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40" Type="http://schemas.openxmlformats.org/officeDocument/2006/relationships/slide" Target="slides/slide135.xml"/><Relationship Id="rId141" Type="http://schemas.openxmlformats.org/officeDocument/2006/relationships/slide" Target="slides/slide136.xml"/><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Relationship Id="rId149" Type="http://schemas.openxmlformats.org/officeDocument/2006/relationships/slide" Target="slides/slide144.xml"/><Relationship Id="rId150" Type="http://schemas.openxmlformats.org/officeDocument/2006/relationships/slide" Target="slides/slide145.xml"/><Relationship Id="rId151" Type="http://schemas.openxmlformats.org/officeDocument/2006/relationships/slide" Target="slides/slide146.xml"/><Relationship Id="rId152" Type="http://schemas.openxmlformats.org/officeDocument/2006/relationships/slide" Target="slides/slide147.xml"/><Relationship Id="rId153" Type="http://schemas.openxmlformats.org/officeDocument/2006/relationships/slide" Target="slides/slide148.xml"/><Relationship Id="rId154" Type="http://schemas.openxmlformats.org/officeDocument/2006/relationships/slide" Target="slides/slide149.xml"/><Relationship Id="rId155" Type="http://schemas.openxmlformats.org/officeDocument/2006/relationships/slide" Target="slides/slide150.xml"/><Relationship Id="rId156" Type="http://schemas.openxmlformats.org/officeDocument/2006/relationships/slide" Target="slides/slide151.xml"/><Relationship Id="rId157" Type="http://schemas.openxmlformats.org/officeDocument/2006/relationships/slide" Target="slides/slide152.xml"/><Relationship Id="rId158" Type="http://schemas.openxmlformats.org/officeDocument/2006/relationships/slide" Target="slides/slide153.xml"/><Relationship Id="rId159" Type="http://schemas.openxmlformats.org/officeDocument/2006/relationships/slide" Target="slides/slide154.xml"/><Relationship Id="rId160" Type="http://schemas.openxmlformats.org/officeDocument/2006/relationships/slide" Target="slides/slide155.xml"/><Relationship Id="rId161" Type="http://schemas.openxmlformats.org/officeDocument/2006/relationships/slide" Target="slides/slide156.xml"/><Relationship Id="rId162" Type="http://schemas.openxmlformats.org/officeDocument/2006/relationships/slide" Target="slides/slide157.xml"/><Relationship Id="rId163" Type="http://schemas.openxmlformats.org/officeDocument/2006/relationships/slide" Target="slides/slide158.xml"/><Relationship Id="rId164" Type="http://schemas.openxmlformats.org/officeDocument/2006/relationships/slide" Target="slides/slide159.xml"/><Relationship Id="rId165" Type="http://schemas.openxmlformats.org/officeDocument/2006/relationships/slide" Target="slides/slide160.xml"/><Relationship Id="rId166" Type="http://schemas.openxmlformats.org/officeDocument/2006/relationships/slide" Target="slides/slide161.xml"/><Relationship Id="rId167" Type="http://schemas.openxmlformats.org/officeDocument/2006/relationships/slide" Target="slides/slide162.xml"/><Relationship Id="rId168" Type="http://schemas.openxmlformats.org/officeDocument/2006/relationships/slide" Target="slides/slide163.xml"/><Relationship Id="rId169" Type="http://schemas.openxmlformats.org/officeDocument/2006/relationships/slide" Target="slides/slide164.xml"/><Relationship Id="rId170" Type="http://schemas.openxmlformats.org/officeDocument/2006/relationships/slide" Target="slides/slide165.xml"/><Relationship Id="rId171" Type="http://schemas.openxmlformats.org/officeDocument/2006/relationships/slide" Target="slides/slide166.xml"/><Relationship Id="rId172" Type="http://schemas.openxmlformats.org/officeDocument/2006/relationships/slide" Target="slides/slide167.xml"/><Relationship Id="rId173" Type="http://schemas.openxmlformats.org/officeDocument/2006/relationships/slide" Target="slides/slide168.xml"/><Relationship Id="rId174" Type="http://schemas.openxmlformats.org/officeDocument/2006/relationships/slide" Target="slides/slide169.xml"/><Relationship Id="rId175" Type="http://schemas.openxmlformats.org/officeDocument/2006/relationships/slide" Target="slides/slide170.xml"/><Relationship Id="rId176" Type="http://schemas.openxmlformats.org/officeDocument/2006/relationships/slide" Target="slides/slide171.xml"/><Relationship Id="rId177" Type="http://schemas.openxmlformats.org/officeDocument/2006/relationships/slide" Target="slides/slide17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Times New Roman"/>
                <a:cs typeface="Times New Roman"/>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Times New Roman"/>
                <a:cs typeface="Times New Roman"/>
              </a:defRPr>
            </a:lvl1pPr>
          </a:lstStyle>
          <a:p/>
        </p:txBody>
      </p:sp>
      <p:sp>
        <p:nvSpPr>
          <p:cNvPr id="3" name="Holder 3"/>
          <p:cNvSpPr>
            <a:spLocks noGrp="1"/>
          </p:cNvSpPr>
          <p:nvPr>
            <p:ph idx="2" sz="half"/>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Times New Roman"/>
                <a:cs typeface="Times New Roman"/>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04653" y="590953"/>
            <a:ext cx="5153542" cy="903605"/>
          </a:xfrm>
          <a:prstGeom prst="rect">
            <a:avLst/>
          </a:prstGeom>
        </p:spPr>
        <p:txBody>
          <a:bodyPr wrap="square" lIns="0" tIns="0" rIns="0" bIns="0">
            <a:spAutoFit/>
          </a:bodyPr>
          <a:lstStyle>
            <a:lvl1pPr>
              <a:defRPr sz="2850" b="1" i="0">
                <a:solidFill>
                  <a:schemeClr val="tx1"/>
                </a:solidFill>
                <a:latin typeface="Times New Roman"/>
                <a:cs typeface="Times New Roman"/>
              </a:defRPr>
            </a:lvl1pPr>
          </a:lstStyle>
          <a:p/>
        </p:txBody>
      </p:sp>
      <p:sp>
        <p:nvSpPr>
          <p:cNvPr id="3" name="Holder 3"/>
          <p:cNvSpPr>
            <a:spLocks noGrp="1"/>
          </p:cNvSpPr>
          <p:nvPr>
            <p:ph type="body" idx="1"/>
          </p:nvPr>
        </p:nvSpPr>
        <p:spPr>
          <a:xfrm>
            <a:off x="876300" y="5337869"/>
            <a:ext cx="5810250" cy="466280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hyperlink" Target="http://www.freeditoria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1430" rIns="0" bIns="0" rtlCol="0" vert="horz">
            <a:spAutoFit/>
          </a:bodyPr>
          <a:lstStyle/>
          <a:p>
            <a:pPr marL="2127885" marR="5080" indent="-2115820">
              <a:lnSpc>
                <a:spcPct val="101099"/>
              </a:lnSpc>
              <a:spcBef>
                <a:spcPts val="90"/>
              </a:spcBef>
            </a:pPr>
            <a:r>
              <a:rPr dirty="0" spc="10"/>
              <a:t>The Black </a:t>
            </a:r>
            <a:r>
              <a:rPr dirty="0" spc="-25"/>
              <a:t>Arrow. </a:t>
            </a:r>
            <a:r>
              <a:rPr dirty="0" spc="20"/>
              <a:t>A </a:t>
            </a:r>
            <a:r>
              <a:rPr dirty="0" spc="-55"/>
              <a:t>Tale </a:t>
            </a:r>
            <a:r>
              <a:rPr dirty="0" spc="15"/>
              <a:t>Of</a:t>
            </a:r>
            <a:r>
              <a:rPr dirty="0" spc="-130"/>
              <a:t> </a:t>
            </a:r>
            <a:r>
              <a:rPr dirty="0" spc="-60"/>
              <a:t>Two  </a:t>
            </a:r>
            <a:r>
              <a:rPr dirty="0" spc="10"/>
              <a:t>Roses</a:t>
            </a:r>
          </a:p>
        </p:txBody>
      </p:sp>
      <p:sp>
        <p:nvSpPr>
          <p:cNvPr id="3" name="object 3"/>
          <p:cNvSpPr txBox="1"/>
          <p:nvPr/>
        </p:nvSpPr>
        <p:spPr>
          <a:xfrm>
            <a:off x="1907390" y="1715945"/>
            <a:ext cx="3745229" cy="958850"/>
          </a:xfrm>
          <a:prstGeom prst="rect">
            <a:avLst/>
          </a:prstGeom>
        </p:spPr>
        <p:txBody>
          <a:bodyPr wrap="square" lIns="0" tIns="43815" rIns="0" bIns="0" rtlCol="0" vert="horz">
            <a:spAutoFit/>
          </a:bodyPr>
          <a:lstStyle/>
          <a:p>
            <a:pPr algn="ctr">
              <a:lnSpc>
                <a:spcPct val="100000"/>
              </a:lnSpc>
              <a:spcBef>
                <a:spcPts val="345"/>
              </a:spcBef>
            </a:pPr>
            <a:r>
              <a:rPr dirty="0" sz="2850" spc="15" b="1">
                <a:latin typeface="Times New Roman"/>
                <a:cs typeface="Times New Roman"/>
              </a:rPr>
              <a:t>By</a:t>
            </a:r>
            <a:endParaRPr sz="2850">
              <a:latin typeface="Times New Roman"/>
              <a:cs typeface="Times New Roman"/>
            </a:endParaRPr>
          </a:p>
          <a:p>
            <a:pPr algn="ctr">
              <a:lnSpc>
                <a:spcPct val="100000"/>
              </a:lnSpc>
              <a:spcBef>
                <a:spcPts val="254"/>
              </a:spcBef>
            </a:pPr>
            <a:r>
              <a:rPr dirty="0" sz="2850" spc="10" b="1">
                <a:latin typeface="Times New Roman"/>
                <a:cs typeface="Times New Roman"/>
              </a:rPr>
              <a:t>Robert Louis</a:t>
            </a:r>
            <a:r>
              <a:rPr dirty="0" sz="2850" spc="-60" b="1">
                <a:latin typeface="Times New Roman"/>
                <a:cs typeface="Times New Roman"/>
              </a:rPr>
              <a:t> </a:t>
            </a:r>
            <a:r>
              <a:rPr dirty="0" sz="2850" spc="10" b="1">
                <a:latin typeface="Times New Roman"/>
                <a:cs typeface="Times New Roman"/>
              </a:rPr>
              <a:t>Stevenson</a:t>
            </a:r>
            <a:endParaRPr sz="2850">
              <a:latin typeface="Times New Roman"/>
              <a:cs typeface="Times New Roman"/>
            </a:endParaRPr>
          </a:p>
        </p:txBody>
      </p:sp>
      <p:sp>
        <p:nvSpPr>
          <p:cNvPr id="4" name="object 4"/>
          <p:cNvSpPr/>
          <p:nvPr/>
        </p:nvSpPr>
        <p:spPr>
          <a:xfrm>
            <a:off x="2618111" y="4490819"/>
            <a:ext cx="2323779" cy="513316"/>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876300" y="5337869"/>
            <a:ext cx="5807710" cy="4662805"/>
          </a:xfrm>
          <a:prstGeom prst="rect">
            <a:avLst/>
          </a:prstGeom>
        </p:spPr>
        <p:txBody>
          <a:bodyPr wrap="square" lIns="0" tIns="26670" rIns="0" bIns="0" rtlCol="0" vert="horz">
            <a:spAutoFit/>
          </a:bodyPr>
          <a:lstStyle/>
          <a:p>
            <a:pPr algn="ctr" marL="234950" marR="227965">
              <a:lnSpc>
                <a:spcPts val="2380"/>
              </a:lnSpc>
              <a:spcBef>
                <a:spcPts val="210"/>
              </a:spcBef>
            </a:pPr>
            <a:r>
              <a:rPr dirty="0" sz="2000" spc="5" b="1">
                <a:latin typeface="Times New Roman"/>
                <a:cs typeface="Times New Roman"/>
              </a:rPr>
              <a:t>THE BLACK ARROW_A </a:t>
            </a:r>
            <a:r>
              <a:rPr dirty="0" sz="2000" spc="-30" b="1">
                <a:latin typeface="Times New Roman"/>
                <a:cs typeface="Times New Roman"/>
              </a:rPr>
              <a:t>TALE </a:t>
            </a:r>
            <a:r>
              <a:rPr dirty="0" sz="2000" spc="5" b="1">
                <a:latin typeface="Times New Roman"/>
                <a:cs typeface="Times New Roman"/>
              </a:rPr>
              <a:t>OF THE</a:t>
            </a:r>
            <a:r>
              <a:rPr dirty="0" sz="2000" spc="-185" b="1">
                <a:latin typeface="Times New Roman"/>
                <a:cs typeface="Times New Roman"/>
              </a:rPr>
              <a:t> </a:t>
            </a:r>
            <a:r>
              <a:rPr dirty="0" sz="2000" spc="10" b="1">
                <a:latin typeface="Times New Roman"/>
                <a:cs typeface="Times New Roman"/>
              </a:rPr>
              <a:t>TWO  </a:t>
            </a:r>
            <a:r>
              <a:rPr dirty="0" sz="2000" spc="5" b="1">
                <a:latin typeface="Times New Roman"/>
                <a:cs typeface="Times New Roman"/>
              </a:rPr>
              <a:t>ROSES</a:t>
            </a:r>
            <a:endParaRPr sz="2000">
              <a:latin typeface="Times New Roman"/>
              <a:cs typeface="Times New Roman"/>
            </a:endParaRPr>
          </a:p>
          <a:p>
            <a:pPr>
              <a:lnSpc>
                <a:spcPct val="100000"/>
              </a:lnSpc>
              <a:spcBef>
                <a:spcPts val="5"/>
              </a:spcBef>
            </a:pPr>
            <a:endParaRPr sz="1950">
              <a:latin typeface="Times New Roman"/>
              <a:cs typeface="Times New Roman"/>
            </a:endParaRPr>
          </a:p>
          <a:p>
            <a:pPr algn="ctr">
              <a:lnSpc>
                <a:spcPct val="100000"/>
              </a:lnSpc>
            </a:pPr>
            <a:r>
              <a:rPr dirty="0" sz="1450" spc="-15" b="1">
                <a:latin typeface="Times New Roman"/>
                <a:cs typeface="Times New Roman"/>
              </a:rPr>
              <a:t>PROLOGUE—JOHN</a:t>
            </a:r>
            <a:r>
              <a:rPr dirty="0" sz="1450" spc="-10" b="1">
                <a:latin typeface="Times New Roman"/>
                <a:cs typeface="Times New Roman"/>
              </a:rPr>
              <a:t> </a:t>
            </a:r>
            <a:r>
              <a:rPr dirty="0" sz="1450" spc="-15" b="1">
                <a:latin typeface="Times New Roman"/>
                <a:cs typeface="Times New Roman"/>
              </a:rPr>
              <a:t>AMEND-ALL</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spcBef>
                <a:spcPts val="5"/>
              </a:spcBef>
            </a:pPr>
            <a:r>
              <a:rPr dirty="0" sz="1450" spc="-10">
                <a:latin typeface="Times New Roman"/>
                <a:cs typeface="Times New Roman"/>
              </a:rPr>
              <a:t>On </a:t>
            </a:r>
            <a:r>
              <a:rPr dirty="0" sz="1450" spc="-5">
                <a:latin typeface="Times New Roman"/>
                <a:cs typeface="Times New Roman"/>
              </a:rPr>
              <a:t>a </a:t>
            </a:r>
            <a:r>
              <a:rPr dirty="0" sz="1450" spc="-10">
                <a:latin typeface="Times New Roman"/>
                <a:cs typeface="Times New Roman"/>
              </a:rPr>
              <a:t>certain afternoon, in the late springtime, the bell </a:t>
            </a:r>
            <a:r>
              <a:rPr dirty="0" sz="1450" spc="-5">
                <a:latin typeface="Times New Roman"/>
                <a:cs typeface="Times New Roman"/>
              </a:rPr>
              <a:t>upon </a:t>
            </a:r>
            <a:r>
              <a:rPr dirty="0" sz="1450" spc="-15">
                <a:latin typeface="Times New Roman"/>
                <a:cs typeface="Times New Roman"/>
              </a:rPr>
              <a:t>Tunstall </a:t>
            </a:r>
            <a:r>
              <a:rPr dirty="0" sz="1450" spc="-10">
                <a:latin typeface="Times New Roman"/>
                <a:cs typeface="Times New Roman"/>
              </a:rPr>
              <a:t>Moat  House was heard ringing at an unaccustomed </a:t>
            </a:r>
            <a:r>
              <a:rPr dirty="0" sz="1450" spc="-25">
                <a:latin typeface="Times New Roman"/>
                <a:cs typeface="Times New Roman"/>
              </a:rPr>
              <a:t>hour. </a:t>
            </a:r>
            <a:r>
              <a:rPr dirty="0" sz="1450" spc="-10">
                <a:latin typeface="Times New Roman"/>
                <a:cs typeface="Times New Roman"/>
              </a:rPr>
              <a:t>Far and </a:t>
            </a:r>
            <a:r>
              <a:rPr dirty="0" sz="1450" spc="-20">
                <a:latin typeface="Times New Roman"/>
                <a:cs typeface="Times New Roman"/>
              </a:rPr>
              <a:t>near, </a:t>
            </a:r>
            <a:r>
              <a:rPr dirty="0" sz="1450" spc="-10">
                <a:latin typeface="Times New Roman"/>
                <a:cs typeface="Times New Roman"/>
              </a:rPr>
              <a:t>in the forest  and in the fields along the </a:t>
            </a:r>
            <a:r>
              <a:rPr dirty="0" sz="1450" spc="-20">
                <a:latin typeface="Times New Roman"/>
                <a:cs typeface="Times New Roman"/>
              </a:rPr>
              <a:t>river, </a:t>
            </a:r>
            <a:r>
              <a:rPr dirty="0" sz="1450" spc="-10">
                <a:latin typeface="Times New Roman"/>
                <a:cs typeface="Times New Roman"/>
              </a:rPr>
              <a:t>people began to desert their labours and hurry  towards the </a:t>
            </a:r>
            <a:r>
              <a:rPr dirty="0" sz="1450" spc="-5">
                <a:latin typeface="Times New Roman"/>
                <a:cs typeface="Times New Roman"/>
              </a:rPr>
              <a:t>sound; </a:t>
            </a:r>
            <a:r>
              <a:rPr dirty="0" sz="1450" spc="-10">
                <a:latin typeface="Times New Roman"/>
                <a:cs typeface="Times New Roman"/>
              </a:rPr>
              <a:t>and in </a:t>
            </a:r>
            <a:r>
              <a:rPr dirty="0" sz="1450" spc="-15">
                <a:latin typeface="Times New Roman"/>
                <a:cs typeface="Times New Roman"/>
              </a:rPr>
              <a:t>Tunstall </a:t>
            </a:r>
            <a:r>
              <a:rPr dirty="0" sz="1450" spc="-10">
                <a:latin typeface="Times New Roman"/>
                <a:cs typeface="Times New Roman"/>
              </a:rPr>
              <a:t>hamlet </a:t>
            </a:r>
            <a:r>
              <a:rPr dirty="0" sz="1450" spc="-5">
                <a:latin typeface="Times New Roman"/>
                <a:cs typeface="Times New Roman"/>
              </a:rPr>
              <a:t>a </a:t>
            </a:r>
            <a:r>
              <a:rPr dirty="0" sz="1450" spc="-10">
                <a:latin typeface="Times New Roman"/>
                <a:cs typeface="Times New Roman"/>
              </a:rPr>
              <a:t>group </a:t>
            </a:r>
            <a:r>
              <a:rPr dirty="0" sz="1450" spc="-5">
                <a:latin typeface="Times New Roman"/>
                <a:cs typeface="Times New Roman"/>
              </a:rPr>
              <a:t>of poor </a:t>
            </a:r>
            <a:r>
              <a:rPr dirty="0" sz="1450" spc="-10">
                <a:latin typeface="Times New Roman"/>
                <a:cs typeface="Times New Roman"/>
              </a:rPr>
              <a:t>country-folk stood  wondering at the</a:t>
            </a:r>
            <a:r>
              <a:rPr dirty="0" sz="1450">
                <a:latin typeface="Times New Roman"/>
                <a:cs typeface="Times New Roman"/>
              </a:rPr>
              <a:t> </a:t>
            </a:r>
            <a:r>
              <a:rPr dirty="0" sz="1450" spc="-10">
                <a:latin typeface="Times New Roman"/>
                <a:cs typeface="Times New Roman"/>
              </a:rPr>
              <a:t>summons.</a:t>
            </a:r>
            <a:endParaRPr sz="1450">
              <a:latin typeface="Times New Roman"/>
              <a:cs typeface="Times New Roman"/>
            </a:endParaRPr>
          </a:p>
          <a:p>
            <a:pPr algn="just" marL="12700" marR="6350">
              <a:lnSpc>
                <a:spcPts val="1730"/>
              </a:lnSpc>
              <a:spcBef>
                <a:spcPts val="565"/>
              </a:spcBef>
            </a:pPr>
            <a:r>
              <a:rPr dirty="0" sz="1450" spc="-15">
                <a:latin typeface="Times New Roman"/>
                <a:cs typeface="Times New Roman"/>
              </a:rPr>
              <a:t>Tunstall </a:t>
            </a:r>
            <a:r>
              <a:rPr dirty="0" sz="1450" spc="-10">
                <a:latin typeface="Times New Roman"/>
                <a:cs typeface="Times New Roman"/>
              </a:rPr>
              <a:t>hamlet at that period, in the reign </a:t>
            </a:r>
            <a:r>
              <a:rPr dirty="0" sz="1450" spc="-5">
                <a:latin typeface="Times New Roman"/>
                <a:cs typeface="Times New Roman"/>
              </a:rPr>
              <a:t>of </a:t>
            </a:r>
            <a:r>
              <a:rPr dirty="0" sz="1450" spc="-10">
                <a:latin typeface="Times New Roman"/>
                <a:cs typeface="Times New Roman"/>
              </a:rPr>
              <a:t>old King Henry VI., wore much  the same appearance as it wears </a:t>
            </a:r>
            <a:r>
              <a:rPr dirty="0" sz="1450" spc="-20">
                <a:latin typeface="Times New Roman"/>
                <a:cs typeface="Times New Roman"/>
              </a:rPr>
              <a:t>to-day. </a:t>
            </a:r>
            <a:r>
              <a:rPr dirty="0" sz="1450" spc="-10">
                <a:latin typeface="Times New Roman"/>
                <a:cs typeface="Times New Roman"/>
              </a:rPr>
              <a:t>A score </a:t>
            </a:r>
            <a:r>
              <a:rPr dirty="0" sz="1450" spc="-5">
                <a:latin typeface="Times New Roman"/>
                <a:cs typeface="Times New Roman"/>
              </a:rPr>
              <a:t>or </a:t>
            </a:r>
            <a:r>
              <a:rPr dirty="0" sz="1450" spc="-10">
                <a:latin typeface="Times New Roman"/>
                <a:cs typeface="Times New Roman"/>
              </a:rPr>
              <a:t>so </a:t>
            </a:r>
            <a:r>
              <a:rPr dirty="0" sz="1450" spc="-5">
                <a:latin typeface="Times New Roman"/>
                <a:cs typeface="Times New Roman"/>
              </a:rPr>
              <a:t>of </a:t>
            </a:r>
            <a:r>
              <a:rPr dirty="0" sz="1450" spc="-10">
                <a:latin typeface="Times New Roman"/>
                <a:cs typeface="Times New Roman"/>
              </a:rPr>
              <a:t>houses, heavily  framed with oak, stood scattered in </a:t>
            </a:r>
            <a:r>
              <a:rPr dirty="0" sz="1450" spc="-5">
                <a:latin typeface="Times New Roman"/>
                <a:cs typeface="Times New Roman"/>
              </a:rPr>
              <a:t>a </a:t>
            </a:r>
            <a:r>
              <a:rPr dirty="0" sz="1450" spc="-10">
                <a:latin typeface="Times New Roman"/>
                <a:cs typeface="Times New Roman"/>
              </a:rPr>
              <a:t>long green valley ascending from the  </a:t>
            </a:r>
            <a:r>
              <a:rPr dirty="0" sz="1450" spc="-20">
                <a:latin typeface="Times New Roman"/>
                <a:cs typeface="Times New Roman"/>
              </a:rPr>
              <a:t>river. </a:t>
            </a:r>
            <a:r>
              <a:rPr dirty="0" sz="1450" spc="-10">
                <a:latin typeface="Times New Roman"/>
                <a:cs typeface="Times New Roman"/>
              </a:rPr>
              <a:t>At the foot, the road crossed </a:t>
            </a:r>
            <a:r>
              <a:rPr dirty="0" sz="1450" spc="-5">
                <a:latin typeface="Times New Roman"/>
                <a:cs typeface="Times New Roman"/>
              </a:rPr>
              <a:t>a </a:t>
            </a:r>
            <a:r>
              <a:rPr dirty="0" sz="1450" spc="-10">
                <a:latin typeface="Times New Roman"/>
                <a:cs typeface="Times New Roman"/>
              </a:rPr>
              <a:t>bridge, and mounting </a:t>
            </a:r>
            <a:r>
              <a:rPr dirty="0" sz="1450" spc="-5">
                <a:latin typeface="Times New Roman"/>
                <a:cs typeface="Times New Roman"/>
              </a:rPr>
              <a:t>on </a:t>
            </a:r>
            <a:r>
              <a:rPr dirty="0" sz="1450" spc="-10">
                <a:latin typeface="Times New Roman"/>
                <a:cs typeface="Times New Roman"/>
              </a:rPr>
              <a:t>the other side,  disappeared into the fringes </a:t>
            </a:r>
            <a:r>
              <a:rPr dirty="0" sz="1450" spc="-5">
                <a:latin typeface="Times New Roman"/>
                <a:cs typeface="Times New Roman"/>
              </a:rPr>
              <a:t>of </a:t>
            </a:r>
            <a:r>
              <a:rPr dirty="0" sz="1450" spc="-10">
                <a:latin typeface="Times New Roman"/>
                <a:cs typeface="Times New Roman"/>
              </a:rPr>
              <a:t>the forest </a:t>
            </a:r>
            <a:r>
              <a:rPr dirty="0" sz="1450" spc="-5">
                <a:latin typeface="Times New Roman"/>
                <a:cs typeface="Times New Roman"/>
              </a:rPr>
              <a:t>on </a:t>
            </a:r>
            <a:r>
              <a:rPr dirty="0" sz="1450" spc="-10">
                <a:latin typeface="Times New Roman"/>
                <a:cs typeface="Times New Roman"/>
              </a:rPr>
              <a:t>its way to the Moat House, and  further forth to Holywood </a:t>
            </a:r>
            <a:r>
              <a:rPr dirty="0" sz="1450" spc="-25">
                <a:latin typeface="Times New Roman"/>
                <a:cs typeface="Times New Roman"/>
              </a:rPr>
              <a:t>Abbey. </a:t>
            </a:r>
            <a:r>
              <a:rPr dirty="0" sz="1450" spc="-10">
                <a:latin typeface="Times New Roman"/>
                <a:cs typeface="Times New Roman"/>
              </a:rPr>
              <a:t>Half-way </a:t>
            </a:r>
            <a:r>
              <a:rPr dirty="0" sz="1450" spc="-5">
                <a:latin typeface="Times New Roman"/>
                <a:cs typeface="Times New Roman"/>
              </a:rPr>
              <a:t>up </a:t>
            </a:r>
            <a:r>
              <a:rPr dirty="0" sz="1450" spc="-10">
                <a:latin typeface="Times New Roman"/>
                <a:cs typeface="Times New Roman"/>
              </a:rPr>
              <a:t>the village, the church stood  among yews. On every side the slopes were crowned and the view bounded </a:t>
            </a:r>
            <a:r>
              <a:rPr dirty="0" sz="1450" spc="-5">
                <a:latin typeface="Times New Roman"/>
                <a:cs typeface="Times New Roman"/>
              </a:rPr>
              <a:t>by  </a:t>
            </a:r>
            <a:r>
              <a:rPr dirty="0" sz="1450" spc="-10">
                <a:latin typeface="Times New Roman"/>
                <a:cs typeface="Times New Roman"/>
              </a:rPr>
              <a:t>the green elms and greening oak-trees </a:t>
            </a:r>
            <a:r>
              <a:rPr dirty="0" sz="1450" spc="-5">
                <a:latin typeface="Times New Roman"/>
                <a:cs typeface="Times New Roman"/>
              </a:rPr>
              <a:t>of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forest.</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Hard</a:t>
            </a:r>
            <a:r>
              <a:rPr dirty="0" sz="1450" spc="110">
                <a:latin typeface="Times New Roman"/>
                <a:cs typeface="Times New Roman"/>
              </a:rPr>
              <a:t> </a:t>
            </a:r>
            <a:r>
              <a:rPr dirty="0" sz="1450" spc="-5">
                <a:latin typeface="Times New Roman"/>
                <a:cs typeface="Times New Roman"/>
              </a:rPr>
              <a:t>by</a:t>
            </a:r>
            <a:r>
              <a:rPr dirty="0" sz="1450" spc="110">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bridge,</a:t>
            </a:r>
            <a:r>
              <a:rPr dirty="0" sz="1450" spc="114">
                <a:latin typeface="Times New Roman"/>
                <a:cs typeface="Times New Roman"/>
              </a:rPr>
              <a:t> </a:t>
            </a:r>
            <a:r>
              <a:rPr dirty="0" sz="1450" spc="-10">
                <a:latin typeface="Times New Roman"/>
                <a:cs typeface="Times New Roman"/>
              </a:rPr>
              <a:t>there</a:t>
            </a:r>
            <a:r>
              <a:rPr dirty="0" sz="1450" spc="110">
                <a:latin typeface="Times New Roman"/>
                <a:cs typeface="Times New Roman"/>
              </a:rPr>
              <a:t> </a:t>
            </a:r>
            <a:r>
              <a:rPr dirty="0" sz="1450" spc="-10">
                <a:latin typeface="Times New Roman"/>
                <a:cs typeface="Times New Roman"/>
              </a:rPr>
              <a:t>was</a:t>
            </a:r>
            <a:r>
              <a:rPr dirty="0" sz="1450" spc="110">
                <a:latin typeface="Times New Roman"/>
                <a:cs typeface="Times New Roman"/>
              </a:rPr>
              <a:t> </a:t>
            </a:r>
            <a:r>
              <a:rPr dirty="0" sz="1450" spc="-5">
                <a:latin typeface="Times New Roman"/>
                <a:cs typeface="Times New Roman"/>
              </a:rPr>
              <a:t>a</a:t>
            </a:r>
            <a:r>
              <a:rPr dirty="0" sz="1450" spc="114">
                <a:latin typeface="Times New Roman"/>
                <a:cs typeface="Times New Roman"/>
              </a:rPr>
              <a:t> </a:t>
            </a:r>
            <a:r>
              <a:rPr dirty="0" sz="1450" spc="-10">
                <a:latin typeface="Times New Roman"/>
                <a:cs typeface="Times New Roman"/>
              </a:rPr>
              <a:t>stone</a:t>
            </a:r>
            <a:r>
              <a:rPr dirty="0" sz="1450" spc="110">
                <a:latin typeface="Times New Roman"/>
                <a:cs typeface="Times New Roman"/>
              </a:rPr>
              <a:t> </a:t>
            </a:r>
            <a:r>
              <a:rPr dirty="0" sz="1450" spc="-10">
                <a:latin typeface="Times New Roman"/>
                <a:cs typeface="Times New Roman"/>
              </a:rPr>
              <a:t>cross</a:t>
            </a:r>
            <a:r>
              <a:rPr dirty="0" sz="1450" spc="110">
                <a:latin typeface="Times New Roman"/>
                <a:cs typeface="Times New Roman"/>
              </a:rPr>
              <a:t> </a:t>
            </a:r>
            <a:r>
              <a:rPr dirty="0" sz="1450" spc="-5">
                <a:latin typeface="Times New Roman"/>
                <a:cs typeface="Times New Roman"/>
              </a:rPr>
              <a:t>upon</a:t>
            </a:r>
            <a:r>
              <a:rPr dirty="0" sz="1450" spc="114">
                <a:latin typeface="Times New Roman"/>
                <a:cs typeface="Times New Roman"/>
              </a:rPr>
              <a:t> </a:t>
            </a:r>
            <a:r>
              <a:rPr dirty="0" sz="1450" spc="-5">
                <a:latin typeface="Times New Roman"/>
                <a:cs typeface="Times New Roman"/>
              </a:rPr>
              <a:t>a</a:t>
            </a:r>
            <a:r>
              <a:rPr dirty="0" sz="1450" spc="110">
                <a:latin typeface="Times New Roman"/>
                <a:cs typeface="Times New Roman"/>
              </a:rPr>
              <a:t> </a:t>
            </a:r>
            <a:r>
              <a:rPr dirty="0" sz="1450" spc="-10">
                <a:latin typeface="Times New Roman"/>
                <a:cs typeface="Times New Roman"/>
              </a:rPr>
              <a:t>knoll,</a:t>
            </a:r>
            <a:r>
              <a:rPr dirty="0" sz="1450" spc="110">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here</a:t>
            </a:r>
            <a:r>
              <a:rPr dirty="0" sz="1450" spc="110">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group</a:t>
            </a:r>
            <a:endParaRPr sz="145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6440" cy="9391650"/>
          </a:xfrm>
          <a:prstGeom prst="rect">
            <a:avLst/>
          </a:prstGeom>
        </p:spPr>
        <p:txBody>
          <a:bodyPr wrap="square" lIns="0" tIns="84455" rIns="0" bIns="0" rtlCol="0" vert="horz">
            <a:spAutoFit/>
          </a:bodyPr>
          <a:lstStyle/>
          <a:p>
            <a:pPr marL="12700">
              <a:lnSpc>
                <a:spcPct val="100000"/>
              </a:lnSpc>
              <a:spcBef>
                <a:spcPts val="665"/>
              </a:spcBef>
            </a:pPr>
            <a:r>
              <a:rPr dirty="0" sz="1450" spc="-10">
                <a:latin typeface="Times New Roman"/>
                <a:cs typeface="Times New Roman"/>
              </a:rPr>
              <a:t>apple.”</a:t>
            </a:r>
            <a:endParaRPr sz="1450">
              <a:latin typeface="Times New Roman"/>
              <a:cs typeface="Times New Roman"/>
            </a:endParaRPr>
          </a:p>
          <a:p>
            <a:pPr algn="just" marL="12700" marR="7620">
              <a:lnSpc>
                <a:spcPts val="1730"/>
              </a:lnSpc>
              <a:spcBef>
                <a:spcPts val="630"/>
              </a:spcBef>
            </a:pPr>
            <a:r>
              <a:rPr dirty="0" sz="1450" spc="-10">
                <a:latin typeface="Times New Roman"/>
                <a:cs typeface="Times New Roman"/>
              </a:rPr>
              <a:t>The fugitive was now within </a:t>
            </a:r>
            <a:r>
              <a:rPr dirty="0" sz="1450" spc="-5">
                <a:latin typeface="Times New Roman"/>
                <a:cs typeface="Times New Roman"/>
              </a:rPr>
              <a:t>but a </a:t>
            </a:r>
            <a:r>
              <a:rPr dirty="0" sz="1450" spc="-10">
                <a:latin typeface="Times New Roman"/>
                <a:cs typeface="Times New Roman"/>
              </a:rPr>
              <a:t>few leaps </a:t>
            </a:r>
            <a:r>
              <a:rPr dirty="0" sz="1450" spc="-5">
                <a:latin typeface="Times New Roman"/>
                <a:cs typeface="Times New Roman"/>
              </a:rPr>
              <a:t>of </a:t>
            </a:r>
            <a:r>
              <a:rPr dirty="0" sz="1450" spc="-10">
                <a:latin typeface="Times New Roman"/>
                <a:cs typeface="Times New Roman"/>
              </a:rPr>
              <a:t>safety; </a:t>
            </a:r>
            <a:r>
              <a:rPr dirty="0" sz="1450" spc="-5">
                <a:latin typeface="Times New Roman"/>
                <a:cs typeface="Times New Roman"/>
              </a:rPr>
              <a:t>but </a:t>
            </a:r>
            <a:r>
              <a:rPr dirty="0" sz="1450" spc="-10">
                <a:latin typeface="Times New Roman"/>
                <a:cs typeface="Times New Roman"/>
              </a:rPr>
              <a:t>this last part </a:t>
            </a:r>
            <a:r>
              <a:rPr dirty="0" sz="1450" spc="-5">
                <a:latin typeface="Times New Roman"/>
                <a:cs typeface="Times New Roman"/>
              </a:rPr>
              <a:t>of </a:t>
            </a:r>
            <a:r>
              <a:rPr dirty="0" sz="1450" spc="-10">
                <a:latin typeface="Times New Roman"/>
                <a:cs typeface="Times New Roman"/>
              </a:rPr>
              <a:t>the  meadow ran very steeply uphill; and the man ran slower in proportion. What  with the greyness </a:t>
            </a:r>
            <a:r>
              <a:rPr dirty="0" sz="1450" spc="-5">
                <a:latin typeface="Times New Roman"/>
                <a:cs typeface="Times New Roman"/>
              </a:rPr>
              <a:t>of </a:t>
            </a:r>
            <a:r>
              <a:rPr dirty="0" sz="1450" spc="-10">
                <a:latin typeface="Times New Roman"/>
                <a:cs typeface="Times New Roman"/>
              </a:rPr>
              <a:t>the falling night, and the uneven movements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runner, </a:t>
            </a:r>
            <a:r>
              <a:rPr dirty="0" sz="1450" spc="-10">
                <a:latin typeface="Times New Roman"/>
                <a:cs typeface="Times New Roman"/>
              </a:rPr>
              <a:t>it was </a:t>
            </a:r>
            <a:r>
              <a:rPr dirty="0" sz="1450" spc="-5">
                <a:latin typeface="Times New Roman"/>
                <a:cs typeface="Times New Roman"/>
              </a:rPr>
              <a:t>no </a:t>
            </a:r>
            <a:r>
              <a:rPr dirty="0" sz="1450" spc="-10">
                <a:latin typeface="Times New Roman"/>
                <a:cs typeface="Times New Roman"/>
              </a:rPr>
              <a:t>easy aim; and as Dick levelled his </a:t>
            </a:r>
            <a:r>
              <a:rPr dirty="0" sz="1450" spc="-30">
                <a:latin typeface="Times New Roman"/>
                <a:cs typeface="Times New Roman"/>
              </a:rPr>
              <a:t>bow, </a:t>
            </a:r>
            <a:r>
              <a:rPr dirty="0" sz="1450" spc="-5">
                <a:latin typeface="Times New Roman"/>
                <a:cs typeface="Times New Roman"/>
              </a:rPr>
              <a:t>he </a:t>
            </a:r>
            <a:r>
              <a:rPr dirty="0" sz="1450" spc="-10">
                <a:latin typeface="Times New Roman"/>
                <a:cs typeface="Times New Roman"/>
              </a:rPr>
              <a:t>felt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25">
                <a:latin typeface="Times New Roman"/>
                <a:cs typeface="Times New Roman"/>
              </a:rPr>
              <a:t>pity,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half desire that </a:t>
            </a:r>
            <a:r>
              <a:rPr dirty="0" sz="1450" spc="-5">
                <a:latin typeface="Times New Roman"/>
                <a:cs typeface="Times New Roman"/>
              </a:rPr>
              <a:t>he </a:t>
            </a:r>
            <a:r>
              <a:rPr dirty="0" sz="1450" spc="-10">
                <a:latin typeface="Times New Roman"/>
                <a:cs typeface="Times New Roman"/>
              </a:rPr>
              <a:t>might miss. The quarrel</a:t>
            </a:r>
            <a:r>
              <a:rPr dirty="0" sz="1450" spc="35">
                <a:latin typeface="Times New Roman"/>
                <a:cs typeface="Times New Roman"/>
              </a:rPr>
              <a:t> </a:t>
            </a:r>
            <a:r>
              <a:rPr dirty="0" sz="1450" spc="-10">
                <a:latin typeface="Times New Roman"/>
                <a:cs typeface="Times New Roman"/>
              </a:rPr>
              <a:t>sped.</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The man stumbled and fell, and </a:t>
            </a:r>
            <a:r>
              <a:rPr dirty="0" sz="1450" spc="-5">
                <a:latin typeface="Times New Roman"/>
                <a:cs typeface="Times New Roman"/>
              </a:rPr>
              <a:t>a </a:t>
            </a:r>
            <a:r>
              <a:rPr dirty="0" sz="1450" spc="-10">
                <a:latin typeface="Times New Roman"/>
                <a:cs typeface="Times New Roman"/>
              </a:rPr>
              <a:t>great cheer arose from Hatch and the  pursuers. But they were counting their corn before the harvest. The man fell  lightly; </a:t>
            </a:r>
            <a:r>
              <a:rPr dirty="0" sz="1450" spc="-5">
                <a:latin typeface="Times New Roman"/>
                <a:cs typeface="Times New Roman"/>
              </a:rPr>
              <a:t>he </a:t>
            </a:r>
            <a:r>
              <a:rPr dirty="0" sz="1450" spc="-10">
                <a:latin typeface="Times New Roman"/>
                <a:cs typeface="Times New Roman"/>
              </a:rPr>
              <a:t>was lightly afoot again, turned and waved his cap in </a:t>
            </a:r>
            <a:r>
              <a:rPr dirty="0" sz="1450" spc="-5">
                <a:latin typeface="Times New Roman"/>
                <a:cs typeface="Times New Roman"/>
              </a:rPr>
              <a:t>a </a:t>
            </a:r>
            <a:r>
              <a:rPr dirty="0" sz="1450" spc="-10">
                <a:latin typeface="Times New Roman"/>
                <a:cs typeface="Times New Roman"/>
              </a:rPr>
              <a:t>bravado, and  was </a:t>
            </a:r>
            <a:r>
              <a:rPr dirty="0" sz="1450" spc="-5">
                <a:latin typeface="Times New Roman"/>
                <a:cs typeface="Times New Roman"/>
              </a:rPr>
              <a:t>out of </a:t>
            </a:r>
            <a:r>
              <a:rPr dirty="0" sz="1450" spc="-10">
                <a:latin typeface="Times New Roman"/>
                <a:cs typeface="Times New Roman"/>
              </a:rPr>
              <a:t>sight next moment in the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wood.</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“And the plague </a:t>
            </a:r>
            <a:r>
              <a:rPr dirty="0" sz="1450" spc="-5">
                <a:latin typeface="Times New Roman"/>
                <a:cs typeface="Times New Roman"/>
              </a:rPr>
              <a:t>go </a:t>
            </a:r>
            <a:r>
              <a:rPr dirty="0" sz="1450" spc="-10">
                <a:latin typeface="Times New Roman"/>
                <a:cs typeface="Times New Roman"/>
              </a:rPr>
              <a:t>with him!” cried Bennet. “He has thieves’ heels; </a:t>
            </a:r>
            <a:r>
              <a:rPr dirty="0" sz="1450" spc="-5">
                <a:latin typeface="Times New Roman"/>
                <a:cs typeface="Times New Roman"/>
              </a:rPr>
              <a:t>he </a:t>
            </a:r>
            <a:r>
              <a:rPr dirty="0" sz="1450" spc="-10">
                <a:latin typeface="Times New Roman"/>
                <a:cs typeface="Times New Roman"/>
              </a:rPr>
              <a:t>can  </a:t>
            </a:r>
            <a:r>
              <a:rPr dirty="0" sz="1450" spc="-5">
                <a:latin typeface="Times New Roman"/>
                <a:cs typeface="Times New Roman"/>
              </a:rPr>
              <a:t>run, by </a:t>
            </a:r>
            <a:r>
              <a:rPr dirty="0" sz="1450" spc="-10">
                <a:latin typeface="Times New Roman"/>
                <a:cs typeface="Times New Roman"/>
              </a:rPr>
              <a:t>St Banbury! But </a:t>
            </a:r>
            <a:r>
              <a:rPr dirty="0" sz="1450" spc="-5">
                <a:latin typeface="Times New Roman"/>
                <a:cs typeface="Times New Roman"/>
              </a:rPr>
              <a:t>you </a:t>
            </a:r>
            <a:r>
              <a:rPr dirty="0" sz="1450" spc="-10">
                <a:latin typeface="Times New Roman"/>
                <a:cs typeface="Times New Roman"/>
              </a:rPr>
              <a:t>touched him, Master Shelton; </a:t>
            </a:r>
            <a:r>
              <a:rPr dirty="0" sz="1450" spc="-5">
                <a:latin typeface="Times New Roman"/>
                <a:cs typeface="Times New Roman"/>
              </a:rPr>
              <a:t>he </a:t>
            </a:r>
            <a:r>
              <a:rPr dirty="0" sz="1450" spc="-10">
                <a:latin typeface="Times New Roman"/>
                <a:cs typeface="Times New Roman"/>
              </a:rPr>
              <a:t>has stolen </a:t>
            </a:r>
            <a:r>
              <a:rPr dirty="0" sz="1450" spc="-5">
                <a:latin typeface="Times New Roman"/>
                <a:cs typeface="Times New Roman"/>
              </a:rPr>
              <a:t>your  </a:t>
            </a:r>
            <a:r>
              <a:rPr dirty="0" sz="1450" spc="-10">
                <a:latin typeface="Times New Roman"/>
                <a:cs typeface="Times New Roman"/>
              </a:rPr>
              <a:t>quarrel, may </a:t>
            </a:r>
            <a:r>
              <a:rPr dirty="0" sz="1450" spc="-5">
                <a:latin typeface="Times New Roman"/>
                <a:cs typeface="Times New Roman"/>
              </a:rPr>
              <a:t>he </a:t>
            </a:r>
            <a:r>
              <a:rPr dirty="0" sz="1450" spc="-10">
                <a:latin typeface="Times New Roman"/>
                <a:cs typeface="Times New Roman"/>
              </a:rPr>
              <a:t>never have </a:t>
            </a:r>
            <a:r>
              <a:rPr dirty="0" sz="1450" spc="-5">
                <a:latin typeface="Times New Roman"/>
                <a:cs typeface="Times New Roman"/>
              </a:rPr>
              <a:t>good I </a:t>
            </a:r>
            <a:r>
              <a:rPr dirty="0" sz="1450" spc="-10">
                <a:latin typeface="Times New Roman"/>
                <a:cs typeface="Times New Roman"/>
              </a:rPr>
              <a:t>grudge him</a:t>
            </a:r>
            <a:r>
              <a:rPr dirty="0" sz="1450" spc="20">
                <a:latin typeface="Times New Roman"/>
                <a:cs typeface="Times New Roman"/>
              </a:rPr>
              <a:t> </a:t>
            </a:r>
            <a:r>
              <a:rPr dirty="0" sz="1450" spc="-10">
                <a:latin typeface="Times New Roman"/>
                <a:cs typeface="Times New Roman"/>
              </a:rPr>
              <a:t>less!”</a:t>
            </a:r>
            <a:endParaRPr sz="1450">
              <a:latin typeface="Times New Roman"/>
              <a:cs typeface="Times New Roman"/>
            </a:endParaRPr>
          </a:p>
          <a:p>
            <a:pPr algn="just" marL="12700" marR="6985">
              <a:lnSpc>
                <a:spcPts val="1730"/>
              </a:lnSpc>
              <a:spcBef>
                <a:spcPts val="570"/>
              </a:spcBef>
            </a:pPr>
            <a:r>
              <a:rPr dirty="0" sz="1450" spc="-30">
                <a:latin typeface="Times New Roman"/>
                <a:cs typeface="Times New Roman"/>
              </a:rPr>
              <a:t>“Nay, </a:t>
            </a:r>
            <a:r>
              <a:rPr dirty="0" sz="1450" spc="-5">
                <a:latin typeface="Times New Roman"/>
                <a:cs typeface="Times New Roman"/>
              </a:rPr>
              <a:t>but </a:t>
            </a:r>
            <a:r>
              <a:rPr dirty="0" sz="1450" spc="-10">
                <a:latin typeface="Times New Roman"/>
                <a:cs typeface="Times New Roman"/>
              </a:rPr>
              <a:t>what made </a:t>
            </a:r>
            <a:r>
              <a:rPr dirty="0" sz="1450" spc="-5">
                <a:latin typeface="Times New Roman"/>
                <a:cs typeface="Times New Roman"/>
              </a:rPr>
              <a:t>he by </a:t>
            </a:r>
            <a:r>
              <a:rPr dirty="0" sz="1450" spc="-10">
                <a:latin typeface="Times New Roman"/>
                <a:cs typeface="Times New Roman"/>
              </a:rPr>
              <a:t>the church?” asked Sir </a:t>
            </a:r>
            <a:r>
              <a:rPr dirty="0" sz="1450" spc="-20">
                <a:latin typeface="Times New Roman"/>
                <a:cs typeface="Times New Roman"/>
              </a:rPr>
              <a:t>Oliver. </a:t>
            </a:r>
            <a:r>
              <a:rPr dirty="0" sz="1450" spc="-10">
                <a:latin typeface="Times New Roman"/>
                <a:cs typeface="Times New Roman"/>
              </a:rPr>
              <a:t>“I am shrewdly  afeared there has been mischief here. </a:t>
            </a:r>
            <a:r>
              <a:rPr dirty="0" sz="1450" spc="-20">
                <a:latin typeface="Times New Roman"/>
                <a:cs typeface="Times New Roman"/>
              </a:rPr>
              <a:t>Clipsby, </a:t>
            </a:r>
            <a:r>
              <a:rPr dirty="0" sz="1450" spc="-5">
                <a:latin typeface="Times New Roman"/>
                <a:cs typeface="Times New Roman"/>
              </a:rPr>
              <a:t>good </a:t>
            </a:r>
            <a:r>
              <a:rPr dirty="0" sz="1450" spc="-25">
                <a:latin typeface="Times New Roman"/>
                <a:cs typeface="Times New Roman"/>
              </a:rPr>
              <a:t>fellow, </a:t>
            </a:r>
            <a:r>
              <a:rPr dirty="0" sz="1450" spc="-10">
                <a:latin typeface="Times New Roman"/>
                <a:cs typeface="Times New Roman"/>
              </a:rPr>
              <a:t>get </a:t>
            </a:r>
            <a:r>
              <a:rPr dirty="0" sz="1450" spc="-5">
                <a:latin typeface="Times New Roman"/>
                <a:cs typeface="Times New Roman"/>
              </a:rPr>
              <a:t>ye </a:t>
            </a:r>
            <a:r>
              <a:rPr dirty="0" sz="1450" spc="-10">
                <a:latin typeface="Times New Roman"/>
                <a:cs typeface="Times New Roman"/>
              </a:rPr>
              <a:t>down from  </a:t>
            </a:r>
            <a:r>
              <a:rPr dirty="0" sz="1450" spc="-5">
                <a:latin typeface="Times New Roman"/>
                <a:cs typeface="Times New Roman"/>
              </a:rPr>
              <a:t>your </a:t>
            </a:r>
            <a:r>
              <a:rPr dirty="0" sz="1450" spc="-10">
                <a:latin typeface="Times New Roman"/>
                <a:cs typeface="Times New Roman"/>
              </a:rPr>
              <a:t>horse, and search thoroughly among the</a:t>
            </a:r>
            <a:r>
              <a:rPr dirty="0" sz="1450" spc="25">
                <a:latin typeface="Times New Roman"/>
                <a:cs typeface="Times New Roman"/>
              </a:rPr>
              <a:t> </a:t>
            </a:r>
            <a:r>
              <a:rPr dirty="0" sz="1450" spc="-10">
                <a:latin typeface="Times New Roman"/>
                <a:cs typeface="Times New Roman"/>
              </a:rPr>
              <a:t>yews.”</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Clipsby was </a:t>
            </a:r>
            <a:r>
              <a:rPr dirty="0" sz="1450" spc="-5">
                <a:latin typeface="Times New Roman"/>
                <a:cs typeface="Times New Roman"/>
              </a:rPr>
              <a:t>gone but a </a:t>
            </a:r>
            <a:r>
              <a:rPr dirty="0" sz="1450" spc="-10">
                <a:latin typeface="Times New Roman"/>
                <a:cs typeface="Times New Roman"/>
              </a:rPr>
              <a:t>little while ere </a:t>
            </a:r>
            <a:r>
              <a:rPr dirty="0" sz="1450" spc="-5">
                <a:latin typeface="Times New Roman"/>
                <a:cs typeface="Times New Roman"/>
              </a:rPr>
              <a:t>he </a:t>
            </a:r>
            <a:r>
              <a:rPr dirty="0" sz="1450" spc="-10">
                <a:latin typeface="Times New Roman"/>
                <a:cs typeface="Times New Roman"/>
              </a:rPr>
              <a:t>returned carrying </a:t>
            </a:r>
            <a:r>
              <a:rPr dirty="0" sz="1450" spc="-5">
                <a:latin typeface="Times New Roman"/>
                <a:cs typeface="Times New Roman"/>
              </a:rPr>
              <a:t>a</a:t>
            </a:r>
            <a:r>
              <a:rPr dirty="0" sz="1450" spc="40">
                <a:latin typeface="Times New Roman"/>
                <a:cs typeface="Times New Roman"/>
              </a:rPr>
              <a:t> </a:t>
            </a:r>
            <a:r>
              <a:rPr dirty="0" sz="1450" spc="-20">
                <a:latin typeface="Times New Roman"/>
                <a:cs typeface="Times New Roman"/>
              </a:rPr>
              <a:t>paper.</a:t>
            </a:r>
            <a:endParaRPr sz="1450">
              <a:latin typeface="Times New Roman"/>
              <a:cs typeface="Times New Roman"/>
            </a:endParaRPr>
          </a:p>
          <a:p>
            <a:pPr algn="just" marL="12700" marR="6985">
              <a:lnSpc>
                <a:spcPts val="1730"/>
              </a:lnSpc>
              <a:spcBef>
                <a:spcPts val="630"/>
              </a:spcBef>
            </a:pPr>
            <a:r>
              <a:rPr dirty="0" sz="1450" spc="-10">
                <a:latin typeface="Times New Roman"/>
                <a:cs typeface="Times New Roman"/>
              </a:rPr>
              <a:t>“This writing was pinned to the church </a:t>
            </a:r>
            <a:r>
              <a:rPr dirty="0" sz="1450" spc="-15">
                <a:latin typeface="Times New Roman"/>
                <a:cs typeface="Times New Roman"/>
              </a:rPr>
              <a:t>door,” </a:t>
            </a:r>
            <a:r>
              <a:rPr dirty="0" sz="1450" spc="-5">
                <a:latin typeface="Times New Roman"/>
                <a:cs typeface="Times New Roman"/>
              </a:rPr>
              <a:t>he </a:t>
            </a:r>
            <a:r>
              <a:rPr dirty="0" sz="1450" spc="-10">
                <a:latin typeface="Times New Roman"/>
                <a:cs typeface="Times New Roman"/>
              </a:rPr>
              <a:t>said, handing it to the parson.  “I found </a:t>
            </a:r>
            <a:r>
              <a:rPr dirty="0" sz="1450" spc="-5">
                <a:latin typeface="Times New Roman"/>
                <a:cs typeface="Times New Roman"/>
              </a:rPr>
              <a:t>naught </a:t>
            </a:r>
            <a:r>
              <a:rPr dirty="0" sz="1450" spc="-10">
                <a:latin typeface="Times New Roman"/>
                <a:cs typeface="Times New Roman"/>
              </a:rPr>
              <a:t>else, sir</a:t>
            </a:r>
            <a:r>
              <a:rPr dirty="0" sz="1450" spc="5">
                <a:latin typeface="Times New Roman"/>
                <a:cs typeface="Times New Roman"/>
              </a:rPr>
              <a:t> </a:t>
            </a:r>
            <a:r>
              <a:rPr dirty="0" sz="1450" spc="-10">
                <a:latin typeface="Times New Roman"/>
                <a:cs typeface="Times New Roman"/>
              </a:rPr>
              <a:t>parson.”</a:t>
            </a:r>
            <a:endParaRPr sz="1450">
              <a:latin typeface="Times New Roman"/>
              <a:cs typeface="Times New Roman"/>
            </a:endParaRPr>
          </a:p>
          <a:p>
            <a:pPr algn="just" marL="12700" marR="5080">
              <a:lnSpc>
                <a:spcPts val="1730"/>
              </a:lnSpc>
              <a:spcBef>
                <a:spcPts val="575"/>
              </a:spcBef>
            </a:pPr>
            <a:r>
              <a:rPr dirty="0" sz="1450" spc="-30">
                <a:latin typeface="Times New Roman"/>
                <a:cs typeface="Times New Roman"/>
              </a:rPr>
              <a:t>“Now, </a:t>
            </a:r>
            <a:r>
              <a:rPr dirty="0" sz="1450" spc="-5">
                <a:latin typeface="Times New Roman"/>
                <a:cs typeface="Times New Roman"/>
              </a:rPr>
              <a:t>by </a:t>
            </a:r>
            <a:r>
              <a:rPr dirty="0" sz="1450" spc="-10">
                <a:latin typeface="Times New Roman"/>
                <a:cs typeface="Times New Roman"/>
              </a:rPr>
              <a:t>the power </a:t>
            </a:r>
            <a:r>
              <a:rPr dirty="0" sz="1450" spc="-5">
                <a:latin typeface="Times New Roman"/>
                <a:cs typeface="Times New Roman"/>
              </a:rPr>
              <a:t>of </a:t>
            </a:r>
            <a:r>
              <a:rPr dirty="0" sz="1450" spc="-10">
                <a:latin typeface="Times New Roman"/>
                <a:cs typeface="Times New Roman"/>
              </a:rPr>
              <a:t>Mother Church,” cried Sir </a:t>
            </a:r>
            <a:r>
              <a:rPr dirty="0" sz="1450" spc="-20">
                <a:latin typeface="Times New Roman"/>
                <a:cs typeface="Times New Roman"/>
              </a:rPr>
              <a:t>Oliver, </a:t>
            </a:r>
            <a:r>
              <a:rPr dirty="0" sz="1450" spc="-10">
                <a:latin typeface="Times New Roman"/>
                <a:cs typeface="Times New Roman"/>
              </a:rPr>
              <a:t>“but this runs hard  </a:t>
            </a:r>
            <a:r>
              <a:rPr dirty="0" sz="1450" spc="-5">
                <a:latin typeface="Times New Roman"/>
                <a:cs typeface="Times New Roman"/>
              </a:rPr>
              <a:t>on </a:t>
            </a:r>
            <a:r>
              <a:rPr dirty="0" sz="1450" spc="-10">
                <a:latin typeface="Times New Roman"/>
                <a:cs typeface="Times New Roman"/>
              </a:rPr>
              <a:t>sacrilege! For the </a:t>
            </a:r>
            <a:r>
              <a:rPr dirty="0" sz="1450" spc="-20">
                <a:latin typeface="Times New Roman"/>
                <a:cs typeface="Times New Roman"/>
              </a:rPr>
              <a:t>king’s </a:t>
            </a:r>
            <a:r>
              <a:rPr dirty="0" sz="1450" spc="-5">
                <a:latin typeface="Times New Roman"/>
                <a:cs typeface="Times New Roman"/>
              </a:rPr>
              <a:t>good </a:t>
            </a:r>
            <a:r>
              <a:rPr dirty="0" sz="1450" spc="-10">
                <a:latin typeface="Times New Roman"/>
                <a:cs typeface="Times New Roman"/>
              </a:rPr>
              <a:t>pleasure, </a:t>
            </a:r>
            <a:r>
              <a:rPr dirty="0" sz="1450" spc="-5">
                <a:latin typeface="Times New Roman"/>
                <a:cs typeface="Times New Roman"/>
              </a:rPr>
              <a:t>or </a:t>
            </a:r>
            <a:r>
              <a:rPr dirty="0" sz="1450" spc="-10">
                <a:latin typeface="Times New Roman"/>
                <a:cs typeface="Times New Roman"/>
              </a:rPr>
              <a:t>the lord </a:t>
            </a:r>
            <a:r>
              <a:rPr dirty="0" sz="1450" spc="-5">
                <a:latin typeface="Times New Roman"/>
                <a:cs typeface="Times New Roman"/>
              </a:rPr>
              <a:t>of </a:t>
            </a:r>
            <a:r>
              <a:rPr dirty="0" sz="1450" spc="-10">
                <a:latin typeface="Times New Roman"/>
                <a:cs typeface="Times New Roman"/>
              </a:rPr>
              <a:t>the manor—well! But  that every run-the-hedge in </a:t>
            </a:r>
            <a:r>
              <a:rPr dirty="0" sz="1450" spc="-5">
                <a:latin typeface="Times New Roman"/>
                <a:cs typeface="Times New Roman"/>
              </a:rPr>
              <a:t>a </a:t>
            </a:r>
            <a:r>
              <a:rPr dirty="0" sz="1450" spc="-10">
                <a:latin typeface="Times New Roman"/>
                <a:cs typeface="Times New Roman"/>
              </a:rPr>
              <a:t>green jerkin should fasten papers to the chancel  </a:t>
            </a:r>
            <a:r>
              <a:rPr dirty="0" sz="1450" spc="-20">
                <a:latin typeface="Times New Roman"/>
                <a:cs typeface="Times New Roman"/>
              </a:rPr>
              <a:t>door—nay, </a:t>
            </a:r>
            <a:r>
              <a:rPr dirty="0" sz="1450" spc="-10">
                <a:latin typeface="Times New Roman"/>
                <a:cs typeface="Times New Roman"/>
              </a:rPr>
              <a:t>it runs hard </a:t>
            </a:r>
            <a:r>
              <a:rPr dirty="0" sz="1450" spc="-5">
                <a:latin typeface="Times New Roman"/>
                <a:cs typeface="Times New Roman"/>
              </a:rPr>
              <a:t>on </a:t>
            </a:r>
            <a:r>
              <a:rPr dirty="0" sz="1450" spc="-10">
                <a:latin typeface="Times New Roman"/>
                <a:cs typeface="Times New Roman"/>
              </a:rPr>
              <a:t>sacrilege, hard; and men have burned for matters </a:t>
            </a:r>
            <a:r>
              <a:rPr dirty="0" sz="1450" spc="-5">
                <a:latin typeface="Times New Roman"/>
                <a:cs typeface="Times New Roman"/>
              </a:rPr>
              <a:t>of  </a:t>
            </a:r>
            <a:r>
              <a:rPr dirty="0" sz="1450" spc="-10">
                <a:latin typeface="Times New Roman"/>
                <a:cs typeface="Times New Roman"/>
              </a:rPr>
              <a:t>less weight. But what have we here? The light falls apace. Good Master  Richard, </a:t>
            </a:r>
            <a:r>
              <a:rPr dirty="0" sz="1450" spc="-5">
                <a:latin typeface="Times New Roman"/>
                <a:cs typeface="Times New Roman"/>
              </a:rPr>
              <a:t>y’ </a:t>
            </a:r>
            <a:r>
              <a:rPr dirty="0" sz="1450" spc="-10">
                <a:latin typeface="Times New Roman"/>
                <a:cs typeface="Times New Roman"/>
              </a:rPr>
              <a:t>have </a:t>
            </a:r>
            <a:r>
              <a:rPr dirty="0" sz="1450" spc="-5">
                <a:latin typeface="Times New Roman"/>
                <a:cs typeface="Times New Roman"/>
              </a:rPr>
              <a:t>young </a:t>
            </a:r>
            <a:r>
              <a:rPr dirty="0" sz="1450" spc="-10">
                <a:latin typeface="Times New Roman"/>
                <a:cs typeface="Times New Roman"/>
              </a:rPr>
              <a:t>eyes. Read me, </a:t>
            </a:r>
            <a:r>
              <a:rPr dirty="0" sz="1450" spc="-5">
                <a:latin typeface="Times New Roman"/>
                <a:cs typeface="Times New Roman"/>
              </a:rPr>
              <a:t>I </a:t>
            </a:r>
            <a:r>
              <a:rPr dirty="0" sz="1450" spc="-25">
                <a:latin typeface="Times New Roman"/>
                <a:cs typeface="Times New Roman"/>
              </a:rPr>
              <a:t>pray, </a:t>
            </a:r>
            <a:r>
              <a:rPr dirty="0" sz="1450" spc="-10">
                <a:latin typeface="Times New Roman"/>
                <a:cs typeface="Times New Roman"/>
              </a:rPr>
              <a:t>this</a:t>
            </a:r>
            <a:r>
              <a:rPr dirty="0" sz="1450" spc="-65">
                <a:latin typeface="Times New Roman"/>
                <a:cs typeface="Times New Roman"/>
              </a:rPr>
              <a:t> </a:t>
            </a:r>
            <a:r>
              <a:rPr dirty="0" sz="1450" spc="-10">
                <a:latin typeface="Times New Roman"/>
                <a:cs typeface="Times New Roman"/>
              </a:rPr>
              <a:t>libel.”</a:t>
            </a:r>
            <a:endParaRPr sz="1450">
              <a:latin typeface="Times New Roman"/>
              <a:cs typeface="Times New Roman"/>
            </a:endParaRPr>
          </a:p>
          <a:p>
            <a:pPr marL="12700" marR="12065">
              <a:lnSpc>
                <a:spcPts val="1730"/>
              </a:lnSpc>
              <a:spcBef>
                <a:spcPts val="565"/>
              </a:spcBef>
            </a:pPr>
            <a:r>
              <a:rPr dirty="0" sz="1450" spc="-10">
                <a:latin typeface="Times New Roman"/>
                <a:cs typeface="Times New Roman"/>
              </a:rPr>
              <a:t>Dick Shelton took the paper in his hand and read it aloud. It contained some  lines </a:t>
            </a:r>
            <a:r>
              <a:rPr dirty="0" sz="1450" spc="-5">
                <a:latin typeface="Times New Roman"/>
                <a:cs typeface="Times New Roman"/>
              </a:rPr>
              <a:t>of </a:t>
            </a:r>
            <a:r>
              <a:rPr dirty="0" sz="1450" spc="-10">
                <a:latin typeface="Times New Roman"/>
                <a:cs typeface="Times New Roman"/>
              </a:rPr>
              <a:t>very rugged doggerel, hardly even rhyming, written in </a:t>
            </a:r>
            <a:r>
              <a:rPr dirty="0" sz="1450" spc="-5">
                <a:latin typeface="Times New Roman"/>
                <a:cs typeface="Times New Roman"/>
              </a:rPr>
              <a:t>a </a:t>
            </a:r>
            <a:r>
              <a:rPr dirty="0" sz="1450" spc="-10">
                <a:latin typeface="Times New Roman"/>
                <a:cs typeface="Times New Roman"/>
              </a:rPr>
              <a:t>gross  </a:t>
            </a:r>
            <a:r>
              <a:rPr dirty="0" sz="1450" spc="-15">
                <a:latin typeface="Times New Roman"/>
                <a:cs typeface="Times New Roman"/>
              </a:rPr>
              <a:t>character, </a:t>
            </a:r>
            <a:r>
              <a:rPr dirty="0" sz="1450" spc="-10">
                <a:latin typeface="Times New Roman"/>
                <a:cs typeface="Times New Roman"/>
              </a:rPr>
              <a:t>and most uncouthly spelt. </a:t>
            </a:r>
            <a:r>
              <a:rPr dirty="0" sz="1450" spc="-25">
                <a:latin typeface="Times New Roman"/>
                <a:cs typeface="Times New Roman"/>
              </a:rPr>
              <a:t>With </a:t>
            </a:r>
            <a:r>
              <a:rPr dirty="0" sz="1450" spc="-10">
                <a:latin typeface="Times New Roman"/>
                <a:cs typeface="Times New Roman"/>
              </a:rPr>
              <a:t>the spelling somewhat bettered, this  is how they</a:t>
            </a:r>
            <a:r>
              <a:rPr dirty="0" sz="1450">
                <a:latin typeface="Times New Roman"/>
                <a:cs typeface="Times New Roman"/>
              </a:rPr>
              <a:t> </a:t>
            </a:r>
            <a:r>
              <a:rPr dirty="0" sz="1450" spc="-10">
                <a:latin typeface="Times New Roman"/>
                <a:cs typeface="Times New Roman"/>
              </a:rPr>
              <a:t>ran:</a:t>
            </a:r>
            <a:endParaRPr sz="1450">
              <a:latin typeface="Times New Roman"/>
              <a:cs typeface="Times New Roman"/>
            </a:endParaRPr>
          </a:p>
          <a:p>
            <a:pPr marL="12700" marR="2971800">
              <a:lnSpc>
                <a:spcPts val="2300"/>
              </a:lnSpc>
              <a:spcBef>
                <a:spcPts val="114"/>
              </a:spcBef>
            </a:pPr>
            <a:r>
              <a:rPr dirty="0" sz="1450" spc="-10">
                <a:latin typeface="Times New Roman"/>
                <a:cs typeface="Times New Roman"/>
              </a:rPr>
              <a:t>“I had four blak arrows under my belt,  Four for the greefs that </a:t>
            </a:r>
            <a:r>
              <a:rPr dirty="0" sz="1450" spc="-5">
                <a:latin typeface="Times New Roman"/>
                <a:cs typeface="Times New Roman"/>
              </a:rPr>
              <a:t>I </a:t>
            </a:r>
            <a:r>
              <a:rPr dirty="0" sz="1450" spc="-10">
                <a:latin typeface="Times New Roman"/>
                <a:cs typeface="Times New Roman"/>
              </a:rPr>
              <a:t>have felt,  Four for the nomber </a:t>
            </a:r>
            <a:r>
              <a:rPr dirty="0" sz="1450" spc="-5">
                <a:latin typeface="Times New Roman"/>
                <a:cs typeface="Times New Roman"/>
              </a:rPr>
              <a:t>of </a:t>
            </a:r>
            <a:r>
              <a:rPr dirty="0" sz="1450" spc="-10">
                <a:latin typeface="Times New Roman"/>
                <a:cs typeface="Times New Roman"/>
              </a:rPr>
              <a:t>ill</a:t>
            </a:r>
            <a:r>
              <a:rPr dirty="0" sz="1450" spc="10">
                <a:latin typeface="Times New Roman"/>
                <a:cs typeface="Times New Roman"/>
              </a:rPr>
              <a:t> </a:t>
            </a:r>
            <a:r>
              <a:rPr dirty="0" sz="1450" spc="-10">
                <a:latin typeface="Times New Roman"/>
                <a:cs typeface="Times New Roman"/>
              </a:rPr>
              <a:t>menne</a:t>
            </a:r>
            <a:endParaRPr sz="1450">
              <a:latin typeface="Times New Roman"/>
              <a:cs typeface="Times New Roman"/>
            </a:endParaRPr>
          </a:p>
          <a:p>
            <a:pPr marL="12700" marR="3057525">
              <a:lnSpc>
                <a:spcPts val="2300"/>
              </a:lnSpc>
              <a:spcBef>
                <a:spcPts val="15"/>
              </a:spcBef>
            </a:pPr>
            <a:r>
              <a:rPr dirty="0" sz="1450" spc="-10">
                <a:latin typeface="Times New Roman"/>
                <a:cs typeface="Times New Roman"/>
              </a:rPr>
              <a:t>That have opressid me now and then.  One is gone; </a:t>
            </a:r>
            <a:r>
              <a:rPr dirty="0" sz="1450" spc="-5">
                <a:latin typeface="Times New Roman"/>
                <a:cs typeface="Times New Roman"/>
              </a:rPr>
              <a:t>one </a:t>
            </a:r>
            <a:r>
              <a:rPr dirty="0" sz="1450" spc="-10">
                <a:latin typeface="Times New Roman"/>
                <a:cs typeface="Times New Roman"/>
              </a:rPr>
              <a:t>is wele</a:t>
            </a:r>
            <a:r>
              <a:rPr dirty="0" sz="1450" spc="5">
                <a:latin typeface="Times New Roman"/>
                <a:cs typeface="Times New Roman"/>
              </a:rPr>
              <a:t> </a:t>
            </a:r>
            <a:r>
              <a:rPr dirty="0" sz="1450" spc="-10">
                <a:latin typeface="Times New Roman"/>
                <a:cs typeface="Times New Roman"/>
              </a:rPr>
              <a:t>sped;</a:t>
            </a:r>
            <a:endParaRPr sz="1450">
              <a:latin typeface="Times New Roman"/>
              <a:cs typeface="Times New Roman"/>
            </a:endParaRPr>
          </a:p>
          <a:p>
            <a:pPr marL="12700">
              <a:lnSpc>
                <a:spcPct val="100000"/>
              </a:lnSpc>
              <a:spcBef>
                <a:spcPts val="400"/>
              </a:spcBef>
            </a:pPr>
            <a:r>
              <a:rPr dirty="0" sz="1450" spc="-10">
                <a:latin typeface="Times New Roman"/>
                <a:cs typeface="Times New Roman"/>
              </a:rPr>
              <a:t>Old Apulyaird is</a:t>
            </a:r>
            <a:r>
              <a:rPr dirty="0" sz="1450">
                <a:latin typeface="Times New Roman"/>
                <a:cs typeface="Times New Roman"/>
              </a:rPr>
              <a:t> </a:t>
            </a:r>
            <a:r>
              <a:rPr dirty="0" sz="1450" spc="-10">
                <a:latin typeface="Times New Roman"/>
                <a:cs typeface="Times New Roman"/>
              </a:rPr>
              <a:t>ded.</a:t>
            </a:r>
            <a:endParaRPr sz="1450">
              <a:latin typeface="Times New Roman"/>
              <a:cs typeface="Times New Roman"/>
            </a:endParaRPr>
          </a:p>
          <a:p>
            <a:pPr marL="12700">
              <a:lnSpc>
                <a:spcPct val="100000"/>
              </a:lnSpc>
              <a:spcBef>
                <a:spcPts val="560"/>
              </a:spcBef>
            </a:pPr>
            <a:r>
              <a:rPr dirty="0" sz="1450" spc="-10">
                <a:latin typeface="Times New Roman"/>
                <a:cs typeface="Times New Roman"/>
              </a:rPr>
              <a:t>One is for Maister Bennet</a:t>
            </a:r>
            <a:r>
              <a:rPr dirty="0" sz="1450" spc="10">
                <a:latin typeface="Times New Roman"/>
                <a:cs typeface="Times New Roman"/>
              </a:rPr>
              <a:t> </a:t>
            </a:r>
            <a:r>
              <a:rPr dirty="0" sz="1450" spc="-10">
                <a:latin typeface="Times New Roman"/>
                <a:cs typeface="Times New Roman"/>
              </a:rPr>
              <a:t>Hatch,</a:t>
            </a:r>
            <a:endParaRPr sz="1450">
              <a:latin typeface="Times New Roman"/>
              <a:cs typeface="Times New Roman"/>
            </a:endParaRPr>
          </a:p>
          <a:p>
            <a:pPr marL="12700">
              <a:lnSpc>
                <a:spcPct val="100000"/>
              </a:lnSpc>
              <a:spcBef>
                <a:spcPts val="565"/>
              </a:spcBef>
            </a:pPr>
            <a:r>
              <a:rPr dirty="0" sz="1450" spc="-10">
                <a:latin typeface="Times New Roman"/>
                <a:cs typeface="Times New Roman"/>
              </a:rPr>
              <a:t>That burned Grimstone, walls and</a:t>
            </a:r>
            <a:r>
              <a:rPr dirty="0" sz="1450" spc="15">
                <a:latin typeface="Times New Roman"/>
                <a:cs typeface="Times New Roman"/>
              </a:rPr>
              <a:t> </a:t>
            </a:r>
            <a:r>
              <a:rPr dirty="0" sz="1450" spc="-10">
                <a:latin typeface="Times New Roman"/>
                <a:cs typeface="Times New Roman"/>
              </a:rPr>
              <a:t>thatch.</a:t>
            </a:r>
            <a:endParaRPr sz="1450">
              <a:latin typeface="Times New Roman"/>
              <a:cs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6440" cy="946467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hesitation. “Are </a:t>
            </a:r>
            <a:r>
              <a:rPr dirty="0" sz="1450" spc="-5">
                <a:latin typeface="Times New Roman"/>
                <a:cs typeface="Times New Roman"/>
              </a:rPr>
              <a:t>ye </a:t>
            </a:r>
            <a:r>
              <a:rPr dirty="0" sz="1450" spc="-10">
                <a:latin typeface="Times New Roman"/>
                <a:cs typeface="Times New Roman"/>
              </a:rPr>
              <a:t>Lancaster </a:t>
            </a:r>
            <a:r>
              <a:rPr dirty="0" sz="1450" spc="-5">
                <a:latin typeface="Times New Roman"/>
                <a:cs typeface="Times New Roman"/>
              </a:rPr>
              <a:t>or </a:t>
            </a:r>
            <a:r>
              <a:rPr dirty="0" sz="1450" spc="-35">
                <a:latin typeface="Times New Roman"/>
                <a:cs typeface="Times New Roman"/>
              </a:rPr>
              <a:t>York?” </a:t>
            </a:r>
            <a:r>
              <a:rPr dirty="0" sz="1450" spc="-5">
                <a:latin typeface="Times New Roman"/>
                <a:cs typeface="Times New Roman"/>
              </a:rPr>
              <a:t>he </a:t>
            </a:r>
            <a:r>
              <a:rPr dirty="0" sz="1450" spc="-10">
                <a:latin typeface="Times New Roman"/>
                <a:cs typeface="Times New Roman"/>
              </a:rPr>
              <a:t>asked, at</a:t>
            </a:r>
            <a:r>
              <a:rPr dirty="0" sz="1450" spc="55">
                <a:latin typeface="Times New Roman"/>
                <a:cs typeface="Times New Roman"/>
              </a:rPr>
              <a:t> </a:t>
            </a:r>
            <a:r>
              <a:rPr dirty="0" sz="1450" spc="-10">
                <a:latin typeface="Times New Roman"/>
                <a:cs typeface="Times New Roman"/>
              </a:rPr>
              <a:t>length.</a:t>
            </a:r>
            <a:endParaRPr sz="1450">
              <a:latin typeface="Times New Roman"/>
              <a:cs typeface="Times New Roman"/>
            </a:endParaRPr>
          </a:p>
          <a:p>
            <a:pPr algn="just" marL="12700" marR="7620">
              <a:lnSpc>
                <a:spcPts val="1730"/>
              </a:lnSpc>
              <a:spcBef>
                <a:spcPts val="630"/>
              </a:spcBef>
            </a:pPr>
            <a:r>
              <a:rPr dirty="0" sz="1450" spc="-10">
                <a:latin typeface="Times New Roman"/>
                <a:cs typeface="Times New Roman"/>
              </a:rPr>
              <a:t>“I shame to say it,” answered Dick, “I can scarce clearly </a:t>
            </a:r>
            <a:r>
              <a:rPr dirty="0" sz="1450" spc="-20">
                <a:latin typeface="Times New Roman"/>
                <a:cs typeface="Times New Roman"/>
              </a:rPr>
              <a:t>answer. </a:t>
            </a:r>
            <a:r>
              <a:rPr dirty="0" sz="1450" spc="-10">
                <a:latin typeface="Times New Roman"/>
                <a:cs typeface="Times New Roman"/>
              </a:rPr>
              <a:t>But so much  </a:t>
            </a:r>
            <a:r>
              <a:rPr dirty="0" sz="1450" spc="-5">
                <a:latin typeface="Times New Roman"/>
                <a:cs typeface="Times New Roman"/>
              </a:rPr>
              <a:t>I </a:t>
            </a:r>
            <a:r>
              <a:rPr dirty="0" sz="1450" spc="-10">
                <a:latin typeface="Times New Roman"/>
                <a:cs typeface="Times New Roman"/>
              </a:rPr>
              <a:t>think is certain: since </a:t>
            </a:r>
            <a:r>
              <a:rPr dirty="0" sz="1450" spc="-5">
                <a:latin typeface="Times New Roman"/>
                <a:cs typeface="Times New Roman"/>
              </a:rPr>
              <a:t>I </a:t>
            </a:r>
            <a:r>
              <a:rPr dirty="0" sz="1450" spc="-10">
                <a:latin typeface="Times New Roman"/>
                <a:cs typeface="Times New Roman"/>
              </a:rPr>
              <a:t>serve with Ellis Duckworth, </a:t>
            </a:r>
            <a:r>
              <a:rPr dirty="0" sz="1450" spc="-5">
                <a:latin typeface="Times New Roman"/>
                <a:cs typeface="Times New Roman"/>
              </a:rPr>
              <a:t>I </a:t>
            </a:r>
            <a:r>
              <a:rPr dirty="0" sz="1450" spc="-10">
                <a:latin typeface="Times New Roman"/>
                <a:cs typeface="Times New Roman"/>
              </a:rPr>
              <a:t>serve the house </a:t>
            </a:r>
            <a:r>
              <a:rPr dirty="0" sz="1450" spc="-5">
                <a:latin typeface="Times New Roman"/>
                <a:cs typeface="Times New Roman"/>
              </a:rPr>
              <a:t>of  </a:t>
            </a:r>
            <a:r>
              <a:rPr dirty="0" sz="1450" spc="-40">
                <a:latin typeface="Times New Roman"/>
                <a:cs typeface="Times New Roman"/>
              </a:rPr>
              <a:t>York. </a:t>
            </a:r>
            <a:r>
              <a:rPr dirty="0" sz="1450" spc="-35">
                <a:latin typeface="Times New Roman"/>
                <a:cs typeface="Times New Roman"/>
              </a:rPr>
              <a:t>Well, </a:t>
            </a:r>
            <a:r>
              <a:rPr dirty="0" sz="1450" spc="-10">
                <a:latin typeface="Times New Roman"/>
                <a:cs typeface="Times New Roman"/>
              </a:rPr>
              <a:t>if that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declare for</a:t>
            </a:r>
            <a:r>
              <a:rPr dirty="0" sz="1450" spc="85">
                <a:latin typeface="Times New Roman"/>
                <a:cs typeface="Times New Roman"/>
              </a:rPr>
              <a:t> </a:t>
            </a:r>
            <a:r>
              <a:rPr dirty="0" sz="1450" spc="-35">
                <a:latin typeface="Times New Roman"/>
                <a:cs typeface="Times New Roman"/>
              </a:rPr>
              <a:t>York.”</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“It is well,” returned the other; “it is exceeding well. </a:t>
            </a:r>
            <a:r>
              <a:rPr dirty="0" sz="1450" spc="-20">
                <a:latin typeface="Times New Roman"/>
                <a:cs typeface="Times New Roman"/>
              </a:rPr>
              <a:t>For, </a:t>
            </a:r>
            <a:r>
              <a:rPr dirty="0" sz="1450" spc="-25">
                <a:latin typeface="Times New Roman"/>
                <a:cs typeface="Times New Roman"/>
              </a:rPr>
              <a:t>truly, </a:t>
            </a:r>
            <a:r>
              <a:rPr dirty="0" sz="1450" spc="-10">
                <a:latin typeface="Times New Roman"/>
                <a:cs typeface="Times New Roman"/>
              </a:rPr>
              <a:t>had </a:t>
            </a:r>
            <a:r>
              <a:rPr dirty="0" sz="1450" spc="-5">
                <a:latin typeface="Times New Roman"/>
                <a:cs typeface="Times New Roman"/>
              </a:rPr>
              <a:t>ye </a:t>
            </a:r>
            <a:r>
              <a:rPr dirty="0" sz="1450" spc="-10">
                <a:latin typeface="Times New Roman"/>
                <a:cs typeface="Times New Roman"/>
              </a:rPr>
              <a:t>said  </a:t>
            </a:r>
            <a:r>
              <a:rPr dirty="0" sz="1450" spc="-15">
                <a:latin typeface="Times New Roman"/>
                <a:cs typeface="Times New Roman"/>
              </a:rPr>
              <a:t>Lancaster, </a:t>
            </a:r>
            <a:r>
              <a:rPr dirty="0" sz="1450" spc="-5">
                <a:latin typeface="Times New Roman"/>
                <a:cs typeface="Times New Roman"/>
              </a:rPr>
              <a:t>I </a:t>
            </a:r>
            <a:r>
              <a:rPr dirty="0" sz="1450" spc="-10">
                <a:latin typeface="Times New Roman"/>
                <a:cs typeface="Times New Roman"/>
              </a:rPr>
              <a:t>wot </a:t>
            </a:r>
            <a:r>
              <a:rPr dirty="0" sz="1450" spc="-5">
                <a:latin typeface="Times New Roman"/>
                <a:cs typeface="Times New Roman"/>
              </a:rPr>
              <a:t>not </a:t>
            </a:r>
            <a:r>
              <a:rPr dirty="0" sz="1450" spc="-10">
                <a:latin typeface="Times New Roman"/>
                <a:cs typeface="Times New Roman"/>
              </a:rPr>
              <a:t>for the world what </a:t>
            </a:r>
            <a:r>
              <a:rPr dirty="0" sz="1450" spc="-5">
                <a:latin typeface="Times New Roman"/>
                <a:cs typeface="Times New Roman"/>
              </a:rPr>
              <a:t>I </a:t>
            </a:r>
            <a:r>
              <a:rPr dirty="0" sz="1450" spc="-10">
                <a:latin typeface="Times New Roman"/>
                <a:cs typeface="Times New Roman"/>
              </a:rPr>
              <a:t>had done. But sith </a:t>
            </a:r>
            <a:r>
              <a:rPr dirty="0" sz="1450" spc="-5">
                <a:latin typeface="Times New Roman"/>
                <a:cs typeface="Times New Roman"/>
              </a:rPr>
              <a:t>ye </a:t>
            </a:r>
            <a:r>
              <a:rPr dirty="0" sz="1450" spc="-10">
                <a:latin typeface="Times New Roman"/>
                <a:cs typeface="Times New Roman"/>
              </a:rPr>
              <a:t>are for </a:t>
            </a:r>
            <a:r>
              <a:rPr dirty="0" sz="1450" spc="-40">
                <a:latin typeface="Times New Roman"/>
                <a:cs typeface="Times New Roman"/>
              </a:rPr>
              <a:t>York,  </a:t>
            </a:r>
            <a:r>
              <a:rPr dirty="0" sz="1450" spc="-10">
                <a:latin typeface="Times New Roman"/>
                <a:cs typeface="Times New Roman"/>
              </a:rPr>
              <a:t>follow me. </a:t>
            </a:r>
            <a:r>
              <a:rPr dirty="0" sz="1450" spc="-5">
                <a:latin typeface="Times New Roman"/>
                <a:cs typeface="Times New Roman"/>
              </a:rPr>
              <a:t>I </a:t>
            </a:r>
            <a:r>
              <a:rPr dirty="0" sz="1450" spc="-10">
                <a:latin typeface="Times New Roman"/>
                <a:cs typeface="Times New Roman"/>
              </a:rPr>
              <a:t>came hither </a:t>
            </a:r>
            <a:r>
              <a:rPr dirty="0" sz="1450" spc="-5">
                <a:latin typeface="Times New Roman"/>
                <a:cs typeface="Times New Roman"/>
              </a:rPr>
              <a:t>but </a:t>
            </a:r>
            <a:r>
              <a:rPr dirty="0" sz="1450" spc="-10">
                <a:latin typeface="Times New Roman"/>
                <a:cs typeface="Times New Roman"/>
              </a:rPr>
              <a:t>to watch these lords at </a:t>
            </a:r>
            <a:r>
              <a:rPr dirty="0" sz="1450" spc="-20">
                <a:latin typeface="Times New Roman"/>
                <a:cs typeface="Times New Roman"/>
              </a:rPr>
              <a:t>Shoreby, </a:t>
            </a:r>
            <a:r>
              <a:rPr dirty="0" sz="1450" spc="-10">
                <a:latin typeface="Times New Roman"/>
                <a:cs typeface="Times New Roman"/>
              </a:rPr>
              <a:t>while mine  excellent </a:t>
            </a:r>
            <a:r>
              <a:rPr dirty="0" sz="1450" spc="-5">
                <a:latin typeface="Times New Roman"/>
                <a:cs typeface="Times New Roman"/>
              </a:rPr>
              <a:t>young </a:t>
            </a:r>
            <a:r>
              <a:rPr dirty="0" sz="1450" spc="-10">
                <a:latin typeface="Times New Roman"/>
                <a:cs typeface="Times New Roman"/>
              </a:rPr>
              <a:t>lord, Richard </a:t>
            </a:r>
            <a:r>
              <a:rPr dirty="0" sz="1450" spc="-5">
                <a:latin typeface="Times New Roman"/>
                <a:cs typeface="Times New Roman"/>
              </a:rPr>
              <a:t>of </a:t>
            </a:r>
            <a:r>
              <a:rPr dirty="0" sz="1450" spc="-15">
                <a:latin typeface="Times New Roman"/>
                <a:cs typeface="Times New Roman"/>
              </a:rPr>
              <a:t>Gloucester, </a:t>
            </a:r>
            <a:r>
              <a:rPr dirty="0" sz="1450" spc="-10">
                <a:latin typeface="Times New Roman"/>
                <a:cs typeface="Times New Roman"/>
              </a:rPr>
              <a:t>prepareth </a:t>
            </a:r>
            <a:r>
              <a:rPr dirty="0" sz="1450" spc="-5">
                <a:latin typeface="Times New Roman"/>
                <a:cs typeface="Times New Roman"/>
              </a:rPr>
              <a:t>a </a:t>
            </a:r>
            <a:r>
              <a:rPr dirty="0" sz="1450" spc="-10">
                <a:latin typeface="Times New Roman"/>
                <a:cs typeface="Times New Roman"/>
              </a:rPr>
              <a:t>sufficient force to fall  </a:t>
            </a:r>
            <a:r>
              <a:rPr dirty="0" sz="1450" spc="-5">
                <a:latin typeface="Times New Roman"/>
                <a:cs typeface="Times New Roman"/>
              </a:rPr>
              <a:t>upon </a:t>
            </a:r>
            <a:r>
              <a:rPr dirty="0" sz="1450" spc="-10">
                <a:latin typeface="Times New Roman"/>
                <a:cs typeface="Times New Roman"/>
              </a:rPr>
              <a:t>and scatter them. </a:t>
            </a:r>
            <a:r>
              <a:rPr dirty="0" sz="1450" spc="-5">
                <a:latin typeface="Times New Roman"/>
                <a:cs typeface="Times New Roman"/>
              </a:rPr>
              <a:t>I </a:t>
            </a:r>
            <a:r>
              <a:rPr dirty="0" sz="1450" spc="-10">
                <a:latin typeface="Times New Roman"/>
                <a:cs typeface="Times New Roman"/>
              </a:rPr>
              <a:t>have made me notes </a:t>
            </a:r>
            <a:r>
              <a:rPr dirty="0" sz="1450" spc="-5">
                <a:latin typeface="Times New Roman"/>
                <a:cs typeface="Times New Roman"/>
              </a:rPr>
              <a:t>of </a:t>
            </a:r>
            <a:r>
              <a:rPr dirty="0" sz="1450" spc="-10">
                <a:latin typeface="Times New Roman"/>
                <a:cs typeface="Times New Roman"/>
              </a:rPr>
              <a:t>their strength, what watch  they keep, and how they lie; and these </a:t>
            </a:r>
            <a:r>
              <a:rPr dirty="0" sz="1450" spc="-5">
                <a:latin typeface="Times New Roman"/>
                <a:cs typeface="Times New Roman"/>
              </a:rPr>
              <a:t>I </a:t>
            </a:r>
            <a:r>
              <a:rPr dirty="0" sz="1450" spc="-10">
                <a:latin typeface="Times New Roman"/>
                <a:cs typeface="Times New Roman"/>
              </a:rPr>
              <a:t>was to deliver to my </a:t>
            </a:r>
            <a:r>
              <a:rPr dirty="0" sz="1450" spc="-5">
                <a:latin typeface="Times New Roman"/>
                <a:cs typeface="Times New Roman"/>
              </a:rPr>
              <a:t>young </a:t>
            </a:r>
            <a:r>
              <a:rPr dirty="0" sz="1450" spc="-10">
                <a:latin typeface="Times New Roman"/>
                <a:cs typeface="Times New Roman"/>
              </a:rPr>
              <a:t>lord </a:t>
            </a:r>
            <a:r>
              <a:rPr dirty="0" sz="1450" spc="-5">
                <a:latin typeface="Times New Roman"/>
                <a:cs typeface="Times New Roman"/>
              </a:rPr>
              <a:t>on  </a:t>
            </a:r>
            <a:r>
              <a:rPr dirty="0" sz="1450" spc="-20">
                <a:latin typeface="Times New Roman"/>
                <a:cs typeface="Times New Roman"/>
              </a:rPr>
              <a:t>Sunday,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before </a:t>
            </a:r>
            <a:r>
              <a:rPr dirty="0" sz="1450" spc="-5">
                <a:latin typeface="Times New Roman"/>
                <a:cs typeface="Times New Roman"/>
              </a:rPr>
              <a:t>noon, </a:t>
            </a:r>
            <a:r>
              <a:rPr dirty="0" sz="1450" spc="-10">
                <a:latin typeface="Times New Roman"/>
                <a:cs typeface="Times New Roman"/>
              </a:rPr>
              <a:t>at St. </a:t>
            </a:r>
            <a:r>
              <a:rPr dirty="0" sz="1450" spc="-20">
                <a:latin typeface="Times New Roman"/>
                <a:cs typeface="Times New Roman"/>
              </a:rPr>
              <a:t>Bride’s </a:t>
            </a:r>
            <a:r>
              <a:rPr dirty="0" sz="1450" spc="-10">
                <a:latin typeface="Times New Roman"/>
                <a:cs typeface="Times New Roman"/>
              </a:rPr>
              <a:t>Cross beside the forest. This tryst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like to keep, </a:t>
            </a:r>
            <a:r>
              <a:rPr dirty="0" sz="1450" spc="-5">
                <a:latin typeface="Times New Roman"/>
                <a:cs typeface="Times New Roman"/>
              </a:rPr>
              <a:t>but I </a:t>
            </a:r>
            <a:r>
              <a:rPr dirty="0" sz="1450" spc="-10">
                <a:latin typeface="Times New Roman"/>
                <a:cs typeface="Times New Roman"/>
              </a:rPr>
              <a:t>pray </a:t>
            </a:r>
            <a:r>
              <a:rPr dirty="0" sz="1450" spc="-5">
                <a:latin typeface="Times New Roman"/>
                <a:cs typeface="Times New Roman"/>
              </a:rPr>
              <a:t>you, of </a:t>
            </a:r>
            <a:r>
              <a:rPr dirty="0" sz="1450" spc="-20">
                <a:latin typeface="Times New Roman"/>
                <a:cs typeface="Times New Roman"/>
              </a:rPr>
              <a:t>courtesy, </a:t>
            </a:r>
            <a:r>
              <a:rPr dirty="0" sz="1450" spc="-10">
                <a:latin typeface="Times New Roman"/>
                <a:cs typeface="Times New Roman"/>
              </a:rPr>
              <a:t>to keep it in my stead; and see  that </a:t>
            </a:r>
            <a:r>
              <a:rPr dirty="0" sz="1450" spc="-5">
                <a:latin typeface="Times New Roman"/>
                <a:cs typeface="Times New Roman"/>
              </a:rPr>
              <a:t>not </a:t>
            </a:r>
            <a:r>
              <a:rPr dirty="0" sz="1450" spc="-10">
                <a:latin typeface="Times New Roman"/>
                <a:cs typeface="Times New Roman"/>
              </a:rPr>
              <a:t>pleasure, </a:t>
            </a:r>
            <a:r>
              <a:rPr dirty="0" sz="1450" spc="-5">
                <a:latin typeface="Times New Roman"/>
                <a:cs typeface="Times New Roman"/>
              </a:rPr>
              <a:t>nor </a:t>
            </a:r>
            <a:r>
              <a:rPr dirty="0" sz="1450" spc="-10">
                <a:latin typeface="Times New Roman"/>
                <a:cs typeface="Times New Roman"/>
              </a:rPr>
              <a:t>pain, tempest, wound, </a:t>
            </a:r>
            <a:r>
              <a:rPr dirty="0" sz="1450" spc="-5">
                <a:latin typeface="Times New Roman"/>
                <a:cs typeface="Times New Roman"/>
              </a:rPr>
              <a:t>nor </a:t>
            </a:r>
            <a:r>
              <a:rPr dirty="0" sz="1450" spc="-10">
                <a:latin typeface="Times New Roman"/>
                <a:cs typeface="Times New Roman"/>
              </a:rPr>
              <a:t>pestilence withhold </a:t>
            </a:r>
            <a:r>
              <a:rPr dirty="0" sz="1450" spc="-5">
                <a:latin typeface="Times New Roman"/>
                <a:cs typeface="Times New Roman"/>
              </a:rPr>
              <a:t>you </a:t>
            </a:r>
            <a:r>
              <a:rPr dirty="0" sz="1450" spc="-10">
                <a:latin typeface="Times New Roman"/>
                <a:cs typeface="Times New Roman"/>
              </a:rPr>
              <a:t>from  the </a:t>
            </a:r>
            <a:r>
              <a:rPr dirty="0" sz="1450" spc="-5">
                <a:latin typeface="Times New Roman"/>
                <a:cs typeface="Times New Roman"/>
              </a:rPr>
              <a:t>hour </a:t>
            </a:r>
            <a:r>
              <a:rPr dirty="0" sz="1450" spc="-10">
                <a:latin typeface="Times New Roman"/>
                <a:cs typeface="Times New Roman"/>
              </a:rPr>
              <a:t>and place, for the welfare </a:t>
            </a:r>
            <a:r>
              <a:rPr dirty="0" sz="1450" spc="-5">
                <a:latin typeface="Times New Roman"/>
                <a:cs typeface="Times New Roman"/>
              </a:rPr>
              <a:t>of </a:t>
            </a:r>
            <a:r>
              <a:rPr dirty="0" sz="1450" spc="-10">
                <a:latin typeface="Times New Roman"/>
                <a:cs typeface="Times New Roman"/>
              </a:rPr>
              <a:t>England lieth </a:t>
            </a:r>
            <a:r>
              <a:rPr dirty="0" sz="1450" spc="-5">
                <a:latin typeface="Times New Roman"/>
                <a:cs typeface="Times New Roman"/>
              </a:rPr>
              <a:t>upon </a:t>
            </a:r>
            <a:r>
              <a:rPr dirty="0" sz="1450" spc="-10">
                <a:latin typeface="Times New Roman"/>
                <a:cs typeface="Times New Roman"/>
              </a:rPr>
              <a:t>this</a:t>
            </a:r>
            <a:r>
              <a:rPr dirty="0" sz="1450" spc="55">
                <a:latin typeface="Times New Roman"/>
                <a:cs typeface="Times New Roman"/>
              </a:rPr>
              <a:t> </a:t>
            </a:r>
            <a:r>
              <a:rPr dirty="0" sz="1450" spc="-10">
                <a:latin typeface="Times New Roman"/>
                <a:cs typeface="Times New Roman"/>
              </a:rPr>
              <a:t>cast.”</a:t>
            </a:r>
            <a:endParaRPr sz="1450">
              <a:latin typeface="Times New Roman"/>
              <a:cs typeface="Times New Roman"/>
            </a:endParaRPr>
          </a:p>
          <a:p>
            <a:pPr algn="just" marL="12700" marR="10795">
              <a:lnSpc>
                <a:spcPts val="1730"/>
              </a:lnSpc>
              <a:spcBef>
                <a:spcPts val="560"/>
              </a:spcBef>
            </a:pPr>
            <a:r>
              <a:rPr dirty="0" sz="1450" spc="-10">
                <a:latin typeface="Times New Roman"/>
                <a:cs typeface="Times New Roman"/>
              </a:rPr>
              <a:t>“I </a:t>
            </a:r>
            <a:r>
              <a:rPr dirty="0" sz="1450" spc="-5">
                <a:latin typeface="Times New Roman"/>
                <a:cs typeface="Times New Roman"/>
              </a:rPr>
              <a:t>do </a:t>
            </a:r>
            <a:r>
              <a:rPr dirty="0" sz="1450" spc="-10">
                <a:latin typeface="Times New Roman"/>
                <a:cs typeface="Times New Roman"/>
              </a:rPr>
              <a:t>soberly take this </a:t>
            </a:r>
            <a:r>
              <a:rPr dirty="0" sz="1450" spc="-5">
                <a:latin typeface="Times New Roman"/>
                <a:cs typeface="Times New Roman"/>
              </a:rPr>
              <a:t>up on </a:t>
            </a:r>
            <a:r>
              <a:rPr dirty="0" sz="1450" spc="-10">
                <a:latin typeface="Times New Roman"/>
                <a:cs typeface="Times New Roman"/>
              </a:rPr>
              <a:t>me,” said Dick. “In so far as in me lieth, </a:t>
            </a:r>
            <a:r>
              <a:rPr dirty="0" sz="1450" spc="-5">
                <a:latin typeface="Times New Roman"/>
                <a:cs typeface="Times New Roman"/>
              </a:rPr>
              <a:t>your  </a:t>
            </a:r>
            <a:r>
              <a:rPr dirty="0" sz="1450" spc="-10">
                <a:latin typeface="Times New Roman"/>
                <a:cs typeface="Times New Roman"/>
              </a:rPr>
              <a:t>purpose shall </a:t>
            </a:r>
            <a:r>
              <a:rPr dirty="0" sz="1450" spc="-5">
                <a:latin typeface="Times New Roman"/>
                <a:cs typeface="Times New Roman"/>
              </a:rPr>
              <a:t>be</a:t>
            </a:r>
            <a:r>
              <a:rPr dirty="0" sz="1450">
                <a:latin typeface="Times New Roman"/>
                <a:cs typeface="Times New Roman"/>
              </a:rPr>
              <a:t> </a:t>
            </a:r>
            <a:r>
              <a:rPr dirty="0" sz="1450" spc="-5">
                <a:latin typeface="Times New Roman"/>
                <a:cs typeface="Times New Roman"/>
              </a:rPr>
              <a:t>done.”</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“It is </a:t>
            </a:r>
            <a:r>
              <a:rPr dirty="0" sz="1450" spc="-5">
                <a:latin typeface="Times New Roman"/>
                <a:cs typeface="Times New Roman"/>
              </a:rPr>
              <a:t>good,” </a:t>
            </a:r>
            <a:r>
              <a:rPr dirty="0" sz="1450" spc="-10">
                <a:latin typeface="Times New Roman"/>
                <a:cs typeface="Times New Roman"/>
              </a:rPr>
              <a:t>said the wounded man. “My lord </a:t>
            </a:r>
            <a:r>
              <a:rPr dirty="0" sz="1450" spc="-5">
                <a:latin typeface="Times New Roman"/>
                <a:cs typeface="Times New Roman"/>
              </a:rPr>
              <a:t>duke </a:t>
            </a:r>
            <a:r>
              <a:rPr dirty="0" sz="1450" spc="-10">
                <a:latin typeface="Times New Roman"/>
                <a:cs typeface="Times New Roman"/>
              </a:rPr>
              <a:t>shall order </a:t>
            </a:r>
            <a:r>
              <a:rPr dirty="0" sz="1450" spc="-5">
                <a:latin typeface="Times New Roman"/>
                <a:cs typeface="Times New Roman"/>
              </a:rPr>
              <a:t>you </a:t>
            </a:r>
            <a:r>
              <a:rPr dirty="0" sz="1450" spc="-15">
                <a:latin typeface="Times New Roman"/>
                <a:cs typeface="Times New Roman"/>
              </a:rPr>
              <a:t>farther, </a:t>
            </a:r>
            <a:r>
              <a:rPr dirty="0" sz="1450" spc="-10">
                <a:latin typeface="Times New Roman"/>
                <a:cs typeface="Times New Roman"/>
              </a:rPr>
              <a:t>and  if </a:t>
            </a:r>
            <a:r>
              <a:rPr dirty="0" sz="1450" spc="-5">
                <a:latin typeface="Times New Roman"/>
                <a:cs typeface="Times New Roman"/>
              </a:rPr>
              <a:t>ye </a:t>
            </a:r>
            <a:r>
              <a:rPr dirty="0" sz="1450" spc="-10">
                <a:latin typeface="Times New Roman"/>
                <a:cs typeface="Times New Roman"/>
              </a:rPr>
              <a:t>obey him with spirit and </a:t>
            </a:r>
            <a:r>
              <a:rPr dirty="0" sz="1450" spc="-5">
                <a:latin typeface="Times New Roman"/>
                <a:cs typeface="Times New Roman"/>
              </a:rPr>
              <a:t>good </a:t>
            </a:r>
            <a:r>
              <a:rPr dirty="0" sz="1450" spc="-10">
                <a:latin typeface="Times New Roman"/>
                <a:cs typeface="Times New Roman"/>
              </a:rPr>
              <a:t>will, then is </a:t>
            </a:r>
            <a:r>
              <a:rPr dirty="0" sz="1450" spc="-5">
                <a:latin typeface="Times New Roman"/>
                <a:cs typeface="Times New Roman"/>
              </a:rPr>
              <a:t>your </a:t>
            </a:r>
            <a:r>
              <a:rPr dirty="0" sz="1450" spc="-10">
                <a:latin typeface="Times New Roman"/>
                <a:cs typeface="Times New Roman"/>
              </a:rPr>
              <a:t>fortune made. Give me  the lamp </a:t>
            </a:r>
            <a:r>
              <a:rPr dirty="0" sz="1450" spc="-5">
                <a:latin typeface="Times New Roman"/>
                <a:cs typeface="Times New Roman"/>
              </a:rPr>
              <a:t>a </a:t>
            </a:r>
            <a:r>
              <a:rPr dirty="0" sz="1450" spc="-10">
                <a:latin typeface="Times New Roman"/>
                <a:cs typeface="Times New Roman"/>
              </a:rPr>
              <a:t>little nearer to mine eyes, till that </a:t>
            </a:r>
            <a:r>
              <a:rPr dirty="0" sz="1450" spc="-5">
                <a:latin typeface="Times New Roman"/>
                <a:cs typeface="Times New Roman"/>
              </a:rPr>
              <a:t>I </a:t>
            </a:r>
            <a:r>
              <a:rPr dirty="0" sz="1450" spc="-10">
                <a:latin typeface="Times New Roman"/>
                <a:cs typeface="Times New Roman"/>
              </a:rPr>
              <a:t>write these words for</a:t>
            </a:r>
            <a:r>
              <a:rPr dirty="0" sz="1450" spc="10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10795">
              <a:lnSpc>
                <a:spcPts val="1730"/>
              </a:lnSpc>
              <a:spcBef>
                <a:spcPts val="570"/>
              </a:spcBef>
            </a:pPr>
            <a:r>
              <a:rPr dirty="0" sz="1450" spc="-10">
                <a:latin typeface="Times New Roman"/>
                <a:cs typeface="Times New Roman"/>
              </a:rPr>
              <a:t>He wrote </a:t>
            </a:r>
            <a:r>
              <a:rPr dirty="0" sz="1450" spc="-5">
                <a:latin typeface="Times New Roman"/>
                <a:cs typeface="Times New Roman"/>
              </a:rPr>
              <a:t>a </a:t>
            </a:r>
            <a:r>
              <a:rPr dirty="0" sz="1450" spc="-10">
                <a:latin typeface="Times New Roman"/>
                <a:cs typeface="Times New Roman"/>
              </a:rPr>
              <a:t>note “to his worshipful kinsman, Sir John Hamley;” and then </a:t>
            </a:r>
            <a:r>
              <a:rPr dirty="0" sz="1450" spc="-5">
                <a:latin typeface="Times New Roman"/>
                <a:cs typeface="Times New Roman"/>
              </a:rPr>
              <a:t>a  </a:t>
            </a:r>
            <a:r>
              <a:rPr dirty="0" sz="1450" spc="-10">
                <a:latin typeface="Times New Roman"/>
                <a:cs typeface="Times New Roman"/>
              </a:rPr>
              <a:t>second, which he-left without external</a:t>
            </a:r>
            <a:r>
              <a:rPr dirty="0" sz="1450" spc="20">
                <a:latin typeface="Times New Roman"/>
                <a:cs typeface="Times New Roman"/>
              </a:rPr>
              <a:t> </a:t>
            </a:r>
            <a:r>
              <a:rPr dirty="0" sz="1450" spc="-10">
                <a:latin typeface="Times New Roman"/>
                <a:cs typeface="Times New Roman"/>
              </a:rPr>
              <a:t>superscripture.</a:t>
            </a:r>
            <a:endParaRPr sz="1450">
              <a:latin typeface="Times New Roman"/>
              <a:cs typeface="Times New Roman"/>
            </a:endParaRPr>
          </a:p>
          <a:p>
            <a:pPr algn="just" marL="12700" marR="8890">
              <a:lnSpc>
                <a:spcPts val="1730"/>
              </a:lnSpc>
              <a:spcBef>
                <a:spcPts val="575"/>
              </a:spcBef>
            </a:pPr>
            <a:r>
              <a:rPr dirty="0" sz="1450" spc="-10">
                <a:latin typeface="Times New Roman"/>
                <a:cs typeface="Times New Roman"/>
              </a:rPr>
              <a:t>“This is for the </a:t>
            </a:r>
            <a:r>
              <a:rPr dirty="0" sz="1450" spc="-5">
                <a:latin typeface="Times New Roman"/>
                <a:cs typeface="Times New Roman"/>
              </a:rPr>
              <a:t>duke,” he </a:t>
            </a:r>
            <a:r>
              <a:rPr dirty="0" sz="1450" spc="-10">
                <a:latin typeface="Times New Roman"/>
                <a:cs typeface="Times New Roman"/>
              </a:rPr>
              <a:t>said. “The word is ‘England and Edward,’ and the  </a:t>
            </a:r>
            <a:r>
              <a:rPr dirty="0" sz="1450" spc="-15">
                <a:latin typeface="Times New Roman"/>
                <a:cs typeface="Times New Roman"/>
              </a:rPr>
              <a:t>counter, </a:t>
            </a:r>
            <a:r>
              <a:rPr dirty="0" sz="1450" spc="-10">
                <a:latin typeface="Times New Roman"/>
                <a:cs typeface="Times New Roman"/>
              </a:rPr>
              <a:t>‘England and</a:t>
            </a:r>
            <a:r>
              <a:rPr dirty="0" sz="1450" spc="5">
                <a:latin typeface="Times New Roman"/>
                <a:cs typeface="Times New Roman"/>
              </a:rPr>
              <a:t> </a:t>
            </a:r>
            <a:r>
              <a:rPr dirty="0" sz="1450" spc="-30">
                <a:latin typeface="Times New Roman"/>
                <a:cs typeface="Times New Roman"/>
              </a:rPr>
              <a:t>York.’”</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“And Joanna, my lord?” asked</a:t>
            </a:r>
            <a:r>
              <a:rPr dirty="0" sz="1450" spc="1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7620">
              <a:lnSpc>
                <a:spcPts val="1730"/>
              </a:lnSpc>
              <a:spcBef>
                <a:spcPts val="630"/>
              </a:spcBef>
            </a:pPr>
            <a:r>
              <a:rPr dirty="0" sz="1450" spc="-30">
                <a:latin typeface="Times New Roman"/>
                <a:cs typeface="Times New Roman"/>
              </a:rPr>
              <a:t>“Nay, </a:t>
            </a:r>
            <a:r>
              <a:rPr dirty="0" sz="1450" spc="-5">
                <a:latin typeface="Times New Roman"/>
                <a:cs typeface="Times New Roman"/>
              </a:rPr>
              <a:t>ye </a:t>
            </a:r>
            <a:r>
              <a:rPr dirty="0" sz="1450" spc="-10">
                <a:latin typeface="Times New Roman"/>
                <a:cs typeface="Times New Roman"/>
              </a:rPr>
              <a:t>must get Joanna how </a:t>
            </a:r>
            <a:r>
              <a:rPr dirty="0" sz="1450" spc="-5">
                <a:latin typeface="Times New Roman"/>
                <a:cs typeface="Times New Roman"/>
              </a:rPr>
              <a:t>ye </a:t>
            </a:r>
            <a:r>
              <a:rPr dirty="0" sz="1450" spc="-10">
                <a:latin typeface="Times New Roman"/>
                <a:cs typeface="Times New Roman"/>
              </a:rPr>
              <a:t>can,” replied the baron. “I have named </a:t>
            </a:r>
            <a:r>
              <a:rPr dirty="0" sz="1450" spc="-5">
                <a:latin typeface="Times New Roman"/>
                <a:cs typeface="Times New Roman"/>
              </a:rPr>
              <a:t>you  </a:t>
            </a:r>
            <a:r>
              <a:rPr dirty="0" sz="1450" spc="-10">
                <a:latin typeface="Times New Roman"/>
                <a:cs typeface="Times New Roman"/>
              </a:rPr>
              <a:t>for my choice in both these letters; </a:t>
            </a:r>
            <a:r>
              <a:rPr dirty="0" sz="1450" spc="-5">
                <a:latin typeface="Times New Roman"/>
                <a:cs typeface="Times New Roman"/>
              </a:rPr>
              <a:t>but ye </a:t>
            </a:r>
            <a:r>
              <a:rPr dirty="0" sz="1450" spc="-10">
                <a:latin typeface="Times New Roman"/>
                <a:cs typeface="Times New Roman"/>
              </a:rPr>
              <a:t>must get her for yourself, </a:t>
            </a:r>
            <a:r>
              <a:rPr dirty="0" sz="1450" spc="-30">
                <a:latin typeface="Times New Roman"/>
                <a:cs typeface="Times New Roman"/>
              </a:rPr>
              <a:t>boy. </a:t>
            </a:r>
            <a:r>
              <a:rPr dirty="0" sz="1450" spc="-5">
                <a:latin typeface="Times New Roman"/>
                <a:cs typeface="Times New Roman"/>
              </a:rPr>
              <a:t>I  </a:t>
            </a:r>
            <a:r>
              <a:rPr dirty="0" sz="1450" spc="-10">
                <a:latin typeface="Times New Roman"/>
                <a:cs typeface="Times New Roman"/>
              </a:rPr>
              <a:t>have tried, as </a:t>
            </a:r>
            <a:r>
              <a:rPr dirty="0" sz="1450" spc="-5">
                <a:latin typeface="Times New Roman"/>
                <a:cs typeface="Times New Roman"/>
              </a:rPr>
              <a:t>ye </a:t>
            </a:r>
            <a:r>
              <a:rPr dirty="0" sz="1450" spc="-10">
                <a:latin typeface="Times New Roman"/>
                <a:cs typeface="Times New Roman"/>
              </a:rPr>
              <a:t>see here before </a:t>
            </a:r>
            <a:r>
              <a:rPr dirty="0" sz="1450" spc="-5">
                <a:latin typeface="Times New Roman"/>
                <a:cs typeface="Times New Roman"/>
              </a:rPr>
              <a:t>you, </a:t>
            </a:r>
            <a:r>
              <a:rPr dirty="0" sz="1450" spc="-10">
                <a:latin typeface="Times New Roman"/>
                <a:cs typeface="Times New Roman"/>
              </a:rPr>
              <a:t>and have lost my life. More could </a:t>
            </a:r>
            <a:r>
              <a:rPr dirty="0" sz="1450" spc="-5">
                <a:latin typeface="Times New Roman"/>
                <a:cs typeface="Times New Roman"/>
              </a:rPr>
              <a:t>no  </a:t>
            </a:r>
            <a:r>
              <a:rPr dirty="0" sz="1450" spc="-10">
                <a:latin typeface="Times New Roman"/>
                <a:cs typeface="Times New Roman"/>
              </a:rPr>
              <a:t>man </a:t>
            </a:r>
            <a:r>
              <a:rPr dirty="0" sz="1450" spc="-5">
                <a:latin typeface="Times New Roman"/>
                <a:cs typeface="Times New Roman"/>
              </a:rPr>
              <a:t>do.”</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By this time the wounded man began to </a:t>
            </a:r>
            <a:r>
              <a:rPr dirty="0" sz="1450" spc="-5">
                <a:latin typeface="Times New Roman"/>
                <a:cs typeface="Times New Roman"/>
              </a:rPr>
              <a:t>be </a:t>
            </a:r>
            <a:r>
              <a:rPr dirty="0" sz="1450" spc="-10">
                <a:latin typeface="Times New Roman"/>
                <a:cs typeface="Times New Roman"/>
              </a:rPr>
              <a:t>very weary; and Dick, putting the  precious papers in his bosom, bade him </a:t>
            </a:r>
            <a:r>
              <a:rPr dirty="0" sz="1450" spc="-5">
                <a:latin typeface="Times New Roman"/>
                <a:cs typeface="Times New Roman"/>
              </a:rPr>
              <a:t>be of good </a:t>
            </a:r>
            <a:r>
              <a:rPr dirty="0" sz="1450" spc="-20">
                <a:latin typeface="Times New Roman"/>
                <a:cs typeface="Times New Roman"/>
              </a:rPr>
              <a:t>cheer, </a:t>
            </a:r>
            <a:r>
              <a:rPr dirty="0" sz="1450" spc="-10">
                <a:latin typeface="Times New Roman"/>
                <a:cs typeface="Times New Roman"/>
              </a:rPr>
              <a:t>and left him to  repose.</a:t>
            </a:r>
            <a:endParaRPr sz="1450">
              <a:latin typeface="Times New Roman"/>
              <a:cs typeface="Times New Roman"/>
            </a:endParaRPr>
          </a:p>
          <a:p>
            <a:pPr algn="just" marL="12700" marR="6350">
              <a:lnSpc>
                <a:spcPts val="1730"/>
              </a:lnSpc>
              <a:spcBef>
                <a:spcPts val="575"/>
              </a:spcBef>
            </a:pPr>
            <a:r>
              <a:rPr dirty="0" sz="1450" spc="-10">
                <a:latin typeface="Times New Roman"/>
                <a:cs typeface="Times New Roman"/>
              </a:rPr>
              <a:t>The day was beginning to break, cold and blue, with flying squalls </a:t>
            </a:r>
            <a:r>
              <a:rPr dirty="0" sz="1450" spc="-5">
                <a:latin typeface="Times New Roman"/>
                <a:cs typeface="Times New Roman"/>
              </a:rPr>
              <a:t>of </a:t>
            </a:r>
            <a:r>
              <a:rPr dirty="0" sz="1450" spc="-25">
                <a:latin typeface="Times New Roman"/>
                <a:cs typeface="Times New Roman"/>
              </a:rPr>
              <a:t>snow.  </a:t>
            </a:r>
            <a:r>
              <a:rPr dirty="0" sz="1450" spc="-10">
                <a:latin typeface="Times New Roman"/>
                <a:cs typeface="Times New Roman"/>
              </a:rPr>
              <a:t>Close under the lee </a:t>
            </a:r>
            <a:r>
              <a:rPr dirty="0" sz="1450" spc="-5">
                <a:latin typeface="Times New Roman"/>
                <a:cs typeface="Times New Roman"/>
              </a:rPr>
              <a:t>of </a:t>
            </a:r>
            <a:r>
              <a:rPr dirty="0" sz="1450" spc="-10">
                <a:latin typeface="Times New Roman"/>
                <a:cs typeface="Times New Roman"/>
              </a:rPr>
              <a:t>the Good Hope, the coast lay in alternate rocky  headlands and sandy bays; and further inland the wooded hill-tops </a:t>
            </a:r>
            <a:r>
              <a:rPr dirty="0" sz="1450" spc="-5">
                <a:latin typeface="Times New Roman"/>
                <a:cs typeface="Times New Roman"/>
              </a:rPr>
              <a:t>of </a:t>
            </a:r>
            <a:r>
              <a:rPr dirty="0" sz="1450" spc="-15">
                <a:latin typeface="Times New Roman"/>
                <a:cs typeface="Times New Roman"/>
              </a:rPr>
              <a:t>Tunstall  </a:t>
            </a:r>
            <a:r>
              <a:rPr dirty="0" sz="1450" spc="-10">
                <a:latin typeface="Times New Roman"/>
                <a:cs typeface="Times New Roman"/>
              </a:rPr>
              <a:t>showed along the </a:t>
            </a:r>
            <a:r>
              <a:rPr dirty="0" sz="1450" spc="-30">
                <a:latin typeface="Times New Roman"/>
                <a:cs typeface="Times New Roman"/>
              </a:rPr>
              <a:t>sky. </a:t>
            </a:r>
            <a:r>
              <a:rPr dirty="0" sz="1450" spc="-10">
                <a:latin typeface="Times New Roman"/>
                <a:cs typeface="Times New Roman"/>
              </a:rPr>
              <a:t>Both the wind and the sea had </a:t>
            </a:r>
            <a:r>
              <a:rPr dirty="0" sz="1450" spc="-5">
                <a:latin typeface="Times New Roman"/>
                <a:cs typeface="Times New Roman"/>
              </a:rPr>
              <a:t>gone </a:t>
            </a:r>
            <a:r>
              <a:rPr dirty="0" sz="1450" spc="-10">
                <a:latin typeface="Times New Roman"/>
                <a:cs typeface="Times New Roman"/>
              </a:rPr>
              <a:t>down; </a:t>
            </a:r>
            <a:r>
              <a:rPr dirty="0" sz="1450" spc="-5">
                <a:latin typeface="Times New Roman"/>
                <a:cs typeface="Times New Roman"/>
              </a:rPr>
              <a:t>but </a:t>
            </a:r>
            <a:r>
              <a:rPr dirty="0" sz="1450" spc="-10">
                <a:latin typeface="Times New Roman"/>
                <a:cs typeface="Times New Roman"/>
              </a:rPr>
              <a:t>the  vessel wallowed deep, and scarce rose </a:t>
            </a:r>
            <a:r>
              <a:rPr dirty="0" sz="1450" spc="-5">
                <a:latin typeface="Times New Roman"/>
                <a:cs typeface="Times New Roman"/>
              </a:rPr>
              <a:t>upon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waves.</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Lawless was still fixed at the rudder; and </a:t>
            </a:r>
            <a:r>
              <a:rPr dirty="0" sz="1450" spc="-5">
                <a:latin typeface="Times New Roman"/>
                <a:cs typeface="Times New Roman"/>
              </a:rPr>
              <a:t>by </a:t>
            </a:r>
            <a:r>
              <a:rPr dirty="0" sz="1450" spc="-10">
                <a:latin typeface="Times New Roman"/>
                <a:cs typeface="Times New Roman"/>
              </a:rPr>
              <a:t>this time nearly all the men had  crawled </a:t>
            </a:r>
            <a:r>
              <a:rPr dirty="0" sz="1450" spc="-5">
                <a:latin typeface="Times New Roman"/>
                <a:cs typeface="Times New Roman"/>
              </a:rPr>
              <a:t>on </a:t>
            </a:r>
            <a:r>
              <a:rPr dirty="0" sz="1450" spc="-10">
                <a:latin typeface="Times New Roman"/>
                <a:cs typeface="Times New Roman"/>
              </a:rPr>
              <a:t>deck, and were now gazing, with blank faces, </a:t>
            </a:r>
            <a:r>
              <a:rPr dirty="0" sz="1450" spc="-5">
                <a:latin typeface="Times New Roman"/>
                <a:cs typeface="Times New Roman"/>
              </a:rPr>
              <a:t>upon </a:t>
            </a:r>
            <a:r>
              <a:rPr dirty="0" sz="1450" spc="-10">
                <a:latin typeface="Times New Roman"/>
                <a:cs typeface="Times New Roman"/>
              </a:rPr>
              <a:t>the  inhospitable coast.</a:t>
            </a:r>
            <a:endParaRPr sz="1450">
              <a:latin typeface="Times New Roman"/>
              <a:cs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075" cy="931862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“Are we going ashore?” asked</a:t>
            </a:r>
            <a:r>
              <a:rPr dirty="0" sz="1450" spc="1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a:lnSpc>
                <a:spcPct val="100000"/>
              </a:lnSpc>
              <a:spcBef>
                <a:spcPts val="565"/>
              </a:spcBef>
            </a:pPr>
            <a:r>
              <a:rPr dirty="0" sz="1450" spc="-55">
                <a:latin typeface="Times New Roman"/>
                <a:cs typeface="Times New Roman"/>
              </a:rPr>
              <a:t>“Ay,” </a:t>
            </a:r>
            <a:r>
              <a:rPr dirty="0" sz="1450" spc="-10">
                <a:latin typeface="Times New Roman"/>
                <a:cs typeface="Times New Roman"/>
              </a:rPr>
              <a:t>said Lawless, “unless we get first to the</a:t>
            </a:r>
            <a:r>
              <a:rPr dirty="0" sz="1450" spc="85">
                <a:latin typeface="Times New Roman"/>
                <a:cs typeface="Times New Roman"/>
              </a:rPr>
              <a:t> </a:t>
            </a:r>
            <a:r>
              <a:rPr dirty="0" sz="1450" spc="-10">
                <a:latin typeface="Times New Roman"/>
                <a:cs typeface="Times New Roman"/>
              </a:rPr>
              <a:t>bottom.”</a:t>
            </a:r>
            <a:endParaRPr sz="1450">
              <a:latin typeface="Times New Roman"/>
              <a:cs typeface="Times New Roman"/>
            </a:endParaRPr>
          </a:p>
          <a:p>
            <a:pPr algn="just" marL="12700" marR="10160">
              <a:lnSpc>
                <a:spcPts val="1730"/>
              </a:lnSpc>
              <a:spcBef>
                <a:spcPts val="630"/>
              </a:spcBef>
            </a:pPr>
            <a:r>
              <a:rPr dirty="0" sz="1450" spc="-10">
                <a:latin typeface="Times New Roman"/>
                <a:cs typeface="Times New Roman"/>
              </a:rPr>
              <a:t>And just then the ship rose so languidly to meet </a:t>
            </a:r>
            <a:r>
              <a:rPr dirty="0" sz="1450" spc="-5">
                <a:latin typeface="Times New Roman"/>
                <a:cs typeface="Times New Roman"/>
              </a:rPr>
              <a:t>a </a:t>
            </a:r>
            <a:r>
              <a:rPr dirty="0" sz="1450" spc="-10">
                <a:latin typeface="Times New Roman"/>
                <a:cs typeface="Times New Roman"/>
              </a:rPr>
              <a:t>sea, and the water weltered  so loudly in her </a:t>
            </a:r>
            <a:r>
              <a:rPr dirty="0" sz="1450" spc="-5">
                <a:latin typeface="Times New Roman"/>
                <a:cs typeface="Times New Roman"/>
              </a:rPr>
              <a:t>hold, </a:t>
            </a:r>
            <a:r>
              <a:rPr dirty="0" sz="1450" spc="-10">
                <a:latin typeface="Times New Roman"/>
                <a:cs typeface="Times New Roman"/>
              </a:rPr>
              <a:t>that Dick involuntarily seized the steersman </a:t>
            </a:r>
            <a:r>
              <a:rPr dirty="0" sz="1450" spc="-5">
                <a:latin typeface="Times New Roman"/>
                <a:cs typeface="Times New Roman"/>
              </a:rPr>
              <a:t>by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arm.</a:t>
            </a:r>
            <a:endParaRPr sz="1450">
              <a:latin typeface="Times New Roman"/>
              <a:cs typeface="Times New Roman"/>
            </a:endParaRPr>
          </a:p>
          <a:p>
            <a:pPr algn="just" marL="12700" marR="8890">
              <a:lnSpc>
                <a:spcPts val="1730"/>
              </a:lnSpc>
              <a:spcBef>
                <a:spcPts val="575"/>
              </a:spcBef>
            </a:pPr>
            <a:r>
              <a:rPr dirty="0" sz="1450" spc="-10">
                <a:latin typeface="Times New Roman"/>
                <a:cs typeface="Times New Roman"/>
              </a:rPr>
              <a:t>“By the mass!” cried Dick, as the bows </a:t>
            </a:r>
            <a:r>
              <a:rPr dirty="0" sz="1450" spc="-5">
                <a:latin typeface="Times New Roman"/>
                <a:cs typeface="Times New Roman"/>
              </a:rPr>
              <a:t>of </a:t>
            </a:r>
            <a:r>
              <a:rPr dirty="0" sz="1450" spc="-10">
                <a:latin typeface="Times New Roman"/>
                <a:cs typeface="Times New Roman"/>
              </a:rPr>
              <a:t>the Good Hope reappeared above  the foam, “I </a:t>
            </a:r>
            <a:r>
              <a:rPr dirty="0" sz="1450" spc="-5">
                <a:latin typeface="Times New Roman"/>
                <a:cs typeface="Times New Roman"/>
              </a:rPr>
              <a:t>thought </a:t>
            </a:r>
            <a:r>
              <a:rPr dirty="0" sz="1450" spc="-10">
                <a:latin typeface="Times New Roman"/>
                <a:cs typeface="Times New Roman"/>
              </a:rPr>
              <a:t>we had foundered, indeed; my heart was at my</a:t>
            </a:r>
            <a:r>
              <a:rPr dirty="0" sz="1450" spc="110">
                <a:latin typeface="Times New Roman"/>
                <a:cs typeface="Times New Roman"/>
              </a:rPr>
              <a:t> </a:t>
            </a:r>
            <a:r>
              <a:rPr dirty="0" sz="1450" spc="-10">
                <a:latin typeface="Times New Roman"/>
                <a:cs typeface="Times New Roman"/>
              </a:rPr>
              <a:t>throat.”</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In the waist, Greensheve, </a:t>
            </a:r>
            <a:r>
              <a:rPr dirty="0" sz="1450" spc="-20">
                <a:latin typeface="Times New Roman"/>
                <a:cs typeface="Times New Roman"/>
              </a:rPr>
              <a:t>Hawksley, </a:t>
            </a:r>
            <a:r>
              <a:rPr dirty="0" sz="1450" spc="-10">
                <a:latin typeface="Times New Roman"/>
                <a:cs typeface="Times New Roman"/>
              </a:rPr>
              <a:t>and the better men </a:t>
            </a:r>
            <a:r>
              <a:rPr dirty="0" sz="1450" spc="-5">
                <a:latin typeface="Times New Roman"/>
                <a:cs typeface="Times New Roman"/>
              </a:rPr>
              <a:t>of </a:t>
            </a:r>
            <a:r>
              <a:rPr dirty="0" sz="1450" spc="-10">
                <a:latin typeface="Times New Roman"/>
                <a:cs typeface="Times New Roman"/>
              </a:rPr>
              <a:t>both companies  were busy breaking </a:t>
            </a:r>
            <a:r>
              <a:rPr dirty="0" sz="1450" spc="-5">
                <a:latin typeface="Times New Roman"/>
                <a:cs typeface="Times New Roman"/>
              </a:rPr>
              <a:t>up </a:t>
            </a:r>
            <a:r>
              <a:rPr dirty="0" sz="1450" spc="-10">
                <a:latin typeface="Times New Roman"/>
                <a:cs typeface="Times New Roman"/>
              </a:rPr>
              <a:t>the deck to build </a:t>
            </a:r>
            <a:r>
              <a:rPr dirty="0" sz="1450" spc="-5">
                <a:latin typeface="Times New Roman"/>
                <a:cs typeface="Times New Roman"/>
              </a:rPr>
              <a:t>a </a:t>
            </a:r>
            <a:r>
              <a:rPr dirty="0" sz="1450" spc="-10">
                <a:latin typeface="Times New Roman"/>
                <a:cs typeface="Times New Roman"/>
              </a:rPr>
              <a:t>raft; and to these Dick joined  himself, working the harder to drown the memory </a:t>
            </a:r>
            <a:r>
              <a:rPr dirty="0" sz="1450" spc="-5">
                <a:latin typeface="Times New Roman"/>
                <a:cs typeface="Times New Roman"/>
              </a:rPr>
              <a:t>of </a:t>
            </a:r>
            <a:r>
              <a:rPr dirty="0" sz="1450" spc="-10">
                <a:latin typeface="Times New Roman"/>
                <a:cs typeface="Times New Roman"/>
              </a:rPr>
              <a:t>his predicament. But,  even as </a:t>
            </a:r>
            <a:r>
              <a:rPr dirty="0" sz="1450" spc="-5">
                <a:latin typeface="Times New Roman"/>
                <a:cs typeface="Times New Roman"/>
              </a:rPr>
              <a:t>he </a:t>
            </a:r>
            <a:r>
              <a:rPr dirty="0" sz="1450" spc="-10">
                <a:latin typeface="Times New Roman"/>
                <a:cs typeface="Times New Roman"/>
              </a:rPr>
              <a:t>worked, every sea that struck the </a:t>
            </a:r>
            <a:r>
              <a:rPr dirty="0" sz="1450" spc="-5">
                <a:latin typeface="Times New Roman"/>
                <a:cs typeface="Times New Roman"/>
              </a:rPr>
              <a:t>poor </a:t>
            </a:r>
            <a:r>
              <a:rPr dirty="0" sz="1450" spc="-10">
                <a:latin typeface="Times New Roman"/>
                <a:cs typeface="Times New Roman"/>
              </a:rPr>
              <a:t>ship, and every </a:t>
            </a:r>
            <a:r>
              <a:rPr dirty="0" sz="1450" spc="-5">
                <a:latin typeface="Times New Roman"/>
                <a:cs typeface="Times New Roman"/>
              </a:rPr>
              <a:t>one of </a:t>
            </a:r>
            <a:r>
              <a:rPr dirty="0" sz="1450" spc="-10">
                <a:latin typeface="Times New Roman"/>
                <a:cs typeface="Times New Roman"/>
              </a:rPr>
              <a:t>her  </a:t>
            </a:r>
            <a:r>
              <a:rPr dirty="0" sz="1450" spc="-5">
                <a:latin typeface="Times New Roman"/>
                <a:cs typeface="Times New Roman"/>
              </a:rPr>
              <a:t>dull </a:t>
            </a:r>
            <a:r>
              <a:rPr dirty="0" sz="1450" spc="-10">
                <a:latin typeface="Times New Roman"/>
                <a:cs typeface="Times New Roman"/>
              </a:rPr>
              <a:t>lurches, as she tumbled wallowing among the waves, recalled him with </a:t>
            </a:r>
            <a:r>
              <a:rPr dirty="0" sz="1450" spc="-5">
                <a:latin typeface="Times New Roman"/>
                <a:cs typeface="Times New Roman"/>
              </a:rPr>
              <a:t>a  </a:t>
            </a:r>
            <a:r>
              <a:rPr dirty="0" sz="1450" spc="-10">
                <a:latin typeface="Times New Roman"/>
                <a:cs typeface="Times New Roman"/>
              </a:rPr>
              <a:t>horrid pang to the immediate proximity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algn="just" marL="12700" marR="7620">
              <a:lnSpc>
                <a:spcPts val="1730"/>
              </a:lnSpc>
              <a:spcBef>
                <a:spcPts val="570"/>
              </a:spcBef>
            </a:pPr>
            <a:r>
              <a:rPr dirty="0" sz="1450" spc="-20">
                <a:latin typeface="Times New Roman"/>
                <a:cs typeface="Times New Roman"/>
              </a:rPr>
              <a:t>Presently, </a:t>
            </a:r>
            <a:r>
              <a:rPr dirty="0" sz="1450" spc="-10">
                <a:latin typeface="Times New Roman"/>
                <a:cs typeface="Times New Roman"/>
              </a:rPr>
              <a:t>looking </a:t>
            </a:r>
            <a:r>
              <a:rPr dirty="0" sz="1450" spc="-5">
                <a:latin typeface="Times New Roman"/>
                <a:cs typeface="Times New Roman"/>
              </a:rPr>
              <a:t>up </a:t>
            </a:r>
            <a:r>
              <a:rPr dirty="0" sz="1450" spc="-10">
                <a:latin typeface="Times New Roman"/>
                <a:cs typeface="Times New Roman"/>
              </a:rPr>
              <a:t>from his work, </a:t>
            </a:r>
            <a:r>
              <a:rPr dirty="0" sz="1450" spc="-5">
                <a:latin typeface="Times New Roman"/>
                <a:cs typeface="Times New Roman"/>
              </a:rPr>
              <a:t>he </a:t>
            </a:r>
            <a:r>
              <a:rPr dirty="0" sz="1450" spc="-10">
                <a:latin typeface="Times New Roman"/>
                <a:cs typeface="Times New Roman"/>
              </a:rPr>
              <a:t>saw that they were close in below </a:t>
            </a:r>
            <a:r>
              <a:rPr dirty="0" sz="1450" spc="-5">
                <a:latin typeface="Times New Roman"/>
                <a:cs typeface="Times New Roman"/>
              </a:rPr>
              <a:t>a  </a:t>
            </a:r>
            <a:r>
              <a:rPr dirty="0" sz="1450" spc="-10">
                <a:latin typeface="Times New Roman"/>
                <a:cs typeface="Times New Roman"/>
              </a:rPr>
              <a:t>promontory;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ruinous </a:t>
            </a:r>
            <a:r>
              <a:rPr dirty="0" sz="1450" spc="-15">
                <a:latin typeface="Times New Roman"/>
                <a:cs typeface="Times New Roman"/>
              </a:rPr>
              <a:t>cliff, </a:t>
            </a:r>
            <a:r>
              <a:rPr dirty="0" sz="1450" spc="-10">
                <a:latin typeface="Times New Roman"/>
                <a:cs typeface="Times New Roman"/>
              </a:rPr>
              <a:t>against the base </a:t>
            </a:r>
            <a:r>
              <a:rPr dirty="0" sz="1450" spc="-5">
                <a:latin typeface="Times New Roman"/>
                <a:cs typeface="Times New Roman"/>
              </a:rPr>
              <a:t>of </a:t>
            </a:r>
            <a:r>
              <a:rPr dirty="0" sz="1450" spc="-10">
                <a:latin typeface="Times New Roman"/>
                <a:cs typeface="Times New Roman"/>
              </a:rPr>
              <a:t>which the sea broke  white and </a:t>
            </a:r>
            <a:r>
              <a:rPr dirty="0" sz="1450" spc="-25">
                <a:latin typeface="Times New Roman"/>
                <a:cs typeface="Times New Roman"/>
              </a:rPr>
              <a:t>heavy, </a:t>
            </a:r>
            <a:r>
              <a:rPr dirty="0" sz="1450" spc="-10">
                <a:latin typeface="Times New Roman"/>
                <a:cs typeface="Times New Roman"/>
              </a:rPr>
              <a:t>almost overplumbed the deck; and, above that, again, </a:t>
            </a:r>
            <a:r>
              <a:rPr dirty="0" sz="1450" spc="-5">
                <a:latin typeface="Times New Roman"/>
                <a:cs typeface="Times New Roman"/>
              </a:rPr>
              <a:t>a </a:t>
            </a:r>
            <a:r>
              <a:rPr dirty="0" sz="1450" spc="-10">
                <a:latin typeface="Times New Roman"/>
                <a:cs typeface="Times New Roman"/>
              </a:rPr>
              <a:t>house  appeared, crowning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down.</a:t>
            </a:r>
            <a:endParaRPr sz="1450">
              <a:latin typeface="Times New Roman"/>
              <a:cs typeface="Times New Roman"/>
            </a:endParaRPr>
          </a:p>
          <a:p>
            <a:pPr marL="12700" marR="12065">
              <a:lnSpc>
                <a:spcPts val="1730"/>
              </a:lnSpc>
              <a:spcBef>
                <a:spcPts val="570"/>
              </a:spcBef>
            </a:pPr>
            <a:r>
              <a:rPr dirty="0" sz="1450" spc="-10">
                <a:latin typeface="Times New Roman"/>
                <a:cs typeface="Times New Roman"/>
              </a:rPr>
              <a:t>Inside the bay the seas ran </a:t>
            </a:r>
            <a:r>
              <a:rPr dirty="0" sz="1450" spc="-25">
                <a:latin typeface="Times New Roman"/>
                <a:cs typeface="Times New Roman"/>
              </a:rPr>
              <a:t>gayly, </a:t>
            </a:r>
            <a:r>
              <a:rPr dirty="0" sz="1450" spc="-10">
                <a:latin typeface="Times New Roman"/>
                <a:cs typeface="Times New Roman"/>
              </a:rPr>
              <a:t>raised the Good Hope </a:t>
            </a:r>
            <a:r>
              <a:rPr dirty="0" sz="1450" spc="-5">
                <a:latin typeface="Times New Roman"/>
                <a:cs typeface="Times New Roman"/>
              </a:rPr>
              <a:t>upon </a:t>
            </a:r>
            <a:r>
              <a:rPr dirty="0" sz="1450" spc="-10">
                <a:latin typeface="Times New Roman"/>
                <a:cs typeface="Times New Roman"/>
              </a:rPr>
              <a:t>their foam-  flecked shoulders, carried her beyond the control </a:t>
            </a:r>
            <a:r>
              <a:rPr dirty="0" sz="1450" spc="-5">
                <a:latin typeface="Times New Roman"/>
                <a:cs typeface="Times New Roman"/>
              </a:rPr>
              <a:t>of </a:t>
            </a:r>
            <a:r>
              <a:rPr dirty="0" sz="1450" spc="-10">
                <a:latin typeface="Times New Roman"/>
                <a:cs typeface="Times New Roman"/>
              </a:rPr>
              <a:t>the steersman, and in </a:t>
            </a:r>
            <a:r>
              <a:rPr dirty="0" sz="1450" spc="-5">
                <a:latin typeface="Times New Roman"/>
                <a:cs typeface="Times New Roman"/>
              </a:rPr>
              <a:t>a  </a:t>
            </a:r>
            <a:r>
              <a:rPr dirty="0" sz="1450" spc="-10">
                <a:latin typeface="Times New Roman"/>
                <a:cs typeface="Times New Roman"/>
              </a:rPr>
              <a:t>moment dropped </a:t>
            </a:r>
            <a:r>
              <a:rPr dirty="0" sz="1450" spc="-20">
                <a:latin typeface="Times New Roman"/>
                <a:cs typeface="Times New Roman"/>
              </a:rPr>
              <a:t>her,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great concussion, </a:t>
            </a:r>
            <a:r>
              <a:rPr dirty="0" sz="1450" spc="-5">
                <a:latin typeface="Times New Roman"/>
                <a:cs typeface="Times New Roman"/>
              </a:rPr>
              <a:t>on </a:t>
            </a:r>
            <a:r>
              <a:rPr dirty="0" sz="1450" spc="-10">
                <a:latin typeface="Times New Roman"/>
                <a:cs typeface="Times New Roman"/>
              </a:rPr>
              <a:t>the sand, and began to break  over her half-mast </a:t>
            </a:r>
            <a:r>
              <a:rPr dirty="0" sz="1450" spc="-5">
                <a:latin typeface="Times New Roman"/>
                <a:cs typeface="Times New Roman"/>
              </a:rPr>
              <a:t>high, </a:t>
            </a:r>
            <a:r>
              <a:rPr dirty="0" sz="1450" spc="-10">
                <a:latin typeface="Times New Roman"/>
                <a:cs typeface="Times New Roman"/>
              </a:rPr>
              <a:t>and roll her to and fro. Another great wave followed,  raised her again, and carried her yet farther </a:t>
            </a:r>
            <a:r>
              <a:rPr dirty="0" sz="1450" spc="-5">
                <a:latin typeface="Times New Roman"/>
                <a:cs typeface="Times New Roman"/>
              </a:rPr>
              <a:t>in; </a:t>
            </a:r>
            <a:r>
              <a:rPr dirty="0" sz="1450" spc="-10">
                <a:latin typeface="Times New Roman"/>
                <a:cs typeface="Times New Roman"/>
              </a:rPr>
              <a:t>and then </a:t>
            </a:r>
            <a:r>
              <a:rPr dirty="0" sz="1450" spc="-5">
                <a:latin typeface="Times New Roman"/>
                <a:cs typeface="Times New Roman"/>
              </a:rPr>
              <a:t>a </a:t>
            </a:r>
            <a:r>
              <a:rPr dirty="0" sz="1450" spc="-10">
                <a:latin typeface="Times New Roman"/>
                <a:cs typeface="Times New Roman"/>
              </a:rPr>
              <a:t>third succeeded, and  left her far inshore </a:t>
            </a:r>
            <a:r>
              <a:rPr dirty="0" sz="1450" spc="-5">
                <a:latin typeface="Times New Roman"/>
                <a:cs typeface="Times New Roman"/>
              </a:rPr>
              <a:t>of </a:t>
            </a:r>
            <a:r>
              <a:rPr dirty="0" sz="1450" spc="-10">
                <a:latin typeface="Times New Roman"/>
                <a:cs typeface="Times New Roman"/>
              </a:rPr>
              <a:t>the more dangerous breakers, wedged </a:t>
            </a:r>
            <a:r>
              <a:rPr dirty="0" sz="1450" spc="-5">
                <a:latin typeface="Times New Roman"/>
                <a:cs typeface="Times New Roman"/>
              </a:rPr>
              <a:t>upon a</a:t>
            </a:r>
            <a:r>
              <a:rPr dirty="0" sz="1450" spc="90">
                <a:latin typeface="Times New Roman"/>
                <a:cs typeface="Times New Roman"/>
              </a:rPr>
              <a:t> </a:t>
            </a:r>
            <a:r>
              <a:rPr dirty="0" sz="1450" spc="-10">
                <a:latin typeface="Times New Roman"/>
                <a:cs typeface="Times New Roman"/>
              </a:rPr>
              <a:t>bank.</a:t>
            </a:r>
            <a:endParaRPr sz="1450">
              <a:latin typeface="Times New Roman"/>
              <a:cs typeface="Times New Roman"/>
            </a:endParaRPr>
          </a:p>
          <a:p>
            <a:pPr algn="just" marL="12700" marR="5080">
              <a:lnSpc>
                <a:spcPts val="1730"/>
              </a:lnSpc>
              <a:spcBef>
                <a:spcPts val="565"/>
              </a:spcBef>
            </a:pPr>
            <a:r>
              <a:rPr dirty="0" sz="1450" spc="-30">
                <a:latin typeface="Times New Roman"/>
                <a:cs typeface="Times New Roman"/>
              </a:rPr>
              <a:t>“Now, </a:t>
            </a:r>
            <a:r>
              <a:rPr dirty="0" sz="1450" spc="-5">
                <a:latin typeface="Times New Roman"/>
                <a:cs typeface="Times New Roman"/>
              </a:rPr>
              <a:t>boys,” </a:t>
            </a:r>
            <a:r>
              <a:rPr dirty="0" sz="1450" spc="-10">
                <a:latin typeface="Times New Roman"/>
                <a:cs typeface="Times New Roman"/>
              </a:rPr>
              <a:t>cried Lawless, “the saints have had </a:t>
            </a:r>
            <a:r>
              <a:rPr dirty="0" sz="1450" spc="-5">
                <a:latin typeface="Times New Roman"/>
                <a:cs typeface="Times New Roman"/>
              </a:rPr>
              <a:t>a </a:t>
            </a:r>
            <a:r>
              <a:rPr dirty="0" sz="1450" spc="-10">
                <a:latin typeface="Times New Roman"/>
                <a:cs typeface="Times New Roman"/>
              </a:rPr>
              <a:t>care </a:t>
            </a:r>
            <a:r>
              <a:rPr dirty="0" sz="1450" spc="-5">
                <a:latin typeface="Times New Roman"/>
                <a:cs typeface="Times New Roman"/>
              </a:rPr>
              <a:t>of </a:t>
            </a:r>
            <a:r>
              <a:rPr dirty="0" sz="1450" spc="-10">
                <a:latin typeface="Times New Roman"/>
                <a:cs typeface="Times New Roman"/>
              </a:rPr>
              <a:t>us, indeed. The tide  ebbs; let </a:t>
            </a:r>
            <a:r>
              <a:rPr dirty="0" sz="1450" spc="-5">
                <a:latin typeface="Times New Roman"/>
                <a:cs typeface="Times New Roman"/>
              </a:rPr>
              <a:t>us but </a:t>
            </a:r>
            <a:r>
              <a:rPr dirty="0" sz="1450" spc="-10">
                <a:latin typeface="Times New Roman"/>
                <a:cs typeface="Times New Roman"/>
              </a:rPr>
              <a:t>sit down and drink </a:t>
            </a:r>
            <a:r>
              <a:rPr dirty="0" sz="1450" spc="-5">
                <a:latin typeface="Times New Roman"/>
                <a:cs typeface="Times New Roman"/>
              </a:rPr>
              <a:t>a </a:t>
            </a:r>
            <a:r>
              <a:rPr dirty="0" sz="1450" spc="-10">
                <a:latin typeface="Times New Roman"/>
                <a:cs typeface="Times New Roman"/>
              </a:rPr>
              <a:t>cup </a:t>
            </a:r>
            <a:r>
              <a:rPr dirty="0" sz="1450" spc="-5">
                <a:latin typeface="Times New Roman"/>
                <a:cs typeface="Times New Roman"/>
              </a:rPr>
              <a:t>of </a:t>
            </a:r>
            <a:r>
              <a:rPr dirty="0" sz="1450" spc="-10">
                <a:latin typeface="Times New Roman"/>
                <a:cs typeface="Times New Roman"/>
              </a:rPr>
              <a:t>wine, and before half an </a:t>
            </a:r>
            <a:r>
              <a:rPr dirty="0" sz="1450" spc="-5">
                <a:latin typeface="Times New Roman"/>
                <a:cs typeface="Times New Roman"/>
              </a:rPr>
              <a:t>hour ye  </a:t>
            </a:r>
            <a:r>
              <a:rPr dirty="0" sz="1450" spc="-10">
                <a:latin typeface="Times New Roman"/>
                <a:cs typeface="Times New Roman"/>
              </a:rPr>
              <a:t>may all march me ashore as safe as </a:t>
            </a:r>
            <a:r>
              <a:rPr dirty="0" sz="1450" spc="-5">
                <a:latin typeface="Times New Roman"/>
                <a:cs typeface="Times New Roman"/>
              </a:rPr>
              <a:t>on a</a:t>
            </a:r>
            <a:r>
              <a:rPr dirty="0" sz="1450" spc="35">
                <a:latin typeface="Times New Roman"/>
                <a:cs typeface="Times New Roman"/>
              </a:rPr>
              <a:t> </a:t>
            </a:r>
            <a:r>
              <a:rPr dirty="0" sz="1450" spc="-10">
                <a:latin typeface="Times New Roman"/>
                <a:cs typeface="Times New Roman"/>
              </a:rPr>
              <a:t>bridge.”</a:t>
            </a:r>
            <a:endParaRPr sz="1450">
              <a:latin typeface="Times New Roman"/>
              <a:cs typeface="Times New Roman"/>
            </a:endParaRPr>
          </a:p>
          <a:p>
            <a:pPr algn="just" marL="12700" marR="12065">
              <a:lnSpc>
                <a:spcPts val="1730"/>
              </a:lnSpc>
              <a:spcBef>
                <a:spcPts val="570"/>
              </a:spcBef>
            </a:pPr>
            <a:r>
              <a:rPr dirty="0" sz="1450" spc="-10">
                <a:latin typeface="Times New Roman"/>
                <a:cs typeface="Times New Roman"/>
              </a:rPr>
              <a:t>A barrel was broached, and, sitting in what shelter they could find from the  flying snow and </a:t>
            </a:r>
            <a:r>
              <a:rPr dirty="0" sz="1450" spc="-25">
                <a:latin typeface="Times New Roman"/>
                <a:cs typeface="Times New Roman"/>
              </a:rPr>
              <a:t>spray, </a:t>
            </a:r>
            <a:r>
              <a:rPr dirty="0" sz="1450" spc="-10">
                <a:latin typeface="Times New Roman"/>
                <a:cs typeface="Times New Roman"/>
              </a:rPr>
              <a:t>the shipwrecked company handed the cup around, and  </a:t>
            </a:r>
            <a:r>
              <a:rPr dirty="0" sz="1450" spc="-5">
                <a:latin typeface="Times New Roman"/>
                <a:cs typeface="Times New Roman"/>
              </a:rPr>
              <a:t>sought </a:t>
            </a:r>
            <a:r>
              <a:rPr dirty="0" sz="1450" spc="-10">
                <a:latin typeface="Times New Roman"/>
                <a:cs typeface="Times New Roman"/>
              </a:rPr>
              <a:t>to warm their bodies and restore their</a:t>
            </a:r>
            <a:r>
              <a:rPr dirty="0" sz="1450" spc="25">
                <a:latin typeface="Times New Roman"/>
                <a:cs typeface="Times New Roman"/>
              </a:rPr>
              <a:t> </a:t>
            </a:r>
            <a:r>
              <a:rPr dirty="0" sz="1450" spc="-10">
                <a:latin typeface="Times New Roman"/>
                <a:cs typeface="Times New Roman"/>
              </a:rPr>
              <a:t>spirits.</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Dick, meanwhile, returned to Lord Foxham, who lay in great perplexity and  </a:t>
            </a:r>
            <a:r>
              <a:rPr dirty="0" sz="1450" spc="-20">
                <a:latin typeface="Times New Roman"/>
                <a:cs typeface="Times New Roman"/>
              </a:rPr>
              <a:t>fear, </a:t>
            </a:r>
            <a:r>
              <a:rPr dirty="0" sz="1450" spc="-10">
                <a:latin typeface="Times New Roman"/>
                <a:cs typeface="Times New Roman"/>
              </a:rPr>
              <a:t>the floor </a:t>
            </a:r>
            <a:r>
              <a:rPr dirty="0" sz="1450" spc="-5">
                <a:latin typeface="Times New Roman"/>
                <a:cs typeface="Times New Roman"/>
              </a:rPr>
              <a:t>of </a:t>
            </a:r>
            <a:r>
              <a:rPr dirty="0" sz="1450" spc="-10">
                <a:latin typeface="Times New Roman"/>
                <a:cs typeface="Times New Roman"/>
              </a:rPr>
              <a:t>his cabin washing knee-deep in </a:t>
            </a:r>
            <a:r>
              <a:rPr dirty="0" sz="1450" spc="-20">
                <a:latin typeface="Times New Roman"/>
                <a:cs typeface="Times New Roman"/>
              </a:rPr>
              <a:t>water, </a:t>
            </a:r>
            <a:r>
              <a:rPr dirty="0" sz="1450" spc="-10">
                <a:latin typeface="Times New Roman"/>
                <a:cs typeface="Times New Roman"/>
              </a:rPr>
              <a:t>and the lamp, which  had been his only light, broken and extinguished </a:t>
            </a:r>
            <a:r>
              <a:rPr dirty="0" sz="1450" spc="-5">
                <a:latin typeface="Times New Roman"/>
                <a:cs typeface="Times New Roman"/>
              </a:rPr>
              <a:t>by </a:t>
            </a:r>
            <a:r>
              <a:rPr dirty="0" sz="1450" spc="-10">
                <a:latin typeface="Times New Roman"/>
                <a:cs typeface="Times New Roman"/>
              </a:rPr>
              <a:t>the violence </a:t>
            </a:r>
            <a:r>
              <a:rPr dirty="0" sz="1450" spc="-5">
                <a:latin typeface="Times New Roman"/>
                <a:cs typeface="Times New Roman"/>
              </a:rPr>
              <a:t>of </a:t>
            </a:r>
            <a:r>
              <a:rPr dirty="0" sz="1450" spc="-10">
                <a:latin typeface="Times New Roman"/>
                <a:cs typeface="Times New Roman"/>
              </a:rPr>
              <a:t>the</a:t>
            </a:r>
            <a:r>
              <a:rPr dirty="0" sz="1450" spc="140">
                <a:latin typeface="Times New Roman"/>
                <a:cs typeface="Times New Roman"/>
              </a:rPr>
              <a:t> </a:t>
            </a:r>
            <a:r>
              <a:rPr dirty="0" sz="1450" spc="-25">
                <a:latin typeface="Times New Roman"/>
                <a:cs typeface="Times New Roman"/>
              </a:rPr>
              <a:t>blow.</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“My lord,” said </a:t>
            </a:r>
            <a:r>
              <a:rPr dirty="0" sz="1450" spc="-5">
                <a:latin typeface="Times New Roman"/>
                <a:cs typeface="Times New Roman"/>
              </a:rPr>
              <a:t>young </a:t>
            </a:r>
            <a:r>
              <a:rPr dirty="0" sz="1450" spc="-10">
                <a:latin typeface="Times New Roman"/>
                <a:cs typeface="Times New Roman"/>
              </a:rPr>
              <a:t>Shelton, “fear </a:t>
            </a:r>
            <a:r>
              <a:rPr dirty="0" sz="1450" spc="-5">
                <a:latin typeface="Times New Roman"/>
                <a:cs typeface="Times New Roman"/>
              </a:rPr>
              <a:t>not </a:t>
            </a:r>
            <a:r>
              <a:rPr dirty="0" sz="1450" spc="-10">
                <a:latin typeface="Times New Roman"/>
                <a:cs typeface="Times New Roman"/>
              </a:rPr>
              <a:t>at all; the saints are plainly for us;  the seas have cast </a:t>
            </a:r>
            <a:r>
              <a:rPr dirty="0" sz="1450" spc="-5">
                <a:latin typeface="Times New Roman"/>
                <a:cs typeface="Times New Roman"/>
              </a:rPr>
              <a:t>us </a:t>
            </a:r>
            <a:r>
              <a:rPr dirty="0" sz="1450" spc="-10">
                <a:latin typeface="Times New Roman"/>
                <a:cs typeface="Times New Roman"/>
              </a:rPr>
              <a:t>high </a:t>
            </a:r>
            <a:r>
              <a:rPr dirty="0" sz="1450" spc="-5">
                <a:latin typeface="Times New Roman"/>
                <a:cs typeface="Times New Roman"/>
              </a:rPr>
              <a:t>upon a </a:t>
            </a:r>
            <a:r>
              <a:rPr dirty="0" sz="1450" spc="-10">
                <a:latin typeface="Times New Roman"/>
                <a:cs typeface="Times New Roman"/>
              </a:rPr>
              <a:t>shoal, and as soon as the tide hath somewhat  ebbed, we may walk ashore </a:t>
            </a:r>
            <a:r>
              <a:rPr dirty="0" sz="1450" spc="-5">
                <a:latin typeface="Times New Roman"/>
                <a:cs typeface="Times New Roman"/>
              </a:rPr>
              <a:t>upon our</a:t>
            </a:r>
            <a:r>
              <a:rPr dirty="0" sz="1450" spc="15">
                <a:latin typeface="Times New Roman"/>
                <a:cs typeface="Times New Roman"/>
              </a:rPr>
              <a:t> </a:t>
            </a:r>
            <a:r>
              <a:rPr dirty="0" sz="1450" spc="-10">
                <a:latin typeface="Times New Roman"/>
                <a:cs typeface="Times New Roman"/>
              </a:rPr>
              <a:t>feet.”</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It was nearly an </a:t>
            </a:r>
            <a:r>
              <a:rPr dirty="0" sz="1450" spc="-5">
                <a:latin typeface="Times New Roman"/>
                <a:cs typeface="Times New Roman"/>
              </a:rPr>
              <a:t>hour </a:t>
            </a:r>
            <a:r>
              <a:rPr dirty="0" sz="1450" spc="-10">
                <a:latin typeface="Times New Roman"/>
                <a:cs typeface="Times New Roman"/>
              </a:rPr>
              <a:t>before the vessel was sufficiently deserted </a:t>
            </a:r>
            <a:r>
              <a:rPr dirty="0" sz="1450" spc="-5">
                <a:latin typeface="Times New Roman"/>
                <a:cs typeface="Times New Roman"/>
              </a:rPr>
              <a:t>by </a:t>
            </a:r>
            <a:r>
              <a:rPr dirty="0" sz="1450" spc="-10">
                <a:latin typeface="Times New Roman"/>
                <a:cs typeface="Times New Roman"/>
              </a:rPr>
              <a:t>the ebbing  sea; and they could set forth for the land, which appeared dimly before them  through </a:t>
            </a:r>
            <a:r>
              <a:rPr dirty="0" sz="1450" spc="-5">
                <a:latin typeface="Times New Roman"/>
                <a:cs typeface="Times New Roman"/>
              </a:rPr>
              <a:t>a </a:t>
            </a:r>
            <a:r>
              <a:rPr dirty="0" sz="1450" spc="-10">
                <a:latin typeface="Times New Roman"/>
                <a:cs typeface="Times New Roman"/>
              </a:rPr>
              <a:t>veil </a:t>
            </a:r>
            <a:r>
              <a:rPr dirty="0" sz="1450" spc="-5">
                <a:latin typeface="Times New Roman"/>
                <a:cs typeface="Times New Roman"/>
              </a:rPr>
              <a:t>of </a:t>
            </a:r>
            <a:r>
              <a:rPr dirty="0" sz="1450" spc="-10">
                <a:latin typeface="Times New Roman"/>
                <a:cs typeface="Times New Roman"/>
              </a:rPr>
              <a:t>driving</a:t>
            </a:r>
            <a:r>
              <a:rPr dirty="0" sz="1450">
                <a:latin typeface="Times New Roman"/>
                <a:cs typeface="Times New Roman"/>
              </a:rPr>
              <a:t> </a:t>
            </a:r>
            <a:r>
              <a:rPr dirty="0" sz="1450" spc="-25">
                <a:latin typeface="Times New Roman"/>
                <a:cs typeface="Times New Roman"/>
              </a:rPr>
              <a:t>snow.</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Upon</a:t>
            </a:r>
            <a:r>
              <a:rPr dirty="0" sz="1450" spc="90">
                <a:latin typeface="Times New Roman"/>
                <a:cs typeface="Times New Roman"/>
              </a:rPr>
              <a:t> </a:t>
            </a:r>
            <a:r>
              <a:rPr dirty="0" sz="1450" spc="-5">
                <a:latin typeface="Times New Roman"/>
                <a:cs typeface="Times New Roman"/>
              </a:rPr>
              <a:t>a</a:t>
            </a:r>
            <a:r>
              <a:rPr dirty="0" sz="1450" spc="95">
                <a:latin typeface="Times New Roman"/>
                <a:cs typeface="Times New Roman"/>
              </a:rPr>
              <a:t> </a:t>
            </a:r>
            <a:r>
              <a:rPr dirty="0" sz="1450" spc="-10">
                <a:latin typeface="Times New Roman"/>
                <a:cs typeface="Times New Roman"/>
              </a:rPr>
              <a:t>hillock</a:t>
            </a:r>
            <a:r>
              <a:rPr dirty="0" sz="1450" spc="95">
                <a:latin typeface="Times New Roman"/>
                <a:cs typeface="Times New Roman"/>
              </a:rPr>
              <a:t> </a:t>
            </a:r>
            <a:r>
              <a:rPr dirty="0" sz="1450" spc="-5">
                <a:latin typeface="Times New Roman"/>
                <a:cs typeface="Times New Roman"/>
              </a:rPr>
              <a:t>on</a:t>
            </a:r>
            <a:r>
              <a:rPr dirty="0" sz="1450" spc="95">
                <a:latin typeface="Times New Roman"/>
                <a:cs typeface="Times New Roman"/>
              </a:rPr>
              <a:t> </a:t>
            </a:r>
            <a:r>
              <a:rPr dirty="0" sz="1450" spc="-5">
                <a:latin typeface="Times New Roman"/>
                <a:cs typeface="Times New Roman"/>
              </a:rPr>
              <a:t>one</a:t>
            </a:r>
            <a:r>
              <a:rPr dirty="0" sz="1450" spc="95">
                <a:latin typeface="Times New Roman"/>
                <a:cs typeface="Times New Roman"/>
              </a:rPr>
              <a:t> </a:t>
            </a:r>
            <a:r>
              <a:rPr dirty="0" sz="1450" spc="-10">
                <a:latin typeface="Times New Roman"/>
                <a:cs typeface="Times New Roman"/>
              </a:rPr>
              <a:t>side</a:t>
            </a:r>
            <a:r>
              <a:rPr dirty="0" sz="1450" spc="95">
                <a:latin typeface="Times New Roman"/>
                <a:cs typeface="Times New Roman"/>
              </a:rPr>
              <a:t>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their</a:t>
            </a:r>
            <a:r>
              <a:rPr dirty="0" sz="1450" spc="95">
                <a:latin typeface="Times New Roman"/>
                <a:cs typeface="Times New Roman"/>
              </a:rPr>
              <a:t> </a:t>
            </a:r>
            <a:r>
              <a:rPr dirty="0" sz="1450" spc="-10">
                <a:latin typeface="Times New Roman"/>
                <a:cs typeface="Times New Roman"/>
              </a:rPr>
              <a:t>way</a:t>
            </a:r>
            <a:r>
              <a:rPr dirty="0" sz="1450" spc="95">
                <a:latin typeface="Times New Roman"/>
                <a:cs typeface="Times New Roman"/>
              </a:rPr>
              <a:t> </a:t>
            </a:r>
            <a:r>
              <a:rPr dirty="0" sz="1450" spc="-5">
                <a:latin typeface="Times New Roman"/>
                <a:cs typeface="Times New Roman"/>
              </a:rPr>
              <a:t>a</a:t>
            </a:r>
            <a:r>
              <a:rPr dirty="0" sz="1450" spc="95">
                <a:latin typeface="Times New Roman"/>
                <a:cs typeface="Times New Roman"/>
              </a:rPr>
              <a:t> </a:t>
            </a:r>
            <a:r>
              <a:rPr dirty="0" sz="1450" spc="-10">
                <a:latin typeface="Times New Roman"/>
                <a:cs typeface="Times New Roman"/>
              </a:rPr>
              <a:t>party</a:t>
            </a:r>
            <a:r>
              <a:rPr dirty="0" sz="1450" spc="95">
                <a:latin typeface="Times New Roman"/>
                <a:cs typeface="Times New Roman"/>
              </a:rPr>
              <a:t> </a:t>
            </a:r>
            <a:r>
              <a:rPr dirty="0" sz="1450" spc="-5">
                <a:latin typeface="Times New Roman"/>
                <a:cs typeface="Times New Roman"/>
              </a:rPr>
              <a:t>of</a:t>
            </a:r>
            <a:r>
              <a:rPr dirty="0" sz="1450" spc="95">
                <a:latin typeface="Times New Roman"/>
                <a:cs typeface="Times New Roman"/>
              </a:rPr>
              <a:t> </a:t>
            </a:r>
            <a:r>
              <a:rPr dirty="0" sz="1450" spc="-10">
                <a:latin typeface="Times New Roman"/>
                <a:cs typeface="Times New Roman"/>
              </a:rPr>
              <a:t>men</a:t>
            </a:r>
            <a:r>
              <a:rPr dirty="0" sz="1450" spc="95">
                <a:latin typeface="Times New Roman"/>
                <a:cs typeface="Times New Roman"/>
              </a:rPr>
              <a:t> </a:t>
            </a:r>
            <a:r>
              <a:rPr dirty="0" sz="1450" spc="-10">
                <a:latin typeface="Times New Roman"/>
                <a:cs typeface="Times New Roman"/>
              </a:rPr>
              <a:t>lay</a:t>
            </a:r>
            <a:r>
              <a:rPr dirty="0" sz="1450" spc="90">
                <a:latin typeface="Times New Roman"/>
                <a:cs typeface="Times New Roman"/>
              </a:rPr>
              <a:t> </a:t>
            </a:r>
            <a:r>
              <a:rPr dirty="0" sz="1450" spc="-10">
                <a:latin typeface="Times New Roman"/>
                <a:cs typeface="Times New Roman"/>
              </a:rPr>
              <a:t>huddled</a:t>
            </a:r>
            <a:r>
              <a:rPr dirty="0" sz="1450" spc="95">
                <a:latin typeface="Times New Roman"/>
                <a:cs typeface="Times New Roman"/>
              </a:rPr>
              <a:t> </a:t>
            </a:r>
            <a:r>
              <a:rPr dirty="0" sz="1450" spc="-15">
                <a:latin typeface="Times New Roman"/>
                <a:cs typeface="Times New Roman"/>
              </a:rPr>
              <a:t>together,</a:t>
            </a:r>
            <a:endParaRPr sz="1450">
              <a:latin typeface="Times New Roman"/>
              <a:cs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91650"/>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suspiciously observing the movements </a:t>
            </a:r>
            <a:r>
              <a:rPr dirty="0" sz="1450" spc="-5">
                <a:latin typeface="Times New Roman"/>
                <a:cs typeface="Times New Roman"/>
              </a:rPr>
              <a:t>of </a:t>
            </a:r>
            <a:r>
              <a:rPr dirty="0" sz="1450" spc="-10">
                <a:latin typeface="Times New Roman"/>
                <a:cs typeface="Times New Roman"/>
              </a:rPr>
              <a:t>the new</a:t>
            </a:r>
            <a:r>
              <a:rPr dirty="0" sz="1450" spc="30">
                <a:latin typeface="Times New Roman"/>
                <a:cs typeface="Times New Roman"/>
              </a:rPr>
              <a:t> </a:t>
            </a:r>
            <a:r>
              <a:rPr dirty="0" sz="1450" spc="-10">
                <a:latin typeface="Times New Roman"/>
                <a:cs typeface="Times New Roman"/>
              </a:rPr>
              <a:t>arrivals.</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“They might draw near and </a:t>
            </a:r>
            <a:r>
              <a:rPr dirty="0" sz="1450" spc="-15">
                <a:latin typeface="Times New Roman"/>
                <a:cs typeface="Times New Roman"/>
              </a:rPr>
              <a:t>offer </a:t>
            </a:r>
            <a:r>
              <a:rPr dirty="0" sz="1450" spc="-5">
                <a:latin typeface="Times New Roman"/>
                <a:cs typeface="Times New Roman"/>
              </a:rPr>
              <a:t>us </a:t>
            </a:r>
            <a:r>
              <a:rPr dirty="0" sz="1450" spc="-10">
                <a:latin typeface="Times New Roman"/>
                <a:cs typeface="Times New Roman"/>
              </a:rPr>
              <a:t>some comfort,” Dick</a:t>
            </a:r>
            <a:r>
              <a:rPr dirty="0" sz="1450" spc="55">
                <a:latin typeface="Times New Roman"/>
                <a:cs typeface="Times New Roman"/>
              </a:rPr>
              <a:t> </a:t>
            </a:r>
            <a:r>
              <a:rPr dirty="0" sz="1450" spc="-10">
                <a:latin typeface="Times New Roman"/>
                <a:cs typeface="Times New Roman"/>
              </a:rPr>
              <a:t>remarked.</a:t>
            </a:r>
            <a:endParaRPr sz="1450">
              <a:latin typeface="Times New Roman"/>
              <a:cs typeface="Times New Roman"/>
            </a:endParaRPr>
          </a:p>
          <a:p>
            <a:pPr algn="just" marL="12700" marR="6350">
              <a:lnSpc>
                <a:spcPts val="1730"/>
              </a:lnSpc>
              <a:spcBef>
                <a:spcPts val="630"/>
              </a:spcBef>
            </a:pPr>
            <a:r>
              <a:rPr dirty="0" sz="1450" spc="-30">
                <a:latin typeface="Times New Roman"/>
                <a:cs typeface="Times New Roman"/>
              </a:rPr>
              <a:t>“Well, </a:t>
            </a:r>
            <a:r>
              <a:rPr dirty="0" sz="1450" spc="-10">
                <a:latin typeface="Times New Roman"/>
                <a:cs typeface="Times New Roman"/>
              </a:rPr>
              <a:t>an’ they come </a:t>
            </a:r>
            <a:r>
              <a:rPr dirty="0" sz="1450" spc="-5">
                <a:latin typeface="Times New Roman"/>
                <a:cs typeface="Times New Roman"/>
              </a:rPr>
              <a:t>not </a:t>
            </a:r>
            <a:r>
              <a:rPr dirty="0" sz="1450" spc="-10">
                <a:latin typeface="Times New Roman"/>
                <a:cs typeface="Times New Roman"/>
              </a:rPr>
              <a:t>to us, let </a:t>
            </a:r>
            <a:r>
              <a:rPr dirty="0" sz="1450" spc="-5">
                <a:latin typeface="Times New Roman"/>
                <a:cs typeface="Times New Roman"/>
              </a:rPr>
              <a:t>us </a:t>
            </a:r>
            <a:r>
              <a:rPr dirty="0" sz="1450" spc="-10">
                <a:latin typeface="Times New Roman"/>
                <a:cs typeface="Times New Roman"/>
              </a:rPr>
              <a:t>even turn aside to them,” said </a:t>
            </a:r>
            <a:r>
              <a:rPr dirty="0" sz="1450" spc="-20">
                <a:latin typeface="Times New Roman"/>
                <a:cs typeface="Times New Roman"/>
              </a:rPr>
              <a:t>Hawksley.  </a:t>
            </a:r>
            <a:r>
              <a:rPr dirty="0" sz="1450" spc="-10">
                <a:latin typeface="Times New Roman"/>
                <a:cs typeface="Times New Roman"/>
              </a:rPr>
              <a:t>“The sooner we come to </a:t>
            </a:r>
            <a:r>
              <a:rPr dirty="0" sz="1450" spc="-5">
                <a:latin typeface="Times New Roman"/>
                <a:cs typeface="Times New Roman"/>
              </a:rPr>
              <a:t>a good </a:t>
            </a:r>
            <a:r>
              <a:rPr dirty="0" sz="1450" spc="-10">
                <a:latin typeface="Times New Roman"/>
                <a:cs typeface="Times New Roman"/>
              </a:rPr>
              <a:t>fire and </a:t>
            </a:r>
            <a:r>
              <a:rPr dirty="0" sz="1450" spc="-5">
                <a:latin typeface="Times New Roman"/>
                <a:cs typeface="Times New Roman"/>
              </a:rPr>
              <a:t>a </a:t>
            </a:r>
            <a:r>
              <a:rPr dirty="0" sz="1450" spc="-10">
                <a:latin typeface="Times New Roman"/>
                <a:cs typeface="Times New Roman"/>
              </a:rPr>
              <a:t>dry bed the better for my </a:t>
            </a:r>
            <a:r>
              <a:rPr dirty="0" sz="1450" spc="-5">
                <a:latin typeface="Times New Roman"/>
                <a:cs typeface="Times New Roman"/>
              </a:rPr>
              <a:t>poor</a:t>
            </a:r>
            <a:r>
              <a:rPr dirty="0" sz="1450" spc="145">
                <a:latin typeface="Times New Roman"/>
                <a:cs typeface="Times New Roman"/>
              </a:rPr>
              <a:t> </a:t>
            </a:r>
            <a:r>
              <a:rPr dirty="0" sz="1450" spc="-10">
                <a:latin typeface="Times New Roman"/>
                <a:cs typeface="Times New Roman"/>
              </a:rPr>
              <a:t>lord.”</a:t>
            </a:r>
            <a:endParaRPr sz="1450">
              <a:latin typeface="Times New Roman"/>
              <a:cs typeface="Times New Roman"/>
            </a:endParaRPr>
          </a:p>
          <a:p>
            <a:pPr algn="just" marL="12700" marR="6350">
              <a:lnSpc>
                <a:spcPts val="1730"/>
              </a:lnSpc>
              <a:spcBef>
                <a:spcPts val="575"/>
              </a:spcBef>
            </a:pPr>
            <a:r>
              <a:rPr dirty="0" sz="1450" spc="-10">
                <a:latin typeface="Times New Roman"/>
                <a:cs typeface="Times New Roman"/>
              </a:rPr>
              <a:t>But they had </a:t>
            </a:r>
            <a:r>
              <a:rPr dirty="0" sz="1450" spc="-5">
                <a:latin typeface="Times New Roman"/>
                <a:cs typeface="Times New Roman"/>
              </a:rPr>
              <a:t>not </a:t>
            </a:r>
            <a:r>
              <a:rPr dirty="0" sz="1450" spc="-10">
                <a:latin typeface="Times New Roman"/>
                <a:cs typeface="Times New Roman"/>
              </a:rPr>
              <a:t>moved far in the direction </a:t>
            </a:r>
            <a:r>
              <a:rPr dirty="0" sz="1450" spc="-5">
                <a:latin typeface="Times New Roman"/>
                <a:cs typeface="Times New Roman"/>
              </a:rPr>
              <a:t>of </a:t>
            </a:r>
            <a:r>
              <a:rPr dirty="0" sz="1450" spc="-10">
                <a:latin typeface="Times New Roman"/>
                <a:cs typeface="Times New Roman"/>
              </a:rPr>
              <a:t>the hillock, before the men,  with </a:t>
            </a:r>
            <a:r>
              <a:rPr dirty="0" sz="1450" spc="-5">
                <a:latin typeface="Times New Roman"/>
                <a:cs typeface="Times New Roman"/>
              </a:rPr>
              <a:t>one </a:t>
            </a:r>
            <a:r>
              <a:rPr dirty="0" sz="1450" spc="-10">
                <a:latin typeface="Times New Roman"/>
                <a:cs typeface="Times New Roman"/>
              </a:rPr>
              <a:t>consent, rose suddenly to their feet, and poured </a:t>
            </a:r>
            <a:r>
              <a:rPr dirty="0" sz="1450" spc="-5">
                <a:latin typeface="Times New Roman"/>
                <a:cs typeface="Times New Roman"/>
              </a:rPr>
              <a:t>a </a:t>
            </a:r>
            <a:r>
              <a:rPr dirty="0" sz="1450" spc="-10">
                <a:latin typeface="Times New Roman"/>
                <a:cs typeface="Times New Roman"/>
              </a:rPr>
              <a:t>flight </a:t>
            </a:r>
            <a:r>
              <a:rPr dirty="0" sz="1450" spc="-5">
                <a:latin typeface="Times New Roman"/>
                <a:cs typeface="Times New Roman"/>
              </a:rPr>
              <a:t>of </a:t>
            </a:r>
            <a:r>
              <a:rPr dirty="0" sz="1450" spc="-10">
                <a:latin typeface="Times New Roman"/>
                <a:cs typeface="Times New Roman"/>
              </a:rPr>
              <a:t>well-  directed arrows </a:t>
            </a:r>
            <a:r>
              <a:rPr dirty="0" sz="1450" spc="-5">
                <a:latin typeface="Times New Roman"/>
                <a:cs typeface="Times New Roman"/>
              </a:rPr>
              <a:t>on </a:t>
            </a:r>
            <a:r>
              <a:rPr dirty="0" sz="1450" spc="-10">
                <a:latin typeface="Times New Roman"/>
                <a:cs typeface="Times New Roman"/>
              </a:rPr>
              <a:t>the shipwrecked</a:t>
            </a:r>
            <a:r>
              <a:rPr dirty="0" sz="1450" spc="5">
                <a:latin typeface="Times New Roman"/>
                <a:cs typeface="Times New Roman"/>
              </a:rPr>
              <a:t> </a:t>
            </a:r>
            <a:r>
              <a:rPr dirty="0" sz="1450" spc="-20">
                <a:latin typeface="Times New Roman"/>
                <a:cs typeface="Times New Roman"/>
              </a:rPr>
              <a:t>company.</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“Back! back!” cried his lordship. “Beware, in </a:t>
            </a:r>
            <a:r>
              <a:rPr dirty="0" sz="1450" spc="-20">
                <a:latin typeface="Times New Roman"/>
                <a:cs typeface="Times New Roman"/>
              </a:rPr>
              <a:t>Heaven’s </a:t>
            </a:r>
            <a:r>
              <a:rPr dirty="0" sz="1450" spc="-10">
                <a:latin typeface="Times New Roman"/>
                <a:cs typeface="Times New Roman"/>
              </a:rPr>
              <a:t>name, that </a:t>
            </a:r>
            <a:r>
              <a:rPr dirty="0" sz="1450" spc="-5">
                <a:latin typeface="Times New Roman"/>
                <a:cs typeface="Times New Roman"/>
              </a:rPr>
              <a:t>ye </a:t>
            </a:r>
            <a:r>
              <a:rPr dirty="0" sz="1450" spc="-10">
                <a:latin typeface="Times New Roman"/>
                <a:cs typeface="Times New Roman"/>
              </a:rPr>
              <a:t>reply  </a:t>
            </a:r>
            <a:r>
              <a:rPr dirty="0" sz="1450" spc="-5">
                <a:latin typeface="Times New Roman"/>
                <a:cs typeface="Times New Roman"/>
              </a:rPr>
              <a:t>not.”</a:t>
            </a:r>
            <a:endParaRPr sz="1450">
              <a:latin typeface="Times New Roman"/>
              <a:cs typeface="Times New Roman"/>
            </a:endParaRPr>
          </a:p>
          <a:p>
            <a:pPr marL="12700" marR="10160">
              <a:lnSpc>
                <a:spcPts val="1730"/>
              </a:lnSpc>
              <a:spcBef>
                <a:spcPts val="575"/>
              </a:spcBef>
            </a:pPr>
            <a:r>
              <a:rPr dirty="0" sz="1450" spc="-25">
                <a:latin typeface="Times New Roman"/>
                <a:cs typeface="Times New Roman"/>
              </a:rPr>
              <a:t>“Nay,” </a:t>
            </a:r>
            <a:r>
              <a:rPr dirty="0" sz="1450" spc="-10">
                <a:latin typeface="Times New Roman"/>
                <a:cs typeface="Times New Roman"/>
              </a:rPr>
              <a:t>cried Greensheve, pulling an arrow from his leather jack. </a:t>
            </a:r>
            <a:r>
              <a:rPr dirty="0" sz="1450" spc="-50">
                <a:latin typeface="Times New Roman"/>
                <a:cs typeface="Times New Roman"/>
              </a:rPr>
              <a:t>“We </a:t>
            </a:r>
            <a:r>
              <a:rPr dirty="0" sz="1450" spc="-10">
                <a:latin typeface="Times New Roman"/>
                <a:cs typeface="Times New Roman"/>
              </a:rPr>
              <a:t>are in  </a:t>
            </a:r>
            <a:r>
              <a:rPr dirty="0" sz="1450" spc="-5">
                <a:latin typeface="Times New Roman"/>
                <a:cs typeface="Times New Roman"/>
              </a:rPr>
              <a:t>no </a:t>
            </a:r>
            <a:r>
              <a:rPr dirty="0" sz="1450" spc="-10">
                <a:latin typeface="Times New Roman"/>
                <a:cs typeface="Times New Roman"/>
              </a:rPr>
              <a:t>posture to fight, it is certain, being drenching wet, </a:t>
            </a:r>
            <a:r>
              <a:rPr dirty="0" sz="1450" spc="-20">
                <a:latin typeface="Times New Roman"/>
                <a:cs typeface="Times New Roman"/>
              </a:rPr>
              <a:t>dog-weary, </a:t>
            </a:r>
            <a:r>
              <a:rPr dirty="0" sz="1450" spc="-10">
                <a:latin typeface="Times New Roman"/>
                <a:cs typeface="Times New Roman"/>
              </a:rPr>
              <a:t>and three-  parts frozen; </a:t>
            </a:r>
            <a:r>
              <a:rPr dirty="0" sz="1450" spc="-5">
                <a:latin typeface="Times New Roman"/>
                <a:cs typeface="Times New Roman"/>
              </a:rPr>
              <a:t>but, </a:t>
            </a:r>
            <a:r>
              <a:rPr dirty="0" sz="1450" spc="-10">
                <a:latin typeface="Times New Roman"/>
                <a:cs typeface="Times New Roman"/>
              </a:rPr>
              <a:t>for the love </a:t>
            </a:r>
            <a:r>
              <a:rPr dirty="0" sz="1450" spc="-5">
                <a:latin typeface="Times New Roman"/>
                <a:cs typeface="Times New Roman"/>
              </a:rPr>
              <a:t>of </a:t>
            </a:r>
            <a:r>
              <a:rPr dirty="0" sz="1450" spc="-10">
                <a:latin typeface="Times New Roman"/>
                <a:cs typeface="Times New Roman"/>
              </a:rPr>
              <a:t>old England, what aileth them to </a:t>
            </a:r>
            <a:r>
              <a:rPr dirty="0" sz="1450" spc="-5">
                <a:latin typeface="Times New Roman"/>
                <a:cs typeface="Times New Roman"/>
              </a:rPr>
              <a:t>shoot </a:t>
            </a:r>
            <a:r>
              <a:rPr dirty="0" sz="1450" spc="-10">
                <a:latin typeface="Times New Roman"/>
                <a:cs typeface="Times New Roman"/>
              </a:rPr>
              <a:t>thus  cruelly </a:t>
            </a:r>
            <a:r>
              <a:rPr dirty="0" sz="1450" spc="-5">
                <a:latin typeface="Times New Roman"/>
                <a:cs typeface="Times New Roman"/>
              </a:rPr>
              <a:t>on </a:t>
            </a:r>
            <a:r>
              <a:rPr dirty="0" sz="1450" spc="-10">
                <a:latin typeface="Times New Roman"/>
                <a:cs typeface="Times New Roman"/>
              </a:rPr>
              <a:t>their </a:t>
            </a:r>
            <a:r>
              <a:rPr dirty="0" sz="1450" spc="-5">
                <a:latin typeface="Times New Roman"/>
                <a:cs typeface="Times New Roman"/>
              </a:rPr>
              <a:t>poor </a:t>
            </a:r>
            <a:r>
              <a:rPr dirty="0" sz="1450" spc="-10">
                <a:latin typeface="Times New Roman"/>
                <a:cs typeface="Times New Roman"/>
              </a:rPr>
              <a:t>country people in</a:t>
            </a:r>
            <a:r>
              <a:rPr dirty="0" sz="1450" spc="15">
                <a:latin typeface="Times New Roman"/>
                <a:cs typeface="Times New Roman"/>
              </a:rPr>
              <a:t> </a:t>
            </a:r>
            <a:r>
              <a:rPr dirty="0" sz="1450" spc="-10">
                <a:latin typeface="Times New Roman"/>
                <a:cs typeface="Times New Roman"/>
              </a:rPr>
              <a:t>distress?”</a:t>
            </a:r>
            <a:endParaRPr sz="1450">
              <a:latin typeface="Times New Roman"/>
              <a:cs typeface="Times New Roman"/>
            </a:endParaRPr>
          </a:p>
          <a:p>
            <a:pPr algn="just" marL="12700" marR="6350">
              <a:lnSpc>
                <a:spcPts val="1730"/>
              </a:lnSpc>
              <a:spcBef>
                <a:spcPts val="565"/>
              </a:spcBef>
            </a:pPr>
            <a:r>
              <a:rPr dirty="0" sz="1450" spc="-10">
                <a:latin typeface="Times New Roman"/>
                <a:cs typeface="Times New Roman"/>
              </a:rPr>
              <a:t>“They take </a:t>
            </a:r>
            <a:r>
              <a:rPr dirty="0" sz="1450" spc="-5">
                <a:latin typeface="Times New Roman"/>
                <a:cs typeface="Times New Roman"/>
              </a:rPr>
              <a:t>us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French pirates,” answered Lord Foxham. “In these most  troublesome and degenerate days we cannot keep </a:t>
            </a:r>
            <a:r>
              <a:rPr dirty="0" sz="1450" spc="-5">
                <a:latin typeface="Times New Roman"/>
                <a:cs typeface="Times New Roman"/>
              </a:rPr>
              <a:t>our </a:t>
            </a:r>
            <a:r>
              <a:rPr dirty="0" sz="1450" spc="-10">
                <a:latin typeface="Times New Roman"/>
                <a:cs typeface="Times New Roman"/>
              </a:rPr>
              <a:t>own shores </a:t>
            </a:r>
            <a:r>
              <a:rPr dirty="0" sz="1450" spc="-5">
                <a:latin typeface="Times New Roman"/>
                <a:cs typeface="Times New Roman"/>
              </a:rPr>
              <a:t>of </a:t>
            </a:r>
            <a:r>
              <a:rPr dirty="0" sz="1450" spc="-10">
                <a:latin typeface="Times New Roman"/>
                <a:cs typeface="Times New Roman"/>
              </a:rPr>
              <a:t>England;  </a:t>
            </a:r>
            <a:r>
              <a:rPr dirty="0" sz="1450" spc="-5">
                <a:latin typeface="Times New Roman"/>
                <a:cs typeface="Times New Roman"/>
              </a:rPr>
              <a:t>but our </a:t>
            </a:r>
            <a:r>
              <a:rPr dirty="0" sz="1450" spc="-10">
                <a:latin typeface="Times New Roman"/>
                <a:cs typeface="Times New Roman"/>
              </a:rPr>
              <a:t>old enemies, whom we once chased </a:t>
            </a:r>
            <a:r>
              <a:rPr dirty="0" sz="1450" spc="-5">
                <a:latin typeface="Times New Roman"/>
                <a:cs typeface="Times New Roman"/>
              </a:rPr>
              <a:t>on </a:t>
            </a:r>
            <a:r>
              <a:rPr dirty="0" sz="1450" spc="-10">
                <a:latin typeface="Times New Roman"/>
                <a:cs typeface="Times New Roman"/>
              </a:rPr>
              <a:t>sea and land, </a:t>
            </a:r>
            <a:r>
              <a:rPr dirty="0" sz="1450" spc="-5">
                <a:latin typeface="Times New Roman"/>
                <a:cs typeface="Times New Roman"/>
              </a:rPr>
              <a:t>do </a:t>
            </a:r>
            <a:r>
              <a:rPr dirty="0" sz="1450" spc="-10">
                <a:latin typeface="Times New Roman"/>
                <a:cs typeface="Times New Roman"/>
              </a:rPr>
              <a:t>now range at  pleasure, robbing and slaughtering and burning. It is the pity and reproach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poor </a:t>
            </a:r>
            <a:r>
              <a:rPr dirty="0" sz="1450" spc="-10">
                <a:latin typeface="Times New Roman"/>
                <a:cs typeface="Times New Roman"/>
              </a:rPr>
              <a:t>land.”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 men </a:t>
            </a:r>
            <a:r>
              <a:rPr dirty="0" sz="1450" spc="-5">
                <a:latin typeface="Times New Roman"/>
                <a:cs typeface="Times New Roman"/>
              </a:rPr>
              <a:t>upon </a:t>
            </a:r>
            <a:r>
              <a:rPr dirty="0" sz="1450" spc="-10">
                <a:latin typeface="Times New Roman"/>
                <a:cs typeface="Times New Roman"/>
              </a:rPr>
              <a:t>the hillock </a:t>
            </a:r>
            <a:r>
              <a:rPr dirty="0" sz="1450" spc="-30">
                <a:latin typeface="Times New Roman"/>
                <a:cs typeface="Times New Roman"/>
              </a:rPr>
              <a:t>lay, </a:t>
            </a:r>
            <a:r>
              <a:rPr dirty="0" sz="1450" spc="-10">
                <a:latin typeface="Times New Roman"/>
                <a:cs typeface="Times New Roman"/>
              </a:rPr>
              <a:t>closely observing them, while they trailed  upward from the beach and wound inland among desolate sand-hills; for </a:t>
            </a:r>
            <a:r>
              <a:rPr dirty="0" sz="1450" spc="-5">
                <a:latin typeface="Times New Roman"/>
                <a:cs typeface="Times New Roman"/>
              </a:rPr>
              <a:t>a  </a:t>
            </a:r>
            <a:r>
              <a:rPr dirty="0" sz="1450" spc="-10">
                <a:latin typeface="Times New Roman"/>
                <a:cs typeface="Times New Roman"/>
              </a:rPr>
              <a:t>mile </a:t>
            </a:r>
            <a:r>
              <a:rPr dirty="0" sz="1450" spc="-5">
                <a:latin typeface="Times New Roman"/>
                <a:cs typeface="Times New Roman"/>
              </a:rPr>
              <a:t>or </a:t>
            </a:r>
            <a:r>
              <a:rPr dirty="0" sz="1450" spc="-10">
                <a:latin typeface="Times New Roman"/>
                <a:cs typeface="Times New Roman"/>
              </a:rPr>
              <a:t>so they even </a:t>
            </a:r>
            <a:r>
              <a:rPr dirty="0" sz="1450" spc="-5">
                <a:latin typeface="Times New Roman"/>
                <a:cs typeface="Times New Roman"/>
              </a:rPr>
              <a:t>hung upon </a:t>
            </a:r>
            <a:r>
              <a:rPr dirty="0" sz="1450" spc="-10">
                <a:latin typeface="Times New Roman"/>
                <a:cs typeface="Times New Roman"/>
              </a:rPr>
              <a:t>the rear </a:t>
            </a:r>
            <a:r>
              <a:rPr dirty="0" sz="1450" spc="-5">
                <a:latin typeface="Times New Roman"/>
                <a:cs typeface="Times New Roman"/>
              </a:rPr>
              <a:t>of </a:t>
            </a:r>
            <a:r>
              <a:rPr dirty="0" sz="1450" spc="-10">
                <a:latin typeface="Times New Roman"/>
                <a:cs typeface="Times New Roman"/>
              </a:rPr>
              <a:t>the march, </a:t>
            </a:r>
            <a:r>
              <a:rPr dirty="0" sz="1450" spc="-25">
                <a:latin typeface="Times New Roman"/>
                <a:cs typeface="Times New Roman"/>
              </a:rPr>
              <a:t>ready,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sign, to </a:t>
            </a:r>
            <a:r>
              <a:rPr dirty="0" sz="1450" spc="-5">
                <a:latin typeface="Times New Roman"/>
                <a:cs typeface="Times New Roman"/>
              </a:rPr>
              <a:t>pour  </a:t>
            </a:r>
            <a:r>
              <a:rPr dirty="0" sz="1450" spc="-10">
                <a:latin typeface="Times New Roman"/>
                <a:cs typeface="Times New Roman"/>
              </a:rPr>
              <a:t>another volley </a:t>
            </a:r>
            <a:r>
              <a:rPr dirty="0" sz="1450" spc="-5">
                <a:latin typeface="Times New Roman"/>
                <a:cs typeface="Times New Roman"/>
              </a:rPr>
              <a:t>on </a:t>
            </a:r>
            <a:r>
              <a:rPr dirty="0" sz="1450" spc="-10">
                <a:latin typeface="Times New Roman"/>
                <a:cs typeface="Times New Roman"/>
              </a:rPr>
              <a:t>the weary and dispirited fugitives; and it was only when,  striking at length </a:t>
            </a:r>
            <a:r>
              <a:rPr dirty="0" sz="1450" spc="-5">
                <a:latin typeface="Times New Roman"/>
                <a:cs typeface="Times New Roman"/>
              </a:rPr>
              <a:t>upon a </a:t>
            </a:r>
            <a:r>
              <a:rPr dirty="0" sz="1450" spc="-10">
                <a:latin typeface="Times New Roman"/>
                <a:cs typeface="Times New Roman"/>
              </a:rPr>
              <a:t>firm high-road, Dick began to call his men to some  more martial </a:t>
            </a:r>
            <a:r>
              <a:rPr dirty="0" sz="1450" spc="-20">
                <a:latin typeface="Times New Roman"/>
                <a:cs typeface="Times New Roman"/>
              </a:rPr>
              <a:t>order, </a:t>
            </a:r>
            <a:r>
              <a:rPr dirty="0" sz="1450" spc="-10">
                <a:latin typeface="Times New Roman"/>
                <a:cs typeface="Times New Roman"/>
              </a:rPr>
              <a:t>that these jealous guardians </a:t>
            </a:r>
            <a:r>
              <a:rPr dirty="0" sz="1450" spc="-5">
                <a:latin typeface="Times New Roman"/>
                <a:cs typeface="Times New Roman"/>
              </a:rPr>
              <a:t>of </a:t>
            </a:r>
            <a:r>
              <a:rPr dirty="0" sz="1450" spc="-10">
                <a:latin typeface="Times New Roman"/>
                <a:cs typeface="Times New Roman"/>
              </a:rPr>
              <a:t>the coast </a:t>
            </a:r>
            <a:r>
              <a:rPr dirty="0" sz="1450" spc="-5">
                <a:latin typeface="Times New Roman"/>
                <a:cs typeface="Times New Roman"/>
              </a:rPr>
              <a:t>of </a:t>
            </a:r>
            <a:r>
              <a:rPr dirty="0" sz="1450" spc="-10">
                <a:latin typeface="Times New Roman"/>
                <a:cs typeface="Times New Roman"/>
              </a:rPr>
              <a:t>England  silently disappeared among the </a:t>
            </a:r>
            <a:r>
              <a:rPr dirty="0" sz="1450" spc="-25">
                <a:latin typeface="Times New Roman"/>
                <a:cs typeface="Times New Roman"/>
              </a:rPr>
              <a:t>snow. </a:t>
            </a:r>
            <a:r>
              <a:rPr dirty="0" sz="1450" spc="-10">
                <a:latin typeface="Times New Roman"/>
                <a:cs typeface="Times New Roman"/>
              </a:rPr>
              <a:t>They had </a:t>
            </a:r>
            <a:r>
              <a:rPr dirty="0" sz="1450" spc="-5">
                <a:latin typeface="Times New Roman"/>
                <a:cs typeface="Times New Roman"/>
              </a:rPr>
              <a:t>done </a:t>
            </a:r>
            <a:r>
              <a:rPr dirty="0" sz="1450" spc="-10">
                <a:latin typeface="Times New Roman"/>
                <a:cs typeface="Times New Roman"/>
              </a:rPr>
              <a:t>what they desired; they  had protected their own homes and farms, their own families and cattle; and  their private interest being thus secured, it mattered </a:t>
            </a:r>
            <a:r>
              <a:rPr dirty="0" sz="1450" spc="-5">
                <a:latin typeface="Times New Roman"/>
                <a:cs typeface="Times New Roman"/>
              </a:rPr>
              <a:t>not </a:t>
            </a:r>
            <a:r>
              <a:rPr dirty="0" sz="1450" spc="-10">
                <a:latin typeface="Times New Roman"/>
                <a:cs typeface="Times New Roman"/>
              </a:rPr>
              <a:t>the weight </a:t>
            </a:r>
            <a:r>
              <a:rPr dirty="0" sz="1450" spc="-5">
                <a:latin typeface="Times New Roman"/>
                <a:cs typeface="Times New Roman"/>
              </a:rPr>
              <a:t>of a </a:t>
            </a:r>
            <a:r>
              <a:rPr dirty="0" sz="1450" spc="-10">
                <a:latin typeface="Times New Roman"/>
                <a:cs typeface="Times New Roman"/>
              </a:rPr>
              <a:t>straw  to any </a:t>
            </a:r>
            <a:r>
              <a:rPr dirty="0" sz="1450" spc="-5">
                <a:latin typeface="Times New Roman"/>
                <a:cs typeface="Times New Roman"/>
              </a:rPr>
              <a:t>one of </a:t>
            </a:r>
            <a:r>
              <a:rPr dirty="0" sz="1450" spc="-10">
                <a:latin typeface="Times New Roman"/>
                <a:cs typeface="Times New Roman"/>
              </a:rPr>
              <a:t>them, although the Frenchmen should carry blood and fire to  every other parish in the realm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England.</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300">
              <a:latin typeface="Times New Roman"/>
              <a:cs typeface="Times New Roman"/>
            </a:endParaRPr>
          </a:p>
          <a:p>
            <a:pPr marL="1897380" marR="1752600" indent="-137795">
              <a:lnSpc>
                <a:spcPct val="132400"/>
              </a:lnSpc>
            </a:pPr>
            <a:r>
              <a:rPr dirty="0" sz="1450" spc="-15" b="1">
                <a:latin typeface="Times New Roman"/>
                <a:cs typeface="Times New Roman"/>
              </a:rPr>
              <a:t>BOOK </a:t>
            </a:r>
            <a:r>
              <a:rPr dirty="0" sz="1450" spc="-10" b="1">
                <a:latin typeface="Times New Roman"/>
                <a:cs typeface="Times New Roman"/>
              </a:rPr>
              <a:t>IV—THE DISGUISE  </a:t>
            </a:r>
            <a:r>
              <a:rPr dirty="0" sz="1450" spc="-15" b="1">
                <a:latin typeface="Times New Roman"/>
                <a:cs typeface="Times New Roman"/>
              </a:rPr>
              <a:t>CHAPTER </a:t>
            </a:r>
            <a:r>
              <a:rPr dirty="0" sz="1450" spc="-10" b="1">
                <a:latin typeface="Times New Roman"/>
                <a:cs typeface="Times New Roman"/>
              </a:rPr>
              <a:t>I—THE</a:t>
            </a:r>
            <a:r>
              <a:rPr dirty="0" sz="1450" spc="-25" b="1">
                <a:latin typeface="Times New Roman"/>
                <a:cs typeface="Times New Roman"/>
              </a:rPr>
              <a:t> </a:t>
            </a:r>
            <a:r>
              <a:rPr dirty="0" sz="1450" spc="-10" b="1">
                <a:latin typeface="Times New Roman"/>
                <a:cs typeface="Times New Roman"/>
              </a:rPr>
              <a:t>DEN</a:t>
            </a:r>
            <a:endParaRPr sz="1450">
              <a:latin typeface="Times New Roman"/>
              <a:cs typeface="Times New Roman"/>
            </a:endParaRPr>
          </a:p>
          <a:p>
            <a:pPr>
              <a:lnSpc>
                <a:spcPct val="100000"/>
              </a:lnSpc>
              <a:spcBef>
                <a:spcPts val="5"/>
              </a:spcBef>
            </a:pPr>
            <a:endParaRPr sz="2050">
              <a:latin typeface="Times New Roman"/>
              <a:cs typeface="Times New Roman"/>
            </a:endParaRPr>
          </a:p>
          <a:p>
            <a:pPr algn="just" marL="12700" marR="6985">
              <a:lnSpc>
                <a:spcPts val="1730"/>
              </a:lnSpc>
            </a:pPr>
            <a:r>
              <a:rPr dirty="0" sz="1450" spc="-10">
                <a:latin typeface="Times New Roman"/>
                <a:cs typeface="Times New Roman"/>
              </a:rPr>
              <a:t>The place where Dick had struck the line </a:t>
            </a:r>
            <a:r>
              <a:rPr dirty="0" sz="1450" spc="-5">
                <a:latin typeface="Times New Roman"/>
                <a:cs typeface="Times New Roman"/>
              </a:rPr>
              <a:t>of a </a:t>
            </a:r>
            <a:r>
              <a:rPr dirty="0" sz="1450" spc="-10">
                <a:latin typeface="Times New Roman"/>
                <a:cs typeface="Times New Roman"/>
              </a:rPr>
              <a:t>high-road was </a:t>
            </a:r>
            <a:r>
              <a:rPr dirty="0" sz="1450" spc="-5">
                <a:latin typeface="Times New Roman"/>
                <a:cs typeface="Times New Roman"/>
              </a:rPr>
              <a:t>not </a:t>
            </a:r>
            <a:r>
              <a:rPr dirty="0" sz="1450" spc="-10">
                <a:latin typeface="Times New Roman"/>
                <a:cs typeface="Times New Roman"/>
              </a:rPr>
              <a:t>far from  Holywood, and within nine </a:t>
            </a:r>
            <a:r>
              <a:rPr dirty="0" sz="1450" spc="-5">
                <a:latin typeface="Times New Roman"/>
                <a:cs typeface="Times New Roman"/>
              </a:rPr>
              <a:t>or </a:t>
            </a:r>
            <a:r>
              <a:rPr dirty="0" sz="1450" spc="-10">
                <a:latin typeface="Times New Roman"/>
                <a:cs typeface="Times New Roman"/>
              </a:rPr>
              <a:t>ten miles </a:t>
            </a:r>
            <a:r>
              <a:rPr dirty="0" sz="1450" spc="-5">
                <a:latin typeface="Times New Roman"/>
                <a:cs typeface="Times New Roman"/>
              </a:rPr>
              <a:t>of </a:t>
            </a:r>
            <a:r>
              <a:rPr dirty="0" sz="1450" spc="-10">
                <a:latin typeface="Times New Roman"/>
                <a:cs typeface="Times New Roman"/>
              </a:rPr>
              <a:t>Shoreby-on-the-Till; and here, after  making sure that they were pursued </a:t>
            </a:r>
            <a:r>
              <a:rPr dirty="0" sz="1450" spc="-5">
                <a:latin typeface="Times New Roman"/>
                <a:cs typeface="Times New Roman"/>
              </a:rPr>
              <a:t>no </a:t>
            </a:r>
            <a:r>
              <a:rPr dirty="0" sz="1450" spc="-15">
                <a:latin typeface="Times New Roman"/>
                <a:cs typeface="Times New Roman"/>
              </a:rPr>
              <a:t>longer, </a:t>
            </a:r>
            <a:r>
              <a:rPr dirty="0" sz="1450" spc="-10">
                <a:latin typeface="Times New Roman"/>
                <a:cs typeface="Times New Roman"/>
              </a:rPr>
              <a:t>the two bodies separated. Lord  </a:t>
            </a:r>
            <a:r>
              <a:rPr dirty="0" sz="1450" spc="-20">
                <a:latin typeface="Times New Roman"/>
                <a:cs typeface="Times New Roman"/>
              </a:rPr>
              <a:t>Foxham’s </a:t>
            </a:r>
            <a:r>
              <a:rPr dirty="0" sz="1450" spc="-10">
                <a:latin typeface="Times New Roman"/>
                <a:cs typeface="Times New Roman"/>
              </a:rPr>
              <a:t>followers departed, carrying their wounded master towards the  comfort</a:t>
            </a:r>
            <a:r>
              <a:rPr dirty="0" sz="1450" spc="50">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security</a:t>
            </a:r>
            <a:r>
              <a:rPr dirty="0" sz="1450" spc="50">
                <a:latin typeface="Times New Roman"/>
                <a:cs typeface="Times New Roman"/>
              </a:rPr>
              <a:t>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great</a:t>
            </a:r>
            <a:r>
              <a:rPr dirty="0" sz="1450" spc="50">
                <a:latin typeface="Times New Roman"/>
                <a:cs typeface="Times New Roman"/>
              </a:rPr>
              <a:t> </a:t>
            </a:r>
            <a:r>
              <a:rPr dirty="0" sz="1450" spc="-10">
                <a:latin typeface="Times New Roman"/>
                <a:cs typeface="Times New Roman"/>
              </a:rPr>
              <a:t>abbey;</a:t>
            </a:r>
            <a:r>
              <a:rPr dirty="0" sz="1450" spc="50">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Dick,</a:t>
            </a:r>
            <a:r>
              <a:rPr dirty="0" sz="1450" spc="50">
                <a:latin typeface="Times New Roman"/>
                <a:cs typeface="Times New Roman"/>
              </a:rPr>
              <a:t> </a:t>
            </a:r>
            <a:r>
              <a:rPr dirty="0" sz="1450" spc="-10">
                <a:latin typeface="Times New Roman"/>
                <a:cs typeface="Times New Roman"/>
              </a:rPr>
              <a:t>as</a:t>
            </a:r>
            <a:r>
              <a:rPr dirty="0" sz="1450" spc="50">
                <a:latin typeface="Times New Roman"/>
                <a:cs typeface="Times New Roman"/>
              </a:rPr>
              <a:t> </a:t>
            </a:r>
            <a:r>
              <a:rPr dirty="0" sz="1450" spc="-5">
                <a:latin typeface="Times New Roman"/>
                <a:cs typeface="Times New Roman"/>
              </a:rPr>
              <a:t>he</a:t>
            </a:r>
            <a:r>
              <a:rPr dirty="0" sz="1450" spc="55">
                <a:latin typeface="Times New Roman"/>
                <a:cs typeface="Times New Roman"/>
              </a:rPr>
              <a:t> </a:t>
            </a:r>
            <a:r>
              <a:rPr dirty="0" sz="1450" spc="-10">
                <a:latin typeface="Times New Roman"/>
                <a:cs typeface="Times New Roman"/>
              </a:rPr>
              <a:t>saw</a:t>
            </a:r>
            <a:r>
              <a:rPr dirty="0" sz="1450" spc="50">
                <a:latin typeface="Times New Roman"/>
                <a:cs typeface="Times New Roman"/>
              </a:rPr>
              <a:t> </a:t>
            </a:r>
            <a:r>
              <a:rPr dirty="0" sz="1450" spc="-10">
                <a:latin typeface="Times New Roman"/>
                <a:cs typeface="Times New Roman"/>
              </a:rPr>
              <a:t>them</a:t>
            </a:r>
            <a:r>
              <a:rPr dirty="0" sz="1450" spc="50">
                <a:latin typeface="Times New Roman"/>
                <a:cs typeface="Times New Roman"/>
              </a:rPr>
              <a:t> </a:t>
            </a:r>
            <a:r>
              <a:rPr dirty="0" sz="1450" spc="-10">
                <a:latin typeface="Times New Roman"/>
                <a:cs typeface="Times New Roman"/>
              </a:rPr>
              <a:t>wind</a:t>
            </a:r>
            <a:r>
              <a:rPr dirty="0" sz="1450" spc="50">
                <a:latin typeface="Times New Roman"/>
                <a:cs typeface="Times New Roman"/>
              </a:rPr>
              <a:t> </a:t>
            </a:r>
            <a:r>
              <a:rPr dirty="0" sz="1450" spc="-10">
                <a:latin typeface="Times New Roman"/>
                <a:cs typeface="Times New Roman"/>
              </a:rPr>
              <a:t>away</a:t>
            </a:r>
            <a:endParaRPr sz="1450">
              <a:latin typeface="Times New Roman"/>
              <a:cs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13335">
              <a:lnSpc>
                <a:spcPts val="1730"/>
              </a:lnSpc>
              <a:spcBef>
                <a:spcPts val="155"/>
              </a:spcBef>
            </a:pPr>
            <a:r>
              <a:rPr dirty="0" sz="1450" spc="-10">
                <a:latin typeface="Times New Roman"/>
                <a:cs typeface="Times New Roman"/>
              </a:rPr>
              <a:t>and disappear in the thick curtain </a:t>
            </a:r>
            <a:r>
              <a:rPr dirty="0" sz="1450" spc="-5">
                <a:latin typeface="Times New Roman"/>
                <a:cs typeface="Times New Roman"/>
              </a:rPr>
              <a:t>of </a:t>
            </a:r>
            <a:r>
              <a:rPr dirty="0" sz="1450" spc="-10">
                <a:latin typeface="Times New Roman"/>
                <a:cs typeface="Times New Roman"/>
              </a:rPr>
              <a:t>the falling </a:t>
            </a:r>
            <a:r>
              <a:rPr dirty="0" sz="1450" spc="-25">
                <a:latin typeface="Times New Roman"/>
                <a:cs typeface="Times New Roman"/>
              </a:rPr>
              <a:t>snow, </a:t>
            </a:r>
            <a:r>
              <a:rPr dirty="0" sz="1450" spc="-10">
                <a:latin typeface="Times New Roman"/>
                <a:cs typeface="Times New Roman"/>
              </a:rPr>
              <a:t>was left alone with near  </a:t>
            </a:r>
            <a:r>
              <a:rPr dirty="0" sz="1450" spc="-5">
                <a:latin typeface="Times New Roman"/>
                <a:cs typeface="Times New Roman"/>
              </a:rPr>
              <a:t>upon a </a:t>
            </a:r>
            <a:r>
              <a:rPr dirty="0" sz="1450" spc="-10">
                <a:latin typeface="Times New Roman"/>
                <a:cs typeface="Times New Roman"/>
              </a:rPr>
              <a:t>dozen outlaws, the last remainder </a:t>
            </a:r>
            <a:r>
              <a:rPr dirty="0" sz="1450" spc="-5">
                <a:latin typeface="Times New Roman"/>
                <a:cs typeface="Times New Roman"/>
              </a:rPr>
              <a:t>of </a:t>
            </a:r>
            <a:r>
              <a:rPr dirty="0" sz="1450" spc="-10">
                <a:latin typeface="Times New Roman"/>
                <a:cs typeface="Times New Roman"/>
              </a:rPr>
              <a:t>his troop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volunteers.</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Some were wounded; </a:t>
            </a:r>
            <a:r>
              <a:rPr dirty="0" sz="1450" spc="-5">
                <a:latin typeface="Times New Roman"/>
                <a:cs typeface="Times New Roman"/>
              </a:rPr>
              <a:t>one </a:t>
            </a:r>
            <a:r>
              <a:rPr dirty="0" sz="1450" spc="-10">
                <a:latin typeface="Times New Roman"/>
                <a:cs typeface="Times New Roman"/>
              </a:rPr>
              <a:t>and all were furious at their ill-success and long  exposure; and though they were now too cold and hungry to </a:t>
            </a:r>
            <a:r>
              <a:rPr dirty="0" sz="1450" spc="-5">
                <a:latin typeface="Times New Roman"/>
                <a:cs typeface="Times New Roman"/>
              </a:rPr>
              <a:t>do </a:t>
            </a:r>
            <a:r>
              <a:rPr dirty="0" sz="1450" spc="-10">
                <a:latin typeface="Times New Roman"/>
                <a:cs typeface="Times New Roman"/>
              </a:rPr>
              <a:t>more, they  grumbled and cast sullen </a:t>
            </a:r>
            <a:r>
              <a:rPr dirty="0" sz="1450" spc="-5">
                <a:latin typeface="Times New Roman"/>
                <a:cs typeface="Times New Roman"/>
              </a:rPr>
              <a:t>looks upon </a:t>
            </a:r>
            <a:r>
              <a:rPr dirty="0" sz="1450" spc="-10">
                <a:latin typeface="Times New Roman"/>
                <a:cs typeface="Times New Roman"/>
              </a:rPr>
              <a:t>their leaders. Dick emptied his purse  among them, leaving himself nothing; thanked them for the courage they had  displayed, though </a:t>
            </a:r>
            <a:r>
              <a:rPr dirty="0" sz="1450" spc="-5">
                <a:latin typeface="Times New Roman"/>
                <a:cs typeface="Times New Roman"/>
              </a:rPr>
              <a:t>he </a:t>
            </a:r>
            <a:r>
              <a:rPr dirty="0" sz="1450" spc="-10">
                <a:latin typeface="Times New Roman"/>
                <a:cs typeface="Times New Roman"/>
              </a:rPr>
              <a:t>could have found it more readily in his heart to rate them  for poltroonery; and having thus somewhat softened the </a:t>
            </a:r>
            <a:r>
              <a:rPr dirty="0" sz="1450" spc="-15">
                <a:latin typeface="Times New Roman"/>
                <a:cs typeface="Times New Roman"/>
              </a:rPr>
              <a:t>effect </a:t>
            </a:r>
            <a:r>
              <a:rPr dirty="0" sz="1450" spc="-5">
                <a:latin typeface="Times New Roman"/>
                <a:cs typeface="Times New Roman"/>
              </a:rPr>
              <a:t>of </a:t>
            </a:r>
            <a:r>
              <a:rPr dirty="0" sz="1450" spc="-10">
                <a:latin typeface="Times New Roman"/>
                <a:cs typeface="Times New Roman"/>
              </a:rPr>
              <a:t>his  prolonged misfortune, despatched them to find their </a:t>
            </a:r>
            <a:r>
              <a:rPr dirty="0" sz="1450" spc="-35">
                <a:latin typeface="Times New Roman"/>
                <a:cs typeface="Times New Roman"/>
              </a:rPr>
              <a:t>way, </a:t>
            </a:r>
            <a:r>
              <a:rPr dirty="0" sz="1450" spc="-10">
                <a:latin typeface="Times New Roman"/>
                <a:cs typeface="Times New Roman"/>
              </a:rPr>
              <a:t>either severally </a:t>
            </a:r>
            <a:r>
              <a:rPr dirty="0" sz="1450" spc="-5">
                <a:latin typeface="Times New Roman"/>
                <a:cs typeface="Times New Roman"/>
              </a:rPr>
              <a:t>or </a:t>
            </a:r>
            <a:r>
              <a:rPr dirty="0" sz="1450" spc="-10">
                <a:latin typeface="Times New Roman"/>
                <a:cs typeface="Times New Roman"/>
              </a:rPr>
              <a:t>in  pairs, to Shoreby and the Goat and</a:t>
            </a:r>
            <a:r>
              <a:rPr dirty="0" sz="1450" spc="25">
                <a:latin typeface="Times New Roman"/>
                <a:cs typeface="Times New Roman"/>
              </a:rPr>
              <a:t> </a:t>
            </a:r>
            <a:r>
              <a:rPr dirty="0" sz="1450" spc="-10">
                <a:latin typeface="Times New Roman"/>
                <a:cs typeface="Times New Roman"/>
              </a:rPr>
              <a:t>Bagpipes.</a:t>
            </a:r>
            <a:endParaRPr sz="1450">
              <a:latin typeface="Times New Roman"/>
              <a:cs typeface="Times New Roman"/>
            </a:endParaRPr>
          </a:p>
          <a:p>
            <a:pPr algn="just" marL="12700" marR="5715">
              <a:lnSpc>
                <a:spcPts val="1730"/>
              </a:lnSpc>
              <a:spcBef>
                <a:spcPts val="560"/>
              </a:spcBef>
            </a:pPr>
            <a:r>
              <a:rPr dirty="0" sz="1450" spc="-10">
                <a:latin typeface="Times New Roman"/>
                <a:cs typeface="Times New Roman"/>
              </a:rPr>
              <a:t>For his own part, influenced </a:t>
            </a:r>
            <a:r>
              <a:rPr dirty="0" sz="1450" spc="-5">
                <a:latin typeface="Times New Roman"/>
                <a:cs typeface="Times New Roman"/>
              </a:rPr>
              <a:t>by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had seen </a:t>
            </a:r>
            <a:r>
              <a:rPr dirty="0" sz="1450" spc="-5">
                <a:latin typeface="Times New Roman"/>
                <a:cs typeface="Times New Roman"/>
              </a:rPr>
              <a:t>on </a:t>
            </a:r>
            <a:r>
              <a:rPr dirty="0" sz="1450" spc="-10">
                <a:latin typeface="Times New Roman"/>
                <a:cs typeface="Times New Roman"/>
              </a:rPr>
              <a:t>board </a:t>
            </a:r>
            <a:r>
              <a:rPr dirty="0" sz="1450" spc="-5">
                <a:latin typeface="Times New Roman"/>
                <a:cs typeface="Times New Roman"/>
              </a:rPr>
              <a:t>of </a:t>
            </a:r>
            <a:r>
              <a:rPr dirty="0" sz="1450" spc="-10">
                <a:latin typeface="Times New Roman"/>
                <a:cs typeface="Times New Roman"/>
              </a:rPr>
              <a:t>the Good Hope,  </a:t>
            </a:r>
            <a:r>
              <a:rPr dirty="0" sz="1450" spc="-5">
                <a:latin typeface="Times New Roman"/>
                <a:cs typeface="Times New Roman"/>
              </a:rPr>
              <a:t>he </a:t>
            </a:r>
            <a:r>
              <a:rPr dirty="0" sz="1450" spc="-10">
                <a:latin typeface="Times New Roman"/>
                <a:cs typeface="Times New Roman"/>
              </a:rPr>
              <a:t>chose Lawless to </a:t>
            </a:r>
            <a:r>
              <a:rPr dirty="0" sz="1450" spc="-5">
                <a:latin typeface="Times New Roman"/>
                <a:cs typeface="Times New Roman"/>
              </a:rPr>
              <a:t>be </a:t>
            </a:r>
            <a:r>
              <a:rPr dirty="0" sz="1450" spc="-10">
                <a:latin typeface="Times New Roman"/>
                <a:cs typeface="Times New Roman"/>
              </a:rPr>
              <a:t>his companion </a:t>
            </a:r>
            <a:r>
              <a:rPr dirty="0" sz="1450" spc="-5">
                <a:latin typeface="Times New Roman"/>
                <a:cs typeface="Times New Roman"/>
              </a:rPr>
              <a:t>on </a:t>
            </a:r>
            <a:r>
              <a:rPr dirty="0" sz="1450" spc="-10">
                <a:latin typeface="Times New Roman"/>
                <a:cs typeface="Times New Roman"/>
              </a:rPr>
              <a:t>the walk. The snow was falling,  without pause </a:t>
            </a:r>
            <a:r>
              <a:rPr dirty="0" sz="1450" spc="-5">
                <a:latin typeface="Times New Roman"/>
                <a:cs typeface="Times New Roman"/>
              </a:rPr>
              <a:t>or </a:t>
            </a:r>
            <a:r>
              <a:rPr dirty="0" sz="1450" spc="-10">
                <a:latin typeface="Times New Roman"/>
                <a:cs typeface="Times New Roman"/>
              </a:rPr>
              <a:t>variation, in </a:t>
            </a:r>
            <a:r>
              <a:rPr dirty="0" sz="1450" spc="-5">
                <a:latin typeface="Times New Roman"/>
                <a:cs typeface="Times New Roman"/>
              </a:rPr>
              <a:t>one </a:t>
            </a:r>
            <a:r>
              <a:rPr dirty="0" sz="1450" spc="-10">
                <a:latin typeface="Times New Roman"/>
                <a:cs typeface="Times New Roman"/>
              </a:rPr>
              <a:t>even, blinding cloud; the wind had been  strangled, and now blew </a:t>
            </a:r>
            <a:r>
              <a:rPr dirty="0" sz="1450" spc="-5">
                <a:latin typeface="Times New Roman"/>
                <a:cs typeface="Times New Roman"/>
              </a:rPr>
              <a:t>no </a:t>
            </a:r>
            <a:r>
              <a:rPr dirty="0" sz="1450" spc="-10">
                <a:latin typeface="Times New Roman"/>
                <a:cs typeface="Times New Roman"/>
              </a:rPr>
              <a:t>longer; and the whole world was blotted </a:t>
            </a:r>
            <a:r>
              <a:rPr dirty="0" sz="1450" spc="-5">
                <a:latin typeface="Times New Roman"/>
                <a:cs typeface="Times New Roman"/>
              </a:rPr>
              <a:t>out </a:t>
            </a:r>
            <a:r>
              <a:rPr dirty="0" sz="1450" spc="-10">
                <a:latin typeface="Times New Roman"/>
                <a:cs typeface="Times New Roman"/>
              </a:rPr>
              <a:t>and  sheeted down below that silent inundation. There was great danger </a:t>
            </a:r>
            <a:r>
              <a:rPr dirty="0" sz="1450" spc="-5">
                <a:latin typeface="Times New Roman"/>
                <a:cs typeface="Times New Roman"/>
              </a:rPr>
              <a:t>of  </a:t>
            </a:r>
            <a:r>
              <a:rPr dirty="0" sz="1450" spc="-10">
                <a:latin typeface="Times New Roman"/>
                <a:cs typeface="Times New Roman"/>
              </a:rPr>
              <a:t>wandering </a:t>
            </a:r>
            <a:r>
              <a:rPr dirty="0" sz="1450" spc="-5">
                <a:latin typeface="Times New Roman"/>
                <a:cs typeface="Times New Roman"/>
              </a:rPr>
              <a:t>by </a:t>
            </a:r>
            <a:r>
              <a:rPr dirty="0" sz="1450" spc="-10">
                <a:latin typeface="Times New Roman"/>
                <a:cs typeface="Times New Roman"/>
              </a:rPr>
              <a:t>the way and perishing in drifts; and Lawless, keeping half </a:t>
            </a:r>
            <a:r>
              <a:rPr dirty="0" sz="1450" spc="-5">
                <a:latin typeface="Times New Roman"/>
                <a:cs typeface="Times New Roman"/>
              </a:rPr>
              <a:t>a </a:t>
            </a:r>
            <a:r>
              <a:rPr dirty="0" sz="1450" spc="-10">
                <a:latin typeface="Times New Roman"/>
                <a:cs typeface="Times New Roman"/>
              </a:rPr>
              <a:t>step  in front </a:t>
            </a:r>
            <a:r>
              <a:rPr dirty="0" sz="1450" spc="-5">
                <a:latin typeface="Times New Roman"/>
                <a:cs typeface="Times New Roman"/>
              </a:rPr>
              <a:t>of </a:t>
            </a:r>
            <a:r>
              <a:rPr dirty="0" sz="1450" spc="-10">
                <a:latin typeface="Times New Roman"/>
                <a:cs typeface="Times New Roman"/>
              </a:rPr>
              <a:t>his companion, and holding his head forward like </a:t>
            </a:r>
            <a:r>
              <a:rPr dirty="0" sz="1450" spc="-5">
                <a:latin typeface="Times New Roman"/>
                <a:cs typeface="Times New Roman"/>
              </a:rPr>
              <a:t>a </a:t>
            </a:r>
            <a:r>
              <a:rPr dirty="0" sz="1450" spc="-10">
                <a:latin typeface="Times New Roman"/>
                <a:cs typeface="Times New Roman"/>
              </a:rPr>
              <a:t>hunting </a:t>
            </a:r>
            <a:r>
              <a:rPr dirty="0" sz="1450" spc="-5">
                <a:latin typeface="Times New Roman"/>
                <a:cs typeface="Times New Roman"/>
              </a:rPr>
              <a:t>dog  upon </a:t>
            </a:r>
            <a:r>
              <a:rPr dirty="0" sz="1450" spc="-10">
                <a:latin typeface="Times New Roman"/>
                <a:cs typeface="Times New Roman"/>
              </a:rPr>
              <a:t>the scent, inquired his way </a:t>
            </a:r>
            <a:r>
              <a:rPr dirty="0" sz="1450" spc="-5">
                <a:latin typeface="Times New Roman"/>
                <a:cs typeface="Times New Roman"/>
              </a:rPr>
              <a:t>of </a:t>
            </a:r>
            <a:r>
              <a:rPr dirty="0" sz="1450" spc="-10">
                <a:latin typeface="Times New Roman"/>
                <a:cs typeface="Times New Roman"/>
              </a:rPr>
              <a:t>every tree, and studied </a:t>
            </a:r>
            <a:r>
              <a:rPr dirty="0" sz="1450" spc="-5">
                <a:latin typeface="Times New Roman"/>
                <a:cs typeface="Times New Roman"/>
              </a:rPr>
              <a:t>out </a:t>
            </a:r>
            <a:r>
              <a:rPr dirty="0" sz="1450" spc="-10">
                <a:latin typeface="Times New Roman"/>
                <a:cs typeface="Times New Roman"/>
              </a:rPr>
              <a:t>their path as  though </a:t>
            </a:r>
            <a:r>
              <a:rPr dirty="0" sz="1450" spc="-5">
                <a:latin typeface="Times New Roman"/>
                <a:cs typeface="Times New Roman"/>
              </a:rPr>
              <a:t>he </a:t>
            </a:r>
            <a:r>
              <a:rPr dirty="0" sz="1450" spc="-10">
                <a:latin typeface="Times New Roman"/>
                <a:cs typeface="Times New Roman"/>
              </a:rPr>
              <a:t>were conning </a:t>
            </a:r>
            <a:r>
              <a:rPr dirty="0" sz="1450" spc="-5">
                <a:latin typeface="Times New Roman"/>
                <a:cs typeface="Times New Roman"/>
              </a:rPr>
              <a:t>a </a:t>
            </a:r>
            <a:r>
              <a:rPr dirty="0" sz="1450" spc="-10">
                <a:latin typeface="Times New Roman"/>
                <a:cs typeface="Times New Roman"/>
              </a:rPr>
              <a:t>ship among</a:t>
            </a:r>
            <a:r>
              <a:rPr dirty="0" sz="1450" spc="15">
                <a:latin typeface="Times New Roman"/>
                <a:cs typeface="Times New Roman"/>
              </a:rPr>
              <a:t> </a:t>
            </a:r>
            <a:r>
              <a:rPr dirty="0" sz="1450" spc="-10">
                <a:latin typeface="Times New Roman"/>
                <a:cs typeface="Times New Roman"/>
              </a:rPr>
              <a:t>dangers.</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About </a:t>
            </a:r>
            <a:r>
              <a:rPr dirty="0" sz="1450" spc="-5">
                <a:latin typeface="Times New Roman"/>
                <a:cs typeface="Times New Roman"/>
              </a:rPr>
              <a:t>a </a:t>
            </a:r>
            <a:r>
              <a:rPr dirty="0" sz="1450" spc="-10">
                <a:latin typeface="Times New Roman"/>
                <a:cs typeface="Times New Roman"/>
              </a:rPr>
              <a:t>mile into the forest they came to </a:t>
            </a:r>
            <a:r>
              <a:rPr dirty="0" sz="1450" spc="-5">
                <a:latin typeface="Times New Roman"/>
                <a:cs typeface="Times New Roman"/>
              </a:rPr>
              <a:t>a </a:t>
            </a:r>
            <a:r>
              <a:rPr dirty="0" sz="1450" spc="-10">
                <a:latin typeface="Times New Roman"/>
                <a:cs typeface="Times New Roman"/>
              </a:rPr>
              <a:t>place where several ways met,  under </a:t>
            </a:r>
            <a:r>
              <a:rPr dirty="0" sz="1450" spc="-5">
                <a:latin typeface="Times New Roman"/>
                <a:cs typeface="Times New Roman"/>
              </a:rPr>
              <a:t>a </a:t>
            </a:r>
            <a:r>
              <a:rPr dirty="0" sz="1450" spc="-10">
                <a:latin typeface="Times New Roman"/>
                <a:cs typeface="Times New Roman"/>
              </a:rPr>
              <a:t>grove </a:t>
            </a:r>
            <a:r>
              <a:rPr dirty="0" sz="1450" spc="-5">
                <a:latin typeface="Times New Roman"/>
                <a:cs typeface="Times New Roman"/>
              </a:rPr>
              <a:t>of </a:t>
            </a:r>
            <a:r>
              <a:rPr dirty="0" sz="1450" spc="-10">
                <a:latin typeface="Times New Roman"/>
                <a:cs typeface="Times New Roman"/>
              </a:rPr>
              <a:t>lofty and contorted oaks. Even in the narrow horizon </a:t>
            </a:r>
            <a:r>
              <a:rPr dirty="0" sz="1450" spc="-5">
                <a:latin typeface="Times New Roman"/>
                <a:cs typeface="Times New Roman"/>
              </a:rPr>
              <a:t>of </a:t>
            </a:r>
            <a:r>
              <a:rPr dirty="0" sz="1450" spc="-10">
                <a:latin typeface="Times New Roman"/>
                <a:cs typeface="Times New Roman"/>
              </a:rPr>
              <a:t>the  falling </a:t>
            </a:r>
            <a:r>
              <a:rPr dirty="0" sz="1450" spc="-25">
                <a:latin typeface="Times New Roman"/>
                <a:cs typeface="Times New Roman"/>
              </a:rPr>
              <a:t>snow,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spot that could </a:t>
            </a:r>
            <a:r>
              <a:rPr dirty="0" sz="1450" spc="-5">
                <a:latin typeface="Times New Roman"/>
                <a:cs typeface="Times New Roman"/>
              </a:rPr>
              <a:t>not </a:t>
            </a:r>
            <a:r>
              <a:rPr dirty="0" sz="1450" spc="-10">
                <a:latin typeface="Times New Roman"/>
                <a:cs typeface="Times New Roman"/>
              </a:rPr>
              <a:t>fail to </a:t>
            </a:r>
            <a:r>
              <a:rPr dirty="0" sz="1450" spc="-5">
                <a:latin typeface="Times New Roman"/>
                <a:cs typeface="Times New Roman"/>
              </a:rPr>
              <a:t>be </a:t>
            </a:r>
            <a:r>
              <a:rPr dirty="0" sz="1450" spc="-10">
                <a:latin typeface="Times New Roman"/>
                <a:cs typeface="Times New Roman"/>
              </a:rPr>
              <a:t>recognised; and Lawless  evidently recognised it with particular</a:t>
            </a:r>
            <a:r>
              <a:rPr dirty="0" sz="1450" spc="15">
                <a:latin typeface="Times New Roman"/>
                <a:cs typeface="Times New Roman"/>
              </a:rPr>
              <a:t> </a:t>
            </a:r>
            <a:r>
              <a:rPr dirty="0" sz="1450" spc="-10">
                <a:latin typeface="Times New Roman"/>
                <a:cs typeface="Times New Roman"/>
              </a:rPr>
              <a:t>delight.</a:t>
            </a:r>
            <a:endParaRPr sz="1450">
              <a:latin typeface="Times New Roman"/>
              <a:cs typeface="Times New Roman"/>
            </a:endParaRPr>
          </a:p>
          <a:p>
            <a:pPr algn="just" marL="12700" marR="5715">
              <a:lnSpc>
                <a:spcPts val="1730"/>
              </a:lnSpc>
              <a:spcBef>
                <a:spcPts val="570"/>
              </a:spcBef>
            </a:pPr>
            <a:r>
              <a:rPr dirty="0" sz="1450" spc="-30">
                <a:latin typeface="Times New Roman"/>
                <a:cs typeface="Times New Roman"/>
              </a:rPr>
              <a:t>“Now, </a:t>
            </a:r>
            <a:r>
              <a:rPr dirty="0" sz="1450" spc="-10">
                <a:latin typeface="Times New Roman"/>
                <a:cs typeface="Times New Roman"/>
              </a:rPr>
              <a:t>Master Richard,” said he, “an </a:t>
            </a:r>
            <a:r>
              <a:rPr dirty="0" sz="1450" spc="-5">
                <a:latin typeface="Times New Roman"/>
                <a:cs typeface="Times New Roman"/>
              </a:rPr>
              <a:t>y’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too proud to </a:t>
            </a:r>
            <a:r>
              <a:rPr dirty="0" sz="1450" spc="-5">
                <a:latin typeface="Times New Roman"/>
                <a:cs typeface="Times New Roman"/>
              </a:rPr>
              <a:t>be </a:t>
            </a:r>
            <a:r>
              <a:rPr dirty="0" sz="1450" spc="-10">
                <a:latin typeface="Times New Roman"/>
                <a:cs typeface="Times New Roman"/>
              </a:rPr>
              <a:t>the guest </a:t>
            </a:r>
            <a:r>
              <a:rPr dirty="0" sz="1450" spc="-5">
                <a:latin typeface="Times New Roman"/>
                <a:cs typeface="Times New Roman"/>
              </a:rPr>
              <a:t>of a  </a:t>
            </a:r>
            <a:r>
              <a:rPr dirty="0" sz="1450" spc="-10">
                <a:latin typeface="Times New Roman"/>
                <a:cs typeface="Times New Roman"/>
              </a:rPr>
              <a:t>man who is neither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by </a:t>
            </a:r>
            <a:r>
              <a:rPr dirty="0" sz="1450" spc="-10">
                <a:latin typeface="Times New Roman"/>
                <a:cs typeface="Times New Roman"/>
              </a:rPr>
              <a:t>birth </a:t>
            </a:r>
            <a:r>
              <a:rPr dirty="0" sz="1450" spc="-5">
                <a:latin typeface="Times New Roman"/>
                <a:cs typeface="Times New Roman"/>
              </a:rPr>
              <a:t>nor </a:t>
            </a:r>
            <a:r>
              <a:rPr dirty="0" sz="1450" spc="-10">
                <a:latin typeface="Times New Roman"/>
                <a:cs typeface="Times New Roman"/>
              </a:rPr>
              <a:t>so much as </a:t>
            </a:r>
            <a:r>
              <a:rPr dirty="0" sz="1450" spc="-5">
                <a:latin typeface="Times New Roman"/>
                <a:cs typeface="Times New Roman"/>
              </a:rPr>
              <a:t>a good </a:t>
            </a:r>
            <a:r>
              <a:rPr dirty="0" sz="1450" spc="-10">
                <a:latin typeface="Times New Roman"/>
                <a:cs typeface="Times New Roman"/>
              </a:rPr>
              <a:t>Christian, </a:t>
            </a:r>
            <a:r>
              <a:rPr dirty="0" sz="1450" spc="-5">
                <a:latin typeface="Times New Roman"/>
                <a:cs typeface="Times New Roman"/>
              </a:rPr>
              <a:t>I  </a:t>
            </a:r>
            <a:r>
              <a:rPr dirty="0" sz="1450" spc="-10">
                <a:latin typeface="Times New Roman"/>
                <a:cs typeface="Times New Roman"/>
              </a:rPr>
              <a:t>can </a:t>
            </a:r>
            <a:r>
              <a:rPr dirty="0" sz="1450" spc="-15">
                <a:latin typeface="Times New Roman"/>
                <a:cs typeface="Times New Roman"/>
              </a:rPr>
              <a:t>offer </a:t>
            </a:r>
            <a:r>
              <a:rPr dirty="0" sz="1450" spc="-5">
                <a:latin typeface="Times New Roman"/>
                <a:cs typeface="Times New Roman"/>
              </a:rPr>
              <a:t>you a </a:t>
            </a:r>
            <a:r>
              <a:rPr dirty="0" sz="1450" spc="-10">
                <a:latin typeface="Times New Roman"/>
                <a:cs typeface="Times New Roman"/>
              </a:rPr>
              <a:t>cup </a:t>
            </a:r>
            <a:r>
              <a:rPr dirty="0" sz="1450" spc="-5">
                <a:latin typeface="Times New Roman"/>
                <a:cs typeface="Times New Roman"/>
              </a:rPr>
              <a:t>of </a:t>
            </a:r>
            <a:r>
              <a:rPr dirty="0" sz="1450" spc="-10">
                <a:latin typeface="Times New Roman"/>
                <a:cs typeface="Times New Roman"/>
              </a:rPr>
              <a:t>wine and </a:t>
            </a:r>
            <a:r>
              <a:rPr dirty="0" sz="1450" spc="-5">
                <a:latin typeface="Times New Roman"/>
                <a:cs typeface="Times New Roman"/>
              </a:rPr>
              <a:t>a good </a:t>
            </a:r>
            <a:r>
              <a:rPr dirty="0" sz="1450" spc="-10">
                <a:latin typeface="Times New Roman"/>
                <a:cs typeface="Times New Roman"/>
              </a:rPr>
              <a:t>fire to melt the marrow in </a:t>
            </a:r>
            <a:r>
              <a:rPr dirty="0" sz="1450" spc="-5">
                <a:latin typeface="Times New Roman"/>
                <a:cs typeface="Times New Roman"/>
              </a:rPr>
              <a:t>your </a:t>
            </a:r>
            <a:r>
              <a:rPr dirty="0" sz="1450" spc="-10">
                <a:latin typeface="Times New Roman"/>
                <a:cs typeface="Times New Roman"/>
              </a:rPr>
              <a:t>frozen  bones.”</a:t>
            </a:r>
            <a:endParaRPr sz="1450">
              <a:latin typeface="Times New Roman"/>
              <a:cs typeface="Times New Roman"/>
            </a:endParaRPr>
          </a:p>
          <a:p>
            <a:pPr algn="just" marL="12700" marR="12065">
              <a:lnSpc>
                <a:spcPts val="1730"/>
              </a:lnSpc>
              <a:spcBef>
                <a:spcPts val="570"/>
              </a:spcBef>
            </a:pPr>
            <a:r>
              <a:rPr dirty="0" sz="1450" spc="-10">
                <a:latin typeface="Times New Roman"/>
                <a:cs typeface="Times New Roman"/>
              </a:rPr>
              <a:t>“Lead </a:t>
            </a:r>
            <a:r>
              <a:rPr dirty="0" sz="1450" spc="-5">
                <a:latin typeface="Times New Roman"/>
                <a:cs typeface="Times New Roman"/>
              </a:rPr>
              <a:t>on, </a:t>
            </a:r>
            <a:r>
              <a:rPr dirty="0" sz="1450" spc="-20">
                <a:latin typeface="Times New Roman"/>
                <a:cs typeface="Times New Roman"/>
              </a:rPr>
              <a:t>Will,” </a:t>
            </a:r>
            <a:r>
              <a:rPr dirty="0" sz="1450" spc="-10">
                <a:latin typeface="Times New Roman"/>
                <a:cs typeface="Times New Roman"/>
              </a:rPr>
              <a:t>answered Dick. “A cup </a:t>
            </a:r>
            <a:r>
              <a:rPr dirty="0" sz="1450" spc="-5">
                <a:latin typeface="Times New Roman"/>
                <a:cs typeface="Times New Roman"/>
              </a:rPr>
              <a:t>of </a:t>
            </a:r>
            <a:r>
              <a:rPr dirty="0" sz="1450" spc="-10">
                <a:latin typeface="Times New Roman"/>
                <a:cs typeface="Times New Roman"/>
              </a:rPr>
              <a:t>wine and </a:t>
            </a:r>
            <a:r>
              <a:rPr dirty="0" sz="1450" spc="-5">
                <a:latin typeface="Times New Roman"/>
                <a:cs typeface="Times New Roman"/>
              </a:rPr>
              <a:t>a good </a:t>
            </a:r>
            <a:r>
              <a:rPr dirty="0" sz="1450" spc="-10">
                <a:latin typeface="Times New Roman"/>
                <a:cs typeface="Times New Roman"/>
              </a:rPr>
              <a:t>fire! </a:t>
            </a:r>
            <a:r>
              <a:rPr dirty="0" sz="1450" spc="-35">
                <a:latin typeface="Times New Roman"/>
                <a:cs typeface="Times New Roman"/>
              </a:rPr>
              <a:t>Nay,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go a </a:t>
            </a:r>
            <a:r>
              <a:rPr dirty="0" sz="1450" spc="-10">
                <a:latin typeface="Times New Roman"/>
                <a:cs typeface="Times New Roman"/>
              </a:rPr>
              <a:t>far way round to see</a:t>
            </a:r>
            <a:r>
              <a:rPr dirty="0" sz="1450" spc="1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marL="12700" marR="9525">
              <a:lnSpc>
                <a:spcPts val="1730"/>
              </a:lnSpc>
              <a:spcBef>
                <a:spcPts val="570"/>
              </a:spcBef>
            </a:pPr>
            <a:r>
              <a:rPr dirty="0" sz="1450" spc="-10">
                <a:latin typeface="Times New Roman"/>
                <a:cs typeface="Times New Roman"/>
              </a:rPr>
              <a:t>Lawless turned aside under the bare branches </a:t>
            </a:r>
            <a:r>
              <a:rPr dirty="0" sz="1450" spc="-5">
                <a:latin typeface="Times New Roman"/>
                <a:cs typeface="Times New Roman"/>
              </a:rPr>
              <a:t>of </a:t>
            </a:r>
            <a:r>
              <a:rPr dirty="0" sz="1450" spc="-10">
                <a:latin typeface="Times New Roman"/>
                <a:cs typeface="Times New Roman"/>
              </a:rPr>
              <a:t>the grove, and, walking  resolutely forward for some time, came to </a:t>
            </a:r>
            <a:r>
              <a:rPr dirty="0" sz="1450" spc="-5">
                <a:latin typeface="Times New Roman"/>
                <a:cs typeface="Times New Roman"/>
              </a:rPr>
              <a:t>a </a:t>
            </a:r>
            <a:r>
              <a:rPr dirty="0" sz="1450" spc="-10">
                <a:latin typeface="Times New Roman"/>
                <a:cs typeface="Times New Roman"/>
              </a:rPr>
              <a:t>steepish hollow </a:t>
            </a:r>
            <a:r>
              <a:rPr dirty="0" sz="1450" spc="-5">
                <a:latin typeface="Times New Roman"/>
                <a:cs typeface="Times New Roman"/>
              </a:rPr>
              <a:t>or </a:t>
            </a:r>
            <a:r>
              <a:rPr dirty="0" sz="1450" spc="-10">
                <a:latin typeface="Times New Roman"/>
                <a:cs typeface="Times New Roman"/>
              </a:rPr>
              <a:t>den, that had  now drifted </a:t>
            </a:r>
            <a:r>
              <a:rPr dirty="0" sz="1450" spc="-5">
                <a:latin typeface="Times New Roman"/>
                <a:cs typeface="Times New Roman"/>
              </a:rPr>
              <a:t>a </a:t>
            </a:r>
            <a:r>
              <a:rPr dirty="0" sz="1450" spc="-10">
                <a:latin typeface="Times New Roman"/>
                <a:cs typeface="Times New Roman"/>
              </a:rPr>
              <a:t>quarter full </a:t>
            </a:r>
            <a:r>
              <a:rPr dirty="0" sz="1450" spc="-5">
                <a:latin typeface="Times New Roman"/>
                <a:cs typeface="Times New Roman"/>
              </a:rPr>
              <a:t>of </a:t>
            </a:r>
            <a:r>
              <a:rPr dirty="0" sz="1450" spc="-25">
                <a:latin typeface="Times New Roman"/>
                <a:cs typeface="Times New Roman"/>
              </a:rPr>
              <a:t>snow. </a:t>
            </a:r>
            <a:r>
              <a:rPr dirty="0" sz="1450" spc="-10">
                <a:latin typeface="Times New Roman"/>
                <a:cs typeface="Times New Roman"/>
              </a:rPr>
              <a:t>On the </a:t>
            </a:r>
            <a:r>
              <a:rPr dirty="0" sz="1450" spc="-15">
                <a:latin typeface="Times New Roman"/>
                <a:cs typeface="Times New Roman"/>
              </a:rPr>
              <a:t>verge, </a:t>
            </a:r>
            <a:r>
              <a:rPr dirty="0" sz="1450" spc="-5">
                <a:latin typeface="Times New Roman"/>
                <a:cs typeface="Times New Roman"/>
              </a:rPr>
              <a:t>a </a:t>
            </a:r>
            <a:r>
              <a:rPr dirty="0" sz="1450" spc="-10">
                <a:latin typeface="Times New Roman"/>
                <a:cs typeface="Times New Roman"/>
              </a:rPr>
              <a:t>great beech-tree </a:t>
            </a:r>
            <a:r>
              <a:rPr dirty="0" sz="1450" spc="-5">
                <a:latin typeface="Times New Roman"/>
                <a:cs typeface="Times New Roman"/>
              </a:rPr>
              <a:t>hung,  </a:t>
            </a:r>
            <a:r>
              <a:rPr dirty="0" sz="1450" spc="-10">
                <a:latin typeface="Times New Roman"/>
                <a:cs typeface="Times New Roman"/>
              </a:rPr>
              <a:t>precariously rooted; and here the old </a:t>
            </a:r>
            <a:r>
              <a:rPr dirty="0" sz="1450" spc="-20">
                <a:latin typeface="Times New Roman"/>
                <a:cs typeface="Times New Roman"/>
              </a:rPr>
              <a:t>outlaw,</a:t>
            </a:r>
            <a:r>
              <a:rPr dirty="0" sz="1450" spc="320">
                <a:latin typeface="Times New Roman"/>
                <a:cs typeface="Times New Roman"/>
              </a:rPr>
              <a:t> </a:t>
            </a:r>
            <a:r>
              <a:rPr dirty="0" sz="1450" spc="-10">
                <a:latin typeface="Times New Roman"/>
                <a:cs typeface="Times New Roman"/>
              </a:rPr>
              <a:t>pulling aside some bushy  underwood, bodily disappeared into the</a:t>
            </a:r>
            <a:r>
              <a:rPr dirty="0" sz="1450" spc="15">
                <a:latin typeface="Times New Roman"/>
                <a:cs typeface="Times New Roman"/>
              </a:rPr>
              <a:t> </a:t>
            </a:r>
            <a:r>
              <a:rPr dirty="0" sz="1450" spc="-10">
                <a:latin typeface="Times New Roman"/>
                <a:cs typeface="Times New Roman"/>
              </a:rPr>
              <a:t>earth.</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The beech had, in some violent gale, been half-uprooted, and had torn </a:t>
            </a:r>
            <a:r>
              <a:rPr dirty="0" sz="1450" spc="-5">
                <a:latin typeface="Times New Roman"/>
                <a:cs typeface="Times New Roman"/>
              </a:rPr>
              <a:t>up a  </a:t>
            </a:r>
            <a:r>
              <a:rPr dirty="0" sz="1450" spc="-10">
                <a:latin typeface="Times New Roman"/>
                <a:cs typeface="Times New Roman"/>
              </a:rPr>
              <a:t>considerable stretch </a:t>
            </a:r>
            <a:r>
              <a:rPr dirty="0" sz="1450" spc="-5">
                <a:latin typeface="Times New Roman"/>
                <a:cs typeface="Times New Roman"/>
              </a:rPr>
              <a:t>of </a:t>
            </a:r>
            <a:r>
              <a:rPr dirty="0" sz="1450" spc="-10">
                <a:latin typeface="Times New Roman"/>
                <a:cs typeface="Times New Roman"/>
              </a:rPr>
              <a:t>turf and it was under this that old Lawless had </a:t>
            </a:r>
            <a:r>
              <a:rPr dirty="0" sz="1450" spc="-5">
                <a:latin typeface="Times New Roman"/>
                <a:cs typeface="Times New Roman"/>
              </a:rPr>
              <a:t>dug out  </a:t>
            </a:r>
            <a:r>
              <a:rPr dirty="0" sz="1450" spc="-10">
                <a:latin typeface="Times New Roman"/>
                <a:cs typeface="Times New Roman"/>
              </a:rPr>
              <a:t>his forest hiding-place. The roots served him for rafters, the turf was his  thatch; for walls and floor </a:t>
            </a:r>
            <a:r>
              <a:rPr dirty="0" sz="1450" spc="-5">
                <a:latin typeface="Times New Roman"/>
                <a:cs typeface="Times New Roman"/>
              </a:rPr>
              <a:t>he </a:t>
            </a:r>
            <a:r>
              <a:rPr dirty="0" sz="1450" spc="-10">
                <a:latin typeface="Times New Roman"/>
                <a:cs typeface="Times New Roman"/>
              </a:rPr>
              <a:t>had his mother the earth. Rude as it was, the  hearth in </a:t>
            </a:r>
            <a:r>
              <a:rPr dirty="0" sz="1450" spc="-5">
                <a:latin typeface="Times New Roman"/>
                <a:cs typeface="Times New Roman"/>
              </a:rPr>
              <a:t>one </a:t>
            </a:r>
            <a:r>
              <a:rPr dirty="0" sz="1450" spc="-15">
                <a:latin typeface="Times New Roman"/>
                <a:cs typeface="Times New Roman"/>
              </a:rPr>
              <a:t>corner, </a:t>
            </a:r>
            <a:r>
              <a:rPr dirty="0" sz="1450" spc="-10">
                <a:latin typeface="Times New Roman"/>
                <a:cs typeface="Times New Roman"/>
              </a:rPr>
              <a:t>blackened </a:t>
            </a:r>
            <a:r>
              <a:rPr dirty="0" sz="1450" spc="-5">
                <a:latin typeface="Times New Roman"/>
                <a:cs typeface="Times New Roman"/>
              </a:rPr>
              <a:t>by </a:t>
            </a:r>
            <a:r>
              <a:rPr dirty="0" sz="1450" spc="-10">
                <a:latin typeface="Times New Roman"/>
                <a:cs typeface="Times New Roman"/>
              </a:rPr>
              <a:t>fire, and the presence in another </a:t>
            </a:r>
            <a:r>
              <a:rPr dirty="0" sz="1450" spc="-5">
                <a:latin typeface="Times New Roman"/>
                <a:cs typeface="Times New Roman"/>
              </a:rPr>
              <a:t>of a </a:t>
            </a:r>
            <a:r>
              <a:rPr dirty="0" sz="1450" spc="-15">
                <a:latin typeface="Times New Roman"/>
                <a:cs typeface="Times New Roman"/>
              </a:rPr>
              <a:t>large  </a:t>
            </a:r>
            <a:r>
              <a:rPr dirty="0" sz="1450" spc="-10">
                <a:latin typeface="Times New Roman"/>
                <a:cs typeface="Times New Roman"/>
              </a:rPr>
              <a:t>oaken</a:t>
            </a:r>
            <a:r>
              <a:rPr dirty="0" sz="1450" spc="40">
                <a:latin typeface="Times New Roman"/>
                <a:cs typeface="Times New Roman"/>
              </a:rPr>
              <a:t> </a:t>
            </a:r>
            <a:r>
              <a:rPr dirty="0" sz="1450" spc="-10">
                <a:latin typeface="Times New Roman"/>
                <a:cs typeface="Times New Roman"/>
              </a:rPr>
              <a:t>chest</a:t>
            </a:r>
            <a:r>
              <a:rPr dirty="0" sz="1450" spc="40">
                <a:latin typeface="Times New Roman"/>
                <a:cs typeface="Times New Roman"/>
              </a:rPr>
              <a:t> </a:t>
            </a:r>
            <a:r>
              <a:rPr dirty="0" sz="1450" spc="-10">
                <a:latin typeface="Times New Roman"/>
                <a:cs typeface="Times New Roman"/>
              </a:rPr>
              <a:t>well</a:t>
            </a:r>
            <a:r>
              <a:rPr dirty="0" sz="1450" spc="40">
                <a:latin typeface="Times New Roman"/>
                <a:cs typeface="Times New Roman"/>
              </a:rPr>
              <a:t> </a:t>
            </a:r>
            <a:r>
              <a:rPr dirty="0" sz="1450" spc="-10">
                <a:latin typeface="Times New Roman"/>
                <a:cs typeface="Times New Roman"/>
              </a:rPr>
              <a:t>fortified</a:t>
            </a:r>
            <a:r>
              <a:rPr dirty="0" sz="1450" spc="40">
                <a:latin typeface="Times New Roman"/>
                <a:cs typeface="Times New Roman"/>
              </a:rPr>
              <a:t> </a:t>
            </a:r>
            <a:r>
              <a:rPr dirty="0" sz="1450" spc="-10">
                <a:latin typeface="Times New Roman"/>
                <a:cs typeface="Times New Roman"/>
              </a:rPr>
              <a:t>with</a:t>
            </a:r>
            <a:r>
              <a:rPr dirty="0" sz="1450" spc="40">
                <a:latin typeface="Times New Roman"/>
                <a:cs typeface="Times New Roman"/>
              </a:rPr>
              <a:t> </a:t>
            </a:r>
            <a:r>
              <a:rPr dirty="0" sz="1450" spc="-10">
                <a:latin typeface="Times New Roman"/>
                <a:cs typeface="Times New Roman"/>
              </a:rPr>
              <a:t>iron,</a:t>
            </a:r>
            <a:r>
              <a:rPr dirty="0" sz="1450" spc="40">
                <a:latin typeface="Times New Roman"/>
                <a:cs typeface="Times New Roman"/>
              </a:rPr>
              <a:t> </a:t>
            </a:r>
            <a:r>
              <a:rPr dirty="0" sz="1450" spc="-10">
                <a:latin typeface="Times New Roman"/>
                <a:cs typeface="Times New Roman"/>
              </a:rPr>
              <a:t>showed</a:t>
            </a:r>
            <a:r>
              <a:rPr dirty="0" sz="1450" spc="40">
                <a:latin typeface="Times New Roman"/>
                <a:cs typeface="Times New Roman"/>
              </a:rPr>
              <a:t> </a:t>
            </a:r>
            <a:r>
              <a:rPr dirty="0" sz="1450" spc="-10">
                <a:latin typeface="Times New Roman"/>
                <a:cs typeface="Times New Roman"/>
              </a:rPr>
              <a:t>it</a:t>
            </a:r>
            <a:r>
              <a:rPr dirty="0" sz="1450" spc="45">
                <a:latin typeface="Times New Roman"/>
                <a:cs typeface="Times New Roman"/>
              </a:rPr>
              <a:t> </a:t>
            </a:r>
            <a:r>
              <a:rPr dirty="0" sz="1450" spc="-10">
                <a:latin typeface="Times New Roman"/>
                <a:cs typeface="Times New Roman"/>
              </a:rPr>
              <a:t>at</a:t>
            </a:r>
            <a:r>
              <a:rPr dirty="0" sz="1450" spc="40">
                <a:latin typeface="Times New Roman"/>
                <a:cs typeface="Times New Roman"/>
              </a:rPr>
              <a:t> </a:t>
            </a:r>
            <a:r>
              <a:rPr dirty="0" sz="1450" spc="-5">
                <a:latin typeface="Times New Roman"/>
                <a:cs typeface="Times New Roman"/>
              </a:rPr>
              <a:t>one</a:t>
            </a:r>
            <a:r>
              <a:rPr dirty="0" sz="1450" spc="40">
                <a:latin typeface="Times New Roman"/>
                <a:cs typeface="Times New Roman"/>
              </a:rPr>
              <a:t> </a:t>
            </a:r>
            <a:r>
              <a:rPr dirty="0" sz="1450" spc="-10">
                <a:latin typeface="Times New Roman"/>
                <a:cs typeface="Times New Roman"/>
              </a:rPr>
              <a:t>glance</a:t>
            </a:r>
            <a:r>
              <a:rPr dirty="0" sz="1450" spc="40">
                <a:latin typeface="Times New Roman"/>
                <a:cs typeface="Times New Roman"/>
              </a:rPr>
              <a:t> </a:t>
            </a:r>
            <a:r>
              <a:rPr dirty="0" sz="1450" spc="-10">
                <a:latin typeface="Times New Roman"/>
                <a:cs typeface="Times New Roman"/>
              </a:rPr>
              <a:t>to</a:t>
            </a:r>
            <a:r>
              <a:rPr dirty="0" sz="1450" spc="40">
                <a:latin typeface="Times New Roman"/>
                <a:cs typeface="Times New Roman"/>
              </a:rPr>
              <a:t> </a:t>
            </a:r>
            <a:r>
              <a:rPr dirty="0" sz="1450" spc="-5">
                <a:latin typeface="Times New Roman"/>
                <a:cs typeface="Times New Roman"/>
              </a:rPr>
              <a:t>be</a:t>
            </a:r>
            <a:r>
              <a:rPr dirty="0" sz="1450" spc="40">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den</a:t>
            </a:r>
            <a:r>
              <a:rPr dirty="0" sz="1450" spc="45">
                <a:latin typeface="Times New Roman"/>
                <a:cs typeface="Times New Roman"/>
              </a:rPr>
              <a:t> </a:t>
            </a:r>
            <a:r>
              <a:rPr dirty="0" sz="1450" spc="-5">
                <a:latin typeface="Times New Roman"/>
                <a:cs typeface="Times New Roman"/>
              </a:rPr>
              <a:t>of</a:t>
            </a:r>
            <a:r>
              <a:rPr dirty="0" sz="1450" spc="4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1862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man, and </a:t>
            </a:r>
            <a:r>
              <a:rPr dirty="0" sz="1450" spc="-5">
                <a:latin typeface="Times New Roman"/>
                <a:cs typeface="Times New Roman"/>
              </a:rPr>
              <a:t>not </a:t>
            </a:r>
            <a:r>
              <a:rPr dirty="0" sz="1450" spc="-10">
                <a:latin typeface="Times New Roman"/>
                <a:cs typeface="Times New Roman"/>
              </a:rPr>
              <a:t>the burrow </a:t>
            </a:r>
            <a:r>
              <a:rPr dirty="0" sz="1450" spc="-5">
                <a:latin typeface="Times New Roman"/>
                <a:cs typeface="Times New Roman"/>
              </a:rPr>
              <a:t>of a </a:t>
            </a:r>
            <a:r>
              <a:rPr dirty="0" sz="1450" spc="-10">
                <a:latin typeface="Times New Roman"/>
                <a:cs typeface="Times New Roman"/>
              </a:rPr>
              <a:t>digging</a:t>
            </a:r>
            <a:r>
              <a:rPr dirty="0" sz="1450" spc="15">
                <a:latin typeface="Times New Roman"/>
                <a:cs typeface="Times New Roman"/>
              </a:rPr>
              <a:t> </a:t>
            </a:r>
            <a:r>
              <a:rPr dirty="0" sz="1450" spc="-10">
                <a:latin typeface="Times New Roman"/>
                <a:cs typeface="Times New Roman"/>
              </a:rPr>
              <a:t>beast.</a:t>
            </a:r>
            <a:endParaRPr sz="1450">
              <a:latin typeface="Times New Roman"/>
              <a:cs typeface="Times New Roman"/>
            </a:endParaRPr>
          </a:p>
          <a:p>
            <a:pPr algn="just" marL="12700" marR="8255">
              <a:lnSpc>
                <a:spcPts val="1730"/>
              </a:lnSpc>
              <a:spcBef>
                <a:spcPts val="630"/>
              </a:spcBef>
            </a:pPr>
            <a:r>
              <a:rPr dirty="0" sz="1450" spc="-10">
                <a:latin typeface="Times New Roman"/>
                <a:cs typeface="Times New Roman"/>
              </a:rPr>
              <a:t>Though the snow had drifted at the mouth and sifted in </a:t>
            </a:r>
            <a:r>
              <a:rPr dirty="0" sz="1450" spc="-5">
                <a:latin typeface="Times New Roman"/>
                <a:cs typeface="Times New Roman"/>
              </a:rPr>
              <a:t>upon </a:t>
            </a:r>
            <a:r>
              <a:rPr dirty="0" sz="1450" spc="-10">
                <a:latin typeface="Times New Roman"/>
                <a:cs typeface="Times New Roman"/>
              </a:rPr>
              <a:t>the floor </a:t>
            </a:r>
            <a:r>
              <a:rPr dirty="0" sz="1450" spc="-5">
                <a:latin typeface="Times New Roman"/>
                <a:cs typeface="Times New Roman"/>
              </a:rPr>
              <a:t>of </a:t>
            </a:r>
            <a:r>
              <a:rPr dirty="0" sz="1450" spc="-10">
                <a:latin typeface="Times New Roman"/>
                <a:cs typeface="Times New Roman"/>
              </a:rPr>
              <a:t>this  earth cavern, yet was the air much warmer than without; and when Lawless  had struck </a:t>
            </a:r>
            <a:r>
              <a:rPr dirty="0" sz="1450" spc="-5">
                <a:latin typeface="Times New Roman"/>
                <a:cs typeface="Times New Roman"/>
              </a:rPr>
              <a:t>a </a:t>
            </a:r>
            <a:r>
              <a:rPr dirty="0" sz="1450" spc="-10">
                <a:latin typeface="Times New Roman"/>
                <a:cs typeface="Times New Roman"/>
              </a:rPr>
              <a:t>spark, and the dry furze bushes had begun to blaze and crackle </a:t>
            </a:r>
            <a:r>
              <a:rPr dirty="0" sz="1450" spc="-5">
                <a:latin typeface="Times New Roman"/>
                <a:cs typeface="Times New Roman"/>
              </a:rPr>
              <a:t>on  </a:t>
            </a:r>
            <a:r>
              <a:rPr dirty="0" sz="1450" spc="-10">
                <a:latin typeface="Times New Roman"/>
                <a:cs typeface="Times New Roman"/>
              </a:rPr>
              <a:t>the hearth, the place assumed, even to the eye, an air </a:t>
            </a:r>
            <a:r>
              <a:rPr dirty="0" sz="1450" spc="-5">
                <a:latin typeface="Times New Roman"/>
                <a:cs typeface="Times New Roman"/>
              </a:rPr>
              <a:t>of </a:t>
            </a:r>
            <a:r>
              <a:rPr dirty="0" sz="1450" spc="-10">
                <a:latin typeface="Times New Roman"/>
                <a:cs typeface="Times New Roman"/>
              </a:rPr>
              <a:t>comfort and </a:t>
            </a:r>
            <a:r>
              <a:rPr dirty="0" sz="1450" spc="-5">
                <a:latin typeface="Times New Roman"/>
                <a:cs typeface="Times New Roman"/>
              </a:rPr>
              <a:t>of</a:t>
            </a:r>
            <a:r>
              <a:rPr dirty="0" sz="1450" spc="150">
                <a:latin typeface="Times New Roman"/>
                <a:cs typeface="Times New Roman"/>
              </a:rPr>
              <a:t> </a:t>
            </a:r>
            <a:r>
              <a:rPr dirty="0" sz="1450" spc="-10">
                <a:latin typeface="Times New Roman"/>
                <a:cs typeface="Times New Roman"/>
              </a:rPr>
              <a:t>home.</a:t>
            </a:r>
            <a:endParaRPr sz="1450">
              <a:latin typeface="Times New Roman"/>
              <a:cs typeface="Times New Roman"/>
            </a:endParaRPr>
          </a:p>
          <a:p>
            <a:pPr algn="just" marL="12700" marR="9525">
              <a:lnSpc>
                <a:spcPts val="1730"/>
              </a:lnSpc>
              <a:spcBef>
                <a:spcPts val="570"/>
              </a:spcBef>
            </a:pP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sigh </a:t>
            </a:r>
            <a:r>
              <a:rPr dirty="0" sz="1450" spc="-5">
                <a:latin typeface="Times New Roman"/>
                <a:cs typeface="Times New Roman"/>
              </a:rPr>
              <a:t>of </a:t>
            </a:r>
            <a:r>
              <a:rPr dirty="0" sz="1450" spc="-10">
                <a:latin typeface="Times New Roman"/>
                <a:cs typeface="Times New Roman"/>
              </a:rPr>
              <a:t>great contentment, Lawless spread his broad hands before the  fire, and seemed to breathe the</a:t>
            </a:r>
            <a:r>
              <a:rPr dirty="0" sz="1450" spc="15">
                <a:latin typeface="Times New Roman"/>
                <a:cs typeface="Times New Roman"/>
              </a:rPr>
              <a:t> </a:t>
            </a:r>
            <a:r>
              <a:rPr dirty="0" sz="1450" spc="-10">
                <a:latin typeface="Times New Roman"/>
                <a:cs typeface="Times New Roman"/>
              </a:rPr>
              <a:t>smoke.</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“Here, then,” </a:t>
            </a:r>
            <a:r>
              <a:rPr dirty="0" sz="1450" spc="-5">
                <a:latin typeface="Times New Roman"/>
                <a:cs typeface="Times New Roman"/>
              </a:rPr>
              <a:t>he </a:t>
            </a:r>
            <a:r>
              <a:rPr dirty="0" sz="1450" spc="-10">
                <a:latin typeface="Times New Roman"/>
                <a:cs typeface="Times New Roman"/>
              </a:rPr>
              <a:t>said, “is this old </a:t>
            </a:r>
            <a:r>
              <a:rPr dirty="0" sz="1450" spc="-20">
                <a:latin typeface="Times New Roman"/>
                <a:cs typeface="Times New Roman"/>
              </a:rPr>
              <a:t>Lawless’s </a:t>
            </a:r>
            <a:r>
              <a:rPr dirty="0" sz="1450" spc="-10">
                <a:latin typeface="Times New Roman"/>
                <a:cs typeface="Times New Roman"/>
              </a:rPr>
              <a:t>rabbit-hole; pray Heaven there  come </a:t>
            </a:r>
            <a:r>
              <a:rPr dirty="0" sz="1450" spc="-5">
                <a:latin typeface="Times New Roman"/>
                <a:cs typeface="Times New Roman"/>
              </a:rPr>
              <a:t>no </a:t>
            </a:r>
            <a:r>
              <a:rPr dirty="0" sz="1450" spc="-10">
                <a:latin typeface="Times New Roman"/>
                <a:cs typeface="Times New Roman"/>
              </a:rPr>
              <a:t>terrier! Far </a:t>
            </a:r>
            <a:r>
              <a:rPr dirty="0" sz="1450" spc="-5">
                <a:latin typeface="Times New Roman"/>
                <a:cs typeface="Times New Roman"/>
              </a:rPr>
              <a:t>I </a:t>
            </a:r>
            <a:r>
              <a:rPr dirty="0" sz="1450" spc="-10">
                <a:latin typeface="Times New Roman"/>
                <a:cs typeface="Times New Roman"/>
              </a:rPr>
              <a:t>have rolled hither and </a:t>
            </a:r>
            <a:r>
              <a:rPr dirty="0" sz="1450" spc="-15">
                <a:latin typeface="Times New Roman"/>
                <a:cs typeface="Times New Roman"/>
              </a:rPr>
              <a:t>thither, </a:t>
            </a:r>
            <a:r>
              <a:rPr dirty="0" sz="1450" spc="-10">
                <a:latin typeface="Times New Roman"/>
                <a:cs typeface="Times New Roman"/>
              </a:rPr>
              <a:t>and here and about, since  that </a:t>
            </a:r>
            <a:r>
              <a:rPr dirty="0" sz="1450" spc="-5">
                <a:latin typeface="Times New Roman"/>
                <a:cs typeface="Times New Roman"/>
              </a:rPr>
              <a:t>I </a:t>
            </a:r>
            <a:r>
              <a:rPr dirty="0" sz="1450" spc="-10">
                <a:latin typeface="Times New Roman"/>
                <a:cs typeface="Times New Roman"/>
              </a:rPr>
              <a:t>was fourteen years </a:t>
            </a:r>
            <a:r>
              <a:rPr dirty="0" sz="1450" spc="-5">
                <a:latin typeface="Times New Roman"/>
                <a:cs typeface="Times New Roman"/>
              </a:rPr>
              <a:t>of </a:t>
            </a:r>
            <a:r>
              <a:rPr dirty="0" sz="1450" spc="-10">
                <a:latin typeface="Times New Roman"/>
                <a:cs typeface="Times New Roman"/>
              </a:rPr>
              <a:t>mine age and first ran away from mine </a:t>
            </a:r>
            <a:r>
              <a:rPr dirty="0" sz="1450" spc="-25">
                <a:latin typeface="Times New Roman"/>
                <a:cs typeface="Times New Roman"/>
              </a:rPr>
              <a:t>abbey, </a:t>
            </a:r>
            <a:r>
              <a:rPr dirty="0" sz="1450" spc="-10">
                <a:latin typeface="Times New Roman"/>
                <a:cs typeface="Times New Roman"/>
              </a:rPr>
              <a:t>with  the </a:t>
            </a:r>
            <a:r>
              <a:rPr dirty="0" sz="1450" spc="-20">
                <a:latin typeface="Times New Roman"/>
                <a:cs typeface="Times New Roman"/>
              </a:rPr>
              <a:t>sacrist’s </a:t>
            </a:r>
            <a:r>
              <a:rPr dirty="0" sz="1450" spc="-10">
                <a:latin typeface="Times New Roman"/>
                <a:cs typeface="Times New Roman"/>
              </a:rPr>
              <a:t>gold chain and </a:t>
            </a:r>
            <a:r>
              <a:rPr dirty="0" sz="1450" spc="-5">
                <a:latin typeface="Times New Roman"/>
                <a:cs typeface="Times New Roman"/>
              </a:rPr>
              <a:t>a </a:t>
            </a:r>
            <a:r>
              <a:rPr dirty="0" sz="1450" spc="-10">
                <a:latin typeface="Times New Roman"/>
                <a:cs typeface="Times New Roman"/>
              </a:rPr>
              <a:t>mass-book that </a:t>
            </a:r>
            <a:r>
              <a:rPr dirty="0" sz="1450" spc="-5">
                <a:latin typeface="Times New Roman"/>
                <a:cs typeface="Times New Roman"/>
              </a:rPr>
              <a:t>I </a:t>
            </a:r>
            <a:r>
              <a:rPr dirty="0" sz="1450" spc="-10">
                <a:latin typeface="Times New Roman"/>
                <a:cs typeface="Times New Roman"/>
              </a:rPr>
              <a:t>sold for four marks. </a:t>
            </a:r>
            <a:r>
              <a:rPr dirty="0" sz="1450" spc="-5">
                <a:latin typeface="Times New Roman"/>
                <a:cs typeface="Times New Roman"/>
              </a:rPr>
              <a:t>I </a:t>
            </a:r>
            <a:r>
              <a:rPr dirty="0" sz="1450" spc="-10">
                <a:latin typeface="Times New Roman"/>
                <a:cs typeface="Times New Roman"/>
              </a:rPr>
              <a:t>have been  in England and France and </a:t>
            </a:r>
            <a:r>
              <a:rPr dirty="0" sz="1450" spc="-20">
                <a:latin typeface="Times New Roman"/>
                <a:cs typeface="Times New Roman"/>
              </a:rPr>
              <a:t>Burgundy, </a:t>
            </a:r>
            <a:r>
              <a:rPr dirty="0" sz="1450" spc="-10">
                <a:latin typeface="Times New Roman"/>
                <a:cs typeface="Times New Roman"/>
              </a:rPr>
              <a:t>and in Spain, </a:t>
            </a:r>
            <a:r>
              <a:rPr dirty="0" sz="1450" spc="-5">
                <a:latin typeface="Times New Roman"/>
                <a:cs typeface="Times New Roman"/>
              </a:rPr>
              <a:t>too, on a </a:t>
            </a:r>
            <a:r>
              <a:rPr dirty="0" sz="1450" spc="-10">
                <a:latin typeface="Times New Roman"/>
                <a:cs typeface="Times New Roman"/>
              </a:rPr>
              <a:t>pilgrimage for  my </a:t>
            </a:r>
            <a:r>
              <a:rPr dirty="0" sz="1450" spc="-5">
                <a:latin typeface="Times New Roman"/>
                <a:cs typeface="Times New Roman"/>
              </a:rPr>
              <a:t>poor </a:t>
            </a:r>
            <a:r>
              <a:rPr dirty="0" sz="1450" spc="-10">
                <a:latin typeface="Times New Roman"/>
                <a:cs typeface="Times New Roman"/>
              </a:rPr>
              <a:t>soul; and </a:t>
            </a:r>
            <a:r>
              <a:rPr dirty="0" sz="1450" spc="-5">
                <a:latin typeface="Times New Roman"/>
                <a:cs typeface="Times New Roman"/>
              </a:rPr>
              <a:t>upon </a:t>
            </a:r>
            <a:r>
              <a:rPr dirty="0" sz="1450" spc="-10">
                <a:latin typeface="Times New Roman"/>
                <a:cs typeface="Times New Roman"/>
              </a:rPr>
              <a:t>the sea, which is </a:t>
            </a:r>
            <a:r>
              <a:rPr dirty="0" sz="1450" spc="-5">
                <a:latin typeface="Times New Roman"/>
                <a:cs typeface="Times New Roman"/>
              </a:rPr>
              <a:t>no </a:t>
            </a:r>
            <a:r>
              <a:rPr dirty="0" sz="1450" spc="-25">
                <a:latin typeface="Times New Roman"/>
                <a:cs typeface="Times New Roman"/>
              </a:rPr>
              <a:t>man’s </a:t>
            </a:r>
            <a:r>
              <a:rPr dirty="0" sz="1450" spc="-20">
                <a:latin typeface="Times New Roman"/>
                <a:cs typeface="Times New Roman"/>
              </a:rPr>
              <a:t>country. </a:t>
            </a:r>
            <a:r>
              <a:rPr dirty="0" sz="1450" spc="-10">
                <a:latin typeface="Times New Roman"/>
                <a:cs typeface="Times New Roman"/>
              </a:rPr>
              <a:t>But here is my  place, Master Shelton. This is my native land, this burrow in the earth! Come  rain </a:t>
            </a:r>
            <a:r>
              <a:rPr dirty="0" sz="1450" spc="-5">
                <a:latin typeface="Times New Roman"/>
                <a:cs typeface="Times New Roman"/>
              </a:rPr>
              <a:t>or </a:t>
            </a:r>
            <a:r>
              <a:rPr dirty="0" sz="1450" spc="-10">
                <a:latin typeface="Times New Roman"/>
                <a:cs typeface="Times New Roman"/>
              </a:rPr>
              <a:t>wind—and whether </a:t>
            </a:r>
            <a:r>
              <a:rPr dirty="0" sz="1450" spc="-30">
                <a:latin typeface="Times New Roman"/>
                <a:cs typeface="Times New Roman"/>
              </a:rPr>
              <a:t>it’s </a:t>
            </a:r>
            <a:r>
              <a:rPr dirty="0" sz="1450" spc="-10">
                <a:latin typeface="Times New Roman"/>
                <a:cs typeface="Times New Roman"/>
              </a:rPr>
              <a:t>April, and the birds all sing, and the blossoms  fall about my bed—or whether </a:t>
            </a:r>
            <a:r>
              <a:rPr dirty="0" sz="1450" spc="-30">
                <a:latin typeface="Times New Roman"/>
                <a:cs typeface="Times New Roman"/>
              </a:rPr>
              <a:t>it’s </a:t>
            </a:r>
            <a:r>
              <a:rPr dirty="0" sz="1450" spc="-20">
                <a:latin typeface="Times New Roman"/>
                <a:cs typeface="Times New Roman"/>
              </a:rPr>
              <a:t>winter,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sit alone with my </a:t>
            </a:r>
            <a:r>
              <a:rPr dirty="0" sz="1450" spc="-5">
                <a:latin typeface="Times New Roman"/>
                <a:cs typeface="Times New Roman"/>
              </a:rPr>
              <a:t>good </a:t>
            </a:r>
            <a:r>
              <a:rPr dirty="0" sz="1450" spc="-10">
                <a:latin typeface="Times New Roman"/>
                <a:cs typeface="Times New Roman"/>
              </a:rPr>
              <a:t>gossip  the fire, and robin red breast twitters in the woods—here, is my church and  market, and my wife and child. </a:t>
            </a:r>
            <a:r>
              <a:rPr dirty="0" sz="1450" spc="-30">
                <a:latin typeface="Times New Roman"/>
                <a:cs typeface="Times New Roman"/>
              </a:rPr>
              <a:t>It’s </a:t>
            </a:r>
            <a:r>
              <a:rPr dirty="0" sz="1450" spc="-10">
                <a:latin typeface="Times New Roman"/>
                <a:cs typeface="Times New Roman"/>
              </a:rPr>
              <a:t>here </a:t>
            </a:r>
            <a:r>
              <a:rPr dirty="0" sz="1450" spc="-5">
                <a:latin typeface="Times New Roman"/>
                <a:cs typeface="Times New Roman"/>
              </a:rPr>
              <a:t>I </a:t>
            </a:r>
            <a:r>
              <a:rPr dirty="0" sz="1450" spc="-10">
                <a:latin typeface="Times New Roman"/>
                <a:cs typeface="Times New Roman"/>
              </a:rPr>
              <a:t>come back </a:t>
            </a:r>
            <a:r>
              <a:rPr dirty="0" sz="1450" spc="-5">
                <a:latin typeface="Times New Roman"/>
                <a:cs typeface="Times New Roman"/>
              </a:rPr>
              <a:t>to, </a:t>
            </a:r>
            <a:r>
              <a:rPr dirty="0" sz="1450" spc="-10">
                <a:latin typeface="Times New Roman"/>
                <a:cs typeface="Times New Roman"/>
              </a:rPr>
              <a:t>and </a:t>
            </a:r>
            <a:r>
              <a:rPr dirty="0" sz="1450" spc="-30">
                <a:latin typeface="Times New Roman"/>
                <a:cs typeface="Times New Roman"/>
              </a:rPr>
              <a:t>it’s </a:t>
            </a:r>
            <a:r>
              <a:rPr dirty="0" sz="1450" spc="-10">
                <a:latin typeface="Times New Roman"/>
                <a:cs typeface="Times New Roman"/>
              </a:rPr>
              <a:t>here, so  please the saints, that </a:t>
            </a:r>
            <a:r>
              <a:rPr dirty="0" sz="1450" spc="-5">
                <a:latin typeface="Times New Roman"/>
                <a:cs typeface="Times New Roman"/>
              </a:rPr>
              <a:t>I </a:t>
            </a:r>
            <a:r>
              <a:rPr dirty="0" sz="1450" spc="-10">
                <a:latin typeface="Times New Roman"/>
                <a:cs typeface="Times New Roman"/>
              </a:rPr>
              <a:t>would like to</a:t>
            </a:r>
            <a:r>
              <a:rPr dirty="0" sz="1450" spc="25">
                <a:latin typeface="Times New Roman"/>
                <a:cs typeface="Times New Roman"/>
              </a:rPr>
              <a:t> </a:t>
            </a:r>
            <a:r>
              <a:rPr dirty="0" sz="1450" spc="-10">
                <a:latin typeface="Times New Roman"/>
                <a:cs typeface="Times New Roman"/>
              </a:rPr>
              <a:t>die.”</a:t>
            </a:r>
            <a:endParaRPr sz="1450">
              <a:latin typeface="Times New Roman"/>
              <a:cs typeface="Times New Roman"/>
            </a:endParaRPr>
          </a:p>
          <a:p>
            <a:pPr algn="just" marL="12700" marR="11430">
              <a:lnSpc>
                <a:spcPts val="1730"/>
              </a:lnSpc>
              <a:spcBef>
                <a:spcPts val="555"/>
              </a:spcBef>
            </a:pPr>
            <a:r>
              <a:rPr dirty="0" sz="1450" spc="-20">
                <a:latin typeface="Times New Roman"/>
                <a:cs typeface="Times New Roman"/>
              </a:rPr>
              <a:t>“’Tis </a:t>
            </a:r>
            <a:r>
              <a:rPr dirty="0" sz="1450" spc="-5">
                <a:latin typeface="Times New Roman"/>
                <a:cs typeface="Times New Roman"/>
              </a:rPr>
              <a:t>a </a:t>
            </a:r>
            <a:r>
              <a:rPr dirty="0" sz="1450" spc="-10">
                <a:latin typeface="Times New Roman"/>
                <a:cs typeface="Times New Roman"/>
              </a:rPr>
              <a:t>warm </a:t>
            </a:r>
            <a:r>
              <a:rPr dirty="0" sz="1450" spc="-15">
                <a:latin typeface="Times New Roman"/>
                <a:cs typeface="Times New Roman"/>
              </a:rPr>
              <a:t>corner,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sure,” replied Dick, “and </a:t>
            </a:r>
            <a:r>
              <a:rPr dirty="0" sz="1450" spc="-5">
                <a:latin typeface="Times New Roman"/>
                <a:cs typeface="Times New Roman"/>
              </a:rPr>
              <a:t>a </a:t>
            </a:r>
            <a:r>
              <a:rPr dirty="0" sz="1450" spc="-10">
                <a:latin typeface="Times New Roman"/>
                <a:cs typeface="Times New Roman"/>
              </a:rPr>
              <a:t>pleasant, and </a:t>
            </a:r>
            <a:r>
              <a:rPr dirty="0" sz="1450" spc="-5">
                <a:latin typeface="Times New Roman"/>
                <a:cs typeface="Times New Roman"/>
              </a:rPr>
              <a:t>a </a:t>
            </a:r>
            <a:r>
              <a:rPr dirty="0" sz="1450" spc="-10">
                <a:latin typeface="Times New Roman"/>
                <a:cs typeface="Times New Roman"/>
              </a:rPr>
              <a:t>well  </a:t>
            </a:r>
            <a:r>
              <a:rPr dirty="0" sz="1450" spc="-5">
                <a:latin typeface="Times New Roman"/>
                <a:cs typeface="Times New Roman"/>
              </a:rPr>
              <a:t>hid.”</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“It had need to </a:t>
            </a:r>
            <a:r>
              <a:rPr dirty="0" sz="1450" spc="-5">
                <a:latin typeface="Times New Roman"/>
                <a:cs typeface="Times New Roman"/>
              </a:rPr>
              <a:t>be,” </a:t>
            </a:r>
            <a:r>
              <a:rPr dirty="0" sz="1450" spc="-10">
                <a:latin typeface="Times New Roman"/>
                <a:cs typeface="Times New Roman"/>
              </a:rPr>
              <a:t>returned Lawless, “for an they found it, Master Shelton, it  would break my heart. But here,” </a:t>
            </a:r>
            <a:r>
              <a:rPr dirty="0" sz="1450" spc="-5">
                <a:latin typeface="Times New Roman"/>
                <a:cs typeface="Times New Roman"/>
              </a:rPr>
              <a:t>he </a:t>
            </a:r>
            <a:r>
              <a:rPr dirty="0" sz="1450" spc="-10">
                <a:latin typeface="Times New Roman"/>
                <a:cs typeface="Times New Roman"/>
              </a:rPr>
              <a:t>added, burrowing with his stout fingers in  the sandy </a:t>
            </a:r>
            <a:r>
              <a:rPr dirty="0" sz="1450" spc="-15">
                <a:latin typeface="Times New Roman"/>
                <a:cs typeface="Times New Roman"/>
              </a:rPr>
              <a:t>floor, </a:t>
            </a:r>
            <a:r>
              <a:rPr dirty="0" sz="1450" spc="-10">
                <a:latin typeface="Times New Roman"/>
                <a:cs typeface="Times New Roman"/>
              </a:rPr>
              <a:t>“here is my wine cellar; and </a:t>
            </a:r>
            <a:r>
              <a:rPr dirty="0" sz="1450" spc="-5">
                <a:latin typeface="Times New Roman"/>
                <a:cs typeface="Times New Roman"/>
              </a:rPr>
              <a:t>ye </a:t>
            </a:r>
            <a:r>
              <a:rPr dirty="0" sz="1450" spc="-10">
                <a:latin typeface="Times New Roman"/>
                <a:cs typeface="Times New Roman"/>
              </a:rPr>
              <a:t>shall have </a:t>
            </a:r>
            <a:r>
              <a:rPr dirty="0" sz="1450" spc="-5">
                <a:latin typeface="Times New Roman"/>
                <a:cs typeface="Times New Roman"/>
              </a:rPr>
              <a:t>a </a:t>
            </a:r>
            <a:r>
              <a:rPr dirty="0" sz="1450" spc="-10">
                <a:latin typeface="Times New Roman"/>
                <a:cs typeface="Times New Roman"/>
              </a:rPr>
              <a:t>flask </a:t>
            </a:r>
            <a:r>
              <a:rPr dirty="0" sz="1450" spc="-5">
                <a:latin typeface="Times New Roman"/>
                <a:cs typeface="Times New Roman"/>
              </a:rPr>
              <a:t>of </a:t>
            </a:r>
            <a:r>
              <a:rPr dirty="0" sz="1450" spc="-10">
                <a:latin typeface="Times New Roman"/>
                <a:cs typeface="Times New Roman"/>
              </a:rPr>
              <a:t>excellent  strong stingo.”</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Sure </a:t>
            </a:r>
            <a:r>
              <a:rPr dirty="0" sz="1450" spc="-5">
                <a:latin typeface="Times New Roman"/>
                <a:cs typeface="Times New Roman"/>
              </a:rPr>
              <a:t>enough, </a:t>
            </a:r>
            <a:r>
              <a:rPr dirty="0" sz="1450" spc="-10">
                <a:latin typeface="Times New Roman"/>
                <a:cs typeface="Times New Roman"/>
              </a:rPr>
              <a:t>after </a:t>
            </a:r>
            <a:r>
              <a:rPr dirty="0" sz="1450" spc="-5">
                <a:latin typeface="Times New Roman"/>
                <a:cs typeface="Times New Roman"/>
              </a:rPr>
              <a:t>but a </a:t>
            </a:r>
            <a:r>
              <a:rPr dirty="0" sz="1450" spc="-10">
                <a:latin typeface="Times New Roman"/>
                <a:cs typeface="Times New Roman"/>
              </a:rPr>
              <a:t>little digging, </a:t>
            </a:r>
            <a:r>
              <a:rPr dirty="0" sz="1450" spc="-5">
                <a:latin typeface="Times New Roman"/>
                <a:cs typeface="Times New Roman"/>
              </a:rPr>
              <a:t>he </a:t>
            </a:r>
            <a:r>
              <a:rPr dirty="0" sz="1450" spc="-10">
                <a:latin typeface="Times New Roman"/>
                <a:cs typeface="Times New Roman"/>
              </a:rPr>
              <a:t>produced </a:t>
            </a:r>
            <a:r>
              <a:rPr dirty="0" sz="1450" spc="-5">
                <a:latin typeface="Times New Roman"/>
                <a:cs typeface="Times New Roman"/>
              </a:rPr>
              <a:t>a </a:t>
            </a:r>
            <a:r>
              <a:rPr dirty="0" sz="1450" spc="-10">
                <a:latin typeface="Times New Roman"/>
                <a:cs typeface="Times New Roman"/>
              </a:rPr>
              <a:t>big leathern bottle </a:t>
            </a:r>
            <a:r>
              <a:rPr dirty="0" sz="1450" spc="-5">
                <a:latin typeface="Times New Roman"/>
                <a:cs typeface="Times New Roman"/>
              </a:rPr>
              <a:t>of  </a:t>
            </a:r>
            <a:r>
              <a:rPr dirty="0" sz="1450" spc="-10">
                <a:latin typeface="Times New Roman"/>
                <a:cs typeface="Times New Roman"/>
              </a:rPr>
              <a:t>about </a:t>
            </a:r>
            <a:r>
              <a:rPr dirty="0" sz="1450" spc="-5">
                <a:latin typeface="Times New Roman"/>
                <a:cs typeface="Times New Roman"/>
              </a:rPr>
              <a:t>a </a:t>
            </a:r>
            <a:r>
              <a:rPr dirty="0" sz="1450" spc="-10">
                <a:latin typeface="Times New Roman"/>
                <a:cs typeface="Times New Roman"/>
              </a:rPr>
              <a:t>gallon, nearly three-parts full </a:t>
            </a:r>
            <a:r>
              <a:rPr dirty="0" sz="1450" spc="-5">
                <a:latin typeface="Times New Roman"/>
                <a:cs typeface="Times New Roman"/>
              </a:rPr>
              <a:t>of a </a:t>
            </a:r>
            <a:r>
              <a:rPr dirty="0" sz="1450" spc="-10">
                <a:latin typeface="Times New Roman"/>
                <a:cs typeface="Times New Roman"/>
              </a:rPr>
              <a:t>very heady and sweet wine; and  when they had drunk to each other </a:t>
            </a:r>
            <a:r>
              <a:rPr dirty="0" sz="1450" spc="-20">
                <a:latin typeface="Times New Roman"/>
                <a:cs typeface="Times New Roman"/>
              </a:rPr>
              <a:t>comradely,</a:t>
            </a:r>
            <a:r>
              <a:rPr dirty="0" sz="1450" spc="320">
                <a:latin typeface="Times New Roman"/>
                <a:cs typeface="Times New Roman"/>
              </a:rPr>
              <a:t> </a:t>
            </a:r>
            <a:r>
              <a:rPr dirty="0" sz="1450" spc="-10">
                <a:latin typeface="Times New Roman"/>
                <a:cs typeface="Times New Roman"/>
              </a:rPr>
              <a:t>and the fire had been  replenished and blazed </a:t>
            </a:r>
            <a:r>
              <a:rPr dirty="0" sz="1450" spc="-5">
                <a:latin typeface="Times New Roman"/>
                <a:cs typeface="Times New Roman"/>
              </a:rPr>
              <a:t>up </a:t>
            </a:r>
            <a:r>
              <a:rPr dirty="0" sz="1450" spc="-10">
                <a:latin typeface="Times New Roman"/>
                <a:cs typeface="Times New Roman"/>
              </a:rPr>
              <a:t>again, the pair lay at full length, thawing and  steaming, and divinely</a:t>
            </a:r>
            <a:r>
              <a:rPr dirty="0" sz="1450">
                <a:latin typeface="Times New Roman"/>
                <a:cs typeface="Times New Roman"/>
              </a:rPr>
              <a:t> </a:t>
            </a:r>
            <a:r>
              <a:rPr dirty="0" sz="1450" spc="-10">
                <a:latin typeface="Times New Roman"/>
                <a:cs typeface="Times New Roman"/>
              </a:rPr>
              <a:t>warm.</a:t>
            </a:r>
            <a:endParaRPr sz="1450">
              <a:latin typeface="Times New Roman"/>
              <a:cs typeface="Times New Roman"/>
            </a:endParaRPr>
          </a:p>
          <a:p>
            <a:pPr algn="just" marL="12700" marR="12065">
              <a:lnSpc>
                <a:spcPts val="1730"/>
              </a:lnSpc>
              <a:spcBef>
                <a:spcPts val="565"/>
              </a:spcBef>
            </a:pPr>
            <a:r>
              <a:rPr dirty="0" sz="1450" spc="-10">
                <a:latin typeface="Times New Roman"/>
                <a:cs typeface="Times New Roman"/>
              </a:rPr>
              <a:t>“Master Shelton,” observed the </a:t>
            </a:r>
            <a:r>
              <a:rPr dirty="0" sz="1450" spc="-20">
                <a:latin typeface="Times New Roman"/>
                <a:cs typeface="Times New Roman"/>
              </a:rPr>
              <a:t>outlaw, </a:t>
            </a:r>
            <a:r>
              <a:rPr dirty="0" sz="1450" spc="-10">
                <a:latin typeface="Times New Roman"/>
                <a:cs typeface="Times New Roman"/>
              </a:rPr>
              <a:t>“y’ ’ave had two mischances this last  while, and </a:t>
            </a:r>
            <a:r>
              <a:rPr dirty="0" sz="1450" spc="-5">
                <a:latin typeface="Times New Roman"/>
                <a:cs typeface="Times New Roman"/>
              </a:rPr>
              <a:t>y’ </a:t>
            </a:r>
            <a:r>
              <a:rPr dirty="0" sz="1450" spc="-10">
                <a:latin typeface="Times New Roman"/>
                <a:cs typeface="Times New Roman"/>
              </a:rPr>
              <a:t>are like to lose the maid—do </a:t>
            </a:r>
            <a:r>
              <a:rPr dirty="0" sz="1450" spc="-5">
                <a:latin typeface="Times New Roman"/>
                <a:cs typeface="Times New Roman"/>
              </a:rPr>
              <a:t>I </a:t>
            </a:r>
            <a:r>
              <a:rPr dirty="0" sz="1450" spc="-10">
                <a:latin typeface="Times New Roman"/>
                <a:cs typeface="Times New Roman"/>
              </a:rPr>
              <a:t>take it</a:t>
            </a:r>
            <a:r>
              <a:rPr dirty="0" sz="1450" spc="-50">
                <a:latin typeface="Times New Roman"/>
                <a:cs typeface="Times New Roman"/>
              </a:rPr>
              <a:t> </a:t>
            </a:r>
            <a:r>
              <a:rPr dirty="0" sz="1450" spc="-10">
                <a:latin typeface="Times New Roman"/>
                <a:cs typeface="Times New Roman"/>
              </a:rPr>
              <a:t>aright?”</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“Aright!” returned Dick, </a:t>
            </a:r>
            <a:r>
              <a:rPr dirty="0" sz="1450" spc="-5">
                <a:latin typeface="Times New Roman"/>
                <a:cs typeface="Times New Roman"/>
              </a:rPr>
              <a:t>nodding </a:t>
            </a:r>
            <a:r>
              <a:rPr dirty="0" sz="1450" spc="-10">
                <a:latin typeface="Times New Roman"/>
                <a:cs typeface="Times New Roman"/>
              </a:rPr>
              <a:t>his</a:t>
            </a:r>
            <a:r>
              <a:rPr dirty="0" sz="1450" spc="5">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6350">
              <a:lnSpc>
                <a:spcPts val="1730"/>
              </a:lnSpc>
              <a:spcBef>
                <a:spcPts val="630"/>
              </a:spcBef>
            </a:pPr>
            <a:r>
              <a:rPr dirty="0" sz="1450" spc="-30">
                <a:latin typeface="Times New Roman"/>
                <a:cs typeface="Times New Roman"/>
              </a:rPr>
              <a:t>“Well, </a:t>
            </a:r>
            <a:r>
              <a:rPr dirty="0" sz="1450" spc="-25">
                <a:latin typeface="Times New Roman"/>
                <a:cs typeface="Times New Roman"/>
              </a:rPr>
              <a:t>now,” </a:t>
            </a:r>
            <a:r>
              <a:rPr dirty="0" sz="1450" spc="-10">
                <a:latin typeface="Times New Roman"/>
                <a:cs typeface="Times New Roman"/>
              </a:rPr>
              <a:t>continued Lawless, “hear an old </a:t>
            </a:r>
            <a:r>
              <a:rPr dirty="0" sz="1450" spc="-5">
                <a:latin typeface="Times New Roman"/>
                <a:cs typeface="Times New Roman"/>
              </a:rPr>
              <a:t>fool </a:t>
            </a:r>
            <a:r>
              <a:rPr dirty="0" sz="1450" spc="-10">
                <a:latin typeface="Times New Roman"/>
                <a:cs typeface="Times New Roman"/>
              </a:rPr>
              <a:t>that hath been nigh-hand  everything, and seen nigh-hand all! </a:t>
            </a:r>
            <a:r>
              <a:rPr dirty="0" sz="1450" spc="-85">
                <a:latin typeface="Times New Roman"/>
                <a:cs typeface="Times New Roman"/>
              </a:rPr>
              <a:t>Ye </a:t>
            </a:r>
            <a:r>
              <a:rPr dirty="0" sz="1450" spc="-5">
                <a:latin typeface="Times New Roman"/>
                <a:cs typeface="Times New Roman"/>
              </a:rPr>
              <a:t>go </a:t>
            </a:r>
            <a:r>
              <a:rPr dirty="0" sz="1450" spc="-10">
                <a:latin typeface="Times New Roman"/>
                <a:cs typeface="Times New Roman"/>
              </a:rPr>
              <a:t>too much </a:t>
            </a:r>
            <a:r>
              <a:rPr dirty="0" sz="1450" spc="-5">
                <a:latin typeface="Times New Roman"/>
                <a:cs typeface="Times New Roman"/>
              </a:rPr>
              <a:t>on </a:t>
            </a:r>
            <a:r>
              <a:rPr dirty="0" sz="1450" spc="-10">
                <a:latin typeface="Times New Roman"/>
                <a:cs typeface="Times New Roman"/>
              </a:rPr>
              <a:t>other </a:t>
            </a:r>
            <a:r>
              <a:rPr dirty="0" sz="1450" spc="-20">
                <a:latin typeface="Times New Roman"/>
                <a:cs typeface="Times New Roman"/>
              </a:rPr>
              <a:t>people’s </a:t>
            </a:r>
            <a:r>
              <a:rPr dirty="0" sz="1450" spc="-10">
                <a:latin typeface="Times New Roman"/>
                <a:cs typeface="Times New Roman"/>
              </a:rPr>
              <a:t>errands,  Master Dick. </a:t>
            </a:r>
            <a:r>
              <a:rPr dirty="0" sz="1450" spc="-85">
                <a:latin typeface="Times New Roman"/>
                <a:cs typeface="Times New Roman"/>
              </a:rPr>
              <a:t>Ye </a:t>
            </a:r>
            <a:r>
              <a:rPr dirty="0" sz="1450" spc="-5">
                <a:latin typeface="Times New Roman"/>
                <a:cs typeface="Times New Roman"/>
              </a:rPr>
              <a:t>go on </a:t>
            </a:r>
            <a:r>
              <a:rPr dirty="0" sz="1450" spc="-20">
                <a:latin typeface="Times New Roman"/>
                <a:cs typeface="Times New Roman"/>
              </a:rPr>
              <a:t>Ellis’s; </a:t>
            </a:r>
            <a:r>
              <a:rPr dirty="0" sz="1450" spc="-5">
                <a:latin typeface="Times New Roman"/>
                <a:cs typeface="Times New Roman"/>
              </a:rPr>
              <a:t>but he </a:t>
            </a:r>
            <a:r>
              <a:rPr dirty="0" sz="1450" spc="-10">
                <a:latin typeface="Times New Roman"/>
                <a:cs typeface="Times New Roman"/>
              </a:rPr>
              <a:t>desireth rather the death </a:t>
            </a:r>
            <a:r>
              <a:rPr dirty="0" sz="1450" spc="-5">
                <a:latin typeface="Times New Roman"/>
                <a:cs typeface="Times New Roman"/>
              </a:rPr>
              <a:t>of </a:t>
            </a:r>
            <a:r>
              <a:rPr dirty="0" sz="1450" spc="-10">
                <a:latin typeface="Times New Roman"/>
                <a:cs typeface="Times New Roman"/>
              </a:rPr>
              <a:t>Sir Daniel.  </a:t>
            </a:r>
            <a:r>
              <a:rPr dirty="0" sz="1450" spc="-85">
                <a:latin typeface="Times New Roman"/>
                <a:cs typeface="Times New Roman"/>
              </a:rPr>
              <a:t>Ye </a:t>
            </a:r>
            <a:r>
              <a:rPr dirty="0" sz="1450" spc="-5">
                <a:latin typeface="Times New Roman"/>
                <a:cs typeface="Times New Roman"/>
              </a:rPr>
              <a:t>go on </a:t>
            </a:r>
            <a:r>
              <a:rPr dirty="0" sz="1450" spc="-10">
                <a:latin typeface="Times New Roman"/>
                <a:cs typeface="Times New Roman"/>
              </a:rPr>
              <a:t>Lord </a:t>
            </a:r>
            <a:r>
              <a:rPr dirty="0" sz="1450" spc="-20">
                <a:latin typeface="Times New Roman"/>
                <a:cs typeface="Times New Roman"/>
              </a:rPr>
              <a:t>Foxham’s;</a:t>
            </a:r>
            <a:r>
              <a:rPr dirty="0" sz="1450" spc="320">
                <a:latin typeface="Times New Roman"/>
                <a:cs typeface="Times New Roman"/>
              </a:rPr>
              <a:t> </a:t>
            </a:r>
            <a:r>
              <a:rPr dirty="0" sz="1450" spc="-10">
                <a:latin typeface="Times New Roman"/>
                <a:cs typeface="Times New Roman"/>
              </a:rPr>
              <a:t>well—the saints preserve him!—doubtless </a:t>
            </a:r>
            <a:r>
              <a:rPr dirty="0" sz="1450" spc="-5">
                <a:latin typeface="Times New Roman"/>
                <a:cs typeface="Times New Roman"/>
              </a:rPr>
              <a:t>he  </a:t>
            </a:r>
            <a:r>
              <a:rPr dirty="0" sz="1450" spc="-10">
                <a:latin typeface="Times New Roman"/>
                <a:cs typeface="Times New Roman"/>
              </a:rPr>
              <a:t>meaneth well. But </a:t>
            </a:r>
            <a:r>
              <a:rPr dirty="0" sz="1450" spc="-5">
                <a:latin typeface="Times New Roman"/>
                <a:cs typeface="Times New Roman"/>
              </a:rPr>
              <a:t>go ye upon your </a:t>
            </a:r>
            <a:r>
              <a:rPr dirty="0" sz="1450" spc="-10">
                <a:latin typeface="Times New Roman"/>
                <a:cs typeface="Times New Roman"/>
              </a:rPr>
              <a:t>own, </a:t>
            </a:r>
            <a:r>
              <a:rPr dirty="0" sz="1450" spc="-5">
                <a:latin typeface="Times New Roman"/>
                <a:cs typeface="Times New Roman"/>
              </a:rPr>
              <a:t>good </a:t>
            </a:r>
            <a:r>
              <a:rPr dirty="0" sz="1450" spc="-10">
                <a:latin typeface="Times New Roman"/>
                <a:cs typeface="Times New Roman"/>
              </a:rPr>
              <a:t>Dick. Come right to the </a:t>
            </a:r>
            <a:r>
              <a:rPr dirty="0" sz="1450" spc="-25">
                <a:latin typeface="Times New Roman"/>
                <a:cs typeface="Times New Roman"/>
              </a:rPr>
              <a:t>maid’s  </a:t>
            </a:r>
            <a:r>
              <a:rPr dirty="0" sz="1450" spc="-10">
                <a:latin typeface="Times New Roman"/>
                <a:cs typeface="Times New Roman"/>
              </a:rPr>
              <a:t>side.</a:t>
            </a:r>
            <a:r>
              <a:rPr dirty="0" sz="1450" spc="70">
                <a:latin typeface="Times New Roman"/>
                <a:cs typeface="Times New Roman"/>
              </a:rPr>
              <a:t> </a:t>
            </a:r>
            <a:r>
              <a:rPr dirty="0" sz="1450" spc="-10">
                <a:latin typeface="Times New Roman"/>
                <a:cs typeface="Times New Roman"/>
              </a:rPr>
              <a:t>Court</a:t>
            </a:r>
            <a:r>
              <a:rPr dirty="0" sz="1450" spc="100">
                <a:latin typeface="Times New Roman"/>
                <a:cs typeface="Times New Roman"/>
              </a:rPr>
              <a:t> </a:t>
            </a:r>
            <a:r>
              <a:rPr dirty="0" sz="1450" spc="-20">
                <a:latin typeface="Times New Roman"/>
                <a:cs typeface="Times New Roman"/>
              </a:rPr>
              <a:t>her,</a:t>
            </a:r>
            <a:r>
              <a:rPr dirty="0" sz="1450" spc="110">
                <a:latin typeface="Times New Roman"/>
                <a:cs typeface="Times New Roman"/>
              </a:rPr>
              <a:t> </a:t>
            </a:r>
            <a:r>
              <a:rPr dirty="0" sz="1450" spc="-10">
                <a:latin typeface="Times New Roman"/>
                <a:cs typeface="Times New Roman"/>
              </a:rPr>
              <a:t>lest</a:t>
            </a:r>
            <a:r>
              <a:rPr dirty="0" sz="1450" spc="105">
                <a:latin typeface="Times New Roman"/>
                <a:cs typeface="Times New Roman"/>
              </a:rPr>
              <a:t> </a:t>
            </a:r>
            <a:r>
              <a:rPr dirty="0" sz="1450" spc="-10">
                <a:latin typeface="Times New Roman"/>
                <a:cs typeface="Times New Roman"/>
              </a:rPr>
              <a:t>that</a:t>
            </a:r>
            <a:r>
              <a:rPr dirty="0" sz="1450" spc="105">
                <a:latin typeface="Times New Roman"/>
                <a:cs typeface="Times New Roman"/>
              </a:rPr>
              <a:t> </a:t>
            </a:r>
            <a:r>
              <a:rPr dirty="0" sz="1450" spc="-10">
                <a:latin typeface="Times New Roman"/>
                <a:cs typeface="Times New Roman"/>
              </a:rPr>
              <a:t>she</a:t>
            </a:r>
            <a:r>
              <a:rPr dirty="0" sz="1450" spc="105">
                <a:latin typeface="Times New Roman"/>
                <a:cs typeface="Times New Roman"/>
              </a:rPr>
              <a:t> </a:t>
            </a:r>
            <a:r>
              <a:rPr dirty="0" sz="1450" spc="-15">
                <a:latin typeface="Times New Roman"/>
                <a:cs typeface="Times New Roman"/>
              </a:rPr>
              <a:t>forget</a:t>
            </a:r>
            <a:r>
              <a:rPr dirty="0" sz="1450" spc="105">
                <a:latin typeface="Times New Roman"/>
                <a:cs typeface="Times New Roman"/>
              </a:rPr>
              <a:t> </a:t>
            </a:r>
            <a:r>
              <a:rPr dirty="0" sz="1450" spc="-5">
                <a:latin typeface="Times New Roman"/>
                <a:cs typeface="Times New Roman"/>
              </a:rPr>
              <a:t>you.</a:t>
            </a:r>
            <a:r>
              <a:rPr dirty="0" sz="1450" spc="105">
                <a:latin typeface="Times New Roman"/>
                <a:cs typeface="Times New Roman"/>
              </a:rPr>
              <a:t> </a:t>
            </a:r>
            <a:r>
              <a:rPr dirty="0" sz="1450" spc="-10">
                <a:latin typeface="Times New Roman"/>
                <a:cs typeface="Times New Roman"/>
              </a:rPr>
              <a:t>Be</a:t>
            </a:r>
            <a:r>
              <a:rPr dirty="0" sz="1450" spc="114">
                <a:latin typeface="Times New Roman"/>
                <a:cs typeface="Times New Roman"/>
              </a:rPr>
              <a:t> </a:t>
            </a:r>
            <a:r>
              <a:rPr dirty="0" sz="1450" spc="-10">
                <a:latin typeface="Times New Roman"/>
                <a:cs typeface="Times New Roman"/>
              </a:rPr>
              <a:t>ready;</a:t>
            </a:r>
            <a:r>
              <a:rPr dirty="0" sz="1450" spc="110">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when</a:t>
            </a:r>
            <a:r>
              <a:rPr dirty="0" sz="1450" spc="114">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chance</a:t>
            </a:r>
            <a:r>
              <a:rPr dirty="0" sz="1450" spc="114">
                <a:latin typeface="Times New Roman"/>
                <a:cs typeface="Times New Roman"/>
              </a:rPr>
              <a:t> </a:t>
            </a:r>
            <a:r>
              <a:rPr dirty="0" sz="1450" spc="-10">
                <a:latin typeface="Times New Roman"/>
                <a:cs typeface="Times New Roman"/>
              </a:rPr>
              <a:t>shall</a:t>
            </a:r>
            <a:endParaRPr sz="1450">
              <a:latin typeface="Times New Roman"/>
              <a:cs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075" cy="9464675"/>
          </a:xfrm>
          <a:prstGeom prst="rect">
            <a:avLst/>
          </a:prstGeom>
        </p:spPr>
        <p:txBody>
          <a:bodyPr wrap="square" lIns="0" tIns="84455" rIns="0" bIns="0" rtlCol="0" vert="horz">
            <a:spAutoFit/>
          </a:bodyPr>
          <a:lstStyle/>
          <a:p>
            <a:pPr marL="12700">
              <a:lnSpc>
                <a:spcPct val="100000"/>
              </a:lnSpc>
              <a:spcBef>
                <a:spcPts val="665"/>
              </a:spcBef>
            </a:pPr>
            <a:r>
              <a:rPr dirty="0" sz="1450" spc="-10">
                <a:latin typeface="Times New Roman"/>
                <a:cs typeface="Times New Roman"/>
              </a:rPr>
              <a:t>come, </a:t>
            </a:r>
            <a:r>
              <a:rPr dirty="0" sz="1450" spc="-15">
                <a:latin typeface="Times New Roman"/>
                <a:cs typeface="Times New Roman"/>
              </a:rPr>
              <a:t>off </a:t>
            </a:r>
            <a:r>
              <a:rPr dirty="0" sz="1450" spc="-10">
                <a:latin typeface="Times New Roman"/>
                <a:cs typeface="Times New Roman"/>
              </a:rPr>
              <a:t>with her at the</a:t>
            </a:r>
            <a:r>
              <a:rPr dirty="0" sz="1450" spc="20">
                <a:latin typeface="Times New Roman"/>
                <a:cs typeface="Times New Roman"/>
              </a:rPr>
              <a:t> </a:t>
            </a:r>
            <a:r>
              <a:rPr dirty="0" sz="1450" spc="-15">
                <a:latin typeface="Times New Roman"/>
                <a:cs typeface="Times New Roman"/>
              </a:rPr>
              <a:t>saddle-bow.”</a:t>
            </a:r>
            <a:endParaRPr sz="1450">
              <a:latin typeface="Times New Roman"/>
              <a:cs typeface="Times New Roman"/>
            </a:endParaRPr>
          </a:p>
          <a:p>
            <a:pPr marL="12700" marR="7620">
              <a:lnSpc>
                <a:spcPts val="1730"/>
              </a:lnSpc>
              <a:spcBef>
                <a:spcPts val="630"/>
              </a:spcBef>
            </a:pPr>
            <a:r>
              <a:rPr dirty="0" sz="1450" spc="-65">
                <a:latin typeface="Times New Roman"/>
                <a:cs typeface="Times New Roman"/>
              </a:rPr>
              <a:t>“Ay, </a:t>
            </a:r>
            <a:r>
              <a:rPr dirty="0" sz="1450" spc="-5">
                <a:latin typeface="Times New Roman"/>
                <a:cs typeface="Times New Roman"/>
              </a:rPr>
              <a:t>but, </a:t>
            </a:r>
            <a:r>
              <a:rPr dirty="0" sz="1450" spc="-10">
                <a:latin typeface="Times New Roman"/>
                <a:cs typeface="Times New Roman"/>
              </a:rPr>
              <a:t>Lawless, beyond </a:t>
            </a:r>
            <a:r>
              <a:rPr dirty="0" sz="1450" spc="-5">
                <a:latin typeface="Times New Roman"/>
                <a:cs typeface="Times New Roman"/>
              </a:rPr>
              <a:t>doubt </a:t>
            </a:r>
            <a:r>
              <a:rPr dirty="0" sz="1450" spc="-10">
                <a:latin typeface="Times New Roman"/>
                <a:cs typeface="Times New Roman"/>
              </a:rPr>
              <a:t>she is now in Sir </a:t>
            </a:r>
            <a:r>
              <a:rPr dirty="0" sz="1450" spc="-20">
                <a:latin typeface="Times New Roman"/>
                <a:cs typeface="Times New Roman"/>
              </a:rPr>
              <a:t>Daniel’s </a:t>
            </a:r>
            <a:r>
              <a:rPr dirty="0" sz="1450" spc="-10">
                <a:latin typeface="Times New Roman"/>
                <a:cs typeface="Times New Roman"/>
              </a:rPr>
              <a:t>own mansion.”  answered Dick.</a:t>
            </a:r>
            <a:endParaRPr sz="1450">
              <a:latin typeface="Times New Roman"/>
              <a:cs typeface="Times New Roman"/>
            </a:endParaRPr>
          </a:p>
          <a:p>
            <a:pPr marL="12700" marR="2707005">
              <a:lnSpc>
                <a:spcPts val="2300"/>
              </a:lnSpc>
              <a:spcBef>
                <a:spcPts val="120"/>
              </a:spcBef>
            </a:pPr>
            <a:r>
              <a:rPr dirty="0" sz="1450" spc="-15">
                <a:latin typeface="Times New Roman"/>
                <a:cs typeface="Times New Roman"/>
              </a:rPr>
              <a:t>“Thither, </a:t>
            </a:r>
            <a:r>
              <a:rPr dirty="0" sz="1450" spc="-10">
                <a:latin typeface="Times New Roman"/>
                <a:cs typeface="Times New Roman"/>
              </a:rPr>
              <a:t>then, </a:t>
            </a:r>
            <a:r>
              <a:rPr dirty="0" sz="1450" spc="-5">
                <a:latin typeface="Times New Roman"/>
                <a:cs typeface="Times New Roman"/>
              </a:rPr>
              <a:t>go </a:t>
            </a:r>
            <a:r>
              <a:rPr dirty="0" sz="1450" spc="-10">
                <a:latin typeface="Times New Roman"/>
                <a:cs typeface="Times New Roman"/>
              </a:rPr>
              <a:t>we,” replied the </a:t>
            </a:r>
            <a:r>
              <a:rPr dirty="0" sz="1450" spc="-20">
                <a:latin typeface="Times New Roman"/>
                <a:cs typeface="Times New Roman"/>
              </a:rPr>
              <a:t>outlaw.  </a:t>
            </a:r>
            <a:r>
              <a:rPr dirty="0" sz="1450" spc="-10">
                <a:latin typeface="Times New Roman"/>
                <a:cs typeface="Times New Roman"/>
              </a:rPr>
              <a:t>Dick stared at</a:t>
            </a:r>
            <a:r>
              <a:rPr dirty="0" sz="14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12065">
              <a:lnSpc>
                <a:spcPts val="1730"/>
              </a:lnSpc>
              <a:spcBef>
                <a:spcPts val="464"/>
              </a:spcBef>
            </a:pPr>
            <a:r>
              <a:rPr dirty="0" sz="1450" spc="-30">
                <a:latin typeface="Times New Roman"/>
                <a:cs typeface="Times New Roman"/>
              </a:rPr>
              <a:t>“Nay, </a:t>
            </a:r>
            <a:r>
              <a:rPr dirty="0" sz="1450" spc="-5">
                <a:latin typeface="Times New Roman"/>
                <a:cs typeface="Times New Roman"/>
              </a:rPr>
              <a:t>I </a:t>
            </a:r>
            <a:r>
              <a:rPr dirty="0" sz="1450" spc="-10">
                <a:latin typeface="Times New Roman"/>
                <a:cs typeface="Times New Roman"/>
              </a:rPr>
              <a:t>mean it,” nodded Lawless. “And if </a:t>
            </a:r>
            <a:r>
              <a:rPr dirty="0" sz="1450" spc="-5">
                <a:latin typeface="Times New Roman"/>
                <a:cs typeface="Times New Roman"/>
              </a:rPr>
              <a:t>y’ </a:t>
            </a:r>
            <a:r>
              <a:rPr dirty="0" sz="1450" spc="-10">
                <a:latin typeface="Times New Roman"/>
                <a:cs typeface="Times New Roman"/>
              </a:rPr>
              <a:t>are </a:t>
            </a:r>
            <a:r>
              <a:rPr dirty="0" sz="1450" spc="-5">
                <a:latin typeface="Times New Roman"/>
                <a:cs typeface="Times New Roman"/>
              </a:rPr>
              <a:t>of </a:t>
            </a:r>
            <a:r>
              <a:rPr dirty="0" sz="1450" spc="-10">
                <a:latin typeface="Times New Roman"/>
                <a:cs typeface="Times New Roman"/>
              </a:rPr>
              <a:t>so little faith, and stumble  at </a:t>
            </a:r>
            <a:r>
              <a:rPr dirty="0" sz="1450" spc="-5">
                <a:latin typeface="Times New Roman"/>
                <a:cs typeface="Times New Roman"/>
              </a:rPr>
              <a:t>a </a:t>
            </a:r>
            <a:r>
              <a:rPr dirty="0" sz="1450" spc="-10">
                <a:latin typeface="Times New Roman"/>
                <a:cs typeface="Times New Roman"/>
              </a:rPr>
              <a:t>word, see</a:t>
            </a:r>
            <a:r>
              <a:rPr dirty="0" sz="1450">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And the </a:t>
            </a:r>
            <a:r>
              <a:rPr dirty="0" sz="1450" spc="-20">
                <a:latin typeface="Times New Roman"/>
                <a:cs typeface="Times New Roman"/>
              </a:rPr>
              <a:t>outlaw, </a:t>
            </a:r>
            <a:r>
              <a:rPr dirty="0" sz="1450" spc="-10">
                <a:latin typeface="Times New Roman"/>
                <a:cs typeface="Times New Roman"/>
              </a:rPr>
              <a:t>taking </a:t>
            </a:r>
            <a:r>
              <a:rPr dirty="0" sz="1450" spc="-5">
                <a:latin typeface="Times New Roman"/>
                <a:cs typeface="Times New Roman"/>
              </a:rPr>
              <a:t>a </a:t>
            </a:r>
            <a:r>
              <a:rPr dirty="0" sz="1450" spc="-10">
                <a:latin typeface="Times New Roman"/>
                <a:cs typeface="Times New Roman"/>
              </a:rPr>
              <a:t>key from about his neck, opened the oak chest, and  dipping and groping deep among its contents, produced first </a:t>
            </a:r>
            <a:r>
              <a:rPr dirty="0" sz="1450" spc="-5">
                <a:latin typeface="Times New Roman"/>
                <a:cs typeface="Times New Roman"/>
              </a:rPr>
              <a:t>a </a:t>
            </a:r>
            <a:r>
              <a:rPr dirty="0" sz="1450" spc="-15">
                <a:latin typeface="Times New Roman"/>
                <a:cs typeface="Times New Roman"/>
              </a:rPr>
              <a:t>friar’s </a:t>
            </a:r>
            <a:r>
              <a:rPr dirty="0" sz="1450" spc="-10">
                <a:latin typeface="Times New Roman"/>
                <a:cs typeface="Times New Roman"/>
              </a:rPr>
              <a:t>robe, and  next </a:t>
            </a:r>
            <a:r>
              <a:rPr dirty="0" sz="1450" spc="-5">
                <a:latin typeface="Times New Roman"/>
                <a:cs typeface="Times New Roman"/>
              </a:rPr>
              <a:t>a </a:t>
            </a:r>
            <a:r>
              <a:rPr dirty="0" sz="1450" spc="-10">
                <a:latin typeface="Times New Roman"/>
                <a:cs typeface="Times New Roman"/>
              </a:rPr>
              <a:t>girdle </a:t>
            </a:r>
            <a:r>
              <a:rPr dirty="0" sz="1450" spc="-5">
                <a:latin typeface="Times New Roman"/>
                <a:cs typeface="Times New Roman"/>
              </a:rPr>
              <a:t>of </a:t>
            </a:r>
            <a:r>
              <a:rPr dirty="0" sz="1450" spc="-10">
                <a:latin typeface="Times New Roman"/>
                <a:cs typeface="Times New Roman"/>
              </a:rPr>
              <a:t>rope; and then </a:t>
            </a:r>
            <a:r>
              <a:rPr dirty="0" sz="1450" spc="-5">
                <a:latin typeface="Times New Roman"/>
                <a:cs typeface="Times New Roman"/>
              </a:rPr>
              <a:t>a huge </a:t>
            </a:r>
            <a:r>
              <a:rPr dirty="0" sz="1450" spc="-10">
                <a:latin typeface="Times New Roman"/>
                <a:cs typeface="Times New Roman"/>
              </a:rPr>
              <a:t>rosary </a:t>
            </a:r>
            <a:r>
              <a:rPr dirty="0" sz="1450" spc="-5">
                <a:latin typeface="Times New Roman"/>
                <a:cs typeface="Times New Roman"/>
              </a:rPr>
              <a:t>of </a:t>
            </a:r>
            <a:r>
              <a:rPr dirty="0" sz="1450" spc="-10">
                <a:latin typeface="Times New Roman"/>
                <a:cs typeface="Times New Roman"/>
              </a:rPr>
              <a:t>wood, heavy enough to </a:t>
            </a:r>
            <a:r>
              <a:rPr dirty="0" sz="1450" spc="-5">
                <a:latin typeface="Times New Roman"/>
                <a:cs typeface="Times New Roman"/>
              </a:rPr>
              <a:t>be  </a:t>
            </a:r>
            <a:r>
              <a:rPr dirty="0" sz="1450" spc="-10">
                <a:latin typeface="Times New Roman"/>
                <a:cs typeface="Times New Roman"/>
              </a:rPr>
              <a:t>counted as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weapon.</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“Here,” </a:t>
            </a:r>
            <a:r>
              <a:rPr dirty="0" sz="1450" spc="-5">
                <a:latin typeface="Times New Roman"/>
                <a:cs typeface="Times New Roman"/>
              </a:rPr>
              <a:t>he </a:t>
            </a:r>
            <a:r>
              <a:rPr dirty="0" sz="1450" spc="-10">
                <a:latin typeface="Times New Roman"/>
                <a:cs typeface="Times New Roman"/>
              </a:rPr>
              <a:t>said, “is for </a:t>
            </a:r>
            <a:r>
              <a:rPr dirty="0" sz="1450" spc="-5">
                <a:latin typeface="Times New Roman"/>
                <a:cs typeface="Times New Roman"/>
              </a:rPr>
              <a:t>you. </a:t>
            </a:r>
            <a:r>
              <a:rPr dirty="0" sz="1450" spc="-10">
                <a:latin typeface="Times New Roman"/>
                <a:cs typeface="Times New Roman"/>
              </a:rPr>
              <a:t>On with</a:t>
            </a:r>
            <a:r>
              <a:rPr dirty="0" sz="1450" spc="1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And then, when Dick had clothed himself in this clerical disguise, Lawless  produced some colours and </a:t>
            </a:r>
            <a:r>
              <a:rPr dirty="0" sz="1450" spc="-5">
                <a:latin typeface="Times New Roman"/>
                <a:cs typeface="Times New Roman"/>
              </a:rPr>
              <a:t>a </a:t>
            </a:r>
            <a:r>
              <a:rPr dirty="0" sz="1450" spc="-10">
                <a:latin typeface="Times New Roman"/>
                <a:cs typeface="Times New Roman"/>
              </a:rPr>
              <a:t>pencil, and proceeded, with the greatest cunning,  to disguise his face. The eyebrows </a:t>
            </a:r>
            <a:r>
              <a:rPr dirty="0" sz="1450" spc="-5">
                <a:latin typeface="Times New Roman"/>
                <a:cs typeface="Times New Roman"/>
              </a:rPr>
              <a:t>he </a:t>
            </a:r>
            <a:r>
              <a:rPr dirty="0" sz="1450" spc="-10">
                <a:latin typeface="Times New Roman"/>
                <a:cs typeface="Times New Roman"/>
              </a:rPr>
              <a:t>thickened and produced; to the  moustache, which was yet hardly visible, </a:t>
            </a:r>
            <a:r>
              <a:rPr dirty="0" sz="1450" spc="-5">
                <a:latin typeface="Times New Roman"/>
                <a:cs typeface="Times New Roman"/>
              </a:rPr>
              <a:t>he </a:t>
            </a:r>
            <a:r>
              <a:rPr dirty="0" sz="1450" spc="-10">
                <a:latin typeface="Times New Roman"/>
                <a:cs typeface="Times New Roman"/>
              </a:rPr>
              <a:t>rendered </a:t>
            </a:r>
            <a:r>
              <a:rPr dirty="0" sz="1450" spc="-5">
                <a:latin typeface="Times New Roman"/>
                <a:cs typeface="Times New Roman"/>
              </a:rPr>
              <a:t>a </a:t>
            </a:r>
            <a:r>
              <a:rPr dirty="0" sz="1450" spc="-10">
                <a:latin typeface="Times New Roman"/>
                <a:cs typeface="Times New Roman"/>
              </a:rPr>
              <a:t>like service; while, </a:t>
            </a:r>
            <a:r>
              <a:rPr dirty="0" sz="1450" spc="-5">
                <a:latin typeface="Times New Roman"/>
                <a:cs typeface="Times New Roman"/>
              </a:rPr>
              <a:t>by  a </a:t>
            </a:r>
            <a:r>
              <a:rPr dirty="0" sz="1450" spc="-10">
                <a:latin typeface="Times New Roman"/>
                <a:cs typeface="Times New Roman"/>
              </a:rPr>
              <a:t>few lines around the eye, </a:t>
            </a:r>
            <a:r>
              <a:rPr dirty="0" sz="1450" spc="-5">
                <a:latin typeface="Times New Roman"/>
                <a:cs typeface="Times New Roman"/>
              </a:rPr>
              <a:t>he </a:t>
            </a:r>
            <a:r>
              <a:rPr dirty="0" sz="1450" spc="-10">
                <a:latin typeface="Times New Roman"/>
                <a:cs typeface="Times New Roman"/>
              </a:rPr>
              <a:t>changed the expression and increased the  apparent age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young</a:t>
            </a:r>
            <a:r>
              <a:rPr dirty="0" sz="1450" spc="5">
                <a:latin typeface="Times New Roman"/>
                <a:cs typeface="Times New Roman"/>
              </a:rPr>
              <a:t> </a:t>
            </a:r>
            <a:r>
              <a:rPr dirty="0" sz="1450" spc="-10">
                <a:latin typeface="Times New Roman"/>
                <a:cs typeface="Times New Roman"/>
              </a:rPr>
              <a:t>monk.</a:t>
            </a:r>
            <a:endParaRPr sz="1450">
              <a:latin typeface="Times New Roman"/>
              <a:cs typeface="Times New Roman"/>
            </a:endParaRPr>
          </a:p>
          <a:p>
            <a:pPr algn="just" marL="12700" marR="6350">
              <a:lnSpc>
                <a:spcPts val="1730"/>
              </a:lnSpc>
              <a:spcBef>
                <a:spcPts val="565"/>
              </a:spcBef>
            </a:pP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resumed, “when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done </a:t>
            </a:r>
            <a:r>
              <a:rPr dirty="0" sz="1450" spc="-10">
                <a:latin typeface="Times New Roman"/>
                <a:cs typeface="Times New Roman"/>
              </a:rPr>
              <a:t>the like, we shall make as </a:t>
            </a:r>
            <a:r>
              <a:rPr dirty="0" sz="1450" spc="-5">
                <a:latin typeface="Times New Roman"/>
                <a:cs typeface="Times New Roman"/>
              </a:rPr>
              <a:t>bonny 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friars as the eye could wish. Boldly to Sir </a:t>
            </a:r>
            <a:r>
              <a:rPr dirty="0" sz="1450" spc="-20">
                <a:latin typeface="Times New Roman"/>
                <a:cs typeface="Times New Roman"/>
              </a:rPr>
              <a:t>Daniel’s </a:t>
            </a:r>
            <a:r>
              <a:rPr dirty="0" sz="1450" spc="-10">
                <a:latin typeface="Times New Roman"/>
                <a:cs typeface="Times New Roman"/>
              </a:rPr>
              <a:t>we shall </a:t>
            </a:r>
            <a:r>
              <a:rPr dirty="0" sz="1450" spc="-5">
                <a:latin typeface="Times New Roman"/>
                <a:cs typeface="Times New Roman"/>
              </a:rPr>
              <a:t>go, </a:t>
            </a:r>
            <a:r>
              <a:rPr dirty="0" sz="1450" spc="-10">
                <a:latin typeface="Times New Roman"/>
                <a:cs typeface="Times New Roman"/>
              </a:rPr>
              <a:t>and  there </a:t>
            </a:r>
            <a:r>
              <a:rPr dirty="0" sz="1450" spc="-5">
                <a:latin typeface="Times New Roman"/>
                <a:cs typeface="Times New Roman"/>
              </a:rPr>
              <a:t>be </a:t>
            </a:r>
            <a:r>
              <a:rPr dirty="0" sz="1450" spc="-10">
                <a:latin typeface="Times New Roman"/>
                <a:cs typeface="Times New Roman"/>
              </a:rPr>
              <a:t>hospitably welcome for the love </a:t>
            </a:r>
            <a:r>
              <a:rPr dirty="0" sz="1450" spc="-5">
                <a:latin typeface="Times New Roman"/>
                <a:cs typeface="Times New Roman"/>
              </a:rPr>
              <a:t>of </a:t>
            </a:r>
            <a:r>
              <a:rPr dirty="0" sz="1450" spc="-10">
                <a:latin typeface="Times New Roman"/>
                <a:cs typeface="Times New Roman"/>
              </a:rPr>
              <a:t>Mother</a:t>
            </a:r>
            <a:r>
              <a:rPr dirty="0" sz="1450" spc="40">
                <a:latin typeface="Times New Roman"/>
                <a:cs typeface="Times New Roman"/>
              </a:rPr>
              <a:t> </a:t>
            </a:r>
            <a:r>
              <a:rPr dirty="0" sz="1450" spc="-10">
                <a:latin typeface="Times New Roman"/>
                <a:cs typeface="Times New Roman"/>
              </a:rPr>
              <a:t>Church.”</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“And </a:t>
            </a:r>
            <a:r>
              <a:rPr dirty="0" sz="1450" spc="-30">
                <a:latin typeface="Times New Roman"/>
                <a:cs typeface="Times New Roman"/>
              </a:rPr>
              <a:t>how, </a:t>
            </a:r>
            <a:r>
              <a:rPr dirty="0" sz="1450" spc="-10">
                <a:latin typeface="Times New Roman"/>
                <a:cs typeface="Times New Roman"/>
              </a:rPr>
              <a:t>dear Lawless,” cried the lad, “shall </a:t>
            </a:r>
            <a:r>
              <a:rPr dirty="0" sz="1450" spc="-5">
                <a:latin typeface="Times New Roman"/>
                <a:cs typeface="Times New Roman"/>
              </a:rPr>
              <a:t>I </a:t>
            </a:r>
            <a:r>
              <a:rPr dirty="0" sz="1450" spc="-10">
                <a:latin typeface="Times New Roman"/>
                <a:cs typeface="Times New Roman"/>
              </a:rPr>
              <a:t>repay</a:t>
            </a:r>
            <a:r>
              <a:rPr dirty="0" sz="1450" spc="6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7620">
              <a:lnSpc>
                <a:spcPts val="1730"/>
              </a:lnSpc>
              <a:spcBef>
                <a:spcPts val="635"/>
              </a:spcBef>
            </a:pPr>
            <a:r>
              <a:rPr dirty="0" sz="1450" spc="-20">
                <a:latin typeface="Times New Roman"/>
                <a:cs typeface="Times New Roman"/>
              </a:rPr>
              <a:t>“Tut, </a:t>
            </a:r>
            <a:r>
              <a:rPr dirty="0" sz="1450" spc="-15">
                <a:latin typeface="Times New Roman"/>
                <a:cs typeface="Times New Roman"/>
              </a:rPr>
              <a:t>brother,” </a:t>
            </a:r>
            <a:r>
              <a:rPr dirty="0" sz="1450" spc="-10">
                <a:latin typeface="Times New Roman"/>
                <a:cs typeface="Times New Roman"/>
              </a:rPr>
              <a:t>replied the </a:t>
            </a:r>
            <a:r>
              <a:rPr dirty="0" sz="1450" spc="-20">
                <a:latin typeface="Times New Roman"/>
                <a:cs typeface="Times New Roman"/>
              </a:rPr>
              <a:t>outlaw, </a:t>
            </a:r>
            <a:r>
              <a:rPr dirty="0" sz="1450" spc="-10">
                <a:latin typeface="Times New Roman"/>
                <a:cs typeface="Times New Roman"/>
              </a:rPr>
              <a:t>“I </a:t>
            </a:r>
            <a:r>
              <a:rPr dirty="0" sz="1450" spc="-5">
                <a:latin typeface="Times New Roman"/>
                <a:cs typeface="Times New Roman"/>
              </a:rPr>
              <a:t>do naught but </a:t>
            </a:r>
            <a:r>
              <a:rPr dirty="0" sz="1450" spc="-10">
                <a:latin typeface="Times New Roman"/>
                <a:cs typeface="Times New Roman"/>
              </a:rPr>
              <a:t>for my pleasure. Mind </a:t>
            </a:r>
            <a:r>
              <a:rPr dirty="0" sz="1450" spc="-5">
                <a:latin typeface="Times New Roman"/>
                <a:cs typeface="Times New Roman"/>
              </a:rPr>
              <a:t>not  </a:t>
            </a:r>
            <a:r>
              <a:rPr dirty="0" sz="1450" spc="-10">
                <a:latin typeface="Times New Roman"/>
                <a:cs typeface="Times New Roman"/>
              </a:rPr>
              <a:t>for me. </a:t>
            </a:r>
            <a:r>
              <a:rPr dirty="0" sz="1450" spc="-5">
                <a:latin typeface="Times New Roman"/>
                <a:cs typeface="Times New Roman"/>
              </a:rPr>
              <a:t>I </a:t>
            </a:r>
            <a:r>
              <a:rPr dirty="0" sz="1450" spc="-10">
                <a:latin typeface="Times New Roman"/>
                <a:cs typeface="Times New Roman"/>
              </a:rPr>
              <a:t>am one, </a:t>
            </a:r>
            <a:r>
              <a:rPr dirty="0" sz="1450" spc="-5">
                <a:latin typeface="Times New Roman"/>
                <a:cs typeface="Times New Roman"/>
              </a:rPr>
              <a:t>by </a:t>
            </a:r>
            <a:r>
              <a:rPr dirty="0" sz="1450" spc="-10">
                <a:latin typeface="Times New Roman"/>
                <a:cs typeface="Times New Roman"/>
              </a:rPr>
              <a:t>the mass, that mindeth for himself. When that </a:t>
            </a:r>
            <a:r>
              <a:rPr dirty="0" sz="1450" spc="-5">
                <a:latin typeface="Times New Roman"/>
                <a:cs typeface="Times New Roman"/>
              </a:rPr>
              <a:t>I </a:t>
            </a:r>
            <a:r>
              <a:rPr dirty="0" sz="1450" spc="-10">
                <a:latin typeface="Times New Roman"/>
                <a:cs typeface="Times New Roman"/>
              </a:rPr>
              <a:t>lack,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long </a:t>
            </a:r>
            <a:r>
              <a:rPr dirty="0" sz="1450" spc="-5">
                <a:latin typeface="Times New Roman"/>
                <a:cs typeface="Times New Roman"/>
              </a:rPr>
              <a:t>tongue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voice like the monastery bell—I </a:t>
            </a:r>
            <a:r>
              <a:rPr dirty="0" sz="1450" spc="-5">
                <a:latin typeface="Times New Roman"/>
                <a:cs typeface="Times New Roman"/>
              </a:rPr>
              <a:t>do </a:t>
            </a:r>
            <a:r>
              <a:rPr dirty="0" sz="1450" spc="-10">
                <a:latin typeface="Times New Roman"/>
                <a:cs typeface="Times New Roman"/>
              </a:rPr>
              <a:t>ask, my son; and  where asking faileth, </a:t>
            </a:r>
            <a:r>
              <a:rPr dirty="0" sz="1450" spc="-5">
                <a:latin typeface="Times New Roman"/>
                <a:cs typeface="Times New Roman"/>
              </a:rPr>
              <a:t>I do </a:t>
            </a:r>
            <a:r>
              <a:rPr dirty="0" sz="1450" spc="-10">
                <a:latin typeface="Times New Roman"/>
                <a:cs typeface="Times New Roman"/>
              </a:rPr>
              <a:t>most usually</a:t>
            </a:r>
            <a:r>
              <a:rPr dirty="0" sz="1450" spc="15">
                <a:latin typeface="Times New Roman"/>
                <a:cs typeface="Times New Roman"/>
              </a:rPr>
              <a:t> </a:t>
            </a:r>
            <a:r>
              <a:rPr dirty="0" sz="1450" spc="-10">
                <a:latin typeface="Times New Roman"/>
                <a:cs typeface="Times New Roman"/>
              </a:rPr>
              <a:t>take.”</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The old rogue made </a:t>
            </a:r>
            <a:r>
              <a:rPr dirty="0" sz="1450" spc="-5">
                <a:latin typeface="Times New Roman"/>
                <a:cs typeface="Times New Roman"/>
              </a:rPr>
              <a:t>a </a:t>
            </a:r>
            <a:r>
              <a:rPr dirty="0" sz="1450" spc="-10">
                <a:latin typeface="Times New Roman"/>
                <a:cs typeface="Times New Roman"/>
              </a:rPr>
              <a:t>humorous grimace; and although Dick was displeased to  lie under so great favours to so equivocal </a:t>
            </a:r>
            <a:r>
              <a:rPr dirty="0" sz="1450" spc="-5">
                <a:latin typeface="Times New Roman"/>
                <a:cs typeface="Times New Roman"/>
              </a:rPr>
              <a:t>a </a:t>
            </a:r>
            <a:r>
              <a:rPr dirty="0" sz="1450" spc="-10">
                <a:latin typeface="Times New Roman"/>
                <a:cs typeface="Times New Roman"/>
              </a:rPr>
              <a:t>personage, </a:t>
            </a:r>
            <a:r>
              <a:rPr dirty="0" sz="1450" spc="-5">
                <a:latin typeface="Times New Roman"/>
                <a:cs typeface="Times New Roman"/>
              </a:rPr>
              <a:t>he </a:t>
            </a:r>
            <a:r>
              <a:rPr dirty="0" sz="1450" spc="-10">
                <a:latin typeface="Times New Roman"/>
                <a:cs typeface="Times New Roman"/>
              </a:rPr>
              <a:t>was yet unable to  restrain his</a:t>
            </a:r>
            <a:r>
              <a:rPr dirty="0" sz="1450" spc="-5">
                <a:latin typeface="Times New Roman"/>
                <a:cs typeface="Times New Roman"/>
              </a:rPr>
              <a:t> </a:t>
            </a:r>
            <a:r>
              <a:rPr dirty="0" sz="1450" spc="-10">
                <a:latin typeface="Times New Roman"/>
                <a:cs typeface="Times New Roman"/>
              </a:rPr>
              <a:t>mirth.</a:t>
            </a:r>
            <a:endParaRPr sz="1450">
              <a:latin typeface="Times New Roman"/>
              <a:cs typeface="Times New Roman"/>
            </a:endParaRPr>
          </a:p>
          <a:p>
            <a:pPr algn="just" marL="12700" marR="6350">
              <a:lnSpc>
                <a:spcPts val="1730"/>
              </a:lnSpc>
              <a:spcBef>
                <a:spcPts val="570"/>
              </a:spcBef>
            </a:pPr>
            <a:r>
              <a:rPr dirty="0" sz="1450" spc="-25">
                <a:latin typeface="Times New Roman"/>
                <a:cs typeface="Times New Roman"/>
              </a:rPr>
              <a:t>With </a:t>
            </a:r>
            <a:r>
              <a:rPr dirty="0" sz="1450" spc="-10">
                <a:latin typeface="Times New Roman"/>
                <a:cs typeface="Times New Roman"/>
              </a:rPr>
              <a:t>that, Lawless returned to the big chest, and was soon similarly disguised;  </a:t>
            </a:r>
            <a:r>
              <a:rPr dirty="0" sz="1450" spc="-5">
                <a:latin typeface="Times New Roman"/>
                <a:cs typeface="Times New Roman"/>
              </a:rPr>
              <a:t>but, </a:t>
            </a:r>
            <a:r>
              <a:rPr dirty="0" sz="1450" spc="-10">
                <a:latin typeface="Times New Roman"/>
                <a:cs typeface="Times New Roman"/>
              </a:rPr>
              <a:t>below his gown, Dick wondered to observe him conceal </a:t>
            </a:r>
            <a:r>
              <a:rPr dirty="0" sz="1450" spc="-5">
                <a:latin typeface="Times New Roman"/>
                <a:cs typeface="Times New Roman"/>
              </a:rPr>
              <a:t>a </a:t>
            </a:r>
            <a:r>
              <a:rPr dirty="0" sz="1450" spc="-10">
                <a:latin typeface="Times New Roman"/>
                <a:cs typeface="Times New Roman"/>
              </a:rPr>
              <a:t>sheaf </a:t>
            </a:r>
            <a:r>
              <a:rPr dirty="0" sz="1450" spc="-5">
                <a:latin typeface="Times New Roman"/>
                <a:cs typeface="Times New Roman"/>
              </a:rPr>
              <a:t>of </a:t>
            </a:r>
            <a:r>
              <a:rPr dirty="0" sz="1450" spc="-10">
                <a:latin typeface="Times New Roman"/>
                <a:cs typeface="Times New Roman"/>
              </a:rPr>
              <a:t>black  arrows.</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“Wherefore </a:t>
            </a:r>
            <a:r>
              <a:rPr dirty="0" sz="1450" spc="-5">
                <a:latin typeface="Times New Roman"/>
                <a:cs typeface="Times New Roman"/>
              </a:rPr>
              <a:t>do ye </a:t>
            </a:r>
            <a:r>
              <a:rPr dirty="0" sz="1450" spc="-10">
                <a:latin typeface="Times New Roman"/>
                <a:cs typeface="Times New Roman"/>
              </a:rPr>
              <a:t>that?” asked the lad. “Wherefore arrows, when </a:t>
            </a:r>
            <a:r>
              <a:rPr dirty="0" sz="1450" spc="-5">
                <a:latin typeface="Times New Roman"/>
                <a:cs typeface="Times New Roman"/>
              </a:rPr>
              <a:t>ye </a:t>
            </a:r>
            <a:r>
              <a:rPr dirty="0" sz="1450" spc="-10">
                <a:latin typeface="Times New Roman"/>
                <a:cs typeface="Times New Roman"/>
              </a:rPr>
              <a:t>take </a:t>
            </a:r>
            <a:r>
              <a:rPr dirty="0" sz="1450" spc="-5">
                <a:latin typeface="Times New Roman"/>
                <a:cs typeface="Times New Roman"/>
              </a:rPr>
              <a:t>no  </a:t>
            </a:r>
            <a:r>
              <a:rPr dirty="0" sz="1450" spc="-10">
                <a:latin typeface="Times New Roman"/>
                <a:cs typeface="Times New Roman"/>
              </a:rPr>
              <a:t>bow?”</a:t>
            </a:r>
            <a:endParaRPr sz="1450">
              <a:latin typeface="Times New Roman"/>
              <a:cs typeface="Times New Roman"/>
            </a:endParaRPr>
          </a:p>
          <a:p>
            <a:pPr algn="just" marL="12700" marR="5080">
              <a:lnSpc>
                <a:spcPts val="1730"/>
              </a:lnSpc>
              <a:spcBef>
                <a:spcPts val="575"/>
              </a:spcBef>
            </a:pPr>
            <a:r>
              <a:rPr dirty="0" sz="1450" spc="-25">
                <a:latin typeface="Times New Roman"/>
                <a:cs typeface="Times New Roman"/>
              </a:rPr>
              <a:t>“Nay,” </a:t>
            </a:r>
            <a:r>
              <a:rPr dirty="0" sz="1450" spc="-10">
                <a:latin typeface="Times New Roman"/>
                <a:cs typeface="Times New Roman"/>
              </a:rPr>
              <a:t>replied Lawless, </a:t>
            </a:r>
            <a:r>
              <a:rPr dirty="0" sz="1450" spc="-20">
                <a:latin typeface="Times New Roman"/>
                <a:cs typeface="Times New Roman"/>
              </a:rPr>
              <a:t>lightly, </a:t>
            </a:r>
            <a:r>
              <a:rPr dirty="0" sz="1450" spc="-15">
                <a:latin typeface="Times New Roman"/>
                <a:cs typeface="Times New Roman"/>
              </a:rPr>
              <a:t>“’tis </a:t>
            </a:r>
            <a:r>
              <a:rPr dirty="0" sz="1450" spc="-10">
                <a:latin typeface="Times New Roman"/>
                <a:cs typeface="Times New Roman"/>
              </a:rPr>
              <a:t>like there will </a:t>
            </a:r>
            <a:r>
              <a:rPr dirty="0" sz="1450" spc="-5">
                <a:latin typeface="Times New Roman"/>
                <a:cs typeface="Times New Roman"/>
              </a:rPr>
              <a:t>be </a:t>
            </a:r>
            <a:r>
              <a:rPr dirty="0" sz="1450" spc="-10">
                <a:latin typeface="Times New Roman"/>
                <a:cs typeface="Times New Roman"/>
              </a:rPr>
              <a:t>heads broke—not to say  backs—ere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win sound from where we’re going </a:t>
            </a:r>
            <a:r>
              <a:rPr dirty="0" sz="1450" spc="-5">
                <a:latin typeface="Times New Roman"/>
                <a:cs typeface="Times New Roman"/>
              </a:rPr>
              <a:t>to; </a:t>
            </a:r>
            <a:r>
              <a:rPr dirty="0" sz="1450" spc="-10">
                <a:latin typeface="Times New Roman"/>
                <a:cs typeface="Times New Roman"/>
              </a:rPr>
              <a:t>and if any fall,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our </a:t>
            </a:r>
            <a:r>
              <a:rPr dirty="0" sz="1450" spc="-10">
                <a:latin typeface="Times New Roman"/>
                <a:cs typeface="Times New Roman"/>
              </a:rPr>
              <a:t>fellowship should come </a:t>
            </a:r>
            <a:r>
              <a:rPr dirty="0" sz="1450" spc="-5">
                <a:latin typeface="Times New Roman"/>
                <a:cs typeface="Times New Roman"/>
              </a:rPr>
              <a:t>by </a:t>
            </a:r>
            <a:r>
              <a:rPr dirty="0" sz="1450" spc="-10">
                <a:latin typeface="Times New Roman"/>
                <a:cs typeface="Times New Roman"/>
              </a:rPr>
              <a:t>the credit </a:t>
            </a:r>
            <a:r>
              <a:rPr dirty="0" sz="1450" spc="-15">
                <a:latin typeface="Times New Roman"/>
                <a:cs typeface="Times New Roman"/>
              </a:rPr>
              <a:t>on’t. </a:t>
            </a:r>
            <a:r>
              <a:rPr dirty="0" sz="1450" spc="-10">
                <a:latin typeface="Times New Roman"/>
                <a:cs typeface="Times New Roman"/>
              </a:rPr>
              <a:t>A black </a:t>
            </a:r>
            <a:r>
              <a:rPr dirty="0" sz="1450" spc="-25">
                <a:latin typeface="Times New Roman"/>
                <a:cs typeface="Times New Roman"/>
              </a:rPr>
              <a:t>arrow, </a:t>
            </a:r>
            <a:r>
              <a:rPr dirty="0" sz="1450" spc="-10">
                <a:latin typeface="Times New Roman"/>
                <a:cs typeface="Times New Roman"/>
              </a:rPr>
              <a:t>Master  Dick, is the seal </a:t>
            </a:r>
            <a:r>
              <a:rPr dirty="0" sz="1450" spc="-5">
                <a:latin typeface="Times New Roman"/>
                <a:cs typeface="Times New Roman"/>
              </a:rPr>
              <a:t>of our </a:t>
            </a:r>
            <a:r>
              <a:rPr dirty="0" sz="1450" spc="-10">
                <a:latin typeface="Times New Roman"/>
                <a:cs typeface="Times New Roman"/>
              </a:rPr>
              <a:t>abbey; it showeth </a:t>
            </a:r>
            <a:r>
              <a:rPr dirty="0" sz="1450" spc="-5">
                <a:latin typeface="Times New Roman"/>
                <a:cs typeface="Times New Roman"/>
              </a:rPr>
              <a:t>you </a:t>
            </a:r>
            <a:r>
              <a:rPr dirty="0" sz="1450" spc="-10">
                <a:latin typeface="Times New Roman"/>
                <a:cs typeface="Times New Roman"/>
              </a:rPr>
              <a:t>who writ the</a:t>
            </a:r>
            <a:r>
              <a:rPr dirty="0" sz="1450" spc="60">
                <a:latin typeface="Times New Roman"/>
                <a:cs typeface="Times New Roman"/>
              </a:rPr>
              <a:t> </a:t>
            </a:r>
            <a:r>
              <a:rPr dirty="0" sz="1450" spc="-10">
                <a:latin typeface="Times New Roman"/>
                <a:cs typeface="Times New Roman"/>
              </a:rPr>
              <a:t>bill.”</a:t>
            </a:r>
            <a:endParaRPr sz="1450">
              <a:latin typeface="Times New Roman"/>
              <a:cs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“An </a:t>
            </a:r>
            <a:r>
              <a:rPr dirty="0" sz="1450" spc="-5">
                <a:latin typeface="Times New Roman"/>
                <a:cs typeface="Times New Roman"/>
              </a:rPr>
              <a:t>ye </a:t>
            </a:r>
            <a:r>
              <a:rPr dirty="0" sz="1450" spc="-10">
                <a:latin typeface="Times New Roman"/>
                <a:cs typeface="Times New Roman"/>
              </a:rPr>
              <a:t>prepare so </a:t>
            </a:r>
            <a:r>
              <a:rPr dirty="0" sz="1450" spc="-20">
                <a:latin typeface="Times New Roman"/>
                <a:cs typeface="Times New Roman"/>
              </a:rPr>
              <a:t>carefully,” </a:t>
            </a:r>
            <a:r>
              <a:rPr dirty="0" sz="1450" spc="-10">
                <a:latin typeface="Times New Roman"/>
                <a:cs typeface="Times New Roman"/>
              </a:rPr>
              <a:t>said Dick, “I have here some papers that, for  mine own sake, and the interest </a:t>
            </a:r>
            <a:r>
              <a:rPr dirty="0" sz="1450" spc="-5">
                <a:latin typeface="Times New Roman"/>
                <a:cs typeface="Times New Roman"/>
              </a:rPr>
              <a:t>of </a:t>
            </a:r>
            <a:r>
              <a:rPr dirty="0" sz="1450" spc="-10">
                <a:latin typeface="Times New Roman"/>
                <a:cs typeface="Times New Roman"/>
              </a:rPr>
              <a:t>those that trusted me, were better left  behind than found </a:t>
            </a:r>
            <a:r>
              <a:rPr dirty="0" sz="1450" spc="-5">
                <a:latin typeface="Times New Roman"/>
                <a:cs typeface="Times New Roman"/>
              </a:rPr>
              <a:t>upon </a:t>
            </a:r>
            <a:r>
              <a:rPr dirty="0" sz="1450" spc="-10">
                <a:latin typeface="Times New Roman"/>
                <a:cs typeface="Times New Roman"/>
              </a:rPr>
              <a:t>my </a:t>
            </a:r>
            <a:r>
              <a:rPr dirty="0" sz="1450" spc="-25">
                <a:latin typeface="Times New Roman"/>
                <a:cs typeface="Times New Roman"/>
              </a:rPr>
              <a:t>body. </a:t>
            </a:r>
            <a:r>
              <a:rPr dirty="0" sz="1450" spc="-10">
                <a:latin typeface="Times New Roman"/>
                <a:cs typeface="Times New Roman"/>
              </a:rPr>
              <a:t>Where shall </a:t>
            </a:r>
            <a:r>
              <a:rPr dirty="0" sz="1450" spc="-5">
                <a:latin typeface="Times New Roman"/>
                <a:cs typeface="Times New Roman"/>
              </a:rPr>
              <a:t>I </a:t>
            </a:r>
            <a:r>
              <a:rPr dirty="0" sz="1450" spc="-10">
                <a:latin typeface="Times New Roman"/>
                <a:cs typeface="Times New Roman"/>
              </a:rPr>
              <a:t>conceal them,</a:t>
            </a:r>
            <a:r>
              <a:rPr dirty="0" sz="1450" spc="70">
                <a:latin typeface="Times New Roman"/>
                <a:cs typeface="Times New Roman"/>
              </a:rPr>
              <a:t> </a:t>
            </a:r>
            <a:r>
              <a:rPr dirty="0" sz="1450" spc="-20">
                <a:latin typeface="Times New Roman"/>
                <a:cs typeface="Times New Roman"/>
              </a:rPr>
              <a:t>Will?”</a:t>
            </a:r>
            <a:endParaRPr sz="1450">
              <a:latin typeface="Times New Roman"/>
              <a:cs typeface="Times New Roman"/>
            </a:endParaRPr>
          </a:p>
          <a:p>
            <a:pPr algn="just" marL="12700" marR="8255">
              <a:lnSpc>
                <a:spcPts val="1730"/>
              </a:lnSpc>
              <a:spcBef>
                <a:spcPts val="570"/>
              </a:spcBef>
            </a:pPr>
            <a:r>
              <a:rPr dirty="0" sz="1450" spc="-25">
                <a:latin typeface="Times New Roman"/>
                <a:cs typeface="Times New Roman"/>
              </a:rPr>
              <a:t>“Nay,” </a:t>
            </a:r>
            <a:r>
              <a:rPr dirty="0" sz="1450" spc="-10">
                <a:latin typeface="Times New Roman"/>
                <a:cs typeface="Times New Roman"/>
              </a:rPr>
              <a:t>replied Lawless, “I will </a:t>
            </a:r>
            <a:r>
              <a:rPr dirty="0" sz="1450" spc="-5">
                <a:latin typeface="Times New Roman"/>
                <a:cs typeface="Times New Roman"/>
              </a:rPr>
              <a:t>go </a:t>
            </a:r>
            <a:r>
              <a:rPr dirty="0" sz="1450" spc="-10">
                <a:latin typeface="Times New Roman"/>
                <a:cs typeface="Times New Roman"/>
              </a:rPr>
              <a:t>forth into the wood and whistle me three  verses </a:t>
            </a:r>
            <a:r>
              <a:rPr dirty="0" sz="1450" spc="-5">
                <a:latin typeface="Times New Roman"/>
                <a:cs typeface="Times New Roman"/>
              </a:rPr>
              <a:t>of a song; </a:t>
            </a:r>
            <a:r>
              <a:rPr dirty="0" sz="1450" spc="-10">
                <a:latin typeface="Times New Roman"/>
                <a:cs typeface="Times New Roman"/>
              </a:rPr>
              <a:t>meanwhile, </a:t>
            </a:r>
            <a:r>
              <a:rPr dirty="0" sz="1450" spc="-5">
                <a:latin typeface="Times New Roman"/>
                <a:cs typeface="Times New Roman"/>
              </a:rPr>
              <a:t>do you </a:t>
            </a:r>
            <a:r>
              <a:rPr dirty="0" sz="1450" spc="-10">
                <a:latin typeface="Times New Roman"/>
                <a:cs typeface="Times New Roman"/>
              </a:rPr>
              <a:t>bury them where </a:t>
            </a:r>
            <a:r>
              <a:rPr dirty="0" sz="1450" spc="-5">
                <a:latin typeface="Times New Roman"/>
                <a:cs typeface="Times New Roman"/>
              </a:rPr>
              <a:t>ye </a:t>
            </a:r>
            <a:r>
              <a:rPr dirty="0" sz="1450" spc="-10">
                <a:latin typeface="Times New Roman"/>
                <a:cs typeface="Times New Roman"/>
              </a:rPr>
              <a:t>please, and smooth  the sand </a:t>
            </a:r>
            <a:r>
              <a:rPr dirty="0" sz="1450" spc="-5">
                <a:latin typeface="Times New Roman"/>
                <a:cs typeface="Times New Roman"/>
              </a:rPr>
              <a:t>upon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place.”</a:t>
            </a:r>
            <a:endParaRPr sz="1450">
              <a:latin typeface="Times New Roman"/>
              <a:cs typeface="Times New Roman"/>
            </a:endParaRPr>
          </a:p>
          <a:p>
            <a:pPr algn="just" marL="12700" marR="12700">
              <a:lnSpc>
                <a:spcPts val="1730"/>
              </a:lnSpc>
              <a:spcBef>
                <a:spcPts val="575"/>
              </a:spcBef>
            </a:pPr>
            <a:r>
              <a:rPr dirty="0" sz="1450" spc="-10">
                <a:latin typeface="Times New Roman"/>
                <a:cs typeface="Times New Roman"/>
              </a:rPr>
              <a:t>“Never!” cried Richard. “I trust </a:t>
            </a:r>
            <a:r>
              <a:rPr dirty="0" sz="1450" spc="-5">
                <a:latin typeface="Times New Roman"/>
                <a:cs typeface="Times New Roman"/>
              </a:rPr>
              <a:t>you,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were base indeed if </a:t>
            </a:r>
            <a:r>
              <a:rPr dirty="0" sz="1450" spc="-5">
                <a:latin typeface="Times New Roman"/>
                <a:cs typeface="Times New Roman"/>
              </a:rPr>
              <a:t>I not </a:t>
            </a:r>
            <a:r>
              <a:rPr dirty="0" sz="1450" spc="-10">
                <a:latin typeface="Times New Roman"/>
                <a:cs typeface="Times New Roman"/>
              </a:rPr>
              <a:t>trusted  </a:t>
            </a:r>
            <a:r>
              <a:rPr dirty="0" sz="1450" spc="-5">
                <a:latin typeface="Times New Roman"/>
                <a:cs typeface="Times New Roman"/>
              </a:rPr>
              <a:t>you.”</a:t>
            </a:r>
            <a:endParaRPr sz="1450">
              <a:latin typeface="Times New Roman"/>
              <a:cs typeface="Times New Roman"/>
            </a:endParaRPr>
          </a:p>
          <a:p>
            <a:pPr algn="just" marL="12700" marR="5715">
              <a:lnSpc>
                <a:spcPts val="1730"/>
              </a:lnSpc>
              <a:spcBef>
                <a:spcPts val="570"/>
              </a:spcBef>
            </a:pPr>
            <a:r>
              <a:rPr dirty="0" sz="1450" spc="-15">
                <a:latin typeface="Times New Roman"/>
                <a:cs typeface="Times New Roman"/>
              </a:rPr>
              <a:t>“Brother, </a:t>
            </a:r>
            <a:r>
              <a:rPr dirty="0" sz="1450" spc="-5">
                <a:latin typeface="Times New Roman"/>
                <a:cs typeface="Times New Roman"/>
              </a:rPr>
              <a:t>y’ </a:t>
            </a:r>
            <a:r>
              <a:rPr dirty="0" sz="1450" spc="-10">
                <a:latin typeface="Times New Roman"/>
                <a:cs typeface="Times New Roman"/>
              </a:rPr>
              <a:t>are </a:t>
            </a:r>
            <a:r>
              <a:rPr dirty="0" sz="1450" spc="-5">
                <a:latin typeface="Times New Roman"/>
                <a:cs typeface="Times New Roman"/>
              </a:rPr>
              <a:t>but a </a:t>
            </a:r>
            <a:r>
              <a:rPr dirty="0" sz="1450" spc="-10">
                <a:latin typeface="Times New Roman"/>
                <a:cs typeface="Times New Roman"/>
              </a:rPr>
              <a:t>child,” replied the old </a:t>
            </a:r>
            <a:r>
              <a:rPr dirty="0" sz="1450" spc="-20">
                <a:latin typeface="Times New Roman"/>
                <a:cs typeface="Times New Roman"/>
              </a:rPr>
              <a:t>outlaw, </a:t>
            </a:r>
            <a:r>
              <a:rPr dirty="0" sz="1450" spc="-10">
                <a:latin typeface="Times New Roman"/>
                <a:cs typeface="Times New Roman"/>
              </a:rPr>
              <a:t>pausing and turning his  face </a:t>
            </a:r>
            <a:r>
              <a:rPr dirty="0" sz="1450" spc="-5">
                <a:latin typeface="Times New Roman"/>
                <a:cs typeface="Times New Roman"/>
              </a:rPr>
              <a:t>upon </a:t>
            </a:r>
            <a:r>
              <a:rPr dirty="0" sz="1450" spc="-10">
                <a:latin typeface="Times New Roman"/>
                <a:cs typeface="Times New Roman"/>
              </a:rPr>
              <a:t>Dick from the threshold </a:t>
            </a:r>
            <a:r>
              <a:rPr dirty="0" sz="1450" spc="-5">
                <a:latin typeface="Times New Roman"/>
                <a:cs typeface="Times New Roman"/>
              </a:rPr>
              <a:t>of </a:t>
            </a:r>
            <a:r>
              <a:rPr dirty="0" sz="1450" spc="-10">
                <a:latin typeface="Times New Roman"/>
                <a:cs typeface="Times New Roman"/>
              </a:rPr>
              <a:t>the den. “I am </a:t>
            </a:r>
            <a:r>
              <a:rPr dirty="0" sz="1450" spc="-5">
                <a:latin typeface="Times New Roman"/>
                <a:cs typeface="Times New Roman"/>
              </a:rPr>
              <a:t>a </a:t>
            </a:r>
            <a:r>
              <a:rPr dirty="0" sz="1450" spc="-10">
                <a:latin typeface="Times New Roman"/>
                <a:cs typeface="Times New Roman"/>
              </a:rPr>
              <a:t>kind old Christian, and  </a:t>
            </a:r>
            <a:r>
              <a:rPr dirty="0" sz="1450" spc="-5">
                <a:latin typeface="Times New Roman"/>
                <a:cs typeface="Times New Roman"/>
              </a:rPr>
              <a:t>no </a:t>
            </a:r>
            <a:r>
              <a:rPr dirty="0" sz="1450" spc="-10">
                <a:latin typeface="Times New Roman"/>
                <a:cs typeface="Times New Roman"/>
              </a:rPr>
              <a:t>traitor to </a:t>
            </a:r>
            <a:r>
              <a:rPr dirty="0" sz="1450" spc="-25">
                <a:latin typeface="Times New Roman"/>
                <a:cs typeface="Times New Roman"/>
              </a:rPr>
              <a:t>men’s </a:t>
            </a:r>
            <a:r>
              <a:rPr dirty="0" sz="1450" spc="-5">
                <a:latin typeface="Times New Roman"/>
                <a:cs typeface="Times New Roman"/>
              </a:rPr>
              <a:t>blood, </a:t>
            </a:r>
            <a:r>
              <a:rPr dirty="0" sz="1450" spc="-10">
                <a:latin typeface="Times New Roman"/>
                <a:cs typeface="Times New Roman"/>
              </a:rPr>
              <a:t>and </a:t>
            </a:r>
            <a:r>
              <a:rPr dirty="0" sz="1450" spc="-5">
                <a:latin typeface="Times New Roman"/>
                <a:cs typeface="Times New Roman"/>
              </a:rPr>
              <a:t>no </a:t>
            </a:r>
            <a:r>
              <a:rPr dirty="0" sz="1450" spc="-10">
                <a:latin typeface="Times New Roman"/>
                <a:cs typeface="Times New Roman"/>
              </a:rPr>
              <a:t>sparer </a:t>
            </a:r>
            <a:r>
              <a:rPr dirty="0" sz="1450" spc="-5">
                <a:latin typeface="Times New Roman"/>
                <a:cs typeface="Times New Roman"/>
              </a:rPr>
              <a:t>of </a:t>
            </a:r>
            <a:r>
              <a:rPr dirty="0" sz="1450" spc="-10">
                <a:latin typeface="Times New Roman"/>
                <a:cs typeface="Times New Roman"/>
              </a:rPr>
              <a:t>mine own in </a:t>
            </a:r>
            <a:r>
              <a:rPr dirty="0" sz="1450" spc="-5">
                <a:latin typeface="Times New Roman"/>
                <a:cs typeface="Times New Roman"/>
              </a:rPr>
              <a:t>a </a:t>
            </a:r>
            <a:r>
              <a:rPr dirty="0" sz="1450" spc="-20">
                <a:latin typeface="Times New Roman"/>
                <a:cs typeface="Times New Roman"/>
              </a:rPr>
              <a:t>friend’s jeopardy.  </a:t>
            </a:r>
            <a:r>
              <a:rPr dirty="0" sz="1450" spc="-10">
                <a:latin typeface="Times New Roman"/>
                <a:cs typeface="Times New Roman"/>
              </a:rPr>
              <a:t>But, fool, child,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thief </a:t>
            </a:r>
            <a:r>
              <a:rPr dirty="0" sz="1450" spc="-5">
                <a:latin typeface="Times New Roman"/>
                <a:cs typeface="Times New Roman"/>
              </a:rPr>
              <a:t>by </a:t>
            </a:r>
            <a:r>
              <a:rPr dirty="0" sz="1450" spc="-10">
                <a:latin typeface="Times New Roman"/>
                <a:cs typeface="Times New Roman"/>
              </a:rPr>
              <a:t>trade and birth and habit. If my bottle were  empty and my mouth </a:t>
            </a:r>
            <a:r>
              <a:rPr dirty="0" sz="1450" spc="-30">
                <a:latin typeface="Times New Roman"/>
                <a:cs typeface="Times New Roman"/>
              </a:rPr>
              <a:t>dry, </a:t>
            </a:r>
            <a:r>
              <a:rPr dirty="0" sz="1450" spc="-5">
                <a:latin typeface="Times New Roman"/>
                <a:cs typeface="Times New Roman"/>
              </a:rPr>
              <a:t>I </a:t>
            </a:r>
            <a:r>
              <a:rPr dirty="0" sz="1450" spc="-10">
                <a:latin typeface="Times New Roman"/>
                <a:cs typeface="Times New Roman"/>
              </a:rPr>
              <a:t>would rob </a:t>
            </a:r>
            <a:r>
              <a:rPr dirty="0" sz="1450" spc="-5">
                <a:latin typeface="Times New Roman"/>
                <a:cs typeface="Times New Roman"/>
              </a:rPr>
              <a:t>you, </a:t>
            </a:r>
            <a:r>
              <a:rPr dirty="0" sz="1450" spc="-10">
                <a:latin typeface="Times New Roman"/>
                <a:cs typeface="Times New Roman"/>
              </a:rPr>
              <a:t>dear child, as sure as </a:t>
            </a:r>
            <a:r>
              <a:rPr dirty="0" sz="1450" spc="-5">
                <a:latin typeface="Times New Roman"/>
                <a:cs typeface="Times New Roman"/>
              </a:rPr>
              <a:t>I </a:t>
            </a:r>
            <a:r>
              <a:rPr dirty="0" sz="1450" spc="-10">
                <a:latin typeface="Times New Roman"/>
                <a:cs typeface="Times New Roman"/>
              </a:rPr>
              <a:t>love,  </a:t>
            </a:r>
            <a:r>
              <a:rPr dirty="0" sz="1450" spc="-15">
                <a:latin typeface="Times New Roman"/>
                <a:cs typeface="Times New Roman"/>
              </a:rPr>
              <a:t>honour, </a:t>
            </a:r>
            <a:r>
              <a:rPr dirty="0" sz="1450" spc="-10">
                <a:latin typeface="Times New Roman"/>
                <a:cs typeface="Times New Roman"/>
              </a:rPr>
              <a:t>and admire </a:t>
            </a:r>
            <a:r>
              <a:rPr dirty="0" sz="1450" spc="-5">
                <a:latin typeface="Times New Roman"/>
                <a:cs typeface="Times New Roman"/>
              </a:rPr>
              <a:t>your </a:t>
            </a:r>
            <a:r>
              <a:rPr dirty="0" sz="1450" spc="-10">
                <a:latin typeface="Times New Roman"/>
                <a:cs typeface="Times New Roman"/>
              </a:rPr>
              <a:t>parts and person! Can it </a:t>
            </a:r>
            <a:r>
              <a:rPr dirty="0" sz="1450" spc="-5">
                <a:latin typeface="Times New Roman"/>
                <a:cs typeface="Times New Roman"/>
              </a:rPr>
              <a:t>be </a:t>
            </a:r>
            <a:r>
              <a:rPr dirty="0" sz="1450" spc="-10">
                <a:latin typeface="Times New Roman"/>
                <a:cs typeface="Times New Roman"/>
              </a:rPr>
              <a:t>clearer spoken?</a:t>
            </a:r>
            <a:r>
              <a:rPr dirty="0" sz="1450" spc="90">
                <a:latin typeface="Times New Roman"/>
                <a:cs typeface="Times New Roman"/>
              </a:rPr>
              <a:t> </a:t>
            </a:r>
            <a:r>
              <a:rPr dirty="0" sz="1450" spc="-10">
                <a:latin typeface="Times New Roman"/>
                <a:cs typeface="Times New Roman"/>
              </a:rPr>
              <a:t>No.”</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stumped forth through the bushes with </a:t>
            </a:r>
            <a:r>
              <a:rPr dirty="0" sz="1450" spc="-5">
                <a:latin typeface="Times New Roman"/>
                <a:cs typeface="Times New Roman"/>
              </a:rPr>
              <a:t>a </a:t>
            </a:r>
            <a:r>
              <a:rPr dirty="0" sz="1450" spc="-10">
                <a:latin typeface="Times New Roman"/>
                <a:cs typeface="Times New Roman"/>
              </a:rPr>
              <a:t>snap </a:t>
            </a:r>
            <a:r>
              <a:rPr dirty="0" sz="1450" spc="-5">
                <a:latin typeface="Times New Roman"/>
                <a:cs typeface="Times New Roman"/>
              </a:rPr>
              <a:t>of </a:t>
            </a:r>
            <a:r>
              <a:rPr dirty="0" sz="1450" spc="-10">
                <a:latin typeface="Times New Roman"/>
                <a:cs typeface="Times New Roman"/>
              </a:rPr>
              <a:t>his big</a:t>
            </a:r>
            <a:r>
              <a:rPr dirty="0" sz="1450" spc="85">
                <a:latin typeface="Times New Roman"/>
                <a:cs typeface="Times New Roman"/>
              </a:rPr>
              <a:t> </a:t>
            </a:r>
            <a:r>
              <a:rPr dirty="0" sz="1450" spc="-10">
                <a:latin typeface="Times New Roman"/>
                <a:cs typeface="Times New Roman"/>
              </a:rPr>
              <a:t>fingers.</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Dick, thus left alone, after </a:t>
            </a:r>
            <a:r>
              <a:rPr dirty="0" sz="1450" spc="-5">
                <a:latin typeface="Times New Roman"/>
                <a:cs typeface="Times New Roman"/>
              </a:rPr>
              <a:t>a </a:t>
            </a:r>
            <a:r>
              <a:rPr dirty="0" sz="1450" spc="-10">
                <a:latin typeface="Times New Roman"/>
                <a:cs typeface="Times New Roman"/>
              </a:rPr>
              <a:t>wondering </a:t>
            </a:r>
            <a:r>
              <a:rPr dirty="0" sz="1450" spc="-5">
                <a:latin typeface="Times New Roman"/>
                <a:cs typeface="Times New Roman"/>
              </a:rPr>
              <a:t>thought upon </a:t>
            </a:r>
            <a:r>
              <a:rPr dirty="0" sz="1450" spc="-10">
                <a:latin typeface="Times New Roman"/>
                <a:cs typeface="Times New Roman"/>
              </a:rPr>
              <a:t>the inconsistencies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companion’s character, </a:t>
            </a:r>
            <a:r>
              <a:rPr dirty="0" sz="1450" spc="-10">
                <a:latin typeface="Times New Roman"/>
                <a:cs typeface="Times New Roman"/>
              </a:rPr>
              <a:t>hastily produced, reviewed, and buried his papers. One  only </a:t>
            </a:r>
            <a:r>
              <a:rPr dirty="0" sz="1450" spc="-5">
                <a:latin typeface="Times New Roman"/>
                <a:cs typeface="Times New Roman"/>
              </a:rPr>
              <a:t>he </a:t>
            </a:r>
            <a:r>
              <a:rPr dirty="0" sz="1450" spc="-10">
                <a:latin typeface="Times New Roman"/>
                <a:cs typeface="Times New Roman"/>
              </a:rPr>
              <a:t>reserved to carry along with him, since it in nowise compromised his  friends, and yet might serve him, in </a:t>
            </a:r>
            <a:r>
              <a:rPr dirty="0" sz="1450" spc="-5">
                <a:latin typeface="Times New Roman"/>
                <a:cs typeface="Times New Roman"/>
              </a:rPr>
              <a:t>a </a:t>
            </a:r>
            <a:r>
              <a:rPr dirty="0" sz="1450" spc="-10">
                <a:latin typeface="Times New Roman"/>
                <a:cs typeface="Times New Roman"/>
              </a:rPr>
              <a:t>pinch, against Sir Daniel. That was the  </a:t>
            </a:r>
            <a:r>
              <a:rPr dirty="0" sz="1450" spc="-20">
                <a:latin typeface="Times New Roman"/>
                <a:cs typeface="Times New Roman"/>
              </a:rPr>
              <a:t>knight’s </a:t>
            </a:r>
            <a:r>
              <a:rPr dirty="0" sz="1450" spc="-10">
                <a:latin typeface="Times New Roman"/>
                <a:cs typeface="Times New Roman"/>
              </a:rPr>
              <a:t>own letter to Lord </a:t>
            </a:r>
            <a:r>
              <a:rPr dirty="0" sz="1450" spc="-20">
                <a:latin typeface="Times New Roman"/>
                <a:cs typeface="Times New Roman"/>
              </a:rPr>
              <a:t>Wensleydale, </a:t>
            </a:r>
            <a:r>
              <a:rPr dirty="0" sz="1450" spc="-10">
                <a:latin typeface="Times New Roman"/>
                <a:cs typeface="Times New Roman"/>
              </a:rPr>
              <a:t>sent </a:t>
            </a:r>
            <a:r>
              <a:rPr dirty="0" sz="1450" spc="-5">
                <a:latin typeface="Times New Roman"/>
                <a:cs typeface="Times New Roman"/>
              </a:rPr>
              <a:t>by </a:t>
            </a:r>
            <a:r>
              <a:rPr dirty="0" sz="1450" spc="-10">
                <a:latin typeface="Times New Roman"/>
                <a:cs typeface="Times New Roman"/>
              </a:rPr>
              <a:t>Throgmorton, </a:t>
            </a:r>
            <a:r>
              <a:rPr dirty="0" sz="1450" spc="-5">
                <a:latin typeface="Times New Roman"/>
                <a:cs typeface="Times New Roman"/>
              </a:rPr>
              <a:t>on </a:t>
            </a:r>
            <a:r>
              <a:rPr dirty="0" sz="1450" spc="-10">
                <a:latin typeface="Times New Roman"/>
                <a:cs typeface="Times New Roman"/>
              </a:rPr>
              <a:t>the morrow  </a:t>
            </a:r>
            <a:r>
              <a:rPr dirty="0" sz="1450" spc="-5">
                <a:latin typeface="Times New Roman"/>
                <a:cs typeface="Times New Roman"/>
              </a:rPr>
              <a:t>of </a:t>
            </a:r>
            <a:r>
              <a:rPr dirty="0" sz="1450" spc="-10">
                <a:latin typeface="Times New Roman"/>
                <a:cs typeface="Times New Roman"/>
              </a:rPr>
              <a:t>the defeat at Risingham, and found next day </a:t>
            </a:r>
            <a:r>
              <a:rPr dirty="0" sz="1450" spc="-5">
                <a:latin typeface="Times New Roman"/>
                <a:cs typeface="Times New Roman"/>
              </a:rPr>
              <a:t>by </a:t>
            </a:r>
            <a:r>
              <a:rPr dirty="0" sz="1450" spc="-10">
                <a:latin typeface="Times New Roman"/>
                <a:cs typeface="Times New Roman"/>
              </a:rPr>
              <a:t>Dick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body of </a:t>
            </a:r>
            <a:r>
              <a:rPr dirty="0" sz="1450" spc="-10">
                <a:latin typeface="Times New Roman"/>
                <a:cs typeface="Times New Roman"/>
              </a:rPr>
              <a:t>the  </a:t>
            </a:r>
            <a:r>
              <a:rPr dirty="0" sz="1450" spc="-20">
                <a:latin typeface="Times New Roman"/>
                <a:cs typeface="Times New Roman"/>
              </a:rPr>
              <a:t>messenger.</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Then, treading down the embers </a:t>
            </a:r>
            <a:r>
              <a:rPr dirty="0" sz="1450" spc="-5">
                <a:latin typeface="Times New Roman"/>
                <a:cs typeface="Times New Roman"/>
              </a:rPr>
              <a:t>of </a:t>
            </a:r>
            <a:r>
              <a:rPr dirty="0" sz="1450" spc="-10">
                <a:latin typeface="Times New Roman"/>
                <a:cs typeface="Times New Roman"/>
              </a:rPr>
              <a:t>the fire, Dick left the den, and rejoined the  old </a:t>
            </a:r>
            <a:r>
              <a:rPr dirty="0" sz="1450" spc="-20">
                <a:latin typeface="Times New Roman"/>
                <a:cs typeface="Times New Roman"/>
              </a:rPr>
              <a:t>outlaw, </a:t>
            </a:r>
            <a:r>
              <a:rPr dirty="0" sz="1450" spc="-10">
                <a:latin typeface="Times New Roman"/>
                <a:cs typeface="Times New Roman"/>
              </a:rPr>
              <a:t>who stood awaiting him under the leafless oaks, and was already  beginning to </a:t>
            </a:r>
            <a:r>
              <a:rPr dirty="0" sz="1450" spc="-5">
                <a:latin typeface="Times New Roman"/>
                <a:cs typeface="Times New Roman"/>
              </a:rPr>
              <a:t>be </a:t>
            </a:r>
            <a:r>
              <a:rPr dirty="0" sz="1450" spc="-10">
                <a:latin typeface="Times New Roman"/>
                <a:cs typeface="Times New Roman"/>
              </a:rPr>
              <a:t>powdered </a:t>
            </a:r>
            <a:r>
              <a:rPr dirty="0" sz="1450" spc="-5">
                <a:latin typeface="Times New Roman"/>
                <a:cs typeface="Times New Roman"/>
              </a:rPr>
              <a:t>by </a:t>
            </a:r>
            <a:r>
              <a:rPr dirty="0" sz="1450" spc="-10">
                <a:latin typeface="Times New Roman"/>
                <a:cs typeface="Times New Roman"/>
              </a:rPr>
              <a:t>the falling </a:t>
            </a:r>
            <a:r>
              <a:rPr dirty="0" sz="1450" spc="-25">
                <a:latin typeface="Times New Roman"/>
                <a:cs typeface="Times New Roman"/>
              </a:rPr>
              <a:t>snow. </a:t>
            </a:r>
            <a:r>
              <a:rPr dirty="0" sz="1450" spc="-10">
                <a:latin typeface="Times New Roman"/>
                <a:cs typeface="Times New Roman"/>
              </a:rPr>
              <a:t>Each looked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and each laughed, so thorough and so droll was the</a:t>
            </a:r>
            <a:r>
              <a:rPr dirty="0" sz="1450" spc="60">
                <a:latin typeface="Times New Roman"/>
                <a:cs typeface="Times New Roman"/>
              </a:rPr>
              <a:t> </a:t>
            </a:r>
            <a:r>
              <a:rPr dirty="0" sz="1450" spc="-10">
                <a:latin typeface="Times New Roman"/>
                <a:cs typeface="Times New Roman"/>
              </a:rPr>
              <a:t>disguise.</a:t>
            </a:r>
            <a:endParaRPr sz="1450">
              <a:latin typeface="Times New Roman"/>
              <a:cs typeface="Times New Roman"/>
            </a:endParaRPr>
          </a:p>
          <a:p>
            <a:pPr algn="just" marL="12700" marR="5080">
              <a:lnSpc>
                <a:spcPts val="1730"/>
              </a:lnSpc>
              <a:spcBef>
                <a:spcPts val="570"/>
              </a:spcBef>
            </a:pPr>
            <a:r>
              <a:rPr dirty="0" sz="1450" spc="-45">
                <a:latin typeface="Times New Roman"/>
                <a:cs typeface="Times New Roman"/>
              </a:rPr>
              <a:t>“Yet </a:t>
            </a:r>
            <a:r>
              <a:rPr dirty="0" sz="1450" spc="-5">
                <a:latin typeface="Times New Roman"/>
                <a:cs typeface="Times New Roman"/>
              </a:rPr>
              <a:t>I </a:t>
            </a:r>
            <a:r>
              <a:rPr dirty="0" sz="1450" spc="-10">
                <a:latin typeface="Times New Roman"/>
                <a:cs typeface="Times New Roman"/>
              </a:rPr>
              <a:t>would it were </a:t>
            </a:r>
            <a:r>
              <a:rPr dirty="0" sz="1450" spc="-5">
                <a:latin typeface="Times New Roman"/>
                <a:cs typeface="Times New Roman"/>
              </a:rPr>
              <a:t>but </a:t>
            </a:r>
            <a:r>
              <a:rPr dirty="0" sz="1450" spc="-10">
                <a:latin typeface="Times New Roman"/>
                <a:cs typeface="Times New Roman"/>
              </a:rPr>
              <a:t>summer and </a:t>
            </a:r>
            <a:r>
              <a:rPr dirty="0" sz="1450" spc="-5">
                <a:latin typeface="Times New Roman"/>
                <a:cs typeface="Times New Roman"/>
              </a:rPr>
              <a:t>a </a:t>
            </a:r>
            <a:r>
              <a:rPr dirty="0" sz="1450" spc="-10">
                <a:latin typeface="Times New Roman"/>
                <a:cs typeface="Times New Roman"/>
              </a:rPr>
              <a:t>clear </a:t>
            </a:r>
            <a:r>
              <a:rPr dirty="0" sz="1450" spc="-25">
                <a:latin typeface="Times New Roman"/>
                <a:cs typeface="Times New Roman"/>
              </a:rPr>
              <a:t>day,” </a:t>
            </a:r>
            <a:r>
              <a:rPr dirty="0" sz="1450" spc="-10">
                <a:latin typeface="Times New Roman"/>
                <a:cs typeface="Times New Roman"/>
              </a:rPr>
              <a:t>grumbled the </a:t>
            </a:r>
            <a:r>
              <a:rPr dirty="0" sz="1450" spc="-20">
                <a:latin typeface="Times New Roman"/>
                <a:cs typeface="Times New Roman"/>
              </a:rPr>
              <a:t>outlaw,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might see myself in the mirror </a:t>
            </a:r>
            <a:r>
              <a:rPr dirty="0" sz="1450" spc="-5">
                <a:latin typeface="Times New Roman"/>
                <a:cs typeface="Times New Roman"/>
              </a:rPr>
              <a:t>of a pool. </a:t>
            </a:r>
            <a:r>
              <a:rPr dirty="0" sz="1450" spc="-10">
                <a:latin typeface="Times New Roman"/>
                <a:cs typeface="Times New Roman"/>
              </a:rPr>
              <a:t>There </a:t>
            </a:r>
            <a:r>
              <a:rPr dirty="0" sz="1450" spc="-5">
                <a:latin typeface="Times New Roman"/>
                <a:cs typeface="Times New Roman"/>
              </a:rPr>
              <a:t>be </a:t>
            </a:r>
            <a:r>
              <a:rPr dirty="0" sz="1450" spc="-10">
                <a:latin typeface="Times New Roman"/>
                <a:cs typeface="Times New Roman"/>
              </a:rPr>
              <a:t>many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Daniel’s </a:t>
            </a:r>
            <a:r>
              <a:rPr dirty="0" sz="1450" spc="-10">
                <a:latin typeface="Times New Roman"/>
                <a:cs typeface="Times New Roman"/>
              </a:rPr>
              <a:t>men  that know me; and if we fell to </a:t>
            </a:r>
            <a:r>
              <a:rPr dirty="0" sz="1450" spc="-5">
                <a:latin typeface="Times New Roman"/>
                <a:cs typeface="Times New Roman"/>
              </a:rPr>
              <a:t>be </a:t>
            </a:r>
            <a:r>
              <a:rPr dirty="0" sz="1450" spc="-10">
                <a:latin typeface="Times New Roman"/>
                <a:cs typeface="Times New Roman"/>
              </a:rPr>
              <a:t>recognised, there might </a:t>
            </a:r>
            <a:r>
              <a:rPr dirty="0" sz="1450" spc="-5">
                <a:latin typeface="Times New Roman"/>
                <a:cs typeface="Times New Roman"/>
              </a:rPr>
              <a:t>be </a:t>
            </a:r>
            <a:r>
              <a:rPr dirty="0" sz="1450" spc="-10">
                <a:latin typeface="Times New Roman"/>
                <a:cs typeface="Times New Roman"/>
              </a:rPr>
              <a:t>two words for  </a:t>
            </a:r>
            <a:r>
              <a:rPr dirty="0" sz="1450" spc="-5">
                <a:latin typeface="Times New Roman"/>
                <a:cs typeface="Times New Roman"/>
              </a:rPr>
              <a:t>you, </a:t>
            </a:r>
            <a:r>
              <a:rPr dirty="0" sz="1450" spc="-15">
                <a:latin typeface="Times New Roman"/>
                <a:cs typeface="Times New Roman"/>
              </a:rPr>
              <a:t>brother, </a:t>
            </a:r>
            <a:r>
              <a:rPr dirty="0" sz="1450" spc="-5">
                <a:latin typeface="Times New Roman"/>
                <a:cs typeface="Times New Roman"/>
              </a:rPr>
              <a:t>but </a:t>
            </a:r>
            <a:r>
              <a:rPr dirty="0" sz="1450" spc="-10">
                <a:latin typeface="Times New Roman"/>
                <a:cs typeface="Times New Roman"/>
              </a:rPr>
              <a:t>as for me, in </a:t>
            </a:r>
            <a:r>
              <a:rPr dirty="0" sz="1450" spc="-5">
                <a:latin typeface="Times New Roman"/>
                <a:cs typeface="Times New Roman"/>
              </a:rPr>
              <a:t>a </a:t>
            </a:r>
            <a:r>
              <a:rPr dirty="0" sz="1450" spc="-10">
                <a:latin typeface="Times New Roman"/>
                <a:cs typeface="Times New Roman"/>
              </a:rPr>
              <a:t>paternoster while,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kicking in </a:t>
            </a:r>
            <a:r>
              <a:rPr dirty="0" sz="1450" spc="-5">
                <a:latin typeface="Times New Roman"/>
                <a:cs typeface="Times New Roman"/>
              </a:rPr>
              <a:t>a  </a:t>
            </a:r>
            <a:r>
              <a:rPr dirty="0" sz="1450" spc="-15">
                <a:latin typeface="Times New Roman"/>
                <a:cs typeface="Times New Roman"/>
              </a:rPr>
              <a:t>rope’s-end.”</a:t>
            </a:r>
            <a:endParaRPr sz="1450">
              <a:latin typeface="Times New Roman"/>
              <a:cs typeface="Times New Roman"/>
            </a:endParaRPr>
          </a:p>
          <a:p>
            <a:pPr algn="just" marL="12700" marR="8890">
              <a:lnSpc>
                <a:spcPts val="1730"/>
              </a:lnSpc>
              <a:spcBef>
                <a:spcPts val="570"/>
              </a:spcBef>
            </a:pPr>
            <a:r>
              <a:rPr dirty="0" sz="1450" spc="-10">
                <a:latin typeface="Times New Roman"/>
                <a:cs typeface="Times New Roman"/>
              </a:rPr>
              <a:t>Thus they set forth together along the road to </a:t>
            </a:r>
            <a:r>
              <a:rPr dirty="0" sz="1450" spc="-20">
                <a:latin typeface="Times New Roman"/>
                <a:cs typeface="Times New Roman"/>
              </a:rPr>
              <a:t>Shoreby, </a:t>
            </a:r>
            <a:r>
              <a:rPr dirty="0" sz="1450" spc="-10">
                <a:latin typeface="Times New Roman"/>
                <a:cs typeface="Times New Roman"/>
              </a:rPr>
              <a:t>which, in this part </a:t>
            </a:r>
            <a:r>
              <a:rPr dirty="0" sz="1450" spc="-5">
                <a:latin typeface="Times New Roman"/>
                <a:cs typeface="Times New Roman"/>
              </a:rPr>
              <a:t>of </a:t>
            </a:r>
            <a:r>
              <a:rPr dirty="0" sz="1450" spc="-10">
                <a:latin typeface="Times New Roman"/>
                <a:cs typeface="Times New Roman"/>
              </a:rPr>
              <a:t>its  course, kept near along the </a:t>
            </a:r>
            <a:r>
              <a:rPr dirty="0" sz="1450" spc="-15">
                <a:latin typeface="Times New Roman"/>
                <a:cs typeface="Times New Roman"/>
              </a:rPr>
              <a:t>margin </a:t>
            </a:r>
            <a:r>
              <a:rPr dirty="0" sz="1450" spc="-5">
                <a:latin typeface="Times New Roman"/>
                <a:cs typeface="Times New Roman"/>
              </a:rPr>
              <a:t>or </a:t>
            </a:r>
            <a:r>
              <a:rPr dirty="0" sz="1450" spc="-10">
                <a:latin typeface="Times New Roman"/>
                <a:cs typeface="Times New Roman"/>
              </a:rPr>
              <a:t>the forest, coming forth, from time to  time, in the open </a:t>
            </a:r>
            <a:r>
              <a:rPr dirty="0" sz="1450" spc="-20">
                <a:latin typeface="Times New Roman"/>
                <a:cs typeface="Times New Roman"/>
              </a:rPr>
              <a:t>country, </a:t>
            </a:r>
            <a:r>
              <a:rPr dirty="0" sz="1450" spc="-10">
                <a:latin typeface="Times New Roman"/>
                <a:cs typeface="Times New Roman"/>
              </a:rPr>
              <a:t>and passing beside </a:t>
            </a:r>
            <a:r>
              <a:rPr dirty="0" sz="1450" spc="-5">
                <a:latin typeface="Times New Roman"/>
                <a:cs typeface="Times New Roman"/>
              </a:rPr>
              <a:t>poor </a:t>
            </a:r>
            <a:r>
              <a:rPr dirty="0" sz="1450" spc="-10">
                <a:latin typeface="Times New Roman"/>
                <a:cs typeface="Times New Roman"/>
              </a:rPr>
              <a:t>folks’ houses and small  farms.</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Presently at sight </a:t>
            </a:r>
            <a:r>
              <a:rPr dirty="0" sz="1450" spc="-5">
                <a:latin typeface="Times New Roman"/>
                <a:cs typeface="Times New Roman"/>
              </a:rPr>
              <a:t>of one of </a:t>
            </a:r>
            <a:r>
              <a:rPr dirty="0" sz="1450" spc="-10">
                <a:latin typeface="Times New Roman"/>
                <a:cs typeface="Times New Roman"/>
              </a:rPr>
              <a:t>these, Lawless pulled</a:t>
            </a:r>
            <a:r>
              <a:rPr dirty="0" sz="1450" spc="20">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“Brother Martin,” </a:t>
            </a:r>
            <a:r>
              <a:rPr dirty="0" sz="1450" spc="-5">
                <a:latin typeface="Times New Roman"/>
                <a:cs typeface="Times New Roman"/>
              </a:rPr>
              <a:t>he </a:t>
            </a:r>
            <a:r>
              <a:rPr dirty="0" sz="1450" spc="-10">
                <a:latin typeface="Times New Roman"/>
                <a:cs typeface="Times New Roman"/>
              </a:rPr>
              <a:t>said, in </a:t>
            </a:r>
            <a:r>
              <a:rPr dirty="0" sz="1450" spc="-5">
                <a:latin typeface="Times New Roman"/>
                <a:cs typeface="Times New Roman"/>
              </a:rPr>
              <a:t>a </a:t>
            </a:r>
            <a:r>
              <a:rPr dirty="0" sz="1450" spc="-10">
                <a:latin typeface="Times New Roman"/>
                <a:cs typeface="Times New Roman"/>
              </a:rPr>
              <a:t>voice capitally disguised, and suited to his  monkish robe, “let </a:t>
            </a:r>
            <a:r>
              <a:rPr dirty="0" sz="1450" spc="-5">
                <a:latin typeface="Times New Roman"/>
                <a:cs typeface="Times New Roman"/>
              </a:rPr>
              <a:t>us </a:t>
            </a:r>
            <a:r>
              <a:rPr dirty="0" sz="1450" spc="-10">
                <a:latin typeface="Times New Roman"/>
                <a:cs typeface="Times New Roman"/>
              </a:rPr>
              <a:t>enter and seek alms from these </a:t>
            </a:r>
            <a:r>
              <a:rPr dirty="0" sz="1450" spc="-5">
                <a:latin typeface="Times New Roman"/>
                <a:cs typeface="Times New Roman"/>
              </a:rPr>
              <a:t>poor </a:t>
            </a:r>
            <a:r>
              <a:rPr dirty="0" sz="1450" spc="-10">
                <a:latin typeface="Times New Roman"/>
                <a:cs typeface="Times New Roman"/>
              </a:rPr>
              <a:t>sinners. Pax  vobiscum!</a:t>
            </a:r>
            <a:r>
              <a:rPr dirty="0" sz="1450">
                <a:latin typeface="Times New Roman"/>
                <a:cs typeface="Times New Roman"/>
              </a:rPr>
              <a:t> </a:t>
            </a:r>
            <a:r>
              <a:rPr dirty="0" sz="1450" spc="-65">
                <a:latin typeface="Times New Roman"/>
                <a:cs typeface="Times New Roman"/>
              </a:rPr>
              <a:t>Ay,”</a:t>
            </a:r>
            <a:r>
              <a:rPr dirty="0" sz="1450" spc="55">
                <a:latin typeface="Times New Roman"/>
                <a:cs typeface="Times New Roman"/>
              </a:rPr>
              <a:t> </a:t>
            </a:r>
            <a:r>
              <a:rPr dirty="0" sz="1450" spc="-5">
                <a:latin typeface="Times New Roman"/>
                <a:cs typeface="Times New Roman"/>
              </a:rPr>
              <a:t>he</a:t>
            </a:r>
            <a:r>
              <a:rPr dirty="0" sz="1450" spc="60">
                <a:latin typeface="Times New Roman"/>
                <a:cs typeface="Times New Roman"/>
              </a:rPr>
              <a:t> </a:t>
            </a:r>
            <a:r>
              <a:rPr dirty="0" sz="1450" spc="-10">
                <a:latin typeface="Times New Roman"/>
                <a:cs typeface="Times New Roman"/>
              </a:rPr>
              <a:t>added,</a:t>
            </a:r>
            <a:r>
              <a:rPr dirty="0" sz="1450" spc="55">
                <a:latin typeface="Times New Roman"/>
                <a:cs typeface="Times New Roman"/>
              </a:rPr>
              <a:t> </a:t>
            </a:r>
            <a:r>
              <a:rPr dirty="0" sz="1450" spc="-10">
                <a:latin typeface="Times New Roman"/>
                <a:cs typeface="Times New Roman"/>
              </a:rPr>
              <a:t>in</a:t>
            </a:r>
            <a:r>
              <a:rPr dirty="0" sz="1450" spc="55">
                <a:latin typeface="Times New Roman"/>
                <a:cs typeface="Times New Roman"/>
              </a:rPr>
              <a:t> </a:t>
            </a:r>
            <a:r>
              <a:rPr dirty="0" sz="1450" spc="-10">
                <a:latin typeface="Times New Roman"/>
                <a:cs typeface="Times New Roman"/>
              </a:rPr>
              <a:t>his</a:t>
            </a:r>
            <a:r>
              <a:rPr dirty="0" sz="1450" spc="60">
                <a:latin typeface="Times New Roman"/>
                <a:cs typeface="Times New Roman"/>
              </a:rPr>
              <a:t> </a:t>
            </a:r>
            <a:r>
              <a:rPr dirty="0" sz="1450" spc="-10">
                <a:latin typeface="Times New Roman"/>
                <a:cs typeface="Times New Roman"/>
              </a:rPr>
              <a:t>own</a:t>
            </a:r>
            <a:r>
              <a:rPr dirty="0" sz="1450" spc="55">
                <a:latin typeface="Times New Roman"/>
                <a:cs typeface="Times New Roman"/>
              </a:rPr>
              <a:t> </a:t>
            </a:r>
            <a:r>
              <a:rPr dirty="0" sz="1450" spc="-10">
                <a:latin typeface="Times New Roman"/>
                <a:cs typeface="Times New Roman"/>
              </a:rPr>
              <a:t>voice,</a:t>
            </a:r>
            <a:r>
              <a:rPr dirty="0" sz="1450" spc="60">
                <a:latin typeface="Times New Roman"/>
                <a:cs typeface="Times New Roman"/>
              </a:rPr>
              <a:t> </a:t>
            </a:r>
            <a:r>
              <a:rPr dirty="0" sz="1450" spc="-15">
                <a:latin typeface="Times New Roman"/>
                <a:cs typeface="Times New Roman"/>
              </a:rPr>
              <a:t>“’tis</a:t>
            </a:r>
            <a:r>
              <a:rPr dirty="0" sz="1450" spc="55">
                <a:latin typeface="Times New Roman"/>
                <a:cs typeface="Times New Roman"/>
              </a:rPr>
              <a:t> </a:t>
            </a:r>
            <a:r>
              <a:rPr dirty="0" sz="1450" spc="-10">
                <a:latin typeface="Times New Roman"/>
                <a:cs typeface="Times New Roman"/>
              </a:rPr>
              <a:t>as</a:t>
            </a:r>
            <a:r>
              <a:rPr dirty="0" sz="1450" spc="60">
                <a:latin typeface="Times New Roman"/>
                <a:cs typeface="Times New Roman"/>
              </a:rPr>
              <a:t> </a:t>
            </a:r>
            <a:r>
              <a:rPr dirty="0" sz="1450" spc="-5">
                <a:latin typeface="Times New Roman"/>
                <a:cs typeface="Times New Roman"/>
              </a:rPr>
              <a:t>I</a:t>
            </a:r>
            <a:r>
              <a:rPr dirty="0" sz="1450" spc="55">
                <a:latin typeface="Times New Roman"/>
                <a:cs typeface="Times New Roman"/>
              </a:rPr>
              <a:t> </a:t>
            </a:r>
            <a:r>
              <a:rPr dirty="0" sz="1450" spc="-10">
                <a:latin typeface="Times New Roman"/>
                <a:cs typeface="Times New Roman"/>
              </a:rPr>
              <a:t>feared;</a:t>
            </a:r>
            <a:r>
              <a:rPr dirty="0" sz="1450" spc="55">
                <a:latin typeface="Times New Roman"/>
                <a:cs typeface="Times New Roman"/>
              </a:rPr>
              <a:t> </a:t>
            </a:r>
            <a:r>
              <a:rPr dirty="0" sz="1450" spc="-5">
                <a:latin typeface="Times New Roman"/>
                <a:cs typeface="Times New Roman"/>
              </a:rPr>
              <a:t>I</a:t>
            </a:r>
            <a:r>
              <a:rPr dirty="0" sz="1450" spc="60">
                <a:latin typeface="Times New Roman"/>
                <a:cs typeface="Times New Roman"/>
              </a:rPr>
              <a:t> </a:t>
            </a:r>
            <a:r>
              <a:rPr dirty="0" sz="1450" spc="-10">
                <a:latin typeface="Times New Roman"/>
                <a:cs typeface="Times New Roman"/>
              </a:rPr>
              <a:t>have</a:t>
            </a:r>
            <a:r>
              <a:rPr dirty="0" sz="1450" spc="55">
                <a:latin typeface="Times New Roman"/>
                <a:cs typeface="Times New Roman"/>
              </a:rPr>
              <a:t> </a:t>
            </a:r>
            <a:r>
              <a:rPr dirty="0" sz="1450" spc="-10">
                <a:latin typeface="Times New Roman"/>
                <a:cs typeface="Times New Roman"/>
              </a:rPr>
              <a:t>somewhat</a:t>
            </a:r>
            <a:endParaRPr sz="1450">
              <a:latin typeface="Times New Roman"/>
              <a:cs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7194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lost the whine </a:t>
            </a:r>
            <a:r>
              <a:rPr dirty="0" sz="1450" spc="-5">
                <a:latin typeface="Times New Roman"/>
                <a:cs typeface="Times New Roman"/>
              </a:rPr>
              <a:t>of </a:t>
            </a:r>
            <a:r>
              <a:rPr dirty="0" sz="1450" spc="-10">
                <a:latin typeface="Times New Roman"/>
                <a:cs typeface="Times New Roman"/>
              </a:rPr>
              <a:t>it; and </a:t>
            </a:r>
            <a:r>
              <a:rPr dirty="0" sz="1450" spc="-5">
                <a:latin typeface="Times New Roman"/>
                <a:cs typeface="Times New Roman"/>
              </a:rPr>
              <a:t>by your </a:t>
            </a:r>
            <a:r>
              <a:rPr dirty="0" sz="1450" spc="-10">
                <a:latin typeface="Times New Roman"/>
                <a:cs typeface="Times New Roman"/>
              </a:rPr>
              <a:t>leave, </a:t>
            </a:r>
            <a:r>
              <a:rPr dirty="0" sz="1450" spc="-5">
                <a:latin typeface="Times New Roman"/>
                <a:cs typeface="Times New Roman"/>
              </a:rPr>
              <a:t>good </a:t>
            </a:r>
            <a:r>
              <a:rPr dirty="0" sz="1450" spc="-10">
                <a:latin typeface="Times New Roman"/>
                <a:cs typeface="Times New Roman"/>
              </a:rPr>
              <a:t>Master Shelton, </a:t>
            </a:r>
            <a:r>
              <a:rPr dirty="0" sz="1450" spc="-5">
                <a:latin typeface="Times New Roman"/>
                <a:cs typeface="Times New Roman"/>
              </a:rPr>
              <a:t>ye </a:t>
            </a:r>
            <a:r>
              <a:rPr dirty="0" sz="1450" spc="-10">
                <a:latin typeface="Times New Roman"/>
                <a:cs typeface="Times New Roman"/>
              </a:rPr>
              <a:t>must </a:t>
            </a:r>
            <a:r>
              <a:rPr dirty="0" sz="1450" spc="-15">
                <a:latin typeface="Times New Roman"/>
                <a:cs typeface="Times New Roman"/>
              </a:rPr>
              <a:t>suffer  </a:t>
            </a:r>
            <a:r>
              <a:rPr dirty="0" sz="1450" spc="-10">
                <a:latin typeface="Times New Roman"/>
                <a:cs typeface="Times New Roman"/>
              </a:rPr>
              <a:t>me to practise in these country places, before that </a:t>
            </a:r>
            <a:r>
              <a:rPr dirty="0" sz="1450" spc="-5">
                <a:latin typeface="Times New Roman"/>
                <a:cs typeface="Times New Roman"/>
              </a:rPr>
              <a:t>I </a:t>
            </a:r>
            <a:r>
              <a:rPr dirty="0" sz="1450" spc="-10">
                <a:latin typeface="Times New Roman"/>
                <a:cs typeface="Times New Roman"/>
              </a:rPr>
              <a:t>risk my fat neck </a:t>
            </a:r>
            <a:r>
              <a:rPr dirty="0" sz="1450" spc="-5">
                <a:latin typeface="Times New Roman"/>
                <a:cs typeface="Times New Roman"/>
              </a:rPr>
              <a:t>by  </a:t>
            </a:r>
            <a:r>
              <a:rPr dirty="0" sz="1450" spc="-10">
                <a:latin typeface="Times New Roman"/>
                <a:cs typeface="Times New Roman"/>
              </a:rPr>
              <a:t>entering Sir </a:t>
            </a:r>
            <a:r>
              <a:rPr dirty="0" sz="1450" spc="-20">
                <a:latin typeface="Times New Roman"/>
                <a:cs typeface="Times New Roman"/>
              </a:rPr>
              <a:t>Daniel’s. </a:t>
            </a:r>
            <a:r>
              <a:rPr dirty="0" sz="1450" spc="-10">
                <a:latin typeface="Times New Roman"/>
                <a:cs typeface="Times New Roman"/>
              </a:rPr>
              <a:t>But look </a:t>
            </a:r>
            <a:r>
              <a:rPr dirty="0" sz="1450" spc="-5">
                <a:latin typeface="Times New Roman"/>
                <a:cs typeface="Times New Roman"/>
              </a:rPr>
              <a:t>ye a </a:t>
            </a:r>
            <a:r>
              <a:rPr dirty="0" sz="1450" spc="-10">
                <a:latin typeface="Times New Roman"/>
                <a:cs typeface="Times New Roman"/>
              </a:rPr>
              <a:t>little, what an excellent thing it is to </a:t>
            </a:r>
            <a:r>
              <a:rPr dirty="0" sz="1450" spc="-5">
                <a:latin typeface="Times New Roman"/>
                <a:cs typeface="Times New Roman"/>
              </a:rPr>
              <a:t>be a  </a:t>
            </a:r>
            <a:r>
              <a:rPr dirty="0" sz="1450" spc="-10">
                <a:latin typeface="Times New Roman"/>
                <a:cs typeface="Times New Roman"/>
              </a:rPr>
              <a:t>Jack-of-all-trades! An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a:t>
            </a:r>
            <a:r>
              <a:rPr dirty="0" sz="1450" spc="-5">
                <a:latin typeface="Times New Roman"/>
                <a:cs typeface="Times New Roman"/>
              </a:rPr>
              <a:t>a </a:t>
            </a:r>
            <a:r>
              <a:rPr dirty="0" sz="1450" spc="-10">
                <a:latin typeface="Times New Roman"/>
                <a:cs typeface="Times New Roman"/>
              </a:rPr>
              <a:t>shipman, </a:t>
            </a:r>
            <a:r>
              <a:rPr dirty="0" sz="1450" spc="-5">
                <a:latin typeface="Times New Roman"/>
                <a:cs typeface="Times New Roman"/>
              </a:rPr>
              <a:t>ye </a:t>
            </a:r>
            <a:r>
              <a:rPr dirty="0" sz="1450" spc="-10">
                <a:latin typeface="Times New Roman"/>
                <a:cs typeface="Times New Roman"/>
              </a:rPr>
              <a:t>had infallibly </a:t>
            </a:r>
            <a:r>
              <a:rPr dirty="0" sz="1450" spc="-5">
                <a:latin typeface="Times New Roman"/>
                <a:cs typeface="Times New Roman"/>
              </a:rPr>
              <a:t>gone </a:t>
            </a:r>
            <a:r>
              <a:rPr dirty="0" sz="1450" spc="-10">
                <a:latin typeface="Times New Roman"/>
                <a:cs typeface="Times New Roman"/>
              </a:rPr>
              <a:t>down  in the Good Hope; an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a:t>
            </a:r>
            <a:r>
              <a:rPr dirty="0" sz="1450" spc="-5">
                <a:latin typeface="Times New Roman"/>
                <a:cs typeface="Times New Roman"/>
              </a:rPr>
              <a:t>a </a:t>
            </a:r>
            <a:r>
              <a:rPr dirty="0" sz="1450" spc="-10">
                <a:latin typeface="Times New Roman"/>
                <a:cs typeface="Times New Roman"/>
              </a:rPr>
              <a:t>thief,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have painted me </a:t>
            </a:r>
            <a:r>
              <a:rPr dirty="0" sz="1450" spc="-5">
                <a:latin typeface="Times New Roman"/>
                <a:cs typeface="Times New Roman"/>
              </a:rPr>
              <a:t>your  </a:t>
            </a:r>
            <a:r>
              <a:rPr dirty="0" sz="1450" spc="-10">
                <a:latin typeface="Times New Roman"/>
                <a:cs typeface="Times New Roman"/>
              </a:rPr>
              <a:t>face; and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had been </a:t>
            </a:r>
            <a:r>
              <a:rPr dirty="0" sz="1450" spc="-5">
                <a:latin typeface="Times New Roman"/>
                <a:cs typeface="Times New Roman"/>
              </a:rPr>
              <a:t>a </a:t>
            </a:r>
            <a:r>
              <a:rPr dirty="0" sz="1450" spc="-10">
                <a:latin typeface="Times New Roman"/>
                <a:cs typeface="Times New Roman"/>
              </a:rPr>
              <a:t>Grey </a:t>
            </a:r>
            <a:r>
              <a:rPr dirty="0" sz="1450" spc="-20">
                <a:latin typeface="Times New Roman"/>
                <a:cs typeface="Times New Roman"/>
              </a:rPr>
              <a:t>Friar, </a:t>
            </a:r>
            <a:r>
              <a:rPr dirty="0" sz="1450" spc="-10">
                <a:latin typeface="Times New Roman"/>
                <a:cs typeface="Times New Roman"/>
              </a:rPr>
              <a:t>and sung loud in the </a:t>
            </a:r>
            <a:r>
              <a:rPr dirty="0" sz="1450" spc="-20">
                <a:latin typeface="Times New Roman"/>
                <a:cs typeface="Times New Roman"/>
              </a:rPr>
              <a:t>choir, </a:t>
            </a:r>
            <a:r>
              <a:rPr dirty="0" sz="1450" spc="-10">
                <a:latin typeface="Times New Roman"/>
                <a:cs typeface="Times New Roman"/>
              </a:rPr>
              <a:t>and ate  hearty at the board,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have carried this disguise, </a:t>
            </a:r>
            <a:r>
              <a:rPr dirty="0" sz="1450" spc="-5">
                <a:latin typeface="Times New Roman"/>
                <a:cs typeface="Times New Roman"/>
              </a:rPr>
              <a:t>but </a:t>
            </a:r>
            <a:r>
              <a:rPr dirty="0" sz="1450" spc="-10">
                <a:latin typeface="Times New Roman"/>
                <a:cs typeface="Times New Roman"/>
              </a:rPr>
              <a:t>the very </a:t>
            </a:r>
            <a:r>
              <a:rPr dirty="0" sz="1450" spc="-5">
                <a:latin typeface="Times New Roman"/>
                <a:cs typeface="Times New Roman"/>
              </a:rPr>
              <a:t>dogs  </a:t>
            </a:r>
            <a:r>
              <a:rPr dirty="0" sz="1450" spc="-10">
                <a:latin typeface="Times New Roman"/>
                <a:cs typeface="Times New Roman"/>
              </a:rPr>
              <a:t>would have spied </a:t>
            </a:r>
            <a:r>
              <a:rPr dirty="0" sz="1450" spc="-5">
                <a:latin typeface="Times New Roman"/>
                <a:cs typeface="Times New Roman"/>
              </a:rPr>
              <a:t>us out </a:t>
            </a:r>
            <a:r>
              <a:rPr dirty="0" sz="1450" spc="-10">
                <a:latin typeface="Times New Roman"/>
                <a:cs typeface="Times New Roman"/>
              </a:rPr>
              <a:t>and barked at </a:t>
            </a:r>
            <a:r>
              <a:rPr dirty="0" sz="1450" spc="-5">
                <a:latin typeface="Times New Roman"/>
                <a:cs typeface="Times New Roman"/>
              </a:rPr>
              <a:t>us </a:t>
            </a:r>
            <a:r>
              <a:rPr dirty="0" sz="1450" spc="-10">
                <a:latin typeface="Times New Roman"/>
                <a:cs typeface="Times New Roman"/>
              </a:rPr>
              <a:t>for</a:t>
            </a:r>
            <a:r>
              <a:rPr dirty="0" sz="1450" spc="30">
                <a:latin typeface="Times New Roman"/>
                <a:cs typeface="Times New Roman"/>
              </a:rPr>
              <a:t> </a:t>
            </a:r>
            <a:r>
              <a:rPr dirty="0" sz="1450" spc="-10">
                <a:latin typeface="Times New Roman"/>
                <a:cs typeface="Times New Roman"/>
              </a:rPr>
              <a:t>shams.”</a:t>
            </a:r>
            <a:endParaRPr sz="1450">
              <a:latin typeface="Times New Roman"/>
              <a:cs typeface="Times New Roman"/>
            </a:endParaRPr>
          </a:p>
          <a:p>
            <a:pPr algn="just" marL="12700" marR="11430">
              <a:lnSpc>
                <a:spcPts val="1730"/>
              </a:lnSpc>
              <a:spcBef>
                <a:spcPts val="565"/>
              </a:spcBef>
            </a:pPr>
            <a:r>
              <a:rPr dirty="0" sz="1450" spc="-10">
                <a:latin typeface="Times New Roman"/>
                <a:cs typeface="Times New Roman"/>
              </a:rPr>
              <a:t>He was </a:t>
            </a:r>
            <a:r>
              <a:rPr dirty="0" sz="1450" spc="-5">
                <a:latin typeface="Times New Roman"/>
                <a:cs typeface="Times New Roman"/>
              </a:rPr>
              <a:t>by </a:t>
            </a:r>
            <a:r>
              <a:rPr dirty="0" sz="1450" spc="-10">
                <a:latin typeface="Times New Roman"/>
                <a:cs typeface="Times New Roman"/>
              </a:rPr>
              <a:t>this time close to the window </a:t>
            </a:r>
            <a:r>
              <a:rPr dirty="0" sz="1450" spc="-5">
                <a:latin typeface="Times New Roman"/>
                <a:cs typeface="Times New Roman"/>
              </a:rPr>
              <a:t>of </a:t>
            </a:r>
            <a:r>
              <a:rPr dirty="0" sz="1450" spc="-10">
                <a:latin typeface="Times New Roman"/>
                <a:cs typeface="Times New Roman"/>
              </a:rPr>
              <a:t>the farm, and </a:t>
            </a:r>
            <a:r>
              <a:rPr dirty="0" sz="1450" spc="-5">
                <a:latin typeface="Times New Roman"/>
                <a:cs typeface="Times New Roman"/>
              </a:rPr>
              <a:t>he </a:t>
            </a:r>
            <a:r>
              <a:rPr dirty="0" sz="1450" spc="-10">
                <a:latin typeface="Times New Roman"/>
                <a:cs typeface="Times New Roman"/>
              </a:rPr>
              <a:t>rose </a:t>
            </a:r>
            <a:r>
              <a:rPr dirty="0" sz="1450" spc="-5">
                <a:latin typeface="Times New Roman"/>
                <a:cs typeface="Times New Roman"/>
              </a:rPr>
              <a:t>on </a:t>
            </a:r>
            <a:r>
              <a:rPr dirty="0" sz="1450" spc="-10">
                <a:latin typeface="Times New Roman"/>
                <a:cs typeface="Times New Roman"/>
              </a:rPr>
              <a:t>his tip-  toes and peeped</a:t>
            </a:r>
            <a:r>
              <a:rPr dirty="0" sz="1450">
                <a:latin typeface="Times New Roman"/>
                <a:cs typeface="Times New Roman"/>
              </a:rPr>
              <a:t> </a:t>
            </a:r>
            <a:r>
              <a:rPr dirty="0" sz="1450" spc="-5">
                <a:latin typeface="Times New Roman"/>
                <a:cs typeface="Times New Roman"/>
              </a:rPr>
              <a:t>in.</a:t>
            </a:r>
            <a:endParaRPr sz="1450">
              <a:latin typeface="Times New Roman"/>
              <a:cs typeface="Times New Roman"/>
            </a:endParaRPr>
          </a:p>
          <a:p>
            <a:pPr algn="just" marL="12700" marR="8255">
              <a:lnSpc>
                <a:spcPts val="1730"/>
              </a:lnSpc>
              <a:spcBef>
                <a:spcPts val="570"/>
              </a:spcBef>
            </a:pPr>
            <a:r>
              <a:rPr dirty="0" sz="1450" spc="-25">
                <a:latin typeface="Times New Roman"/>
                <a:cs typeface="Times New Roman"/>
              </a:rPr>
              <a:t>“Nay,” </a:t>
            </a:r>
            <a:r>
              <a:rPr dirty="0" sz="1450" spc="-5">
                <a:latin typeface="Times New Roman"/>
                <a:cs typeface="Times New Roman"/>
              </a:rPr>
              <a:t>he </a:t>
            </a:r>
            <a:r>
              <a:rPr dirty="0" sz="1450" spc="-10">
                <a:latin typeface="Times New Roman"/>
                <a:cs typeface="Times New Roman"/>
              </a:rPr>
              <a:t>cried, “better and </a:t>
            </a:r>
            <a:r>
              <a:rPr dirty="0" sz="1450" spc="-20">
                <a:latin typeface="Times New Roman"/>
                <a:cs typeface="Times New Roman"/>
              </a:rPr>
              <a:t>better. </a:t>
            </a:r>
            <a:r>
              <a:rPr dirty="0" sz="1450" spc="-70">
                <a:latin typeface="Times New Roman"/>
                <a:cs typeface="Times New Roman"/>
              </a:rPr>
              <a:t>We </a:t>
            </a:r>
            <a:r>
              <a:rPr dirty="0" sz="1450" spc="-10">
                <a:latin typeface="Times New Roman"/>
                <a:cs typeface="Times New Roman"/>
              </a:rPr>
              <a:t>shall here try </a:t>
            </a:r>
            <a:r>
              <a:rPr dirty="0" sz="1450" spc="-5">
                <a:latin typeface="Times New Roman"/>
                <a:cs typeface="Times New Roman"/>
              </a:rPr>
              <a:t>our </a:t>
            </a:r>
            <a:r>
              <a:rPr dirty="0" sz="1450" spc="-10">
                <a:latin typeface="Times New Roman"/>
                <a:cs typeface="Times New Roman"/>
              </a:rPr>
              <a:t>false faces with </a:t>
            </a:r>
            <a:r>
              <a:rPr dirty="0" sz="1450" spc="-5">
                <a:latin typeface="Times New Roman"/>
                <a:cs typeface="Times New Roman"/>
              </a:rPr>
              <a:t>a  </a:t>
            </a:r>
            <a:r>
              <a:rPr dirty="0" sz="1450" spc="-10">
                <a:latin typeface="Times New Roman"/>
                <a:cs typeface="Times New Roman"/>
              </a:rPr>
              <a:t>vengeance, and have </a:t>
            </a:r>
            <a:r>
              <a:rPr dirty="0" sz="1450" spc="-5">
                <a:latin typeface="Times New Roman"/>
                <a:cs typeface="Times New Roman"/>
              </a:rPr>
              <a:t>a </a:t>
            </a:r>
            <a:r>
              <a:rPr dirty="0" sz="1450" spc="-10">
                <a:latin typeface="Times New Roman"/>
                <a:cs typeface="Times New Roman"/>
              </a:rPr>
              <a:t>merry jest </a:t>
            </a:r>
            <a:r>
              <a:rPr dirty="0" sz="1450" spc="-5">
                <a:latin typeface="Times New Roman"/>
                <a:cs typeface="Times New Roman"/>
              </a:rPr>
              <a:t>on </a:t>
            </a:r>
            <a:r>
              <a:rPr dirty="0" sz="1450" spc="-10">
                <a:latin typeface="Times New Roman"/>
                <a:cs typeface="Times New Roman"/>
              </a:rPr>
              <a:t>Brother Capper to</a:t>
            </a:r>
            <a:r>
              <a:rPr dirty="0" sz="1450" spc="35">
                <a:latin typeface="Times New Roman"/>
                <a:cs typeface="Times New Roman"/>
              </a:rPr>
              <a:t> </a:t>
            </a:r>
            <a:r>
              <a:rPr dirty="0" sz="1450" spc="-5">
                <a:latin typeface="Times New Roman"/>
                <a:cs typeface="Times New Roman"/>
              </a:rPr>
              <a:t>boot.”</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And so saying, </a:t>
            </a:r>
            <a:r>
              <a:rPr dirty="0" sz="1450" spc="-5">
                <a:latin typeface="Times New Roman"/>
                <a:cs typeface="Times New Roman"/>
              </a:rPr>
              <a:t>he </a:t>
            </a:r>
            <a:r>
              <a:rPr dirty="0" sz="1450" spc="-10">
                <a:latin typeface="Times New Roman"/>
                <a:cs typeface="Times New Roman"/>
              </a:rPr>
              <a:t>opened the </a:t>
            </a:r>
            <a:r>
              <a:rPr dirty="0" sz="1450" spc="-5">
                <a:latin typeface="Times New Roman"/>
                <a:cs typeface="Times New Roman"/>
              </a:rPr>
              <a:t>door </a:t>
            </a:r>
            <a:r>
              <a:rPr dirty="0" sz="1450" spc="-10">
                <a:latin typeface="Times New Roman"/>
                <a:cs typeface="Times New Roman"/>
              </a:rPr>
              <a:t>and led the way into the</a:t>
            </a:r>
            <a:r>
              <a:rPr dirty="0" sz="1450" spc="7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Three </a:t>
            </a:r>
            <a:r>
              <a:rPr dirty="0" sz="1450" spc="-5">
                <a:latin typeface="Times New Roman"/>
                <a:cs typeface="Times New Roman"/>
              </a:rPr>
              <a:t>of </a:t>
            </a:r>
            <a:r>
              <a:rPr dirty="0" sz="1450" spc="-10">
                <a:latin typeface="Times New Roman"/>
                <a:cs typeface="Times New Roman"/>
              </a:rPr>
              <a:t>their own company sat at the table, greedily eating. Their daggers,  stuck beside them in the board, and the black and menacing </a:t>
            </a:r>
            <a:r>
              <a:rPr dirty="0" sz="1450" spc="-5">
                <a:latin typeface="Times New Roman"/>
                <a:cs typeface="Times New Roman"/>
              </a:rPr>
              <a:t>looks </a:t>
            </a:r>
            <a:r>
              <a:rPr dirty="0" sz="1450" spc="-10">
                <a:latin typeface="Times New Roman"/>
                <a:cs typeface="Times New Roman"/>
              </a:rPr>
              <a:t>which they  continued to shower </a:t>
            </a:r>
            <a:r>
              <a:rPr dirty="0" sz="1450" spc="-5">
                <a:latin typeface="Times New Roman"/>
                <a:cs typeface="Times New Roman"/>
              </a:rPr>
              <a:t>upon </a:t>
            </a:r>
            <a:r>
              <a:rPr dirty="0" sz="1450" spc="-10">
                <a:latin typeface="Times New Roman"/>
                <a:cs typeface="Times New Roman"/>
              </a:rPr>
              <a:t>the people </a:t>
            </a:r>
            <a:r>
              <a:rPr dirty="0" sz="1450" spc="-5">
                <a:latin typeface="Times New Roman"/>
                <a:cs typeface="Times New Roman"/>
              </a:rPr>
              <a:t>of </a:t>
            </a:r>
            <a:r>
              <a:rPr dirty="0" sz="1450" spc="-10">
                <a:latin typeface="Times New Roman"/>
                <a:cs typeface="Times New Roman"/>
              </a:rPr>
              <a:t>the house, proved that they owed their  entertainment rather to force than </a:t>
            </a:r>
            <a:r>
              <a:rPr dirty="0" sz="1450" spc="-20">
                <a:latin typeface="Times New Roman"/>
                <a:cs typeface="Times New Roman"/>
              </a:rPr>
              <a:t>favour. </a:t>
            </a:r>
            <a:r>
              <a:rPr dirty="0" sz="1450" spc="-10">
                <a:latin typeface="Times New Roman"/>
                <a:cs typeface="Times New Roman"/>
              </a:rPr>
              <a:t>On the two monks, who </a:t>
            </a:r>
            <a:r>
              <a:rPr dirty="0" sz="1450" spc="-30">
                <a:latin typeface="Times New Roman"/>
                <a:cs typeface="Times New Roman"/>
              </a:rPr>
              <a:t>now,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humble </a:t>
            </a:r>
            <a:r>
              <a:rPr dirty="0" sz="1450" spc="-20">
                <a:latin typeface="Times New Roman"/>
                <a:cs typeface="Times New Roman"/>
              </a:rPr>
              <a:t>dignity, </a:t>
            </a:r>
            <a:r>
              <a:rPr dirty="0" sz="1450" spc="-10">
                <a:latin typeface="Times New Roman"/>
                <a:cs typeface="Times New Roman"/>
              </a:rPr>
              <a:t>entered the kitchen </a:t>
            </a:r>
            <a:r>
              <a:rPr dirty="0" sz="1450" spc="-5">
                <a:latin typeface="Times New Roman"/>
                <a:cs typeface="Times New Roman"/>
              </a:rPr>
              <a:t>of </a:t>
            </a:r>
            <a:r>
              <a:rPr dirty="0" sz="1450" spc="-10">
                <a:latin typeface="Times New Roman"/>
                <a:cs typeface="Times New Roman"/>
              </a:rPr>
              <a:t>the farm, they seemed to turn  with </a:t>
            </a:r>
            <a:r>
              <a:rPr dirty="0" sz="1450" spc="-5">
                <a:latin typeface="Times New Roman"/>
                <a:cs typeface="Times New Roman"/>
              </a:rPr>
              <a:t>a </a:t>
            </a:r>
            <a:r>
              <a:rPr dirty="0" sz="1450" spc="-10">
                <a:latin typeface="Times New Roman"/>
                <a:cs typeface="Times New Roman"/>
              </a:rPr>
              <a:t>particular resentment; and one—it was John Capper in person—who  seemed to play the leading part, instantly and rudely ordered them</a:t>
            </a:r>
            <a:r>
              <a:rPr dirty="0" sz="1450" spc="90">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a:lnSpc>
                <a:spcPct val="100000"/>
              </a:lnSpc>
              <a:spcBef>
                <a:spcPts val="500"/>
              </a:spcBef>
            </a:pPr>
            <a:r>
              <a:rPr dirty="0" sz="1450" spc="-50">
                <a:latin typeface="Times New Roman"/>
                <a:cs typeface="Times New Roman"/>
              </a:rPr>
              <a:t>“We </a:t>
            </a:r>
            <a:r>
              <a:rPr dirty="0" sz="1450" spc="-10">
                <a:latin typeface="Times New Roman"/>
                <a:cs typeface="Times New Roman"/>
              </a:rPr>
              <a:t>want </a:t>
            </a:r>
            <a:r>
              <a:rPr dirty="0" sz="1450" spc="-5">
                <a:latin typeface="Times New Roman"/>
                <a:cs typeface="Times New Roman"/>
              </a:rPr>
              <a:t>no </a:t>
            </a:r>
            <a:r>
              <a:rPr dirty="0" sz="1450" spc="-10">
                <a:latin typeface="Times New Roman"/>
                <a:cs typeface="Times New Roman"/>
              </a:rPr>
              <a:t>beggars here!” </a:t>
            </a:r>
            <a:r>
              <a:rPr dirty="0" sz="1450" spc="-5">
                <a:latin typeface="Times New Roman"/>
                <a:cs typeface="Times New Roman"/>
              </a:rPr>
              <a:t>he</a:t>
            </a:r>
            <a:r>
              <a:rPr dirty="0" sz="1450" spc="50">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But another—although </a:t>
            </a:r>
            <a:r>
              <a:rPr dirty="0" sz="1450" spc="-5">
                <a:latin typeface="Times New Roman"/>
                <a:cs typeface="Times New Roman"/>
              </a:rPr>
              <a:t>he </a:t>
            </a:r>
            <a:r>
              <a:rPr dirty="0" sz="1450" spc="-10">
                <a:latin typeface="Times New Roman"/>
                <a:cs typeface="Times New Roman"/>
              </a:rPr>
              <a:t>was as far from recognising Dick and Lawless—  inclined to more moderate</a:t>
            </a:r>
            <a:r>
              <a:rPr dirty="0" sz="1450" spc="5">
                <a:latin typeface="Times New Roman"/>
                <a:cs typeface="Times New Roman"/>
              </a:rPr>
              <a:t> </a:t>
            </a:r>
            <a:r>
              <a:rPr dirty="0" sz="1450" spc="-10">
                <a:latin typeface="Times New Roman"/>
                <a:cs typeface="Times New Roman"/>
              </a:rPr>
              <a:t>counsels.</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“Not </a:t>
            </a:r>
            <a:r>
              <a:rPr dirty="0" sz="1450" spc="-5">
                <a:latin typeface="Times New Roman"/>
                <a:cs typeface="Times New Roman"/>
              </a:rPr>
              <a:t>so,” he </a:t>
            </a:r>
            <a:r>
              <a:rPr dirty="0" sz="1450" spc="-10">
                <a:latin typeface="Times New Roman"/>
                <a:cs typeface="Times New Roman"/>
              </a:rPr>
              <a:t>cried. </a:t>
            </a:r>
            <a:r>
              <a:rPr dirty="0" sz="1450" spc="-50">
                <a:latin typeface="Times New Roman"/>
                <a:cs typeface="Times New Roman"/>
              </a:rPr>
              <a:t>“We </a:t>
            </a:r>
            <a:r>
              <a:rPr dirty="0" sz="1450" spc="-5">
                <a:latin typeface="Times New Roman"/>
                <a:cs typeface="Times New Roman"/>
              </a:rPr>
              <a:t>be </a:t>
            </a:r>
            <a:r>
              <a:rPr dirty="0" sz="1450" spc="-10">
                <a:latin typeface="Times New Roman"/>
                <a:cs typeface="Times New Roman"/>
              </a:rPr>
              <a:t>strong men, and take; these </a:t>
            </a:r>
            <a:r>
              <a:rPr dirty="0" sz="1450" spc="-5">
                <a:latin typeface="Times New Roman"/>
                <a:cs typeface="Times New Roman"/>
              </a:rPr>
              <a:t>be </a:t>
            </a:r>
            <a:r>
              <a:rPr dirty="0" sz="1450" spc="-10">
                <a:latin typeface="Times New Roman"/>
                <a:cs typeface="Times New Roman"/>
              </a:rPr>
              <a:t>weak, and crave; </a:t>
            </a:r>
            <a:r>
              <a:rPr dirty="0" sz="1450" spc="-5">
                <a:latin typeface="Times New Roman"/>
                <a:cs typeface="Times New Roman"/>
              </a:rPr>
              <a:t>but  </a:t>
            </a:r>
            <a:r>
              <a:rPr dirty="0" sz="1450" spc="-10">
                <a:latin typeface="Times New Roman"/>
                <a:cs typeface="Times New Roman"/>
              </a:rPr>
              <a:t>in the latter end these shall </a:t>
            </a:r>
            <a:r>
              <a:rPr dirty="0" sz="1450" spc="-5">
                <a:latin typeface="Times New Roman"/>
                <a:cs typeface="Times New Roman"/>
              </a:rPr>
              <a:t>be </a:t>
            </a:r>
            <a:r>
              <a:rPr dirty="0" sz="1450" spc="-10">
                <a:latin typeface="Times New Roman"/>
                <a:cs typeface="Times New Roman"/>
              </a:rPr>
              <a:t>uppermost and we </a:t>
            </a:r>
            <a:r>
              <a:rPr dirty="0" sz="1450" spc="-25">
                <a:latin typeface="Times New Roman"/>
                <a:cs typeface="Times New Roman"/>
              </a:rPr>
              <a:t>below. </a:t>
            </a:r>
            <a:r>
              <a:rPr dirty="0" sz="1450" spc="-10">
                <a:latin typeface="Times New Roman"/>
                <a:cs typeface="Times New Roman"/>
              </a:rPr>
              <a:t>Mind him </a:t>
            </a:r>
            <a:r>
              <a:rPr dirty="0" sz="1450" spc="-5">
                <a:latin typeface="Times New Roman"/>
                <a:cs typeface="Times New Roman"/>
              </a:rPr>
              <a:t>not, </a:t>
            </a:r>
            <a:r>
              <a:rPr dirty="0" sz="1450" spc="-10">
                <a:latin typeface="Times New Roman"/>
                <a:cs typeface="Times New Roman"/>
              </a:rPr>
              <a:t>my  father; </a:t>
            </a:r>
            <a:r>
              <a:rPr dirty="0" sz="1450" spc="-5">
                <a:latin typeface="Times New Roman"/>
                <a:cs typeface="Times New Roman"/>
              </a:rPr>
              <a:t>but </a:t>
            </a:r>
            <a:r>
              <a:rPr dirty="0" sz="1450" spc="-10">
                <a:latin typeface="Times New Roman"/>
                <a:cs typeface="Times New Roman"/>
              </a:rPr>
              <a:t>come, drink </a:t>
            </a:r>
            <a:r>
              <a:rPr dirty="0" sz="1450" spc="-5">
                <a:latin typeface="Times New Roman"/>
                <a:cs typeface="Times New Roman"/>
              </a:rPr>
              <a:t>of </a:t>
            </a:r>
            <a:r>
              <a:rPr dirty="0" sz="1450" spc="-10">
                <a:latin typeface="Times New Roman"/>
                <a:cs typeface="Times New Roman"/>
              </a:rPr>
              <a:t>my cup, and give me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benediction.”</a:t>
            </a:r>
            <a:endParaRPr sz="1450">
              <a:latin typeface="Times New Roman"/>
              <a:cs typeface="Times New Roman"/>
            </a:endParaRPr>
          </a:p>
          <a:p>
            <a:pPr algn="just" marL="12700" marR="6350">
              <a:lnSpc>
                <a:spcPts val="1730"/>
              </a:lnSpc>
              <a:spcBef>
                <a:spcPts val="575"/>
              </a:spcBef>
            </a:pPr>
            <a:r>
              <a:rPr dirty="0" sz="1450" spc="-10">
                <a:latin typeface="Times New Roman"/>
                <a:cs typeface="Times New Roman"/>
              </a:rPr>
              <a:t>“Y’ are men </a:t>
            </a:r>
            <a:r>
              <a:rPr dirty="0" sz="1450" spc="-5">
                <a:latin typeface="Times New Roman"/>
                <a:cs typeface="Times New Roman"/>
              </a:rPr>
              <a:t>of a </a:t>
            </a:r>
            <a:r>
              <a:rPr dirty="0" sz="1450" spc="-10">
                <a:latin typeface="Times New Roman"/>
                <a:cs typeface="Times New Roman"/>
              </a:rPr>
              <a:t>light mind, carnal, and accursed,” said the monk. </a:t>
            </a:r>
            <a:r>
              <a:rPr dirty="0" sz="1450" spc="-30">
                <a:latin typeface="Times New Roman"/>
                <a:cs typeface="Times New Roman"/>
              </a:rPr>
              <a:t>“Now, </a:t>
            </a:r>
            <a:r>
              <a:rPr dirty="0" sz="1450" spc="-10">
                <a:latin typeface="Times New Roman"/>
                <a:cs typeface="Times New Roman"/>
              </a:rPr>
              <a:t>may  the saints forbid that ever </a:t>
            </a:r>
            <a:r>
              <a:rPr dirty="0" sz="1450" spc="-5">
                <a:latin typeface="Times New Roman"/>
                <a:cs typeface="Times New Roman"/>
              </a:rPr>
              <a:t>I </a:t>
            </a:r>
            <a:r>
              <a:rPr dirty="0" sz="1450" spc="-10">
                <a:latin typeface="Times New Roman"/>
                <a:cs typeface="Times New Roman"/>
              </a:rPr>
              <a:t>should drink with such companions! But here, for  the pity </a:t>
            </a:r>
            <a:r>
              <a:rPr dirty="0" sz="1450" spc="-5">
                <a:latin typeface="Times New Roman"/>
                <a:cs typeface="Times New Roman"/>
              </a:rPr>
              <a:t>I </a:t>
            </a:r>
            <a:r>
              <a:rPr dirty="0" sz="1450" spc="-10">
                <a:latin typeface="Times New Roman"/>
                <a:cs typeface="Times New Roman"/>
              </a:rPr>
              <a:t>bear to sinners, here </a:t>
            </a:r>
            <a:r>
              <a:rPr dirty="0" sz="1450" spc="-5">
                <a:latin typeface="Times New Roman"/>
                <a:cs typeface="Times New Roman"/>
              </a:rPr>
              <a:t>I do </a:t>
            </a:r>
            <a:r>
              <a:rPr dirty="0" sz="1450" spc="-10">
                <a:latin typeface="Times New Roman"/>
                <a:cs typeface="Times New Roman"/>
              </a:rPr>
              <a:t>leave </a:t>
            </a:r>
            <a:r>
              <a:rPr dirty="0" sz="1450" spc="-5">
                <a:latin typeface="Times New Roman"/>
                <a:cs typeface="Times New Roman"/>
              </a:rPr>
              <a:t>you a </a:t>
            </a:r>
            <a:r>
              <a:rPr dirty="0" sz="1450" spc="-10">
                <a:latin typeface="Times New Roman"/>
                <a:cs typeface="Times New Roman"/>
              </a:rPr>
              <a:t>blessed relic, the which, for  </a:t>
            </a:r>
            <a:r>
              <a:rPr dirty="0" sz="1450" spc="-5">
                <a:latin typeface="Times New Roman"/>
                <a:cs typeface="Times New Roman"/>
              </a:rPr>
              <a:t>your </a:t>
            </a:r>
            <a:r>
              <a:rPr dirty="0" sz="1450" spc="-20">
                <a:latin typeface="Times New Roman"/>
                <a:cs typeface="Times New Roman"/>
              </a:rPr>
              <a:t>soul’s </a:t>
            </a:r>
            <a:r>
              <a:rPr dirty="0" sz="1450" spc="-10">
                <a:latin typeface="Times New Roman"/>
                <a:cs typeface="Times New Roman"/>
              </a:rPr>
              <a:t>interest, </a:t>
            </a:r>
            <a:r>
              <a:rPr dirty="0" sz="1450" spc="-5">
                <a:latin typeface="Times New Roman"/>
                <a:cs typeface="Times New Roman"/>
              </a:rPr>
              <a:t>I </a:t>
            </a:r>
            <a:r>
              <a:rPr dirty="0" sz="1450" spc="-10">
                <a:latin typeface="Times New Roman"/>
                <a:cs typeface="Times New Roman"/>
              </a:rPr>
              <a:t>bid </a:t>
            </a:r>
            <a:r>
              <a:rPr dirty="0" sz="1450" spc="-5">
                <a:latin typeface="Times New Roman"/>
                <a:cs typeface="Times New Roman"/>
              </a:rPr>
              <a:t>you </a:t>
            </a:r>
            <a:r>
              <a:rPr dirty="0" sz="1450" spc="-10">
                <a:latin typeface="Times New Roman"/>
                <a:cs typeface="Times New Roman"/>
              </a:rPr>
              <a:t>kiss and</a:t>
            </a:r>
            <a:r>
              <a:rPr dirty="0" sz="1450" spc="25">
                <a:latin typeface="Times New Roman"/>
                <a:cs typeface="Times New Roman"/>
              </a:rPr>
              <a:t> </a:t>
            </a:r>
            <a:r>
              <a:rPr dirty="0" sz="1450" spc="-10">
                <a:latin typeface="Times New Roman"/>
                <a:cs typeface="Times New Roman"/>
              </a:rPr>
              <a:t>cherish.”</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So far Lawless thundered </a:t>
            </a:r>
            <a:r>
              <a:rPr dirty="0" sz="1450" spc="-5">
                <a:latin typeface="Times New Roman"/>
                <a:cs typeface="Times New Roman"/>
              </a:rPr>
              <a:t>upon </a:t>
            </a:r>
            <a:r>
              <a:rPr dirty="0" sz="1450" spc="-10">
                <a:latin typeface="Times New Roman"/>
                <a:cs typeface="Times New Roman"/>
              </a:rPr>
              <a:t>them like </a:t>
            </a:r>
            <a:r>
              <a:rPr dirty="0" sz="1450" spc="-5">
                <a:latin typeface="Times New Roman"/>
                <a:cs typeface="Times New Roman"/>
              </a:rPr>
              <a:t>a </a:t>
            </a:r>
            <a:r>
              <a:rPr dirty="0" sz="1450" spc="-10">
                <a:latin typeface="Times New Roman"/>
                <a:cs typeface="Times New Roman"/>
              </a:rPr>
              <a:t>preaching friar; </a:t>
            </a:r>
            <a:r>
              <a:rPr dirty="0" sz="1450" spc="-5">
                <a:latin typeface="Times New Roman"/>
                <a:cs typeface="Times New Roman"/>
              </a:rPr>
              <a:t>but </a:t>
            </a:r>
            <a:r>
              <a:rPr dirty="0" sz="1450" spc="-10">
                <a:latin typeface="Times New Roman"/>
                <a:cs typeface="Times New Roman"/>
              </a:rPr>
              <a:t>with these  words </a:t>
            </a:r>
            <a:r>
              <a:rPr dirty="0" sz="1450" spc="-5">
                <a:latin typeface="Times New Roman"/>
                <a:cs typeface="Times New Roman"/>
              </a:rPr>
              <a:t>he </a:t>
            </a:r>
            <a:r>
              <a:rPr dirty="0" sz="1450" spc="-10">
                <a:latin typeface="Times New Roman"/>
                <a:cs typeface="Times New Roman"/>
              </a:rPr>
              <a:t>drew from under his robe </a:t>
            </a:r>
            <a:r>
              <a:rPr dirty="0" sz="1450" spc="-5">
                <a:latin typeface="Times New Roman"/>
                <a:cs typeface="Times New Roman"/>
              </a:rPr>
              <a:t>a </a:t>
            </a:r>
            <a:r>
              <a:rPr dirty="0" sz="1450" spc="-10">
                <a:latin typeface="Times New Roman"/>
                <a:cs typeface="Times New Roman"/>
              </a:rPr>
              <a:t>black </a:t>
            </a:r>
            <a:r>
              <a:rPr dirty="0" sz="1450" spc="-25">
                <a:latin typeface="Times New Roman"/>
                <a:cs typeface="Times New Roman"/>
              </a:rPr>
              <a:t>arrow, </a:t>
            </a:r>
            <a:r>
              <a:rPr dirty="0" sz="1450" spc="-10">
                <a:latin typeface="Times New Roman"/>
                <a:cs typeface="Times New Roman"/>
              </a:rPr>
              <a:t>tossed it </a:t>
            </a:r>
            <a:r>
              <a:rPr dirty="0" sz="1450" spc="-5">
                <a:latin typeface="Times New Roman"/>
                <a:cs typeface="Times New Roman"/>
              </a:rPr>
              <a:t>on </a:t>
            </a:r>
            <a:r>
              <a:rPr dirty="0" sz="1450" spc="-10">
                <a:latin typeface="Times New Roman"/>
                <a:cs typeface="Times New Roman"/>
              </a:rPr>
              <a:t>the board in  front </a:t>
            </a:r>
            <a:r>
              <a:rPr dirty="0" sz="1450" spc="-5">
                <a:latin typeface="Times New Roman"/>
                <a:cs typeface="Times New Roman"/>
              </a:rPr>
              <a:t>of </a:t>
            </a:r>
            <a:r>
              <a:rPr dirty="0" sz="1450" spc="-10">
                <a:latin typeface="Times New Roman"/>
                <a:cs typeface="Times New Roman"/>
              </a:rPr>
              <a:t>the three startled outlaws, turned in the same instant, and, taking Dick  along with him, was </a:t>
            </a:r>
            <a:r>
              <a:rPr dirty="0" sz="1450" spc="-5">
                <a:latin typeface="Times New Roman"/>
                <a:cs typeface="Times New Roman"/>
              </a:rPr>
              <a:t>out of </a:t>
            </a:r>
            <a:r>
              <a:rPr dirty="0" sz="1450" spc="-10">
                <a:latin typeface="Times New Roman"/>
                <a:cs typeface="Times New Roman"/>
              </a:rPr>
              <a:t>the room and </a:t>
            </a:r>
            <a:r>
              <a:rPr dirty="0" sz="1450" spc="-5">
                <a:latin typeface="Times New Roman"/>
                <a:cs typeface="Times New Roman"/>
              </a:rPr>
              <a:t>out of </a:t>
            </a:r>
            <a:r>
              <a:rPr dirty="0" sz="1450" spc="-10">
                <a:latin typeface="Times New Roman"/>
                <a:cs typeface="Times New Roman"/>
              </a:rPr>
              <a:t>sight among the falling snow  before they had time to utter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or </a:t>
            </a:r>
            <a:r>
              <a:rPr dirty="0" sz="1450" spc="-10">
                <a:latin typeface="Times New Roman"/>
                <a:cs typeface="Times New Roman"/>
              </a:rPr>
              <a:t>move </a:t>
            </a:r>
            <a:r>
              <a:rPr dirty="0" sz="1450" spc="-5">
                <a:latin typeface="Times New Roman"/>
                <a:cs typeface="Times New Roman"/>
              </a:rPr>
              <a:t>a</a:t>
            </a:r>
            <a:r>
              <a:rPr dirty="0" sz="1450" spc="40">
                <a:latin typeface="Times New Roman"/>
                <a:cs typeface="Times New Roman"/>
              </a:rPr>
              <a:t> </a:t>
            </a:r>
            <a:r>
              <a:rPr dirty="0" sz="1450" spc="-20">
                <a:latin typeface="Times New Roman"/>
                <a:cs typeface="Times New Roman"/>
              </a:rPr>
              <a:t>finger.</a:t>
            </a:r>
            <a:endParaRPr sz="1450">
              <a:latin typeface="Times New Roman"/>
              <a:cs typeface="Times New Roman"/>
            </a:endParaRPr>
          </a:p>
          <a:p>
            <a:pPr algn="just" marL="12700" marR="8255">
              <a:lnSpc>
                <a:spcPts val="1730"/>
              </a:lnSpc>
              <a:spcBef>
                <a:spcPts val="565"/>
              </a:spcBef>
            </a:pPr>
            <a:r>
              <a:rPr dirty="0" sz="1450" spc="-10">
                <a:latin typeface="Times New Roman"/>
                <a:cs typeface="Times New Roman"/>
              </a:rPr>
              <a:t>“So,” </a:t>
            </a:r>
            <a:r>
              <a:rPr dirty="0" sz="1450" spc="-5">
                <a:latin typeface="Times New Roman"/>
                <a:cs typeface="Times New Roman"/>
              </a:rPr>
              <a:t>he </a:t>
            </a:r>
            <a:r>
              <a:rPr dirty="0" sz="1450" spc="-10">
                <a:latin typeface="Times New Roman"/>
                <a:cs typeface="Times New Roman"/>
              </a:rPr>
              <a:t>said, “we have proved </a:t>
            </a:r>
            <a:r>
              <a:rPr dirty="0" sz="1450" spc="-5">
                <a:latin typeface="Times New Roman"/>
                <a:cs typeface="Times New Roman"/>
              </a:rPr>
              <a:t>our </a:t>
            </a:r>
            <a:r>
              <a:rPr dirty="0" sz="1450" spc="-10">
                <a:latin typeface="Times New Roman"/>
                <a:cs typeface="Times New Roman"/>
              </a:rPr>
              <a:t>false faces, Master Shelton. </a:t>
            </a:r>
            <a:r>
              <a:rPr dirty="0" sz="1450" spc="-5">
                <a:latin typeface="Times New Roman"/>
                <a:cs typeface="Times New Roman"/>
              </a:rPr>
              <a:t>I </a:t>
            </a:r>
            <a:r>
              <a:rPr dirty="0" sz="1450" spc="-10">
                <a:latin typeface="Times New Roman"/>
                <a:cs typeface="Times New Roman"/>
              </a:rPr>
              <a:t>will now  adventure my </a:t>
            </a:r>
            <a:r>
              <a:rPr dirty="0" sz="1450" spc="-5">
                <a:latin typeface="Times New Roman"/>
                <a:cs typeface="Times New Roman"/>
              </a:rPr>
              <a:t>poor </a:t>
            </a:r>
            <a:r>
              <a:rPr dirty="0" sz="1450" spc="-10">
                <a:latin typeface="Times New Roman"/>
                <a:cs typeface="Times New Roman"/>
              </a:rPr>
              <a:t>carcase where </a:t>
            </a:r>
            <a:r>
              <a:rPr dirty="0" sz="1450" spc="-5">
                <a:latin typeface="Times New Roman"/>
                <a:cs typeface="Times New Roman"/>
              </a:rPr>
              <a:t>ye</a:t>
            </a:r>
            <a:r>
              <a:rPr dirty="0" sz="1450" spc="10">
                <a:latin typeface="Times New Roman"/>
                <a:cs typeface="Times New Roman"/>
              </a:rPr>
              <a:t> </a:t>
            </a:r>
            <a:r>
              <a:rPr dirty="0" sz="1450" spc="-10">
                <a:latin typeface="Times New Roman"/>
                <a:cs typeface="Times New Roman"/>
              </a:rPr>
              <a:t>please.”</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“Good!” returned Richard. “It irks me to </a:t>
            </a:r>
            <a:r>
              <a:rPr dirty="0" sz="1450" spc="-5">
                <a:latin typeface="Times New Roman"/>
                <a:cs typeface="Times New Roman"/>
              </a:rPr>
              <a:t>be doing. </a:t>
            </a:r>
            <a:r>
              <a:rPr dirty="0" sz="1450" spc="-10">
                <a:latin typeface="Times New Roman"/>
                <a:cs typeface="Times New Roman"/>
              </a:rPr>
              <a:t>Set we </a:t>
            </a:r>
            <a:r>
              <a:rPr dirty="0" sz="1450" spc="-5">
                <a:latin typeface="Times New Roman"/>
                <a:cs typeface="Times New Roman"/>
              </a:rPr>
              <a:t>on </a:t>
            </a:r>
            <a:r>
              <a:rPr dirty="0" sz="1450" spc="-10">
                <a:latin typeface="Times New Roman"/>
                <a:cs typeface="Times New Roman"/>
              </a:rPr>
              <a:t>for</a:t>
            </a:r>
            <a:r>
              <a:rPr dirty="0" sz="1450" spc="85">
                <a:latin typeface="Times New Roman"/>
                <a:cs typeface="Times New Roman"/>
              </a:rPr>
              <a:t> </a:t>
            </a:r>
            <a:r>
              <a:rPr dirty="0" sz="1450" spc="-10">
                <a:latin typeface="Times New Roman"/>
                <a:cs typeface="Times New Roman"/>
              </a:rPr>
              <a:t>Shoreby!”</a:t>
            </a:r>
            <a:endParaRPr sz="1450">
              <a:latin typeface="Times New Roman"/>
              <a:cs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28756"/>
            <a:ext cx="5806440" cy="2367280"/>
          </a:xfrm>
          <a:prstGeom prst="rect">
            <a:avLst/>
          </a:prstGeom>
        </p:spPr>
        <p:txBody>
          <a:bodyPr wrap="square" lIns="0" tIns="11430" rIns="0" bIns="0" rtlCol="0" vert="horz">
            <a:spAutoFit/>
          </a:bodyPr>
          <a:lstStyle/>
          <a:p>
            <a:pPr algn="ctr" marL="1270">
              <a:lnSpc>
                <a:spcPct val="100000"/>
              </a:lnSpc>
              <a:spcBef>
                <a:spcPts val="90"/>
              </a:spcBef>
            </a:pPr>
            <a:r>
              <a:rPr dirty="0" sz="1450" spc="-15" b="1">
                <a:latin typeface="Times New Roman"/>
                <a:cs typeface="Times New Roman"/>
              </a:rPr>
              <a:t>CHAPTER </a:t>
            </a:r>
            <a:r>
              <a:rPr dirty="0" sz="1450" spc="-10" b="1">
                <a:latin typeface="Times New Roman"/>
                <a:cs typeface="Times New Roman"/>
              </a:rPr>
              <a:t>II—“IN MINE </a:t>
            </a:r>
            <a:r>
              <a:rPr dirty="0" sz="1450" spc="-15" b="1">
                <a:latin typeface="Times New Roman"/>
                <a:cs typeface="Times New Roman"/>
              </a:rPr>
              <a:t>ENEMIES’</a:t>
            </a:r>
            <a:r>
              <a:rPr dirty="0" sz="1450" spc="-90" b="1">
                <a:latin typeface="Times New Roman"/>
                <a:cs typeface="Times New Roman"/>
              </a:rPr>
              <a:t> </a:t>
            </a:r>
            <a:r>
              <a:rPr dirty="0" sz="1450" spc="-15" b="1">
                <a:latin typeface="Times New Roman"/>
                <a:cs typeface="Times New Roman"/>
              </a:rPr>
              <a:t>HOUSE”</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Sir </a:t>
            </a:r>
            <a:r>
              <a:rPr dirty="0" sz="1450" spc="-20">
                <a:latin typeface="Times New Roman"/>
                <a:cs typeface="Times New Roman"/>
              </a:rPr>
              <a:t>Daniel’s </a:t>
            </a:r>
            <a:r>
              <a:rPr dirty="0" sz="1450" spc="-10">
                <a:latin typeface="Times New Roman"/>
                <a:cs typeface="Times New Roman"/>
              </a:rPr>
              <a:t>residence in Shoreby was </a:t>
            </a:r>
            <a:r>
              <a:rPr dirty="0" sz="1450" spc="-5">
                <a:latin typeface="Times New Roman"/>
                <a:cs typeface="Times New Roman"/>
              </a:rPr>
              <a:t>a </a:t>
            </a:r>
            <a:r>
              <a:rPr dirty="0" sz="1450" spc="-10">
                <a:latin typeface="Times New Roman"/>
                <a:cs typeface="Times New Roman"/>
              </a:rPr>
              <a:t>tall, commodious, plastered mansion,  framed in carven oak, and covered </a:t>
            </a:r>
            <a:r>
              <a:rPr dirty="0" sz="1450" spc="-5">
                <a:latin typeface="Times New Roman"/>
                <a:cs typeface="Times New Roman"/>
              </a:rPr>
              <a:t>by a </a:t>
            </a:r>
            <a:r>
              <a:rPr dirty="0" sz="1450" spc="-10">
                <a:latin typeface="Times New Roman"/>
                <a:cs typeface="Times New Roman"/>
              </a:rPr>
              <a:t>low-pitched roof </a:t>
            </a:r>
            <a:r>
              <a:rPr dirty="0" sz="1450" spc="-5">
                <a:latin typeface="Times New Roman"/>
                <a:cs typeface="Times New Roman"/>
              </a:rPr>
              <a:t>of </a:t>
            </a:r>
            <a:r>
              <a:rPr dirty="0" sz="1450" spc="-10">
                <a:latin typeface="Times New Roman"/>
                <a:cs typeface="Times New Roman"/>
              </a:rPr>
              <a:t>thatch. </a:t>
            </a:r>
            <a:r>
              <a:rPr dirty="0" sz="1450" spc="-60">
                <a:latin typeface="Times New Roman"/>
                <a:cs typeface="Times New Roman"/>
              </a:rPr>
              <a:t>To </a:t>
            </a:r>
            <a:r>
              <a:rPr dirty="0" sz="1450" spc="-10">
                <a:latin typeface="Times New Roman"/>
                <a:cs typeface="Times New Roman"/>
              </a:rPr>
              <a:t>the  back there stretched </a:t>
            </a:r>
            <a:r>
              <a:rPr dirty="0" sz="1450" spc="-5">
                <a:latin typeface="Times New Roman"/>
                <a:cs typeface="Times New Roman"/>
              </a:rPr>
              <a:t>a </a:t>
            </a:r>
            <a:r>
              <a:rPr dirty="0" sz="1450" spc="-10">
                <a:latin typeface="Times New Roman"/>
                <a:cs typeface="Times New Roman"/>
              </a:rPr>
              <a:t>garden, full </a:t>
            </a:r>
            <a:r>
              <a:rPr dirty="0" sz="1450" spc="-5">
                <a:latin typeface="Times New Roman"/>
                <a:cs typeface="Times New Roman"/>
              </a:rPr>
              <a:t>of </a:t>
            </a:r>
            <a:r>
              <a:rPr dirty="0" sz="1450" spc="-10">
                <a:latin typeface="Times New Roman"/>
                <a:cs typeface="Times New Roman"/>
              </a:rPr>
              <a:t>fruit-trees, alleys, and thick arbours, and  overlooked from the far end </a:t>
            </a:r>
            <a:r>
              <a:rPr dirty="0" sz="1450" spc="-5">
                <a:latin typeface="Times New Roman"/>
                <a:cs typeface="Times New Roman"/>
              </a:rPr>
              <a:t>by </a:t>
            </a:r>
            <a:r>
              <a:rPr dirty="0" sz="1450" spc="-10">
                <a:latin typeface="Times New Roman"/>
                <a:cs typeface="Times New Roman"/>
              </a:rPr>
              <a:t>the tower </a:t>
            </a:r>
            <a:r>
              <a:rPr dirty="0" sz="1450" spc="-5">
                <a:latin typeface="Times New Roman"/>
                <a:cs typeface="Times New Roman"/>
              </a:rPr>
              <a:t>of </a:t>
            </a:r>
            <a:r>
              <a:rPr dirty="0" sz="1450" spc="-10">
                <a:latin typeface="Times New Roman"/>
                <a:cs typeface="Times New Roman"/>
              </a:rPr>
              <a:t>the abbey</a:t>
            </a:r>
            <a:r>
              <a:rPr dirty="0" sz="1450" spc="55">
                <a:latin typeface="Times New Roman"/>
                <a:cs typeface="Times New Roman"/>
              </a:rPr>
              <a:t> </a:t>
            </a:r>
            <a:r>
              <a:rPr dirty="0" sz="1450" spc="-10">
                <a:latin typeface="Times New Roman"/>
                <a:cs typeface="Times New Roman"/>
              </a:rPr>
              <a:t>church.</a:t>
            </a:r>
            <a:endParaRPr sz="1450">
              <a:latin typeface="Times New Roman"/>
              <a:cs typeface="Times New Roman"/>
            </a:endParaRPr>
          </a:p>
          <a:p>
            <a:pPr marL="12700" marR="35560">
              <a:lnSpc>
                <a:spcPts val="1730"/>
              </a:lnSpc>
              <a:spcBef>
                <a:spcPts val="570"/>
              </a:spcBef>
            </a:pPr>
            <a:r>
              <a:rPr dirty="0" sz="1450" spc="-10">
                <a:latin typeface="Times New Roman"/>
                <a:cs typeface="Times New Roman"/>
              </a:rPr>
              <a:t>The house might contain, </a:t>
            </a:r>
            <a:r>
              <a:rPr dirty="0" sz="1450" spc="-5">
                <a:latin typeface="Times New Roman"/>
                <a:cs typeface="Times New Roman"/>
              </a:rPr>
              <a:t>upon a </a:t>
            </a:r>
            <a:r>
              <a:rPr dirty="0" sz="1450" spc="-10">
                <a:latin typeface="Times New Roman"/>
                <a:cs typeface="Times New Roman"/>
              </a:rPr>
              <a:t>pinch, the retinue </a:t>
            </a:r>
            <a:r>
              <a:rPr dirty="0" sz="1450" spc="-5">
                <a:latin typeface="Times New Roman"/>
                <a:cs typeface="Times New Roman"/>
              </a:rPr>
              <a:t>of a </a:t>
            </a:r>
            <a:r>
              <a:rPr dirty="0" sz="1450" spc="-10">
                <a:latin typeface="Times New Roman"/>
                <a:cs typeface="Times New Roman"/>
              </a:rPr>
              <a:t>greater person than Sir  Daniel; </a:t>
            </a:r>
            <a:r>
              <a:rPr dirty="0" sz="1450" spc="-5">
                <a:latin typeface="Times New Roman"/>
                <a:cs typeface="Times New Roman"/>
              </a:rPr>
              <a:t>but </a:t>
            </a:r>
            <a:r>
              <a:rPr dirty="0" sz="1450" spc="-10">
                <a:latin typeface="Times New Roman"/>
                <a:cs typeface="Times New Roman"/>
              </a:rPr>
              <a:t>even now it was filled with </a:t>
            </a:r>
            <a:r>
              <a:rPr dirty="0" sz="1450" spc="-5">
                <a:latin typeface="Times New Roman"/>
                <a:cs typeface="Times New Roman"/>
              </a:rPr>
              <a:t>hubbub. </a:t>
            </a:r>
            <a:r>
              <a:rPr dirty="0" sz="1450" spc="-10">
                <a:latin typeface="Times New Roman"/>
                <a:cs typeface="Times New Roman"/>
              </a:rPr>
              <a:t>The court rang with arms and  horseshoe-iron; the kitchens roared with cookery like </a:t>
            </a:r>
            <a:r>
              <a:rPr dirty="0" sz="1450" spc="-5">
                <a:latin typeface="Times New Roman"/>
                <a:cs typeface="Times New Roman"/>
              </a:rPr>
              <a:t>a </a:t>
            </a:r>
            <a:r>
              <a:rPr dirty="0" sz="1450" spc="-10">
                <a:latin typeface="Times New Roman"/>
                <a:cs typeface="Times New Roman"/>
              </a:rPr>
              <a:t>bees’-hive; minstrels,  and the players </a:t>
            </a:r>
            <a:r>
              <a:rPr dirty="0" sz="1450" spc="-5">
                <a:latin typeface="Times New Roman"/>
                <a:cs typeface="Times New Roman"/>
              </a:rPr>
              <a:t>of </a:t>
            </a:r>
            <a:r>
              <a:rPr dirty="0" sz="1450" spc="-10">
                <a:latin typeface="Times New Roman"/>
                <a:cs typeface="Times New Roman"/>
              </a:rPr>
              <a:t>instruments, and the cries </a:t>
            </a:r>
            <a:r>
              <a:rPr dirty="0" sz="1450" spc="-5">
                <a:latin typeface="Times New Roman"/>
                <a:cs typeface="Times New Roman"/>
              </a:rPr>
              <a:t>of </a:t>
            </a:r>
            <a:r>
              <a:rPr dirty="0" sz="1450" spc="-10">
                <a:latin typeface="Times New Roman"/>
                <a:cs typeface="Times New Roman"/>
              </a:rPr>
              <a:t>tumblers, sounded from</a:t>
            </a:r>
            <a:r>
              <a:rPr dirty="0" sz="1450" spc="10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
        <p:nvSpPr>
          <p:cNvPr id="3" name="object 3"/>
          <p:cNvSpPr txBox="1"/>
          <p:nvPr/>
        </p:nvSpPr>
        <p:spPr>
          <a:xfrm>
            <a:off x="876300" y="3170202"/>
            <a:ext cx="5084445" cy="245110"/>
          </a:xfrm>
          <a:prstGeom prst="rect">
            <a:avLst/>
          </a:prstGeom>
        </p:spPr>
        <p:txBody>
          <a:bodyPr wrap="square" lIns="0" tIns="11430" rIns="0" bIns="0" rtlCol="0" vert="horz">
            <a:spAutoFit/>
          </a:bodyPr>
          <a:lstStyle/>
          <a:p>
            <a:pPr marL="12700">
              <a:lnSpc>
                <a:spcPct val="100000"/>
              </a:lnSpc>
              <a:spcBef>
                <a:spcPts val="90"/>
              </a:spcBef>
              <a:tabLst>
                <a:tab pos="4918710" algn="l"/>
              </a:tabLst>
            </a:pPr>
            <a:r>
              <a:rPr dirty="0" sz="1450" spc="-5">
                <a:latin typeface="Times New Roman"/>
                <a:cs typeface="Times New Roman"/>
              </a:rPr>
              <a:t>h</a:t>
            </a:r>
            <a:r>
              <a:rPr dirty="0" sz="1450" spc="-10">
                <a:latin typeface="Times New Roman"/>
                <a:cs typeface="Times New Roman"/>
              </a:rPr>
              <a:t>all</a:t>
            </a:r>
            <a:r>
              <a:rPr dirty="0" sz="1450" spc="-5">
                <a:latin typeface="Times New Roman"/>
                <a:cs typeface="Times New Roman"/>
              </a:rPr>
              <a:t>.</a:t>
            </a:r>
            <a:r>
              <a:rPr dirty="0" sz="1450">
                <a:latin typeface="Times New Roman"/>
                <a:cs typeface="Times New Roman"/>
              </a:rPr>
              <a:t> </a:t>
            </a:r>
            <a:r>
              <a:rPr dirty="0" sz="1450" spc="-5">
                <a:latin typeface="Times New Roman"/>
                <a:cs typeface="Times New Roman"/>
              </a:rPr>
              <a:t> </a:t>
            </a:r>
            <a:r>
              <a:rPr dirty="0" sz="1450" spc="-10">
                <a:latin typeface="Times New Roman"/>
                <a:cs typeface="Times New Roman"/>
              </a:rPr>
              <a:t>Si</a:t>
            </a:r>
            <a:r>
              <a:rPr dirty="0" sz="1450" spc="-5">
                <a:latin typeface="Times New Roman"/>
                <a:cs typeface="Times New Roman"/>
              </a:rPr>
              <a:t>r</a:t>
            </a:r>
            <a:r>
              <a:rPr dirty="0" sz="1450" spc="-5">
                <a:latin typeface="Times New Roman"/>
                <a:cs typeface="Times New Roman"/>
              </a:rPr>
              <a:t> </a:t>
            </a:r>
            <a:r>
              <a:rPr dirty="0" sz="1450" spc="-15">
                <a:latin typeface="Times New Roman"/>
                <a:cs typeface="Times New Roman"/>
              </a:rPr>
              <a:t>Da</a:t>
            </a:r>
            <a:r>
              <a:rPr dirty="0" sz="1450" spc="-5">
                <a:latin typeface="Times New Roman"/>
                <a:cs typeface="Times New Roman"/>
              </a:rPr>
              <a:t>n</a:t>
            </a:r>
            <a:r>
              <a:rPr dirty="0" sz="1450" spc="-10">
                <a:latin typeface="Times New Roman"/>
                <a:cs typeface="Times New Roman"/>
              </a:rPr>
              <a:t>iel</a:t>
            </a:r>
            <a:r>
              <a:rPr dirty="0" sz="1450" spc="-5">
                <a:latin typeface="Times New Roman"/>
                <a:cs typeface="Times New Roman"/>
              </a:rPr>
              <a:t>,</a:t>
            </a:r>
            <a:r>
              <a:rPr dirty="0" sz="1450" spc="-5">
                <a:latin typeface="Times New Roman"/>
                <a:cs typeface="Times New Roman"/>
              </a:rPr>
              <a:t> </a:t>
            </a:r>
            <a:r>
              <a:rPr dirty="0" sz="1450" spc="-10">
                <a:latin typeface="Times New Roman"/>
                <a:cs typeface="Times New Roman"/>
              </a:rPr>
              <a:t>i</a:t>
            </a:r>
            <a:r>
              <a:rPr dirty="0" sz="1450" spc="-5">
                <a:latin typeface="Times New Roman"/>
                <a:cs typeface="Times New Roman"/>
              </a:rPr>
              <a:t>n</a:t>
            </a:r>
            <a:r>
              <a:rPr dirty="0" sz="1450" spc="-5">
                <a:latin typeface="Times New Roman"/>
                <a:cs typeface="Times New Roman"/>
              </a:rPr>
              <a:t> </a:t>
            </a:r>
            <a:r>
              <a:rPr dirty="0" sz="1450" spc="-5">
                <a:latin typeface="Times New Roman"/>
                <a:cs typeface="Times New Roman"/>
              </a:rPr>
              <a:t>h</a:t>
            </a:r>
            <a:r>
              <a:rPr dirty="0" sz="1450" spc="-10">
                <a:latin typeface="Times New Roman"/>
                <a:cs typeface="Times New Roman"/>
              </a:rPr>
              <a:t>i</a:t>
            </a:r>
            <a:r>
              <a:rPr dirty="0" sz="1450" spc="-5">
                <a:latin typeface="Times New Roman"/>
                <a:cs typeface="Times New Roman"/>
              </a:rPr>
              <a:t>s</a:t>
            </a:r>
            <a:r>
              <a:rPr dirty="0" sz="1450" spc="-5">
                <a:latin typeface="Times New Roman"/>
                <a:cs typeface="Times New Roman"/>
              </a:rPr>
              <a:t> </a:t>
            </a:r>
            <a:r>
              <a:rPr dirty="0" sz="1450" spc="-5">
                <a:latin typeface="Times New Roman"/>
                <a:cs typeface="Times New Roman"/>
              </a:rPr>
              <a:t>p</a:t>
            </a:r>
            <a:r>
              <a:rPr dirty="0" sz="1450" spc="-10">
                <a:latin typeface="Times New Roman"/>
                <a:cs typeface="Times New Roman"/>
              </a:rPr>
              <a:t>r</a:t>
            </a:r>
            <a:r>
              <a:rPr dirty="0" sz="1450" spc="-5">
                <a:latin typeface="Times New Roman"/>
                <a:cs typeface="Times New Roman"/>
              </a:rPr>
              <a:t>o</a:t>
            </a:r>
            <a:r>
              <a:rPr dirty="0" sz="1450" spc="-10">
                <a:latin typeface="Times New Roman"/>
                <a:cs typeface="Times New Roman"/>
              </a:rPr>
              <a:t>f</a:t>
            </a:r>
            <a:r>
              <a:rPr dirty="0" sz="1450" spc="-5">
                <a:latin typeface="Times New Roman"/>
                <a:cs typeface="Times New Roman"/>
              </a:rPr>
              <a:t>u</a:t>
            </a:r>
            <a:r>
              <a:rPr dirty="0" sz="1450" spc="-10">
                <a:latin typeface="Times New Roman"/>
                <a:cs typeface="Times New Roman"/>
              </a:rPr>
              <a:t>si</a:t>
            </a:r>
            <a:r>
              <a:rPr dirty="0" sz="1450" spc="-5">
                <a:latin typeface="Times New Roman"/>
                <a:cs typeface="Times New Roman"/>
              </a:rPr>
              <a:t>on,</a:t>
            </a:r>
            <a:r>
              <a:rPr dirty="0" sz="1450" spc="-5">
                <a:latin typeface="Times New Roman"/>
                <a:cs typeface="Times New Roman"/>
              </a:rPr>
              <a:t> </a:t>
            </a:r>
            <a:r>
              <a:rPr dirty="0" sz="1450" spc="-10">
                <a:latin typeface="Times New Roman"/>
                <a:cs typeface="Times New Roman"/>
              </a:rPr>
              <a:t>i</a:t>
            </a:r>
            <a:r>
              <a:rPr dirty="0" sz="1450" spc="-5">
                <a:latin typeface="Times New Roman"/>
                <a:cs typeface="Times New Roman"/>
              </a:rPr>
              <a:t>n</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spc="-5">
                <a:latin typeface="Times New Roman"/>
                <a:cs typeface="Times New Roman"/>
              </a:rPr>
              <a:t> </a:t>
            </a:r>
            <a:r>
              <a:rPr dirty="0" sz="1450" spc="-5">
                <a:latin typeface="Times New Roman"/>
                <a:cs typeface="Times New Roman"/>
              </a:rPr>
              <a:t>g</a:t>
            </a:r>
            <a:r>
              <a:rPr dirty="0" sz="1450" spc="-10">
                <a:latin typeface="Times New Roman"/>
                <a:cs typeface="Times New Roman"/>
              </a:rPr>
              <a:t>aiet</a:t>
            </a:r>
            <a:r>
              <a:rPr dirty="0" sz="1450" spc="-5">
                <a:latin typeface="Times New Roman"/>
                <a:cs typeface="Times New Roman"/>
              </a:rPr>
              <a:t>y</a:t>
            </a:r>
            <a:r>
              <a:rPr dirty="0" sz="1450" spc="-5">
                <a:latin typeface="Times New Roman"/>
                <a:cs typeface="Times New Roman"/>
              </a:rPr>
              <a:t> </a:t>
            </a:r>
            <a:r>
              <a:rPr dirty="0" sz="1450" spc="-10">
                <a:latin typeface="Times New Roman"/>
                <a:cs typeface="Times New Roman"/>
              </a:rPr>
              <a:t>a</a:t>
            </a:r>
            <a:r>
              <a:rPr dirty="0" sz="1450" spc="-5">
                <a:latin typeface="Times New Roman"/>
                <a:cs typeface="Times New Roman"/>
              </a:rPr>
              <a:t>nd</a:t>
            </a:r>
            <a:r>
              <a:rPr dirty="0" sz="1450" spc="-5">
                <a:latin typeface="Times New Roman"/>
                <a:cs typeface="Times New Roman"/>
              </a:rPr>
              <a:t> </a:t>
            </a:r>
            <a:r>
              <a:rPr dirty="0" sz="1450" spc="-5">
                <a:latin typeface="Times New Roman"/>
                <a:cs typeface="Times New Roman"/>
              </a:rPr>
              <a:t>g</a:t>
            </a:r>
            <a:r>
              <a:rPr dirty="0" sz="1450" spc="-10">
                <a:latin typeface="Times New Roman"/>
                <a:cs typeface="Times New Roman"/>
              </a:rPr>
              <a:t>alla</a:t>
            </a:r>
            <a:r>
              <a:rPr dirty="0" sz="1450" spc="-5">
                <a:latin typeface="Times New Roman"/>
                <a:cs typeface="Times New Roman"/>
              </a:rPr>
              <a:t>n</a:t>
            </a:r>
            <a:r>
              <a:rPr dirty="0" sz="1450" spc="-10">
                <a:latin typeface="Times New Roman"/>
                <a:cs typeface="Times New Roman"/>
              </a:rPr>
              <a:t>tr</a:t>
            </a:r>
            <a:r>
              <a:rPr dirty="0" sz="1450" spc="-5">
                <a:latin typeface="Times New Roman"/>
                <a:cs typeface="Times New Roman"/>
              </a:rPr>
              <a:t>y</a:t>
            </a:r>
            <a:r>
              <a:rPr dirty="0" sz="145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
        <p:nvSpPr>
          <p:cNvPr id="4" name="object 4"/>
          <p:cNvSpPr txBox="1"/>
          <p:nvPr/>
        </p:nvSpPr>
        <p:spPr>
          <a:xfrm>
            <a:off x="6443060" y="3170202"/>
            <a:ext cx="239395" cy="245110"/>
          </a:xfrm>
          <a:prstGeom prst="rect">
            <a:avLst/>
          </a:prstGeom>
        </p:spPr>
        <p:txBody>
          <a:bodyPr wrap="square" lIns="0" tIns="11430" rIns="0" bIns="0" rtlCol="0" vert="horz">
            <a:spAutoFit/>
          </a:bodyPr>
          <a:lstStyle/>
          <a:p>
            <a:pPr marL="12700">
              <a:lnSpc>
                <a:spcPct val="100000"/>
              </a:lnSpc>
              <a:spcBef>
                <a:spcPts val="90"/>
              </a:spcBef>
            </a:pPr>
            <a:r>
              <a:rPr dirty="0" sz="1450" spc="-5">
                <a:latin typeface="Times New Roman"/>
                <a:cs typeface="Times New Roman"/>
              </a:rPr>
              <a:t>h</a:t>
            </a:r>
            <a:r>
              <a:rPr dirty="0" sz="1450" spc="-10">
                <a:latin typeface="Times New Roman"/>
                <a:cs typeface="Times New Roman"/>
              </a:rPr>
              <a:t>i</a:t>
            </a:r>
            <a:r>
              <a:rPr dirty="0" sz="1450" spc="-5">
                <a:latin typeface="Times New Roman"/>
                <a:cs typeface="Times New Roman"/>
              </a:rPr>
              <a:t>s</a:t>
            </a:r>
            <a:endParaRPr sz="1450">
              <a:latin typeface="Times New Roman"/>
              <a:cs typeface="Times New Roman"/>
            </a:endParaRPr>
          </a:p>
        </p:txBody>
      </p:sp>
      <p:sp>
        <p:nvSpPr>
          <p:cNvPr id="5" name="object 5"/>
          <p:cNvSpPr txBox="1"/>
          <p:nvPr/>
        </p:nvSpPr>
        <p:spPr>
          <a:xfrm>
            <a:off x="876300" y="3316542"/>
            <a:ext cx="5807710" cy="6610984"/>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establishment, rivalled with Lord </a:t>
            </a:r>
            <a:r>
              <a:rPr dirty="0" sz="1450" spc="-20">
                <a:latin typeface="Times New Roman"/>
                <a:cs typeface="Times New Roman"/>
              </a:rPr>
              <a:t>Shoreby, </a:t>
            </a:r>
            <a:r>
              <a:rPr dirty="0" sz="1450" spc="-10">
                <a:latin typeface="Times New Roman"/>
                <a:cs typeface="Times New Roman"/>
              </a:rPr>
              <a:t>and eclipsed Lord</a:t>
            </a:r>
            <a:r>
              <a:rPr dirty="0" sz="1450" spc="65">
                <a:latin typeface="Times New Roman"/>
                <a:cs typeface="Times New Roman"/>
              </a:rPr>
              <a:t> </a:t>
            </a:r>
            <a:r>
              <a:rPr dirty="0" sz="1450" spc="-10">
                <a:latin typeface="Times New Roman"/>
                <a:cs typeface="Times New Roman"/>
              </a:rPr>
              <a:t>Risingham.</a:t>
            </a:r>
            <a:endParaRPr sz="1450">
              <a:latin typeface="Times New Roman"/>
              <a:cs typeface="Times New Roman"/>
            </a:endParaRPr>
          </a:p>
          <a:p>
            <a:pPr algn="just" marL="12700" marR="7620">
              <a:lnSpc>
                <a:spcPts val="1730"/>
              </a:lnSpc>
              <a:spcBef>
                <a:spcPts val="630"/>
              </a:spcBef>
            </a:pPr>
            <a:r>
              <a:rPr dirty="0" sz="1450" spc="-10">
                <a:latin typeface="Times New Roman"/>
                <a:cs typeface="Times New Roman"/>
              </a:rPr>
              <a:t>All guests were made welcome. Minstrels, tumblers, players </a:t>
            </a:r>
            <a:r>
              <a:rPr dirty="0" sz="1450" spc="-5">
                <a:latin typeface="Times New Roman"/>
                <a:cs typeface="Times New Roman"/>
              </a:rPr>
              <a:t>of </a:t>
            </a:r>
            <a:r>
              <a:rPr dirty="0" sz="1450" spc="-10">
                <a:latin typeface="Times New Roman"/>
                <a:cs typeface="Times New Roman"/>
              </a:rPr>
              <a:t>chess, the  sellers </a:t>
            </a:r>
            <a:r>
              <a:rPr dirty="0" sz="1450" spc="-5">
                <a:latin typeface="Times New Roman"/>
                <a:cs typeface="Times New Roman"/>
              </a:rPr>
              <a:t>of </a:t>
            </a:r>
            <a:r>
              <a:rPr dirty="0" sz="1450" spc="-10">
                <a:latin typeface="Times New Roman"/>
                <a:cs typeface="Times New Roman"/>
              </a:rPr>
              <a:t>relics, medicines, perfumes, and enchantments, and along with these  every sort </a:t>
            </a:r>
            <a:r>
              <a:rPr dirty="0" sz="1450" spc="-5">
                <a:latin typeface="Times New Roman"/>
                <a:cs typeface="Times New Roman"/>
              </a:rPr>
              <a:t>of </a:t>
            </a:r>
            <a:r>
              <a:rPr dirty="0" sz="1450" spc="-10">
                <a:latin typeface="Times New Roman"/>
                <a:cs typeface="Times New Roman"/>
              </a:rPr>
              <a:t>priest, </a:t>
            </a:r>
            <a:r>
              <a:rPr dirty="0" sz="1450" spc="-20">
                <a:latin typeface="Times New Roman"/>
                <a:cs typeface="Times New Roman"/>
              </a:rPr>
              <a:t>friar, </a:t>
            </a:r>
            <a:r>
              <a:rPr dirty="0" sz="1450" spc="-5">
                <a:latin typeface="Times New Roman"/>
                <a:cs typeface="Times New Roman"/>
              </a:rPr>
              <a:t>or </a:t>
            </a:r>
            <a:r>
              <a:rPr dirty="0" sz="1450" spc="-10">
                <a:latin typeface="Times New Roman"/>
                <a:cs typeface="Times New Roman"/>
              </a:rPr>
              <a:t>pilgrim, were made welcome to the lower table,  and slept together in the ample lofts, </a:t>
            </a:r>
            <a:r>
              <a:rPr dirty="0" sz="1450" spc="-5">
                <a:latin typeface="Times New Roman"/>
                <a:cs typeface="Times New Roman"/>
              </a:rPr>
              <a:t>or on </a:t>
            </a:r>
            <a:r>
              <a:rPr dirty="0" sz="1450" spc="-10">
                <a:latin typeface="Times New Roman"/>
                <a:cs typeface="Times New Roman"/>
              </a:rPr>
              <a:t>the bare boards </a:t>
            </a:r>
            <a:r>
              <a:rPr dirty="0" sz="1450" spc="-5">
                <a:latin typeface="Times New Roman"/>
                <a:cs typeface="Times New Roman"/>
              </a:rPr>
              <a:t>of </a:t>
            </a:r>
            <a:r>
              <a:rPr dirty="0" sz="1450" spc="-10">
                <a:latin typeface="Times New Roman"/>
                <a:cs typeface="Times New Roman"/>
              </a:rPr>
              <a:t>the long dining-  hall.</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On the afternoon following the wreck </a:t>
            </a:r>
            <a:r>
              <a:rPr dirty="0" sz="1450" spc="-5">
                <a:latin typeface="Times New Roman"/>
                <a:cs typeface="Times New Roman"/>
              </a:rPr>
              <a:t>of </a:t>
            </a:r>
            <a:r>
              <a:rPr dirty="0" sz="1450" spc="-10">
                <a:latin typeface="Times New Roman"/>
                <a:cs typeface="Times New Roman"/>
              </a:rPr>
              <a:t>the Good Hope, the </a:t>
            </a:r>
            <a:r>
              <a:rPr dirty="0" sz="1450" spc="-20">
                <a:latin typeface="Times New Roman"/>
                <a:cs typeface="Times New Roman"/>
              </a:rPr>
              <a:t>buttery, </a:t>
            </a:r>
            <a:r>
              <a:rPr dirty="0" sz="1450" spc="-10">
                <a:latin typeface="Times New Roman"/>
                <a:cs typeface="Times New Roman"/>
              </a:rPr>
              <a:t>the  kitchens, the stables, the covered cartshed that surrounded two sides </a:t>
            </a:r>
            <a:r>
              <a:rPr dirty="0" sz="1450" spc="-5">
                <a:latin typeface="Times New Roman"/>
                <a:cs typeface="Times New Roman"/>
              </a:rPr>
              <a:t>of </a:t>
            </a:r>
            <a:r>
              <a:rPr dirty="0" sz="1450" spc="-10">
                <a:latin typeface="Times New Roman"/>
                <a:cs typeface="Times New Roman"/>
              </a:rPr>
              <a:t>the  court, were all crowded </a:t>
            </a:r>
            <a:r>
              <a:rPr dirty="0" sz="1450" spc="-5">
                <a:latin typeface="Times New Roman"/>
                <a:cs typeface="Times New Roman"/>
              </a:rPr>
              <a:t>by </a:t>
            </a:r>
            <a:r>
              <a:rPr dirty="0" sz="1450" spc="-10">
                <a:latin typeface="Times New Roman"/>
                <a:cs typeface="Times New Roman"/>
              </a:rPr>
              <a:t>idle people, partly belonging to Sir </a:t>
            </a:r>
            <a:r>
              <a:rPr dirty="0" sz="1450" spc="-20">
                <a:latin typeface="Times New Roman"/>
                <a:cs typeface="Times New Roman"/>
              </a:rPr>
              <a:t>Daniel’s </a:t>
            </a:r>
            <a:r>
              <a:rPr dirty="0" sz="1450" spc="320">
                <a:latin typeface="Times New Roman"/>
                <a:cs typeface="Times New Roman"/>
              </a:rPr>
              <a:t> </a:t>
            </a:r>
            <a:r>
              <a:rPr dirty="0" sz="1450" spc="-10">
                <a:latin typeface="Times New Roman"/>
                <a:cs typeface="Times New Roman"/>
              </a:rPr>
              <a:t>establishment, and attired in his livery </a:t>
            </a:r>
            <a:r>
              <a:rPr dirty="0" sz="1450" spc="-5">
                <a:latin typeface="Times New Roman"/>
                <a:cs typeface="Times New Roman"/>
              </a:rPr>
              <a:t>of </a:t>
            </a:r>
            <a:r>
              <a:rPr dirty="0" sz="1450" spc="-10">
                <a:latin typeface="Times New Roman"/>
                <a:cs typeface="Times New Roman"/>
              </a:rPr>
              <a:t>murrey and blue, partly nondescript  strangers attracted to the town </a:t>
            </a:r>
            <a:r>
              <a:rPr dirty="0" sz="1450" spc="-5">
                <a:latin typeface="Times New Roman"/>
                <a:cs typeface="Times New Roman"/>
              </a:rPr>
              <a:t>by </a:t>
            </a:r>
            <a:r>
              <a:rPr dirty="0" sz="1450" spc="-10">
                <a:latin typeface="Times New Roman"/>
                <a:cs typeface="Times New Roman"/>
              </a:rPr>
              <a:t>greed, and received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knight </a:t>
            </a:r>
            <a:r>
              <a:rPr dirty="0" sz="1450" spc="-10">
                <a:latin typeface="Times New Roman"/>
                <a:cs typeface="Times New Roman"/>
              </a:rPr>
              <a:t>through  </a:t>
            </a:r>
            <a:r>
              <a:rPr dirty="0" sz="1450" spc="-20">
                <a:latin typeface="Times New Roman"/>
                <a:cs typeface="Times New Roman"/>
              </a:rPr>
              <a:t>policy, </a:t>
            </a:r>
            <a:r>
              <a:rPr dirty="0" sz="1450" spc="-10">
                <a:latin typeface="Times New Roman"/>
                <a:cs typeface="Times New Roman"/>
              </a:rPr>
              <a:t>and because it was the fashion </a:t>
            </a:r>
            <a:r>
              <a:rPr dirty="0" sz="1450" spc="-5">
                <a:latin typeface="Times New Roman"/>
                <a:cs typeface="Times New Roman"/>
              </a:rPr>
              <a:t>of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The </a:t>
            </a:r>
            <a:r>
              <a:rPr dirty="0" sz="1450" spc="-25">
                <a:latin typeface="Times New Roman"/>
                <a:cs typeface="Times New Roman"/>
              </a:rPr>
              <a:t>snow, </a:t>
            </a:r>
            <a:r>
              <a:rPr dirty="0" sz="1450" spc="-10">
                <a:latin typeface="Times New Roman"/>
                <a:cs typeface="Times New Roman"/>
              </a:rPr>
              <a:t>which still fell without interruption, the extreme chill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air, </a:t>
            </a:r>
            <a:r>
              <a:rPr dirty="0" sz="1450" spc="-10">
                <a:latin typeface="Times New Roman"/>
                <a:cs typeface="Times New Roman"/>
              </a:rPr>
              <a:t>and  the approach </a:t>
            </a:r>
            <a:r>
              <a:rPr dirty="0" sz="1450" spc="-5">
                <a:latin typeface="Times New Roman"/>
                <a:cs typeface="Times New Roman"/>
              </a:rPr>
              <a:t>of </a:t>
            </a:r>
            <a:r>
              <a:rPr dirty="0" sz="1450" spc="-10">
                <a:latin typeface="Times New Roman"/>
                <a:cs typeface="Times New Roman"/>
              </a:rPr>
              <a:t>night, combined to keep them under </a:t>
            </a:r>
            <a:r>
              <a:rPr dirty="0" sz="1450" spc="-20">
                <a:latin typeface="Times New Roman"/>
                <a:cs typeface="Times New Roman"/>
              </a:rPr>
              <a:t>shelter. Wine, </a:t>
            </a:r>
            <a:r>
              <a:rPr dirty="0" sz="1450" spc="-10">
                <a:latin typeface="Times New Roman"/>
                <a:cs typeface="Times New Roman"/>
              </a:rPr>
              <a:t>ale, and  money were all plentiful; many sprawled gambling in the straw </a:t>
            </a:r>
            <a:r>
              <a:rPr dirty="0" sz="1450" spc="-5">
                <a:latin typeface="Times New Roman"/>
                <a:cs typeface="Times New Roman"/>
              </a:rPr>
              <a:t>of </a:t>
            </a:r>
            <a:r>
              <a:rPr dirty="0" sz="1450" spc="-10">
                <a:latin typeface="Times New Roman"/>
                <a:cs typeface="Times New Roman"/>
              </a:rPr>
              <a:t>the barn,  many were still drunken from the noontide meal. </a:t>
            </a:r>
            <a:r>
              <a:rPr dirty="0" sz="1450" spc="-60">
                <a:latin typeface="Times New Roman"/>
                <a:cs typeface="Times New Roman"/>
              </a:rPr>
              <a:t>To </a:t>
            </a:r>
            <a:r>
              <a:rPr dirty="0" sz="1450" spc="-10">
                <a:latin typeface="Times New Roman"/>
                <a:cs typeface="Times New Roman"/>
              </a:rPr>
              <a:t>the eye </a:t>
            </a:r>
            <a:r>
              <a:rPr dirty="0" sz="1450" spc="-5">
                <a:latin typeface="Times New Roman"/>
                <a:cs typeface="Times New Roman"/>
              </a:rPr>
              <a:t>of a </a:t>
            </a:r>
            <a:r>
              <a:rPr dirty="0" sz="1450" spc="-10">
                <a:latin typeface="Times New Roman"/>
                <a:cs typeface="Times New Roman"/>
              </a:rPr>
              <a:t>modern it  would have looked like the sack </a:t>
            </a:r>
            <a:r>
              <a:rPr dirty="0" sz="1450" spc="-5">
                <a:latin typeface="Times New Roman"/>
                <a:cs typeface="Times New Roman"/>
              </a:rPr>
              <a:t>of a </a:t>
            </a:r>
            <a:r>
              <a:rPr dirty="0" sz="1450" spc="-10">
                <a:latin typeface="Times New Roman"/>
                <a:cs typeface="Times New Roman"/>
              </a:rPr>
              <a:t>city; to the eye </a:t>
            </a:r>
            <a:r>
              <a:rPr dirty="0" sz="1450" spc="-5">
                <a:latin typeface="Times New Roman"/>
                <a:cs typeface="Times New Roman"/>
              </a:rPr>
              <a:t>of a </a:t>
            </a:r>
            <a:r>
              <a:rPr dirty="0" sz="1450" spc="-10">
                <a:latin typeface="Times New Roman"/>
                <a:cs typeface="Times New Roman"/>
              </a:rPr>
              <a:t>contemporary it was  like any other rich and noble household at </a:t>
            </a:r>
            <a:r>
              <a:rPr dirty="0" sz="1450" spc="-5">
                <a:latin typeface="Times New Roman"/>
                <a:cs typeface="Times New Roman"/>
              </a:rPr>
              <a:t>a </a:t>
            </a:r>
            <a:r>
              <a:rPr dirty="0" sz="1450" spc="-10">
                <a:latin typeface="Times New Roman"/>
                <a:cs typeface="Times New Roman"/>
              </a:rPr>
              <a:t>festive</a:t>
            </a:r>
            <a:r>
              <a:rPr dirty="0" sz="1450" spc="50">
                <a:latin typeface="Times New Roman"/>
                <a:cs typeface="Times New Roman"/>
              </a:rPr>
              <a:t> </a:t>
            </a:r>
            <a:r>
              <a:rPr dirty="0" sz="1450" spc="-10">
                <a:latin typeface="Times New Roman"/>
                <a:cs typeface="Times New Roman"/>
              </a:rPr>
              <a:t>season.</a:t>
            </a:r>
            <a:endParaRPr sz="1450">
              <a:latin typeface="Times New Roman"/>
              <a:cs typeface="Times New Roman"/>
            </a:endParaRPr>
          </a:p>
          <a:p>
            <a:pPr algn="just" marL="12700" marR="8890">
              <a:lnSpc>
                <a:spcPts val="1730"/>
              </a:lnSpc>
              <a:spcBef>
                <a:spcPts val="565"/>
              </a:spcBef>
            </a:pPr>
            <a:r>
              <a:rPr dirty="0" sz="1450" spc="-45">
                <a:latin typeface="Times New Roman"/>
                <a:cs typeface="Times New Roman"/>
              </a:rPr>
              <a:t>Two </a:t>
            </a:r>
            <a:r>
              <a:rPr dirty="0" sz="1450" spc="-10">
                <a:latin typeface="Times New Roman"/>
                <a:cs typeface="Times New Roman"/>
              </a:rPr>
              <a:t>monks—a </a:t>
            </a:r>
            <a:r>
              <a:rPr dirty="0" sz="1450" spc="-5">
                <a:latin typeface="Times New Roman"/>
                <a:cs typeface="Times New Roman"/>
              </a:rPr>
              <a:t>young </a:t>
            </a:r>
            <a:r>
              <a:rPr dirty="0" sz="1450" spc="-10">
                <a:latin typeface="Times New Roman"/>
                <a:cs typeface="Times New Roman"/>
              </a:rPr>
              <a:t>and an old—had arrived late, and were now warming  themselves at </a:t>
            </a:r>
            <a:r>
              <a:rPr dirty="0" sz="1450" spc="-5">
                <a:latin typeface="Times New Roman"/>
                <a:cs typeface="Times New Roman"/>
              </a:rPr>
              <a:t>a </a:t>
            </a:r>
            <a:r>
              <a:rPr dirty="0" sz="1450" spc="-10">
                <a:latin typeface="Times New Roman"/>
                <a:cs typeface="Times New Roman"/>
              </a:rPr>
              <a:t>bonfire in </a:t>
            </a:r>
            <a:r>
              <a:rPr dirty="0" sz="1450" spc="-5">
                <a:latin typeface="Times New Roman"/>
                <a:cs typeface="Times New Roman"/>
              </a:rPr>
              <a:t>a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 shed. A mixed crowd surrounded  them—jugglers, mountebanks, and soldiers; and with these the elder </a:t>
            </a:r>
            <a:r>
              <a:rPr dirty="0" sz="1450" spc="-5">
                <a:latin typeface="Times New Roman"/>
                <a:cs typeface="Times New Roman"/>
              </a:rPr>
              <a:t>of </a:t>
            </a:r>
            <a:r>
              <a:rPr dirty="0" sz="1450" spc="-10">
                <a:latin typeface="Times New Roman"/>
                <a:cs typeface="Times New Roman"/>
              </a:rPr>
              <a:t>the  two had soon engaged so brisk </a:t>
            </a:r>
            <a:r>
              <a:rPr dirty="0" sz="1450" spc="-5">
                <a:latin typeface="Times New Roman"/>
                <a:cs typeface="Times New Roman"/>
              </a:rPr>
              <a:t>a </a:t>
            </a:r>
            <a:r>
              <a:rPr dirty="0" sz="1450" spc="-10">
                <a:latin typeface="Times New Roman"/>
                <a:cs typeface="Times New Roman"/>
              </a:rPr>
              <a:t>conversation, and exchanged so many loud  </a:t>
            </a:r>
            <a:r>
              <a:rPr dirty="0" sz="1450" spc="-15">
                <a:latin typeface="Times New Roman"/>
                <a:cs typeface="Times New Roman"/>
              </a:rPr>
              <a:t>guffaws </a:t>
            </a:r>
            <a:r>
              <a:rPr dirty="0" sz="1450" spc="-10">
                <a:latin typeface="Times New Roman"/>
                <a:cs typeface="Times New Roman"/>
              </a:rPr>
              <a:t>and country witticisms, that the group momentarily increased in  </a:t>
            </a:r>
            <a:r>
              <a:rPr dirty="0" sz="1450" spc="-20">
                <a:latin typeface="Times New Roman"/>
                <a:cs typeface="Times New Roman"/>
              </a:rPr>
              <a:t>number.</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 </a:t>
            </a:r>
            <a:r>
              <a:rPr dirty="0" sz="1450" spc="-5">
                <a:latin typeface="Times New Roman"/>
                <a:cs typeface="Times New Roman"/>
              </a:rPr>
              <a:t>younger </a:t>
            </a:r>
            <a:r>
              <a:rPr dirty="0" sz="1450" spc="-10">
                <a:latin typeface="Times New Roman"/>
                <a:cs typeface="Times New Roman"/>
              </a:rPr>
              <a:t>companion, in whom the reader has already recognised Dick  Shelton, sat from the first somewhat backward, and gradually drew himself  </a:t>
            </a:r>
            <a:r>
              <a:rPr dirty="0" sz="1450" spc="-30">
                <a:latin typeface="Times New Roman"/>
                <a:cs typeface="Times New Roman"/>
              </a:rPr>
              <a:t>away. </a:t>
            </a:r>
            <a:r>
              <a:rPr dirty="0" sz="1450" spc="-10">
                <a:latin typeface="Times New Roman"/>
                <a:cs typeface="Times New Roman"/>
              </a:rPr>
              <a:t>He listened, indeed, </a:t>
            </a:r>
            <a:r>
              <a:rPr dirty="0" sz="1450" spc="-20">
                <a:latin typeface="Times New Roman"/>
                <a:cs typeface="Times New Roman"/>
              </a:rPr>
              <a:t>closely, </a:t>
            </a:r>
            <a:r>
              <a:rPr dirty="0" sz="1450" spc="-5">
                <a:latin typeface="Times New Roman"/>
                <a:cs typeface="Times New Roman"/>
              </a:rPr>
              <a:t>but he </a:t>
            </a:r>
            <a:r>
              <a:rPr dirty="0" sz="1450" spc="-10">
                <a:latin typeface="Times New Roman"/>
                <a:cs typeface="Times New Roman"/>
              </a:rPr>
              <a:t>opened </a:t>
            </a:r>
            <a:r>
              <a:rPr dirty="0" sz="1450" spc="-5">
                <a:latin typeface="Times New Roman"/>
                <a:cs typeface="Times New Roman"/>
              </a:rPr>
              <a:t>not </a:t>
            </a:r>
            <a:r>
              <a:rPr dirty="0" sz="1450" spc="-10">
                <a:latin typeface="Times New Roman"/>
                <a:cs typeface="Times New Roman"/>
              </a:rPr>
              <a:t>his mouth; and </a:t>
            </a:r>
            <a:r>
              <a:rPr dirty="0" sz="1450" spc="-5">
                <a:latin typeface="Times New Roman"/>
                <a:cs typeface="Times New Roman"/>
              </a:rPr>
              <a:t>by </a:t>
            </a:r>
            <a:r>
              <a:rPr dirty="0" sz="1450" spc="-10">
                <a:latin typeface="Times New Roman"/>
                <a:cs typeface="Times New Roman"/>
              </a:rPr>
              <a:t>the  grave</a:t>
            </a:r>
            <a:r>
              <a:rPr dirty="0" sz="1450" spc="140">
                <a:latin typeface="Times New Roman"/>
                <a:cs typeface="Times New Roman"/>
              </a:rPr>
              <a:t> </a:t>
            </a:r>
            <a:r>
              <a:rPr dirty="0" sz="1450" spc="-10">
                <a:latin typeface="Times New Roman"/>
                <a:cs typeface="Times New Roman"/>
              </a:rPr>
              <a:t>expression</a:t>
            </a:r>
            <a:r>
              <a:rPr dirty="0" sz="1450" spc="140">
                <a:latin typeface="Times New Roman"/>
                <a:cs typeface="Times New Roman"/>
              </a:rPr>
              <a:t> </a:t>
            </a:r>
            <a:r>
              <a:rPr dirty="0" sz="1450" spc="-5">
                <a:latin typeface="Times New Roman"/>
                <a:cs typeface="Times New Roman"/>
              </a:rPr>
              <a:t>of</a:t>
            </a:r>
            <a:r>
              <a:rPr dirty="0" sz="1450" spc="140">
                <a:latin typeface="Times New Roman"/>
                <a:cs typeface="Times New Roman"/>
              </a:rPr>
              <a:t> </a:t>
            </a:r>
            <a:r>
              <a:rPr dirty="0" sz="1450" spc="-10">
                <a:latin typeface="Times New Roman"/>
                <a:cs typeface="Times New Roman"/>
              </a:rPr>
              <a:t>his</a:t>
            </a:r>
            <a:r>
              <a:rPr dirty="0" sz="1450" spc="140">
                <a:latin typeface="Times New Roman"/>
                <a:cs typeface="Times New Roman"/>
              </a:rPr>
              <a:t> </a:t>
            </a:r>
            <a:r>
              <a:rPr dirty="0" sz="1450" spc="-10">
                <a:latin typeface="Times New Roman"/>
                <a:cs typeface="Times New Roman"/>
              </a:rPr>
              <a:t>countenance,</a:t>
            </a:r>
            <a:r>
              <a:rPr dirty="0" sz="1450" spc="145">
                <a:latin typeface="Times New Roman"/>
                <a:cs typeface="Times New Roman"/>
              </a:rPr>
              <a:t> </a:t>
            </a:r>
            <a:r>
              <a:rPr dirty="0" sz="1450" spc="-5">
                <a:latin typeface="Times New Roman"/>
                <a:cs typeface="Times New Roman"/>
              </a:rPr>
              <a:t>he</a:t>
            </a:r>
            <a:r>
              <a:rPr dirty="0" sz="1450" spc="135">
                <a:latin typeface="Times New Roman"/>
                <a:cs typeface="Times New Roman"/>
              </a:rPr>
              <a:t> </a:t>
            </a:r>
            <a:r>
              <a:rPr dirty="0" sz="1450" spc="-10">
                <a:latin typeface="Times New Roman"/>
                <a:cs typeface="Times New Roman"/>
              </a:rPr>
              <a:t>made</a:t>
            </a:r>
            <a:r>
              <a:rPr dirty="0" sz="1450" spc="145">
                <a:latin typeface="Times New Roman"/>
                <a:cs typeface="Times New Roman"/>
              </a:rPr>
              <a:t> </a:t>
            </a:r>
            <a:r>
              <a:rPr dirty="0" sz="1450" spc="-5">
                <a:latin typeface="Times New Roman"/>
                <a:cs typeface="Times New Roman"/>
              </a:rPr>
              <a:t>but</a:t>
            </a:r>
            <a:r>
              <a:rPr dirty="0" sz="1450" spc="135">
                <a:latin typeface="Times New Roman"/>
                <a:cs typeface="Times New Roman"/>
              </a:rPr>
              <a:t> </a:t>
            </a:r>
            <a:r>
              <a:rPr dirty="0" sz="1450" spc="-10">
                <a:latin typeface="Times New Roman"/>
                <a:cs typeface="Times New Roman"/>
              </a:rPr>
              <a:t>little</a:t>
            </a:r>
            <a:r>
              <a:rPr dirty="0" sz="1450" spc="145">
                <a:latin typeface="Times New Roman"/>
                <a:cs typeface="Times New Roman"/>
              </a:rPr>
              <a:t> </a:t>
            </a:r>
            <a:r>
              <a:rPr dirty="0" sz="1450" spc="-10">
                <a:latin typeface="Times New Roman"/>
                <a:cs typeface="Times New Roman"/>
              </a:rPr>
              <a:t>account</a:t>
            </a:r>
            <a:r>
              <a:rPr dirty="0" sz="1450" spc="140">
                <a:latin typeface="Times New Roman"/>
                <a:cs typeface="Times New Roman"/>
              </a:rPr>
              <a:t> </a:t>
            </a:r>
            <a:r>
              <a:rPr dirty="0" sz="1450" spc="-5">
                <a:latin typeface="Times New Roman"/>
                <a:cs typeface="Times New Roman"/>
              </a:rPr>
              <a:t>of</a:t>
            </a:r>
            <a:r>
              <a:rPr dirty="0" sz="1450" spc="140">
                <a:latin typeface="Times New Roman"/>
                <a:cs typeface="Times New Roman"/>
              </a:rPr>
              <a:t> </a:t>
            </a:r>
            <a:r>
              <a:rPr dirty="0" sz="1450" spc="-10">
                <a:latin typeface="Times New Roman"/>
                <a:cs typeface="Times New Roman"/>
              </a:rPr>
              <a:t>his</a:t>
            </a:r>
            <a:endParaRPr sz="1450">
              <a:latin typeface="Times New Roman"/>
              <a:cs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91650"/>
          </a:xfrm>
          <a:prstGeom prst="rect">
            <a:avLst/>
          </a:prstGeom>
        </p:spPr>
        <p:txBody>
          <a:bodyPr wrap="square" lIns="0" tIns="84455" rIns="0" bIns="0" rtlCol="0" vert="horz">
            <a:spAutoFit/>
          </a:bodyPr>
          <a:lstStyle/>
          <a:p>
            <a:pPr algn="just" marL="12700">
              <a:lnSpc>
                <a:spcPct val="100000"/>
              </a:lnSpc>
              <a:spcBef>
                <a:spcPts val="665"/>
              </a:spcBef>
            </a:pPr>
            <a:r>
              <a:rPr dirty="0" sz="1450" spc="-15">
                <a:latin typeface="Times New Roman"/>
                <a:cs typeface="Times New Roman"/>
              </a:rPr>
              <a:t>companion’s</a:t>
            </a:r>
            <a:r>
              <a:rPr dirty="0" sz="1450" spc="-10">
                <a:latin typeface="Times New Roman"/>
                <a:cs typeface="Times New Roman"/>
              </a:rPr>
              <a:t> pleasantries.</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At last his eye, which travelled continually to and fro, and kept </a:t>
            </a:r>
            <a:r>
              <a:rPr dirty="0" sz="1450" spc="-5">
                <a:latin typeface="Times New Roman"/>
                <a:cs typeface="Times New Roman"/>
              </a:rPr>
              <a:t>a </a:t>
            </a:r>
            <a:r>
              <a:rPr dirty="0" sz="1450" spc="-10">
                <a:latin typeface="Times New Roman"/>
                <a:cs typeface="Times New Roman"/>
              </a:rPr>
              <a:t>guard </a:t>
            </a:r>
            <a:r>
              <a:rPr dirty="0" sz="1450" spc="-5">
                <a:latin typeface="Times New Roman"/>
                <a:cs typeface="Times New Roman"/>
              </a:rPr>
              <a:t>upon  </a:t>
            </a:r>
            <a:r>
              <a:rPr dirty="0" sz="1450" spc="-10">
                <a:latin typeface="Times New Roman"/>
                <a:cs typeface="Times New Roman"/>
              </a:rPr>
              <a:t>all the entrances </a:t>
            </a:r>
            <a:r>
              <a:rPr dirty="0" sz="1450" spc="-5">
                <a:latin typeface="Times New Roman"/>
                <a:cs typeface="Times New Roman"/>
              </a:rPr>
              <a:t>of </a:t>
            </a:r>
            <a:r>
              <a:rPr dirty="0" sz="1450" spc="-10">
                <a:latin typeface="Times New Roman"/>
                <a:cs typeface="Times New Roman"/>
              </a:rPr>
              <a:t>the house, lit </a:t>
            </a:r>
            <a:r>
              <a:rPr dirty="0" sz="1450" spc="-5">
                <a:latin typeface="Times New Roman"/>
                <a:cs typeface="Times New Roman"/>
              </a:rPr>
              <a:t>upon a </a:t>
            </a:r>
            <a:r>
              <a:rPr dirty="0" sz="1450" spc="-10">
                <a:latin typeface="Times New Roman"/>
                <a:cs typeface="Times New Roman"/>
              </a:rPr>
              <a:t>little procession entering </a:t>
            </a:r>
            <a:r>
              <a:rPr dirty="0" sz="1450" spc="-5">
                <a:latin typeface="Times New Roman"/>
                <a:cs typeface="Times New Roman"/>
              </a:rPr>
              <a:t>by </a:t>
            </a:r>
            <a:r>
              <a:rPr dirty="0" sz="1450" spc="-10">
                <a:latin typeface="Times New Roman"/>
                <a:cs typeface="Times New Roman"/>
              </a:rPr>
              <a:t>the main  gate and crossing the court in an oblique direction. </a:t>
            </a:r>
            <a:r>
              <a:rPr dirty="0" sz="1450" spc="-45">
                <a:latin typeface="Times New Roman"/>
                <a:cs typeface="Times New Roman"/>
              </a:rPr>
              <a:t>Two </a:t>
            </a:r>
            <a:r>
              <a:rPr dirty="0" sz="1450" spc="-10">
                <a:latin typeface="Times New Roman"/>
                <a:cs typeface="Times New Roman"/>
              </a:rPr>
              <a:t>ladies, </a:t>
            </a:r>
            <a:r>
              <a:rPr dirty="0" sz="1450" spc="-15">
                <a:latin typeface="Times New Roman"/>
                <a:cs typeface="Times New Roman"/>
              </a:rPr>
              <a:t>muffled </a:t>
            </a:r>
            <a:r>
              <a:rPr dirty="0" sz="1450" spc="-10">
                <a:latin typeface="Times New Roman"/>
                <a:cs typeface="Times New Roman"/>
              </a:rPr>
              <a:t>in  thick furs, led the </a:t>
            </a:r>
            <a:r>
              <a:rPr dirty="0" sz="1450" spc="-35">
                <a:latin typeface="Times New Roman"/>
                <a:cs typeface="Times New Roman"/>
              </a:rPr>
              <a:t>way, </a:t>
            </a:r>
            <a:r>
              <a:rPr dirty="0" sz="1450" spc="-10">
                <a:latin typeface="Times New Roman"/>
                <a:cs typeface="Times New Roman"/>
              </a:rPr>
              <a:t>and were followed </a:t>
            </a:r>
            <a:r>
              <a:rPr dirty="0" sz="1450" spc="-5">
                <a:latin typeface="Times New Roman"/>
                <a:cs typeface="Times New Roman"/>
              </a:rPr>
              <a:t>by 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waiting-women and  four stout men-at-arms. The next moment they had disappeared within the  house; and Dick, slipping through the crowd </a:t>
            </a:r>
            <a:r>
              <a:rPr dirty="0" sz="1450" spc="-5">
                <a:latin typeface="Times New Roman"/>
                <a:cs typeface="Times New Roman"/>
              </a:rPr>
              <a:t>of </a:t>
            </a:r>
            <a:r>
              <a:rPr dirty="0" sz="1450" spc="-10">
                <a:latin typeface="Times New Roman"/>
                <a:cs typeface="Times New Roman"/>
              </a:rPr>
              <a:t>loiterers in the shed, was  already giving </a:t>
            </a:r>
            <a:r>
              <a:rPr dirty="0" sz="1450" spc="-5">
                <a:latin typeface="Times New Roman"/>
                <a:cs typeface="Times New Roman"/>
              </a:rPr>
              <a:t>hot</a:t>
            </a:r>
            <a:r>
              <a:rPr dirty="0" sz="1450">
                <a:latin typeface="Times New Roman"/>
                <a:cs typeface="Times New Roman"/>
              </a:rPr>
              <a:t> </a:t>
            </a:r>
            <a:r>
              <a:rPr dirty="0" sz="1450" spc="-10">
                <a:latin typeface="Times New Roman"/>
                <a:cs typeface="Times New Roman"/>
              </a:rPr>
              <a:t>pursuit.</a:t>
            </a:r>
            <a:endParaRPr sz="1450">
              <a:latin typeface="Times New Roman"/>
              <a:cs typeface="Times New Roman"/>
            </a:endParaRPr>
          </a:p>
          <a:p>
            <a:pPr algn="just" marL="12700" marR="11430">
              <a:lnSpc>
                <a:spcPts val="1730"/>
              </a:lnSpc>
              <a:spcBef>
                <a:spcPts val="565"/>
              </a:spcBef>
            </a:pPr>
            <a:r>
              <a:rPr dirty="0" sz="1450" spc="-10">
                <a:latin typeface="Times New Roman"/>
                <a:cs typeface="Times New Roman"/>
              </a:rPr>
              <a:t>“The taller </a:t>
            </a:r>
            <a:r>
              <a:rPr dirty="0" sz="1450" spc="-5">
                <a:latin typeface="Times New Roman"/>
                <a:cs typeface="Times New Roman"/>
              </a:rPr>
              <a:t>of </a:t>
            </a:r>
            <a:r>
              <a:rPr dirty="0" sz="1450" spc="-10">
                <a:latin typeface="Times New Roman"/>
                <a:cs typeface="Times New Roman"/>
              </a:rPr>
              <a:t>these twain was Lady </a:t>
            </a:r>
            <a:r>
              <a:rPr dirty="0" sz="1450" spc="-20">
                <a:latin typeface="Times New Roman"/>
                <a:cs typeface="Times New Roman"/>
              </a:rPr>
              <a:t>Brackley,” </a:t>
            </a:r>
            <a:r>
              <a:rPr dirty="0" sz="1450" spc="-5">
                <a:latin typeface="Times New Roman"/>
                <a:cs typeface="Times New Roman"/>
              </a:rPr>
              <a:t>he </a:t>
            </a:r>
            <a:r>
              <a:rPr dirty="0" sz="1450" spc="-10">
                <a:latin typeface="Times New Roman"/>
                <a:cs typeface="Times New Roman"/>
              </a:rPr>
              <a:t>thought; “and where Lady  Brackley is, Joan will </a:t>
            </a:r>
            <a:r>
              <a:rPr dirty="0" sz="1450" spc="-5">
                <a:latin typeface="Times New Roman"/>
                <a:cs typeface="Times New Roman"/>
              </a:rPr>
              <a:t>not be</a:t>
            </a:r>
            <a:r>
              <a:rPr dirty="0" sz="1450" spc="10">
                <a:latin typeface="Times New Roman"/>
                <a:cs typeface="Times New Roman"/>
              </a:rPr>
              <a:t> </a:t>
            </a:r>
            <a:r>
              <a:rPr dirty="0" sz="1450" spc="-25">
                <a:latin typeface="Times New Roman"/>
                <a:cs typeface="Times New Roman"/>
              </a:rPr>
              <a:t>far.”</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At the </a:t>
            </a:r>
            <a:r>
              <a:rPr dirty="0" sz="1450" spc="-5">
                <a:latin typeface="Times New Roman"/>
                <a:cs typeface="Times New Roman"/>
              </a:rPr>
              <a:t>door of </a:t>
            </a:r>
            <a:r>
              <a:rPr dirty="0" sz="1450" spc="-10">
                <a:latin typeface="Times New Roman"/>
                <a:cs typeface="Times New Roman"/>
              </a:rPr>
              <a:t>the house the four men-at-arms had ceased to </a:t>
            </a:r>
            <a:r>
              <a:rPr dirty="0" sz="1450" spc="-20">
                <a:latin typeface="Times New Roman"/>
                <a:cs typeface="Times New Roman"/>
              </a:rPr>
              <a:t>follow, </a:t>
            </a:r>
            <a:r>
              <a:rPr dirty="0" sz="1450" spc="-10">
                <a:latin typeface="Times New Roman"/>
                <a:cs typeface="Times New Roman"/>
              </a:rPr>
              <a:t>and the  ladies were now mounting the stairway </a:t>
            </a:r>
            <a:r>
              <a:rPr dirty="0" sz="1450" spc="-5">
                <a:latin typeface="Times New Roman"/>
                <a:cs typeface="Times New Roman"/>
              </a:rPr>
              <a:t>of </a:t>
            </a:r>
            <a:r>
              <a:rPr dirty="0" sz="1450" spc="-10">
                <a:latin typeface="Times New Roman"/>
                <a:cs typeface="Times New Roman"/>
              </a:rPr>
              <a:t>polished oak, under </a:t>
            </a:r>
            <a:r>
              <a:rPr dirty="0" sz="1450" spc="-5">
                <a:latin typeface="Times New Roman"/>
                <a:cs typeface="Times New Roman"/>
              </a:rPr>
              <a:t>no </a:t>
            </a:r>
            <a:r>
              <a:rPr dirty="0" sz="1450" spc="-10">
                <a:latin typeface="Times New Roman"/>
                <a:cs typeface="Times New Roman"/>
              </a:rPr>
              <a:t>better escort  than that </a:t>
            </a:r>
            <a:r>
              <a:rPr dirty="0" sz="1450" spc="-5">
                <a:latin typeface="Times New Roman"/>
                <a:cs typeface="Times New Roman"/>
              </a:rPr>
              <a:t>of </a:t>
            </a:r>
            <a:r>
              <a:rPr dirty="0" sz="1450" spc="-10">
                <a:latin typeface="Times New Roman"/>
                <a:cs typeface="Times New Roman"/>
              </a:rPr>
              <a:t>the two waiting-women. Dick followed close behind. It was  already the dusk </a:t>
            </a:r>
            <a:r>
              <a:rPr dirty="0" sz="1450" spc="-5">
                <a:latin typeface="Times New Roman"/>
                <a:cs typeface="Times New Roman"/>
              </a:rPr>
              <a:t>of </a:t>
            </a:r>
            <a:r>
              <a:rPr dirty="0" sz="1450" spc="-10">
                <a:latin typeface="Times New Roman"/>
                <a:cs typeface="Times New Roman"/>
              </a:rPr>
              <a:t>the day; and in the house the darkness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had  almost come. On the stair-landings, torches flared in iron holders; down the  </a:t>
            </a:r>
            <a:r>
              <a:rPr dirty="0" sz="1450" spc="-5">
                <a:latin typeface="Times New Roman"/>
                <a:cs typeface="Times New Roman"/>
              </a:rPr>
              <a:t>long, </a:t>
            </a:r>
            <a:r>
              <a:rPr dirty="0" sz="1450" spc="-10">
                <a:latin typeface="Times New Roman"/>
                <a:cs typeface="Times New Roman"/>
              </a:rPr>
              <a:t>tapestried corridors, </a:t>
            </a:r>
            <a:r>
              <a:rPr dirty="0" sz="1450" spc="-5">
                <a:latin typeface="Times New Roman"/>
                <a:cs typeface="Times New Roman"/>
              </a:rPr>
              <a:t>a </a:t>
            </a:r>
            <a:r>
              <a:rPr dirty="0" sz="1450" spc="-10">
                <a:latin typeface="Times New Roman"/>
                <a:cs typeface="Times New Roman"/>
              </a:rPr>
              <a:t>lamp burned </a:t>
            </a:r>
            <a:r>
              <a:rPr dirty="0" sz="1450" spc="-5">
                <a:latin typeface="Times New Roman"/>
                <a:cs typeface="Times New Roman"/>
              </a:rPr>
              <a:t>by </a:t>
            </a:r>
            <a:r>
              <a:rPr dirty="0" sz="1450" spc="-10">
                <a:latin typeface="Times New Roman"/>
                <a:cs typeface="Times New Roman"/>
              </a:rPr>
              <a:t>every </a:t>
            </a:r>
            <a:r>
              <a:rPr dirty="0" sz="1450" spc="-25">
                <a:latin typeface="Times New Roman"/>
                <a:cs typeface="Times New Roman"/>
              </a:rPr>
              <a:t>door. </a:t>
            </a:r>
            <a:r>
              <a:rPr dirty="0" sz="1450" spc="-10">
                <a:latin typeface="Times New Roman"/>
                <a:cs typeface="Times New Roman"/>
              </a:rPr>
              <a:t>And where the </a:t>
            </a:r>
            <a:r>
              <a:rPr dirty="0" sz="1450" spc="-5">
                <a:latin typeface="Times New Roman"/>
                <a:cs typeface="Times New Roman"/>
              </a:rPr>
              <a:t>door  </a:t>
            </a:r>
            <a:r>
              <a:rPr dirty="0" sz="1450" spc="-10">
                <a:latin typeface="Times New Roman"/>
                <a:cs typeface="Times New Roman"/>
              </a:rPr>
              <a:t>stood open, Dick could look in </a:t>
            </a:r>
            <a:r>
              <a:rPr dirty="0" sz="1450" spc="-5">
                <a:latin typeface="Times New Roman"/>
                <a:cs typeface="Times New Roman"/>
              </a:rPr>
              <a:t>upon </a:t>
            </a:r>
            <a:r>
              <a:rPr dirty="0" sz="1450" spc="-10">
                <a:latin typeface="Times New Roman"/>
                <a:cs typeface="Times New Roman"/>
              </a:rPr>
              <a:t>arras-covered walls and rush-bescattered  floors, glowing in the light </a:t>
            </a:r>
            <a:r>
              <a:rPr dirty="0" sz="1450" spc="-5">
                <a:latin typeface="Times New Roman"/>
                <a:cs typeface="Times New Roman"/>
              </a:rPr>
              <a:t>of </a:t>
            </a:r>
            <a:r>
              <a:rPr dirty="0" sz="1450" spc="-10">
                <a:latin typeface="Times New Roman"/>
                <a:cs typeface="Times New Roman"/>
              </a:rPr>
              <a:t>the wood</a:t>
            </a:r>
            <a:r>
              <a:rPr dirty="0" sz="1450" spc="30">
                <a:latin typeface="Times New Roman"/>
                <a:cs typeface="Times New Roman"/>
              </a:rPr>
              <a:t> </a:t>
            </a:r>
            <a:r>
              <a:rPr dirty="0" sz="1450" spc="-10">
                <a:latin typeface="Times New Roman"/>
                <a:cs typeface="Times New Roman"/>
              </a:rPr>
              <a:t>fires.</a:t>
            </a:r>
            <a:endParaRPr sz="1450">
              <a:latin typeface="Times New Roman"/>
              <a:cs typeface="Times New Roman"/>
            </a:endParaRPr>
          </a:p>
          <a:p>
            <a:pPr algn="just" marL="12700" marR="5080">
              <a:lnSpc>
                <a:spcPts val="1730"/>
              </a:lnSpc>
              <a:spcBef>
                <a:spcPts val="560"/>
              </a:spcBef>
            </a:pPr>
            <a:r>
              <a:rPr dirty="0" sz="1450" spc="-45">
                <a:latin typeface="Times New Roman"/>
                <a:cs typeface="Times New Roman"/>
              </a:rPr>
              <a:t>Two </a:t>
            </a:r>
            <a:r>
              <a:rPr dirty="0" sz="1450" spc="-10">
                <a:latin typeface="Times New Roman"/>
                <a:cs typeface="Times New Roman"/>
              </a:rPr>
              <a:t>floors were passed, and at every landing the </a:t>
            </a:r>
            <a:r>
              <a:rPr dirty="0" sz="1450" spc="-5">
                <a:latin typeface="Times New Roman"/>
                <a:cs typeface="Times New Roman"/>
              </a:rPr>
              <a:t>younger </a:t>
            </a:r>
            <a:r>
              <a:rPr dirty="0" sz="1450" spc="-10">
                <a:latin typeface="Times New Roman"/>
                <a:cs typeface="Times New Roman"/>
              </a:rPr>
              <a:t>and shorter </a:t>
            </a:r>
            <a:r>
              <a:rPr dirty="0" sz="1450" spc="-5">
                <a:latin typeface="Times New Roman"/>
                <a:cs typeface="Times New Roman"/>
              </a:rPr>
              <a:t>of </a:t>
            </a:r>
            <a:r>
              <a:rPr dirty="0" sz="1450" spc="-10">
                <a:latin typeface="Times New Roman"/>
                <a:cs typeface="Times New Roman"/>
              </a:rPr>
              <a:t>the  two ladies had looked back keenly at the monk. He, keeping his eyes lowered,  and </a:t>
            </a:r>
            <a:r>
              <a:rPr dirty="0" sz="1450" spc="-15">
                <a:latin typeface="Times New Roman"/>
                <a:cs typeface="Times New Roman"/>
              </a:rPr>
              <a:t>affecting </a:t>
            </a:r>
            <a:r>
              <a:rPr dirty="0" sz="1450" spc="-10">
                <a:latin typeface="Times New Roman"/>
                <a:cs typeface="Times New Roman"/>
              </a:rPr>
              <a:t>the demure manners that suited his disguise, had </a:t>
            </a:r>
            <a:r>
              <a:rPr dirty="0" sz="1450" spc="-5">
                <a:latin typeface="Times New Roman"/>
                <a:cs typeface="Times New Roman"/>
              </a:rPr>
              <a:t>but </a:t>
            </a:r>
            <a:r>
              <a:rPr dirty="0" sz="1450" spc="-10">
                <a:latin typeface="Times New Roman"/>
                <a:cs typeface="Times New Roman"/>
              </a:rPr>
              <a:t>seen her  once, and was unaware that </a:t>
            </a:r>
            <a:r>
              <a:rPr dirty="0" sz="1450" spc="-5">
                <a:latin typeface="Times New Roman"/>
                <a:cs typeface="Times New Roman"/>
              </a:rPr>
              <a:t>he </a:t>
            </a:r>
            <a:r>
              <a:rPr dirty="0" sz="1450" spc="-10">
                <a:latin typeface="Times New Roman"/>
                <a:cs typeface="Times New Roman"/>
              </a:rPr>
              <a:t>had attracted her attention. And </a:t>
            </a:r>
            <a:r>
              <a:rPr dirty="0" sz="1450" spc="-30">
                <a:latin typeface="Times New Roman"/>
                <a:cs typeface="Times New Roman"/>
              </a:rPr>
              <a:t>now, </a:t>
            </a:r>
            <a:r>
              <a:rPr dirty="0" sz="1450" spc="-5">
                <a:latin typeface="Times New Roman"/>
                <a:cs typeface="Times New Roman"/>
              </a:rPr>
              <a:t>on </a:t>
            </a:r>
            <a:r>
              <a:rPr dirty="0" sz="1450" spc="-10">
                <a:latin typeface="Times New Roman"/>
                <a:cs typeface="Times New Roman"/>
              </a:rPr>
              <a:t>the  third </a:t>
            </a:r>
            <a:r>
              <a:rPr dirty="0" sz="1450" spc="-15">
                <a:latin typeface="Times New Roman"/>
                <a:cs typeface="Times New Roman"/>
              </a:rPr>
              <a:t>floor, </a:t>
            </a:r>
            <a:r>
              <a:rPr dirty="0" sz="1450" spc="-10">
                <a:latin typeface="Times New Roman"/>
                <a:cs typeface="Times New Roman"/>
              </a:rPr>
              <a:t>the party separated, the </a:t>
            </a:r>
            <a:r>
              <a:rPr dirty="0" sz="1450" spc="-5">
                <a:latin typeface="Times New Roman"/>
                <a:cs typeface="Times New Roman"/>
              </a:rPr>
              <a:t>younger </a:t>
            </a:r>
            <a:r>
              <a:rPr dirty="0" sz="1450" spc="-10">
                <a:latin typeface="Times New Roman"/>
                <a:cs typeface="Times New Roman"/>
              </a:rPr>
              <a:t>lady continuing to ascend alone,  the </a:t>
            </a:r>
            <a:r>
              <a:rPr dirty="0" sz="1450" spc="-20">
                <a:latin typeface="Times New Roman"/>
                <a:cs typeface="Times New Roman"/>
              </a:rPr>
              <a:t>other, </a:t>
            </a:r>
            <a:r>
              <a:rPr dirty="0" sz="1450" spc="-10">
                <a:latin typeface="Times New Roman"/>
                <a:cs typeface="Times New Roman"/>
              </a:rPr>
              <a:t>followed </a:t>
            </a:r>
            <a:r>
              <a:rPr dirty="0" sz="1450" spc="-5">
                <a:latin typeface="Times New Roman"/>
                <a:cs typeface="Times New Roman"/>
              </a:rPr>
              <a:t>by </a:t>
            </a:r>
            <a:r>
              <a:rPr dirty="0" sz="1450" spc="-10">
                <a:latin typeface="Times New Roman"/>
                <a:cs typeface="Times New Roman"/>
              </a:rPr>
              <a:t>the waiting-maids, descending the corridor to the</a:t>
            </a:r>
            <a:r>
              <a:rPr dirty="0" sz="1450" spc="160">
                <a:latin typeface="Times New Roman"/>
                <a:cs typeface="Times New Roman"/>
              </a:rPr>
              <a:t> </a:t>
            </a:r>
            <a:r>
              <a:rPr dirty="0" sz="1450" spc="-10">
                <a:latin typeface="Times New Roman"/>
                <a:cs typeface="Times New Roman"/>
              </a:rPr>
              <a:t>right.</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Dick mounted with </a:t>
            </a:r>
            <a:r>
              <a:rPr dirty="0" sz="1450" spc="-5">
                <a:latin typeface="Times New Roman"/>
                <a:cs typeface="Times New Roman"/>
              </a:rPr>
              <a:t>a </a:t>
            </a:r>
            <a:r>
              <a:rPr dirty="0" sz="1450" spc="-10">
                <a:latin typeface="Times New Roman"/>
                <a:cs typeface="Times New Roman"/>
              </a:rPr>
              <a:t>swift foot, and holding to the </a:t>
            </a:r>
            <a:r>
              <a:rPr dirty="0" sz="1450" spc="-15">
                <a:latin typeface="Times New Roman"/>
                <a:cs typeface="Times New Roman"/>
              </a:rPr>
              <a:t>corner, </a:t>
            </a:r>
            <a:r>
              <a:rPr dirty="0" sz="1450" spc="-10">
                <a:latin typeface="Times New Roman"/>
                <a:cs typeface="Times New Roman"/>
              </a:rPr>
              <a:t>thrust forth his head  and followed the three women with his eyes. </a:t>
            </a:r>
            <a:r>
              <a:rPr dirty="0" sz="1450" spc="-15">
                <a:latin typeface="Times New Roman"/>
                <a:cs typeface="Times New Roman"/>
              </a:rPr>
              <a:t>Without </a:t>
            </a:r>
            <a:r>
              <a:rPr dirty="0" sz="1450" spc="-10">
                <a:latin typeface="Times New Roman"/>
                <a:cs typeface="Times New Roman"/>
              </a:rPr>
              <a:t>turning </a:t>
            </a:r>
            <a:r>
              <a:rPr dirty="0" sz="1450" spc="-5">
                <a:latin typeface="Times New Roman"/>
                <a:cs typeface="Times New Roman"/>
              </a:rPr>
              <a:t>or </a:t>
            </a:r>
            <a:r>
              <a:rPr dirty="0" sz="1450" spc="-10">
                <a:latin typeface="Times New Roman"/>
                <a:cs typeface="Times New Roman"/>
              </a:rPr>
              <a:t>looking  behind them, they continued to descend the</a:t>
            </a:r>
            <a:r>
              <a:rPr dirty="0" sz="1450" spc="35">
                <a:latin typeface="Times New Roman"/>
                <a:cs typeface="Times New Roman"/>
              </a:rPr>
              <a:t> </a:t>
            </a:r>
            <a:r>
              <a:rPr dirty="0" sz="1450" spc="-20">
                <a:latin typeface="Times New Roman"/>
                <a:cs typeface="Times New Roman"/>
              </a:rPr>
              <a:t>corridor.</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“It is right well,” </a:t>
            </a:r>
            <a:r>
              <a:rPr dirty="0" sz="1450" spc="-5">
                <a:latin typeface="Times New Roman"/>
                <a:cs typeface="Times New Roman"/>
              </a:rPr>
              <a:t>thought </a:t>
            </a:r>
            <a:r>
              <a:rPr dirty="0" sz="1450" spc="-10">
                <a:latin typeface="Times New Roman"/>
                <a:cs typeface="Times New Roman"/>
              </a:rPr>
              <a:t>Dick. “Let me </a:t>
            </a:r>
            <a:r>
              <a:rPr dirty="0" sz="1450" spc="-5">
                <a:latin typeface="Times New Roman"/>
                <a:cs typeface="Times New Roman"/>
              </a:rPr>
              <a:t>but </a:t>
            </a:r>
            <a:r>
              <a:rPr dirty="0" sz="1450" spc="-10">
                <a:latin typeface="Times New Roman"/>
                <a:cs typeface="Times New Roman"/>
              </a:rPr>
              <a:t>know my Lady </a:t>
            </a:r>
            <a:r>
              <a:rPr dirty="0" sz="1450" spc="-20">
                <a:latin typeface="Times New Roman"/>
                <a:cs typeface="Times New Roman"/>
              </a:rPr>
              <a:t>Brackley’s  </a:t>
            </a:r>
            <a:r>
              <a:rPr dirty="0" sz="1450" spc="-15">
                <a:latin typeface="Times New Roman"/>
                <a:cs typeface="Times New Roman"/>
              </a:rPr>
              <a:t>chamber, </a:t>
            </a:r>
            <a:r>
              <a:rPr dirty="0" sz="1450" spc="-10">
                <a:latin typeface="Times New Roman"/>
                <a:cs typeface="Times New Roman"/>
              </a:rPr>
              <a:t>and it will </a:t>
            </a:r>
            <a:r>
              <a:rPr dirty="0" sz="1450" spc="-5">
                <a:latin typeface="Times New Roman"/>
                <a:cs typeface="Times New Roman"/>
              </a:rPr>
              <a:t>go </a:t>
            </a:r>
            <a:r>
              <a:rPr dirty="0" sz="1450" spc="-10">
                <a:latin typeface="Times New Roman"/>
                <a:cs typeface="Times New Roman"/>
              </a:rPr>
              <a:t>hard an </a:t>
            </a:r>
            <a:r>
              <a:rPr dirty="0" sz="1450" spc="-5">
                <a:latin typeface="Times New Roman"/>
                <a:cs typeface="Times New Roman"/>
              </a:rPr>
              <a:t>I </a:t>
            </a:r>
            <a:r>
              <a:rPr dirty="0" sz="1450" spc="-10">
                <a:latin typeface="Times New Roman"/>
                <a:cs typeface="Times New Roman"/>
              </a:rPr>
              <a:t>find </a:t>
            </a:r>
            <a:r>
              <a:rPr dirty="0" sz="1450" spc="-5">
                <a:latin typeface="Times New Roman"/>
                <a:cs typeface="Times New Roman"/>
              </a:rPr>
              <a:t>not </a:t>
            </a:r>
            <a:r>
              <a:rPr dirty="0" sz="1450" spc="-10">
                <a:latin typeface="Times New Roman"/>
                <a:cs typeface="Times New Roman"/>
              </a:rPr>
              <a:t>Dame Hatch </a:t>
            </a:r>
            <a:r>
              <a:rPr dirty="0" sz="1450" spc="-5">
                <a:latin typeface="Times New Roman"/>
                <a:cs typeface="Times New Roman"/>
              </a:rPr>
              <a:t>upon </a:t>
            </a:r>
            <a:r>
              <a:rPr dirty="0" sz="1450" spc="-10">
                <a:latin typeface="Times New Roman"/>
                <a:cs typeface="Times New Roman"/>
              </a:rPr>
              <a:t>an</a:t>
            </a:r>
            <a:r>
              <a:rPr dirty="0" sz="1450" spc="55">
                <a:latin typeface="Times New Roman"/>
                <a:cs typeface="Times New Roman"/>
              </a:rPr>
              <a:t> </a:t>
            </a:r>
            <a:r>
              <a:rPr dirty="0" sz="1450" spc="-10">
                <a:latin typeface="Times New Roman"/>
                <a:cs typeface="Times New Roman"/>
              </a:rPr>
              <a:t>errand.”</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And just then </a:t>
            </a:r>
            <a:r>
              <a:rPr dirty="0" sz="1450" spc="-5">
                <a:latin typeface="Times New Roman"/>
                <a:cs typeface="Times New Roman"/>
              </a:rPr>
              <a:t>a </a:t>
            </a:r>
            <a:r>
              <a:rPr dirty="0" sz="1450" spc="-10">
                <a:latin typeface="Times New Roman"/>
                <a:cs typeface="Times New Roman"/>
              </a:rPr>
              <a:t>hand was laid </a:t>
            </a:r>
            <a:r>
              <a:rPr dirty="0" sz="1450" spc="-5">
                <a:latin typeface="Times New Roman"/>
                <a:cs typeface="Times New Roman"/>
              </a:rPr>
              <a:t>upon </a:t>
            </a:r>
            <a:r>
              <a:rPr dirty="0" sz="1450" spc="-10">
                <a:latin typeface="Times New Roman"/>
                <a:cs typeface="Times New Roman"/>
              </a:rPr>
              <a:t>his </a:t>
            </a:r>
            <a:r>
              <a:rPr dirty="0" sz="1450" spc="-15">
                <a:latin typeface="Times New Roman"/>
                <a:cs typeface="Times New Roman"/>
              </a:rPr>
              <a:t>shoulder, </a:t>
            </a:r>
            <a:r>
              <a:rPr dirty="0" sz="1450" spc="-10">
                <a:latin typeface="Times New Roman"/>
                <a:cs typeface="Times New Roman"/>
              </a:rPr>
              <a:t>and, with </a:t>
            </a:r>
            <a:r>
              <a:rPr dirty="0" sz="1450" spc="-5">
                <a:latin typeface="Times New Roman"/>
                <a:cs typeface="Times New Roman"/>
              </a:rPr>
              <a:t>a bound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choked </a:t>
            </a:r>
            <a:r>
              <a:rPr dirty="0" sz="1450" spc="-30">
                <a:latin typeface="Times New Roman"/>
                <a:cs typeface="Times New Roman"/>
              </a:rPr>
              <a:t>cry, </a:t>
            </a:r>
            <a:r>
              <a:rPr dirty="0" sz="1450" spc="-5">
                <a:latin typeface="Times New Roman"/>
                <a:cs typeface="Times New Roman"/>
              </a:rPr>
              <a:t>he </a:t>
            </a:r>
            <a:r>
              <a:rPr dirty="0" sz="1450" spc="-10">
                <a:latin typeface="Times New Roman"/>
                <a:cs typeface="Times New Roman"/>
              </a:rPr>
              <a:t>turned to grapple his</a:t>
            </a:r>
            <a:r>
              <a:rPr dirty="0" sz="1450" spc="40">
                <a:latin typeface="Times New Roman"/>
                <a:cs typeface="Times New Roman"/>
              </a:rPr>
              <a:t> </a:t>
            </a:r>
            <a:r>
              <a:rPr dirty="0" sz="1450" spc="-10">
                <a:latin typeface="Times New Roman"/>
                <a:cs typeface="Times New Roman"/>
              </a:rPr>
              <a:t>assailant.</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He was somewhat abashed to find, in the person whom </a:t>
            </a:r>
            <a:r>
              <a:rPr dirty="0" sz="1450" spc="-5">
                <a:latin typeface="Times New Roman"/>
                <a:cs typeface="Times New Roman"/>
              </a:rPr>
              <a:t>he </a:t>
            </a:r>
            <a:r>
              <a:rPr dirty="0" sz="1450" spc="-10">
                <a:latin typeface="Times New Roman"/>
                <a:cs typeface="Times New Roman"/>
              </a:rPr>
              <a:t>had so roughly  seized, the short </a:t>
            </a:r>
            <a:r>
              <a:rPr dirty="0" sz="1450" spc="-5">
                <a:latin typeface="Times New Roman"/>
                <a:cs typeface="Times New Roman"/>
              </a:rPr>
              <a:t>young </a:t>
            </a:r>
            <a:r>
              <a:rPr dirty="0" sz="1450" spc="-10">
                <a:latin typeface="Times New Roman"/>
                <a:cs typeface="Times New Roman"/>
              </a:rPr>
              <a:t>lady in the furs. She, </a:t>
            </a:r>
            <a:r>
              <a:rPr dirty="0" sz="1450" spc="-5">
                <a:latin typeface="Times New Roman"/>
                <a:cs typeface="Times New Roman"/>
              </a:rPr>
              <a:t>on </a:t>
            </a:r>
            <a:r>
              <a:rPr dirty="0" sz="1450" spc="-10">
                <a:latin typeface="Times New Roman"/>
                <a:cs typeface="Times New Roman"/>
              </a:rPr>
              <a:t>her part, was shocked and  terrified beyond expression, and </a:t>
            </a:r>
            <a:r>
              <a:rPr dirty="0" sz="1450" spc="-5">
                <a:latin typeface="Times New Roman"/>
                <a:cs typeface="Times New Roman"/>
              </a:rPr>
              <a:t>hung </a:t>
            </a:r>
            <a:r>
              <a:rPr dirty="0" sz="1450" spc="-10">
                <a:latin typeface="Times New Roman"/>
                <a:cs typeface="Times New Roman"/>
              </a:rPr>
              <a:t>trembling in his</a:t>
            </a:r>
            <a:r>
              <a:rPr dirty="0" sz="1450" spc="35">
                <a:latin typeface="Times New Roman"/>
                <a:cs typeface="Times New Roman"/>
              </a:rPr>
              <a:t> </a:t>
            </a:r>
            <a:r>
              <a:rPr dirty="0" sz="1450" spc="-10">
                <a:latin typeface="Times New Roman"/>
                <a:cs typeface="Times New Roman"/>
              </a:rPr>
              <a:t>grasp.</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“Madam,” said Dick, releasing </a:t>
            </a:r>
            <a:r>
              <a:rPr dirty="0" sz="1450" spc="-20">
                <a:latin typeface="Times New Roman"/>
                <a:cs typeface="Times New Roman"/>
              </a:rPr>
              <a:t>her, </a:t>
            </a:r>
            <a:r>
              <a:rPr dirty="0" sz="1450" spc="-10">
                <a:latin typeface="Times New Roman"/>
                <a:cs typeface="Times New Roman"/>
              </a:rPr>
              <a:t>“I cry </a:t>
            </a:r>
            <a:r>
              <a:rPr dirty="0" sz="1450" spc="-5">
                <a:latin typeface="Times New Roman"/>
                <a:cs typeface="Times New Roman"/>
              </a:rPr>
              <a:t>you a </a:t>
            </a:r>
            <a:r>
              <a:rPr dirty="0" sz="1450" spc="-10">
                <a:latin typeface="Times New Roman"/>
                <a:cs typeface="Times New Roman"/>
              </a:rPr>
              <a:t>thousand pardons; </a:t>
            </a:r>
            <a:r>
              <a:rPr dirty="0" sz="1450" spc="-5">
                <a:latin typeface="Times New Roman"/>
                <a:cs typeface="Times New Roman"/>
              </a:rPr>
              <a:t>but 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eyes behind, and, </a:t>
            </a:r>
            <a:r>
              <a:rPr dirty="0" sz="1450" spc="-5">
                <a:latin typeface="Times New Roman"/>
                <a:cs typeface="Times New Roman"/>
              </a:rPr>
              <a:t>by </a:t>
            </a:r>
            <a:r>
              <a:rPr dirty="0" sz="1450" spc="-10">
                <a:latin typeface="Times New Roman"/>
                <a:cs typeface="Times New Roman"/>
              </a:rPr>
              <a:t>the mass,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tell </a:t>
            </a:r>
            <a:r>
              <a:rPr dirty="0" sz="1450" spc="-5">
                <a:latin typeface="Times New Roman"/>
                <a:cs typeface="Times New Roman"/>
              </a:rPr>
              <a:t>ye </a:t>
            </a:r>
            <a:r>
              <a:rPr dirty="0" sz="1450" spc="-10">
                <a:latin typeface="Times New Roman"/>
                <a:cs typeface="Times New Roman"/>
              </a:rPr>
              <a:t>were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maid.”</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The girl continued to look at him, </a:t>
            </a:r>
            <a:r>
              <a:rPr dirty="0" sz="1450" spc="-5">
                <a:latin typeface="Times New Roman"/>
                <a:cs typeface="Times New Roman"/>
              </a:rPr>
              <a:t>but, by </a:t>
            </a:r>
            <a:r>
              <a:rPr dirty="0" sz="1450" spc="-10">
                <a:latin typeface="Times New Roman"/>
                <a:cs typeface="Times New Roman"/>
              </a:rPr>
              <a:t>this time, terror began to </a:t>
            </a:r>
            <a:r>
              <a:rPr dirty="0" sz="1450" spc="-5">
                <a:latin typeface="Times New Roman"/>
                <a:cs typeface="Times New Roman"/>
              </a:rPr>
              <a:t>be  </a:t>
            </a:r>
            <a:r>
              <a:rPr dirty="0" sz="1450" spc="-10">
                <a:latin typeface="Times New Roman"/>
                <a:cs typeface="Times New Roman"/>
              </a:rPr>
              <a:t>succeeded </a:t>
            </a:r>
            <a:r>
              <a:rPr dirty="0" sz="1450" spc="-5">
                <a:latin typeface="Times New Roman"/>
                <a:cs typeface="Times New Roman"/>
              </a:rPr>
              <a:t>by </a:t>
            </a:r>
            <a:r>
              <a:rPr dirty="0" sz="1450" spc="-10">
                <a:latin typeface="Times New Roman"/>
                <a:cs typeface="Times New Roman"/>
              </a:rPr>
              <a:t>surprise, and surprise </a:t>
            </a:r>
            <a:r>
              <a:rPr dirty="0" sz="1450" spc="-5">
                <a:latin typeface="Times New Roman"/>
                <a:cs typeface="Times New Roman"/>
              </a:rPr>
              <a:t>by </a:t>
            </a:r>
            <a:r>
              <a:rPr dirty="0" sz="1450" spc="-10">
                <a:latin typeface="Times New Roman"/>
                <a:cs typeface="Times New Roman"/>
              </a:rPr>
              <a:t>suspicion. Dick, who could read these  changes </a:t>
            </a:r>
            <a:r>
              <a:rPr dirty="0" sz="1450" spc="-5">
                <a:latin typeface="Times New Roman"/>
                <a:cs typeface="Times New Roman"/>
              </a:rPr>
              <a:t>on </a:t>
            </a:r>
            <a:r>
              <a:rPr dirty="0" sz="1450" spc="-10">
                <a:latin typeface="Times New Roman"/>
                <a:cs typeface="Times New Roman"/>
              </a:rPr>
              <a:t>her face, became alarmed for his own safety in that hostile</a:t>
            </a:r>
            <a:r>
              <a:rPr dirty="0" sz="1450" spc="125">
                <a:latin typeface="Times New Roman"/>
                <a:cs typeface="Times New Roman"/>
              </a:rPr>
              <a:t> </a:t>
            </a:r>
            <a:r>
              <a:rPr dirty="0" sz="1450" spc="-10">
                <a:latin typeface="Times New Roman"/>
                <a:cs typeface="Times New Roman"/>
              </a:rPr>
              <a:t>house.</a:t>
            </a:r>
            <a:endParaRPr sz="145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18625"/>
          </a:xfrm>
          <a:prstGeom prst="rect">
            <a:avLst/>
          </a:prstGeom>
        </p:spPr>
        <p:txBody>
          <a:bodyPr wrap="square" lIns="0" tIns="84455" rIns="0" bIns="0" rtlCol="0" vert="horz">
            <a:spAutoFit/>
          </a:bodyPr>
          <a:lstStyle/>
          <a:p>
            <a:pPr marL="12700">
              <a:lnSpc>
                <a:spcPct val="100000"/>
              </a:lnSpc>
              <a:spcBef>
                <a:spcPts val="665"/>
              </a:spcBef>
            </a:pPr>
            <a:r>
              <a:rPr dirty="0" sz="1450" spc="-10">
                <a:latin typeface="Times New Roman"/>
                <a:cs typeface="Times New Roman"/>
              </a:rPr>
              <a:t>One for Sir Oliver</a:t>
            </a:r>
            <a:r>
              <a:rPr dirty="0" sz="1450" spc="5">
                <a:latin typeface="Times New Roman"/>
                <a:cs typeface="Times New Roman"/>
              </a:rPr>
              <a:t> </a:t>
            </a:r>
            <a:r>
              <a:rPr dirty="0" sz="1450" spc="-10">
                <a:latin typeface="Times New Roman"/>
                <a:cs typeface="Times New Roman"/>
              </a:rPr>
              <a:t>Oates,</a:t>
            </a:r>
            <a:endParaRPr sz="1450">
              <a:latin typeface="Times New Roman"/>
              <a:cs typeface="Times New Roman"/>
            </a:endParaRPr>
          </a:p>
          <a:p>
            <a:pPr marL="12700" marR="3206750">
              <a:lnSpc>
                <a:spcPct val="132400"/>
              </a:lnSpc>
            </a:pPr>
            <a:r>
              <a:rPr dirty="0" sz="1450" spc="-10">
                <a:latin typeface="Times New Roman"/>
                <a:cs typeface="Times New Roman"/>
              </a:rPr>
              <a:t>That cut Sir Harry </a:t>
            </a:r>
            <a:r>
              <a:rPr dirty="0" sz="1450" spc="-20">
                <a:latin typeface="Times New Roman"/>
                <a:cs typeface="Times New Roman"/>
              </a:rPr>
              <a:t>Shelton’s </a:t>
            </a:r>
            <a:r>
              <a:rPr dirty="0" sz="1450" spc="-10">
                <a:latin typeface="Times New Roman"/>
                <a:cs typeface="Times New Roman"/>
              </a:rPr>
              <a:t>throat.  Sir Daniel, </a:t>
            </a:r>
            <a:r>
              <a:rPr dirty="0" sz="1450" spc="-5">
                <a:latin typeface="Times New Roman"/>
                <a:cs typeface="Times New Roman"/>
              </a:rPr>
              <a:t>ye </a:t>
            </a:r>
            <a:r>
              <a:rPr dirty="0" sz="1450" spc="-10">
                <a:latin typeface="Times New Roman"/>
                <a:cs typeface="Times New Roman"/>
              </a:rPr>
              <a:t>shull have the fourt;  </a:t>
            </a:r>
            <a:r>
              <a:rPr dirty="0" sz="1450" spc="-70">
                <a:latin typeface="Times New Roman"/>
                <a:cs typeface="Times New Roman"/>
              </a:rPr>
              <a:t>We </a:t>
            </a:r>
            <a:r>
              <a:rPr dirty="0" sz="1450" spc="-10">
                <a:latin typeface="Times New Roman"/>
                <a:cs typeface="Times New Roman"/>
              </a:rPr>
              <a:t>shall think it fair</a:t>
            </a:r>
            <a:r>
              <a:rPr dirty="0" sz="1450" spc="70">
                <a:latin typeface="Times New Roman"/>
                <a:cs typeface="Times New Roman"/>
              </a:rPr>
              <a:t> </a:t>
            </a:r>
            <a:r>
              <a:rPr dirty="0" sz="1450" spc="-10">
                <a:latin typeface="Times New Roman"/>
                <a:cs typeface="Times New Roman"/>
              </a:rPr>
              <a:t>sport.</a:t>
            </a:r>
            <a:endParaRPr sz="1450">
              <a:latin typeface="Times New Roman"/>
              <a:cs typeface="Times New Roman"/>
            </a:endParaRPr>
          </a:p>
          <a:p>
            <a:pPr marL="12700" marR="3300729">
              <a:lnSpc>
                <a:spcPct val="132400"/>
              </a:lnSpc>
            </a:pPr>
            <a:r>
              <a:rPr dirty="0" sz="1450" spc="-85">
                <a:latin typeface="Times New Roman"/>
                <a:cs typeface="Times New Roman"/>
              </a:rPr>
              <a:t>Ye </a:t>
            </a:r>
            <a:r>
              <a:rPr dirty="0" sz="1450" spc="-10">
                <a:latin typeface="Times New Roman"/>
                <a:cs typeface="Times New Roman"/>
              </a:rPr>
              <a:t>shull each have </a:t>
            </a:r>
            <a:r>
              <a:rPr dirty="0" sz="1450" spc="-5">
                <a:latin typeface="Times New Roman"/>
                <a:cs typeface="Times New Roman"/>
              </a:rPr>
              <a:t>your </a:t>
            </a:r>
            <a:r>
              <a:rPr dirty="0" sz="1450" spc="-10">
                <a:latin typeface="Times New Roman"/>
                <a:cs typeface="Times New Roman"/>
              </a:rPr>
              <a:t>own part,  A blak arrow in each blak</a:t>
            </a:r>
            <a:r>
              <a:rPr dirty="0" sz="1450" spc="-7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marL="12700">
              <a:lnSpc>
                <a:spcPct val="100000"/>
              </a:lnSpc>
              <a:spcBef>
                <a:spcPts val="565"/>
              </a:spcBef>
            </a:pPr>
            <a:r>
              <a:rPr dirty="0" sz="1450" spc="-10">
                <a:latin typeface="Times New Roman"/>
                <a:cs typeface="Times New Roman"/>
              </a:rPr>
              <a:t>Get </a:t>
            </a:r>
            <a:r>
              <a:rPr dirty="0" sz="1450" spc="-5">
                <a:latin typeface="Times New Roman"/>
                <a:cs typeface="Times New Roman"/>
              </a:rPr>
              <a:t>ye </a:t>
            </a:r>
            <a:r>
              <a:rPr dirty="0" sz="1450" spc="-10">
                <a:latin typeface="Times New Roman"/>
                <a:cs typeface="Times New Roman"/>
              </a:rPr>
              <a:t>to </a:t>
            </a:r>
            <a:r>
              <a:rPr dirty="0" sz="1450" spc="-5">
                <a:latin typeface="Times New Roman"/>
                <a:cs typeface="Times New Roman"/>
              </a:rPr>
              <a:t>your </a:t>
            </a:r>
            <a:r>
              <a:rPr dirty="0" sz="1450" spc="-10">
                <a:latin typeface="Times New Roman"/>
                <a:cs typeface="Times New Roman"/>
              </a:rPr>
              <a:t>knees for to</a:t>
            </a:r>
            <a:r>
              <a:rPr dirty="0" sz="1450" spc="10">
                <a:latin typeface="Times New Roman"/>
                <a:cs typeface="Times New Roman"/>
              </a:rPr>
              <a:t> </a:t>
            </a:r>
            <a:r>
              <a:rPr dirty="0" sz="1450" spc="-10">
                <a:latin typeface="Times New Roman"/>
                <a:cs typeface="Times New Roman"/>
              </a:rPr>
              <a:t>pray:</a:t>
            </a:r>
            <a:endParaRPr sz="1450">
              <a:latin typeface="Times New Roman"/>
              <a:cs typeface="Times New Roman"/>
            </a:endParaRPr>
          </a:p>
          <a:p>
            <a:pPr marL="12700" marR="3163570">
              <a:lnSpc>
                <a:spcPct val="132400"/>
              </a:lnSpc>
            </a:pPr>
            <a:r>
              <a:rPr dirty="0" sz="1450" spc="-85">
                <a:latin typeface="Times New Roman"/>
                <a:cs typeface="Times New Roman"/>
              </a:rPr>
              <a:t>Ye </a:t>
            </a:r>
            <a:r>
              <a:rPr dirty="0" sz="1450" spc="-10">
                <a:latin typeface="Times New Roman"/>
                <a:cs typeface="Times New Roman"/>
              </a:rPr>
              <a:t>are ded theeves, </a:t>
            </a:r>
            <a:r>
              <a:rPr dirty="0" sz="1450" spc="-5">
                <a:latin typeface="Times New Roman"/>
                <a:cs typeface="Times New Roman"/>
              </a:rPr>
              <a:t>by </a:t>
            </a:r>
            <a:r>
              <a:rPr dirty="0" sz="1450" spc="-10">
                <a:latin typeface="Times New Roman"/>
                <a:cs typeface="Times New Roman"/>
              </a:rPr>
              <a:t>yea and nay!  “JON </a:t>
            </a:r>
            <a:r>
              <a:rPr dirty="0" sz="1450" spc="-15">
                <a:latin typeface="Times New Roman"/>
                <a:cs typeface="Times New Roman"/>
              </a:rPr>
              <a:t>AMEND-ALL</a:t>
            </a:r>
            <a:endParaRPr sz="1450">
              <a:latin typeface="Times New Roman"/>
              <a:cs typeface="Times New Roman"/>
            </a:endParaRPr>
          </a:p>
          <a:p>
            <a:pPr marL="12700">
              <a:lnSpc>
                <a:spcPct val="100000"/>
              </a:lnSpc>
              <a:spcBef>
                <a:spcPts val="565"/>
              </a:spcBef>
            </a:pPr>
            <a:r>
              <a:rPr dirty="0" sz="1450" spc="-5">
                <a:latin typeface="Times New Roman"/>
                <a:cs typeface="Times New Roman"/>
              </a:rPr>
              <a:t>of </a:t>
            </a:r>
            <a:r>
              <a:rPr dirty="0" sz="1450" spc="-10">
                <a:latin typeface="Times New Roman"/>
                <a:cs typeface="Times New Roman"/>
              </a:rPr>
              <a:t>the Green</a:t>
            </a:r>
            <a:r>
              <a:rPr dirty="0" sz="1450" spc="-5">
                <a:latin typeface="Times New Roman"/>
                <a:cs typeface="Times New Roman"/>
              </a:rPr>
              <a:t> </a:t>
            </a:r>
            <a:r>
              <a:rPr dirty="0" sz="1450" spc="-30">
                <a:latin typeface="Times New Roman"/>
                <a:cs typeface="Times New Roman"/>
              </a:rPr>
              <a:t>Wood,</a:t>
            </a:r>
            <a:endParaRPr sz="1450">
              <a:latin typeface="Times New Roman"/>
              <a:cs typeface="Times New Roman"/>
            </a:endParaRPr>
          </a:p>
          <a:p>
            <a:pPr marL="12700">
              <a:lnSpc>
                <a:spcPct val="100000"/>
              </a:lnSpc>
              <a:spcBef>
                <a:spcPts val="565"/>
              </a:spcBef>
            </a:pPr>
            <a:r>
              <a:rPr dirty="0" sz="1450" spc="-10">
                <a:latin typeface="Times New Roman"/>
                <a:cs typeface="Times New Roman"/>
              </a:rPr>
              <a:t>And his jolly</a:t>
            </a:r>
            <a:r>
              <a:rPr dirty="0" sz="1450">
                <a:latin typeface="Times New Roman"/>
                <a:cs typeface="Times New Roman"/>
              </a:rPr>
              <a:t> </a:t>
            </a:r>
            <a:r>
              <a:rPr dirty="0" sz="1450" spc="-10">
                <a:latin typeface="Times New Roman"/>
                <a:cs typeface="Times New Roman"/>
              </a:rPr>
              <a:t>fellaweship.</a:t>
            </a:r>
            <a:endParaRPr sz="1450">
              <a:latin typeface="Times New Roman"/>
              <a:cs typeface="Times New Roman"/>
            </a:endParaRPr>
          </a:p>
          <a:p>
            <a:pPr marL="12700" marR="10795">
              <a:lnSpc>
                <a:spcPts val="1730"/>
              </a:lnSpc>
              <a:spcBef>
                <a:spcPts val="630"/>
              </a:spcBef>
            </a:pPr>
            <a:r>
              <a:rPr dirty="0" sz="1450" spc="-10">
                <a:latin typeface="Times New Roman"/>
                <a:cs typeface="Times New Roman"/>
              </a:rPr>
              <a:t>“Item, we have mo arrowes and </a:t>
            </a:r>
            <a:r>
              <a:rPr dirty="0" sz="1450" spc="-5">
                <a:latin typeface="Times New Roman"/>
                <a:cs typeface="Times New Roman"/>
              </a:rPr>
              <a:t>goode </a:t>
            </a:r>
            <a:r>
              <a:rPr dirty="0" sz="1450" spc="-10">
                <a:latin typeface="Times New Roman"/>
                <a:cs typeface="Times New Roman"/>
              </a:rPr>
              <a:t>hempen cord for otheres </a:t>
            </a:r>
            <a:r>
              <a:rPr dirty="0" sz="1450" spc="-5">
                <a:latin typeface="Times New Roman"/>
                <a:cs typeface="Times New Roman"/>
              </a:rPr>
              <a:t>of your  </a:t>
            </a:r>
            <a:r>
              <a:rPr dirty="0" sz="1450" spc="-10">
                <a:latin typeface="Times New Roman"/>
                <a:cs typeface="Times New Roman"/>
              </a:rPr>
              <a:t>following.”</a:t>
            </a:r>
            <a:endParaRPr sz="1450">
              <a:latin typeface="Times New Roman"/>
              <a:cs typeface="Times New Roman"/>
            </a:endParaRPr>
          </a:p>
          <a:p>
            <a:pPr marL="12700" marR="8255">
              <a:lnSpc>
                <a:spcPts val="1730"/>
              </a:lnSpc>
              <a:spcBef>
                <a:spcPts val="575"/>
              </a:spcBef>
            </a:pPr>
            <a:r>
              <a:rPr dirty="0" sz="1450" spc="-30">
                <a:latin typeface="Times New Roman"/>
                <a:cs typeface="Times New Roman"/>
              </a:rPr>
              <a:t>“Now, </a:t>
            </a:r>
            <a:r>
              <a:rPr dirty="0" sz="1450" spc="-10">
                <a:latin typeface="Times New Roman"/>
                <a:cs typeface="Times New Roman"/>
              </a:rPr>
              <a:t>well-a-day for charity and the Christian graces!” cried Sir </a:t>
            </a:r>
            <a:r>
              <a:rPr dirty="0" sz="1450" spc="-20">
                <a:latin typeface="Times New Roman"/>
                <a:cs typeface="Times New Roman"/>
              </a:rPr>
              <a:t>Oliver,  lamentably. </a:t>
            </a:r>
            <a:r>
              <a:rPr dirty="0" sz="1450" spc="-10">
                <a:latin typeface="Times New Roman"/>
                <a:cs typeface="Times New Roman"/>
              </a:rPr>
              <a:t>“Sirs, this is an ill world, and groweth daily worse. </a:t>
            </a:r>
            <a:r>
              <a:rPr dirty="0" sz="1450" spc="-5">
                <a:latin typeface="Times New Roman"/>
                <a:cs typeface="Times New Roman"/>
              </a:rPr>
              <a:t>I </a:t>
            </a:r>
            <a:r>
              <a:rPr dirty="0" sz="1450" spc="-10">
                <a:latin typeface="Times New Roman"/>
                <a:cs typeface="Times New Roman"/>
              </a:rPr>
              <a:t>will swear  </a:t>
            </a:r>
            <a:r>
              <a:rPr dirty="0" sz="1450" spc="-5">
                <a:latin typeface="Times New Roman"/>
                <a:cs typeface="Times New Roman"/>
              </a:rPr>
              <a:t>upon </a:t>
            </a:r>
            <a:r>
              <a:rPr dirty="0" sz="1450" spc="-10">
                <a:latin typeface="Times New Roman"/>
                <a:cs typeface="Times New Roman"/>
              </a:rPr>
              <a:t>the cross </a:t>
            </a:r>
            <a:r>
              <a:rPr dirty="0" sz="1450" spc="-5">
                <a:latin typeface="Times New Roman"/>
                <a:cs typeface="Times New Roman"/>
              </a:rPr>
              <a:t>of </a:t>
            </a:r>
            <a:r>
              <a:rPr dirty="0" sz="1450" spc="-10">
                <a:latin typeface="Times New Roman"/>
                <a:cs typeface="Times New Roman"/>
              </a:rPr>
              <a:t>Holywood </a:t>
            </a:r>
            <a:r>
              <a:rPr dirty="0" sz="1450" spc="-5">
                <a:latin typeface="Times New Roman"/>
                <a:cs typeface="Times New Roman"/>
              </a:rPr>
              <a:t>I </a:t>
            </a:r>
            <a:r>
              <a:rPr dirty="0" sz="1450" spc="-10">
                <a:latin typeface="Times New Roman"/>
                <a:cs typeface="Times New Roman"/>
              </a:rPr>
              <a:t>am as innocent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good </a:t>
            </a:r>
            <a:r>
              <a:rPr dirty="0" sz="1450" spc="-20">
                <a:latin typeface="Times New Roman"/>
                <a:cs typeface="Times New Roman"/>
              </a:rPr>
              <a:t>knight’s </a:t>
            </a:r>
            <a:r>
              <a:rPr dirty="0" sz="1450" spc="-10">
                <a:latin typeface="Times New Roman"/>
                <a:cs typeface="Times New Roman"/>
              </a:rPr>
              <a:t>hurt,  whether in act </a:t>
            </a:r>
            <a:r>
              <a:rPr dirty="0" sz="1450" spc="-5">
                <a:latin typeface="Times New Roman"/>
                <a:cs typeface="Times New Roman"/>
              </a:rPr>
              <a:t>or </a:t>
            </a:r>
            <a:r>
              <a:rPr dirty="0" sz="1450" spc="-10">
                <a:latin typeface="Times New Roman"/>
                <a:cs typeface="Times New Roman"/>
              </a:rPr>
              <a:t>purpose, as the babe unchristened. Neither was his throat  cut; for therein they are again in </a:t>
            </a:r>
            <a:r>
              <a:rPr dirty="0" sz="1450" spc="-20">
                <a:latin typeface="Times New Roman"/>
                <a:cs typeface="Times New Roman"/>
              </a:rPr>
              <a:t>error, </a:t>
            </a:r>
            <a:r>
              <a:rPr dirty="0" sz="1450" spc="-10">
                <a:latin typeface="Times New Roman"/>
                <a:cs typeface="Times New Roman"/>
              </a:rPr>
              <a:t>as there still live credible witnesses to  </a:t>
            </a:r>
            <a:r>
              <a:rPr dirty="0" sz="1450" spc="-25">
                <a:latin typeface="Times New Roman"/>
                <a:cs typeface="Times New Roman"/>
              </a:rPr>
              <a:t>show.”</a:t>
            </a:r>
            <a:endParaRPr sz="1450">
              <a:latin typeface="Times New Roman"/>
              <a:cs typeface="Times New Roman"/>
            </a:endParaRPr>
          </a:p>
          <a:p>
            <a:pPr marL="12700">
              <a:lnSpc>
                <a:spcPct val="100000"/>
              </a:lnSpc>
              <a:spcBef>
                <a:spcPts val="500"/>
              </a:spcBef>
            </a:pPr>
            <a:r>
              <a:rPr dirty="0" sz="1450" spc="-10">
                <a:latin typeface="Times New Roman"/>
                <a:cs typeface="Times New Roman"/>
              </a:rPr>
              <a:t>“It </a:t>
            </a:r>
            <a:r>
              <a:rPr dirty="0" sz="1450" spc="-5">
                <a:latin typeface="Times New Roman"/>
                <a:cs typeface="Times New Roman"/>
              </a:rPr>
              <a:t>boots not, </a:t>
            </a:r>
            <a:r>
              <a:rPr dirty="0" sz="1450" spc="-10">
                <a:latin typeface="Times New Roman"/>
                <a:cs typeface="Times New Roman"/>
              </a:rPr>
              <a:t>sir parson,” said Bennet. “Here is unseasonable</a:t>
            </a:r>
            <a:r>
              <a:rPr dirty="0" sz="1450" spc="50">
                <a:latin typeface="Times New Roman"/>
                <a:cs typeface="Times New Roman"/>
              </a:rPr>
              <a:t> </a:t>
            </a:r>
            <a:r>
              <a:rPr dirty="0" sz="1450" spc="-10">
                <a:latin typeface="Times New Roman"/>
                <a:cs typeface="Times New Roman"/>
              </a:rPr>
              <a:t>talk.”</a:t>
            </a:r>
            <a:endParaRPr sz="1450">
              <a:latin typeface="Times New Roman"/>
              <a:cs typeface="Times New Roman"/>
            </a:endParaRPr>
          </a:p>
          <a:p>
            <a:pPr algn="just" marL="12700" marR="5080">
              <a:lnSpc>
                <a:spcPts val="1730"/>
              </a:lnSpc>
              <a:spcBef>
                <a:spcPts val="630"/>
              </a:spcBef>
            </a:pPr>
            <a:r>
              <a:rPr dirty="0" sz="1450" spc="-30">
                <a:latin typeface="Times New Roman"/>
                <a:cs typeface="Times New Roman"/>
              </a:rPr>
              <a:t>“Nay, </a:t>
            </a:r>
            <a:r>
              <a:rPr dirty="0" sz="1450" spc="-10">
                <a:latin typeface="Times New Roman"/>
                <a:cs typeface="Times New Roman"/>
              </a:rPr>
              <a:t>Master Bennet, </a:t>
            </a:r>
            <a:r>
              <a:rPr dirty="0" sz="1450" spc="-5">
                <a:latin typeface="Times New Roman"/>
                <a:cs typeface="Times New Roman"/>
              </a:rPr>
              <a:t>not </a:t>
            </a:r>
            <a:r>
              <a:rPr dirty="0" sz="1450" spc="-10">
                <a:latin typeface="Times New Roman"/>
                <a:cs typeface="Times New Roman"/>
              </a:rPr>
              <a:t>so. Keep </a:t>
            </a:r>
            <a:r>
              <a:rPr dirty="0" sz="1450" spc="-5">
                <a:latin typeface="Times New Roman"/>
                <a:cs typeface="Times New Roman"/>
              </a:rPr>
              <a:t>ye </a:t>
            </a:r>
            <a:r>
              <a:rPr dirty="0" sz="1450" spc="-10">
                <a:latin typeface="Times New Roman"/>
                <a:cs typeface="Times New Roman"/>
              </a:rPr>
              <a:t>in </a:t>
            </a:r>
            <a:r>
              <a:rPr dirty="0" sz="1450" spc="-5">
                <a:latin typeface="Times New Roman"/>
                <a:cs typeface="Times New Roman"/>
              </a:rPr>
              <a:t>your due </a:t>
            </a:r>
            <a:r>
              <a:rPr dirty="0" sz="1450" spc="-10">
                <a:latin typeface="Times New Roman"/>
                <a:cs typeface="Times New Roman"/>
              </a:rPr>
              <a:t>place, </a:t>
            </a:r>
            <a:r>
              <a:rPr dirty="0" sz="1450" spc="-5">
                <a:latin typeface="Times New Roman"/>
                <a:cs typeface="Times New Roman"/>
              </a:rPr>
              <a:t>good </a:t>
            </a:r>
            <a:r>
              <a:rPr dirty="0" sz="1450" spc="-10">
                <a:latin typeface="Times New Roman"/>
                <a:cs typeface="Times New Roman"/>
              </a:rPr>
              <a:t>Bennet,”  answered the priest. “I shall make mine innocence </a:t>
            </a:r>
            <a:r>
              <a:rPr dirty="0" sz="1450" spc="-20">
                <a:latin typeface="Times New Roman"/>
                <a:cs typeface="Times New Roman"/>
              </a:rPr>
              <a:t>appear.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upon no  </a:t>
            </a:r>
            <a:r>
              <a:rPr dirty="0" sz="1450" spc="-10">
                <a:latin typeface="Times New Roman"/>
                <a:cs typeface="Times New Roman"/>
              </a:rPr>
              <a:t>consideration, lose my </a:t>
            </a:r>
            <a:r>
              <a:rPr dirty="0" sz="1450" spc="-5">
                <a:latin typeface="Times New Roman"/>
                <a:cs typeface="Times New Roman"/>
              </a:rPr>
              <a:t>poor </a:t>
            </a:r>
            <a:r>
              <a:rPr dirty="0" sz="1450" spc="-10">
                <a:latin typeface="Times New Roman"/>
                <a:cs typeface="Times New Roman"/>
              </a:rPr>
              <a:t>life in </a:t>
            </a:r>
            <a:r>
              <a:rPr dirty="0" sz="1450" spc="-20">
                <a:latin typeface="Times New Roman"/>
                <a:cs typeface="Times New Roman"/>
              </a:rPr>
              <a:t>error. </a:t>
            </a:r>
            <a:r>
              <a:rPr dirty="0" sz="1450" spc="-5">
                <a:latin typeface="Times New Roman"/>
                <a:cs typeface="Times New Roman"/>
              </a:rPr>
              <a:t>I </a:t>
            </a:r>
            <a:r>
              <a:rPr dirty="0" sz="1450" spc="-10">
                <a:latin typeface="Times New Roman"/>
                <a:cs typeface="Times New Roman"/>
              </a:rPr>
              <a:t>take all men to witness that </a:t>
            </a:r>
            <a:r>
              <a:rPr dirty="0" sz="1450" spc="-5">
                <a:latin typeface="Times New Roman"/>
                <a:cs typeface="Times New Roman"/>
              </a:rPr>
              <a:t>I </a:t>
            </a:r>
            <a:r>
              <a:rPr dirty="0" sz="1450" spc="-10">
                <a:latin typeface="Times New Roman"/>
                <a:cs typeface="Times New Roman"/>
              </a:rPr>
              <a:t>am  clear </a:t>
            </a:r>
            <a:r>
              <a:rPr dirty="0" sz="1450" spc="-5">
                <a:latin typeface="Times New Roman"/>
                <a:cs typeface="Times New Roman"/>
              </a:rPr>
              <a:t>of </a:t>
            </a:r>
            <a:r>
              <a:rPr dirty="0" sz="1450" spc="-10">
                <a:latin typeface="Times New Roman"/>
                <a:cs typeface="Times New Roman"/>
              </a:rPr>
              <a:t>this </a:t>
            </a:r>
            <a:r>
              <a:rPr dirty="0" sz="1450" spc="-20">
                <a:latin typeface="Times New Roman"/>
                <a:cs typeface="Times New Roman"/>
              </a:rPr>
              <a:t>matter.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even in the Moat House. </a:t>
            </a:r>
            <a:r>
              <a:rPr dirty="0" sz="1450" spc="-5">
                <a:latin typeface="Times New Roman"/>
                <a:cs typeface="Times New Roman"/>
              </a:rPr>
              <a:t>I </a:t>
            </a:r>
            <a:r>
              <a:rPr dirty="0" sz="1450" spc="-10">
                <a:latin typeface="Times New Roman"/>
                <a:cs typeface="Times New Roman"/>
              </a:rPr>
              <a:t>was sent </a:t>
            </a:r>
            <a:r>
              <a:rPr dirty="0" sz="1450" spc="-5">
                <a:latin typeface="Times New Roman"/>
                <a:cs typeface="Times New Roman"/>
              </a:rPr>
              <a:t>of </a:t>
            </a:r>
            <a:r>
              <a:rPr dirty="0" sz="1450" spc="-10">
                <a:latin typeface="Times New Roman"/>
                <a:cs typeface="Times New Roman"/>
              </a:rPr>
              <a:t>an errand  before nine </a:t>
            </a:r>
            <a:r>
              <a:rPr dirty="0" sz="1450" spc="-5">
                <a:latin typeface="Times New Roman"/>
                <a:cs typeface="Times New Roman"/>
              </a:rPr>
              <a:t>upon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clock”—</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“Sir </a:t>
            </a:r>
            <a:r>
              <a:rPr dirty="0" sz="1450" spc="-15">
                <a:latin typeface="Times New Roman"/>
                <a:cs typeface="Times New Roman"/>
              </a:rPr>
              <a:t>Oliver,” </a:t>
            </a:r>
            <a:r>
              <a:rPr dirty="0" sz="1450" spc="-10">
                <a:latin typeface="Times New Roman"/>
                <a:cs typeface="Times New Roman"/>
              </a:rPr>
              <a:t>said Hatch, interrupting, “since it please </a:t>
            </a:r>
            <a:r>
              <a:rPr dirty="0" sz="1450" spc="-5">
                <a:latin typeface="Times New Roman"/>
                <a:cs typeface="Times New Roman"/>
              </a:rPr>
              <a:t>you not </a:t>
            </a:r>
            <a:r>
              <a:rPr dirty="0" sz="1450" spc="-10">
                <a:latin typeface="Times New Roman"/>
                <a:cs typeface="Times New Roman"/>
              </a:rPr>
              <a:t>to stop this  sermon, </a:t>
            </a:r>
            <a:r>
              <a:rPr dirty="0" sz="1450" spc="-5">
                <a:latin typeface="Times New Roman"/>
                <a:cs typeface="Times New Roman"/>
              </a:rPr>
              <a:t>I </a:t>
            </a:r>
            <a:r>
              <a:rPr dirty="0" sz="1450" spc="-10">
                <a:latin typeface="Times New Roman"/>
                <a:cs typeface="Times New Roman"/>
              </a:rPr>
              <a:t>will take other means. </a:t>
            </a:r>
            <a:r>
              <a:rPr dirty="0" sz="1450" spc="-15">
                <a:latin typeface="Times New Roman"/>
                <a:cs typeface="Times New Roman"/>
              </a:rPr>
              <a:t>Goffe, </a:t>
            </a:r>
            <a:r>
              <a:rPr dirty="0" sz="1450" spc="-10">
                <a:latin typeface="Times New Roman"/>
                <a:cs typeface="Times New Roman"/>
              </a:rPr>
              <a:t>sound to</a:t>
            </a:r>
            <a:r>
              <a:rPr dirty="0" sz="1450" spc="45">
                <a:latin typeface="Times New Roman"/>
                <a:cs typeface="Times New Roman"/>
              </a:rPr>
              <a:t> </a:t>
            </a:r>
            <a:r>
              <a:rPr dirty="0" sz="1450" spc="-10">
                <a:latin typeface="Times New Roman"/>
                <a:cs typeface="Times New Roman"/>
              </a:rPr>
              <a:t>horse.”</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And while the tucket was sounding, Bennet moved close to the bewildered  parson, and whispered violently in his</a:t>
            </a:r>
            <a:r>
              <a:rPr dirty="0" sz="1450" spc="20">
                <a:latin typeface="Times New Roman"/>
                <a:cs typeface="Times New Roman"/>
              </a:rPr>
              <a:t> </a:t>
            </a:r>
            <a:r>
              <a:rPr dirty="0" sz="1450" spc="-30">
                <a:latin typeface="Times New Roman"/>
                <a:cs typeface="Times New Roman"/>
              </a:rPr>
              <a:t>ear.</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Dick Shelton saw the </a:t>
            </a:r>
            <a:r>
              <a:rPr dirty="0" sz="1450" spc="-20">
                <a:latin typeface="Times New Roman"/>
                <a:cs typeface="Times New Roman"/>
              </a:rPr>
              <a:t>priest’s </a:t>
            </a:r>
            <a:r>
              <a:rPr dirty="0" sz="1450" spc="-10">
                <a:latin typeface="Times New Roman"/>
                <a:cs typeface="Times New Roman"/>
              </a:rPr>
              <a:t>eye turned </a:t>
            </a:r>
            <a:r>
              <a:rPr dirty="0" sz="1450" spc="-5">
                <a:latin typeface="Times New Roman"/>
                <a:cs typeface="Times New Roman"/>
              </a:rPr>
              <a:t>upon </a:t>
            </a:r>
            <a:r>
              <a:rPr dirty="0" sz="1450" spc="-10">
                <a:latin typeface="Times New Roman"/>
                <a:cs typeface="Times New Roman"/>
              </a:rPr>
              <a:t>him for an instant in </a:t>
            </a:r>
            <a:r>
              <a:rPr dirty="0" sz="1450" spc="-5">
                <a:latin typeface="Times New Roman"/>
                <a:cs typeface="Times New Roman"/>
              </a:rPr>
              <a:t>a </a:t>
            </a:r>
            <a:r>
              <a:rPr dirty="0" sz="1450" spc="-10">
                <a:latin typeface="Times New Roman"/>
                <a:cs typeface="Times New Roman"/>
              </a:rPr>
              <a:t>startled  glance. He had some cause for thought; for this Sir Harry Shelton was his own  natural </a:t>
            </a:r>
            <a:r>
              <a:rPr dirty="0" sz="1450" spc="-20">
                <a:latin typeface="Times New Roman"/>
                <a:cs typeface="Times New Roman"/>
              </a:rPr>
              <a:t>father. </a:t>
            </a: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said never </a:t>
            </a:r>
            <a:r>
              <a:rPr dirty="0" sz="1450" spc="-5">
                <a:latin typeface="Times New Roman"/>
                <a:cs typeface="Times New Roman"/>
              </a:rPr>
              <a:t>a </a:t>
            </a:r>
            <a:r>
              <a:rPr dirty="0" sz="1450" spc="-10">
                <a:latin typeface="Times New Roman"/>
                <a:cs typeface="Times New Roman"/>
              </a:rPr>
              <a:t>word, and kept his countenance</a:t>
            </a:r>
            <a:r>
              <a:rPr dirty="0" sz="1450" spc="130">
                <a:latin typeface="Times New Roman"/>
                <a:cs typeface="Times New Roman"/>
              </a:rPr>
              <a:t> </a:t>
            </a:r>
            <a:r>
              <a:rPr dirty="0" sz="1450" spc="-10">
                <a:latin typeface="Times New Roman"/>
                <a:cs typeface="Times New Roman"/>
              </a:rPr>
              <a:t>unmoved.</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Hatch and Sir Oliver discussed together for </a:t>
            </a:r>
            <a:r>
              <a:rPr dirty="0" sz="1450" spc="-5">
                <a:latin typeface="Times New Roman"/>
                <a:cs typeface="Times New Roman"/>
              </a:rPr>
              <a:t>a </a:t>
            </a:r>
            <a:r>
              <a:rPr dirty="0" sz="1450" spc="-10">
                <a:latin typeface="Times New Roman"/>
                <a:cs typeface="Times New Roman"/>
              </a:rPr>
              <a:t>while their altered situation; ten  men, it was decided between them, should </a:t>
            </a:r>
            <a:r>
              <a:rPr dirty="0" sz="1450" spc="-5">
                <a:latin typeface="Times New Roman"/>
                <a:cs typeface="Times New Roman"/>
              </a:rPr>
              <a:t>be </a:t>
            </a:r>
            <a:r>
              <a:rPr dirty="0" sz="1450" spc="-10">
                <a:latin typeface="Times New Roman"/>
                <a:cs typeface="Times New Roman"/>
              </a:rPr>
              <a:t>reserved, </a:t>
            </a:r>
            <a:r>
              <a:rPr dirty="0" sz="1450" spc="-5">
                <a:latin typeface="Times New Roman"/>
                <a:cs typeface="Times New Roman"/>
              </a:rPr>
              <a:t>not </a:t>
            </a:r>
            <a:r>
              <a:rPr dirty="0" sz="1450" spc="-10">
                <a:latin typeface="Times New Roman"/>
                <a:cs typeface="Times New Roman"/>
              </a:rPr>
              <a:t>only to garrison the  Moat House, </a:t>
            </a:r>
            <a:r>
              <a:rPr dirty="0" sz="1450" spc="-5">
                <a:latin typeface="Times New Roman"/>
                <a:cs typeface="Times New Roman"/>
              </a:rPr>
              <a:t>but </a:t>
            </a:r>
            <a:r>
              <a:rPr dirty="0" sz="1450" spc="-10">
                <a:latin typeface="Times New Roman"/>
                <a:cs typeface="Times New Roman"/>
              </a:rPr>
              <a:t>to escort the priest across the wood. In the meantime, as  Bennet</a:t>
            </a:r>
            <a:r>
              <a:rPr dirty="0" sz="1450" spc="35">
                <a:latin typeface="Times New Roman"/>
                <a:cs typeface="Times New Roman"/>
              </a:rPr>
              <a:t> </a:t>
            </a:r>
            <a:r>
              <a:rPr dirty="0" sz="1450" spc="-10">
                <a:latin typeface="Times New Roman"/>
                <a:cs typeface="Times New Roman"/>
              </a:rPr>
              <a:t>was</a:t>
            </a:r>
            <a:r>
              <a:rPr dirty="0" sz="1450" spc="35">
                <a:latin typeface="Times New Roman"/>
                <a:cs typeface="Times New Roman"/>
              </a:rPr>
              <a:t> </a:t>
            </a:r>
            <a:r>
              <a:rPr dirty="0" sz="1450" spc="-10">
                <a:latin typeface="Times New Roman"/>
                <a:cs typeface="Times New Roman"/>
              </a:rPr>
              <a:t>to</a:t>
            </a:r>
            <a:r>
              <a:rPr dirty="0" sz="1450" spc="35">
                <a:latin typeface="Times New Roman"/>
                <a:cs typeface="Times New Roman"/>
              </a:rPr>
              <a:t> </a:t>
            </a:r>
            <a:r>
              <a:rPr dirty="0" sz="1450" spc="-10">
                <a:latin typeface="Times New Roman"/>
                <a:cs typeface="Times New Roman"/>
              </a:rPr>
              <a:t>remain</a:t>
            </a:r>
            <a:r>
              <a:rPr dirty="0" sz="1450" spc="40">
                <a:latin typeface="Times New Roman"/>
                <a:cs typeface="Times New Roman"/>
              </a:rPr>
              <a:t> </a:t>
            </a:r>
            <a:r>
              <a:rPr dirty="0" sz="1450" spc="-10">
                <a:latin typeface="Times New Roman"/>
                <a:cs typeface="Times New Roman"/>
              </a:rPr>
              <a:t>behind,</a:t>
            </a:r>
            <a:r>
              <a:rPr dirty="0" sz="1450" spc="35">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command</a:t>
            </a:r>
            <a:r>
              <a:rPr dirty="0" sz="1450" spc="40">
                <a:latin typeface="Times New Roman"/>
                <a:cs typeface="Times New Roman"/>
              </a:rPr>
              <a:t>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reinforcement</a:t>
            </a:r>
            <a:r>
              <a:rPr dirty="0" sz="1450" spc="40">
                <a:latin typeface="Times New Roman"/>
                <a:cs typeface="Times New Roman"/>
              </a:rPr>
              <a:t> </a:t>
            </a:r>
            <a:r>
              <a:rPr dirty="0" sz="1450" spc="-10">
                <a:latin typeface="Times New Roman"/>
                <a:cs typeface="Times New Roman"/>
              </a:rPr>
              <a:t>was</a:t>
            </a:r>
            <a:r>
              <a:rPr dirty="0" sz="1450" spc="35">
                <a:latin typeface="Times New Roman"/>
                <a:cs typeface="Times New Roman"/>
              </a:rPr>
              <a:t> </a:t>
            </a:r>
            <a:r>
              <a:rPr dirty="0" sz="1450" spc="-10">
                <a:latin typeface="Times New Roman"/>
                <a:cs typeface="Times New Roman"/>
              </a:rPr>
              <a:t>given</a:t>
            </a:r>
            <a:r>
              <a:rPr dirty="0" sz="1450" spc="35">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“Fair maid,” </a:t>
            </a:r>
            <a:r>
              <a:rPr dirty="0" sz="1450" spc="-5">
                <a:latin typeface="Times New Roman"/>
                <a:cs typeface="Times New Roman"/>
              </a:rPr>
              <a:t>he </a:t>
            </a:r>
            <a:r>
              <a:rPr dirty="0" sz="1450" spc="-10">
                <a:latin typeface="Times New Roman"/>
                <a:cs typeface="Times New Roman"/>
              </a:rPr>
              <a:t>said, </a:t>
            </a:r>
            <a:r>
              <a:rPr dirty="0" sz="1450" spc="-15">
                <a:latin typeface="Times New Roman"/>
                <a:cs typeface="Times New Roman"/>
              </a:rPr>
              <a:t>affecting </a:t>
            </a:r>
            <a:r>
              <a:rPr dirty="0" sz="1450" spc="-10">
                <a:latin typeface="Times New Roman"/>
                <a:cs typeface="Times New Roman"/>
              </a:rPr>
              <a:t>easiness, </a:t>
            </a:r>
            <a:r>
              <a:rPr dirty="0" sz="1450" spc="-15">
                <a:latin typeface="Times New Roman"/>
                <a:cs typeface="Times New Roman"/>
              </a:rPr>
              <a:t>“suffer </a:t>
            </a:r>
            <a:r>
              <a:rPr dirty="0" sz="1450" spc="-10">
                <a:latin typeface="Times New Roman"/>
                <a:cs typeface="Times New Roman"/>
              </a:rPr>
              <a:t>me to kiss </a:t>
            </a:r>
            <a:r>
              <a:rPr dirty="0" sz="1450" spc="-5">
                <a:latin typeface="Times New Roman"/>
                <a:cs typeface="Times New Roman"/>
              </a:rPr>
              <a:t>your </a:t>
            </a:r>
            <a:r>
              <a:rPr dirty="0" sz="1450" spc="-10">
                <a:latin typeface="Times New Roman"/>
                <a:cs typeface="Times New Roman"/>
              </a:rPr>
              <a:t>hand, in token  </a:t>
            </a:r>
            <a:r>
              <a:rPr dirty="0" sz="1450" spc="-5">
                <a:latin typeface="Times New Roman"/>
                <a:cs typeface="Times New Roman"/>
              </a:rPr>
              <a:t>ye </a:t>
            </a:r>
            <a:r>
              <a:rPr dirty="0" sz="1450" spc="-10">
                <a:latin typeface="Times New Roman"/>
                <a:cs typeface="Times New Roman"/>
              </a:rPr>
              <a:t>forgive my roughness, and </a:t>
            </a:r>
            <a:r>
              <a:rPr dirty="0" sz="1450" spc="-5">
                <a:latin typeface="Times New Roman"/>
                <a:cs typeface="Times New Roman"/>
              </a:rPr>
              <a:t>I </a:t>
            </a:r>
            <a:r>
              <a:rPr dirty="0" sz="1450" spc="-10">
                <a:latin typeface="Times New Roman"/>
                <a:cs typeface="Times New Roman"/>
              </a:rPr>
              <a:t>will even</a:t>
            </a:r>
            <a:r>
              <a:rPr dirty="0" sz="1450" spc="15">
                <a:latin typeface="Times New Roman"/>
                <a:cs typeface="Times New Roman"/>
              </a:rPr>
              <a:t> </a:t>
            </a:r>
            <a:r>
              <a:rPr dirty="0" sz="1450" spc="-5">
                <a:latin typeface="Times New Roman"/>
                <a:cs typeface="Times New Roman"/>
              </a:rPr>
              <a:t>go.”</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“Y’ are </a:t>
            </a:r>
            <a:r>
              <a:rPr dirty="0" sz="1450" spc="-5">
                <a:latin typeface="Times New Roman"/>
                <a:cs typeface="Times New Roman"/>
              </a:rPr>
              <a:t>a </a:t>
            </a:r>
            <a:r>
              <a:rPr dirty="0" sz="1450" spc="-10">
                <a:latin typeface="Times New Roman"/>
                <a:cs typeface="Times New Roman"/>
              </a:rPr>
              <a:t>strange monk, </a:t>
            </a:r>
            <a:r>
              <a:rPr dirty="0" sz="1450" spc="-5">
                <a:latin typeface="Times New Roman"/>
                <a:cs typeface="Times New Roman"/>
              </a:rPr>
              <a:t>young </a:t>
            </a:r>
            <a:r>
              <a:rPr dirty="0" sz="1450" spc="-20">
                <a:latin typeface="Times New Roman"/>
                <a:cs typeface="Times New Roman"/>
              </a:rPr>
              <a:t>sir,” </a:t>
            </a:r>
            <a:r>
              <a:rPr dirty="0" sz="1450" spc="-10">
                <a:latin typeface="Times New Roman"/>
                <a:cs typeface="Times New Roman"/>
              </a:rPr>
              <a:t>returned the </a:t>
            </a:r>
            <a:r>
              <a:rPr dirty="0" sz="1450" spc="-5">
                <a:latin typeface="Times New Roman"/>
                <a:cs typeface="Times New Roman"/>
              </a:rPr>
              <a:t>young </a:t>
            </a:r>
            <a:r>
              <a:rPr dirty="0" sz="1450" spc="-25">
                <a:latin typeface="Times New Roman"/>
                <a:cs typeface="Times New Roman"/>
              </a:rPr>
              <a:t>lady, </a:t>
            </a:r>
            <a:r>
              <a:rPr dirty="0" sz="1450" spc="-10">
                <a:latin typeface="Times New Roman"/>
                <a:cs typeface="Times New Roman"/>
              </a:rPr>
              <a:t>looking him both  boldly and shrewdly in the face; “and now that my first astonishment hath  somewhat passed </a:t>
            </a:r>
            <a:r>
              <a:rPr dirty="0" sz="1450" spc="-30">
                <a:latin typeface="Times New Roman"/>
                <a:cs typeface="Times New Roman"/>
              </a:rPr>
              <a:t>away, </a:t>
            </a:r>
            <a:r>
              <a:rPr dirty="0" sz="1450" spc="-5">
                <a:latin typeface="Times New Roman"/>
                <a:cs typeface="Times New Roman"/>
              </a:rPr>
              <a:t>I </a:t>
            </a:r>
            <a:r>
              <a:rPr dirty="0" sz="1450" spc="-10">
                <a:latin typeface="Times New Roman"/>
                <a:cs typeface="Times New Roman"/>
              </a:rPr>
              <a:t>can spy the layman in each word </a:t>
            </a:r>
            <a:r>
              <a:rPr dirty="0" sz="1450" spc="-5">
                <a:latin typeface="Times New Roman"/>
                <a:cs typeface="Times New Roman"/>
              </a:rPr>
              <a:t>you </a:t>
            </a:r>
            <a:r>
              <a:rPr dirty="0" sz="1450" spc="-20">
                <a:latin typeface="Times New Roman"/>
                <a:cs typeface="Times New Roman"/>
              </a:rPr>
              <a:t>utter. </a:t>
            </a:r>
            <a:r>
              <a:rPr dirty="0" sz="1450" spc="-10">
                <a:latin typeface="Times New Roman"/>
                <a:cs typeface="Times New Roman"/>
              </a:rPr>
              <a:t>What </a:t>
            </a:r>
            <a:r>
              <a:rPr dirty="0" sz="1450" spc="-5">
                <a:latin typeface="Times New Roman"/>
                <a:cs typeface="Times New Roman"/>
              </a:rPr>
              <a:t>do  ye </a:t>
            </a:r>
            <a:r>
              <a:rPr dirty="0" sz="1450" spc="-10">
                <a:latin typeface="Times New Roman"/>
                <a:cs typeface="Times New Roman"/>
              </a:rPr>
              <a:t>here? Why are </a:t>
            </a:r>
            <a:r>
              <a:rPr dirty="0" sz="1450" spc="-5">
                <a:latin typeface="Times New Roman"/>
                <a:cs typeface="Times New Roman"/>
              </a:rPr>
              <a:t>ye </a:t>
            </a:r>
            <a:r>
              <a:rPr dirty="0" sz="1450" spc="-10">
                <a:latin typeface="Times New Roman"/>
                <a:cs typeface="Times New Roman"/>
              </a:rPr>
              <a:t>thus sacrilegiously tricked out? Come </a:t>
            </a:r>
            <a:r>
              <a:rPr dirty="0" sz="1450" spc="-5">
                <a:latin typeface="Times New Roman"/>
                <a:cs typeface="Times New Roman"/>
              </a:rPr>
              <a:t>ye </a:t>
            </a:r>
            <a:r>
              <a:rPr dirty="0" sz="1450" spc="-10">
                <a:latin typeface="Times New Roman"/>
                <a:cs typeface="Times New Roman"/>
              </a:rPr>
              <a:t>in peace </a:t>
            </a:r>
            <a:r>
              <a:rPr dirty="0" sz="1450" spc="-5">
                <a:latin typeface="Times New Roman"/>
                <a:cs typeface="Times New Roman"/>
              </a:rPr>
              <a:t>or </a:t>
            </a:r>
            <a:r>
              <a:rPr dirty="0" sz="1450" spc="-10">
                <a:latin typeface="Times New Roman"/>
                <a:cs typeface="Times New Roman"/>
              </a:rPr>
              <a:t>war?  And why spy </a:t>
            </a:r>
            <a:r>
              <a:rPr dirty="0" sz="1450" spc="-5">
                <a:latin typeface="Times New Roman"/>
                <a:cs typeface="Times New Roman"/>
              </a:rPr>
              <a:t>ye </a:t>
            </a:r>
            <a:r>
              <a:rPr dirty="0" sz="1450" spc="-10">
                <a:latin typeface="Times New Roman"/>
                <a:cs typeface="Times New Roman"/>
              </a:rPr>
              <a:t>after Lady Brackley like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thief?”</a:t>
            </a:r>
            <a:endParaRPr sz="1450">
              <a:latin typeface="Times New Roman"/>
              <a:cs typeface="Times New Roman"/>
            </a:endParaRPr>
          </a:p>
          <a:p>
            <a:pPr algn="just" marL="12700" marR="6985">
              <a:lnSpc>
                <a:spcPts val="1730"/>
              </a:lnSpc>
              <a:spcBef>
                <a:spcPts val="565"/>
              </a:spcBef>
            </a:pPr>
            <a:r>
              <a:rPr dirty="0" sz="1450" spc="-10">
                <a:latin typeface="Times New Roman"/>
                <a:cs typeface="Times New Roman"/>
              </a:rPr>
              <a:t>“Madam,” quoth Dick, “of </a:t>
            </a:r>
            <a:r>
              <a:rPr dirty="0" sz="1450" spc="-5">
                <a:latin typeface="Times New Roman"/>
                <a:cs typeface="Times New Roman"/>
              </a:rPr>
              <a:t>one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pray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very sure: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 </a:t>
            </a:r>
            <a:r>
              <a:rPr dirty="0" sz="1450" spc="-10">
                <a:latin typeface="Times New Roman"/>
                <a:cs typeface="Times New Roman"/>
              </a:rPr>
              <a:t>thief.  And even if </a:t>
            </a:r>
            <a:r>
              <a:rPr dirty="0" sz="1450" spc="-5">
                <a:latin typeface="Times New Roman"/>
                <a:cs typeface="Times New Roman"/>
              </a:rPr>
              <a:t>I </a:t>
            </a:r>
            <a:r>
              <a:rPr dirty="0" sz="1450" spc="-10">
                <a:latin typeface="Times New Roman"/>
                <a:cs typeface="Times New Roman"/>
              </a:rPr>
              <a:t>come here in </a:t>
            </a:r>
            <a:r>
              <a:rPr dirty="0" sz="1450" spc="-25">
                <a:latin typeface="Times New Roman"/>
                <a:cs typeface="Times New Roman"/>
              </a:rPr>
              <a:t>war, </a:t>
            </a:r>
            <a:r>
              <a:rPr dirty="0" sz="1450" spc="-10">
                <a:latin typeface="Times New Roman"/>
                <a:cs typeface="Times New Roman"/>
              </a:rPr>
              <a:t>as in some degree </a:t>
            </a:r>
            <a:r>
              <a:rPr dirty="0" sz="1450" spc="-5">
                <a:latin typeface="Times New Roman"/>
                <a:cs typeface="Times New Roman"/>
              </a:rPr>
              <a:t>I do, I </a:t>
            </a:r>
            <a:r>
              <a:rPr dirty="0" sz="1450" spc="-10">
                <a:latin typeface="Times New Roman"/>
                <a:cs typeface="Times New Roman"/>
              </a:rPr>
              <a:t>make </a:t>
            </a:r>
            <a:r>
              <a:rPr dirty="0" sz="1450" spc="-5">
                <a:latin typeface="Times New Roman"/>
                <a:cs typeface="Times New Roman"/>
              </a:rPr>
              <a:t>no </a:t>
            </a:r>
            <a:r>
              <a:rPr dirty="0" sz="1450" spc="-10">
                <a:latin typeface="Times New Roman"/>
                <a:cs typeface="Times New Roman"/>
              </a:rPr>
              <a:t>war </a:t>
            </a:r>
            <a:r>
              <a:rPr dirty="0" sz="1450" spc="-5">
                <a:latin typeface="Times New Roman"/>
                <a:cs typeface="Times New Roman"/>
              </a:rPr>
              <a:t>upon  </a:t>
            </a:r>
            <a:r>
              <a:rPr dirty="0" sz="1450" spc="-10">
                <a:latin typeface="Times New Roman"/>
                <a:cs typeface="Times New Roman"/>
              </a:rPr>
              <a:t>fair maids, and </a:t>
            </a:r>
            <a:r>
              <a:rPr dirty="0" sz="1450" spc="-5">
                <a:latin typeface="Times New Roman"/>
                <a:cs typeface="Times New Roman"/>
              </a:rPr>
              <a:t>I </a:t>
            </a:r>
            <a:r>
              <a:rPr dirty="0" sz="1450" spc="-10">
                <a:latin typeface="Times New Roman"/>
                <a:cs typeface="Times New Roman"/>
              </a:rPr>
              <a:t>hereby entreat them to copy me so </a:t>
            </a:r>
            <a:r>
              <a:rPr dirty="0" sz="1450" spc="-25">
                <a:latin typeface="Times New Roman"/>
                <a:cs typeface="Times New Roman"/>
              </a:rPr>
              <a:t>far, </a:t>
            </a:r>
            <a:r>
              <a:rPr dirty="0" sz="1450" spc="-10">
                <a:latin typeface="Times New Roman"/>
                <a:cs typeface="Times New Roman"/>
              </a:rPr>
              <a:t>and to leave me be.  </a:t>
            </a:r>
            <a:r>
              <a:rPr dirty="0" sz="1450" spc="-20">
                <a:latin typeface="Times New Roman"/>
                <a:cs typeface="Times New Roman"/>
              </a:rPr>
              <a:t>For, </a:t>
            </a:r>
            <a:r>
              <a:rPr dirty="0" sz="1450" spc="-10">
                <a:latin typeface="Times New Roman"/>
                <a:cs typeface="Times New Roman"/>
              </a:rPr>
              <a:t>indeed, fair mistress, cry out—if such </a:t>
            </a:r>
            <a:r>
              <a:rPr dirty="0" sz="1450" spc="-5">
                <a:latin typeface="Times New Roman"/>
                <a:cs typeface="Times New Roman"/>
              </a:rPr>
              <a:t>be your </a:t>
            </a:r>
            <a:r>
              <a:rPr dirty="0" sz="1450" spc="-10">
                <a:latin typeface="Times New Roman"/>
                <a:cs typeface="Times New Roman"/>
              </a:rPr>
              <a:t>pleasure—cry </a:t>
            </a:r>
            <a:r>
              <a:rPr dirty="0" sz="1450" spc="-5">
                <a:latin typeface="Times New Roman"/>
                <a:cs typeface="Times New Roman"/>
              </a:rPr>
              <a:t>but </a:t>
            </a:r>
            <a:r>
              <a:rPr dirty="0" sz="1450" spc="-10">
                <a:latin typeface="Times New Roman"/>
                <a:cs typeface="Times New Roman"/>
              </a:rPr>
              <a:t>once,  and say what </a:t>
            </a:r>
            <a:r>
              <a:rPr dirty="0" sz="1450" spc="-5">
                <a:latin typeface="Times New Roman"/>
                <a:cs typeface="Times New Roman"/>
              </a:rPr>
              <a:t>ye </a:t>
            </a:r>
            <a:r>
              <a:rPr dirty="0" sz="1450" spc="-10">
                <a:latin typeface="Times New Roman"/>
                <a:cs typeface="Times New Roman"/>
              </a:rPr>
              <a:t>have seen, and the </a:t>
            </a:r>
            <a:r>
              <a:rPr dirty="0" sz="1450" spc="-5">
                <a:latin typeface="Times New Roman"/>
                <a:cs typeface="Times New Roman"/>
              </a:rPr>
              <a:t>poor </a:t>
            </a:r>
            <a:r>
              <a:rPr dirty="0" sz="1450" spc="-10">
                <a:latin typeface="Times New Roman"/>
                <a:cs typeface="Times New Roman"/>
              </a:rPr>
              <a:t>gentleman before </a:t>
            </a:r>
            <a:r>
              <a:rPr dirty="0" sz="1450" spc="-5">
                <a:latin typeface="Times New Roman"/>
                <a:cs typeface="Times New Roman"/>
              </a:rPr>
              <a:t>you </a:t>
            </a:r>
            <a:r>
              <a:rPr dirty="0" sz="1450" spc="-10">
                <a:latin typeface="Times New Roman"/>
                <a:cs typeface="Times New Roman"/>
              </a:rPr>
              <a:t>is merely </a:t>
            </a:r>
            <a:r>
              <a:rPr dirty="0" sz="1450" spc="-5">
                <a:latin typeface="Times New Roman"/>
                <a:cs typeface="Times New Roman"/>
              </a:rPr>
              <a:t>a  </a:t>
            </a:r>
            <a:r>
              <a:rPr dirty="0" sz="1450" spc="-10">
                <a:latin typeface="Times New Roman"/>
                <a:cs typeface="Times New Roman"/>
              </a:rPr>
              <a:t>dead man. </a:t>
            </a:r>
            <a:r>
              <a:rPr dirty="0" sz="1450" spc="-5">
                <a:latin typeface="Times New Roman"/>
                <a:cs typeface="Times New Roman"/>
              </a:rPr>
              <a:t>I </a:t>
            </a:r>
            <a:r>
              <a:rPr dirty="0" sz="1450" spc="-10">
                <a:latin typeface="Times New Roman"/>
                <a:cs typeface="Times New Roman"/>
              </a:rPr>
              <a:t>cannot think </a:t>
            </a:r>
            <a:r>
              <a:rPr dirty="0" sz="1450" spc="-5">
                <a:latin typeface="Times New Roman"/>
                <a:cs typeface="Times New Roman"/>
              </a:rPr>
              <a:t>ye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cruel,” added Dick; and taking the </a:t>
            </a:r>
            <a:r>
              <a:rPr dirty="0" sz="1450" spc="-20">
                <a:latin typeface="Times New Roman"/>
                <a:cs typeface="Times New Roman"/>
              </a:rPr>
              <a:t>girl’s  </a:t>
            </a:r>
            <a:r>
              <a:rPr dirty="0" sz="1450" spc="-10">
                <a:latin typeface="Times New Roman"/>
                <a:cs typeface="Times New Roman"/>
              </a:rPr>
              <a:t>hand gently in both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he </a:t>
            </a:r>
            <a:r>
              <a:rPr dirty="0" sz="1450" spc="-10">
                <a:latin typeface="Times New Roman"/>
                <a:cs typeface="Times New Roman"/>
              </a:rPr>
              <a:t>looked at her with courteous</a:t>
            </a:r>
            <a:r>
              <a:rPr dirty="0" sz="1450" spc="85">
                <a:latin typeface="Times New Roman"/>
                <a:cs typeface="Times New Roman"/>
              </a:rPr>
              <a:t> </a:t>
            </a:r>
            <a:r>
              <a:rPr dirty="0" sz="1450" spc="-10">
                <a:latin typeface="Times New Roman"/>
                <a:cs typeface="Times New Roman"/>
              </a:rPr>
              <a:t>admiration.</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“Are ye, then, </a:t>
            </a:r>
            <a:r>
              <a:rPr dirty="0" sz="1450" spc="-5">
                <a:latin typeface="Times New Roman"/>
                <a:cs typeface="Times New Roman"/>
              </a:rPr>
              <a:t>a </a:t>
            </a:r>
            <a:r>
              <a:rPr dirty="0" sz="1450" spc="-10">
                <a:latin typeface="Times New Roman"/>
                <a:cs typeface="Times New Roman"/>
              </a:rPr>
              <a:t>spy—a </a:t>
            </a:r>
            <a:r>
              <a:rPr dirty="0" sz="1450" spc="-25">
                <a:latin typeface="Times New Roman"/>
                <a:cs typeface="Times New Roman"/>
              </a:rPr>
              <a:t>Yorkist?” </a:t>
            </a:r>
            <a:r>
              <a:rPr dirty="0" sz="1450" spc="-10">
                <a:latin typeface="Times New Roman"/>
                <a:cs typeface="Times New Roman"/>
              </a:rPr>
              <a:t>asked the</a:t>
            </a:r>
            <a:r>
              <a:rPr dirty="0" sz="1450" spc="40">
                <a:latin typeface="Times New Roman"/>
                <a:cs typeface="Times New Roman"/>
              </a:rPr>
              <a:t> </a:t>
            </a:r>
            <a:r>
              <a:rPr dirty="0" sz="1450" spc="-10">
                <a:latin typeface="Times New Roman"/>
                <a:cs typeface="Times New Roman"/>
              </a:rPr>
              <a:t>maid.</a:t>
            </a:r>
            <a:endParaRPr sz="1450">
              <a:latin typeface="Times New Roman"/>
              <a:cs typeface="Times New Roman"/>
            </a:endParaRPr>
          </a:p>
          <a:p>
            <a:pPr algn="just" marL="12700" marR="8890">
              <a:lnSpc>
                <a:spcPts val="1730"/>
              </a:lnSpc>
              <a:spcBef>
                <a:spcPts val="630"/>
              </a:spcBef>
            </a:pPr>
            <a:r>
              <a:rPr dirty="0" sz="1450" spc="-10">
                <a:latin typeface="Times New Roman"/>
                <a:cs typeface="Times New Roman"/>
              </a:rPr>
              <a:t>“Madam,” </a:t>
            </a:r>
            <a:r>
              <a:rPr dirty="0" sz="1450" spc="-5">
                <a:latin typeface="Times New Roman"/>
                <a:cs typeface="Times New Roman"/>
              </a:rPr>
              <a:t>he </a:t>
            </a:r>
            <a:r>
              <a:rPr dirty="0" sz="1450" spc="-10">
                <a:latin typeface="Times New Roman"/>
                <a:cs typeface="Times New Roman"/>
              </a:rPr>
              <a:t>replied, “I am indeed </a:t>
            </a:r>
            <a:r>
              <a:rPr dirty="0" sz="1450" spc="-5">
                <a:latin typeface="Times New Roman"/>
                <a:cs typeface="Times New Roman"/>
              </a:rPr>
              <a:t>a </a:t>
            </a:r>
            <a:r>
              <a:rPr dirty="0" sz="1450" spc="-25">
                <a:latin typeface="Times New Roman"/>
                <a:cs typeface="Times New Roman"/>
              </a:rPr>
              <a:t>Yorkist, </a:t>
            </a:r>
            <a:r>
              <a:rPr dirty="0" sz="1450" spc="-10">
                <a:latin typeface="Times New Roman"/>
                <a:cs typeface="Times New Roman"/>
              </a:rPr>
              <a:t>and, in some sort, </a:t>
            </a:r>
            <a:r>
              <a:rPr dirty="0" sz="1450" spc="-5">
                <a:latin typeface="Times New Roman"/>
                <a:cs typeface="Times New Roman"/>
              </a:rPr>
              <a:t>a </a:t>
            </a:r>
            <a:r>
              <a:rPr dirty="0" sz="1450" spc="-30">
                <a:latin typeface="Times New Roman"/>
                <a:cs typeface="Times New Roman"/>
              </a:rPr>
              <a:t>spy. </a:t>
            </a:r>
            <a:r>
              <a:rPr dirty="0" sz="1450" spc="-10">
                <a:latin typeface="Times New Roman"/>
                <a:cs typeface="Times New Roman"/>
              </a:rPr>
              <a:t>But that  which bringeth me into this house, the same which will win for me the pity  and interest </a:t>
            </a:r>
            <a:r>
              <a:rPr dirty="0" sz="1450" spc="-5">
                <a:latin typeface="Times New Roman"/>
                <a:cs typeface="Times New Roman"/>
              </a:rPr>
              <a:t>of your </a:t>
            </a:r>
            <a:r>
              <a:rPr dirty="0" sz="1450" spc="-10">
                <a:latin typeface="Times New Roman"/>
                <a:cs typeface="Times New Roman"/>
              </a:rPr>
              <a:t>kind heart, is neither </a:t>
            </a:r>
            <a:r>
              <a:rPr dirty="0" sz="1450" spc="-5">
                <a:latin typeface="Times New Roman"/>
                <a:cs typeface="Times New Roman"/>
              </a:rPr>
              <a:t>of </a:t>
            </a:r>
            <a:r>
              <a:rPr dirty="0" sz="1450" spc="-45">
                <a:latin typeface="Times New Roman"/>
                <a:cs typeface="Times New Roman"/>
              </a:rPr>
              <a:t>York </a:t>
            </a:r>
            <a:r>
              <a:rPr dirty="0" sz="1450" spc="-5">
                <a:latin typeface="Times New Roman"/>
                <a:cs typeface="Times New Roman"/>
              </a:rPr>
              <a:t>nor </a:t>
            </a:r>
            <a:r>
              <a:rPr dirty="0" sz="1450" spc="-20">
                <a:latin typeface="Times New Roman"/>
                <a:cs typeface="Times New Roman"/>
              </a:rPr>
              <a:t>Lancaster. </a:t>
            </a:r>
            <a:r>
              <a:rPr dirty="0" sz="1450" spc="-5">
                <a:latin typeface="Times New Roman"/>
                <a:cs typeface="Times New Roman"/>
              </a:rPr>
              <a:t>I </a:t>
            </a:r>
            <a:r>
              <a:rPr dirty="0" sz="1450" spc="-10">
                <a:latin typeface="Times New Roman"/>
                <a:cs typeface="Times New Roman"/>
              </a:rPr>
              <a:t>will wholly  </a:t>
            </a:r>
            <a:r>
              <a:rPr dirty="0" sz="1450" spc="-5">
                <a:latin typeface="Times New Roman"/>
                <a:cs typeface="Times New Roman"/>
              </a:rPr>
              <a:t>put </a:t>
            </a:r>
            <a:r>
              <a:rPr dirty="0" sz="1450" spc="-10">
                <a:latin typeface="Times New Roman"/>
                <a:cs typeface="Times New Roman"/>
              </a:rPr>
              <a:t>my life in </a:t>
            </a:r>
            <a:r>
              <a:rPr dirty="0" sz="1450" spc="-5">
                <a:latin typeface="Times New Roman"/>
                <a:cs typeface="Times New Roman"/>
              </a:rPr>
              <a:t>your </a:t>
            </a:r>
            <a:r>
              <a:rPr dirty="0" sz="1450" spc="-10">
                <a:latin typeface="Times New Roman"/>
                <a:cs typeface="Times New Roman"/>
              </a:rPr>
              <a:t>discretion.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20">
                <a:latin typeface="Times New Roman"/>
                <a:cs typeface="Times New Roman"/>
              </a:rPr>
              <a:t>lover, </a:t>
            </a:r>
            <a:r>
              <a:rPr dirty="0" sz="1450" spc="-10">
                <a:latin typeface="Times New Roman"/>
                <a:cs typeface="Times New Roman"/>
              </a:rPr>
              <a:t>and my</a:t>
            </a:r>
            <a:r>
              <a:rPr dirty="0" sz="1450" spc="45">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But here the </a:t>
            </a:r>
            <a:r>
              <a:rPr dirty="0" sz="1450" spc="-5">
                <a:latin typeface="Times New Roman"/>
                <a:cs typeface="Times New Roman"/>
              </a:rPr>
              <a:t>young </a:t>
            </a:r>
            <a:r>
              <a:rPr dirty="0" sz="1450" spc="-10">
                <a:latin typeface="Times New Roman"/>
                <a:cs typeface="Times New Roman"/>
              </a:rPr>
              <a:t>lady clapped her hand suddenly </a:t>
            </a:r>
            <a:r>
              <a:rPr dirty="0" sz="1450" spc="-5">
                <a:latin typeface="Times New Roman"/>
                <a:cs typeface="Times New Roman"/>
              </a:rPr>
              <a:t>upon </a:t>
            </a:r>
            <a:r>
              <a:rPr dirty="0" sz="1450" spc="-25">
                <a:latin typeface="Times New Roman"/>
                <a:cs typeface="Times New Roman"/>
              </a:rPr>
              <a:t>Dick’s </a:t>
            </a:r>
            <a:r>
              <a:rPr dirty="0" sz="1450" spc="-10">
                <a:latin typeface="Times New Roman"/>
                <a:cs typeface="Times New Roman"/>
              </a:rPr>
              <a:t>mouth,  looked hastily </a:t>
            </a:r>
            <a:r>
              <a:rPr dirty="0" sz="1450" spc="-5">
                <a:latin typeface="Times New Roman"/>
                <a:cs typeface="Times New Roman"/>
              </a:rPr>
              <a:t>up </a:t>
            </a:r>
            <a:r>
              <a:rPr dirty="0" sz="1450" spc="-10">
                <a:latin typeface="Times New Roman"/>
                <a:cs typeface="Times New Roman"/>
              </a:rPr>
              <a:t>and down and east and west, and, seeing the coast </a:t>
            </a:r>
            <a:r>
              <a:rPr dirty="0" sz="1450" spc="-20">
                <a:latin typeface="Times New Roman"/>
                <a:cs typeface="Times New Roman"/>
              </a:rPr>
              <a:t>clear,  </a:t>
            </a:r>
            <a:r>
              <a:rPr dirty="0" sz="1450" spc="-10">
                <a:latin typeface="Times New Roman"/>
                <a:cs typeface="Times New Roman"/>
              </a:rPr>
              <a:t>began to drag the </a:t>
            </a:r>
            <a:r>
              <a:rPr dirty="0" sz="1450" spc="-5">
                <a:latin typeface="Times New Roman"/>
                <a:cs typeface="Times New Roman"/>
              </a:rPr>
              <a:t>young </a:t>
            </a:r>
            <a:r>
              <a:rPr dirty="0" sz="1450" spc="-10">
                <a:latin typeface="Times New Roman"/>
                <a:cs typeface="Times New Roman"/>
              </a:rPr>
              <a:t>man, with great strength and vehemence,</a:t>
            </a:r>
            <a:r>
              <a:rPr dirty="0" sz="1450" spc="95">
                <a:latin typeface="Times New Roman"/>
                <a:cs typeface="Times New Roman"/>
              </a:rPr>
              <a:t> </a:t>
            </a:r>
            <a:r>
              <a:rPr dirty="0" sz="1450" spc="-10">
                <a:latin typeface="Times New Roman"/>
                <a:cs typeface="Times New Roman"/>
              </a:rPr>
              <a:t>up-stairs.</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“Hush!” she said, “and come! Shalt talk</a:t>
            </a:r>
            <a:r>
              <a:rPr dirty="0" sz="1450" spc="25">
                <a:latin typeface="Times New Roman"/>
                <a:cs typeface="Times New Roman"/>
              </a:rPr>
              <a:t> </a:t>
            </a:r>
            <a:r>
              <a:rPr dirty="0" sz="1450" spc="-15">
                <a:latin typeface="Times New Roman"/>
                <a:cs typeface="Times New Roman"/>
              </a:rPr>
              <a:t>hereafter.”</a:t>
            </a:r>
            <a:endParaRPr sz="1450">
              <a:latin typeface="Times New Roman"/>
              <a:cs typeface="Times New Roman"/>
            </a:endParaRPr>
          </a:p>
          <a:p>
            <a:pPr algn="just" marL="12700" marR="10160">
              <a:lnSpc>
                <a:spcPts val="1730"/>
              </a:lnSpc>
              <a:spcBef>
                <a:spcPts val="630"/>
              </a:spcBef>
            </a:pPr>
            <a:r>
              <a:rPr dirty="0" sz="1450" spc="-10">
                <a:latin typeface="Times New Roman"/>
                <a:cs typeface="Times New Roman"/>
              </a:rPr>
              <a:t>Somewhat bewildered, Dick </a:t>
            </a:r>
            <a:r>
              <a:rPr dirty="0" sz="1450" spc="-15">
                <a:latin typeface="Times New Roman"/>
                <a:cs typeface="Times New Roman"/>
              </a:rPr>
              <a:t>suffered </a:t>
            </a:r>
            <a:r>
              <a:rPr dirty="0" sz="1450" spc="-10">
                <a:latin typeface="Times New Roman"/>
                <a:cs typeface="Times New Roman"/>
              </a:rPr>
              <a:t>himself to </a:t>
            </a:r>
            <a:r>
              <a:rPr dirty="0" sz="1450" spc="-5">
                <a:latin typeface="Times New Roman"/>
                <a:cs typeface="Times New Roman"/>
              </a:rPr>
              <a:t>be </a:t>
            </a:r>
            <a:r>
              <a:rPr dirty="0" sz="1450" spc="-10">
                <a:latin typeface="Times New Roman"/>
                <a:cs typeface="Times New Roman"/>
              </a:rPr>
              <a:t>pulled up-stairs, bustled  along </a:t>
            </a:r>
            <a:r>
              <a:rPr dirty="0" sz="1450" spc="-5">
                <a:latin typeface="Times New Roman"/>
                <a:cs typeface="Times New Roman"/>
              </a:rPr>
              <a:t>a </a:t>
            </a:r>
            <a:r>
              <a:rPr dirty="0" sz="1450" spc="-15">
                <a:latin typeface="Times New Roman"/>
                <a:cs typeface="Times New Roman"/>
              </a:rPr>
              <a:t>corridor, </a:t>
            </a:r>
            <a:r>
              <a:rPr dirty="0" sz="1450" spc="-10">
                <a:latin typeface="Times New Roman"/>
                <a:cs typeface="Times New Roman"/>
              </a:rPr>
              <a:t>and thrust suddenly into </a:t>
            </a:r>
            <a:r>
              <a:rPr dirty="0" sz="1450" spc="-5">
                <a:latin typeface="Times New Roman"/>
                <a:cs typeface="Times New Roman"/>
              </a:rPr>
              <a:t>a </a:t>
            </a:r>
            <a:r>
              <a:rPr dirty="0" sz="1450" spc="-15">
                <a:latin typeface="Times New Roman"/>
                <a:cs typeface="Times New Roman"/>
              </a:rPr>
              <a:t>chamber, </a:t>
            </a:r>
            <a:r>
              <a:rPr dirty="0" sz="1450" spc="-10">
                <a:latin typeface="Times New Roman"/>
                <a:cs typeface="Times New Roman"/>
              </a:rPr>
              <a:t>lit, like so many </a:t>
            </a:r>
            <a:r>
              <a:rPr dirty="0" sz="1450" spc="-5">
                <a:latin typeface="Times New Roman"/>
                <a:cs typeface="Times New Roman"/>
              </a:rPr>
              <a:t>of </a:t>
            </a:r>
            <a:r>
              <a:rPr dirty="0" sz="1450" spc="-10">
                <a:latin typeface="Times New Roman"/>
                <a:cs typeface="Times New Roman"/>
              </a:rPr>
              <a:t>the  others, </a:t>
            </a:r>
            <a:r>
              <a:rPr dirty="0" sz="1450" spc="-5">
                <a:latin typeface="Times New Roman"/>
                <a:cs typeface="Times New Roman"/>
              </a:rPr>
              <a:t>by a </a:t>
            </a:r>
            <a:r>
              <a:rPr dirty="0" sz="1450" spc="-10">
                <a:latin typeface="Times New Roman"/>
                <a:cs typeface="Times New Roman"/>
              </a:rPr>
              <a:t>blazing log </a:t>
            </a:r>
            <a:r>
              <a:rPr dirty="0" sz="1450" spc="-5">
                <a:latin typeface="Times New Roman"/>
                <a:cs typeface="Times New Roman"/>
              </a:rPr>
              <a:t>upon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hearth.</a:t>
            </a:r>
            <a:endParaRPr sz="1450">
              <a:latin typeface="Times New Roman"/>
              <a:cs typeface="Times New Roman"/>
            </a:endParaRPr>
          </a:p>
          <a:p>
            <a:pPr algn="just" marL="12700" marR="5715">
              <a:lnSpc>
                <a:spcPts val="1730"/>
              </a:lnSpc>
              <a:spcBef>
                <a:spcPts val="575"/>
              </a:spcBef>
            </a:pPr>
            <a:r>
              <a:rPr dirty="0" sz="1450" spc="-25">
                <a:latin typeface="Times New Roman"/>
                <a:cs typeface="Times New Roman"/>
              </a:rPr>
              <a:t>“Now,” </a:t>
            </a:r>
            <a:r>
              <a:rPr dirty="0" sz="1450" spc="-10">
                <a:latin typeface="Times New Roman"/>
                <a:cs typeface="Times New Roman"/>
              </a:rPr>
              <a:t>said the </a:t>
            </a:r>
            <a:r>
              <a:rPr dirty="0" sz="1450" spc="-5">
                <a:latin typeface="Times New Roman"/>
                <a:cs typeface="Times New Roman"/>
              </a:rPr>
              <a:t>young </a:t>
            </a:r>
            <a:r>
              <a:rPr dirty="0" sz="1450" spc="-25">
                <a:latin typeface="Times New Roman"/>
                <a:cs typeface="Times New Roman"/>
              </a:rPr>
              <a:t>lady, </a:t>
            </a:r>
            <a:r>
              <a:rPr dirty="0" sz="1450" spc="-10">
                <a:latin typeface="Times New Roman"/>
                <a:cs typeface="Times New Roman"/>
              </a:rPr>
              <a:t>forcing him down </a:t>
            </a:r>
            <a:r>
              <a:rPr dirty="0" sz="1450" spc="-5">
                <a:latin typeface="Times New Roman"/>
                <a:cs typeface="Times New Roman"/>
              </a:rPr>
              <a:t>upon a </a:t>
            </a:r>
            <a:r>
              <a:rPr dirty="0" sz="1450" spc="-10">
                <a:latin typeface="Times New Roman"/>
                <a:cs typeface="Times New Roman"/>
              </a:rPr>
              <a:t>stool, “sit </a:t>
            </a:r>
            <a:r>
              <a:rPr dirty="0" sz="1450" spc="-5">
                <a:latin typeface="Times New Roman"/>
                <a:cs typeface="Times New Roman"/>
              </a:rPr>
              <a:t>ye </a:t>
            </a:r>
            <a:r>
              <a:rPr dirty="0" sz="1450" spc="-10">
                <a:latin typeface="Times New Roman"/>
                <a:cs typeface="Times New Roman"/>
              </a:rPr>
              <a:t>there and  attend my sovereign </a:t>
            </a:r>
            <a:r>
              <a:rPr dirty="0" sz="1450" spc="-5">
                <a:latin typeface="Times New Roman"/>
                <a:cs typeface="Times New Roman"/>
              </a:rPr>
              <a:t>good </a:t>
            </a:r>
            <a:r>
              <a:rPr dirty="0" sz="1450" spc="-10">
                <a:latin typeface="Times New Roman"/>
                <a:cs typeface="Times New Roman"/>
              </a:rPr>
              <a:t>pleasure. </a:t>
            </a:r>
            <a:r>
              <a:rPr dirty="0" sz="1450" spc="-5">
                <a:latin typeface="Times New Roman"/>
                <a:cs typeface="Times New Roman"/>
              </a:rPr>
              <a:t>I </a:t>
            </a:r>
            <a:r>
              <a:rPr dirty="0" sz="1450" spc="-10">
                <a:latin typeface="Times New Roman"/>
                <a:cs typeface="Times New Roman"/>
              </a:rPr>
              <a:t>have life and death over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scruple to abuse my </a:t>
            </a:r>
            <a:r>
              <a:rPr dirty="0" sz="1450" spc="-25">
                <a:latin typeface="Times New Roman"/>
                <a:cs typeface="Times New Roman"/>
              </a:rPr>
              <a:t>power. </a:t>
            </a:r>
            <a:r>
              <a:rPr dirty="0" sz="1450" spc="-10">
                <a:latin typeface="Times New Roman"/>
                <a:cs typeface="Times New Roman"/>
              </a:rPr>
              <a:t>Look to yourself; </a:t>
            </a:r>
            <a:r>
              <a:rPr dirty="0" sz="1450" spc="-5">
                <a:latin typeface="Times New Roman"/>
                <a:cs typeface="Times New Roman"/>
              </a:rPr>
              <a:t>y’ </a:t>
            </a:r>
            <a:r>
              <a:rPr dirty="0" sz="1450" spc="-10">
                <a:latin typeface="Times New Roman"/>
                <a:cs typeface="Times New Roman"/>
              </a:rPr>
              <a:t>’ave cruelly mauled my  arm. He knew </a:t>
            </a:r>
            <a:r>
              <a:rPr dirty="0" sz="1450" spc="-5">
                <a:latin typeface="Times New Roman"/>
                <a:cs typeface="Times New Roman"/>
              </a:rPr>
              <a:t>not 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maid, quoth he! Had </a:t>
            </a:r>
            <a:r>
              <a:rPr dirty="0" sz="1450" spc="-5">
                <a:latin typeface="Times New Roman"/>
                <a:cs typeface="Times New Roman"/>
              </a:rPr>
              <a:t>he </a:t>
            </a:r>
            <a:r>
              <a:rPr dirty="0" sz="1450" spc="-10">
                <a:latin typeface="Times New Roman"/>
                <a:cs typeface="Times New Roman"/>
              </a:rPr>
              <a:t>known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maid, </a:t>
            </a:r>
            <a:r>
              <a:rPr dirty="0" sz="1450" spc="-5">
                <a:latin typeface="Times New Roman"/>
                <a:cs typeface="Times New Roman"/>
              </a:rPr>
              <a:t>he </a:t>
            </a:r>
            <a:r>
              <a:rPr dirty="0" sz="1450" spc="-10">
                <a:latin typeface="Times New Roman"/>
                <a:cs typeface="Times New Roman"/>
              </a:rPr>
              <a:t>had  ta’en his belt to me,</a:t>
            </a:r>
            <a:r>
              <a:rPr dirty="0" sz="1450" spc="10">
                <a:latin typeface="Times New Roman"/>
                <a:cs typeface="Times New Roman"/>
              </a:rPr>
              <a:t> </a:t>
            </a:r>
            <a:r>
              <a:rPr dirty="0" sz="1450" spc="-10">
                <a:latin typeface="Times New Roman"/>
                <a:cs typeface="Times New Roman"/>
              </a:rPr>
              <a:t>forsooth!”</a:t>
            </a:r>
            <a:endParaRPr sz="1450">
              <a:latin typeface="Times New Roman"/>
              <a:cs typeface="Times New Roman"/>
            </a:endParaRPr>
          </a:p>
          <a:p>
            <a:pPr algn="just" marL="12700" marR="8890">
              <a:lnSpc>
                <a:spcPts val="1730"/>
              </a:lnSpc>
              <a:spcBef>
                <a:spcPts val="565"/>
              </a:spcBef>
            </a:pPr>
            <a:r>
              <a:rPr dirty="0" sz="1450" spc="-10">
                <a:latin typeface="Times New Roman"/>
                <a:cs typeface="Times New Roman"/>
              </a:rPr>
              <a:t>And with these words, she whipped </a:t>
            </a:r>
            <a:r>
              <a:rPr dirty="0" sz="1450" spc="-5">
                <a:latin typeface="Times New Roman"/>
                <a:cs typeface="Times New Roman"/>
              </a:rPr>
              <a:t>out of </a:t>
            </a:r>
            <a:r>
              <a:rPr dirty="0" sz="1450" spc="-10">
                <a:latin typeface="Times New Roman"/>
                <a:cs typeface="Times New Roman"/>
              </a:rPr>
              <a:t>the room and left Dick gaping with  </a:t>
            </a:r>
            <a:r>
              <a:rPr dirty="0" sz="1450" spc="-15">
                <a:latin typeface="Times New Roman"/>
                <a:cs typeface="Times New Roman"/>
              </a:rPr>
              <a:t>wonder,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very sure if </a:t>
            </a:r>
            <a:r>
              <a:rPr dirty="0" sz="1450" spc="-5">
                <a:latin typeface="Times New Roman"/>
                <a:cs typeface="Times New Roman"/>
              </a:rPr>
              <a:t>he </a:t>
            </a:r>
            <a:r>
              <a:rPr dirty="0" sz="1450" spc="-10">
                <a:latin typeface="Times New Roman"/>
                <a:cs typeface="Times New Roman"/>
              </a:rPr>
              <a:t>were dreaming </a:t>
            </a:r>
            <a:r>
              <a:rPr dirty="0" sz="1450" spc="-5">
                <a:latin typeface="Times New Roman"/>
                <a:cs typeface="Times New Roman"/>
              </a:rPr>
              <a:t>or</a:t>
            </a:r>
            <a:r>
              <a:rPr dirty="0" sz="1450" spc="35">
                <a:latin typeface="Times New Roman"/>
                <a:cs typeface="Times New Roman"/>
              </a:rPr>
              <a:t> </a:t>
            </a:r>
            <a:r>
              <a:rPr dirty="0" sz="1450" spc="-10">
                <a:latin typeface="Times New Roman"/>
                <a:cs typeface="Times New Roman"/>
              </a:rPr>
              <a:t>awake.</a:t>
            </a:r>
            <a:endParaRPr sz="1450">
              <a:latin typeface="Times New Roman"/>
              <a:cs typeface="Times New Roman"/>
            </a:endParaRPr>
          </a:p>
          <a:p>
            <a:pPr algn="just" marL="12700" marR="6350">
              <a:lnSpc>
                <a:spcPts val="1730"/>
              </a:lnSpc>
              <a:spcBef>
                <a:spcPts val="575"/>
              </a:spcBef>
            </a:pPr>
            <a:r>
              <a:rPr dirty="0" sz="1450" spc="-30">
                <a:latin typeface="Times New Roman"/>
                <a:cs typeface="Times New Roman"/>
              </a:rPr>
              <a:t>“Ta’en </a:t>
            </a:r>
            <a:r>
              <a:rPr dirty="0" sz="1450" spc="-10">
                <a:latin typeface="Times New Roman"/>
                <a:cs typeface="Times New Roman"/>
              </a:rPr>
              <a:t>my belt to her!” </a:t>
            </a:r>
            <a:r>
              <a:rPr dirty="0" sz="1450" spc="-5">
                <a:latin typeface="Times New Roman"/>
                <a:cs typeface="Times New Roman"/>
              </a:rPr>
              <a:t>he </a:t>
            </a:r>
            <a:r>
              <a:rPr dirty="0" sz="1450" spc="-10">
                <a:latin typeface="Times New Roman"/>
                <a:cs typeface="Times New Roman"/>
              </a:rPr>
              <a:t>repeated. </a:t>
            </a:r>
            <a:r>
              <a:rPr dirty="0" sz="1450" spc="-30">
                <a:latin typeface="Times New Roman"/>
                <a:cs typeface="Times New Roman"/>
              </a:rPr>
              <a:t>“Ta’en </a:t>
            </a:r>
            <a:r>
              <a:rPr dirty="0" sz="1450" spc="-10">
                <a:latin typeface="Times New Roman"/>
                <a:cs typeface="Times New Roman"/>
              </a:rPr>
              <a:t>my belt to her!” And the  recollection </a:t>
            </a:r>
            <a:r>
              <a:rPr dirty="0" sz="1450" spc="-5">
                <a:latin typeface="Times New Roman"/>
                <a:cs typeface="Times New Roman"/>
              </a:rPr>
              <a:t>of </a:t>
            </a:r>
            <a:r>
              <a:rPr dirty="0" sz="1450" spc="-10">
                <a:latin typeface="Times New Roman"/>
                <a:cs typeface="Times New Roman"/>
              </a:rPr>
              <a:t>that evening in the forest flowed back </a:t>
            </a:r>
            <a:r>
              <a:rPr dirty="0" sz="1450" spc="-5">
                <a:latin typeface="Times New Roman"/>
                <a:cs typeface="Times New Roman"/>
              </a:rPr>
              <a:t>upon </a:t>
            </a:r>
            <a:r>
              <a:rPr dirty="0" sz="1450" spc="-10">
                <a:latin typeface="Times New Roman"/>
                <a:cs typeface="Times New Roman"/>
              </a:rPr>
              <a:t>his mind, and </a:t>
            </a:r>
            <a:r>
              <a:rPr dirty="0" sz="1450" spc="-5">
                <a:latin typeface="Times New Roman"/>
                <a:cs typeface="Times New Roman"/>
              </a:rPr>
              <a:t>he  </a:t>
            </a:r>
            <a:r>
              <a:rPr dirty="0" sz="1450" spc="-10">
                <a:latin typeface="Times New Roman"/>
                <a:cs typeface="Times New Roman"/>
              </a:rPr>
              <a:t>once more saw </a:t>
            </a:r>
            <a:r>
              <a:rPr dirty="0" sz="1450" spc="-20">
                <a:latin typeface="Times New Roman"/>
                <a:cs typeface="Times New Roman"/>
              </a:rPr>
              <a:t>Matcham’s </a:t>
            </a:r>
            <a:r>
              <a:rPr dirty="0" sz="1450" spc="-10">
                <a:latin typeface="Times New Roman"/>
                <a:cs typeface="Times New Roman"/>
              </a:rPr>
              <a:t>wincing </a:t>
            </a:r>
            <a:r>
              <a:rPr dirty="0" sz="1450" spc="-5">
                <a:latin typeface="Times New Roman"/>
                <a:cs typeface="Times New Roman"/>
              </a:rPr>
              <a:t>body </a:t>
            </a:r>
            <a:r>
              <a:rPr dirty="0" sz="1450" spc="-10">
                <a:latin typeface="Times New Roman"/>
                <a:cs typeface="Times New Roman"/>
              </a:rPr>
              <a:t>and beseeching</a:t>
            </a:r>
            <a:r>
              <a:rPr dirty="0" sz="1450" spc="40">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And then </a:t>
            </a:r>
            <a:r>
              <a:rPr dirty="0" sz="1450" spc="-5">
                <a:latin typeface="Times New Roman"/>
                <a:cs typeface="Times New Roman"/>
              </a:rPr>
              <a:t>he </a:t>
            </a:r>
            <a:r>
              <a:rPr dirty="0" sz="1450" spc="-10">
                <a:latin typeface="Times New Roman"/>
                <a:cs typeface="Times New Roman"/>
              </a:rPr>
              <a:t>was recalled to the dangers </a:t>
            </a:r>
            <a:r>
              <a:rPr dirty="0" sz="1450" spc="-5">
                <a:latin typeface="Times New Roman"/>
                <a:cs typeface="Times New Roman"/>
              </a:rPr>
              <a:t>of </a:t>
            </a:r>
            <a:r>
              <a:rPr dirty="0" sz="1450" spc="-10">
                <a:latin typeface="Times New Roman"/>
                <a:cs typeface="Times New Roman"/>
              </a:rPr>
              <a:t>the present. In the next room </a:t>
            </a:r>
            <a:r>
              <a:rPr dirty="0" sz="1450" spc="-5">
                <a:latin typeface="Times New Roman"/>
                <a:cs typeface="Times New Roman"/>
              </a:rPr>
              <a:t>he  </a:t>
            </a:r>
            <a:r>
              <a:rPr dirty="0" sz="1450" spc="-10">
                <a:latin typeface="Times New Roman"/>
                <a:cs typeface="Times New Roman"/>
              </a:rPr>
              <a:t>heard </a:t>
            </a:r>
            <a:r>
              <a:rPr dirty="0" sz="1450" spc="-5">
                <a:latin typeface="Times New Roman"/>
                <a:cs typeface="Times New Roman"/>
              </a:rPr>
              <a:t>a </a:t>
            </a:r>
            <a:r>
              <a:rPr dirty="0" sz="1450" spc="-20">
                <a:latin typeface="Times New Roman"/>
                <a:cs typeface="Times New Roman"/>
              </a:rPr>
              <a:t>stir, </a:t>
            </a:r>
            <a:r>
              <a:rPr dirty="0" sz="1450" spc="-10">
                <a:latin typeface="Times New Roman"/>
                <a:cs typeface="Times New Roman"/>
              </a:rPr>
              <a:t>as </a:t>
            </a:r>
            <a:r>
              <a:rPr dirty="0" sz="1450" spc="-5">
                <a:latin typeface="Times New Roman"/>
                <a:cs typeface="Times New Roman"/>
              </a:rPr>
              <a:t>of a </a:t>
            </a:r>
            <a:r>
              <a:rPr dirty="0" sz="1450" spc="-10">
                <a:latin typeface="Times New Roman"/>
                <a:cs typeface="Times New Roman"/>
              </a:rPr>
              <a:t>person moving; then followed </a:t>
            </a:r>
            <a:r>
              <a:rPr dirty="0" sz="1450" spc="-5">
                <a:latin typeface="Times New Roman"/>
                <a:cs typeface="Times New Roman"/>
              </a:rPr>
              <a:t>a </a:t>
            </a:r>
            <a:r>
              <a:rPr dirty="0" sz="1450" spc="-10">
                <a:latin typeface="Times New Roman"/>
                <a:cs typeface="Times New Roman"/>
              </a:rPr>
              <a:t>sigh, which sounded  strangely</a:t>
            </a:r>
            <a:r>
              <a:rPr dirty="0" sz="1450" spc="130">
                <a:latin typeface="Times New Roman"/>
                <a:cs typeface="Times New Roman"/>
              </a:rPr>
              <a:t> </a:t>
            </a:r>
            <a:r>
              <a:rPr dirty="0" sz="1450" spc="-10">
                <a:latin typeface="Times New Roman"/>
                <a:cs typeface="Times New Roman"/>
              </a:rPr>
              <a:t>near;</a:t>
            </a:r>
            <a:r>
              <a:rPr dirty="0" sz="1450" spc="135">
                <a:latin typeface="Times New Roman"/>
                <a:cs typeface="Times New Roman"/>
              </a:rPr>
              <a:t> </a:t>
            </a:r>
            <a:r>
              <a:rPr dirty="0" sz="1450" spc="-10">
                <a:latin typeface="Times New Roman"/>
                <a:cs typeface="Times New Roman"/>
              </a:rPr>
              <a:t>and</a:t>
            </a:r>
            <a:r>
              <a:rPr dirty="0" sz="1450" spc="130">
                <a:latin typeface="Times New Roman"/>
                <a:cs typeface="Times New Roman"/>
              </a:rPr>
              <a:t> </a:t>
            </a:r>
            <a:r>
              <a:rPr dirty="0" sz="1450" spc="-10">
                <a:latin typeface="Times New Roman"/>
                <a:cs typeface="Times New Roman"/>
              </a:rPr>
              <a:t>then</a:t>
            </a:r>
            <a:r>
              <a:rPr dirty="0" sz="1450" spc="135">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rustle</a:t>
            </a:r>
            <a:r>
              <a:rPr dirty="0" sz="1450" spc="135">
                <a:latin typeface="Times New Roman"/>
                <a:cs typeface="Times New Roman"/>
              </a:rPr>
              <a:t> </a:t>
            </a:r>
            <a:r>
              <a:rPr dirty="0" sz="1450" spc="-5">
                <a:latin typeface="Times New Roman"/>
                <a:cs typeface="Times New Roman"/>
              </a:rPr>
              <a:t>of</a:t>
            </a:r>
            <a:r>
              <a:rPr dirty="0" sz="1450" spc="130">
                <a:latin typeface="Times New Roman"/>
                <a:cs typeface="Times New Roman"/>
              </a:rPr>
              <a:t> </a:t>
            </a:r>
            <a:r>
              <a:rPr dirty="0" sz="1450" spc="-10">
                <a:latin typeface="Times New Roman"/>
                <a:cs typeface="Times New Roman"/>
              </a:rPr>
              <a:t>skirts</a:t>
            </a:r>
            <a:r>
              <a:rPr dirty="0" sz="1450" spc="135">
                <a:latin typeface="Times New Roman"/>
                <a:cs typeface="Times New Roman"/>
              </a:rPr>
              <a:t> </a:t>
            </a:r>
            <a:r>
              <a:rPr dirty="0" sz="1450" spc="-10">
                <a:latin typeface="Times New Roman"/>
                <a:cs typeface="Times New Roman"/>
              </a:rPr>
              <a:t>and</a:t>
            </a:r>
            <a:r>
              <a:rPr dirty="0" sz="1450" spc="130">
                <a:latin typeface="Times New Roman"/>
                <a:cs typeface="Times New Roman"/>
              </a:rPr>
              <a:t> </a:t>
            </a:r>
            <a:r>
              <a:rPr dirty="0" sz="1450" spc="-10">
                <a:latin typeface="Times New Roman"/>
                <a:cs typeface="Times New Roman"/>
              </a:rPr>
              <a:t>tap</a:t>
            </a:r>
            <a:r>
              <a:rPr dirty="0" sz="1450" spc="135">
                <a:latin typeface="Times New Roman"/>
                <a:cs typeface="Times New Roman"/>
              </a:rPr>
              <a:t> </a:t>
            </a:r>
            <a:r>
              <a:rPr dirty="0" sz="1450" spc="-5">
                <a:latin typeface="Times New Roman"/>
                <a:cs typeface="Times New Roman"/>
              </a:rPr>
              <a:t>of</a:t>
            </a:r>
            <a:r>
              <a:rPr dirty="0" sz="1450" spc="135">
                <a:latin typeface="Times New Roman"/>
                <a:cs typeface="Times New Roman"/>
              </a:rPr>
              <a:t> </a:t>
            </a:r>
            <a:r>
              <a:rPr dirty="0" sz="1450" spc="-10">
                <a:latin typeface="Times New Roman"/>
                <a:cs typeface="Times New Roman"/>
              </a:rPr>
              <a:t>feet</a:t>
            </a:r>
            <a:r>
              <a:rPr dirty="0" sz="1450" spc="130">
                <a:latin typeface="Times New Roman"/>
                <a:cs typeface="Times New Roman"/>
              </a:rPr>
              <a:t> </a:t>
            </a:r>
            <a:r>
              <a:rPr dirty="0" sz="1450" spc="-10">
                <a:latin typeface="Times New Roman"/>
                <a:cs typeface="Times New Roman"/>
              </a:rPr>
              <a:t>once</a:t>
            </a:r>
            <a:r>
              <a:rPr dirty="0" sz="1450" spc="135">
                <a:latin typeface="Times New Roman"/>
                <a:cs typeface="Times New Roman"/>
              </a:rPr>
              <a:t> </a:t>
            </a:r>
            <a:r>
              <a:rPr dirty="0" sz="1450" spc="-10">
                <a:latin typeface="Times New Roman"/>
                <a:cs typeface="Times New Roman"/>
              </a:rPr>
              <a:t>more</a:t>
            </a:r>
            <a:r>
              <a:rPr dirty="0" sz="1450" spc="130">
                <a:latin typeface="Times New Roman"/>
                <a:cs typeface="Times New Roman"/>
              </a:rPr>
              <a:t> </a:t>
            </a:r>
            <a:r>
              <a:rPr dirty="0" sz="1450" spc="-10">
                <a:latin typeface="Times New Roman"/>
                <a:cs typeface="Times New Roman"/>
              </a:rPr>
              <a:t>began.</a:t>
            </a:r>
            <a:endParaRPr sz="1450">
              <a:latin typeface="Times New Roman"/>
              <a:cs typeface="Times New Roman"/>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stood hearkening, </a:t>
            </a:r>
            <a:r>
              <a:rPr dirty="0" sz="1450" spc="-5">
                <a:latin typeface="Times New Roman"/>
                <a:cs typeface="Times New Roman"/>
              </a:rPr>
              <a:t>he </a:t>
            </a:r>
            <a:r>
              <a:rPr dirty="0" sz="1450" spc="-10">
                <a:latin typeface="Times New Roman"/>
                <a:cs typeface="Times New Roman"/>
              </a:rPr>
              <a:t>saw the arras wave along the wall; there was the  sound </a:t>
            </a:r>
            <a:r>
              <a:rPr dirty="0" sz="1450" spc="-5">
                <a:latin typeface="Times New Roman"/>
                <a:cs typeface="Times New Roman"/>
              </a:rPr>
              <a:t>of a door </a:t>
            </a:r>
            <a:r>
              <a:rPr dirty="0" sz="1450" spc="-10">
                <a:latin typeface="Times New Roman"/>
                <a:cs typeface="Times New Roman"/>
              </a:rPr>
              <a:t>being opened, the hangings divided, and, lamp in hand,  Joanna Sedley entered the</a:t>
            </a:r>
            <a:r>
              <a:rPr dirty="0" sz="1450" spc="5">
                <a:latin typeface="Times New Roman"/>
                <a:cs typeface="Times New Roman"/>
              </a:rPr>
              <a:t> </a:t>
            </a:r>
            <a:r>
              <a:rPr dirty="0" sz="1450" spc="-10">
                <a:latin typeface="Times New Roman"/>
                <a:cs typeface="Times New Roman"/>
              </a:rPr>
              <a:t>apartment.</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She was attired in costly </a:t>
            </a:r>
            <a:r>
              <a:rPr dirty="0" sz="1450" spc="-15">
                <a:latin typeface="Times New Roman"/>
                <a:cs typeface="Times New Roman"/>
              </a:rPr>
              <a:t>stuffs </a:t>
            </a:r>
            <a:r>
              <a:rPr dirty="0" sz="1450" spc="-5">
                <a:latin typeface="Times New Roman"/>
                <a:cs typeface="Times New Roman"/>
              </a:rPr>
              <a:t>of </a:t>
            </a:r>
            <a:r>
              <a:rPr dirty="0" sz="1450" spc="-10">
                <a:latin typeface="Times New Roman"/>
                <a:cs typeface="Times New Roman"/>
              </a:rPr>
              <a:t>deep and warm colours, such as befit the  winter and the </a:t>
            </a:r>
            <a:r>
              <a:rPr dirty="0" sz="1450" spc="-25">
                <a:latin typeface="Times New Roman"/>
                <a:cs typeface="Times New Roman"/>
              </a:rPr>
              <a:t>snow. </a:t>
            </a:r>
            <a:r>
              <a:rPr dirty="0" sz="1450" spc="-10">
                <a:latin typeface="Times New Roman"/>
                <a:cs typeface="Times New Roman"/>
              </a:rPr>
              <a:t>Upon her head, her hair had been gathered together and  became her as </a:t>
            </a:r>
            <a:r>
              <a:rPr dirty="0" sz="1450" spc="-5">
                <a:latin typeface="Times New Roman"/>
                <a:cs typeface="Times New Roman"/>
              </a:rPr>
              <a:t>a </a:t>
            </a:r>
            <a:r>
              <a:rPr dirty="0" sz="1450" spc="-10">
                <a:latin typeface="Times New Roman"/>
                <a:cs typeface="Times New Roman"/>
              </a:rPr>
              <a:t>crown. And she, who had seemed so little and so awkward in  the attire </a:t>
            </a:r>
            <a:r>
              <a:rPr dirty="0" sz="1450" spc="-5">
                <a:latin typeface="Times New Roman"/>
                <a:cs typeface="Times New Roman"/>
              </a:rPr>
              <a:t>of </a:t>
            </a:r>
            <a:r>
              <a:rPr dirty="0" sz="1450" spc="-10">
                <a:latin typeface="Times New Roman"/>
                <a:cs typeface="Times New Roman"/>
              </a:rPr>
              <a:t>Matcham, was now tall like </a:t>
            </a:r>
            <a:r>
              <a:rPr dirty="0" sz="1450" spc="-5">
                <a:latin typeface="Times New Roman"/>
                <a:cs typeface="Times New Roman"/>
              </a:rPr>
              <a:t>a young </a:t>
            </a:r>
            <a:r>
              <a:rPr dirty="0" sz="1450" spc="-25">
                <a:latin typeface="Times New Roman"/>
                <a:cs typeface="Times New Roman"/>
              </a:rPr>
              <a:t>willow, </a:t>
            </a:r>
            <a:r>
              <a:rPr dirty="0" sz="1450" spc="-10">
                <a:latin typeface="Times New Roman"/>
                <a:cs typeface="Times New Roman"/>
              </a:rPr>
              <a:t>and swam across the  floor as though she scorned the drudgery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walking.</a:t>
            </a:r>
            <a:endParaRPr sz="1450">
              <a:latin typeface="Times New Roman"/>
              <a:cs typeface="Times New Roman"/>
            </a:endParaRPr>
          </a:p>
          <a:p>
            <a:pPr algn="just" marL="12700" marR="9525">
              <a:lnSpc>
                <a:spcPts val="1730"/>
              </a:lnSpc>
              <a:spcBef>
                <a:spcPts val="570"/>
              </a:spcBef>
            </a:pPr>
            <a:r>
              <a:rPr dirty="0" sz="1450" spc="-15">
                <a:latin typeface="Times New Roman"/>
                <a:cs typeface="Times New Roman"/>
              </a:rPr>
              <a:t>Without </a:t>
            </a:r>
            <a:r>
              <a:rPr dirty="0" sz="1450" spc="-5">
                <a:latin typeface="Times New Roman"/>
                <a:cs typeface="Times New Roman"/>
              </a:rPr>
              <a:t>a </a:t>
            </a:r>
            <a:r>
              <a:rPr dirty="0" sz="1450" spc="-10">
                <a:latin typeface="Times New Roman"/>
                <a:cs typeface="Times New Roman"/>
              </a:rPr>
              <a:t>start, without </a:t>
            </a:r>
            <a:r>
              <a:rPr dirty="0" sz="1450" spc="-5">
                <a:latin typeface="Times New Roman"/>
                <a:cs typeface="Times New Roman"/>
              </a:rPr>
              <a:t>a </a:t>
            </a:r>
            <a:r>
              <a:rPr dirty="0" sz="1450" spc="-20">
                <a:latin typeface="Times New Roman"/>
                <a:cs typeface="Times New Roman"/>
              </a:rPr>
              <a:t>tremor, </a:t>
            </a:r>
            <a:r>
              <a:rPr dirty="0" sz="1450" spc="-10">
                <a:latin typeface="Times New Roman"/>
                <a:cs typeface="Times New Roman"/>
              </a:rPr>
              <a:t>she raised her lamp and looked at the </a:t>
            </a:r>
            <a:r>
              <a:rPr dirty="0" sz="1450" spc="-5">
                <a:latin typeface="Times New Roman"/>
                <a:cs typeface="Times New Roman"/>
              </a:rPr>
              <a:t>young  </a:t>
            </a:r>
            <a:r>
              <a:rPr dirty="0" sz="1450" spc="-10">
                <a:latin typeface="Times New Roman"/>
                <a:cs typeface="Times New Roman"/>
              </a:rPr>
              <a:t>monk.</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“What make </a:t>
            </a:r>
            <a:r>
              <a:rPr dirty="0" sz="1450" spc="-5">
                <a:latin typeface="Times New Roman"/>
                <a:cs typeface="Times New Roman"/>
              </a:rPr>
              <a:t>ye </a:t>
            </a:r>
            <a:r>
              <a:rPr dirty="0" sz="1450" spc="-10">
                <a:latin typeface="Times New Roman"/>
                <a:cs typeface="Times New Roman"/>
              </a:rPr>
              <a:t>here, </a:t>
            </a:r>
            <a:r>
              <a:rPr dirty="0" sz="1450" spc="-5">
                <a:latin typeface="Times New Roman"/>
                <a:cs typeface="Times New Roman"/>
              </a:rPr>
              <a:t>good </a:t>
            </a:r>
            <a:r>
              <a:rPr dirty="0" sz="1450" spc="-10">
                <a:latin typeface="Times New Roman"/>
                <a:cs typeface="Times New Roman"/>
              </a:rPr>
              <a:t>brother?” she inquired. </a:t>
            </a:r>
            <a:r>
              <a:rPr dirty="0" sz="1450" spc="-60">
                <a:latin typeface="Times New Roman"/>
                <a:cs typeface="Times New Roman"/>
              </a:rPr>
              <a:t>“Ye </a:t>
            </a:r>
            <a:r>
              <a:rPr dirty="0" sz="1450" spc="-10">
                <a:latin typeface="Times New Roman"/>
                <a:cs typeface="Times New Roman"/>
              </a:rPr>
              <a:t>are doubtless ill-  directed. Whom </a:t>
            </a:r>
            <a:r>
              <a:rPr dirty="0" sz="1450" spc="-5">
                <a:latin typeface="Times New Roman"/>
                <a:cs typeface="Times New Roman"/>
              </a:rPr>
              <a:t>do ye </a:t>
            </a:r>
            <a:r>
              <a:rPr dirty="0" sz="1450" spc="-10">
                <a:latin typeface="Times New Roman"/>
                <a:cs typeface="Times New Roman"/>
              </a:rPr>
              <a:t>require? And she set her lamp </a:t>
            </a:r>
            <a:r>
              <a:rPr dirty="0" sz="1450" spc="-5">
                <a:latin typeface="Times New Roman"/>
                <a:cs typeface="Times New Roman"/>
              </a:rPr>
              <a:t>upon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bracket.</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“Joanna,” said Dick; and then his voice failed him. “Joanna,” </a:t>
            </a:r>
            <a:r>
              <a:rPr dirty="0" sz="1450" spc="-5">
                <a:latin typeface="Times New Roman"/>
                <a:cs typeface="Times New Roman"/>
              </a:rPr>
              <a:t>he </a:t>
            </a:r>
            <a:r>
              <a:rPr dirty="0" sz="1450" spc="-10">
                <a:latin typeface="Times New Roman"/>
                <a:cs typeface="Times New Roman"/>
              </a:rPr>
              <a:t>began again,  “ye said </a:t>
            </a:r>
            <a:r>
              <a:rPr dirty="0" sz="1450" spc="-5">
                <a:latin typeface="Times New Roman"/>
                <a:cs typeface="Times New Roman"/>
              </a:rPr>
              <a:t>ye </a:t>
            </a:r>
            <a:r>
              <a:rPr dirty="0" sz="1450" spc="-10">
                <a:latin typeface="Times New Roman"/>
                <a:cs typeface="Times New Roman"/>
              </a:rPr>
              <a:t>loved me; and the more </a:t>
            </a:r>
            <a:r>
              <a:rPr dirty="0" sz="1450" spc="-5">
                <a:latin typeface="Times New Roman"/>
                <a:cs typeface="Times New Roman"/>
              </a:rPr>
              <a:t>fool </a:t>
            </a:r>
            <a:r>
              <a:rPr dirty="0" sz="1450" spc="-10">
                <a:latin typeface="Times New Roman"/>
                <a:cs typeface="Times New Roman"/>
              </a:rPr>
              <a:t>I, </a:t>
            </a:r>
            <a:r>
              <a:rPr dirty="0" sz="1450" spc="-5">
                <a:latin typeface="Times New Roman"/>
                <a:cs typeface="Times New Roman"/>
              </a:rPr>
              <a:t>but I </a:t>
            </a:r>
            <a:r>
              <a:rPr dirty="0" sz="1450" spc="-10">
                <a:latin typeface="Times New Roman"/>
                <a:cs typeface="Times New Roman"/>
              </a:rPr>
              <a:t>believed</a:t>
            </a:r>
            <a:r>
              <a:rPr dirty="0" sz="1450" spc="4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“Dick!” she cried.</a:t>
            </a:r>
            <a:r>
              <a:rPr dirty="0" sz="145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And then, to the wonder </a:t>
            </a:r>
            <a:r>
              <a:rPr dirty="0" sz="1450" spc="-5">
                <a:latin typeface="Times New Roman"/>
                <a:cs typeface="Times New Roman"/>
              </a:rPr>
              <a:t>of </a:t>
            </a:r>
            <a:r>
              <a:rPr dirty="0" sz="1450" spc="-10">
                <a:latin typeface="Times New Roman"/>
                <a:cs typeface="Times New Roman"/>
              </a:rPr>
              <a:t>the lad, this beautiful and tall </a:t>
            </a:r>
            <a:r>
              <a:rPr dirty="0" sz="1450" spc="-5">
                <a:latin typeface="Times New Roman"/>
                <a:cs typeface="Times New Roman"/>
              </a:rPr>
              <a:t>young </a:t>
            </a:r>
            <a:r>
              <a:rPr dirty="0" sz="1450" spc="-10">
                <a:latin typeface="Times New Roman"/>
                <a:cs typeface="Times New Roman"/>
              </a:rPr>
              <a:t>lady made </a:t>
            </a:r>
            <a:r>
              <a:rPr dirty="0" sz="1450" spc="-5">
                <a:latin typeface="Times New Roman"/>
                <a:cs typeface="Times New Roman"/>
              </a:rPr>
              <a:t>but  one </a:t>
            </a:r>
            <a:r>
              <a:rPr dirty="0" sz="1450" spc="-10">
                <a:latin typeface="Times New Roman"/>
                <a:cs typeface="Times New Roman"/>
              </a:rPr>
              <a:t>step </a:t>
            </a:r>
            <a:r>
              <a:rPr dirty="0" sz="1450" spc="-5">
                <a:latin typeface="Times New Roman"/>
                <a:cs typeface="Times New Roman"/>
              </a:rPr>
              <a:t>of </a:t>
            </a:r>
            <a:r>
              <a:rPr dirty="0" sz="1450" spc="-10">
                <a:latin typeface="Times New Roman"/>
                <a:cs typeface="Times New Roman"/>
              </a:rPr>
              <a:t>it, and threw her arms about his neck and gave him </a:t>
            </a:r>
            <a:r>
              <a:rPr dirty="0" sz="1450" spc="-5">
                <a:latin typeface="Times New Roman"/>
                <a:cs typeface="Times New Roman"/>
              </a:rPr>
              <a:t>a </a:t>
            </a:r>
            <a:r>
              <a:rPr dirty="0" sz="1450" spc="-10">
                <a:latin typeface="Times New Roman"/>
                <a:cs typeface="Times New Roman"/>
              </a:rPr>
              <a:t>hundred  kisses all in</a:t>
            </a:r>
            <a:r>
              <a:rPr dirty="0" sz="1450">
                <a:latin typeface="Times New Roman"/>
                <a:cs typeface="Times New Roman"/>
              </a:rPr>
              <a:t> </a:t>
            </a:r>
            <a:r>
              <a:rPr dirty="0" sz="1450" spc="-10">
                <a:latin typeface="Times New Roman"/>
                <a:cs typeface="Times New Roman"/>
              </a:rPr>
              <a:t>one.</a:t>
            </a:r>
            <a:endParaRPr sz="1450">
              <a:latin typeface="Times New Roman"/>
              <a:cs typeface="Times New Roman"/>
            </a:endParaRPr>
          </a:p>
          <a:p>
            <a:pPr algn="just" marL="12700" marR="12700">
              <a:lnSpc>
                <a:spcPts val="1730"/>
              </a:lnSpc>
              <a:spcBef>
                <a:spcPts val="570"/>
              </a:spcBef>
            </a:pPr>
            <a:r>
              <a:rPr dirty="0" sz="1450" spc="-10">
                <a:latin typeface="Times New Roman"/>
                <a:cs typeface="Times New Roman"/>
              </a:rPr>
              <a:t>“Oh, the </a:t>
            </a:r>
            <a:r>
              <a:rPr dirty="0" sz="1450" spc="-5">
                <a:latin typeface="Times New Roman"/>
                <a:cs typeface="Times New Roman"/>
              </a:rPr>
              <a:t>fool </a:t>
            </a:r>
            <a:r>
              <a:rPr dirty="0" sz="1450" spc="-10">
                <a:latin typeface="Times New Roman"/>
                <a:cs typeface="Times New Roman"/>
              </a:rPr>
              <a:t>fellow!” she cried. “Oh, dear Dick! Oh, if </a:t>
            </a:r>
            <a:r>
              <a:rPr dirty="0" sz="1450" spc="-5">
                <a:latin typeface="Times New Roman"/>
                <a:cs typeface="Times New Roman"/>
              </a:rPr>
              <a:t>ye </a:t>
            </a:r>
            <a:r>
              <a:rPr dirty="0" sz="1450" spc="-10">
                <a:latin typeface="Times New Roman"/>
                <a:cs typeface="Times New Roman"/>
              </a:rPr>
              <a:t>could see yourself!  Alack!” she added, pausing. “I have spoilt </a:t>
            </a:r>
            <a:r>
              <a:rPr dirty="0" sz="1450" spc="-5">
                <a:latin typeface="Times New Roman"/>
                <a:cs typeface="Times New Roman"/>
              </a:rPr>
              <a:t>you, </a:t>
            </a:r>
            <a:r>
              <a:rPr dirty="0" sz="1450" spc="-10">
                <a:latin typeface="Times New Roman"/>
                <a:cs typeface="Times New Roman"/>
              </a:rPr>
              <a:t>Dick! </a:t>
            </a:r>
            <a:r>
              <a:rPr dirty="0" sz="1450" spc="-5">
                <a:latin typeface="Times New Roman"/>
                <a:cs typeface="Times New Roman"/>
              </a:rPr>
              <a:t>I </a:t>
            </a:r>
            <a:r>
              <a:rPr dirty="0" sz="1450" spc="-10">
                <a:latin typeface="Times New Roman"/>
                <a:cs typeface="Times New Roman"/>
              </a:rPr>
              <a:t>have knocked some </a:t>
            </a:r>
            <a:r>
              <a:rPr dirty="0" sz="1450" spc="-5">
                <a:latin typeface="Times New Roman"/>
                <a:cs typeface="Times New Roman"/>
              </a:rPr>
              <a:t>of  </a:t>
            </a:r>
            <a:r>
              <a:rPr dirty="0" sz="1450" spc="-10">
                <a:latin typeface="Times New Roman"/>
                <a:cs typeface="Times New Roman"/>
              </a:rPr>
              <a:t>the paint </a:t>
            </a:r>
            <a:r>
              <a:rPr dirty="0" sz="1450" spc="-15">
                <a:latin typeface="Times New Roman"/>
                <a:cs typeface="Times New Roman"/>
              </a:rPr>
              <a:t>off. </a:t>
            </a:r>
            <a:r>
              <a:rPr dirty="0" sz="1450" spc="-10">
                <a:latin typeface="Times New Roman"/>
                <a:cs typeface="Times New Roman"/>
              </a:rPr>
              <a:t>But that can </a:t>
            </a:r>
            <a:r>
              <a:rPr dirty="0" sz="1450" spc="-5">
                <a:latin typeface="Times New Roman"/>
                <a:cs typeface="Times New Roman"/>
              </a:rPr>
              <a:t>be </a:t>
            </a:r>
            <a:r>
              <a:rPr dirty="0" sz="1450" spc="-10">
                <a:latin typeface="Times New Roman"/>
                <a:cs typeface="Times New Roman"/>
              </a:rPr>
              <a:t>mended. What cannot </a:t>
            </a:r>
            <a:r>
              <a:rPr dirty="0" sz="1450" spc="-5">
                <a:latin typeface="Times New Roman"/>
                <a:cs typeface="Times New Roman"/>
              </a:rPr>
              <a:t>be </a:t>
            </a:r>
            <a:r>
              <a:rPr dirty="0" sz="1450" spc="-10">
                <a:latin typeface="Times New Roman"/>
                <a:cs typeface="Times New Roman"/>
              </a:rPr>
              <a:t>mended, Dick—or </a:t>
            </a:r>
            <a:r>
              <a:rPr dirty="0" sz="1450" spc="-5">
                <a:latin typeface="Times New Roman"/>
                <a:cs typeface="Times New Roman"/>
              </a:rPr>
              <a:t>I  </a:t>
            </a:r>
            <a:r>
              <a:rPr dirty="0" sz="1450" spc="-10">
                <a:latin typeface="Times New Roman"/>
                <a:cs typeface="Times New Roman"/>
              </a:rPr>
              <a:t>much fear it cannot!—is my marriage with Lord</a:t>
            </a:r>
            <a:r>
              <a:rPr dirty="0" sz="1450" spc="35">
                <a:latin typeface="Times New Roman"/>
                <a:cs typeface="Times New Roman"/>
              </a:rPr>
              <a:t> </a:t>
            </a:r>
            <a:r>
              <a:rPr dirty="0" sz="1450" spc="-20">
                <a:latin typeface="Times New Roman"/>
                <a:cs typeface="Times New Roman"/>
              </a:rPr>
              <a:t>Shoreby.”</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“Is it decided, then?” asked the</a:t>
            </a:r>
            <a:r>
              <a:rPr dirty="0" sz="1450" spc="20">
                <a:latin typeface="Times New Roman"/>
                <a:cs typeface="Times New Roman"/>
              </a:rPr>
              <a:t> </a:t>
            </a:r>
            <a:r>
              <a:rPr dirty="0" sz="1450" spc="-10">
                <a:latin typeface="Times New Roman"/>
                <a:cs typeface="Times New Roman"/>
              </a:rPr>
              <a:t>lad.</a:t>
            </a:r>
            <a:endParaRPr sz="1450">
              <a:latin typeface="Times New Roman"/>
              <a:cs typeface="Times New Roman"/>
            </a:endParaRPr>
          </a:p>
          <a:p>
            <a:pPr algn="just" marL="12700" marR="6985">
              <a:lnSpc>
                <a:spcPts val="1730"/>
              </a:lnSpc>
              <a:spcBef>
                <a:spcPts val="630"/>
              </a:spcBef>
            </a:pPr>
            <a:r>
              <a:rPr dirty="0" sz="1450" spc="-25">
                <a:latin typeface="Times New Roman"/>
                <a:cs typeface="Times New Roman"/>
              </a:rPr>
              <a:t>“To-morrow, </a:t>
            </a:r>
            <a:r>
              <a:rPr dirty="0" sz="1450" spc="-10">
                <a:latin typeface="Times New Roman"/>
                <a:cs typeface="Times New Roman"/>
              </a:rPr>
              <a:t>before </a:t>
            </a:r>
            <a:r>
              <a:rPr dirty="0" sz="1450" spc="-5">
                <a:latin typeface="Times New Roman"/>
                <a:cs typeface="Times New Roman"/>
              </a:rPr>
              <a:t>noon, </a:t>
            </a:r>
            <a:r>
              <a:rPr dirty="0" sz="1450" spc="-10">
                <a:latin typeface="Times New Roman"/>
                <a:cs typeface="Times New Roman"/>
              </a:rPr>
              <a:t>Dick, in the abbey church,” she answered, “John  Matcham and Joanna Sedley both shall come to </a:t>
            </a:r>
            <a:r>
              <a:rPr dirty="0" sz="1450" spc="-5">
                <a:latin typeface="Times New Roman"/>
                <a:cs typeface="Times New Roman"/>
              </a:rPr>
              <a:t>a </a:t>
            </a:r>
            <a:r>
              <a:rPr dirty="0" sz="1450" spc="-10">
                <a:latin typeface="Times New Roman"/>
                <a:cs typeface="Times New Roman"/>
              </a:rPr>
              <a:t>right miserable end. There is  </a:t>
            </a:r>
            <a:r>
              <a:rPr dirty="0" sz="1450" spc="-5">
                <a:latin typeface="Times New Roman"/>
                <a:cs typeface="Times New Roman"/>
              </a:rPr>
              <a:t>no </a:t>
            </a:r>
            <a:r>
              <a:rPr dirty="0" sz="1450" spc="-10">
                <a:latin typeface="Times New Roman"/>
                <a:cs typeface="Times New Roman"/>
              </a:rPr>
              <a:t>help in tears, </a:t>
            </a:r>
            <a:r>
              <a:rPr dirty="0" sz="1450" spc="-5">
                <a:latin typeface="Times New Roman"/>
                <a:cs typeface="Times New Roman"/>
              </a:rPr>
              <a:t>or I </a:t>
            </a:r>
            <a:r>
              <a:rPr dirty="0" sz="1450" spc="-10">
                <a:latin typeface="Times New Roman"/>
                <a:cs typeface="Times New Roman"/>
              </a:rPr>
              <a:t>could weep mine eyes </a:t>
            </a:r>
            <a:r>
              <a:rPr dirty="0" sz="1450" spc="-5">
                <a:latin typeface="Times New Roman"/>
                <a:cs typeface="Times New Roman"/>
              </a:rPr>
              <a:t>out. 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spared myself to  </a:t>
            </a:r>
            <a:r>
              <a:rPr dirty="0" sz="1450" spc="-25">
                <a:latin typeface="Times New Roman"/>
                <a:cs typeface="Times New Roman"/>
              </a:rPr>
              <a:t>pray, </a:t>
            </a:r>
            <a:r>
              <a:rPr dirty="0" sz="1450" spc="-5">
                <a:latin typeface="Times New Roman"/>
                <a:cs typeface="Times New Roman"/>
              </a:rPr>
              <a:t>but </a:t>
            </a:r>
            <a:r>
              <a:rPr dirty="0" sz="1450" spc="-10">
                <a:latin typeface="Times New Roman"/>
                <a:cs typeface="Times New Roman"/>
              </a:rPr>
              <a:t>Heaven frowns </a:t>
            </a:r>
            <a:r>
              <a:rPr dirty="0" sz="1450" spc="-5">
                <a:latin typeface="Times New Roman"/>
                <a:cs typeface="Times New Roman"/>
              </a:rPr>
              <a:t>on </a:t>
            </a:r>
            <a:r>
              <a:rPr dirty="0" sz="1450" spc="-10">
                <a:latin typeface="Times New Roman"/>
                <a:cs typeface="Times New Roman"/>
              </a:rPr>
              <a:t>my petition. And, dear Dick—good Dick—but  that </a:t>
            </a:r>
            <a:r>
              <a:rPr dirty="0" sz="1450" spc="-5">
                <a:latin typeface="Times New Roman"/>
                <a:cs typeface="Times New Roman"/>
              </a:rPr>
              <a:t>ye </a:t>
            </a:r>
            <a:r>
              <a:rPr dirty="0" sz="1450" spc="-10">
                <a:latin typeface="Times New Roman"/>
                <a:cs typeface="Times New Roman"/>
              </a:rPr>
              <a:t>can get me forth </a:t>
            </a:r>
            <a:r>
              <a:rPr dirty="0" sz="1450" spc="-5">
                <a:latin typeface="Times New Roman"/>
                <a:cs typeface="Times New Roman"/>
              </a:rPr>
              <a:t>of </a:t>
            </a:r>
            <a:r>
              <a:rPr dirty="0" sz="1450" spc="-10">
                <a:latin typeface="Times New Roman"/>
                <a:cs typeface="Times New Roman"/>
              </a:rPr>
              <a:t>this house before the morning, we must even kiss  and say</a:t>
            </a:r>
            <a:r>
              <a:rPr dirty="0" sz="1450" spc="-5">
                <a:latin typeface="Times New Roman"/>
                <a:cs typeface="Times New Roman"/>
              </a:rPr>
              <a:t> </a:t>
            </a:r>
            <a:r>
              <a:rPr dirty="0" sz="1450" spc="-10">
                <a:latin typeface="Times New Roman"/>
                <a:cs typeface="Times New Roman"/>
              </a:rPr>
              <a:t>good-bye.”</a:t>
            </a:r>
            <a:endParaRPr sz="1450">
              <a:latin typeface="Times New Roman"/>
              <a:cs typeface="Times New Roman"/>
            </a:endParaRPr>
          </a:p>
          <a:p>
            <a:pPr algn="just" marL="12700" marR="5080">
              <a:lnSpc>
                <a:spcPts val="1730"/>
              </a:lnSpc>
              <a:spcBef>
                <a:spcPts val="565"/>
              </a:spcBef>
            </a:pPr>
            <a:r>
              <a:rPr dirty="0" sz="1450" spc="-25">
                <a:latin typeface="Times New Roman"/>
                <a:cs typeface="Times New Roman"/>
              </a:rPr>
              <a:t>“Nay,” </a:t>
            </a:r>
            <a:r>
              <a:rPr dirty="0" sz="1450" spc="-10">
                <a:latin typeface="Times New Roman"/>
                <a:cs typeface="Times New Roman"/>
              </a:rPr>
              <a:t>said Dick, “not I; </a:t>
            </a:r>
            <a:r>
              <a:rPr dirty="0" sz="1450" spc="-5">
                <a:latin typeface="Times New Roman"/>
                <a:cs typeface="Times New Roman"/>
              </a:rPr>
              <a:t>I </a:t>
            </a:r>
            <a:r>
              <a:rPr dirty="0" sz="1450" spc="-10">
                <a:latin typeface="Times New Roman"/>
                <a:cs typeface="Times New Roman"/>
              </a:rPr>
              <a:t>will never say that word. </a:t>
            </a:r>
            <a:r>
              <a:rPr dirty="0" sz="1450" spc="-20">
                <a:latin typeface="Times New Roman"/>
                <a:cs typeface="Times New Roman"/>
              </a:rPr>
              <a:t>’Tis </a:t>
            </a:r>
            <a:r>
              <a:rPr dirty="0" sz="1450" spc="-10">
                <a:latin typeface="Times New Roman"/>
                <a:cs typeface="Times New Roman"/>
              </a:rPr>
              <a:t>like despair; </a:t>
            </a:r>
            <a:r>
              <a:rPr dirty="0" sz="1450" spc="-5">
                <a:latin typeface="Times New Roman"/>
                <a:cs typeface="Times New Roman"/>
              </a:rPr>
              <a:t>but </a:t>
            </a:r>
            <a:r>
              <a:rPr dirty="0" sz="1450" spc="-10">
                <a:latin typeface="Times New Roman"/>
                <a:cs typeface="Times New Roman"/>
              </a:rPr>
              <a:t>while  </a:t>
            </a:r>
            <a:r>
              <a:rPr dirty="0" sz="1450" spc="-20">
                <a:latin typeface="Times New Roman"/>
                <a:cs typeface="Times New Roman"/>
              </a:rPr>
              <a:t>there’s </a:t>
            </a:r>
            <a:r>
              <a:rPr dirty="0" sz="1450" spc="-10">
                <a:latin typeface="Times New Roman"/>
                <a:cs typeface="Times New Roman"/>
              </a:rPr>
              <a:t>life, Joanna, there is hope. </a:t>
            </a:r>
            <a:r>
              <a:rPr dirty="0" sz="1450" spc="-60">
                <a:latin typeface="Times New Roman"/>
                <a:cs typeface="Times New Roman"/>
              </a:rPr>
              <a:t>Yet </a:t>
            </a:r>
            <a:r>
              <a:rPr dirty="0" sz="1450" spc="-10">
                <a:latin typeface="Times New Roman"/>
                <a:cs typeface="Times New Roman"/>
              </a:rPr>
              <a:t>will </a:t>
            </a:r>
            <a:r>
              <a:rPr dirty="0" sz="1450" spc="-5">
                <a:latin typeface="Times New Roman"/>
                <a:cs typeface="Times New Roman"/>
              </a:rPr>
              <a:t>I </a:t>
            </a:r>
            <a:r>
              <a:rPr dirty="0" sz="1450" spc="-10">
                <a:latin typeface="Times New Roman"/>
                <a:cs typeface="Times New Roman"/>
              </a:rPr>
              <a:t>hope. </a:t>
            </a:r>
            <a:r>
              <a:rPr dirty="0" sz="1450" spc="-85">
                <a:latin typeface="Times New Roman"/>
                <a:cs typeface="Times New Roman"/>
              </a:rPr>
              <a:t>Ay, </a:t>
            </a:r>
            <a:r>
              <a:rPr dirty="0" sz="1450" spc="-5">
                <a:latin typeface="Times New Roman"/>
                <a:cs typeface="Times New Roman"/>
              </a:rPr>
              <a:t>by </a:t>
            </a:r>
            <a:r>
              <a:rPr dirty="0" sz="1450" spc="-10">
                <a:latin typeface="Times New Roman"/>
                <a:cs typeface="Times New Roman"/>
              </a:rPr>
              <a:t>the mass, and  triumph! Look ye, </a:t>
            </a:r>
            <a:r>
              <a:rPr dirty="0" sz="1450" spc="-30">
                <a:latin typeface="Times New Roman"/>
                <a:cs typeface="Times New Roman"/>
              </a:rPr>
              <a:t>now, </a:t>
            </a:r>
            <a:r>
              <a:rPr dirty="0" sz="1450" spc="-10">
                <a:latin typeface="Times New Roman"/>
                <a:cs typeface="Times New Roman"/>
              </a:rPr>
              <a:t>when </a:t>
            </a:r>
            <a:r>
              <a:rPr dirty="0" sz="1450" spc="-5">
                <a:latin typeface="Times New Roman"/>
                <a:cs typeface="Times New Roman"/>
              </a:rPr>
              <a:t>ye </a:t>
            </a:r>
            <a:r>
              <a:rPr dirty="0" sz="1450" spc="-10">
                <a:latin typeface="Times New Roman"/>
                <a:cs typeface="Times New Roman"/>
              </a:rPr>
              <a:t>were </a:t>
            </a:r>
            <a:r>
              <a:rPr dirty="0" sz="1450" spc="-5">
                <a:latin typeface="Times New Roman"/>
                <a:cs typeface="Times New Roman"/>
              </a:rPr>
              <a:t>but a </a:t>
            </a:r>
            <a:r>
              <a:rPr dirty="0" sz="1450" spc="-10">
                <a:latin typeface="Times New Roman"/>
                <a:cs typeface="Times New Roman"/>
              </a:rPr>
              <a:t>name to me, did </a:t>
            </a:r>
            <a:r>
              <a:rPr dirty="0" sz="1450" spc="-5">
                <a:latin typeface="Times New Roman"/>
                <a:cs typeface="Times New Roman"/>
              </a:rPr>
              <a:t>I not </a:t>
            </a:r>
            <a:r>
              <a:rPr dirty="0" sz="1450" spc="-10">
                <a:latin typeface="Times New Roman"/>
                <a:cs typeface="Times New Roman"/>
              </a:rPr>
              <a:t>follow—did  </a:t>
            </a:r>
            <a:r>
              <a:rPr dirty="0" sz="1450" spc="-5">
                <a:latin typeface="Times New Roman"/>
                <a:cs typeface="Times New Roman"/>
              </a:rPr>
              <a:t>I not </a:t>
            </a:r>
            <a:r>
              <a:rPr dirty="0" sz="1450" spc="-10">
                <a:latin typeface="Times New Roman"/>
                <a:cs typeface="Times New Roman"/>
              </a:rPr>
              <a:t>rouse </a:t>
            </a:r>
            <a:r>
              <a:rPr dirty="0" sz="1450" spc="-5">
                <a:latin typeface="Times New Roman"/>
                <a:cs typeface="Times New Roman"/>
              </a:rPr>
              <a:t>good </a:t>
            </a:r>
            <a:r>
              <a:rPr dirty="0" sz="1450" spc="-10">
                <a:latin typeface="Times New Roman"/>
                <a:cs typeface="Times New Roman"/>
              </a:rPr>
              <a:t>men—did </a:t>
            </a:r>
            <a:r>
              <a:rPr dirty="0" sz="1450" spc="-5">
                <a:latin typeface="Times New Roman"/>
                <a:cs typeface="Times New Roman"/>
              </a:rPr>
              <a:t>I not </a:t>
            </a:r>
            <a:r>
              <a:rPr dirty="0" sz="1450" spc="-10">
                <a:latin typeface="Times New Roman"/>
                <a:cs typeface="Times New Roman"/>
              </a:rPr>
              <a:t>stake my life </a:t>
            </a:r>
            <a:r>
              <a:rPr dirty="0" sz="1450" spc="-5">
                <a:latin typeface="Times New Roman"/>
                <a:cs typeface="Times New Roman"/>
              </a:rPr>
              <a:t>upon </a:t>
            </a:r>
            <a:r>
              <a:rPr dirty="0" sz="1450" spc="-10">
                <a:latin typeface="Times New Roman"/>
                <a:cs typeface="Times New Roman"/>
              </a:rPr>
              <a:t>the quarrel? And now that  </a:t>
            </a:r>
            <a:r>
              <a:rPr dirty="0" sz="1450" spc="-5">
                <a:latin typeface="Times New Roman"/>
                <a:cs typeface="Times New Roman"/>
              </a:rPr>
              <a:t>I </a:t>
            </a:r>
            <a:r>
              <a:rPr dirty="0" sz="1450" spc="-10">
                <a:latin typeface="Times New Roman"/>
                <a:cs typeface="Times New Roman"/>
              </a:rPr>
              <a:t>have seen </a:t>
            </a:r>
            <a:r>
              <a:rPr dirty="0" sz="1450" spc="-5">
                <a:latin typeface="Times New Roman"/>
                <a:cs typeface="Times New Roman"/>
              </a:rPr>
              <a:t>you </a:t>
            </a:r>
            <a:r>
              <a:rPr dirty="0" sz="1450" spc="-10">
                <a:latin typeface="Times New Roman"/>
                <a:cs typeface="Times New Roman"/>
              </a:rPr>
              <a:t>for what </a:t>
            </a:r>
            <a:r>
              <a:rPr dirty="0" sz="1450" spc="-5">
                <a:latin typeface="Times New Roman"/>
                <a:cs typeface="Times New Roman"/>
              </a:rPr>
              <a:t>ye </a:t>
            </a:r>
            <a:r>
              <a:rPr dirty="0" sz="1450" spc="-10">
                <a:latin typeface="Times New Roman"/>
                <a:cs typeface="Times New Roman"/>
              </a:rPr>
              <a:t>are—the fairest maid and stateliest </a:t>
            </a:r>
            <a:r>
              <a:rPr dirty="0" sz="1450" spc="-5">
                <a:latin typeface="Times New Roman"/>
                <a:cs typeface="Times New Roman"/>
              </a:rPr>
              <a:t>of </a:t>
            </a:r>
            <a:r>
              <a:rPr dirty="0" sz="1450" spc="-10">
                <a:latin typeface="Times New Roman"/>
                <a:cs typeface="Times New Roman"/>
              </a:rPr>
              <a:t>England—  think </a:t>
            </a:r>
            <a:r>
              <a:rPr dirty="0" sz="1450" spc="-5">
                <a:latin typeface="Times New Roman"/>
                <a:cs typeface="Times New Roman"/>
              </a:rPr>
              <a:t>ye I </a:t>
            </a:r>
            <a:r>
              <a:rPr dirty="0" sz="1450" spc="-10">
                <a:latin typeface="Times New Roman"/>
                <a:cs typeface="Times New Roman"/>
              </a:rPr>
              <a:t>would turn?—if the deep sea were there, </a:t>
            </a:r>
            <a:r>
              <a:rPr dirty="0" sz="1450" spc="-5">
                <a:latin typeface="Times New Roman"/>
                <a:cs typeface="Times New Roman"/>
              </a:rPr>
              <a:t>I </a:t>
            </a:r>
            <a:r>
              <a:rPr dirty="0" sz="1450" spc="-10">
                <a:latin typeface="Times New Roman"/>
                <a:cs typeface="Times New Roman"/>
              </a:rPr>
              <a:t>would straight through it;  if the way were full </a:t>
            </a:r>
            <a:r>
              <a:rPr dirty="0" sz="1450" spc="-5">
                <a:latin typeface="Times New Roman"/>
                <a:cs typeface="Times New Roman"/>
              </a:rPr>
              <a:t>of </a:t>
            </a:r>
            <a:r>
              <a:rPr dirty="0" sz="1450" spc="-10">
                <a:latin typeface="Times New Roman"/>
                <a:cs typeface="Times New Roman"/>
              </a:rPr>
              <a:t>lions, </a:t>
            </a:r>
            <a:r>
              <a:rPr dirty="0" sz="1450" spc="-5">
                <a:latin typeface="Times New Roman"/>
                <a:cs typeface="Times New Roman"/>
              </a:rPr>
              <a:t>I </a:t>
            </a:r>
            <a:r>
              <a:rPr dirty="0" sz="1450" spc="-10">
                <a:latin typeface="Times New Roman"/>
                <a:cs typeface="Times New Roman"/>
              </a:rPr>
              <a:t>would scatter them like</a:t>
            </a:r>
            <a:r>
              <a:rPr dirty="0" sz="1450" spc="55">
                <a:latin typeface="Times New Roman"/>
                <a:cs typeface="Times New Roman"/>
              </a:rPr>
              <a:t> </a:t>
            </a:r>
            <a:r>
              <a:rPr dirty="0" sz="1450" spc="-10">
                <a:latin typeface="Times New Roman"/>
                <a:cs typeface="Times New Roman"/>
              </a:rPr>
              <a:t>mice.”</a:t>
            </a:r>
            <a:endParaRPr sz="1450">
              <a:latin typeface="Times New Roman"/>
              <a:cs typeface="Times New Roman"/>
            </a:endParaRPr>
          </a:p>
          <a:p>
            <a:pPr algn="just" marL="12700">
              <a:lnSpc>
                <a:spcPct val="100000"/>
              </a:lnSpc>
              <a:spcBef>
                <a:spcPts val="500"/>
              </a:spcBef>
            </a:pPr>
            <a:r>
              <a:rPr dirty="0" sz="1450" spc="-55">
                <a:latin typeface="Times New Roman"/>
                <a:cs typeface="Times New Roman"/>
              </a:rPr>
              <a:t>“Ay,” </a:t>
            </a:r>
            <a:r>
              <a:rPr dirty="0" sz="1450" spc="-10">
                <a:latin typeface="Times New Roman"/>
                <a:cs typeface="Times New Roman"/>
              </a:rPr>
              <a:t>she said, </a:t>
            </a:r>
            <a:r>
              <a:rPr dirty="0" sz="1450" spc="-25">
                <a:latin typeface="Times New Roman"/>
                <a:cs typeface="Times New Roman"/>
              </a:rPr>
              <a:t>dryly, </a:t>
            </a:r>
            <a:r>
              <a:rPr dirty="0" sz="1450" spc="-10">
                <a:latin typeface="Times New Roman"/>
                <a:cs typeface="Times New Roman"/>
              </a:rPr>
              <a:t>“ye make </a:t>
            </a:r>
            <a:r>
              <a:rPr dirty="0" sz="1450" spc="-5">
                <a:latin typeface="Times New Roman"/>
                <a:cs typeface="Times New Roman"/>
              </a:rPr>
              <a:t>a </a:t>
            </a:r>
            <a:r>
              <a:rPr dirty="0" sz="1450" spc="-10">
                <a:latin typeface="Times New Roman"/>
                <a:cs typeface="Times New Roman"/>
              </a:rPr>
              <a:t>great ado about </a:t>
            </a:r>
            <a:r>
              <a:rPr dirty="0" sz="1450" spc="-5">
                <a:latin typeface="Times New Roman"/>
                <a:cs typeface="Times New Roman"/>
              </a:rPr>
              <a:t>a </a:t>
            </a:r>
            <a:r>
              <a:rPr dirty="0" sz="1450" spc="-10">
                <a:latin typeface="Times New Roman"/>
                <a:cs typeface="Times New Roman"/>
              </a:rPr>
              <a:t>sky-blue</a:t>
            </a:r>
            <a:r>
              <a:rPr dirty="0" sz="1450" spc="135">
                <a:latin typeface="Times New Roman"/>
                <a:cs typeface="Times New Roman"/>
              </a:rPr>
              <a:t> </a:t>
            </a:r>
            <a:r>
              <a:rPr dirty="0" sz="1450" spc="-10">
                <a:latin typeface="Times New Roman"/>
                <a:cs typeface="Times New Roman"/>
              </a:rPr>
              <a:t>robe!”</a:t>
            </a:r>
            <a:endParaRPr sz="1450">
              <a:latin typeface="Times New Roman"/>
              <a:cs typeface="Times New Roman"/>
            </a:endParaRPr>
          </a:p>
          <a:p>
            <a:pPr algn="just" marL="12700">
              <a:lnSpc>
                <a:spcPct val="100000"/>
              </a:lnSpc>
              <a:spcBef>
                <a:spcPts val="565"/>
              </a:spcBef>
            </a:pPr>
            <a:r>
              <a:rPr dirty="0" sz="1450" spc="-30">
                <a:latin typeface="Times New Roman"/>
                <a:cs typeface="Times New Roman"/>
              </a:rPr>
              <a:t>“Nay,</a:t>
            </a:r>
            <a:r>
              <a:rPr dirty="0" sz="1450" spc="50">
                <a:latin typeface="Times New Roman"/>
                <a:cs typeface="Times New Roman"/>
              </a:rPr>
              <a:t> </a:t>
            </a:r>
            <a:r>
              <a:rPr dirty="0" sz="1450" spc="-10">
                <a:latin typeface="Times New Roman"/>
                <a:cs typeface="Times New Roman"/>
              </a:rPr>
              <a:t>Joan,”</a:t>
            </a:r>
            <a:r>
              <a:rPr dirty="0" sz="1450" spc="35">
                <a:latin typeface="Times New Roman"/>
                <a:cs typeface="Times New Roman"/>
              </a:rPr>
              <a:t> </a:t>
            </a:r>
            <a:r>
              <a:rPr dirty="0" sz="1450" spc="-10">
                <a:latin typeface="Times New Roman"/>
                <a:cs typeface="Times New Roman"/>
              </a:rPr>
              <a:t>protested</a:t>
            </a:r>
            <a:r>
              <a:rPr dirty="0" sz="1450" spc="35">
                <a:latin typeface="Times New Roman"/>
                <a:cs typeface="Times New Roman"/>
              </a:rPr>
              <a:t> </a:t>
            </a:r>
            <a:r>
              <a:rPr dirty="0" sz="1450" spc="-10">
                <a:latin typeface="Times New Roman"/>
                <a:cs typeface="Times New Roman"/>
              </a:rPr>
              <a:t>Dick,</a:t>
            </a:r>
            <a:r>
              <a:rPr dirty="0" sz="1450" spc="35">
                <a:latin typeface="Times New Roman"/>
                <a:cs typeface="Times New Roman"/>
              </a:rPr>
              <a:t> </a:t>
            </a:r>
            <a:r>
              <a:rPr dirty="0" sz="1450" spc="-15">
                <a:latin typeface="Times New Roman"/>
                <a:cs typeface="Times New Roman"/>
              </a:rPr>
              <a:t>“’tis</a:t>
            </a:r>
            <a:r>
              <a:rPr dirty="0" sz="1450" spc="35">
                <a:latin typeface="Times New Roman"/>
                <a:cs typeface="Times New Roman"/>
              </a:rPr>
              <a:t> </a:t>
            </a:r>
            <a:r>
              <a:rPr dirty="0" sz="1450" spc="-5">
                <a:latin typeface="Times New Roman"/>
                <a:cs typeface="Times New Roman"/>
              </a:rPr>
              <a:t>not</a:t>
            </a:r>
            <a:r>
              <a:rPr dirty="0" sz="1450" spc="30">
                <a:latin typeface="Times New Roman"/>
                <a:cs typeface="Times New Roman"/>
              </a:rPr>
              <a:t> </a:t>
            </a:r>
            <a:r>
              <a:rPr dirty="0" sz="1450" spc="-10">
                <a:latin typeface="Times New Roman"/>
                <a:cs typeface="Times New Roman"/>
              </a:rPr>
              <a:t>alone</a:t>
            </a:r>
            <a:r>
              <a:rPr dirty="0" sz="1450" spc="30">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robe.</a:t>
            </a:r>
            <a:r>
              <a:rPr dirty="0" sz="1450" spc="35">
                <a:latin typeface="Times New Roman"/>
                <a:cs typeface="Times New Roman"/>
              </a:rPr>
              <a:t> </a:t>
            </a:r>
            <a:r>
              <a:rPr dirty="0" sz="1450" spc="-10">
                <a:latin typeface="Times New Roman"/>
                <a:cs typeface="Times New Roman"/>
              </a:rPr>
              <a:t>But,</a:t>
            </a:r>
            <a:r>
              <a:rPr dirty="0" sz="1450" spc="35">
                <a:latin typeface="Times New Roman"/>
                <a:cs typeface="Times New Roman"/>
              </a:rPr>
              <a:t> </a:t>
            </a:r>
            <a:r>
              <a:rPr dirty="0" sz="1450" spc="-10">
                <a:latin typeface="Times New Roman"/>
                <a:cs typeface="Times New Roman"/>
              </a:rPr>
              <a:t>lass,</a:t>
            </a:r>
            <a:r>
              <a:rPr dirty="0" sz="1450" spc="30">
                <a:latin typeface="Times New Roman"/>
                <a:cs typeface="Times New Roman"/>
              </a:rPr>
              <a:t> </a:t>
            </a:r>
            <a:r>
              <a:rPr dirty="0" sz="1450" spc="-5">
                <a:latin typeface="Times New Roman"/>
                <a:cs typeface="Times New Roman"/>
              </a:rPr>
              <a:t>ye</a:t>
            </a:r>
            <a:r>
              <a:rPr dirty="0" sz="1450" spc="35">
                <a:latin typeface="Times New Roman"/>
                <a:cs typeface="Times New Roman"/>
              </a:rPr>
              <a:t> </a:t>
            </a:r>
            <a:r>
              <a:rPr dirty="0" sz="1450" spc="-10">
                <a:latin typeface="Times New Roman"/>
                <a:cs typeface="Times New Roman"/>
              </a:rPr>
              <a:t>were</a:t>
            </a:r>
            <a:endParaRPr sz="1450">
              <a:latin typeface="Times New Roman"/>
              <a:cs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11430">
              <a:lnSpc>
                <a:spcPts val="1730"/>
              </a:lnSpc>
              <a:spcBef>
                <a:spcPts val="155"/>
              </a:spcBef>
            </a:pPr>
            <a:r>
              <a:rPr dirty="0" sz="1450" spc="-10">
                <a:latin typeface="Times New Roman"/>
                <a:cs typeface="Times New Roman"/>
              </a:rPr>
              <a:t>disguised. Here am </a:t>
            </a:r>
            <a:r>
              <a:rPr dirty="0" sz="1450" spc="-5">
                <a:latin typeface="Times New Roman"/>
                <a:cs typeface="Times New Roman"/>
              </a:rPr>
              <a:t>I </a:t>
            </a:r>
            <a:r>
              <a:rPr dirty="0" sz="1450" spc="-10">
                <a:latin typeface="Times New Roman"/>
                <a:cs typeface="Times New Roman"/>
              </a:rPr>
              <a:t>disguised; and, to the proof, </a:t>
            </a:r>
            <a:r>
              <a:rPr dirty="0" sz="1450" spc="-5">
                <a:latin typeface="Times New Roman"/>
                <a:cs typeface="Times New Roman"/>
              </a:rPr>
              <a:t>do I not </a:t>
            </a:r>
            <a:r>
              <a:rPr dirty="0" sz="1450" spc="-10">
                <a:latin typeface="Times New Roman"/>
                <a:cs typeface="Times New Roman"/>
              </a:rPr>
              <a:t>cut </a:t>
            </a:r>
            <a:r>
              <a:rPr dirty="0" sz="1450" spc="-5">
                <a:latin typeface="Times New Roman"/>
                <a:cs typeface="Times New Roman"/>
              </a:rPr>
              <a:t>a </a:t>
            </a:r>
            <a:r>
              <a:rPr dirty="0" sz="1450" spc="-10">
                <a:latin typeface="Times New Roman"/>
                <a:cs typeface="Times New Roman"/>
              </a:rPr>
              <a:t>figure </a:t>
            </a:r>
            <a:r>
              <a:rPr dirty="0" sz="1450" spc="-5">
                <a:latin typeface="Times New Roman"/>
                <a:cs typeface="Times New Roman"/>
              </a:rPr>
              <a:t>of </a:t>
            </a:r>
            <a:r>
              <a:rPr dirty="0" sz="1450" spc="-10">
                <a:latin typeface="Times New Roman"/>
                <a:cs typeface="Times New Roman"/>
              </a:rPr>
              <a:t>fun—  </a:t>
            </a:r>
            <a:r>
              <a:rPr dirty="0" sz="1450" spc="-5">
                <a:latin typeface="Times New Roman"/>
                <a:cs typeface="Times New Roman"/>
              </a:rPr>
              <a:t>a </a:t>
            </a:r>
            <a:r>
              <a:rPr dirty="0" sz="1450" spc="-10">
                <a:latin typeface="Times New Roman"/>
                <a:cs typeface="Times New Roman"/>
              </a:rPr>
              <a:t>right </a:t>
            </a:r>
            <a:r>
              <a:rPr dirty="0" sz="1450" spc="-20">
                <a:latin typeface="Times New Roman"/>
                <a:cs typeface="Times New Roman"/>
              </a:rPr>
              <a:t>fool’s</a:t>
            </a:r>
            <a:r>
              <a:rPr dirty="0" sz="1450" spc="-5">
                <a:latin typeface="Times New Roman"/>
                <a:cs typeface="Times New Roman"/>
              </a:rPr>
              <a:t> </a:t>
            </a:r>
            <a:r>
              <a:rPr dirty="0" sz="1450" spc="-10">
                <a:latin typeface="Times New Roman"/>
                <a:cs typeface="Times New Roman"/>
              </a:rPr>
              <a:t>figure?”</a:t>
            </a:r>
            <a:endParaRPr sz="1450">
              <a:latin typeface="Times New Roman"/>
              <a:cs typeface="Times New Roman"/>
            </a:endParaRPr>
          </a:p>
          <a:p>
            <a:pPr algn="just" marL="12700">
              <a:lnSpc>
                <a:spcPct val="100000"/>
              </a:lnSpc>
              <a:spcBef>
                <a:spcPts val="505"/>
              </a:spcBef>
            </a:pPr>
            <a:r>
              <a:rPr dirty="0" sz="1450" spc="-65">
                <a:latin typeface="Times New Roman"/>
                <a:cs typeface="Times New Roman"/>
              </a:rPr>
              <a:t>“Ay, </a:t>
            </a:r>
            <a:r>
              <a:rPr dirty="0" sz="1450" spc="-10">
                <a:latin typeface="Times New Roman"/>
                <a:cs typeface="Times New Roman"/>
              </a:rPr>
              <a:t>Dick, an’ that </a:t>
            </a:r>
            <a:r>
              <a:rPr dirty="0" sz="1450" spc="-5">
                <a:latin typeface="Times New Roman"/>
                <a:cs typeface="Times New Roman"/>
              </a:rPr>
              <a:t>ye </a:t>
            </a:r>
            <a:r>
              <a:rPr dirty="0" sz="1450" spc="-10">
                <a:latin typeface="Times New Roman"/>
                <a:cs typeface="Times New Roman"/>
              </a:rPr>
              <a:t>do!” she answered,</a:t>
            </a:r>
            <a:r>
              <a:rPr dirty="0" sz="1450" spc="-25">
                <a:latin typeface="Times New Roman"/>
                <a:cs typeface="Times New Roman"/>
              </a:rPr>
              <a:t> </a:t>
            </a:r>
            <a:r>
              <a:rPr dirty="0" sz="1450" spc="-10">
                <a:latin typeface="Times New Roman"/>
                <a:cs typeface="Times New Roman"/>
              </a:rPr>
              <a:t>smiling.</a:t>
            </a:r>
            <a:endParaRPr sz="1450">
              <a:latin typeface="Times New Roman"/>
              <a:cs typeface="Times New Roman"/>
            </a:endParaRPr>
          </a:p>
          <a:p>
            <a:pPr algn="just" marL="12700" marR="7620">
              <a:lnSpc>
                <a:spcPts val="1730"/>
              </a:lnSpc>
              <a:spcBef>
                <a:spcPts val="630"/>
              </a:spcBef>
            </a:pPr>
            <a:r>
              <a:rPr dirty="0" sz="1450" spc="-30">
                <a:latin typeface="Times New Roman"/>
                <a:cs typeface="Times New Roman"/>
              </a:rPr>
              <a:t>“Well,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returned, triumphant. “So was it with </a:t>
            </a:r>
            <a:r>
              <a:rPr dirty="0" sz="1450" spc="-5">
                <a:latin typeface="Times New Roman"/>
                <a:cs typeface="Times New Roman"/>
              </a:rPr>
              <a:t>you, poor </a:t>
            </a:r>
            <a:r>
              <a:rPr dirty="0" sz="1450" spc="-10">
                <a:latin typeface="Times New Roman"/>
                <a:cs typeface="Times New Roman"/>
              </a:rPr>
              <a:t>Matcham, in  the forest. In sooth, </a:t>
            </a:r>
            <a:r>
              <a:rPr dirty="0" sz="1450" spc="-5">
                <a:latin typeface="Times New Roman"/>
                <a:cs typeface="Times New Roman"/>
              </a:rPr>
              <a:t>ye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wench to laugh at. But</a:t>
            </a:r>
            <a:r>
              <a:rPr dirty="0" sz="1450" spc="55">
                <a:latin typeface="Times New Roman"/>
                <a:cs typeface="Times New Roman"/>
              </a:rPr>
              <a:t> </a:t>
            </a:r>
            <a:r>
              <a:rPr dirty="0" sz="1450" spc="-10">
                <a:latin typeface="Times New Roman"/>
                <a:cs typeface="Times New Roman"/>
              </a:rPr>
              <a:t>now!”</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So they ran </a:t>
            </a:r>
            <a:r>
              <a:rPr dirty="0" sz="1450" spc="-5">
                <a:latin typeface="Times New Roman"/>
                <a:cs typeface="Times New Roman"/>
              </a:rPr>
              <a:t>on, </a:t>
            </a:r>
            <a:r>
              <a:rPr dirty="0" sz="1450" spc="-10">
                <a:latin typeface="Times New Roman"/>
                <a:cs typeface="Times New Roman"/>
              </a:rPr>
              <a:t>holding each other </a:t>
            </a:r>
            <a:r>
              <a:rPr dirty="0" sz="1450" spc="-5">
                <a:latin typeface="Times New Roman"/>
                <a:cs typeface="Times New Roman"/>
              </a:rPr>
              <a:t>by </a:t>
            </a:r>
            <a:r>
              <a:rPr dirty="0" sz="1450" spc="-10">
                <a:latin typeface="Times New Roman"/>
                <a:cs typeface="Times New Roman"/>
              </a:rPr>
              <a:t>both hands, exchanging smiles and  lovely looks, and melting minutes into seconds; and so they might have  continued all </a:t>
            </a:r>
            <a:r>
              <a:rPr dirty="0" sz="1450" spc="-5">
                <a:latin typeface="Times New Roman"/>
                <a:cs typeface="Times New Roman"/>
              </a:rPr>
              <a:t>night long. </a:t>
            </a:r>
            <a:r>
              <a:rPr dirty="0" sz="1450" spc="-10">
                <a:latin typeface="Times New Roman"/>
                <a:cs typeface="Times New Roman"/>
              </a:rPr>
              <a:t>But presently there was </a:t>
            </a:r>
            <a:r>
              <a:rPr dirty="0" sz="1450" spc="-5">
                <a:latin typeface="Times New Roman"/>
                <a:cs typeface="Times New Roman"/>
              </a:rPr>
              <a:t>a </a:t>
            </a:r>
            <a:r>
              <a:rPr dirty="0" sz="1450" spc="-10">
                <a:latin typeface="Times New Roman"/>
                <a:cs typeface="Times New Roman"/>
              </a:rPr>
              <a:t>noise behind them; and  they were aware </a:t>
            </a:r>
            <a:r>
              <a:rPr dirty="0" sz="1450" spc="-5">
                <a:latin typeface="Times New Roman"/>
                <a:cs typeface="Times New Roman"/>
              </a:rPr>
              <a:t>of </a:t>
            </a:r>
            <a:r>
              <a:rPr dirty="0" sz="1450" spc="-10">
                <a:latin typeface="Times New Roman"/>
                <a:cs typeface="Times New Roman"/>
              </a:rPr>
              <a:t>the short </a:t>
            </a:r>
            <a:r>
              <a:rPr dirty="0" sz="1450" spc="-5">
                <a:latin typeface="Times New Roman"/>
                <a:cs typeface="Times New Roman"/>
              </a:rPr>
              <a:t>young </a:t>
            </a:r>
            <a:r>
              <a:rPr dirty="0" sz="1450" spc="-25">
                <a:latin typeface="Times New Roman"/>
                <a:cs typeface="Times New Roman"/>
              </a:rPr>
              <a:t>lady, </a:t>
            </a:r>
            <a:r>
              <a:rPr dirty="0" sz="1450" spc="-10">
                <a:latin typeface="Times New Roman"/>
                <a:cs typeface="Times New Roman"/>
              </a:rPr>
              <a:t>with her finger </a:t>
            </a:r>
            <a:r>
              <a:rPr dirty="0" sz="1450" spc="-5">
                <a:latin typeface="Times New Roman"/>
                <a:cs typeface="Times New Roman"/>
              </a:rPr>
              <a:t>on </a:t>
            </a:r>
            <a:r>
              <a:rPr dirty="0" sz="1450" spc="-10">
                <a:latin typeface="Times New Roman"/>
                <a:cs typeface="Times New Roman"/>
              </a:rPr>
              <a:t>her</a:t>
            </a:r>
            <a:r>
              <a:rPr dirty="0" sz="1450" spc="75">
                <a:latin typeface="Times New Roman"/>
                <a:cs typeface="Times New Roman"/>
              </a:rPr>
              <a:t> </a:t>
            </a:r>
            <a:r>
              <a:rPr dirty="0" sz="1450" spc="-10">
                <a:latin typeface="Times New Roman"/>
                <a:cs typeface="Times New Roman"/>
              </a:rPr>
              <a:t>lips.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“Saints!” she cried, “but what </a:t>
            </a:r>
            <a:r>
              <a:rPr dirty="0" sz="1450" spc="-5">
                <a:latin typeface="Times New Roman"/>
                <a:cs typeface="Times New Roman"/>
              </a:rPr>
              <a:t>a </a:t>
            </a:r>
            <a:r>
              <a:rPr dirty="0" sz="1450" spc="-10">
                <a:latin typeface="Times New Roman"/>
                <a:cs typeface="Times New Roman"/>
              </a:rPr>
              <a:t>noise </a:t>
            </a:r>
            <a:r>
              <a:rPr dirty="0" sz="1450" spc="-5">
                <a:latin typeface="Times New Roman"/>
                <a:cs typeface="Times New Roman"/>
              </a:rPr>
              <a:t>ye </a:t>
            </a:r>
            <a:r>
              <a:rPr dirty="0" sz="1450" spc="-10">
                <a:latin typeface="Times New Roman"/>
                <a:cs typeface="Times New Roman"/>
              </a:rPr>
              <a:t>keep! Can </a:t>
            </a:r>
            <a:r>
              <a:rPr dirty="0" sz="1450" spc="-5">
                <a:latin typeface="Times New Roman"/>
                <a:cs typeface="Times New Roman"/>
              </a:rPr>
              <a:t>ye not </a:t>
            </a:r>
            <a:r>
              <a:rPr dirty="0" sz="1450" spc="-10">
                <a:latin typeface="Times New Roman"/>
                <a:cs typeface="Times New Roman"/>
              </a:rPr>
              <a:t>speak in compass?  And </a:t>
            </a:r>
            <a:r>
              <a:rPr dirty="0" sz="1450" spc="-30">
                <a:latin typeface="Times New Roman"/>
                <a:cs typeface="Times New Roman"/>
              </a:rPr>
              <a:t>now, </a:t>
            </a:r>
            <a:r>
              <a:rPr dirty="0" sz="1450" spc="-10">
                <a:latin typeface="Times New Roman"/>
                <a:cs typeface="Times New Roman"/>
              </a:rPr>
              <a:t>Joanna, my fair maid </a:t>
            </a:r>
            <a:r>
              <a:rPr dirty="0" sz="1450" spc="-5">
                <a:latin typeface="Times New Roman"/>
                <a:cs typeface="Times New Roman"/>
              </a:rPr>
              <a:t>of </a:t>
            </a:r>
            <a:r>
              <a:rPr dirty="0" sz="1450" spc="-10">
                <a:latin typeface="Times New Roman"/>
                <a:cs typeface="Times New Roman"/>
              </a:rPr>
              <a:t>the woods, what will </a:t>
            </a:r>
            <a:r>
              <a:rPr dirty="0" sz="1450" spc="-5">
                <a:latin typeface="Times New Roman"/>
                <a:cs typeface="Times New Roman"/>
              </a:rPr>
              <a:t>ye </a:t>
            </a:r>
            <a:r>
              <a:rPr dirty="0" sz="1450" spc="-10">
                <a:latin typeface="Times New Roman"/>
                <a:cs typeface="Times New Roman"/>
              </a:rPr>
              <a:t>give </a:t>
            </a:r>
            <a:r>
              <a:rPr dirty="0" sz="1450" spc="-5">
                <a:latin typeface="Times New Roman"/>
                <a:cs typeface="Times New Roman"/>
              </a:rPr>
              <a:t>your </a:t>
            </a:r>
            <a:r>
              <a:rPr dirty="0" sz="1450" spc="-10">
                <a:latin typeface="Times New Roman"/>
                <a:cs typeface="Times New Roman"/>
              </a:rPr>
              <a:t>gossip  for bringing </a:t>
            </a:r>
            <a:r>
              <a:rPr dirty="0" sz="1450" spc="-5">
                <a:latin typeface="Times New Roman"/>
                <a:cs typeface="Times New Roman"/>
              </a:rPr>
              <a:t>you your</a:t>
            </a:r>
            <a:r>
              <a:rPr dirty="0" sz="1450">
                <a:latin typeface="Times New Roman"/>
                <a:cs typeface="Times New Roman"/>
              </a:rPr>
              <a:t> </a:t>
            </a:r>
            <a:r>
              <a:rPr dirty="0" sz="1450" spc="-10">
                <a:latin typeface="Times New Roman"/>
                <a:cs typeface="Times New Roman"/>
              </a:rPr>
              <a:t>sweetheart?”</a:t>
            </a:r>
            <a:endParaRPr sz="1450">
              <a:latin typeface="Times New Roman"/>
              <a:cs typeface="Times New Roman"/>
            </a:endParaRPr>
          </a:p>
          <a:p>
            <a:pPr marL="12700" marR="1241425">
              <a:lnSpc>
                <a:spcPts val="2300"/>
              </a:lnSpc>
              <a:spcBef>
                <a:spcPts val="114"/>
              </a:spcBef>
            </a:pPr>
            <a:r>
              <a:rPr dirty="0" sz="1450" spc="-10">
                <a:latin typeface="Times New Roman"/>
                <a:cs typeface="Times New Roman"/>
              </a:rPr>
              <a:t>Joanna ran to </a:t>
            </a:r>
            <a:r>
              <a:rPr dirty="0" sz="1450" spc="-20">
                <a:latin typeface="Times New Roman"/>
                <a:cs typeface="Times New Roman"/>
              </a:rPr>
              <a:t>her,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20">
                <a:latin typeface="Times New Roman"/>
                <a:cs typeface="Times New Roman"/>
              </a:rPr>
              <a:t>answer, </a:t>
            </a:r>
            <a:r>
              <a:rPr dirty="0" sz="1450" spc="-10">
                <a:latin typeface="Times New Roman"/>
                <a:cs typeface="Times New Roman"/>
              </a:rPr>
              <a:t>and embraced her </a:t>
            </a:r>
            <a:r>
              <a:rPr dirty="0" sz="1450" spc="-20">
                <a:latin typeface="Times New Roman"/>
                <a:cs typeface="Times New Roman"/>
              </a:rPr>
              <a:t>fierily.  </a:t>
            </a:r>
            <a:r>
              <a:rPr dirty="0" sz="1450" spc="-10">
                <a:latin typeface="Times New Roman"/>
                <a:cs typeface="Times New Roman"/>
              </a:rPr>
              <a:t>“And </a:t>
            </a:r>
            <a:r>
              <a:rPr dirty="0" sz="1450" spc="-5">
                <a:latin typeface="Times New Roman"/>
                <a:cs typeface="Times New Roman"/>
              </a:rPr>
              <a:t>you, </a:t>
            </a:r>
            <a:r>
              <a:rPr dirty="0" sz="1450" spc="-20">
                <a:latin typeface="Times New Roman"/>
                <a:cs typeface="Times New Roman"/>
              </a:rPr>
              <a:t>sir,” </a:t>
            </a:r>
            <a:r>
              <a:rPr dirty="0" sz="1450" spc="-10">
                <a:latin typeface="Times New Roman"/>
                <a:cs typeface="Times New Roman"/>
              </a:rPr>
              <a:t>added the </a:t>
            </a:r>
            <a:r>
              <a:rPr dirty="0" sz="1450" spc="-5">
                <a:latin typeface="Times New Roman"/>
                <a:cs typeface="Times New Roman"/>
              </a:rPr>
              <a:t>young </a:t>
            </a:r>
            <a:r>
              <a:rPr dirty="0" sz="1450" spc="-25">
                <a:latin typeface="Times New Roman"/>
                <a:cs typeface="Times New Roman"/>
              </a:rPr>
              <a:t>lady, </a:t>
            </a:r>
            <a:r>
              <a:rPr dirty="0" sz="1450" spc="-10">
                <a:latin typeface="Times New Roman"/>
                <a:cs typeface="Times New Roman"/>
              </a:rPr>
              <a:t>“what </a:t>
            </a:r>
            <a:r>
              <a:rPr dirty="0" sz="1450" spc="-5">
                <a:latin typeface="Times New Roman"/>
                <a:cs typeface="Times New Roman"/>
              </a:rPr>
              <a:t>do ye </a:t>
            </a:r>
            <a:r>
              <a:rPr dirty="0" sz="1450" spc="-10">
                <a:latin typeface="Times New Roman"/>
                <a:cs typeface="Times New Roman"/>
              </a:rPr>
              <a:t>give</a:t>
            </a:r>
            <a:r>
              <a:rPr dirty="0" sz="1450" spc="50">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marR="457834">
              <a:lnSpc>
                <a:spcPts val="2300"/>
              </a:lnSpc>
              <a:spcBef>
                <a:spcPts val="10"/>
              </a:spcBef>
            </a:pPr>
            <a:r>
              <a:rPr dirty="0" sz="1450" spc="-10">
                <a:latin typeface="Times New Roman"/>
                <a:cs typeface="Times New Roman"/>
              </a:rPr>
              <a:t>“Madam,” said Dick, “I would fain </a:t>
            </a:r>
            <a:r>
              <a:rPr dirty="0" sz="1450" spc="-15">
                <a:latin typeface="Times New Roman"/>
                <a:cs typeface="Times New Roman"/>
              </a:rPr>
              <a:t>offer </a:t>
            </a:r>
            <a:r>
              <a:rPr dirty="0" sz="1450" spc="-10">
                <a:latin typeface="Times New Roman"/>
                <a:cs typeface="Times New Roman"/>
              </a:rPr>
              <a:t>to pay </a:t>
            </a:r>
            <a:r>
              <a:rPr dirty="0" sz="1450" spc="-5">
                <a:latin typeface="Times New Roman"/>
                <a:cs typeface="Times New Roman"/>
              </a:rPr>
              <a:t>you </a:t>
            </a:r>
            <a:r>
              <a:rPr dirty="0" sz="1450" spc="-10">
                <a:latin typeface="Times New Roman"/>
                <a:cs typeface="Times New Roman"/>
              </a:rPr>
              <a:t>in the same </a:t>
            </a:r>
            <a:r>
              <a:rPr dirty="0" sz="1450" spc="-20">
                <a:latin typeface="Times New Roman"/>
                <a:cs typeface="Times New Roman"/>
              </a:rPr>
              <a:t>money.”  </a:t>
            </a:r>
            <a:r>
              <a:rPr dirty="0" sz="1450" spc="-10">
                <a:latin typeface="Times New Roman"/>
                <a:cs typeface="Times New Roman"/>
              </a:rPr>
              <a:t>“Come, then,” said the </a:t>
            </a:r>
            <a:r>
              <a:rPr dirty="0" sz="1450" spc="-25">
                <a:latin typeface="Times New Roman"/>
                <a:cs typeface="Times New Roman"/>
              </a:rPr>
              <a:t>lady, </a:t>
            </a:r>
            <a:r>
              <a:rPr dirty="0" sz="1450" spc="-10">
                <a:latin typeface="Times New Roman"/>
                <a:cs typeface="Times New Roman"/>
              </a:rPr>
              <a:t>“it is permitted</a:t>
            </a:r>
            <a:r>
              <a:rPr dirty="0" sz="1450" spc="45">
                <a:latin typeface="Times New Roman"/>
                <a:cs typeface="Times New Roman"/>
              </a:rPr>
              <a:t> </a:t>
            </a:r>
            <a:r>
              <a:rPr dirty="0" sz="1450" spc="-5">
                <a:latin typeface="Times New Roman"/>
                <a:cs typeface="Times New Roman"/>
              </a:rPr>
              <a:t>you.”</a:t>
            </a:r>
            <a:endParaRPr sz="1450">
              <a:latin typeface="Times New Roman"/>
              <a:cs typeface="Times New Roman"/>
            </a:endParaRPr>
          </a:p>
          <a:p>
            <a:pPr marL="12700">
              <a:lnSpc>
                <a:spcPct val="100000"/>
              </a:lnSpc>
              <a:spcBef>
                <a:spcPts val="400"/>
              </a:spcBef>
            </a:pPr>
            <a:r>
              <a:rPr dirty="0" sz="1450" spc="-10">
                <a:latin typeface="Times New Roman"/>
                <a:cs typeface="Times New Roman"/>
              </a:rPr>
              <a:t>But Dick, blushing like </a:t>
            </a:r>
            <a:r>
              <a:rPr dirty="0" sz="1450" spc="-5">
                <a:latin typeface="Times New Roman"/>
                <a:cs typeface="Times New Roman"/>
              </a:rPr>
              <a:t>a </a:t>
            </a:r>
            <a:r>
              <a:rPr dirty="0" sz="1450" spc="-25">
                <a:latin typeface="Times New Roman"/>
                <a:cs typeface="Times New Roman"/>
              </a:rPr>
              <a:t>peony, </a:t>
            </a:r>
            <a:r>
              <a:rPr dirty="0" sz="1450" spc="-10">
                <a:latin typeface="Times New Roman"/>
                <a:cs typeface="Times New Roman"/>
              </a:rPr>
              <a:t>only kissed her</a:t>
            </a:r>
            <a:r>
              <a:rPr dirty="0" sz="1450" spc="5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6350">
              <a:lnSpc>
                <a:spcPts val="1730"/>
              </a:lnSpc>
              <a:spcBef>
                <a:spcPts val="630"/>
              </a:spcBef>
            </a:pPr>
            <a:r>
              <a:rPr dirty="0" sz="1450" spc="-10">
                <a:latin typeface="Times New Roman"/>
                <a:cs typeface="Times New Roman"/>
              </a:rPr>
              <a:t>“What ails </a:t>
            </a:r>
            <a:r>
              <a:rPr dirty="0" sz="1450" spc="-5">
                <a:latin typeface="Times New Roman"/>
                <a:cs typeface="Times New Roman"/>
              </a:rPr>
              <a:t>ye </a:t>
            </a:r>
            <a:r>
              <a:rPr dirty="0" sz="1450" spc="-10">
                <a:latin typeface="Times New Roman"/>
                <a:cs typeface="Times New Roman"/>
              </a:rPr>
              <a:t>at my face, fair sir?” she inquired, curtseying to the very </a:t>
            </a:r>
            <a:r>
              <a:rPr dirty="0" sz="1450" spc="-5">
                <a:latin typeface="Times New Roman"/>
                <a:cs typeface="Times New Roman"/>
              </a:rPr>
              <a:t>ground;  </a:t>
            </a:r>
            <a:r>
              <a:rPr dirty="0" sz="1450" spc="-10">
                <a:latin typeface="Times New Roman"/>
                <a:cs typeface="Times New Roman"/>
              </a:rPr>
              <a:t>and then, when Dick had at length and most tepidly embraced </a:t>
            </a:r>
            <a:r>
              <a:rPr dirty="0" sz="1450" spc="-20">
                <a:latin typeface="Times New Roman"/>
                <a:cs typeface="Times New Roman"/>
              </a:rPr>
              <a:t>her, </a:t>
            </a:r>
            <a:r>
              <a:rPr dirty="0" sz="1450" spc="-10">
                <a:latin typeface="Times New Roman"/>
                <a:cs typeface="Times New Roman"/>
              </a:rPr>
              <a:t>“Joanna,”  she added, “your sweetheart is very backward under </a:t>
            </a:r>
            <a:r>
              <a:rPr dirty="0" sz="1450" spc="-5">
                <a:latin typeface="Times New Roman"/>
                <a:cs typeface="Times New Roman"/>
              </a:rPr>
              <a:t>your </a:t>
            </a:r>
            <a:r>
              <a:rPr dirty="0" sz="1450" spc="-10">
                <a:latin typeface="Times New Roman"/>
                <a:cs typeface="Times New Roman"/>
              </a:rPr>
              <a:t>eyes; </a:t>
            </a:r>
            <a:r>
              <a:rPr dirty="0" sz="1450" spc="-5">
                <a:latin typeface="Times New Roman"/>
                <a:cs typeface="Times New Roman"/>
              </a:rPr>
              <a:t>but I </a:t>
            </a:r>
            <a:r>
              <a:rPr dirty="0" sz="1450" spc="-10">
                <a:latin typeface="Times New Roman"/>
                <a:cs typeface="Times New Roman"/>
              </a:rPr>
              <a:t>warrant  </a:t>
            </a:r>
            <a:r>
              <a:rPr dirty="0" sz="1450" spc="-5">
                <a:latin typeface="Times New Roman"/>
                <a:cs typeface="Times New Roman"/>
              </a:rPr>
              <a:t>you, </a:t>
            </a:r>
            <a:r>
              <a:rPr dirty="0" sz="1450" spc="-10">
                <a:latin typeface="Times New Roman"/>
                <a:cs typeface="Times New Roman"/>
              </a:rPr>
              <a:t>when first we met </a:t>
            </a:r>
            <a:r>
              <a:rPr dirty="0" sz="1450" spc="-5">
                <a:latin typeface="Times New Roman"/>
                <a:cs typeface="Times New Roman"/>
              </a:rPr>
              <a:t>he </a:t>
            </a:r>
            <a:r>
              <a:rPr dirty="0" sz="1450" spc="-10">
                <a:latin typeface="Times New Roman"/>
                <a:cs typeface="Times New Roman"/>
              </a:rPr>
              <a:t>was more </a:t>
            </a:r>
            <a:r>
              <a:rPr dirty="0" sz="1450" spc="-25">
                <a:latin typeface="Times New Roman"/>
                <a:cs typeface="Times New Roman"/>
              </a:rPr>
              <a:t>ready. </a:t>
            </a:r>
            <a:r>
              <a:rPr dirty="0" sz="1450" spc="-5">
                <a:latin typeface="Times New Roman"/>
                <a:cs typeface="Times New Roman"/>
              </a:rPr>
              <a:t>I </a:t>
            </a:r>
            <a:r>
              <a:rPr dirty="0" sz="1450" spc="-10">
                <a:latin typeface="Times New Roman"/>
                <a:cs typeface="Times New Roman"/>
              </a:rPr>
              <a:t>am all black and blue, wench;  trust me </a:t>
            </a:r>
            <a:r>
              <a:rPr dirty="0" sz="1450" spc="-20">
                <a:latin typeface="Times New Roman"/>
                <a:cs typeface="Times New Roman"/>
              </a:rPr>
              <a:t>never, </a:t>
            </a:r>
            <a:r>
              <a:rPr dirty="0" sz="1450" spc="-10">
                <a:latin typeface="Times New Roman"/>
                <a:cs typeface="Times New Roman"/>
              </a:rPr>
              <a:t>if </a:t>
            </a:r>
            <a:r>
              <a:rPr dirty="0" sz="1450" spc="-5">
                <a:latin typeface="Times New Roman"/>
                <a:cs typeface="Times New Roman"/>
              </a:rPr>
              <a:t>I be not </a:t>
            </a:r>
            <a:r>
              <a:rPr dirty="0" sz="1450" spc="-10">
                <a:latin typeface="Times New Roman"/>
                <a:cs typeface="Times New Roman"/>
              </a:rPr>
              <a:t>black and blue! And </a:t>
            </a:r>
            <a:r>
              <a:rPr dirty="0" sz="1450" spc="-25">
                <a:latin typeface="Times New Roman"/>
                <a:cs typeface="Times New Roman"/>
              </a:rPr>
              <a:t>now,” </a:t>
            </a:r>
            <a:r>
              <a:rPr dirty="0" sz="1450" spc="-10">
                <a:latin typeface="Times New Roman"/>
                <a:cs typeface="Times New Roman"/>
              </a:rPr>
              <a:t>she continued, “have </a:t>
            </a:r>
            <a:r>
              <a:rPr dirty="0" sz="1450" spc="-5">
                <a:latin typeface="Times New Roman"/>
                <a:cs typeface="Times New Roman"/>
              </a:rPr>
              <a:t>ye  </a:t>
            </a:r>
            <a:r>
              <a:rPr dirty="0" sz="1450" spc="-10">
                <a:latin typeface="Times New Roman"/>
                <a:cs typeface="Times New Roman"/>
              </a:rPr>
              <a:t>said </a:t>
            </a:r>
            <a:r>
              <a:rPr dirty="0" sz="1450" spc="-5">
                <a:latin typeface="Times New Roman"/>
                <a:cs typeface="Times New Roman"/>
              </a:rPr>
              <a:t>your </a:t>
            </a:r>
            <a:r>
              <a:rPr dirty="0" sz="1450" spc="-10">
                <a:latin typeface="Times New Roman"/>
                <a:cs typeface="Times New Roman"/>
              </a:rPr>
              <a:t>sayings? for </a:t>
            </a:r>
            <a:r>
              <a:rPr dirty="0" sz="1450" spc="-5">
                <a:latin typeface="Times New Roman"/>
                <a:cs typeface="Times New Roman"/>
              </a:rPr>
              <a:t>I </a:t>
            </a:r>
            <a:r>
              <a:rPr dirty="0" sz="1450" spc="-10">
                <a:latin typeface="Times New Roman"/>
                <a:cs typeface="Times New Roman"/>
              </a:rPr>
              <a:t>must speedily dismiss the</a:t>
            </a:r>
            <a:r>
              <a:rPr dirty="0" sz="1450" spc="35">
                <a:latin typeface="Times New Roman"/>
                <a:cs typeface="Times New Roman"/>
              </a:rPr>
              <a:t> </a:t>
            </a:r>
            <a:r>
              <a:rPr dirty="0" sz="1450" spc="-10">
                <a:latin typeface="Times New Roman"/>
                <a:cs typeface="Times New Roman"/>
              </a:rPr>
              <a:t>paladin.”</a:t>
            </a:r>
            <a:endParaRPr sz="1450">
              <a:latin typeface="Times New Roman"/>
              <a:cs typeface="Times New Roman"/>
            </a:endParaRPr>
          </a:p>
          <a:p>
            <a:pPr algn="just" marL="12700" marR="6350">
              <a:lnSpc>
                <a:spcPts val="1730"/>
              </a:lnSpc>
              <a:spcBef>
                <a:spcPts val="565"/>
              </a:spcBef>
            </a:pPr>
            <a:r>
              <a:rPr dirty="0" sz="1450" spc="-10">
                <a:latin typeface="Times New Roman"/>
                <a:cs typeface="Times New Roman"/>
              </a:rPr>
              <a:t>But at this they both cried </a:t>
            </a:r>
            <a:r>
              <a:rPr dirty="0" sz="1450" spc="-5">
                <a:latin typeface="Times New Roman"/>
                <a:cs typeface="Times New Roman"/>
              </a:rPr>
              <a:t>out </a:t>
            </a:r>
            <a:r>
              <a:rPr dirty="0" sz="1450" spc="-10">
                <a:latin typeface="Times New Roman"/>
                <a:cs typeface="Times New Roman"/>
              </a:rPr>
              <a:t>that they had said nothing, that the </a:t>
            </a:r>
            <a:r>
              <a:rPr dirty="0" sz="1450" spc="-5">
                <a:latin typeface="Times New Roman"/>
                <a:cs typeface="Times New Roman"/>
              </a:rPr>
              <a:t>night </a:t>
            </a:r>
            <a:r>
              <a:rPr dirty="0" sz="1450" spc="-10">
                <a:latin typeface="Times New Roman"/>
                <a:cs typeface="Times New Roman"/>
              </a:rPr>
              <a:t>was  still very </a:t>
            </a:r>
            <a:r>
              <a:rPr dirty="0" sz="1450" spc="-5">
                <a:latin typeface="Times New Roman"/>
                <a:cs typeface="Times New Roman"/>
              </a:rPr>
              <a:t>young, </a:t>
            </a:r>
            <a:r>
              <a:rPr dirty="0" sz="1450" spc="-10">
                <a:latin typeface="Times New Roman"/>
                <a:cs typeface="Times New Roman"/>
              </a:rPr>
              <a:t>and that they would </a:t>
            </a:r>
            <a:r>
              <a:rPr dirty="0" sz="1450" spc="-5">
                <a:latin typeface="Times New Roman"/>
                <a:cs typeface="Times New Roman"/>
              </a:rPr>
              <a:t>not be </a:t>
            </a:r>
            <a:r>
              <a:rPr dirty="0" sz="1450" spc="-10">
                <a:latin typeface="Times New Roman"/>
                <a:cs typeface="Times New Roman"/>
              </a:rPr>
              <a:t>separated so</a:t>
            </a:r>
            <a:r>
              <a:rPr dirty="0" sz="1450" spc="40">
                <a:latin typeface="Times New Roman"/>
                <a:cs typeface="Times New Roman"/>
              </a:rPr>
              <a:t> </a:t>
            </a:r>
            <a:r>
              <a:rPr dirty="0" sz="1450" spc="-25">
                <a:latin typeface="Times New Roman"/>
                <a:cs typeface="Times New Roman"/>
              </a:rPr>
              <a:t>early.</a:t>
            </a:r>
            <a:endParaRPr sz="1450">
              <a:latin typeface="Times New Roman"/>
              <a:cs typeface="Times New Roman"/>
            </a:endParaRPr>
          </a:p>
          <a:p>
            <a:pPr algn="just" marL="12700" marR="458470">
              <a:lnSpc>
                <a:spcPts val="2300"/>
              </a:lnSpc>
              <a:spcBef>
                <a:spcPts val="120"/>
              </a:spcBef>
            </a:pPr>
            <a:r>
              <a:rPr dirty="0" sz="1450" spc="-10">
                <a:latin typeface="Times New Roman"/>
                <a:cs typeface="Times New Roman"/>
              </a:rPr>
              <a:t>“And supper?” asked the </a:t>
            </a:r>
            <a:r>
              <a:rPr dirty="0" sz="1450" spc="-5">
                <a:latin typeface="Times New Roman"/>
                <a:cs typeface="Times New Roman"/>
              </a:rPr>
              <a:t>young </a:t>
            </a:r>
            <a:r>
              <a:rPr dirty="0" sz="1450" spc="-25">
                <a:latin typeface="Times New Roman"/>
                <a:cs typeface="Times New Roman"/>
              </a:rPr>
              <a:t>lady. </a:t>
            </a:r>
            <a:r>
              <a:rPr dirty="0" sz="1450" spc="-10">
                <a:latin typeface="Times New Roman"/>
                <a:cs typeface="Times New Roman"/>
              </a:rPr>
              <a:t>“Must we </a:t>
            </a:r>
            <a:r>
              <a:rPr dirty="0" sz="1450" spc="-5">
                <a:latin typeface="Times New Roman"/>
                <a:cs typeface="Times New Roman"/>
              </a:rPr>
              <a:t>not go </a:t>
            </a:r>
            <a:r>
              <a:rPr dirty="0" sz="1450" spc="-10">
                <a:latin typeface="Times New Roman"/>
                <a:cs typeface="Times New Roman"/>
              </a:rPr>
              <a:t>down to supper?”  </a:t>
            </a:r>
            <a:r>
              <a:rPr dirty="0" sz="1450" spc="-30">
                <a:latin typeface="Times New Roman"/>
                <a:cs typeface="Times New Roman"/>
              </a:rPr>
              <a:t>“Nay,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sure!” cried Joan. “I had</a:t>
            </a:r>
            <a:r>
              <a:rPr dirty="0" sz="1450" spc="45">
                <a:latin typeface="Times New Roman"/>
                <a:cs typeface="Times New Roman"/>
              </a:rPr>
              <a:t> </a:t>
            </a:r>
            <a:r>
              <a:rPr dirty="0" sz="1450" spc="-10">
                <a:latin typeface="Times New Roman"/>
                <a:cs typeface="Times New Roman"/>
              </a:rPr>
              <a:t>forgotten.”</a:t>
            </a:r>
            <a:endParaRPr sz="1450">
              <a:latin typeface="Times New Roman"/>
              <a:cs typeface="Times New Roman"/>
            </a:endParaRPr>
          </a:p>
          <a:p>
            <a:pPr algn="just" marL="12700" marR="5080">
              <a:lnSpc>
                <a:spcPts val="1730"/>
              </a:lnSpc>
              <a:spcBef>
                <a:spcPts val="464"/>
              </a:spcBef>
            </a:pPr>
            <a:r>
              <a:rPr dirty="0" sz="1450" spc="-10">
                <a:latin typeface="Times New Roman"/>
                <a:cs typeface="Times New Roman"/>
              </a:rPr>
              <a:t>“Hide me, then,” said Dick, “put me behind the arras, shut me in </a:t>
            </a:r>
            <a:r>
              <a:rPr dirty="0" sz="1450" spc="-5">
                <a:latin typeface="Times New Roman"/>
                <a:cs typeface="Times New Roman"/>
              </a:rPr>
              <a:t>a </a:t>
            </a:r>
            <a:r>
              <a:rPr dirty="0" sz="1450" spc="-10">
                <a:latin typeface="Times New Roman"/>
                <a:cs typeface="Times New Roman"/>
              </a:rPr>
              <a:t>chest, </a:t>
            </a:r>
            <a:r>
              <a:rPr dirty="0" sz="1450" spc="-5">
                <a:latin typeface="Times New Roman"/>
                <a:cs typeface="Times New Roman"/>
              </a:rPr>
              <a:t>or  </a:t>
            </a:r>
            <a:r>
              <a:rPr dirty="0" sz="1450" spc="-10">
                <a:latin typeface="Times New Roman"/>
                <a:cs typeface="Times New Roman"/>
              </a:rPr>
              <a:t>what </a:t>
            </a:r>
            <a:r>
              <a:rPr dirty="0" sz="1450" spc="-5">
                <a:latin typeface="Times New Roman"/>
                <a:cs typeface="Times New Roman"/>
              </a:rPr>
              <a:t>ye </a:t>
            </a:r>
            <a:r>
              <a:rPr dirty="0" sz="1450" spc="-10">
                <a:latin typeface="Times New Roman"/>
                <a:cs typeface="Times New Roman"/>
              </a:rPr>
              <a:t>will, so that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here </a:t>
            </a:r>
            <a:r>
              <a:rPr dirty="0" sz="1450" spc="-5">
                <a:latin typeface="Times New Roman"/>
                <a:cs typeface="Times New Roman"/>
              </a:rPr>
              <a:t>on your </a:t>
            </a:r>
            <a:r>
              <a:rPr dirty="0" sz="1450" spc="-10">
                <a:latin typeface="Times New Roman"/>
                <a:cs typeface="Times New Roman"/>
              </a:rPr>
              <a:t>return. Indeed, fair </a:t>
            </a:r>
            <a:r>
              <a:rPr dirty="0" sz="1450" spc="-25">
                <a:latin typeface="Times New Roman"/>
                <a:cs typeface="Times New Roman"/>
              </a:rPr>
              <a:t>lady,” </a:t>
            </a:r>
            <a:r>
              <a:rPr dirty="0" sz="1450" spc="-5">
                <a:latin typeface="Times New Roman"/>
                <a:cs typeface="Times New Roman"/>
              </a:rPr>
              <a:t>he </a:t>
            </a:r>
            <a:r>
              <a:rPr dirty="0" sz="1450" spc="-10">
                <a:latin typeface="Times New Roman"/>
                <a:cs typeface="Times New Roman"/>
              </a:rPr>
              <a:t>added,  “bear this in mind, that we are sore bested, and may never look </a:t>
            </a:r>
            <a:r>
              <a:rPr dirty="0" sz="1450" spc="-5">
                <a:latin typeface="Times New Roman"/>
                <a:cs typeface="Times New Roman"/>
              </a:rPr>
              <a:t>upon </a:t>
            </a:r>
            <a:r>
              <a:rPr dirty="0" sz="1450" spc="-10">
                <a:latin typeface="Times New Roman"/>
                <a:cs typeface="Times New Roman"/>
              </a:rPr>
              <a:t>each  </a:t>
            </a:r>
            <a:r>
              <a:rPr dirty="0" sz="1450" spc="-15">
                <a:latin typeface="Times New Roman"/>
                <a:cs typeface="Times New Roman"/>
              </a:rPr>
              <a:t>other’s </a:t>
            </a:r>
            <a:r>
              <a:rPr dirty="0" sz="1450" spc="-10">
                <a:latin typeface="Times New Roman"/>
                <a:cs typeface="Times New Roman"/>
              </a:rPr>
              <a:t>face from this </a:t>
            </a:r>
            <a:r>
              <a:rPr dirty="0" sz="1450" spc="-5">
                <a:latin typeface="Times New Roman"/>
                <a:cs typeface="Times New Roman"/>
              </a:rPr>
              <a:t>night </a:t>
            </a:r>
            <a:r>
              <a:rPr dirty="0" sz="1450" spc="-10">
                <a:latin typeface="Times New Roman"/>
                <a:cs typeface="Times New Roman"/>
              </a:rPr>
              <a:t>forward till we</a:t>
            </a:r>
            <a:r>
              <a:rPr dirty="0" sz="1450" spc="30">
                <a:latin typeface="Times New Roman"/>
                <a:cs typeface="Times New Roman"/>
              </a:rPr>
              <a:t> </a:t>
            </a:r>
            <a:r>
              <a:rPr dirty="0" sz="1450" spc="-10">
                <a:latin typeface="Times New Roman"/>
                <a:cs typeface="Times New Roman"/>
              </a:rPr>
              <a:t>die.”</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At this the </a:t>
            </a:r>
            <a:r>
              <a:rPr dirty="0" sz="1450" spc="-5">
                <a:latin typeface="Times New Roman"/>
                <a:cs typeface="Times New Roman"/>
              </a:rPr>
              <a:t>young </a:t>
            </a:r>
            <a:r>
              <a:rPr dirty="0" sz="1450" spc="-10">
                <a:latin typeface="Times New Roman"/>
                <a:cs typeface="Times New Roman"/>
              </a:rPr>
              <a:t>lady melted; and when, </a:t>
            </a:r>
            <a:r>
              <a:rPr dirty="0" sz="1450" spc="-5">
                <a:latin typeface="Times New Roman"/>
                <a:cs typeface="Times New Roman"/>
              </a:rPr>
              <a:t>a </a:t>
            </a:r>
            <a:r>
              <a:rPr dirty="0" sz="1450" spc="-10">
                <a:latin typeface="Times New Roman"/>
                <a:cs typeface="Times New Roman"/>
              </a:rPr>
              <a:t>little </a:t>
            </a:r>
            <a:r>
              <a:rPr dirty="0" sz="1450" spc="-20">
                <a:latin typeface="Times New Roman"/>
                <a:cs typeface="Times New Roman"/>
              </a:rPr>
              <a:t>after, </a:t>
            </a:r>
            <a:r>
              <a:rPr dirty="0" sz="1450" spc="-10">
                <a:latin typeface="Times New Roman"/>
                <a:cs typeface="Times New Roman"/>
              </a:rPr>
              <a:t>the bell summoned Sir  </a:t>
            </a:r>
            <a:r>
              <a:rPr dirty="0" sz="1450" spc="-20">
                <a:latin typeface="Times New Roman"/>
                <a:cs typeface="Times New Roman"/>
              </a:rPr>
              <a:t>Daniel’s </a:t>
            </a:r>
            <a:r>
              <a:rPr dirty="0" sz="1450" spc="-10">
                <a:latin typeface="Times New Roman"/>
                <a:cs typeface="Times New Roman"/>
              </a:rPr>
              <a:t>household to the board, Dick was planted very </a:t>
            </a:r>
            <a:r>
              <a:rPr dirty="0" sz="1450" spc="-15">
                <a:latin typeface="Times New Roman"/>
                <a:cs typeface="Times New Roman"/>
              </a:rPr>
              <a:t>stiffly </a:t>
            </a:r>
            <a:r>
              <a:rPr dirty="0" sz="1450" spc="-10">
                <a:latin typeface="Times New Roman"/>
                <a:cs typeface="Times New Roman"/>
              </a:rPr>
              <a:t>against the wall,  at </a:t>
            </a:r>
            <a:r>
              <a:rPr dirty="0" sz="1450" spc="-5">
                <a:latin typeface="Times New Roman"/>
                <a:cs typeface="Times New Roman"/>
              </a:rPr>
              <a:t>a </a:t>
            </a:r>
            <a:r>
              <a:rPr dirty="0" sz="1450" spc="-10">
                <a:latin typeface="Times New Roman"/>
                <a:cs typeface="Times New Roman"/>
              </a:rPr>
              <a:t>place where </a:t>
            </a:r>
            <a:r>
              <a:rPr dirty="0" sz="1450" spc="-5">
                <a:latin typeface="Times New Roman"/>
                <a:cs typeface="Times New Roman"/>
              </a:rPr>
              <a:t>a </a:t>
            </a:r>
            <a:r>
              <a:rPr dirty="0" sz="1450" spc="-10">
                <a:latin typeface="Times New Roman"/>
                <a:cs typeface="Times New Roman"/>
              </a:rPr>
              <a:t>division in the tapestry permitted him to breathe the more  </a:t>
            </a:r>
            <a:r>
              <a:rPr dirty="0" sz="1450" spc="-25">
                <a:latin typeface="Times New Roman"/>
                <a:cs typeface="Times New Roman"/>
              </a:rPr>
              <a:t>freely, </a:t>
            </a:r>
            <a:r>
              <a:rPr dirty="0" sz="1450" spc="-10">
                <a:latin typeface="Times New Roman"/>
                <a:cs typeface="Times New Roman"/>
              </a:rPr>
              <a:t>and even to see into the</a:t>
            </a:r>
            <a:r>
              <a:rPr dirty="0" sz="1450" spc="40">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He had </a:t>
            </a:r>
            <a:r>
              <a:rPr dirty="0" sz="1450" spc="-5">
                <a:latin typeface="Times New Roman"/>
                <a:cs typeface="Times New Roman"/>
              </a:rPr>
              <a:t>not </a:t>
            </a:r>
            <a:r>
              <a:rPr dirty="0" sz="1450" spc="-10">
                <a:latin typeface="Times New Roman"/>
                <a:cs typeface="Times New Roman"/>
              </a:rPr>
              <a:t>been long in this position, when </a:t>
            </a:r>
            <a:r>
              <a:rPr dirty="0" sz="1450" spc="-5">
                <a:latin typeface="Times New Roman"/>
                <a:cs typeface="Times New Roman"/>
              </a:rPr>
              <a:t>he </a:t>
            </a:r>
            <a:r>
              <a:rPr dirty="0" sz="1450" spc="-10">
                <a:latin typeface="Times New Roman"/>
                <a:cs typeface="Times New Roman"/>
              </a:rPr>
              <a:t>was somewhat strangely  disturbed.</a:t>
            </a:r>
            <a:r>
              <a:rPr dirty="0" sz="1450" spc="75">
                <a:latin typeface="Times New Roman"/>
                <a:cs typeface="Times New Roman"/>
              </a:rPr>
              <a:t> </a:t>
            </a:r>
            <a:r>
              <a:rPr dirty="0" sz="1450" spc="-10">
                <a:latin typeface="Times New Roman"/>
                <a:cs typeface="Times New Roman"/>
              </a:rPr>
              <a:t>The</a:t>
            </a:r>
            <a:r>
              <a:rPr dirty="0" sz="1450" spc="125">
                <a:latin typeface="Times New Roman"/>
                <a:cs typeface="Times New Roman"/>
              </a:rPr>
              <a:t> </a:t>
            </a:r>
            <a:r>
              <a:rPr dirty="0" sz="1450" spc="-10">
                <a:latin typeface="Times New Roman"/>
                <a:cs typeface="Times New Roman"/>
              </a:rPr>
              <a:t>silence,</a:t>
            </a:r>
            <a:r>
              <a:rPr dirty="0" sz="1450" spc="125">
                <a:latin typeface="Times New Roman"/>
                <a:cs typeface="Times New Roman"/>
              </a:rPr>
              <a:t> </a:t>
            </a:r>
            <a:r>
              <a:rPr dirty="0" sz="1450" spc="-10">
                <a:latin typeface="Times New Roman"/>
                <a:cs typeface="Times New Roman"/>
              </a:rPr>
              <a:t>in</a:t>
            </a:r>
            <a:r>
              <a:rPr dirty="0" sz="1450" spc="125">
                <a:latin typeface="Times New Roman"/>
                <a:cs typeface="Times New Roman"/>
              </a:rPr>
              <a:t> </a:t>
            </a:r>
            <a:r>
              <a:rPr dirty="0" sz="1450" spc="-10">
                <a:latin typeface="Times New Roman"/>
                <a:cs typeface="Times New Roman"/>
              </a:rPr>
              <a:t>that</a:t>
            </a:r>
            <a:r>
              <a:rPr dirty="0" sz="1450" spc="125">
                <a:latin typeface="Times New Roman"/>
                <a:cs typeface="Times New Roman"/>
              </a:rPr>
              <a:t> </a:t>
            </a:r>
            <a:r>
              <a:rPr dirty="0" sz="1450" spc="-10">
                <a:latin typeface="Times New Roman"/>
                <a:cs typeface="Times New Roman"/>
              </a:rPr>
              <a:t>upper</a:t>
            </a:r>
            <a:r>
              <a:rPr dirty="0" sz="1450" spc="125">
                <a:latin typeface="Times New Roman"/>
                <a:cs typeface="Times New Roman"/>
              </a:rPr>
              <a:t> </a:t>
            </a:r>
            <a:r>
              <a:rPr dirty="0" sz="1450" spc="-10">
                <a:latin typeface="Times New Roman"/>
                <a:cs typeface="Times New Roman"/>
              </a:rPr>
              <a:t>storey</a:t>
            </a:r>
            <a:r>
              <a:rPr dirty="0" sz="1450" spc="125">
                <a:latin typeface="Times New Roman"/>
                <a:cs typeface="Times New Roman"/>
              </a:rPr>
              <a:t> </a:t>
            </a:r>
            <a:r>
              <a:rPr dirty="0" sz="1450" spc="-5">
                <a:latin typeface="Times New Roman"/>
                <a:cs typeface="Times New Roman"/>
              </a:rPr>
              <a:t>of</a:t>
            </a:r>
            <a:r>
              <a:rPr dirty="0" sz="1450" spc="125">
                <a:latin typeface="Times New Roman"/>
                <a:cs typeface="Times New Roman"/>
              </a:rPr>
              <a:t> </a:t>
            </a:r>
            <a:r>
              <a:rPr dirty="0" sz="1450" spc="-10">
                <a:latin typeface="Times New Roman"/>
                <a:cs typeface="Times New Roman"/>
              </a:rPr>
              <a:t>the</a:t>
            </a:r>
            <a:r>
              <a:rPr dirty="0" sz="1450" spc="125">
                <a:latin typeface="Times New Roman"/>
                <a:cs typeface="Times New Roman"/>
              </a:rPr>
              <a:t> </a:t>
            </a:r>
            <a:r>
              <a:rPr dirty="0" sz="1450" spc="-10">
                <a:latin typeface="Times New Roman"/>
                <a:cs typeface="Times New Roman"/>
              </a:rPr>
              <a:t>house,</a:t>
            </a:r>
            <a:r>
              <a:rPr dirty="0" sz="1450" spc="125">
                <a:latin typeface="Times New Roman"/>
                <a:cs typeface="Times New Roman"/>
              </a:rPr>
              <a:t> </a:t>
            </a:r>
            <a:r>
              <a:rPr dirty="0" sz="1450" spc="-10">
                <a:latin typeface="Times New Roman"/>
                <a:cs typeface="Times New Roman"/>
              </a:rPr>
              <a:t>was</a:t>
            </a:r>
            <a:r>
              <a:rPr dirty="0" sz="1450" spc="120">
                <a:latin typeface="Times New Roman"/>
                <a:cs typeface="Times New Roman"/>
              </a:rPr>
              <a:t> </a:t>
            </a:r>
            <a:r>
              <a:rPr dirty="0" sz="1450" spc="-10">
                <a:latin typeface="Times New Roman"/>
                <a:cs typeface="Times New Roman"/>
              </a:rPr>
              <a:t>only</a:t>
            </a:r>
            <a:r>
              <a:rPr dirty="0" sz="1450" spc="125">
                <a:latin typeface="Times New Roman"/>
                <a:cs typeface="Times New Roman"/>
              </a:rPr>
              <a:t> </a:t>
            </a:r>
            <a:r>
              <a:rPr dirty="0" sz="1450" spc="-10">
                <a:latin typeface="Times New Roman"/>
                <a:cs typeface="Times New Roman"/>
              </a:rPr>
              <a:t>broken</a:t>
            </a:r>
            <a:r>
              <a:rPr dirty="0" sz="1450" spc="125">
                <a:latin typeface="Times New Roman"/>
                <a:cs typeface="Times New Roman"/>
              </a:rPr>
              <a:t> </a:t>
            </a:r>
            <a:r>
              <a:rPr dirty="0" sz="1450" spc="-5">
                <a:latin typeface="Times New Roman"/>
                <a:cs typeface="Times New Roman"/>
              </a:rPr>
              <a:t>by</a:t>
            </a:r>
            <a:endParaRPr sz="1450">
              <a:latin typeface="Times New Roman"/>
              <a:cs typeface="Times New Roman"/>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flickering </a:t>
            </a:r>
            <a:r>
              <a:rPr dirty="0" sz="1450" spc="-5">
                <a:latin typeface="Times New Roman"/>
                <a:cs typeface="Times New Roman"/>
              </a:rPr>
              <a:t>of </a:t>
            </a:r>
            <a:r>
              <a:rPr dirty="0" sz="1450" spc="-10">
                <a:latin typeface="Times New Roman"/>
                <a:cs typeface="Times New Roman"/>
              </a:rPr>
              <a:t>the flames and the hissing </a:t>
            </a:r>
            <a:r>
              <a:rPr dirty="0" sz="1450" spc="-5">
                <a:latin typeface="Times New Roman"/>
                <a:cs typeface="Times New Roman"/>
              </a:rPr>
              <a:t>of a </a:t>
            </a:r>
            <a:r>
              <a:rPr dirty="0" sz="1450" spc="-10">
                <a:latin typeface="Times New Roman"/>
                <a:cs typeface="Times New Roman"/>
              </a:rPr>
              <a:t>green log in the chimney; </a:t>
            </a:r>
            <a:r>
              <a:rPr dirty="0" sz="1450" spc="-5">
                <a:latin typeface="Times New Roman"/>
                <a:cs typeface="Times New Roman"/>
              </a:rPr>
              <a:t>but  </a:t>
            </a:r>
            <a:r>
              <a:rPr dirty="0" sz="1450" spc="-20">
                <a:latin typeface="Times New Roman"/>
                <a:cs typeface="Times New Roman"/>
              </a:rPr>
              <a:t>presently, </a:t>
            </a:r>
            <a:r>
              <a:rPr dirty="0" sz="1450" spc="-10">
                <a:latin typeface="Times New Roman"/>
                <a:cs typeface="Times New Roman"/>
              </a:rPr>
              <a:t>to </a:t>
            </a:r>
            <a:r>
              <a:rPr dirty="0" sz="1450" spc="-25">
                <a:latin typeface="Times New Roman"/>
                <a:cs typeface="Times New Roman"/>
              </a:rPr>
              <a:t>Dick’s </a:t>
            </a:r>
            <a:r>
              <a:rPr dirty="0" sz="1450" spc="-10">
                <a:latin typeface="Times New Roman"/>
                <a:cs typeface="Times New Roman"/>
              </a:rPr>
              <a:t>strained hearing, there came the sound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one  </a:t>
            </a:r>
            <a:r>
              <a:rPr dirty="0" sz="1450" spc="-10">
                <a:latin typeface="Times New Roman"/>
                <a:cs typeface="Times New Roman"/>
              </a:rPr>
              <a:t>walking with extreme precaution; and soon after the </a:t>
            </a:r>
            <a:r>
              <a:rPr dirty="0" sz="1450" spc="-5">
                <a:latin typeface="Times New Roman"/>
                <a:cs typeface="Times New Roman"/>
              </a:rPr>
              <a:t>door </a:t>
            </a:r>
            <a:r>
              <a:rPr dirty="0" sz="1450" spc="-10">
                <a:latin typeface="Times New Roman"/>
                <a:cs typeface="Times New Roman"/>
              </a:rPr>
              <a:t>opened, and </a:t>
            </a:r>
            <a:r>
              <a:rPr dirty="0" sz="1450" spc="-5">
                <a:latin typeface="Times New Roman"/>
                <a:cs typeface="Times New Roman"/>
              </a:rPr>
              <a:t>a </a:t>
            </a:r>
            <a:r>
              <a:rPr dirty="0" sz="1450" spc="-10">
                <a:latin typeface="Times New Roman"/>
                <a:cs typeface="Times New Roman"/>
              </a:rPr>
              <a:t>little  black-faced, dwarfish </a:t>
            </a:r>
            <a:r>
              <a:rPr dirty="0" sz="1450" spc="-25">
                <a:latin typeface="Times New Roman"/>
                <a:cs typeface="Times New Roman"/>
              </a:rPr>
              <a:t>fellow, </a:t>
            </a:r>
            <a:r>
              <a:rPr dirty="0" sz="1450" spc="-10">
                <a:latin typeface="Times New Roman"/>
                <a:cs typeface="Times New Roman"/>
              </a:rPr>
              <a:t>in Lord </a:t>
            </a:r>
            <a:r>
              <a:rPr dirty="0" sz="1450" spc="-20">
                <a:latin typeface="Times New Roman"/>
                <a:cs typeface="Times New Roman"/>
              </a:rPr>
              <a:t>Shoreby’s </a:t>
            </a:r>
            <a:r>
              <a:rPr dirty="0" sz="1450" spc="-10">
                <a:latin typeface="Times New Roman"/>
                <a:cs typeface="Times New Roman"/>
              </a:rPr>
              <a:t>colours, pushed first his head,  and then his crooked </a:t>
            </a:r>
            <a:r>
              <a:rPr dirty="0" sz="1450" spc="-25">
                <a:latin typeface="Times New Roman"/>
                <a:cs typeface="Times New Roman"/>
              </a:rPr>
              <a:t>body, </a:t>
            </a:r>
            <a:r>
              <a:rPr dirty="0" sz="1450" spc="-10">
                <a:latin typeface="Times New Roman"/>
                <a:cs typeface="Times New Roman"/>
              </a:rPr>
              <a:t>into the </a:t>
            </a:r>
            <a:r>
              <a:rPr dirty="0" sz="1450" spc="-20">
                <a:latin typeface="Times New Roman"/>
                <a:cs typeface="Times New Roman"/>
              </a:rPr>
              <a:t>chamber. </a:t>
            </a:r>
            <a:r>
              <a:rPr dirty="0" sz="1450" spc="-10">
                <a:latin typeface="Times New Roman"/>
                <a:cs typeface="Times New Roman"/>
              </a:rPr>
              <a:t>His mouth was open, as though  to hear the better; and his eyes, which were very bright, flitted restlessly and  swiftly to and fro. He went round and round the room, striking here and there  </a:t>
            </a:r>
            <a:r>
              <a:rPr dirty="0" sz="1450" spc="-5">
                <a:latin typeface="Times New Roman"/>
                <a:cs typeface="Times New Roman"/>
              </a:rPr>
              <a:t>upon </a:t>
            </a:r>
            <a:r>
              <a:rPr dirty="0" sz="1450" spc="-10">
                <a:latin typeface="Times New Roman"/>
                <a:cs typeface="Times New Roman"/>
              </a:rPr>
              <a:t>the hangings; </a:t>
            </a:r>
            <a:r>
              <a:rPr dirty="0" sz="1450" spc="-5">
                <a:latin typeface="Times New Roman"/>
                <a:cs typeface="Times New Roman"/>
              </a:rPr>
              <a:t>but </a:t>
            </a:r>
            <a:r>
              <a:rPr dirty="0" sz="1450" spc="-10">
                <a:latin typeface="Times New Roman"/>
                <a:cs typeface="Times New Roman"/>
              </a:rPr>
              <a:t>Dick, </a:t>
            </a:r>
            <a:r>
              <a:rPr dirty="0" sz="1450" spc="-5">
                <a:latin typeface="Times New Roman"/>
                <a:cs typeface="Times New Roman"/>
              </a:rPr>
              <a:t>by a </a:t>
            </a:r>
            <a:r>
              <a:rPr dirty="0" sz="1450" spc="-10">
                <a:latin typeface="Times New Roman"/>
                <a:cs typeface="Times New Roman"/>
              </a:rPr>
              <a:t>miracle, escaped his notice. Then </a:t>
            </a:r>
            <a:r>
              <a:rPr dirty="0" sz="1450" spc="-5">
                <a:latin typeface="Times New Roman"/>
                <a:cs typeface="Times New Roman"/>
              </a:rPr>
              <a:t>he </a:t>
            </a:r>
            <a:r>
              <a:rPr dirty="0" sz="1450" spc="-10">
                <a:latin typeface="Times New Roman"/>
                <a:cs typeface="Times New Roman"/>
              </a:rPr>
              <a:t>looked  below the furniture, and examined the lamp; and, at last, with an air </a:t>
            </a:r>
            <a:r>
              <a:rPr dirty="0" sz="1450" spc="-5">
                <a:latin typeface="Times New Roman"/>
                <a:cs typeface="Times New Roman"/>
              </a:rPr>
              <a:t>of </a:t>
            </a:r>
            <a:r>
              <a:rPr dirty="0" sz="1450" spc="-10">
                <a:latin typeface="Times New Roman"/>
                <a:cs typeface="Times New Roman"/>
              </a:rPr>
              <a:t>cruel  disappointment, was preparing to </a:t>
            </a:r>
            <a:r>
              <a:rPr dirty="0" sz="1450" spc="-5">
                <a:latin typeface="Times New Roman"/>
                <a:cs typeface="Times New Roman"/>
              </a:rPr>
              <a:t>go </a:t>
            </a:r>
            <a:r>
              <a:rPr dirty="0" sz="1450" spc="-10">
                <a:latin typeface="Times New Roman"/>
                <a:cs typeface="Times New Roman"/>
              </a:rPr>
              <a:t>away as silently as </a:t>
            </a:r>
            <a:r>
              <a:rPr dirty="0" sz="1450" spc="-5">
                <a:latin typeface="Times New Roman"/>
                <a:cs typeface="Times New Roman"/>
              </a:rPr>
              <a:t>he </a:t>
            </a:r>
            <a:r>
              <a:rPr dirty="0" sz="1450" spc="-10">
                <a:latin typeface="Times New Roman"/>
                <a:cs typeface="Times New Roman"/>
              </a:rPr>
              <a:t>had come, when  down </a:t>
            </a:r>
            <a:r>
              <a:rPr dirty="0" sz="1450" spc="-5">
                <a:latin typeface="Times New Roman"/>
                <a:cs typeface="Times New Roman"/>
              </a:rPr>
              <a:t>he </a:t>
            </a:r>
            <a:r>
              <a:rPr dirty="0" sz="1450" spc="-10">
                <a:latin typeface="Times New Roman"/>
                <a:cs typeface="Times New Roman"/>
              </a:rPr>
              <a:t>dropped </a:t>
            </a:r>
            <a:r>
              <a:rPr dirty="0" sz="1450" spc="-5">
                <a:latin typeface="Times New Roman"/>
                <a:cs typeface="Times New Roman"/>
              </a:rPr>
              <a:t>upon </a:t>
            </a:r>
            <a:r>
              <a:rPr dirty="0" sz="1450" spc="-10">
                <a:latin typeface="Times New Roman"/>
                <a:cs typeface="Times New Roman"/>
              </a:rPr>
              <a:t>his knees, picked </a:t>
            </a:r>
            <a:r>
              <a:rPr dirty="0" sz="1450" spc="-5">
                <a:latin typeface="Times New Roman"/>
                <a:cs typeface="Times New Roman"/>
              </a:rPr>
              <a:t>up </a:t>
            </a:r>
            <a:r>
              <a:rPr dirty="0" sz="1450" spc="-10">
                <a:latin typeface="Times New Roman"/>
                <a:cs typeface="Times New Roman"/>
              </a:rPr>
              <a:t>something from among the rushes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floor, </a:t>
            </a:r>
            <a:r>
              <a:rPr dirty="0" sz="1450" spc="-10">
                <a:latin typeface="Times New Roman"/>
                <a:cs typeface="Times New Roman"/>
              </a:rPr>
              <a:t>examined it, and, with every signal </a:t>
            </a:r>
            <a:r>
              <a:rPr dirty="0" sz="1450" spc="-5">
                <a:latin typeface="Times New Roman"/>
                <a:cs typeface="Times New Roman"/>
              </a:rPr>
              <a:t>of </a:t>
            </a:r>
            <a:r>
              <a:rPr dirty="0" sz="1450" spc="-10">
                <a:latin typeface="Times New Roman"/>
                <a:cs typeface="Times New Roman"/>
              </a:rPr>
              <a:t>delight, concealed it in the  wallet at his</a:t>
            </a:r>
            <a:r>
              <a:rPr dirty="0" sz="1450">
                <a:latin typeface="Times New Roman"/>
                <a:cs typeface="Times New Roman"/>
              </a:rPr>
              <a:t> </a:t>
            </a:r>
            <a:r>
              <a:rPr dirty="0" sz="1450" spc="-10">
                <a:latin typeface="Times New Roman"/>
                <a:cs typeface="Times New Roman"/>
              </a:rPr>
              <a:t>belt.</a:t>
            </a:r>
            <a:endParaRPr sz="1450">
              <a:latin typeface="Times New Roman"/>
              <a:cs typeface="Times New Roman"/>
            </a:endParaRPr>
          </a:p>
          <a:p>
            <a:pPr algn="just" marL="12700" marR="5080">
              <a:lnSpc>
                <a:spcPts val="1730"/>
              </a:lnSpc>
              <a:spcBef>
                <a:spcPts val="555"/>
              </a:spcBef>
            </a:pPr>
            <a:r>
              <a:rPr dirty="0" sz="1450" spc="-25">
                <a:latin typeface="Times New Roman"/>
                <a:cs typeface="Times New Roman"/>
              </a:rPr>
              <a:t>Dick’s </a:t>
            </a:r>
            <a:r>
              <a:rPr dirty="0" sz="1450" spc="-10">
                <a:latin typeface="Times New Roman"/>
                <a:cs typeface="Times New Roman"/>
              </a:rPr>
              <a:t>heart sank, for the object in question was </a:t>
            </a:r>
            <a:r>
              <a:rPr dirty="0" sz="1450" spc="-5">
                <a:latin typeface="Times New Roman"/>
                <a:cs typeface="Times New Roman"/>
              </a:rPr>
              <a:t>a </a:t>
            </a:r>
            <a:r>
              <a:rPr dirty="0" sz="1450" spc="-10">
                <a:latin typeface="Times New Roman"/>
                <a:cs typeface="Times New Roman"/>
              </a:rPr>
              <a:t>tassel from his own girdle;  and it was plain to him that this dwarfish </a:t>
            </a:r>
            <a:r>
              <a:rPr dirty="0" sz="1450" spc="-30">
                <a:latin typeface="Times New Roman"/>
                <a:cs typeface="Times New Roman"/>
              </a:rPr>
              <a:t>spy, </a:t>
            </a:r>
            <a:r>
              <a:rPr dirty="0" sz="1450" spc="-10">
                <a:latin typeface="Times New Roman"/>
                <a:cs typeface="Times New Roman"/>
              </a:rPr>
              <a:t>who took </a:t>
            </a:r>
            <a:r>
              <a:rPr dirty="0" sz="1450" spc="-5">
                <a:latin typeface="Times New Roman"/>
                <a:cs typeface="Times New Roman"/>
              </a:rPr>
              <a:t>a </a:t>
            </a:r>
            <a:r>
              <a:rPr dirty="0" sz="1450" spc="-10">
                <a:latin typeface="Times New Roman"/>
                <a:cs typeface="Times New Roman"/>
              </a:rPr>
              <a:t>malign delight in his  employment, would lose </a:t>
            </a:r>
            <a:r>
              <a:rPr dirty="0" sz="1450" spc="-5">
                <a:latin typeface="Times New Roman"/>
                <a:cs typeface="Times New Roman"/>
              </a:rPr>
              <a:t>no </a:t>
            </a:r>
            <a:r>
              <a:rPr dirty="0" sz="1450" spc="-10">
                <a:latin typeface="Times New Roman"/>
                <a:cs typeface="Times New Roman"/>
              </a:rPr>
              <a:t>time in bearing it to his </a:t>
            </a:r>
            <a:r>
              <a:rPr dirty="0" sz="1450" spc="-20">
                <a:latin typeface="Times New Roman"/>
                <a:cs typeface="Times New Roman"/>
              </a:rPr>
              <a:t>master, </a:t>
            </a:r>
            <a:r>
              <a:rPr dirty="0" sz="1450" spc="-10">
                <a:latin typeface="Times New Roman"/>
                <a:cs typeface="Times New Roman"/>
              </a:rPr>
              <a:t>the baron. He was  half-tempted to throw aside the arras, fall </a:t>
            </a:r>
            <a:r>
              <a:rPr dirty="0" sz="1450" spc="-5">
                <a:latin typeface="Times New Roman"/>
                <a:cs typeface="Times New Roman"/>
              </a:rPr>
              <a:t>upon </a:t>
            </a:r>
            <a:r>
              <a:rPr dirty="0" sz="1450" spc="-10">
                <a:latin typeface="Times New Roman"/>
                <a:cs typeface="Times New Roman"/>
              </a:rPr>
              <a:t>the scoundrel, and, at the risk  </a:t>
            </a:r>
            <a:r>
              <a:rPr dirty="0" sz="1450" spc="-5">
                <a:latin typeface="Times New Roman"/>
                <a:cs typeface="Times New Roman"/>
              </a:rPr>
              <a:t>of </a:t>
            </a:r>
            <a:r>
              <a:rPr dirty="0" sz="1450" spc="-10">
                <a:latin typeface="Times New Roman"/>
                <a:cs typeface="Times New Roman"/>
              </a:rPr>
              <a:t>his life, remove the telltale token. And while </a:t>
            </a:r>
            <a:r>
              <a:rPr dirty="0" sz="1450" spc="-5">
                <a:latin typeface="Times New Roman"/>
                <a:cs typeface="Times New Roman"/>
              </a:rPr>
              <a:t>he </a:t>
            </a:r>
            <a:r>
              <a:rPr dirty="0" sz="1450" spc="-10">
                <a:latin typeface="Times New Roman"/>
                <a:cs typeface="Times New Roman"/>
              </a:rPr>
              <a:t>was still hesitating, </a:t>
            </a:r>
            <a:r>
              <a:rPr dirty="0" sz="1450" spc="-5">
                <a:latin typeface="Times New Roman"/>
                <a:cs typeface="Times New Roman"/>
              </a:rPr>
              <a:t>a </a:t>
            </a:r>
            <a:r>
              <a:rPr dirty="0" sz="1450" spc="-10">
                <a:latin typeface="Times New Roman"/>
                <a:cs typeface="Times New Roman"/>
              </a:rPr>
              <a:t>new  cause </a:t>
            </a:r>
            <a:r>
              <a:rPr dirty="0" sz="1450" spc="-5">
                <a:latin typeface="Times New Roman"/>
                <a:cs typeface="Times New Roman"/>
              </a:rPr>
              <a:t>of </a:t>
            </a:r>
            <a:r>
              <a:rPr dirty="0" sz="1450" spc="-10">
                <a:latin typeface="Times New Roman"/>
                <a:cs typeface="Times New Roman"/>
              </a:rPr>
              <a:t>concern was added. A voice, hoarse and broken </a:t>
            </a:r>
            <a:r>
              <a:rPr dirty="0" sz="1450" spc="-5">
                <a:latin typeface="Times New Roman"/>
                <a:cs typeface="Times New Roman"/>
              </a:rPr>
              <a:t>by </a:t>
            </a:r>
            <a:r>
              <a:rPr dirty="0" sz="1450" spc="-10">
                <a:latin typeface="Times New Roman"/>
                <a:cs typeface="Times New Roman"/>
              </a:rPr>
              <a:t>drink, began to </a:t>
            </a:r>
            <a:r>
              <a:rPr dirty="0" sz="1450" spc="-5">
                <a:latin typeface="Times New Roman"/>
                <a:cs typeface="Times New Roman"/>
              </a:rPr>
              <a:t>be  </a:t>
            </a:r>
            <a:r>
              <a:rPr dirty="0" sz="1450" spc="-10">
                <a:latin typeface="Times New Roman"/>
                <a:cs typeface="Times New Roman"/>
              </a:rPr>
              <a:t>audible from the stair; and presently </a:t>
            </a:r>
            <a:r>
              <a:rPr dirty="0" sz="1450" spc="-20">
                <a:latin typeface="Times New Roman"/>
                <a:cs typeface="Times New Roman"/>
              </a:rPr>
              <a:t>after, </a:t>
            </a:r>
            <a:r>
              <a:rPr dirty="0" sz="1450" spc="-10">
                <a:latin typeface="Times New Roman"/>
                <a:cs typeface="Times New Roman"/>
              </a:rPr>
              <a:t>uneven, wandering, and heavy  footsteps sounded without along the</a:t>
            </a:r>
            <a:r>
              <a:rPr dirty="0" sz="1450" spc="15">
                <a:latin typeface="Times New Roman"/>
                <a:cs typeface="Times New Roman"/>
              </a:rPr>
              <a:t> </a:t>
            </a:r>
            <a:r>
              <a:rPr dirty="0" sz="1450" spc="-10">
                <a:latin typeface="Times New Roman"/>
                <a:cs typeface="Times New Roman"/>
              </a:rPr>
              <a:t>passage.</a:t>
            </a:r>
            <a:endParaRPr sz="1450">
              <a:latin typeface="Times New Roman"/>
              <a:cs typeface="Times New Roman"/>
            </a:endParaRPr>
          </a:p>
          <a:p>
            <a:pPr algn="just" marL="12700" marR="6350">
              <a:lnSpc>
                <a:spcPts val="1730"/>
              </a:lnSpc>
              <a:spcBef>
                <a:spcPts val="565"/>
              </a:spcBef>
            </a:pPr>
            <a:r>
              <a:rPr dirty="0" sz="1450" spc="-10">
                <a:latin typeface="Times New Roman"/>
                <a:cs typeface="Times New Roman"/>
              </a:rPr>
              <a:t>“What make </a:t>
            </a:r>
            <a:r>
              <a:rPr dirty="0" sz="1450" spc="-5">
                <a:latin typeface="Times New Roman"/>
                <a:cs typeface="Times New Roman"/>
              </a:rPr>
              <a:t>ye </a:t>
            </a:r>
            <a:r>
              <a:rPr dirty="0" sz="1450" spc="-10">
                <a:latin typeface="Times New Roman"/>
                <a:cs typeface="Times New Roman"/>
              </a:rPr>
              <a:t>here, my merry men, among the greenwood shaws?” sang the  voice. “What make </a:t>
            </a:r>
            <a:r>
              <a:rPr dirty="0" sz="1450" spc="-5">
                <a:latin typeface="Times New Roman"/>
                <a:cs typeface="Times New Roman"/>
              </a:rPr>
              <a:t>ye </a:t>
            </a:r>
            <a:r>
              <a:rPr dirty="0" sz="1450" spc="-10">
                <a:latin typeface="Times New Roman"/>
                <a:cs typeface="Times New Roman"/>
              </a:rPr>
              <a:t>here? Hey! sots, what make </a:t>
            </a:r>
            <a:r>
              <a:rPr dirty="0" sz="1450" spc="-5">
                <a:latin typeface="Times New Roman"/>
                <a:cs typeface="Times New Roman"/>
              </a:rPr>
              <a:t>ye </a:t>
            </a:r>
            <a:r>
              <a:rPr dirty="0" sz="1450" spc="-10">
                <a:latin typeface="Times New Roman"/>
                <a:cs typeface="Times New Roman"/>
              </a:rPr>
              <a:t>here?” it added, with </a:t>
            </a:r>
            <a:r>
              <a:rPr dirty="0" sz="1450" spc="-5">
                <a:latin typeface="Times New Roman"/>
                <a:cs typeface="Times New Roman"/>
              </a:rPr>
              <a:t>a  </a:t>
            </a:r>
            <a:r>
              <a:rPr dirty="0" sz="1450" spc="-10">
                <a:latin typeface="Times New Roman"/>
                <a:cs typeface="Times New Roman"/>
              </a:rPr>
              <a:t>rattle </a:t>
            </a:r>
            <a:r>
              <a:rPr dirty="0" sz="1450" spc="-5">
                <a:latin typeface="Times New Roman"/>
                <a:cs typeface="Times New Roman"/>
              </a:rPr>
              <a:t>of </a:t>
            </a:r>
            <a:r>
              <a:rPr dirty="0" sz="1450" spc="-10">
                <a:latin typeface="Times New Roman"/>
                <a:cs typeface="Times New Roman"/>
              </a:rPr>
              <a:t>drunken laughter; and then, once more breaking into</a:t>
            </a:r>
            <a:r>
              <a:rPr dirty="0" sz="1450" spc="60">
                <a:latin typeface="Times New Roman"/>
                <a:cs typeface="Times New Roman"/>
              </a:rPr>
              <a:t> </a:t>
            </a:r>
            <a:r>
              <a:rPr dirty="0" sz="1450" spc="-5">
                <a:latin typeface="Times New Roman"/>
                <a:cs typeface="Times New Roman"/>
              </a:rPr>
              <a:t>song:</a:t>
            </a:r>
            <a:endParaRPr sz="1450">
              <a:latin typeface="Times New Roman"/>
              <a:cs typeface="Times New Roman"/>
            </a:endParaRPr>
          </a:p>
          <a:p>
            <a:pPr algn="just" marL="12700" marR="3180715">
              <a:lnSpc>
                <a:spcPts val="2300"/>
              </a:lnSpc>
              <a:spcBef>
                <a:spcPts val="114"/>
              </a:spcBef>
            </a:pP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should drink the clary wine,  Fat Friar </a:t>
            </a:r>
            <a:r>
              <a:rPr dirty="0" sz="1450" spc="-5">
                <a:latin typeface="Times New Roman"/>
                <a:cs typeface="Times New Roman"/>
              </a:rPr>
              <a:t>John, ye </a:t>
            </a:r>
            <a:r>
              <a:rPr dirty="0" sz="1450" spc="-10">
                <a:latin typeface="Times New Roman"/>
                <a:cs typeface="Times New Roman"/>
              </a:rPr>
              <a:t>friend </a:t>
            </a:r>
            <a:r>
              <a:rPr dirty="0" sz="1450" spc="-5">
                <a:latin typeface="Times New Roman"/>
                <a:cs typeface="Times New Roman"/>
              </a:rPr>
              <a:t>o’ </a:t>
            </a:r>
            <a:r>
              <a:rPr dirty="0" sz="1450" spc="-10">
                <a:latin typeface="Times New Roman"/>
                <a:cs typeface="Times New Roman"/>
              </a:rPr>
              <a:t>mine—  If </a:t>
            </a:r>
            <a:r>
              <a:rPr dirty="0" sz="1450" spc="-5">
                <a:latin typeface="Times New Roman"/>
                <a:cs typeface="Times New Roman"/>
              </a:rPr>
              <a:t>I </a:t>
            </a:r>
            <a:r>
              <a:rPr dirty="0" sz="1450" spc="-10">
                <a:latin typeface="Times New Roman"/>
                <a:cs typeface="Times New Roman"/>
              </a:rPr>
              <a:t>should eat, and </a:t>
            </a:r>
            <a:r>
              <a:rPr dirty="0" sz="1450" spc="-5">
                <a:latin typeface="Times New Roman"/>
                <a:cs typeface="Times New Roman"/>
              </a:rPr>
              <a:t>ye </a:t>
            </a:r>
            <a:r>
              <a:rPr dirty="0" sz="1450" spc="-10">
                <a:latin typeface="Times New Roman"/>
                <a:cs typeface="Times New Roman"/>
              </a:rPr>
              <a:t>should</a:t>
            </a:r>
            <a:r>
              <a:rPr dirty="0" sz="1450" spc="25">
                <a:latin typeface="Times New Roman"/>
                <a:cs typeface="Times New Roman"/>
              </a:rPr>
              <a:t> </a:t>
            </a:r>
            <a:r>
              <a:rPr dirty="0" sz="1450" spc="-10">
                <a:latin typeface="Times New Roman"/>
                <a:cs typeface="Times New Roman"/>
              </a:rPr>
              <a:t>drink,</a:t>
            </a:r>
            <a:endParaRPr sz="1450">
              <a:latin typeface="Times New Roman"/>
              <a:cs typeface="Times New Roman"/>
            </a:endParaRPr>
          </a:p>
          <a:p>
            <a:pPr algn="just" marL="12700">
              <a:lnSpc>
                <a:spcPct val="100000"/>
              </a:lnSpc>
              <a:spcBef>
                <a:spcPts val="405"/>
              </a:spcBef>
            </a:pPr>
            <a:r>
              <a:rPr dirty="0" sz="1450" spc="-10">
                <a:latin typeface="Times New Roman"/>
                <a:cs typeface="Times New Roman"/>
              </a:rPr>
              <a:t>Who shall sing the mass, d’ye</a:t>
            </a:r>
            <a:r>
              <a:rPr dirty="0" sz="1450" spc="20">
                <a:latin typeface="Times New Roman"/>
                <a:cs typeface="Times New Roman"/>
              </a:rPr>
              <a:t> </a:t>
            </a:r>
            <a:r>
              <a:rPr dirty="0" sz="1450" spc="-10">
                <a:latin typeface="Times New Roman"/>
                <a:cs typeface="Times New Roman"/>
              </a:rPr>
              <a:t>think?”</a:t>
            </a:r>
            <a:endParaRPr sz="1450">
              <a:latin typeface="Times New Roman"/>
              <a:cs typeface="Times New Roman"/>
            </a:endParaRPr>
          </a:p>
          <a:p>
            <a:pPr algn="just" marL="12700" marR="8890">
              <a:lnSpc>
                <a:spcPts val="1730"/>
              </a:lnSpc>
              <a:spcBef>
                <a:spcPts val="630"/>
              </a:spcBef>
            </a:pPr>
            <a:r>
              <a:rPr dirty="0" sz="1450" spc="-10">
                <a:latin typeface="Times New Roman"/>
                <a:cs typeface="Times New Roman"/>
              </a:rPr>
              <a:t>Lawless, alas! rolling </a:t>
            </a:r>
            <a:r>
              <a:rPr dirty="0" sz="1450" spc="-5">
                <a:latin typeface="Times New Roman"/>
                <a:cs typeface="Times New Roman"/>
              </a:rPr>
              <a:t>drunk, </a:t>
            </a:r>
            <a:r>
              <a:rPr dirty="0" sz="1450" spc="-10">
                <a:latin typeface="Times New Roman"/>
                <a:cs typeface="Times New Roman"/>
              </a:rPr>
              <a:t>was wandering the house, seeking for </a:t>
            </a:r>
            <a:r>
              <a:rPr dirty="0" sz="1450" spc="-5">
                <a:latin typeface="Times New Roman"/>
                <a:cs typeface="Times New Roman"/>
              </a:rPr>
              <a:t>a </a:t>
            </a:r>
            <a:r>
              <a:rPr dirty="0" sz="1450" spc="-10">
                <a:latin typeface="Times New Roman"/>
                <a:cs typeface="Times New Roman"/>
              </a:rPr>
              <a:t>corner  wherein to slumber </a:t>
            </a:r>
            <a:r>
              <a:rPr dirty="0" sz="1450" spc="-15">
                <a:latin typeface="Times New Roman"/>
                <a:cs typeface="Times New Roman"/>
              </a:rPr>
              <a:t>off </a:t>
            </a:r>
            <a:r>
              <a:rPr dirty="0" sz="1450" spc="-10">
                <a:latin typeface="Times New Roman"/>
                <a:cs typeface="Times New Roman"/>
              </a:rPr>
              <a:t>the </a:t>
            </a:r>
            <a:r>
              <a:rPr dirty="0" sz="1450" spc="-15">
                <a:latin typeface="Times New Roman"/>
                <a:cs typeface="Times New Roman"/>
              </a:rPr>
              <a:t>effect </a:t>
            </a:r>
            <a:r>
              <a:rPr dirty="0" sz="1450" spc="-5">
                <a:latin typeface="Times New Roman"/>
                <a:cs typeface="Times New Roman"/>
              </a:rPr>
              <a:t>of </a:t>
            </a:r>
            <a:r>
              <a:rPr dirty="0" sz="1450" spc="-10">
                <a:latin typeface="Times New Roman"/>
                <a:cs typeface="Times New Roman"/>
              </a:rPr>
              <a:t>his potations. Dick inwardly raged. The  </a:t>
            </a:r>
            <a:r>
              <a:rPr dirty="0" sz="1450" spc="-30">
                <a:latin typeface="Times New Roman"/>
                <a:cs typeface="Times New Roman"/>
              </a:rPr>
              <a:t>spy, </a:t>
            </a:r>
            <a:r>
              <a:rPr dirty="0" sz="1450" spc="-10">
                <a:latin typeface="Times New Roman"/>
                <a:cs typeface="Times New Roman"/>
              </a:rPr>
              <a:t>at first terrified, had grown reassured as </a:t>
            </a:r>
            <a:r>
              <a:rPr dirty="0" sz="1450" spc="-5">
                <a:latin typeface="Times New Roman"/>
                <a:cs typeface="Times New Roman"/>
              </a:rPr>
              <a:t>he </a:t>
            </a:r>
            <a:r>
              <a:rPr dirty="0" sz="1450" spc="-10">
                <a:latin typeface="Times New Roman"/>
                <a:cs typeface="Times New Roman"/>
              </a:rPr>
              <a:t>found </a:t>
            </a:r>
            <a:r>
              <a:rPr dirty="0" sz="1450" spc="-5">
                <a:latin typeface="Times New Roman"/>
                <a:cs typeface="Times New Roman"/>
              </a:rPr>
              <a:t>he </a:t>
            </a:r>
            <a:r>
              <a:rPr dirty="0" sz="1450" spc="-10">
                <a:latin typeface="Times New Roman"/>
                <a:cs typeface="Times New Roman"/>
              </a:rPr>
              <a:t>had to deal with an  intoxicated man, and </a:t>
            </a:r>
            <a:r>
              <a:rPr dirty="0" sz="1450" spc="-30">
                <a:latin typeface="Times New Roman"/>
                <a:cs typeface="Times New Roman"/>
              </a:rPr>
              <a:t>now,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movement </a:t>
            </a:r>
            <a:r>
              <a:rPr dirty="0" sz="1450" spc="-5">
                <a:latin typeface="Times New Roman"/>
                <a:cs typeface="Times New Roman"/>
              </a:rPr>
              <a:t>of </a:t>
            </a:r>
            <a:r>
              <a:rPr dirty="0" sz="1450" spc="-10">
                <a:latin typeface="Times New Roman"/>
                <a:cs typeface="Times New Roman"/>
              </a:rPr>
              <a:t>cat-like </a:t>
            </a:r>
            <a:r>
              <a:rPr dirty="0" sz="1450" spc="-20">
                <a:latin typeface="Times New Roman"/>
                <a:cs typeface="Times New Roman"/>
              </a:rPr>
              <a:t>rapidity, </a:t>
            </a:r>
            <a:r>
              <a:rPr dirty="0" sz="1450" spc="-10">
                <a:latin typeface="Times New Roman"/>
                <a:cs typeface="Times New Roman"/>
              </a:rPr>
              <a:t>slipped from  the </a:t>
            </a:r>
            <a:r>
              <a:rPr dirty="0" sz="1450" spc="-15">
                <a:latin typeface="Times New Roman"/>
                <a:cs typeface="Times New Roman"/>
              </a:rPr>
              <a:t>chamber, </a:t>
            </a:r>
            <a:r>
              <a:rPr dirty="0" sz="1450" spc="-10">
                <a:latin typeface="Times New Roman"/>
                <a:cs typeface="Times New Roman"/>
              </a:rPr>
              <a:t>and was </a:t>
            </a:r>
            <a:r>
              <a:rPr dirty="0" sz="1450" spc="-5">
                <a:latin typeface="Times New Roman"/>
                <a:cs typeface="Times New Roman"/>
              </a:rPr>
              <a:t>gone </a:t>
            </a:r>
            <a:r>
              <a:rPr dirty="0" sz="1450" spc="-10">
                <a:latin typeface="Times New Roman"/>
                <a:cs typeface="Times New Roman"/>
              </a:rPr>
              <a:t>from </a:t>
            </a:r>
            <a:r>
              <a:rPr dirty="0" sz="1450" spc="-20">
                <a:latin typeface="Times New Roman"/>
                <a:cs typeface="Times New Roman"/>
              </a:rPr>
              <a:t>Richard’s</a:t>
            </a:r>
            <a:r>
              <a:rPr dirty="0" sz="1450" spc="25">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marR="6985">
              <a:lnSpc>
                <a:spcPts val="1730"/>
              </a:lnSpc>
              <a:spcBef>
                <a:spcPts val="565"/>
              </a:spcBef>
            </a:pPr>
            <a:r>
              <a:rPr dirty="0" sz="1450" spc="-10">
                <a:latin typeface="Times New Roman"/>
                <a:cs typeface="Times New Roman"/>
              </a:rPr>
              <a:t>What was to </a:t>
            </a:r>
            <a:r>
              <a:rPr dirty="0" sz="1450" spc="-5">
                <a:latin typeface="Times New Roman"/>
                <a:cs typeface="Times New Roman"/>
              </a:rPr>
              <a:t>be </a:t>
            </a:r>
            <a:r>
              <a:rPr dirty="0" sz="1450" spc="-10">
                <a:latin typeface="Times New Roman"/>
                <a:cs typeface="Times New Roman"/>
              </a:rPr>
              <a:t>done? If </a:t>
            </a:r>
            <a:r>
              <a:rPr dirty="0" sz="1450" spc="-5">
                <a:latin typeface="Times New Roman"/>
                <a:cs typeface="Times New Roman"/>
              </a:rPr>
              <a:t>he </a:t>
            </a:r>
            <a:r>
              <a:rPr dirty="0" sz="1450" spc="-10">
                <a:latin typeface="Times New Roman"/>
                <a:cs typeface="Times New Roman"/>
              </a:rPr>
              <a:t>lost touch </a:t>
            </a:r>
            <a:r>
              <a:rPr dirty="0" sz="1450" spc="-5">
                <a:latin typeface="Times New Roman"/>
                <a:cs typeface="Times New Roman"/>
              </a:rPr>
              <a:t>of </a:t>
            </a:r>
            <a:r>
              <a:rPr dirty="0" sz="1450" spc="-10">
                <a:latin typeface="Times New Roman"/>
                <a:cs typeface="Times New Roman"/>
              </a:rPr>
              <a:t>Lawless for the night, </a:t>
            </a:r>
            <a:r>
              <a:rPr dirty="0" sz="1450" spc="-5">
                <a:latin typeface="Times New Roman"/>
                <a:cs typeface="Times New Roman"/>
              </a:rPr>
              <a:t>he </a:t>
            </a:r>
            <a:r>
              <a:rPr dirty="0" sz="1450" spc="-10">
                <a:latin typeface="Times New Roman"/>
                <a:cs typeface="Times New Roman"/>
              </a:rPr>
              <a:t>was left  impotent, whether to plan </a:t>
            </a:r>
            <a:r>
              <a:rPr dirty="0" sz="1450" spc="-5">
                <a:latin typeface="Times New Roman"/>
                <a:cs typeface="Times New Roman"/>
              </a:rPr>
              <a:t>or </a:t>
            </a:r>
            <a:r>
              <a:rPr dirty="0" sz="1450" spc="-10">
                <a:latin typeface="Times New Roman"/>
                <a:cs typeface="Times New Roman"/>
              </a:rPr>
              <a:t>carry forth </a:t>
            </a:r>
            <a:r>
              <a:rPr dirty="0" sz="1450" spc="-20">
                <a:latin typeface="Times New Roman"/>
                <a:cs typeface="Times New Roman"/>
              </a:rPr>
              <a:t>Joanna’s </a:t>
            </a:r>
            <a:r>
              <a:rPr dirty="0" sz="1450" spc="-10">
                <a:latin typeface="Times New Roman"/>
                <a:cs typeface="Times New Roman"/>
              </a:rPr>
              <a:t>rescue. If, </a:t>
            </a:r>
            <a:r>
              <a:rPr dirty="0" sz="1450" spc="-5">
                <a:latin typeface="Times New Roman"/>
                <a:cs typeface="Times New Roman"/>
              </a:rPr>
              <a:t>on </a:t>
            </a:r>
            <a:r>
              <a:rPr dirty="0" sz="1450" spc="-10">
                <a:latin typeface="Times New Roman"/>
                <a:cs typeface="Times New Roman"/>
              </a:rPr>
              <a:t>the other hand,  </a:t>
            </a:r>
            <a:r>
              <a:rPr dirty="0" sz="1450" spc="-5">
                <a:latin typeface="Times New Roman"/>
                <a:cs typeface="Times New Roman"/>
              </a:rPr>
              <a:t>he </a:t>
            </a:r>
            <a:r>
              <a:rPr dirty="0" sz="1450" spc="-10">
                <a:latin typeface="Times New Roman"/>
                <a:cs typeface="Times New Roman"/>
              </a:rPr>
              <a:t>dared to address the drunken </a:t>
            </a:r>
            <a:r>
              <a:rPr dirty="0" sz="1450" spc="-20">
                <a:latin typeface="Times New Roman"/>
                <a:cs typeface="Times New Roman"/>
              </a:rPr>
              <a:t>outlaw, </a:t>
            </a:r>
            <a:r>
              <a:rPr dirty="0" sz="1450" spc="-10">
                <a:latin typeface="Times New Roman"/>
                <a:cs typeface="Times New Roman"/>
              </a:rPr>
              <a:t>the spy might still </a:t>
            </a:r>
            <a:r>
              <a:rPr dirty="0" sz="1450" spc="-5">
                <a:latin typeface="Times New Roman"/>
                <a:cs typeface="Times New Roman"/>
              </a:rPr>
              <a:t>be </a:t>
            </a:r>
            <a:r>
              <a:rPr dirty="0" sz="1450" spc="-10">
                <a:latin typeface="Times New Roman"/>
                <a:cs typeface="Times New Roman"/>
              </a:rPr>
              <a:t>lingering within  sight, and the most fatal consequences</a:t>
            </a:r>
            <a:r>
              <a:rPr dirty="0" sz="1450" spc="20">
                <a:latin typeface="Times New Roman"/>
                <a:cs typeface="Times New Roman"/>
              </a:rPr>
              <a:t> </a:t>
            </a:r>
            <a:r>
              <a:rPr dirty="0" sz="1450" spc="-10">
                <a:latin typeface="Times New Roman"/>
                <a:cs typeface="Times New Roman"/>
              </a:rPr>
              <a:t>ensue.</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It was, nevertheless, </a:t>
            </a:r>
            <a:r>
              <a:rPr dirty="0" sz="1450" spc="-5">
                <a:latin typeface="Times New Roman"/>
                <a:cs typeface="Times New Roman"/>
              </a:rPr>
              <a:t>upon </a:t>
            </a:r>
            <a:r>
              <a:rPr dirty="0" sz="1450" spc="-10">
                <a:latin typeface="Times New Roman"/>
                <a:cs typeface="Times New Roman"/>
              </a:rPr>
              <a:t>this last hazard that Dick decided. Slipping from  behind</a:t>
            </a:r>
            <a:r>
              <a:rPr dirty="0" sz="1450" spc="250">
                <a:latin typeface="Times New Roman"/>
                <a:cs typeface="Times New Roman"/>
              </a:rPr>
              <a:t> </a:t>
            </a:r>
            <a:r>
              <a:rPr dirty="0" sz="1450" spc="-10">
                <a:latin typeface="Times New Roman"/>
                <a:cs typeface="Times New Roman"/>
              </a:rPr>
              <a:t>the</a:t>
            </a:r>
            <a:r>
              <a:rPr dirty="0" sz="1450" spc="254">
                <a:latin typeface="Times New Roman"/>
                <a:cs typeface="Times New Roman"/>
              </a:rPr>
              <a:t> </a:t>
            </a:r>
            <a:r>
              <a:rPr dirty="0" sz="1450" spc="-20">
                <a:latin typeface="Times New Roman"/>
                <a:cs typeface="Times New Roman"/>
              </a:rPr>
              <a:t>tapestry,</a:t>
            </a:r>
            <a:r>
              <a:rPr dirty="0" sz="1450" spc="254">
                <a:latin typeface="Times New Roman"/>
                <a:cs typeface="Times New Roman"/>
              </a:rPr>
              <a:t> </a:t>
            </a:r>
            <a:r>
              <a:rPr dirty="0" sz="1450" spc="-5">
                <a:latin typeface="Times New Roman"/>
                <a:cs typeface="Times New Roman"/>
              </a:rPr>
              <a:t>he</a:t>
            </a:r>
            <a:r>
              <a:rPr dirty="0" sz="1450" spc="254">
                <a:latin typeface="Times New Roman"/>
                <a:cs typeface="Times New Roman"/>
              </a:rPr>
              <a:t> </a:t>
            </a:r>
            <a:r>
              <a:rPr dirty="0" sz="1450" spc="-10">
                <a:latin typeface="Times New Roman"/>
                <a:cs typeface="Times New Roman"/>
              </a:rPr>
              <a:t>stood</a:t>
            </a:r>
            <a:r>
              <a:rPr dirty="0" sz="1450" spc="260">
                <a:latin typeface="Times New Roman"/>
                <a:cs typeface="Times New Roman"/>
              </a:rPr>
              <a:t> </a:t>
            </a:r>
            <a:r>
              <a:rPr dirty="0" sz="1450" spc="-10">
                <a:latin typeface="Times New Roman"/>
                <a:cs typeface="Times New Roman"/>
              </a:rPr>
              <a:t>ready</a:t>
            </a:r>
            <a:r>
              <a:rPr dirty="0" sz="1450" spc="250">
                <a:latin typeface="Times New Roman"/>
                <a:cs typeface="Times New Roman"/>
              </a:rPr>
              <a:t> </a:t>
            </a:r>
            <a:r>
              <a:rPr dirty="0" sz="1450" spc="-10">
                <a:latin typeface="Times New Roman"/>
                <a:cs typeface="Times New Roman"/>
              </a:rPr>
              <a:t>in</a:t>
            </a:r>
            <a:r>
              <a:rPr dirty="0" sz="1450" spc="260">
                <a:latin typeface="Times New Roman"/>
                <a:cs typeface="Times New Roman"/>
              </a:rPr>
              <a:t> </a:t>
            </a:r>
            <a:r>
              <a:rPr dirty="0" sz="1450" spc="-10">
                <a:latin typeface="Times New Roman"/>
                <a:cs typeface="Times New Roman"/>
              </a:rPr>
              <a:t>the</a:t>
            </a:r>
            <a:r>
              <a:rPr dirty="0" sz="1450" spc="250">
                <a:latin typeface="Times New Roman"/>
                <a:cs typeface="Times New Roman"/>
              </a:rPr>
              <a:t> </a:t>
            </a:r>
            <a:r>
              <a:rPr dirty="0" sz="1450" spc="-10">
                <a:latin typeface="Times New Roman"/>
                <a:cs typeface="Times New Roman"/>
              </a:rPr>
              <a:t>doorway</a:t>
            </a:r>
            <a:r>
              <a:rPr dirty="0" sz="1450" spc="260">
                <a:latin typeface="Times New Roman"/>
                <a:cs typeface="Times New Roman"/>
              </a:rPr>
              <a:t> </a:t>
            </a:r>
            <a:r>
              <a:rPr dirty="0" sz="1450" spc="-5">
                <a:latin typeface="Times New Roman"/>
                <a:cs typeface="Times New Roman"/>
              </a:rPr>
              <a:t>of</a:t>
            </a:r>
            <a:r>
              <a:rPr dirty="0" sz="1450" spc="250">
                <a:latin typeface="Times New Roman"/>
                <a:cs typeface="Times New Roman"/>
              </a:rPr>
              <a:t> </a:t>
            </a:r>
            <a:r>
              <a:rPr dirty="0" sz="1450" spc="-10">
                <a:latin typeface="Times New Roman"/>
                <a:cs typeface="Times New Roman"/>
              </a:rPr>
              <a:t>the</a:t>
            </a:r>
            <a:r>
              <a:rPr dirty="0" sz="1450" spc="260">
                <a:latin typeface="Times New Roman"/>
                <a:cs typeface="Times New Roman"/>
              </a:rPr>
              <a:t> </a:t>
            </a:r>
            <a:r>
              <a:rPr dirty="0" sz="1450" spc="-15">
                <a:latin typeface="Times New Roman"/>
                <a:cs typeface="Times New Roman"/>
              </a:rPr>
              <a:t>chamber,</a:t>
            </a:r>
            <a:r>
              <a:rPr dirty="0" sz="1450" spc="254">
                <a:latin typeface="Times New Roman"/>
                <a:cs typeface="Times New Roman"/>
              </a:rPr>
              <a:t> </a:t>
            </a:r>
            <a:r>
              <a:rPr dirty="0" sz="1450" spc="-10">
                <a:latin typeface="Times New Roman"/>
                <a:cs typeface="Times New Roman"/>
              </a:rPr>
              <a:t>with</a:t>
            </a:r>
            <a:r>
              <a:rPr dirty="0" sz="1450" spc="254">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warning hand upraised. Lawless, flushed crimson, with his eyes injected,  vacillating </a:t>
            </a:r>
            <a:r>
              <a:rPr dirty="0" sz="1450" spc="-5">
                <a:latin typeface="Times New Roman"/>
                <a:cs typeface="Times New Roman"/>
              </a:rPr>
              <a:t>on </a:t>
            </a:r>
            <a:r>
              <a:rPr dirty="0" sz="1450" spc="-10">
                <a:latin typeface="Times New Roman"/>
                <a:cs typeface="Times New Roman"/>
              </a:rPr>
              <a:t>his feet, drew still unsteadily </a:t>
            </a:r>
            <a:r>
              <a:rPr dirty="0" sz="1450" spc="-20">
                <a:latin typeface="Times New Roman"/>
                <a:cs typeface="Times New Roman"/>
              </a:rPr>
              <a:t>nearer. </a:t>
            </a:r>
            <a:r>
              <a:rPr dirty="0" sz="1450" spc="-10">
                <a:latin typeface="Times New Roman"/>
                <a:cs typeface="Times New Roman"/>
              </a:rPr>
              <a:t>At last </a:t>
            </a:r>
            <a:r>
              <a:rPr dirty="0" sz="1450" spc="-5">
                <a:latin typeface="Times New Roman"/>
                <a:cs typeface="Times New Roman"/>
              </a:rPr>
              <a:t>he </a:t>
            </a:r>
            <a:r>
              <a:rPr dirty="0" sz="1450" spc="-10">
                <a:latin typeface="Times New Roman"/>
                <a:cs typeface="Times New Roman"/>
              </a:rPr>
              <a:t>hazily caught  sight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commander, </a:t>
            </a:r>
            <a:r>
              <a:rPr dirty="0" sz="1450" spc="-10">
                <a:latin typeface="Times New Roman"/>
                <a:cs typeface="Times New Roman"/>
              </a:rPr>
              <a:t>and, in despite </a:t>
            </a:r>
            <a:r>
              <a:rPr dirty="0" sz="1450" spc="-5">
                <a:latin typeface="Times New Roman"/>
                <a:cs typeface="Times New Roman"/>
              </a:rPr>
              <a:t>of </a:t>
            </a:r>
            <a:r>
              <a:rPr dirty="0" sz="1450" spc="-25">
                <a:latin typeface="Times New Roman"/>
                <a:cs typeface="Times New Roman"/>
              </a:rPr>
              <a:t>Dick’s </a:t>
            </a:r>
            <a:r>
              <a:rPr dirty="0" sz="1450" spc="-10">
                <a:latin typeface="Times New Roman"/>
                <a:cs typeface="Times New Roman"/>
              </a:rPr>
              <a:t>imperious signals, hailed  him instantly and loudly </a:t>
            </a:r>
            <a:r>
              <a:rPr dirty="0" sz="1450" spc="-5">
                <a:latin typeface="Times New Roman"/>
                <a:cs typeface="Times New Roman"/>
              </a:rPr>
              <a:t>by </a:t>
            </a:r>
            <a:r>
              <a:rPr dirty="0" sz="1450" spc="-10">
                <a:latin typeface="Times New Roman"/>
                <a:cs typeface="Times New Roman"/>
              </a:rPr>
              <a:t>his</a:t>
            </a:r>
            <a:r>
              <a:rPr dirty="0" sz="1450" spc="15">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Dick leaped </a:t>
            </a:r>
            <a:r>
              <a:rPr dirty="0" sz="1450" spc="-5">
                <a:latin typeface="Times New Roman"/>
                <a:cs typeface="Times New Roman"/>
              </a:rPr>
              <a:t>upon </a:t>
            </a:r>
            <a:r>
              <a:rPr dirty="0" sz="1450" spc="-10">
                <a:latin typeface="Times New Roman"/>
                <a:cs typeface="Times New Roman"/>
              </a:rPr>
              <a:t>and shook the drunkard</a:t>
            </a:r>
            <a:r>
              <a:rPr dirty="0" sz="1450" spc="25">
                <a:latin typeface="Times New Roman"/>
                <a:cs typeface="Times New Roman"/>
              </a:rPr>
              <a:t> </a:t>
            </a:r>
            <a:r>
              <a:rPr dirty="0" sz="1450" spc="-20">
                <a:latin typeface="Times New Roman"/>
                <a:cs typeface="Times New Roman"/>
              </a:rPr>
              <a:t>furiously.</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“Beast!” </a:t>
            </a:r>
            <a:r>
              <a:rPr dirty="0" sz="1450" spc="-5">
                <a:latin typeface="Times New Roman"/>
                <a:cs typeface="Times New Roman"/>
              </a:rPr>
              <a:t>he </a:t>
            </a:r>
            <a:r>
              <a:rPr dirty="0" sz="1450" spc="-10">
                <a:latin typeface="Times New Roman"/>
                <a:cs typeface="Times New Roman"/>
              </a:rPr>
              <a:t>hissed—“beast and </a:t>
            </a:r>
            <a:r>
              <a:rPr dirty="0" sz="1450" spc="-5">
                <a:latin typeface="Times New Roman"/>
                <a:cs typeface="Times New Roman"/>
              </a:rPr>
              <a:t>no </a:t>
            </a:r>
            <a:r>
              <a:rPr dirty="0" sz="1450" spc="-10">
                <a:latin typeface="Times New Roman"/>
                <a:cs typeface="Times New Roman"/>
              </a:rPr>
              <a:t>man! It is worse than treachery to </a:t>
            </a:r>
            <a:r>
              <a:rPr dirty="0" sz="1450" spc="-5">
                <a:latin typeface="Times New Roman"/>
                <a:cs typeface="Times New Roman"/>
              </a:rPr>
              <a:t>be </a:t>
            </a:r>
            <a:r>
              <a:rPr dirty="0" sz="1450" spc="-10">
                <a:latin typeface="Times New Roman"/>
                <a:cs typeface="Times New Roman"/>
              </a:rPr>
              <a:t>so  witless. </a:t>
            </a:r>
            <a:r>
              <a:rPr dirty="0" sz="1450" spc="-70">
                <a:latin typeface="Times New Roman"/>
                <a:cs typeface="Times New Roman"/>
              </a:rPr>
              <a:t>We </a:t>
            </a:r>
            <a:r>
              <a:rPr dirty="0" sz="1450" spc="-10">
                <a:latin typeface="Times New Roman"/>
                <a:cs typeface="Times New Roman"/>
              </a:rPr>
              <a:t>may all </a:t>
            </a:r>
            <a:r>
              <a:rPr dirty="0" sz="1450" spc="-5">
                <a:latin typeface="Times New Roman"/>
                <a:cs typeface="Times New Roman"/>
              </a:rPr>
              <a:t>be </a:t>
            </a:r>
            <a:r>
              <a:rPr dirty="0" sz="1450" spc="-10">
                <a:latin typeface="Times New Roman"/>
                <a:cs typeface="Times New Roman"/>
              </a:rPr>
              <a:t>shent for thy</a:t>
            </a:r>
            <a:r>
              <a:rPr dirty="0" sz="1450" spc="85">
                <a:latin typeface="Times New Roman"/>
                <a:cs typeface="Times New Roman"/>
              </a:rPr>
              <a:t> </a:t>
            </a:r>
            <a:r>
              <a:rPr dirty="0" sz="1450" spc="-10">
                <a:latin typeface="Times New Roman"/>
                <a:cs typeface="Times New Roman"/>
              </a:rPr>
              <a:t>sotting.”</a:t>
            </a:r>
            <a:endParaRPr sz="1450">
              <a:latin typeface="Times New Roman"/>
              <a:cs typeface="Times New Roman"/>
            </a:endParaRPr>
          </a:p>
          <a:p>
            <a:pPr algn="just" marL="12700" marR="12065">
              <a:lnSpc>
                <a:spcPts val="1730"/>
              </a:lnSpc>
              <a:spcBef>
                <a:spcPts val="570"/>
              </a:spcBef>
            </a:pPr>
            <a:r>
              <a:rPr dirty="0" sz="1450" spc="-10">
                <a:latin typeface="Times New Roman"/>
                <a:cs typeface="Times New Roman"/>
              </a:rPr>
              <a:t>But Lawless only laughed and staggered, and tried to clap </a:t>
            </a:r>
            <a:r>
              <a:rPr dirty="0" sz="1450" spc="-5">
                <a:latin typeface="Times New Roman"/>
                <a:cs typeface="Times New Roman"/>
              </a:rPr>
              <a:t>young </a:t>
            </a:r>
            <a:r>
              <a:rPr dirty="0" sz="1450" spc="-10">
                <a:latin typeface="Times New Roman"/>
                <a:cs typeface="Times New Roman"/>
              </a:rPr>
              <a:t>Shelton </a:t>
            </a:r>
            <a:r>
              <a:rPr dirty="0" sz="1450" spc="-5">
                <a:latin typeface="Times New Roman"/>
                <a:cs typeface="Times New Roman"/>
              </a:rPr>
              <a:t>on  </a:t>
            </a:r>
            <a:r>
              <a:rPr dirty="0" sz="1450" spc="-10">
                <a:latin typeface="Times New Roman"/>
                <a:cs typeface="Times New Roman"/>
              </a:rPr>
              <a:t>the back.</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And just then </a:t>
            </a:r>
            <a:r>
              <a:rPr dirty="0" sz="1450" spc="-25">
                <a:latin typeface="Times New Roman"/>
                <a:cs typeface="Times New Roman"/>
              </a:rPr>
              <a:t>Dick’s </a:t>
            </a:r>
            <a:r>
              <a:rPr dirty="0" sz="1450" spc="-10">
                <a:latin typeface="Times New Roman"/>
                <a:cs typeface="Times New Roman"/>
              </a:rPr>
              <a:t>quick ear caught </a:t>
            </a:r>
            <a:r>
              <a:rPr dirty="0" sz="1450" spc="-5">
                <a:latin typeface="Times New Roman"/>
                <a:cs typeface="Times New Roman"/>
              </a:rPr>
              <a:t>a </a:t>
            </a:r>
            <a:r>
              <a:rPr dirty="0" sz="1450" spc="-10">
                <a:latin typeface="Times New Roman"/>
                <a:cs typeface="Times New Roman"/>
              </a:rPr>
              <a:t>rapid brushing in the arras. He leaped  towards the </a:t>
            </a:r>
            <a:r>
              <a:rPr dirty="0" sz="1450" spc="-5">
                <a:latin typeface="Times New Roman"/>
                <a:cs typeface="Times New Roman"/>
              </a:rPr>
              <a:t>sound, </a:t>
            </a:r>
            <a:r>
              <a:rPr dirty="0" sz="1450" spc="-10">
                <a:latin typeface="Times New Roman"/>
                <a:cs typeface="Times New Roman"/>
              </a:rPr>
              <a:t>and the next moment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the wall-hanging had been  torn down, and Dick and the spy were sprawling together in its folds. Over and  over they rolled, grappling for each </a:t>
            </a:r>
            <a:r>
              <a:rPr dirty="0" sz="1450" spc="-15">
                <a:latin typeface="Times New Roman"/>
                <a:cs typeface="Times New Roman"/>
              </a:rPr>
              <a:t>other’s </a:t>
            </a:r>
            <a:r>
              <a:rPr dirty="0" sz="1450" spc="-10">
                <a:latin typeface="Times New Roman"/>
                <a:cs typeface="Times New Roman"/>
              </a:rPr>
              <a:t>throat, and still </a:t>
            </a:r>
            <a:r>
              <a:rPr dirty="0" sz="1450" spc="-15">
                <a:latin typeface="Times New Roman"/>
                <a:cs typeface="Times New Roman"/>
              </a:rPr>
              <a:t>baffled </a:t>
            </a:r>
            <a:r>
              <a:rPr dirty="0" sz="1450" spc="-5">
                <a:latin typeface="Times New Roman"/>
                <a:cs typeface="Times New Roman"/>
              </a:rPr>
              <a:t>by </a:t>
            </a:r>
            <a:r>
              <a:rPr dirty="0" sz="1450" spc="-10">
                <a:latin typeface="Times New Roman"/>
                <a:cs typeface="Times New Roman"/>
              </a:rPr>
              <a:t>the  arras, and still silent in their deadly </a:t>
            </a:r>
            <a:r>
              <a:rPr dirty="0" sz="1450" spc="-25">
                <a:latin typeface="Times New Roman"/>
                <a:cs typeface="Times New Roman"/>
              </a:rPr>
              <a:t>fury. </a:t>
            </a:r>
            <a:r>
              <a:rPr dirty="0" sz="1450" spc="-10">
                <a:latin typeface="Times New Roman"/>
                <a:cs typeface="Times New Roman"/>
              </a:rPr>
              <a:t>But Dick was </a:t>
            </a:r>
            <a:r>
              <a:rPr dirty="0" sz="1450" spc="-5">
                <a:latin typeface="Times New Roman"/>
                <a:cs typeface="Times New Roman"/>
              </a:rPr>
              <a:t>by </a:t>
            </a:r>
            <a:r>
              <a:rPr dirty="0" sz="1450" spc="-10">
                <a:latin typeface="Times New Roman"/>
                <a:cs typeface="Times New Roman"/>
              </a:rPr>
              <a:t>much the </a:t>
            </a:r>
            <a:r>
              <a:rPr dirty="0" sz="1450" spc="-15">
                <a:latin typeface="Times New Roman"/>
                <a:cs typeface="Times New Roman"/>
              </a:rPr>
              <a:t>stronger,  </a:t>
            </a:r>
            <a:r>
              <a:rPr dirty="0" sz="1450" spc="-10">
                <a:latin typeface="Times New Roman"/>
                <a:cs typeface="Times New Roman"/>
              </a:rPr>
              <a:t>and soon the spy lay prostrate under his knee, and, with </a:t>
            </a:r>
            <a:r>
              <a:rPr dirty="0" sz="1450" spc="-5">
                <a:latin typeface="Times New Roman"/>
                <a:cs typeface="Times New Roman"/>
              </a:rPr>
              <a:t>a </a:t>
            </a:r>
            <a:r>
              <a:rPr dirty="0" sz="1450" spc="-10">
                <a:latin typeface="Times New Roman"/>
                <a:cs typeface="Times New Roman"/>
              </a:rPr>
              <a:t>single stroke </a:t>
            </a:r>
            <a:r>
              <a:rPr dirty="0" sz="1450" spc="-5">
                <a:latin typeface="Times New Roman"/>
                <a:cs typeface="Times New Roman"/>
              </a:rPr>
              <a:t>of </a:t>
            </a:r>
            <a:r>
              <a:rPr dirty="0" sz="1450" spc="-10">
                <a:latin typeface="Times New Roman"/>
                <a:cs typeface="Times New Roman"/>
              </a:rPr>
              <a:t>the  long poniard, ceased to</a:t>
            </a:r>
            <a:r>
              <a:rPr dirty="0" sz="1450" spc="5">
                <a:latin typeface="Times New Roman"/>
                <a:cs typeface="Times New Roman"/>
              </a:rPr>
              <a:t> </a:t>
            </a:r>
            <a:r>
              <a:rPr dirty="0" sz="1450" spc="-10">
                <a:latin typeface="Times New Roman"/>
                <a:cs typeface="Times New Roman"/>
              </a:rPr>
              <a:t>breathe.</a:t>
            </a:r>
            <a:endParaRPr sz="1450">
              <a:latin typeface="Times New Roman"/>
              <a:cs typeface="Times New Roman"/>
            </a:endParaRPr>
          </a:p>
          <a:p>
            <a:pPr algn="just" marL="12700">
              <a:lnSpc>
                <a:spcPct val="100000"/>
              </a:lnSpc>
              <a:spcBef>
                <a:spcPts val="500"/>
              </a:spcBef>
            </a:pPr>
            <a:r>
              <a:rPr dirty="0" sz="1450" spc="-15">
                <a:latin typeface="Times New Roman"/>
                <a:cs typeface="Times New Roman"/>
              </a:rPr>
              <a:t>CHAPTER </a:t>
            </a:r>
            <a:r>
              <a:rPr dirty="0" sz="1450" spc="-10">
                <a:latin typeface="Times New Roman"/>
                <a:cs typeface="Times New Roman"/>
              </a:rPr>
              <a:t>III—THE </a:t>
            </a:r>
            <a:r>
              <a:rPr dirty="0" sz="1450" spc="-15">
                <a:latin typeface="Times New Roman"/>
                <a:cs typeface="Times New Roman"/>
              </a:rPr>
              <a:t>DEAD</a:t>
            </a:r>
            <a:r>
              <a:rPr dirty="0" sz="1450" spc="5">
                <a:latin typeface="Times New Roman"/>
                <a:cs typeface="Times New Roman"/>
              </a:rPr>
              <a:t> </a:t>
            </a:r>
            <a:r>
              <a:rPr dirty="0" sz="1450" spc="-10">
                <a:latin typeface="Times New Roman"/>
                <a:cs typeface="Times New Roman"/>
              </a:rPr>
              <a:t>SPY</a:t>
            </a:r>
            <a:endParaRPr sz="1450">
              <a:latin typeface="Times New Roman"/>
              <a:cs typeface="Times New Roman"/>
            </a:endParaRPr>
          </a:p>
          <a:p>
            <a:pPr algn="just" marL="12700" marR="8890">
              <a:lnSpc>
                <a:spcPts val="1730"/>
              </a:lnSpc>
              <a:spcBef>
                <a:spcPts val="630"/>
              </a:spcBef>
            </a:pPr>
            <a:r>
              <a:rPr dirty="0" sz="1450" spc="-10">
                <a:latin typeface="Times New Roman"/>
                <a:cs typeface="Times New Roman"/>
              </a:rPr>
              <a:t>Throughout this furious and rapid passage, Lawless had looked </a:t>
            </a:r>
            <a:r>
              <a:rPr dirty="0" sz="1450" spc="-5">
                <a:latin typeface="Times New Roman"/>
                <a:cs typeface="Times New Roman"/>
              </a:rPr>
              <a:t>on </a:t>
            </a:r>
            <a:r>
              <a:rPr dirty="0" sz="1450" spc="-20">
                <a:latin typeface="Times New Roman"/>
                <a:cs typeface="Times New Roman"/>
              </a:rPr>
              <a:t>helplessly,  </a:t>
            </a:r>
            <a:r>
              <a:rPr dirty="0" sz="1450" spc="-10">
                <a:latin typeface="Times New Roman"/>
                <a:cs typeface="Times New Roman"/>
              </a:rPr>
              <a:t>and even when all was </a:t>
            </a:r>
            <a:r>
              <a:rPr dirty="0" sz="1450" spc="-20">
                <a:latin typeface="Times New Roman"/>
                <a:cs typeface="Times New Roman"/>
              </a:rPr>
              <a:t>over, </a:t>
            </a:r>
            <a:r>
              <a:rPr dirty="0" sz="1450" spc="-10">
                <a:latin typeface="Times New Roman"/>
                <a:cs typeface="Times New Roman"/>
              </a:rPr>
              <a:t>and Dick, already re-arisen to his feet, was  listening with the most passionate attention to the distant bustle in the lower  storeys </a:t>
            </a:r>
            <a:r>
              <a:rPr dirty="0" sz="1450" spc="-5">
                <a:latin typeface="Times New Roman"/>
                <a:cs typeface="Times New Roman"/>
              </a:rPr>
              <a:t>of </a:t>
            </a:r>
            <a:r>
              <a:rPr dirty="0" sz="1450" spc="-10">
                <a:latin typeface="Times New Roman"/>
                <a:cs typeface="Times New Roman"/>
              </a:rPr>
              <a:t>the house, the old outlaw was still wavering </a:t>
            </a:r>
            <a:r>
              <a:rPr dirty="0" sz="1450" spc="-5">
                <a:latin typeface="Times New Roman"/>
                <a:cs typeface="Times New Roman"/>
              </a:rPr>
              <a:t>on </a:t>
            </a:r>
            <a:r>
              <a:rPr dirty="0" sz="1450" spc="-10">
                <a:latin typeface="Times New Roman"/>
                <a:cs typeface="Times New Roman"/>
              </a:rPr>
              <a:t>his legs like </a:t>
            </a:r>
            <a:r>
              <a:rPr dirty="0" sz="1450" spc="-5">
                <a:latin typeface="Times New Roman"/>
                <a:cs typeface="Times New Roman"/>
              </a:rPr>
              <a:t>a </a:t>
            </a:r>
            <a:r>
              <a:rPr dirty="0" sz="1450" spc="-10">
                <a:latin typeface="Times New Roman"/>
                <a:cs typeface="Times New Roman"/>
              </a:rPr>
              <a:t>shrub  in </a:t>
            </a:r>
            <a:r>
              <a:rPr dirty="0" sz="1450" spc="-5">
                <a:latin typeface="Times New Roman"/>
                <a:cs typeface="Times New Roman"/>
              </a:rPr>
              <a:t>a </a:t>
            </a:r>
            <a:r>
              <a:rPr dirty="0" sz="1450" spc="-10">
                <a:latin typeface="Times New Roman"/>
                <a:cs typeface="Times New Roman"/>
              </a:rPr>
              <a:t>breeze </a:t>
            </a:r>
            <a:r>
              <a:rPr dirty="0" sz="1450" spc="-5">
                <a:latin typeface="Times New Roman"/>
                <a:cs typeface="Times New Roman"/>
              </a:rPr>
              <a:t>of </a:t>
            </a:r>
            <a:r>
              <a:rPr dirty="0" sz="1450" spc="-10">
                <a:latin typeface="Times New Roman"/>
                <a:cs typeface="Times New Roman"/>
              </a:rPr>
              <a:t>wind, and still stupidly staring </a:t>
            </a:r>
            <a:r>
              <a:rPr dirty="0" sz="1450" spc="-5">
                <a:latin typeface="Times New Roman"/>
                <a:cs typeface="Times New Roman"/>
              </a:rPr>
              <a:t>on </a:t>
            </a:r>
            <a:r>
              <a:rPr dirty="0" sz="1450" spc="-10">
                <a:latin typeface="Times New Roman"/>
                <a:cs typeface="Times New Roman"/>
              </a:rPr>
              <a:t>the face </a:t>
            </a:r>
            <a:r>
              <a:rPr dirty="0" sz="1450" spc="-5">
                <a:latin typeface="Times New Roman"/>
                <a:cs typeface="Times New Roman"/>
              </a:rPr>
              <a:t>of </a:t>
            </a:r>
            <a:r>
              <a:rPr dirty="0" sz="1450" spc="-10">
                <a:latin typeface="Times New Roman"/>
                <a:cs typeface="Times New Roman"/>
              </a:rPr>
              <a:t>the dead</a:t>
            </a:r>
            <a:r>
              <a:rPr dirty="0" sz="1450" spc="9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“It is well,” said Dick, at length; “they have </a:t>
            </a:r>
            <a:r>
              <a:rPr dirty="0" sz="1450" spc="-5">
                <a:latin typeface="Times New Roman"/>
                <a:cs typeface="Times New Roman"/>
              </a:rPr>
              <a:t>not </a:t>
            </a:r>
            <a:r>
              <a:rPr dirty="0" sz="1450" spc="-10">
                <a:latin typeface="Times New Roman"/>
                <a:cs typeface="Times New Roman"/>
              </a:rPr>
              <a:t>heard us, praise the saints!  But, </a:t>
            </a:r>
            <a:r>
              <a:rPr dirty="0" sz="1450" spc="-30">
                <a:latin typeface="Times New Roman"/>
                <a:cs typeface="Times New Roman"/>
              </a:rPr>
              <a:t>now, </a:t>
            </a:r>
            <a:r>
              <a:rPr dirty="0" sz="1450" spc="-10">
                <a:latin typeface="Times New Roman"/>
                <a:cs typeface="Times New Roman"/>
              </a:rPr>
              <a:t>what shall </a:t>
            </a:r>
            <a:r>
              <a:rPr dirty="0" sz="1450" spc="-5">
                <a:latin typeface="Times New Roman"/>
                <a:cs typeface="Times New Roman"/>
              </a:rPr>
              <a:t>I do </a:t>
            </a:r>
            <a:r>
              <a:rPr dirty="0" sz="1450" spc="-10">
                <a:latin typeface="Times New Roman"/>
                <a:cs typeface="Times New Roman"/>
              </a:rPr>
              <a:t>with this </a:t>
            </a:r>
            <a:r>
              <a:rPr dirty="0" sz="1450" spc="-5">
                <a:latin typeface="Times New Roman"/>
                <a:cs typeface="Times New Roman"/>
              </a:rPr>
              <a:t>poor </a:t>
            </a:r>
            <a:r>
              <a:rPr dirty="0" sz="1450" spc="-10">
                <a:latin typeface="Times New Roman"/>
                <a:cs typeface="Times New Roman"/>
              </a:rPr>
              <a:t>spy? At least, </a:t>
            </a:r>
            <a:r>
              <a:rPr dirty="0" sz="1450" spc="-5">
                <a:latin typeface="Times New Roman"/>
                <a:cs typeface="Times New Roman"/>
              </a:rPr>
              <a:t>I </a:t>
            </a:r>
            <a:r>
              <a:rPr dirty="0" sz="1450" spc="-10">
                <a:latin typeface="Times New Roman"/>
                <a:cs typeface="Times New Roman"/>
              </a:rPr>
              <a:t>will take my tassel  from his</a:t>
            </a:r>
            <a:r>
              <a:rPr dirty="0" sz="1450" spc="-5">
                <a:latin typeface="Times New Roman"/>
                <a:cs typeface="Times New Roman"/>
              </a:rPr>
              <a:t> </a:t>
            </a:r>
            <a:r>
              <a:rPr dirty="0" sz="1450" spc="-10">
                <a:latin typeface="Times New Roman"/>
                <a:cs typeface="Times New Roman"/>
              </a:rPr>
              <a:t>wallet.”</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So saying, Dick opened the wallet; within </a:t>
            </a:r>
            <a:r>
              <a:rPr dirty="0" sz="1450" spc="-5">
                <a:latin typeface="Times New Roman"/>
                <a:cs typeface="Times New Roman"/>
              </a:rPr>
              <a:t>he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few pieces </a:t>
            </a:r>
            <a:r>
              <a:rPr dirty="0" sz="1450" spc="-5">
                <a:latin typeface="Times New Roman"/>
                <a:cs typeface="Times New Roman"/>
              </a:rPr>
              <a:t>of </a:t>
            </a:r>
            <a:r>
              <a:rPr dirty="0" sz="1450" spc="-25">
                <a:latin typeface="Times New Roman"/>
                <a:cs typeface="Times New Roman"/>
              </a:rPr>
              <a:t>money, </a:t>
            </a:r>
            <a:r>
              <a:rPr dirty="0" sz="1450" spc="-10">
                <a:latin typeface="Times New Roman"/>
                <a:cs typeface="Times New Roman"/>
              </a:rPr>
              <a:t>the  tassel, and </a:t>
            </a:r>
            <a:r>
              <a:rPr dirty="0" sz="1450" spc="-5">
                <a:latin typeface="Times New Roman"/>
                <a:cs typeface="Times New Roman"/>
              </a:rPr>
              <a:t>a </a:t>
            </a:r>
            <a:r>
              <a:rPr dirty="0" sz="1450" spc="-10">
                <a:latin typeface="Times New Roman"/>
                <a:cs typeface="Times New Roman"/>
              </a:rPr>
              <a:t>letter addressed to Lord </a:t>
            </a:r>
            <a:r>
              <a:rPr dirty="0" sz="1450" spc="-20">
                <a:latin typeface="Times New Roman"/>
                <a:cs typeface="Times New Roman"/>
              </a:rPr>
              <a:t>Wensleydale, </a:t>
            </a:r>
            <a:r>
              <a:rPr dirty="0" sz="1450" spc="-10">
                <a:latin typeface="Times New Roman"/>
                <a:cs typeface="Times New Roman"/>
              </a:rPr>
              <a:t>and sealed with my Lord  </a:t>
            </a:r>
            <a:r>
              <a:rPr dirty="0" sz="1450" spc="-20">
                <a:latin typeface="Times New Roman"/>
                <a:cs typeface="Times New Roman"/>
              </a:rPr>
              <a:t>Shoreby’s </a:t>
            </a:r>
            <a:r>
              <a:rPr dirty="0" sz="1450" spc="-10">
                <a:latin typeface="Times New Roman"/>
                <a:cs typeface="Times New Roman"/>
              </a:rPr>
              <a:t>seal. The name awoke </a:t>
            </a:r>
            <a:r>
              <a:rPr dirty="0" sz="1450" spc="-25">
                <a:latin typeface="Times New Roman"/>
                <a:cs typeface="Times New Roman"/>
              </a:rPr>
              <a:t>Dick’s </a:t>
            </a:r>
            <a:r>
              <a:rPr dirty="0" sz="1450" spc="-10">
                <a:latin typeface="Times New Roman"/>
                <a:cs typeface="Times New Roman"/>
              </a:rPr>
              <a:t>recollection; and </a:t>
            </a:r>
            <a:r>
              <a:rPr dirty="0" sz="1450" spc="-5">
                <a:latin typeface="Times New Roman"/>
                <a:cs typeface="Times New Roman"/>
              </a:rPr>
              <a:t>he </a:t>
            </a:r>
            <a:r>
              <a:rPr dirty="0" sz="1450" spc="-10">
                <a:latin typeface="Times New Roman"/>
                <a:cs typeface="Times New Roman"/>
              </a:rPr>
              <a:t>instantly broke  the wax and read the contents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letter. </a:t>
            </a:r>
            <a:r>
              <a:rPr dirty="0" sz="1450" spc="-10">
                <a:latin typeface="Times New Roman"/>
                <a:cs typeface="Times New Roman"/>
              </a:rPr>
              <a:t>It was short, </a:t>
            </a:r>
            <a:r>
              <a:rPr dirty="0" sz="1450" spc="-5">
                <a:latin typeface="Times New Roman"/>
                <a:cs typeface="Times New Roman"/>
              </a:rPr>
              <a:t>but, </a:t>
            </a:r>
            <a:r>
              <a:rPr dirty="0" sz="1450" spc="-10">
                <a:latin typeface="Times New Roman"/>
                <a:cs typeface="Times New Roman"/>
              </a:rPr>
              <a:t>to </a:t>
            </a:r>
            <a:r>
              <a:rPr dirty="0" sz="1450" spc="-25">
                <a:latin typeface="Times New Roman"/>
                <a:cs typeface="Times New Roman"/>
              </a:rPr>
              <a:t>Dick’s </a:t>
            </a:r>
            <a:r>
              <a:rPr dirty="0" sz="1450" spc="-10">
                <a:latin typeface="Times New Roman"/>
                <a:cs typeface="Times New Roman"/>
              </a:rPr>
              <a:t>delight,  it gave evident </a:t>
            </a:r>
            <a:r>
              <a:rPr dirty="0" sz="1450" spc="-5">
                <a:latin typeface="Times New Roman"/>
                <a:cs typeface="Times New Roman"/>
              </a:rPr>
              <a:t>proof </a:t>
            </a:r>
            <a:r>
              <a:rPr dirty="0" sz="1450" spc="-10">
                <a:latin typeface="Times New Roman"/>
                <a:cs typeface="Times New Roman"/>
              </a:rPr>
              <a:t>that Lord Shoreby was treacherously corresponding with  the House </a:t>
            </a:r>
            <a:r>
              <a:rPr dirty="0" sz="1450" spc="-5">
                <a:latin typeface="Times New Roman"/>
                <a:cs typeface="Times New Roman"/>
              </a:rPr>
              <a:t>of</a:t>
            </a:r>
            <a:r>
              <a:rPr dirty="0" sz="1450">
                <a:latin typeface="Times New Roman"/>
                <a:cs typeface="Times New Roman"/>
              </a:rPr>
              <a:t> </a:t>
            </a:r>
            <a:r>
              <a:rPr dirty="0" sz="1450" spc="-40">
                <a:latin typeface="Times New Roman"/>
                <a:cs typeface="Times New Roman"/>
              </a:rPr>
              <a:t>York.</a:t>
            </a:r>
            <a:endParaRPr sz="1450">
              <a:latin typeface="Times New Roman"/>
              <a:cs typeface="Times New Roman"/>
            </a:endParaRPr>
          </a:p>
          <a:p>
            <a:pPr algn="just" marL="12700" marR="7620">
              <a:lnSpc>
                <a:spcPts val="1730"/>
              </a:lnSpc>
              <a:spcBef>
                <a:spcPts val="565"/>
              </a:spcBef>
            </a:pP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fellow usually carried his ink-horn and implements about him, and  so </a:t>
            </a:r>
            <a:r>
              <a:rPr dirty="0" sz="1450" spc="-30">
                <a:latin typeface="Times New Roman"/>
                <a:cs typeface="Times New Roman"/>
              </a:rPr>
              <a:t>now, </a:t>
            </a:r>
            <a:r>
              <a:rPr dirty="0" sz="1450" spc="-10">
                <a:latin typeface="Times New Roman"/>
                <a:cs typeface="Times New Roman"/>
              </a:rPr>
              <a:t>bending </a:t>
            </a:r>
            <a:r>
              <a:rPr dirty="0" sz="1450" spc="-5">
                <a:latin typeface="Times New Roman"/>
                <a:cs typeface="Times New Roman"/>
              </a:rPr>
              <a:t>a </a:t>
            </a:r>
            <a:r>
              <a:rPr dirty="0" sz="1450" spc="-10">
                <a:latin typeface="Times New Roman"/>
                <a:cs typeface="Times New Roman"/>
              </a:rPr>
              <a:t>knee beside the </a:t>
            </a:r>
            <a:r>
              <a:rPr dirty="0" sz="1450" spc="-5">
                <a:latin typeface="Times New Roman"/>
                <a:cs typeface="Times New Roman"/>
              </a:rPr>
              <a:t>body of </a:t>
            </a:r>
            <a:r>
              <a:rPr dirty="0" sz="1450" spc="-10">
                <a:latin typeface="Times New Roman"/>
                <a:cs typeface="Times New Roman"/>
              </a:rPr>
              <a:t>the dead </a:t>
            </a:r>
            <a:r>
              <a:rPr dirty="0" sz="1450" spc="-30">
                <a:latin typeface="Times New Roman"/>
                <a:cs typeface="Times New Roman"/>
              </a:rPr>
              <a:t>spy, </a:t>
            </a:r>
            <a:r>
              <a:rPr dirty="0" sz="1450" spc="-5">
                <a:latin typeface="Times New Roman"/>
                <a:cs typeface="Times New Roman"/>
              </a:rPr>
              <a:t>he </a:t>
            </a:r>
            <a:r>
              <a:rPr dirty="0" sz="1450" spc="-10">
                <a:latin typeface="Times New Roman"/>
                <a:cs typeface="Times New Roman"/>
              </a:rPr>
              <a:t>was able to write  these words </a:t>
            </a:r>
            <a:r>
              <a:rPr dirty="0" sz="1450" spc="-5">
                <a:latin typeface="Times New Roman"/>
                <a:cs typeface="Times New Roman"/>
              </a:rPr>
              <a:t>upon a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paper:</a:t>
            </a:r>
            <a:endParaRPr sz="1450">
              <a:latin typeface="Times New Roman"/>
              <a:cs typeface="Times New Roman"/>
            </a:endParaRPr>
          </a:p>
          <a:p>
            <a:pPr algn="just" marL="12700" marR="11430">
              <a:lnSpc>
                <a:spcPts val="1730"/>
              </a:lnSpc>
              <a:spcBef>
                <a:spcPts val="575"/>
              </a:spcBef>
            </a:pPr>
            <a:r>
              <a:rPr dirty="0" sz="1450" spc="-10">
                <a:latin typeface="Times New Roman"/>
                <a:cs typeface="Times New Roman"/>
              </a:rPr>
              <a:t>My Lord </a:t>
            </a:r>
            <a:r>
              <a:rPr dirty="0" sz="1450" spc="-5">
                <a:latin typeface="Times New Roman"/>
                <a:cs typeface="Times New Roman"/>
              </a:rPr>
              <a:t>of </a:t>
            </a:r>
            <a:r>
              <a:rPr dirty="0" sz="1450" spc="-20">
                <a:latin typeface="Times New Roman"/>
                <a:cs typeface="Times New Roman"/>
              </a:rPr>
              <a:t>Shoreby, </a:t>
            </a:r>
            <a:r>
              <a:rPr dirty="0" sz="1450" spc="-5">
                <a:latin typeface="Times New Roman"/>
                <a:cs typeface="Times New Roman"/>
              </a:rPr>
              <a:t>ye </a:t>
            </a:r>
            <a:r>
              <a:rPr dirty="0" sz="1450" spc="-10">
                <a:latin typeface="Times New Roman"/>
                <a:cs typeface="Times New Roman"/>
              </a:rPr>
              <a:t>that writt the </a:t>
            </a:r>
            <a:r>
              <a:rPr dirty="0" sz="1450" spc="-20">
                <a:latin typeface="Times New Roman"/>
                <a:cs typeface="Times New Roman"/>
              </a:rPr>
              <a:t>letter, </a:t>
            </a:r>
            <a:r>
              <a:rPr dirty="0" sz="1450" spc="-10">
                <a:latin typeface="Times New Roman"/>
                <a:cs typeface="Times New Roman"/>
              </a:rPr>
              <a:t>wot </a:t>
            </a:r>
            <a:r>
              <a:rPr dirty="0" sz="1450" spc="-5">
                <a:latin typeface="Times New Roman"/>
                <a:cs typeface="Times New Roman"/>
              </a:rPr>
              <a:t>ye </a:t>
            </a:r>
            <a:r>
              <a:rPr dirty="0" sz="1450" spc="-10">
                <a:latin typeface="Times New Roman"/>
                <a:cs typeface="Times New Roman"/>
              </a:rPr>
              <a:t>why </a:t>
            </a:r>
            <a:r>
              <a:rPr dirty="0" sz="1450" spc="-5">
                <a:latin typeface="Times New Roman"/>
                <a:cs typeface="Times New Roman"/>
              </a:rPr>
              <a:t>your </a:t>
            </a:r>
            <a:r>
              <a:rPr dirty="0" sz="1450" spc="-10">
                <a:latin typeface="Times New Roman"/>
                <a:cs typeface="Times New Roman"/>
              </a:rPr>
              <a:t>man is ded? But  let me rede </a:t>
            </a:r>
            <a:r>
              <a:rPr dirty="0" sz="1450" spc="-5">
                <a:latin typeface="Times New Roman"/>
                <a:cs typeface="Times New Roman"/>
              </a:rPr>
              <a:t>you, </a:t>
            </a:r>
            <a:r>
              <a:rPr dirty="0" sz="1450" spc="-10">
                <a:latin typeface="Times New Roman"/>
                <a:cs typeface="Times New Roman"/>
              </a:rPr>
              <a:t>marry</a:t>
            </a:r>
            <a:r>
              <a:rPr dirty="0" sz="1450" spc="5">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JON </a:t>
            </a:r>
            <a:r>
              <a:rPr dirty="0" sz="1450" spc="-15">
                <a:latin typeface="Times New Roman"/>
                <a:cs typeface="Times New Roman"/>
              </a:rPr>
              <a:t>AMEND-ALL.</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He</a:t>
            </a:r>
            <a:r>
              <a:rPr dirty="0" sz="1450" spc="20">
                <a:latin typeface="Times New Roman"/>
                <a:cs typeface="Times New Roman"/>
              </a:rPr>
              <a:t> </a:t>
            </a:r>
            <a:r>
              <a:rPr dirty="0" sz="1450" spc="-10">
                <a:latin typeface="Times New Roman"/>
                <a:cs typeface="Times New Roman"/>
              </a:rPr>
              <a:t>laid</a:t>
            </a:r>
            <a:r>
              <a:rPr dirty="0" sz="1450" spc="20">
                <a:latin typeface="Times New Roman"/>
                <a:cs typeface="Times New Roman"/>
              </a:rPr>
              <a:t> </a:t>
            </a:r>
            <a:r>
              <a:rPr dirty="0" sz="1450" spc="-10">
                <a:latin typeface="Times New Roman"/>
                <a:cs typeface="Times New Roman"/>
              </a:rPr>
              <a:t>this</a:t>
            </a:r>
            <a:r>
              <a:rPr dirty="0" sz="1450" spc="20">
                <a:latin typeface="Times New Roman"/>
                <a:cs typeface="Times New Roman"/>
              </a:rPr>
              <a:t> </a:t>
            </a:r>
            <a:r>
              <a:rPr dirty="0" sz="1450" spc="-10">
                <a:latin typeface="Times New Roman"/>
                <a:cs typeface="Times New Roman"/>
              </a:rPr>
              <a:t>paper</a:t>
            </a:r>
            <a:r>
              <a:rPr dirty="0" sz="1450" spc="20">
                <a:latin typeface="Times New Roman"/>
                <a:cs typeface="Times New Roman"/>
              </a:rPr>
              <a:t> </a:t>
            </a:r>
            <a:r>
              <a:rPr dirty="0" sz="1450" spc="-5">
                <a:latin typeface="Times New Roman"/>
                <a:cs typeface="Times New Roman"/>
              </a:rPr>
              <a:t>on</a:t>
            </a:r>
            <a:r>
              <a:rPr dirty="0" sz="1450" spc="20">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breast</a:t>
            </a:r>
            <a:r>
              <a:rPr dirty="0" sz="1450" spc="20">
                <a:latin typeface="Times New Roman"/>
                <a:cs typeface="Times New Roman"/>
              </a:rPr>
              <a:t>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corpse;</a:t>
            </a:r>
            <a:r>
              <a:rPr dirty="0" sz="1450" spc="20">
                <a:latin typeface="Times New Roman"/>
                <a:cs typeface="Times New Roman"/>
              </a:rPr>
              <a:t> </a:t>
            </a:r>
            <a:r>
              <a:rPr dirty="0" sz="1450" spc="-10">
                <a:latin typeface="Times New Roman"/>
                <a:cs typeface="Times New Roman"/>
              </a:rPr>
              <a:t>and</a:t>
            </a:r>
            <a:r>
              <a:rPr dirty="0" sz="1450" spc="25">
                <a:latin typeface="Times New Roman"/>
                <a:cs typeface="Times New Roman"/>
              </a:rPr>
              <a:t> </a:t>
            </a:r>
            <a:r>
              <a:rPr dirty="0" sz="1450" spc="-10">
                <a:latin typeface="Times New Roman"/>
                <a:cs typeface="Times New Roman"/>
              </a:rPr>
              <a:t>then</a:t>
            </a:r>
            <a:r>
              <a:rPr dirty="0" sz="1450" spc="20">
                <a:latin typeface="Times New Roman"/>
                <a:cs typeface="Times New Roman"/>
              </a:rPr>
              <a:t> </a:t>
            </a:r>
            <a:r>
              <a:rPr dirty="0" sz="1450" spc="-10">
                <a:latin typeface="Times New Roman"/>
                <a:cs typeface="Times New Roman"/>
              </a:rPr>
              <a:t>Lawless,</a:t>
            </a:r>
            <a:r>
              <a:rPr dirty="0" sz="1450" spc="20">
                <a:latin typeface="Times New Roman"/>
                <a:cs typeface="Times New Roman"/>
              </a:rPr>
              <a:t> </a:t>
            </a:r>
            <a:r>
              <a:rPr dirty="0" sz="1450" spc="-10">
                <a:latin typeface="Times New Roman"/>
                <a:cs typeface="Times New Roman"/>
              </a:rPr>
              <a:t>who</a:t>
            </a:r>
            <a:r>
              <a:rPr dirty="0" sz="1450" spc="20">
                <a:latin typeface="Times New Roman"/>
                <a:cs typeface="Times New Roman"/>
              </a:rPr>
              <a:t> </a:t>
            </a:r>
            <a:r>
              <a:rPr dirty="0" sz="1450" spc="-10">
                <a:latin typeface="Times New Roman"/>
                <a:cs typeface="Times New Roman"/>
              </a:rPr>
              <a:t>had</a:t>
            </a:r>
            <a:r>
              <a:rPr dirty="0" sz="1450" spc="20">
                <a:latin typeface="Times New Roman"/>
                <a:cs typeface="Times New Roman"/>
              </a:rPr>
              <a:t> </a:t>
            </a:r>
            <a:r>
              <a:rPr dirty="0" sz="1450" spc="-10">
                <a:latin typeface="Times New Roman"/>
                <a:cs typeface="Times New Roman"/>
              </a:rPr>
              <a:t>been</a:t>
            </a:r>
            <a:endParaRPr sz="1450">
              <a:latin typeface="Times New Roman"/>
              <a:cs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looking </a:t>
            </a:r>
            <a:r>
              <a:rPr dirty="0" sz="1450" spc="-5">
                <a:latin typeface="Times New Roman"/>
                <a:cs typeface="Times New Roman"/>
              </a:rPr>
              <a:t>on upon </a:t>
            </a:r>
            <a:r>
              <a:rPr dirty="0" sz="1450" spc="-10">
                <a:latin typeface="Times New Roman"/>
                <a:cs typeface="Times New Roman"/>
              </a:rPr>
              <a:t>these last manoeuvres with some flickering returns </a:t>
            </a:r>
            <a:r>
              <a:rPr dirty="0" sz="1450" spc="-5">
                <a:latin typeface="Times New Roman"/>
                <a:cs typeface="Times New Roman"/>
              </a:rPr>
              <a:t>of  </a:t>
            </a:r>
            <a:r>
              <a:rPr dirty="0" sz="1450" spc="-10">
                <a:latin typeface="Times New Roman"/>
                <a:cs typeface="Times New Roman"/>
              </a:rPr>
              <a:t>intelligence, suddenly drew </a:t>
            </a:r>
            <a:r>
              <a:rPr dirty="0" sz="1450" spc="-5">
                <a:latin typeface="Times New Roman"/>
                <a:cs typeface="Times New Roman"/>
              </a:rPr>
              <a:t>a </a:t>
            </a:r>
            <a:r>
              <a:rPr dirty="0" sz="1450" spc="-10">
                <a:latin typeface="Times New Roman"/>
                <a:cs typeface="Times New Roman"/>
              </a:rPr>
              <a:t>black arrow from below his robe, and therewith  pinned the paper in its place. The sight </a:t>
            </a:r>
            <a:r>
              <a:rPr dirty="0" sz="1450" spc="-5">
                <a:latin typeface="Times New Roman"/>
                <a:cs typeface="Times New Roman"/>
              </a:rPr>
              <a:t>of </a:t>
            </a:r>
            <a:r>
              <a:rPr dirty="0" sz="1450" spc="-10">
                <a:latin typeface="Times New Roman"/>
                <a:cs typeface="Times New Roman"/>
              </a:rPr>
              <a:t>this disrespect, </a:t>
            </a:r>
            <a:r>
              <a:rPr dirty="0" sz="1450" spc="-25">
                <a:latin typeface="Times New Roman"/>
                <a:cs typeface="Times New Roman"/>
              </a:rPr>
              <a:t>or, </a:t>
            </a:r>
            <a:r>
              <a:rPr dirty="0" sz="1450" spc="-10">
                <a:latin typeface="Times New Roman"/>
                <a:cs typeface="Times New Roman"/>
              </a:rPr>
              <a:t>as it almost  seemed, cruelty to the dead, drew </a:t>
            </a:r>
            <a:r>
              <a:rPr dirty="0" sz="1450" spc="-5">
                <a:latin typeface="Times New Roman"/>
                <a:cs typeface="Times New Roman"/>
              </a:rPr>
              <a:t>a </a:t>
            </a:r>
            <a:r>
              <a:rPr dirty="0" sz="1450" spc="-10">
                <a:latin typeface="Times New Roman"/>
                <a:cs typeface="Times New Roman"/>
              </a:rPr>
              <a:t>cry </a:t>
            </a:r>
            <a:r>
              <a:rPr dirty="0" sz="1450" spc="-5">
                <a:latin typeface="Times New Roman"/>
                <a:cs typeface="Times New Roman"/>
              </a:rPr>
              <a:t>of </a:t>
            </a:r>
            <a:r>
              <a:rPr dirty="0" sz="1450" spc="-10">
                <a:latin typeface="Times New Roman"/>
                <a:cs typeface="Times New Roman"/>
              </a:rPr>
              <a:t>horror from </a:t>
            </a:r>
            <a:r>
              <a:rPr dirty="0" sz="1450" spc="-5">
                <a:latin typeface="Times New Roman"/>
                <a:cs typeface="Times New Roman"/>
              </a:rPr>
              <a:t>young </a:t>
            </a:r>
            <a:r>
              <a:rPr dirty="0" sz="1450" spc="-10">
                <a:latin typeface="Times New Roman"/>
                <a:cs typeface="Times New Roman"/>
              </a:rPr>
              <a:t>Shelton; </a:t>
            </a:r>
            <a:r>
              <a:rPr dirty="0" sz="1450" spc="-5">
                <a:latin typeface="Times New Roman"/>
                <a:cs typeface="Times New Roman"/>
              </a:rPr>
              <a:t>but </a:t>
            </a:r>
            <a:r>
              <a:rPr dirty="0" sz="1450" spc="-10">
                <a:latin typeface="Times New Roman"/>
                <a:cs typeface="Times New Roman"/>
              </a:rPr>
              <a:t>the  old outlaw only</a:t>
            </a:r>
            <a:r>
              <a:rPr dirty="0" sz="1450">
                <a:latin typeface="Times New Roman"/>
                <a:cs typeface="Times New Roman"/>
              </a:rPr>
              <a:t> </a:t>
            </a:r>
            <a:r>
              <a:rPr dirty="0" sz="1450" spc="-10">
                <a:latin typeface="Times New Roman"/>
                <a:cs typeface="Times New Roman"/>
              </a:rPr>
              <a:t>laughed.</a:t>
            </a:r>
            <a:endParaRPr sz="1450">
              <a:latin typeface="Times New Roman"/>
              <a:cs typeface="Times New Roman"/>
            </a:endParaRPr>
          </a:p>
          <a:p>
            <a:pPr algn="just" marL="12700" marR="5080">
              <a:lnSpc>
                <a:spcPts val="1730"/>
              </a:lnSpc>
              <a:spcBef>
                <a:spcPts val="570"/>
              </a:spcBef>
            </a:pPr>
            <a:r>
              <a:rPr dirty="0" sz="1450" spc="-30">
                <a:latin typeface="Times New Roman"/>
                <a:cs typeface="Times New Roman"/>
              </a:rPr>
              <a:t>“Nay, </a:t>
            </a:r>
            <a:r>
              <a:rPr dirty="0" sz="1450" spc="-5">
                <a:latin typeface="Times New Roman"/>
                <a:cs typeface="Times New Roman"/>
              </a:rPr>
              <a:t>I </a:t>
            </a:r>
            <a:r>
              <a:rPr dirty="0" sz="1450" spc="-10">
                <a:latin typeface="Times New Roman"/>
                <a:cs typeface="Times New Roman"/>
              </a:rPr>
              <a:t>will have the credit for mine </a:t>
            </a:r>
            <a:r>
              <a:rPr dirty="0" sz="1450" spc="-15">
                <a:latin typeface="Times New Roman"/>
                <a:cs typeface="Times New Roman"/>
              </a:rPr>
              <a:t>order,” </a:t>
            </a:r>
            <a:r>
              <a:rPr dirty="0" sz="1450" spc="-5">
                <a:latin typeface="Times New Roman"/>
                <a:cs typeface="Times New Roman"/>
              </a:rPr>
              <a:t>he </a:t>
            </a:r>
            <a:r>
              <a:rPr dirty="0" sz="1450" spc="-10">
                <a:latin typeface="Times New Roman"/>
                <a:cs typeface="Times New Roman"/>
              </a:rPr>
              <a:t>hiccupped. “My jolly </a:t>
            </a:r>
            <a:r>
              <a:rPr dirty="0" sz="1450" spc="-5">
                <a:latin typeface="Times New Roman"/>
                <a:cs typeface="Times New Roman"/>
              </a:rPr>
              <a:t>boys  </a:t>
            </a:r>
            <a:r>
              <a:rPr dirty="0" sz="1450" spc="-10">
                <a:latin typeface="Times New Roman"/>
                <a:cs typeface="Times New Roman"/>
              </a:rPr>
              <a:t>must have the credit on’t—the credit, brother;” and then, shutting his eyes  tight and opening his mouth like </a:t>
            </a:r>
            <a:r>
              <a:rPr dirty="0" sz="1450" spc="-5">
                <a:latin typeface="Times New Roman"/>
                <a:cs typeface="Times New Roman"/>
              </a:rPr>
              <a:t>a </a:t>
            </a:r>
            <a:r>
              <a:rPr dirty="0" sz="1450" spc="-15">
                <a:latin typeface="Times New Roman"/>
                <a:cs typeface="Times New Roman"/>
              </a:rPr>
              <a:t>precentor, </a:t>
            </a:r>
            <a:r>
              <a:rPr dirty="0" sz="1450" spc="-5">
                <a:latin typeface="Times New Roman"/>
                <a:cs typeface="Times New Roman"/>
              </a:rPr>
              <a:t>he </a:t>
            </a:r>
            <a:r>
              <a:rPr dirty="0" sz="1450" spc="-10">
                <a:latin typeface="Times New Roman"/>
                <a:cs typeface="Times New Roman"/>
              </a:rPr>
              <a:t>began to </a:t>
            </a:r>
            <a:r>
              <a:rPr dirty="0" sz="1450" spc="-15">
                <a:latin typeface="Times New Roman"/>
                <a:cs typeface="Times New Roman"/>
              </a:rPr>
              <a:t>thunder,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formidable voice:</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should drink the clary</a:t>
            </a:r>
            <a:r>
              <a:rPr dirty="0" sz="1450" spc="10">
                <a:latin typeface="Times New Roman"/>
                <a:cs typeface="Times New Roman"/>
              </a:rPr>
              <a:t> </a:t>
            </a:r>
            <a:r>
              <a:rPr dirty="0" sz="1450" spc="-10">
                <a:latin typeface="Times New Roman"/>
                <a:cs typeface="Times New Roman"/>
              </a:rPr>
              <a:t>wine”—</a:t>
            </a:r>
            <a:endParaRPr sz="1450">
              <a:latin typeface="Times New Roman"/>
              <a:cs typeface="Times New Roman"/>
            </a:endParaRPr>
          </a:p>
          <a:p>
            <a:pPr algn="just" marL="12700">
              <a:lnSpc>
                <a:spcPts val="1735"/>
              </a:lnSpc>
              <a:spcBef>
                <a:spcPts val="565"/>
              </a:spcBef>
            </a:pPr>
            <a:r>
              <a:rPr dirty="0" sz="1450" spc="-10">
                <a:latin typeface="Times New Roman"/>
                <a:cs typeface="Times New Roman"/>
              </a:rPr>
              <a:t>“Peace,</a:t>
            </a:r>
            <a:r>
              <a:rPr dirty="0" sz="1450" spc="100">
                <a:latin typeface="Times New Roman"/>
                <a:cs typeface="Times New Roman"/>
              </a:rPr>
              <a:t> </a:t>
            </a:r>
            <a:r>
              <a:rPr dirty="0" sz="1450" spc="-10">
                <a:latin typeface="Times New Roman"/>
                <a:cs typeface="Times New Roman"/>
              </a:rPr>
              <a:t>sot!”</a:t>
            </a:r>
            <a:r>
              <a:rPr dirty="0" sz="1450" spc="100">
                <a:latin typeface="Times New Roman"/>
                <a:cs typeface="Times New Roman"/>
              </a:rPr>
              <a:t> </a:t>
            </a:r>
            <a:r>
              <a:rPr dirty="0" sz="1450" spc="-10">
                <a:latin typeface="Times New Roman"/>
                <a:cs typeface="Times New Roman"/>
              </a:rPr>
              <a:t>cried</a:t>
            </a:r>
            <a:r>
              <a:rPr dirty="0" sz="1450" spc="105">
                <a:latin typeface="Times New Roman"/>
                <a:cs typeface="Times New Roman"/>
              </a:rPr>
              <a:t> </a:t>
            </a:r>
            <a:r>
              <a:rPr dirty="0" sz="1450" spc="-10">
                <a:latin typeface="Times New Roman"/>
                <a:cs typeface="Times New Roman"/>
              </a:rPr>
              <a:t>Dick,</a:t>
            </a:r>
            <a:r>
              <a:rPr dirty="0" sz="1450" spc="100">
                <a:latin typeface="Times New Roman"/>
                <a:cs typeface="Times New Roman"/>
              </a:rPr>
              <a:t> </a:t>
            </a:r>
            <a:r>
              <a:rPr dirty="0" sz="1450" spc="-10">
                <a:latin typeface="Times New Roman"/>
                <a:cs typeface="Times New Roman"/>
              </a:rPr>
              <a:t>and</a:t>
            </a:r>
            <a:r>
              <a:rPr dirty="0" sz="1450" spc="105">
                <a:latin typeface="Times New Roman"/>
                <a:cs typeface="Times New Roman"/>
              </a:rPr>
              <a:t> </a:t>
            </a:r>
            <a:r>
              <a:rPr dirty="0" sz="1450" spc="-10">
                <a:latin typeface="Times New Roman"/>
                <a:cs typeface="Times New Roman"/>
              </a:rPr>
              <a:t>thrust</a:t>
            </a:r>
            <a:r>
              <a:rPr dirty="0" sz="1450" spc="95">
                <a:latin typeface="Times New Roman"/>
                <a:cs typeface="Times New Roman"/>
              </a:rPr>
              <a:t> </a:t>
            </a:r>
            <a:r>
              <a:rPr dirty="0" sz="1450" spc="-10">
                <a:latin typeface="Times New Roman"/>
                <a:cs typeface="Times New Roman"/>
              </a:rPr>
              <a:t>him</a:t>
            </a:r>
            <a:r>
              <a:rPr dirty="0" sz="1450" spc="95">
                <a:latin typeface="Times New Roman"/>
                <a:cs typeface="Times New Roman"/>
              </a:rPr>
              <a:t> </a:t>
            </a:r>
            <a:r>
              <a:rPr dirty="0" sz="1450" spc="-10">
                <a:latin typeface="Times New Roman"/>
                <a:cs typeface="Times New Roman"/>
              </a:rPr>
              <a:t>hard</a:t>
            </a:r>
            <a:r>
              <a:rPr dirty="0" sz="1450" spc="105">
                <a:latin typeface="Times New Roman"/>
                <a:cs typeface="Times New Roman"/>
              </a:rPr>
              <a:t> </a:t>
            </a:r>
            <a:r>
              <a:rPr dirty="0" sz="1450" spc="-10">
                <a:latin typeface="Times New Roman"/>
                <a:cs typeface="Times New Roman"/>
              </a:rPr>
              <a:t>against</a:t>
            </a:r>
            <a:r>
              <a:rPr dirty="0" sz="1450" spc="95">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wall.</a:t>
            </a:r>
            <a:r>
              <a:rPr dirty="0" sz="1450" spc="100">
                <a:latin typeface="Times New Roman"/>
                <a:cs typeface="Times New Roman"/>
              </a:rPr>
              <a:t> </a:t>
            </a:r>
            <a:r>
              <a:rPr dirty="0" sz="1450" spc="-10">
                <a:latin typeface="Times New Roman"/>
                <a:cs typeface="Times New Roman"/>
              </a:rPr>
              <a:t>“In</a:t>
            </a:r>
            <a:r>
              <a:rPr dirty="0" sz="1450" spc="70">
                <a:latin typeface="Times New Roman"/>
                <a:cs typeface="Times New Roman"/>
              </a:rPr>
              <a:t> </a:t>
            </a:r>
            <a:r>
              <a:rPr dirty="0" sz="1450" spc="-10">
                <a:latin typeface="Times New Roman"/>
                <a:cs typeface="Times New Roman"/>
              </a:rPr>
              <a:t>two</a:t>
            </a:r>
            <a:r>
              <a:rPr dirty="0" sz="1450" spc="75">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—if so </a:t>
            </a:r>
            <a:r>
              <a:rPr dirty="0" sz="1450" spc="-5">
                <a:latin typeface="Times New Roman"/>
                <a:cs typeface="Times New Roman"/>
              </a:rPr>
              <a:t>be </a:t>
            </a:r>
            <a:r>
              <a:rPr dirty="0" sz="1450" spc="-10">
                <a:latin typeface="Times New Roman"/>
                <a:cs typeface="Times New Roman"/>
              </a:rPr>
              <a:t>that such </a:t>
            </a:r>
            <a:r>
              <a:rPr dirty="0" sz="1450" spc="-5">
                <a:latin typeface="Times New Roman"/>
                <a:cs typeface="Times New Roman"/>
              </a:rPr>
              <a:t>a </a:t>
            </a:r>
            <a:r>
              <a:rPr dirty="0" sz="1450" spc="-10">
                <a:latin typeface="Times New Roman"/>
                <a:cs typeface="Times New Roman"/>
              </a:rPr>
              <a:t>man can understand me who hath more wine than wit in  him—in two words, and, </a:t>
            </a:r>
            <a:r>
              <a:rPr dirty="0" sz="1450" spc="-20">
                <a:latin typeface="Times New Roman"/>
                <a:cs typeface="Times New Roman"/>
              </a:rPr>
              <a:t>a-Mary’s </a:t>
            </a:r>
            <a:r>
              <a:rPr dirty="0" sz="1450" spc="-10">
                <a:latin typeface="Times New Roman"/>
                <a:cs typeface="Times New Roman"/>
              </a:rPr>
              <a:t>name, begone </a:t>
            </a:r>
            <a:r>
              <a:rPr dirty="0" sz="1450" spc="-5">
                <a:latin typeface="Times New Roman"/>
                <a:cs typeface="Times New Roman"/>
              </a:rPr>
              <a:t>out of </a:t>
            </a:r>
            <a:r>
              <a:rPr dirty="0" sz="1450" spc="-10">
                <a:latin typeface="Times New Roman"/>
                <a:cs typeface="Times New Roman"/>
              </a:rPr>
              <a:t>this house, where, if  </a:t>
            </a:r>
            <a:r>
              <a:rPr dirty="0" sz="1450" spc="-5">
                <a:latin typeface="Times New Roman"/>
                <a:cs typeface="Times New Roman"/>
              </a:rPr>
              <a:t>ye </a:t>
            </a:r>
            <a:r>
              <a:rPr dirty="0" sz="1450" spc="-10">
                <a:latin typeface="Times New Roman"/>
                <a:cs typeface="Times New Roman"/>
              </a:rPr>
              <a:t>continue to abide, </a:t>
            </a:r>
            <a:r>
              <a:rPr dirty="0" sz="1450" spc="-5">
                <a:latin typeface="Times New Roman"/>
                <a:cs typeface="Times New Roman"/>
              </a:rPr>
              <a:t>ye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only hang yourself, </a:t>
            </a:r>
            <a:r>
              <a:rPr dirty="0" sz="1450" spc="-5">
                <a:latin typeface="Times New Roman"/>
                <a:cs typeface="Times New Roman"/>
              </a:rPr>
              <a:t>but </a:t>
            </a:r>
            <a:r>
              <a:rPr dirty="0" sz="1450" spc="-10">
                <a:latin typeface="Times New Roman"/>
                <a:cs typeface="Times New Roman"/>
              </a:rPr>
              <a:t>me also! Faith, then,  </a:t>
            </a:r>
            <a:r>
              <a:rPr dirty="0" sz="1450" spc="-5">
                <a:latin typeface="Times New Roman"/>
                <a:cs typeface="Times New Roman"/>
              </a:rPr>
              <a:t>up </a:t>
            </a:r>
            <a:r>
              <a:rPr dirty="0" sz="1450" spc="-10">
                <a:latin typeface="Times New Roman"/>
                <a:cs typeface="Times New Roman"/>
              </a:rPr>
              <a:t>foot! </a:t>
            </a:r>
            <a:r>
              <a:rPr dirty="0" sz="1450" spc="-5">
                <a:latin typeface="Times New Roman"/>
                <a:cs typeface="Times New Roman"/>
              </a:rPr>
              <a:t>be </a:t>
            </a:r>
            <a:r>
              <a:rPr dirty="0" sz="1450" spc="-10">
                <a:latin typeface="Times New Roman"/>
                <a:cs typeface="Times New Roman"/>
              </a:rPr>
              <a:t>yare, </a:t>
            </a:r>
            <a:r>
              <a:rPr dirty="0" sz="1450" spc="-25">
                <a:latin typeface="Times New Roman"/>
                <a:cs typeface="Times New Roman"/>
              </a:rPr>
              <a:t>or, </a:t>
            </a:r>
            <a:r>
              <a:rPr dirty="0" sz="1450" spc="-5">
                <a:latin typeface="Times New Roman"/>
                <a:cs typeface="Times New Roman"/>
              </a:rPr>
              <a:t>by </a:t>
            </a:r>
            <a:r>
              <a:rPr dirty="0" sz="1450" spc="-10">
                <a:latin typeface="Times New Roman"/>
                <a:cs typeface="Times New Roman"/>
              </a:rPr>
              <a:t>the mass, </a:t>
            </a:r>
            <a:r>
              <a:rPr dirty="0" sz="1450" spc="-5">
                <a:latin typeface="Times New Roman"/>
                <a:cs typeface="Times New Roman"/>
              </a:rPr>
              <a:t>I </a:t>
            </a:r>
            <a:r>
              <a:rPr dirty="0" sz="1450" spc="-10">
                <a:latin typeface="Times New Roman"/>
                <a:cs typeface="Times New Roman"/>
              </a:rPr>
              <a:t>may </a:t>
            </a:r>
            <a:r>
              <a:rPr dirty="0" sz="1450" spc="-15">
                <a:latin typeface="Times New Roman"/>
                <a:cs typeface="Times New Roman"/>
              </a:rPr>
              <a:t>forget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am in some sort </a:t>
            </a:r>
            <a:r>
              <a:rPr dirty="0" sz="1450" spc="-5">
                <a:latin typeface="Times New Roman"/>
                <a:cs typeface="Times New Roman"/>
              </a:rPr>
              <a:t>your  </a:t>
            </a:r>
            <a:r>
              <a:rPr dirty="0" sz="1450" spc="-10">
                <a:latin typeface="Times New Roman"/>
                <a:cs typeface="Times New Roman"/>
              </a:rPr>
              <a:t>captain and in some </a:t>
            </a:r>
            <a:r>
              <a:rPr dirty="0" sz="1450" spc="-5">
                <a:latin typeface="Times New Roman"/>
                <a:cs typeface="Times New Roman"/>
              </a:rPr>
              <a:t>your </a:t>
            </a:r>
            <a:r>
              <a:rPr dirty="0" sz="1450" spc="-10">
                <a:latin typeface="Times New Roman"/>
                <a:cs typeface="Times New Roman"/>
              </a:rPr>
              <a:t>debtor!</a:t>
            </a:r>
            <a:r>
              <a:rPr dirty="0" sz="1450" spc="10">
                <a:latin typeface="Times New Roman"/>
                <a:cs typeface="Times New Roman"/>
              </a:rPr>
              <a:t> </a:t>
            </a:r>
            <a:r>
              <a:rPr dirty="0" sz="1450" spc="-10">
                <a:latin typeface="Times New Roman"/>
                <a:cs typeface="Times New Roman"/>
              </a:rPr>
              <a:t>Go!”</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The sham monk was </a:t>
            </a:r>
            <a:r>
              <a:rPr dirty="0" sz="1450" spc="-30">
                <a:latin typeface="Times New Roman"/>
                <a:cs typeface="Times New Roman"/>
              </a:rPr>
              <a:t>now, </a:t>
            </a:r>
            <a:r>
              <a:rPr dirty="0" sz="1450" spc="-10">
                <a:latin typeface="Times New Roman"/>
                <a:cs typeface="Times New Roman"/>
              </a:rPr>
              <a:t>in some degree, recovering the use </a:t>
            </a:r>
            <a:r>
              <a:rPr dirty="0" sz="1450" spc="-5">
                <a:latin typeface="Times New Roman"/>
                <a:cs typeface="Times New Roman"/>
              </a:rPr>
              <a:t>of </a:t>
            </a:r>
            <a:r>
              <a:rPr dirty="0" sz="1450" spc="-10">
                <a:latin typeface="Times New Roman"/>
                <a:cs typeface="Times New Roman"/>
              </a:rPr>
              <a:t>his  intelligence; and the ring in </a:t>
            </a:r>
            <a:r>
              <a:rPr dirty="0" sz="1450" spc="-25">
                <a:latin typeface="Times New Roman"/>
                <a:cs typeface="Times New Roman"/>
              </a:rPr>
              <a:t>Dick’s </a:t>
            </a:r>
            <a:r>
              <a:rPr dirty="0" sz="1450" spc="-10">
                <a:latin typeface="Times New Roman"/>
                <a:cs typeface="Times New Roman"/>
              </a:rPr>
              <a:t>voice, and the glitter in </a:t>
            </a:r>
            <a:r>
              <a:rPr dirty="0" sz="1450" spc="-25">
                <a:latin typeface="Times New Roman"/>
                <a:cs typeface="Times New Roman"/>
              </a:rPr>
              <a:t>Dick’s </a:t>
            </a:r>
            <a:r>
              <a:rPr dirty="0" sz="1450" spc="-10">
                <a:latin typeface="Times New Roman"/>
                <a:cs typeface="Times New Roman"/>
              </a:rPr>
              <a:t>eye,  stamped home the meaning </a:t>
            </a:r>
            <a:r>
              <a:rPr dirty="0" sz="1450" spc="-5">
                <a:latin typeface="Times New Roman"/>
                <a:cs typeface="Times New Roman"/>
              </a:rPr>
              <a:t>of </a:t>
            </a:r>
            <a:r>
              <a:rPr dirty="0" sz="1450" spc="-10">
                <a:latin typeface="Times New Roman"/>
                <a:cs typeface="Times New Roman"/>
              </a:rPr>
              <a:t>his</a:t>
            </a:r>
            <a:r>
              <a:rPr dirty="0" sz="1450" spc="10">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“By the mass,” cried Lawless, “an </a:t>
            </a:r>
            <a:r>
              <a:rPr dirty="0" sz="1450" spc="-5">
                <a:latin typeface="Times New Roman"/>
                <a:cs typeface="Times New Roman"/>
              </a:rPr>
              <a:t>I be not </a:t>
            </a:r>
            <a:r>
              <a:rPr dirty="0" sz="1450" spc="-10">
                <a:latin typeface="Times New Roman"/>
                <a:cs typeface="Times New Roman"/>
              </a:rPr>
              <a:t>wanted, </a:t>
            </a:r>
            <a:r>
              <a:rPr dirty="0" sz="1450" spc="-5">
                <a:latin typeface="Times New Roman"/>
                <a:cs typeface="Times New Roman"/>
              </a:rPr>
              <a:t>I </a:t>
            </a:r>
            <a:r>
              <a:rPr dirty="0" sz="1450" spc="-10">
                <a:latin typeface="Times New Roman"/>
                <a:cs typeface="Times New Roman"/>
              </a:rPr>
              <a:t>can go;” and </a:t>
            </a:r>
            <a:r>
              <a:rPr dirty="0" sz="1450" spc="-5">
                <a:latin typeface="Times New Roman"/>
                <a:cs typeface="Times New Roman"/>
              </a:rPr>
              <a:t>he </a:t>
            </a:r>
            <a:r>
              <a:rPr dirty="0" sz="1450" spc="-10">
                <a:latin typeface="Times New Roman"/>
                <a:cs typeface="Times New Roman"/>
              </a:rPr>
              <a:t>turned  tipsily along the corridor and proceeded to flounder down-stairs, lurching  against the</a:t>
            </a:r>
            <a:r>
              <a:rPr dirty="0" sz="1450" spc="-5">
                <a:latin typeface="Times New Roman"/>
                <a:cs typeface="Times New Roman"/>
              </a:rPr>
              <a:t> </a:t>
            </a:r>
            <a:r>
              <a:rPr dirty="0" sz="1450" spc="-10">
                <a:latin typeface="Times New Roman"/>
                <a:cs typeface="Times New Roman"/>
              </a:rPr>
              <a:t>wall.</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So soon as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out of </a:t>
            </a:r>
            <a:r>
              <a:rPr dirty="0" sz="1450" spc="-10">
                <a:latin typeface="Times New Roman"/>
                <a:cs typeface="Times New Roman"/>
              </a:rPr>
              <a:t>sight, Dick returned to his hiding-place, resolutely  fixed to see the matter </a:t>
            </a:r>
            <a:r>
              <a:rPr dirty="0" sz="1450" spc="-5">
                <a:latin typeface="Times New Roman"/>
                <a:cs typeface="Times New Roman"/>
              </a:rPr>
              <a:t>out. </a:t>
            </a:r>
            <a:r>
              <a:rPr dirty="0" sz="1450" spc="-20">
                <a:latin typeface="Times New Roman"/>
                <a:cs typeface="Times New Roman"/>
              </a:rPr>
              <a:t>Wisdom, </a:t>
            </a:r>
            <a:r>
              <a:rPr dirty="0" sz="1450" spc="-10">
                <a:latin typeface="Times New Roman"/>
                <a:cs typeface="Times New Roman"/>
              </a:rPr>
              <a:t>indeed, moved him to </a:t>
            </a:r>
            <a:r>
              <a:rPr dirty="0" sz="1450" spc="-5">
                <a:latin typeface="Times New Roman"/>
                <a:cs typeface="Times New Roman"/>
              </a:rPr>
              <a:t>be </a:t>
            </a:r>
            <a:r>
              <a:rPr dirty="0" sz="1450" spc="-10">
                <a:latin typeface="Times New Roman"/>
                <a:cs typeface="Times New Roman"/>
              </a:rPr>
              <a:t>gone; </a:t>
            </a:r>
            <a:r>
              <a:rPr dirty="0" sz="1450" spc="-5">
                <a:latin typeface="Times New Roman"/>
                <a:cs typeface="Times New Roman"/>
              </a:rPr>
              <a:t>but </a:t>
            </a:r>
            <a:r>
              <a:rPr dirty="0" sz="1450" spc="-10">
                <a:latin typeface="Times New Roman"/>
                <a:cs typeface="Times New Roman"/>
              </a:rPr>
              <a:t>love  and curiosity were</a:t>
            </a:r>
            <a:r>
              <a:rPr dirty="0" sz="1450">
                <a:latin typeface="Times New Roman"/>
                <a:cs typeface="Times New Roman"/>
              </a:rPr>
              <a:t> </a:t>
            </a:r>
            <a:r>
              <a:rPr dirty="0" sz="1450" spc="-20">
                <a:latin typeface="Times New Roman"/>
                <a:cs typeface="Times New Roman"/>
              </a:rPr>
              <a:t>stronger.</a:t>
            </a:r>
            <a:endParaRPr sz="1450">
              <a:latin typeface="Times New Roman"/>
              <a:cs typeface="Times New Roman"/>
            </a:endParaRPr>
          </a:p>
          <a:p>
            <a:pPr algn="just" marL="12700" marR="5080">
              <a:lnSpc>
                <a:spcPts val="1730"/>
              </a:lnSpc>
              <a:spcBef>
                <a:spcPts val="570"/>
              </a:spcBef>
            </a:pPr>
            <a:r>
              <a:rPr dirty="0" sz="1450" spc="-25">
                <a:latin typeface="Times New Roman"/>
                <a:cs typeface="Times New Roman"/>
              </a:rPr>
              <a:t>Time </a:t>
            </a:r>
            <a:r>
              <a:rPr dirty="0" sz="1450" spc="-10">
                <a:latin typeface="Times New Roman"/>
                <a:cs typeface="Times New Roman"/>
              </a:rPr>
              <a:t>passed slowly for the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bolt </a:t>
            </a:r>
            <a:r>
              <a:rPr dirty="0" sz="1450" spc="-10">
                <a:latin typeface="Times New Roman"/>
                <a:cs typeface="Times New Roman"/>
              </a:rPr>
              <a:t>upright behind the arras. The fire  in the room began to die down, and the lamp to burn low and to smoke. And  still there was </a:t>
            </a:r>
            <a:r>
              <a:rPr dirty="0" sz="1450" spc="-5">
                <a:latin typeface="Times New Roman"/>
                <a:cs typeface="Times New Roman"/>
              </a:rPr>
              <a:t>no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the return </a:t>
            </a:r>
            <a:r>
              <a:rPr dirty="0" sz="1450" spc="-5">
                <a:latin typeface="Times New Roman"/>
                <a:cs typeface="Times New Roman"/>
              </a:rPr>
              <a:t>of </a:t>
            </a:r>
            <a:r>
              <a:rPr dirty="0" sz="1450" spc="-10">
                <a:latin typeface="Times New Roman"/>
                <a:cs typeface="Times New Roman"/>
              </a:rPr>
              <a:t>any </a:t>
            </a:r>
            <a:r>
              <a:rPr dirty="0" sz="1450" spc="-5">
                <a:latin typeface="Times New Roman"/>
                <a:cs typeface="Times New Roman"/>
              </a:rPr>
              <a:t>one </a:t>
            </a:r>
            <a:r>
              <a:rPr dirty="0" sz="1450" spc="-10">
                <a:latin typeface="Times New Roman"/>
                <a:cs typeface="Times New Roman"/>
              </a:rPr>
              <a:t>to these upper quarters </a:t>
            </a:r>
            <a:r>
              <a:rPr dirty="0" sz="1450" spc="-5">
                <a:latin typeface="Times New Roman"/>
                <a:cs typeface="Times New Roman"/>
              </a:rPr>
              <a:t>of </a:t>
            </a:r>
            <a:r>
              <a:rPr dirty="0" sz="1450" spc="-10">
                <a:latin typeface="Times New Roman"/>
                <a:cs typeface="Times New Roman"/>
              </a:rPr>
              <a:t>the  house; still the faint hum and clatter </a:t>
            </a:r>
            <a:r>
              <a:rPr dirty="0" sz="1450" spc="-5">
                <a:latin typeface="Times New Roman"/>
                <a:cs typeface="Times New Roman"/>
              </a:rPr>
              <a:t>of </a:t>
            </a:r>
            <a:r>
              <a:rPr dirty="0" sz="1450" spc="-10">
                <a:latin typeface="Times New Roman"/>
                <a:cs typeface="Times New Roman"/>
              </a:rPr>
              <a:t>the supper party sounded from far  below; and still, under the thick fall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snow, </a:t>
            </a:r>
            <a:r>
              <a:rPr dirty="0" sz="1450" spc="-10">
                <a:latin typeface="Times New Roman"/>
                <a:cs typeface="Times New Roman"/>
              </a:rPr>
              <a:t>Shoreby town lay silent </a:t>
            </a:r>
            <a:r>
              <a:rPr dirty="0" sz="1450" spc="-5">
                <a:latin typeface="Times New Roman"/>
                <a:cs typeface="Times New Roman"/>
              </a:rPr>
              <a:t>upon  </a:t>
            </a:r>
            <a:r>
              <a:rPr dirty="0" sz="1450" spc="-10">
                <a:latin typeface="Times New Roman"/>
                <a:cs typeface="Times New Roman"/>
              </a:rPr>
              <a:t>every side.</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At length, </a:t>
            </a:r>
            <a:r>
              <a:rPr dirty="0" sz="1450" spc="-15">
                <a:latin typeface="Times New Roman"/>
                <a:cs typeface="Times New Roman"/>
              </a:rPr>
              <a:t>however, </a:t>
            </a:r>
            <a:r>
              <a:rPr dirty="0" sz="1450" spc="-10">
                <a:latin typeface="Times New Roman"/>
                <a:cs typeface="Times New Roman"/>
              </a:rPr>
              <a:t>feet and voices began to draw near </a:t>
            </a:r>
            <a:r>
              <a:rPr dirty="0" sz="1450" spc="-5">
                <a:latin typeface="Times New Roman"/>
                <a:cs typeface="Times New Roman"/>
              </a:rPr>
              <a:t>upon </a:t>
            </a:r>
            <a:r>
              <a:rPr dirty="0" sz="1450" spc="-10">
                <a:latin typeface="Times New Roman"/>
                <a:cs typeface="Times New Roman"/>
              </a:rPr>
              <a:t>the stair; and  presently after several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Daniel’s </a:t>
            </a:r>
            <a:r>
              <a:rPr dirty="0" sz="1450" spc="-10">
                <a:latin typeface="Times New Roman"/>
                <a:cs typeface="Times New Roman"/>
              </a:rPr>
              <a:t>guests arrived </a:t>
            </a:r>
            <a:r>
              <a:rPr dirty="0" sz="1450" spc="-5">
                <a:latin typeface="Times New Roman"/>
                <a:cs typeface="Times New Roman"/>
              </a:rPr>
              <a:t>upon </a:t>
            </a:r>
            <a:r>
              <a:rPr dirty="0" sz="1450" spc="-10">
                <a:latin typeface="Times New Roman"/>
                <a:cs typeface="Times New Roman"/>
              </a:rPr>
              <a:t>the landing, and,  turning down the </a:t>
            </a:r>
            <a:r>
              <a:rPr dirty="0" sz="1450" spc="-15">
                <a:latin typeface="Times New Roman"/>
                <a:cs typeface="Times New Roman"/>
              </a:rPr>
              <a:t>corridor, </a:t>
            </a:r>
            <a:r>
              <a:rPr dirty="0" sz="1450" spc="-10">
                <a:latin typeface="Times New Roman"/>
                <a:cs typeface="Times New Roman"/>
              </a:rPr>
              <a:t>beheld the torn arras and the </a:t>
            </a:r>
            <a:r>
              <a:rPr dirty="0" sz="1450" spc="-5">
                <a:latin typeface="Times New Roman"/>
                <a:cs typeface="Times New Roman"/>
              </a:rPr>
              <a:t>body of </a:t>
            </a:r>
            <a:r>
              <a:rPr dirty="0" sz="1450" spc="-10">
                <a:latin typeface="Times New Roman"/>
                <a:cs typeface="Times New Roman"/>
              </a:rPr>
              <a:t>the</a:t>
            </a:r>
            <a:r>
              <a:rPr dirty="0" sz="1450" spc="95">
                <a:latin typeface="Times New Roman"/>
                <a:cs typeface="Times New Roman"/>
              </a:rPr>
              <a:t> </a:t>
            </a:r>
            <a:r>
              <a:rPr dirty="0" sz="1450" spc="-30">
                <a:latin typeface="Times New Roman"/>
                <a:cs typeface="Times New Roman"/>
              </a:rPr>
              <a:t>spy.</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Some ran forward and some back, and all together began to cry</a:t>
            </a:r>
            <a:r>
              <a:rPr dirty="0" sz="1450" spc="85">
                <a:latin typeface="Times New Roman"/>
                <a:cs typeface="Times New Roman"/>
              </a:rPr>
              <a:t> </a:t>
            </a:r>
            <a:r>
              <a:rPr dirty="0" sz="1450" spc="-10">
                <a:latin typeface="Times New Roman"/>
                <a:cs typeface="Times New Roman"/>
              </a:rPr>
              <a:t>aloud.</a:t>
            </a:r>
            <a:endParaRPr sz="1450">
              <a:latin typeface="Times New Roman"/>
              <a:cs typeface="Times New Roman"/>
            </a:endParaRPr>
          </a:p>
          <a:p>
            <a:pPr algn="just" marL="12700" marR="7620">
              <a:lnSpc>
                <a:spcPts val="1730"/>
              </a:lnSpc>
              <a:spcBef>
                <a:spcPts val="630"/>
              </a:spcBef>
            </a:pPr>
            <a:r>
              <a:rPr dirty="0" sz="1450" spc="-10">
                <a:latin typeface="Times New Roman"/>
                <a:cs typeface="Times New Roman"/>
              </a:rPr>
              <a:t>At the sound </a:t>
            </a:r>
            <a:r>
              <a:rPr dirty="0" sz="1450" spc="-5">
                <a:latin typeface="Times New Roman"/>
                <a:cs typeface="Times New Roman"/>
              </a:rPr>
              <a:t>of </a:t>
            </a:r>
            <a:r>
              <a:rPr dirty="0" sz="1450" spc="-10">
                <a:latin typeface="Times New Roman"/>
                <a:cs typeface="Times New Roman"/>
              </a:rPr>
              <a:t>their cries, guests, men-at-arms, ladies, servants, and, in </a:t>
            </a:r>
            <a:r>
              <a:rPr dirty="0" sz="1450" spc="-5">
                <a:latin typeface="Times New Roman"/>
                <a:cs typeface="Times New Roman"/>
              </a:rPr>
              <a:t>a  </a:t>
            </a:r>
            <a:r>
              <a:rPr dirty="0" sz="1450" spc="-10">
                <a:latin typeface="Times New Roman"/>
                <a:cs typeface="Times New Roman"/>
              </a:rPr>
              <a:t>word, all the inhabitants </a:t>
            </a:r>
            <a:r>
              <a:rPr dirty="0" sz="1450" spc="-5">
                <a:latin typeface="Times New Roman"/>
                <a:cs typeface="Times New Roman"/>
              </a:rPr>
              <a:t>of </a:t>
            </a:r>
            <a:r>
              <a:rPr dirty="0" sz="1450" spc="-10">
                <a:latin typeface="Times New Roman"/>
                <a:cs typeface="Times New Roman"/>
              </a:rPr>
              <a:t>that great house, came flying from every direction,  and began to join their voices to the</a:t>
            </a:r>
            <a:r>
              <a:rPr dirty="0" sz="1450" spc="30">
                <a:latin typeface="Times New Roman"/>
                <a:cs typeface="Times New Roman"/>
              </a:rPr>
              <a:t> </a:t>
            </a:r>
            <a:r>
              <a:rPr dirty="0" sz="1450" spc="-10">
                <a:latin typeface="Times New Roman"/>
                <a:cs typeface="Times New Roman"/>
              </a:rPr>
              <a:t>tumult.</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Soon</a:t>
            </a:r>
            <a:r>
              <a:rPr dirty="0" sz="1450" spc="45">
                <a:latin typeface="Times New Roman"/>
                <a:cs typeface="Times New Roman"/>
              </a:rPr>
              <a: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way</a:t>
            </a:r>
            <a:r>
              <a:rPr dirty="0" sz="1450" spc="45">
                <a:latin typeface="Times New Roman"/>
                <a:cs typeface="Times New Roman"/>
              </a:rPr>
              <a:t> </a:t>
            </a:r>
            <a:r>
              <a:rPr dirty="0" sz="1450" spc="-10">
                <a:latin typeface="Times New Roman"/>
                <a:cs typeface="Times New Roman"/>
              </a:rPr>
              <a:t>was</a:t>
            </a:r>
            <a:r>
              <a:rPr dirty="0" sz="1450" spc="45">
                <a:latin typeface="Times New Roman"/>
                <a:cs typeface="Times New Roman"/>
              </a:rPr>
              <a:t> </a:t>
            </a:r>
            <a:r>
              <a:rPr dirty="0" sz="1450" spc="-10">
                <a:latin typeface="Times New Roman"/>
                <a:cs typeface="Times New Roman"/>
              </a:rPr>
              <a:t>cleared,</a:t>
            </a:r>
            <a:r>
              <a:rPr dirty="0" sz="1450" spc="45">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Sir</a:t>
            </a:r>
            <a:r>
              <a:rPr dirty="0" sz="1450" spc="45">
                <a:latin typeface="Times New Roman"/>
                <a:cs typeface="Times New Roman"/>
              </a:rPr>
              <a:t> </a:t>
            </a:r>
            <a:r>
              <a:rPr dirty="0" sz="1450" spc="-10">
                <a:latin typeface="Times New Roman"/>
                <a:cs typeface="Times New Roman"/>
              </a:rPr>
              <a:t>Daniel</a:t>
            </a:r>
            <a:r>
              <a:rPr dirty="0" sz="1450" spc="45">
                <a:latin typeface="Times New Roman"/>
                <a:cs typeface="Times New Roman"/>
              </a:rPr>
              <a:t> </a:t>
            </a:r>
            <a:r>
              <a:rPr dirty="0" sz="1450" spc="-10">
                <a:latin typeface="Times New Roman"/>
                <a:cs typeface="Times New Roman"/>
              </a:rPr>
              <a:t>came</a:t>
            </a:r>
            <a:r>
              <a:rPr dirty="0" sz="1450" spc="45">
                <a:latin typeface="Times New Roman"/>
                <a:cs typeface="Times New Roman"/>
              </a:rPr>
              <a:t> </a:t>
            </a:r>
            <a:r>
              <a:rPr dirty="0" sz="1450" spc="-10">
                <a:latin typeface="Times New Roman"/>
                <a:cs typeface="Times New Roman"/>
              </a:rPr>
              <a:t>forth</a:t>
            </a:r>
            <a:r>
              <a:rPr dirty="0" sz="1450" spc="45">
                <a:latin typeface="Times New Roman"/>
                <a:cs typeface="Times New Roman"/>
              </a:rPr>
              <a:t> </a:t>
            </a:r>
            <a:r>
              <a:rPr dirty="0" sz="1450" spc="-10">
                <a:latin typeface="Times New Roman"/>
                <a:cs typeface="Times New Roman"/>
              </a:rPr>
              <a:t>in</a:t>
            </a:r>
            <a:r>
              <a:rPr dirty="0" sz="1450" spc="45">
                <a:latin typeface="Times New Roman"/>
                <a:cs typeface="Times New Roman"/>
              </a:rPr>
              <a:t> </a:t>
            </a:r>
            <a:r>
              <a:rPr dirty="0" sz="1450" spc="-10">
                <a:latin typeface="Times New Roman"/>
                <a:cs typeface="Times New Roman"/>
              </a:rPr>
              <a:t>person,</a:t>
            </a:r>
            <a:r>
              <a:rPr dirty="0" sz="1450" spc="45">
                <a:latin typeface="Times New Roman"/>
                <a:cs typeface="Times New Roman"/>
              </a:rPr>
              <a:t> </a:t>
            </a:r>
            <a:r>
              <a:rPr dirty="0" sz="1450" spc="-10">
                <a:latin typeface="Times New Roman"/>
                <a:cs typeface="Times New Roman"/>
              </a:rPr>
              <a:t>followed</a:t>
            </a:r>
            <a:r>
              <a:rPr dirty="0" sz="1450" spc="45">
                <a:latin typeface="Times New Roman"/>
                <a:cs typeface="Times New Roman"/>
              </a:rPr>
              <a:t> </a:t>
            </a:r>
            <a:r>
              <a:rPr dirty="0" sz="1450" spc="-5">
                <a:latin typeface="Times New Roman"/>
                <a:cs typeface="Times New Roman"/>
              </a:rPr>
              <a:t>by</a:t>
            </a:r>
            <a:r>
              <a:rPr dirty="0" sz="1450" spc="4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46467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bridegroom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morrow, </a:t>
            </a:r>
            <a:r>
              <a:rPr dirty="0" sz="1450" spc="-10">
                <a:latin typeface="Times New Roman"/>
                <a:cs typeface="Times New Roman"/>
              </a:rPr>
              <a:t>my Lord</a:t>
            </a:r>
            <a:r>
              <a:rPr dirty="0" sz="1450" spc="30">
                <a:latin typeface="Times New Roman"/>
                <a:cs typeface="Times New Roman"/>
              </a:rPr>
              <a:t> </a:t>
            </a:r>
            <a:r>
              <a:rPr dirty="0" sz="1450" spc="-20">
                <a:latin typeface="Times New Roman"/>
                <a:cs typeface="Times New Roman"/>
              </a:rPr>
              <a:t>Shoreby.</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“My lord,” said Sir Daniel, “have </a:t>
            </a:r>
            <a:r>
              <a:rPr dirty="0" sz="1450" spc="-5">
                <a:latin typeface="Times New Roman"/>
                <a:cs typeface="Times New Roman"/>
              </a:rPr>
              <a:t>I not </a:t>
            </a:r>
            <a:r>
              <a:rPr dirty="0" sz="1450" spc="-10">
                <a:latin typeface="Times New Roman"/>
                <a:cs typeface="Times New Roman"/>
              </a:rPr>
              <a:t>told </a:t>
            </a:r>
            <a:r>
              <a:rPr dirty="0" sz="1450" spc="-5">
                <a:latin typeface="Times New Roman"/>
                <a:cs typeface="Times New Roman"/>
              </a:rPr>
              <a:t>you of </a:t>
            </a:r>
            <a:r>
              <a:rPr dirty="0" sz="1450" spc="-10">
                <a:latin typeface="Times New Roman"/>
                <a:cs typeface="Times New Roman"/>
              </a:rPr>
              <a:t>this knave Black Arrow?  </a:t>
            </a:r>
            <a:r>
              <a:rPr dirty="0" sz="1450" spc="-60">
                <a:latin typeface="Times New Roman"/>
                <a:cs typeface="Times New Roman"/>
              </a:rPr>
              <a:t>To </a:t>
            </a:r>
            <a:r>
              <a:rPr dirty="0" sz="1450" spc="-10">
                <a:latin typeface="Times New Roman"/>
                <a:cs typeface="Times New Roman"/>
              </a:rPr>
              <a:t>the proof, behold it! There it stands, and,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rood, </a:t>
            </a:r>
            <a:r>
              <a:rPr dirty="0" sz="1450" spc="-10">
                <a:latin typeface="Times New Roman"/>
                <a:cs typeface="Times New Roman"/>
              </a:rPr>
              <a:t>my gossip, in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yours, </a:t>
            </a:r>
            <a:r>
              <a:rPr dirty="0" sz="1450" spc="-5">
                <a:latin typeface="Times New Roman"/>
                <a:cs typeface="Times New Roman"/>
              </a:rPr>
              <a:t>or one </a:t>
            </a:r>
            <a:r>
              <a:rPr dirty="0" sz="1450" spc="-10">
                <a:latin typeface="Times New Roman"/>
                <a:cs typeface="Times New Roman"/>
              </a:rPr>
              <a:t>that stole </a:t>
            </a:r>
            <a:r>
              <a:rPr dirty="0" sz="1450" spc="-5">
                <a:latin typeface="Times New Roman"/>
                <a:cs typeface="Times New Roman"/>
              </a:rPr>
              <a:t>your</a:t>
            </a:r>
            <a:r>
              <a:rPr dirty="0" sz="1450" spc="10">
                <a:latin typeface="Times New Roman"/>
                <a:cs typeface="Times New Roman"/>
              </a:rPr>
              <a:t> </a:t>
            </a:r>
            <a:r>
              <a:rPr dirty="0" sz="1450" spc="-10">
                <a:latin typeface="Times New Roman"/>
                <a:cs typeface="Times New Roman"/>
              </a:rPr>
              <a:t>colours!”</a:t>
            </a:r>
            <a:endParaRPr sz="1450">
              <a:latin typeface="Times New Roman"/>
              <a:cs typeface="Times New Roman"/>
            </a:endParaRPr>
          </a:p>
          <a:p>
            <a:pPr algn="just" marL="12700" marR="11430">
              <a:lnSpc>
                <a:spcPts val="1730"/>
              </a:lnSpc>
              <a:spcBef>
                <a:spcPts val="570"/>
              </a:spcBef>
            </a:pPr>
            <a:r>
              <a:rPr dirty="0" sz="1450" spc="-10">
                <a:latin typeface="Times New Roman"/>
                <a:cs typeface="Times New Roman"/>
              </a:rPr>
              <a:t>“In </a:t>
            </a:r>
            <a:r>
              <a:rPr dirty="0" sz="1450" spc="-5">
                <a:latin typeface="Times New Roman"/>
                <a:cs typeface="Times New Roman"/>
              </a:rPr>
              <a:t>good </a:t>
            </a:r>
            <a:r>
              <a:rPr dirty="0" sz="1450" spc="-10">
                <a:latin typeface="Times New Roman"/>
                <a:cs typeface="Times New Roman"/>
              </a:rPr>
              <a:t>sooth, it 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mine,” replied Lord </a:t>
            </a:r>
            <a:r>
              <a:rPr dirty="0" sz="1450" spc="-20">
                <a:latin typeface="Times New Roman"/>
                <a:cs typeface="Times New Roman"/>
              </a:rPr>
              <a:t>Shoreby, </a:t>
            </a:r>
            <a:r>
              <a:rPr dirty="0" sz="1450" spc="-10">
                <a:latin typeface="Times New Roman"/>
                <a:cs typeface="Times New Roman"/>
              </a:rPr>
              <a:t>hanging back. “I  would </a:t>
            </a:r>
            <a:r>
              <a:rPr dirty="0" sz="1450" spc="-5">
                <a:latin typeface="Times New Roman"/>
                <a:cs typeface="Times New Roman"/>
              </a:rPr>
              <a:t>I </a:t>
            </a:r>
            <a:r>
              <a:rPr dirty="0" sz="1450" spc="-10">
                <a:latin typeface="Times New Roman"/>
                <a:cs typeface="Times New Roman"/>
              </a:rPr>
              <a:t>had more such. He was keen as </a:t>
            </a:r>
            <a:r>
              <a:rPr dirty="0" sz="1450" spc="-5">
                <a:latin typeface="Times New Roman"/>
                <a:cs typeface="Times New Roman"/>
              </a:rPr>
              <a:t>a </a:t>
            </a:r>
            <a:r>
              <a:rPr dirty="0" sz="1450" spc="-10">
                <a:latin typeface="Times New Roman"/>
                <a:cs typeface="Times New Roman"/>
              </a:rPr>
              <a:t>beagle and secret as </a:t>
            </a:r>
            <a:r>
              <a:rPr dirty="0" sz="1450" spc="-5">
                <a:latin typeface="Times New Roman"/>
                <a:cs typeface="Times New Roman"/>
              </a:rPr>
              <a:t>a</a:t>
            </a:r>
            <a:r>
              <a:rPr dirty="0" sz="1450" spc="90">
                <a:latin typeface="Times New Roman"/>
                <a:cs typeface="Times New Roman"/>
              </a:rPr>
              <a:t> </a:t>
            </a:r>
            <a:r>
              <a:rPr dirty="0" sz="1450" spc="-10">
                <a:latin typeface="Times New Roman"/>
                <a:cs typeface="Times New Roman"/>
              </a:rPr>
              <a:t>mole.”</a:t>
            </a:r>
            <a:endParaRPr sz="1450">
              <a:latin typeface="Times New Roman"/>
              <a:cs typeface="Times New Roman"/>
            </a:endParaRPr>
          </a:p>
          <a:p>
            <a:pPr algn="just" marL="12700" marR="5080">
              <a:lnSpc>
                <a:spcPts val="1730"/>
              </a:lnSpc>
              <a:spcBef>
                <a:spcPts val="575"/>
              </a:spcBef>
            </a:pPr>
            <a:r>
              <a:rPr dirty="0" sz="1450" spc="-65">
                <a:latin typeface="Times New Roman"/>
                <a:cs typeface="Times New Roman"/>
              </a:rPr>
              <a:t>“Ay, </a:t>
            </a:r>
            <a:r>
              <a:rPr dirty="0" sz="1450" spc="-10">
                <a:latin typeface="Times New Roman"/>
                <a:cs typeface="Times New Roman"/>
              </a:rPr>
              <a:t>gossip, truly?” asked Sir Daniel, </a:t>
            </a:r>
            <a:r>
              <a:rPr dirty="0" sz="1450" spc="-20">
                <a:latin typeface="Times New Roman"/>
                <a:cs typeface="Times New Roman"/>
              </a:rPr>
              <a:t>keenly. </a:t>
            </a:r>
            <a:r>
              <a:rPr dirty="0" sz="1450" spc="-10">
                <a:latin typeface="Times New Roman"/>
                <a:cs typeface="Times New Roman"/>
              </a:rPr>
              <a:t>“And what came </a:t>
            </a:r>
            <a:r>
              <a:rPr dirty="0" sz="1450" spc="-5">
                <a:latin typeface="Times New Roman"/>
                <a:cs typeface="Times New Roman"/>
              </a:rPr>
              <a:t>he </a:t>
            </a:r>
            <a:r>
              <a:rPr dirty="0" sz="1450" spc="-10">
                <a:latin typeface="Times New Roman"/>
                <a:cs typeface="Times New Roman"/>
              </a:rPr>
              <a:t>smelling </a:t>
            </a:r>
            <a:r>
              <a:rPr dirty="0" sz="1450" spc="-5">
                <a:latin typeface="Times New Roman"/>
                <a:cs typeface="Times New Roman"/>
              </a:rPr>
              <a:t>up  </a:t>
            </a:r>
            <a:r>
              <a:rPr dirty="0" sz="1450" spc="-10">
                <a:latin typeface="Times New Roman"/>
                <a:cs typeface="Times New Roman"/>
              </a:rPr>
              <a:t>so many stairs in my </a:t>
            </a:r>
            <a:r>
              <a:rPr dirty="0" sz="1450" spc="-5">
                <a:latin typeface="Times New Roman"/>
                <a:cs typeface="Times New Roman"/>
              </a:rPr>
              <a:t>poor </a:t>
            </a:r>
            <a:r>
              <a:rPr dirty="0" sz="1450" spc="-10">
                <a:latin typeface="Times New Roman"/>
                <a:cs typeface="Times New Roman"/>
              </a:rPr>
              <a:t>mansion? But </a:t>
            </a:r>
            <a:r>
              <a:rPr dirty="0" sz="1450" spc="-5">
                <a:latin typeface="Times New Roman"/>
                <a:cs typeface="Times New Roman"/>
              </a:rPr>
              <a:t>he </a:t>
            </a:r>
            <a:r>
              <a:rPr dirty="0" sz="1450" spc="-10">
                <a:latin typeface="Times New Roman"/>
                <a:cs typeface="Times New Roman"/>
              </a:rPr>
              <a:t>will smell </a:t>
            </a:r>
            <a:r>
              <a:rPr dirty="0" sz="1450" spc="-5">
                <a:latin typeface="Times New Roman"/>
                <a:cs typeface="Times New Roman"/>
              </a:rPr>
              <a:t>no</a:t>
            </a:r>
            <a:r>
              <a:rPr dirty="0" sz="1450" spc="45">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7620">
              <a:lnSpc>
                <a:spcPts val="1730"/>
              </a:lnSpc>
              <a:spcBef>
                <a:spcPts val="575"/>
              </a:spcBef>
            </a:pPr>
            <a:r>
              <a:rPr dirty="0" sz="1450" spc="-15">
                <a:latin typeface="Times New Roman"/>
                <a:cs typeface="Times New Roman"/>
              </a:rPr>
              <a:t>“An’t </a:t>
            </a:r>
            <a:r>
              <a:rPr dirty="0" sz="1450" spc="-10">
                <a:latin typeface="Times New Roman"/>
                <a:cs typeface="Times New Roman"/>
              </a:rPr>
              <a:t>please </a:t>
            </a:r>
            <a:r>
              <a:rPr dirty="0" sz="1450" spc="-5">
                <a:latin typeface="Times New Roman"/>
                <a:cs typeface="Times New Roman"/>
              </a:rPr>
              <a:t>you, </a:t>
            </a:r>
            <a:r>
              <a:rPr dirty="0" sz="1450" spc="-10">
                <a:latin typeface="Times New Roman"/>
                <a:cs typeface="Times New Roman"/>
              </a:rPr>
              <a:t>Sir Daniel,” said one, “here is </a:t>
            </a:r>
            <a:r>
              <a:rPr dirty="0" sz="1450" spc="-5">
                <a:latin typeface="Times New Roman"/>
                <a:cs typeface="Times New Roman"/>
              </a:rPr>
              <a:t>a </a:t>
            </a:r>
            <a:r>
              <a:rPr dirty="0" sz="1450" spc="-10">
                <a:latin typeface="Times New Roman"/>
                <a:cs typeface="Times New Roman"/>
              </a:rPr>
              <a:t>paper written </a:t>
            </a:r>
            <a:r>
              <a:rPr dirty="0" sz="1450" spc="-5">
                <a:latin typeface="Times New Roman"/>
                <a:cs typeface="Times New Roman"/>
              </a:rPr>
              <a:t>upon </a:t>
            </a:r>
            <a:r>
              <a:rPr dirty="0" sz="1450" spc="-10">
                <a:latin typeface="Times New Roman"/>
                <a:cs typeface="Times New Roman"/>
              </a:rPr>
              <a:t>with  some </a:t>
            </a:r>
            <a:r>
              <a:rPr dirty="0" sz="1450" spc="-20">
                <a:latin typeface="Times New Roman"/>
                <a:cs typeface="Times New Roman"/>
              </a:rPr>
              <a:t>matter, </a:t>
            </a:r>
            <a:r>
              <a:rPr dirty="0" sz="1450" spc="-10">
                <a:latin typeface="Times New Roman"/>
                <a:cs typeface="Times New Roman"/>
              </a:rPr>
              <a:t>pinned </a:t>
            </a:r>
            <a:r>
              <a:rPr dirty="0" sz="1450" spc="-5">
                <a:latin typeface="Times New Roman"/>
                <a:cs typeface="Times New Roman"/>
              </a:rPr>
              <a:t>upon </a:t>
            </a:r>
            <a:r>
              <a:rPr dirty="0" sz="1450" spc="-10">
                <a:latin typeface="Times New Roman"/>
                <a:cs typeface="Times New Roman"/>
              </a:rPr>
              <a:t>his</a:t>
            </a:r>
            <a:r>
              <a:rPr dirty="0" sz="1450" spc="20">
                <a:latin typeface="Times New Roman"/>
                <a:cs typeface="Times New Roman"/>
              </a:rPr>
              <a:t> </a:t>
            </a:r>
            <a:r>
              <a:rPr dirty="0" sz="1450" spc="-10">
                <a:latin typeface="Times New Roman"/>
                <a:cs typeface="Times New Roman"/>
              </a:rPr>
              <a:t>breast.”</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“Give it me, arrow and all,” said the knight. And when </a:t>
            </a:r>
            <a:r>
              <a:rPr dirty="0" sz="1450" spc="-5">
                <a:latin typeface="Times New Roman"/>
                <a:cs typeface="Times New Roman"/>
              </a:rPr>
              <a:t>he </a:t>
            </a:r>
            <a:r>
              <a:rPr dirty="0" sz="1450" spc="-10">
                <a:latin typeface="Times New Roman"/>
                <a:cs typeface="Times New Roman"/>
              </a:rPr>
              <a:t>had taken into his  hand the shaft, </a:t>
            </a:r>
            <a:r>
              <a:rPr dirty="0" sz="1450" spc="-5">
                <a:latin typeface="Times New Roman"/>
                <a:cs typeface="Times New Roman"/>
              </a:rPr>
              <a:t>he </a:t>
            </a:r>
            <a:r>
              <a:rPr dirty="0" sz="1450" spc="-10">
                <a:latin typeface="Times New Roman"/>
                <a:cs typeface="Times New Roman"/>
              </a:rPr>
              <a:t>continued for some time to gaze </a:t>
            </a:r>
            <a:r>
              <a:rPr dirty="0" sz="1450" spc="-5">
                <a:latin typeface="Times New Roman"/>
                <a:cs typeface="Times New Roman"/>
              </a:rPr>
              <a:t>upon </a:t>
            </a:r>
            <a:r>
              <a:rPr dirty="0" sz="1450" spc="-10">
                <a:latin typeface="Times New Roman"/>
                <a:cs typeface="Times New Roman"/>
              </a:rPr>
              <a:t>it in </a:t>
            </a:r>
            <a:r>
              <a:rPr dirty="0" sz="1450" spc="-5">
                <a:latin typeface="Times New Roman"/>
                <a:cs typeface="Times New Roman"/>
              </a:rPr>
              <a:t>a </a:t>
            </a:r>
            <a:r>
              <a:rPr dirty="0" sz="1450" spc="-10">
                <a:latin typeface="Times New Roman"/>
                <a:cs typeface="Times New Roman"/>
              </a:rPr>
              <a:t>sullen musing.  </a:t>
            </a:r>
            <a:r>
              <a:rPr dirty="0" sz="1450" spc="-55">
                <a:latin typeface="Times New Roman"/>
                <a:cs typeface="Times New Roman"/>
              </a:rPr>
              <a:t>“Ay,” </a:t>
            </a:r>
            <a:r>
              <a:rPr dirty="0" sz="1450" spc="-5">
                <a:latin typeface="Times New Roman"/>
                <a:cs typeface="Times New Roman"/>
              </a:rPr>
              <a:t>he </a:t>
            </a:r>
            <a:r>
              <a:rPr dirty="0" sz="1450" spc="-10">
                <a:latin typeface="Times New Roman"/>
                <a:cs typeface="Times New Roman"/>
              </a:rPr>
              <a:t>said, addressing Lord </a:t>
            </a:r>
            <a:r>
              <a:rPr dirty="0" sz="1450" spc="-20">
                <a:latin typeface="Times New Roman"/>
                <a:cs typeface="Times New Roman"/>
              </a:rPr>
              <a:t>Shoreby, </a:t>
            </a:r>
            <a:r>
              <a:rPr dirty="0" sz="1450" spc="-10">
                <a:latin typeface="Times New Roman"/>
                <a:cs typeface="Times New Roman"/>
              </a:rPr>
              <a:t>“here is </a:t>
            </a:r>
            <a:r>
              <a:rPr dirty="0" sz="1450" spc="-5">
                <a:latin typeface="Times New Roman"/>
                <a:cs typeface="Times New Roman"/>
              </a:rPr>
              <a:t>a </a:t>
            </a:r>
            <a:r>
              <a:rPr dirty="0" sz="1450" spc="-10">
                <a:latin typeface="Times New Roman"/>
                <a:cs typeface="Times New Roman"/>
              </a:rPr>
              <a:t>hate that followeth hard and  close </a:t>
            </a:r>
            <a:r>
              <a:rPr dirty="0" sz="1450" spc="-5">
                <a:latin typeface="Times New Roman"/>
                <a:cs typeface="Times New Roman"/>
              </a:rPr>
              <a:t>upon </a:t>
            </a:r>
            <a:r>
              <a:rPr dirty="0" sz="1450" spc="-10">
                <a:latin typeface="Times New Roman"/>
                <a:cs typeface="Times New Roman"/>
              </a:rPr>
              <a:t>my heels. This black stick, </a:t>
            </a:r>
            <a:r>
              <a:rPr dirty="0" sz="1450" spc="-5">
                <a:latin typeface="Times New Roman"/>
                <a:cs typeface="Times New Roman"/>
              </a:rPr>
              <a:t>or </a:t>
            </a:r>
            <a:r>
              <a:rPr dirty="0" sz="1450" spc="-10">
                <a:latin typeface="Times New Roman"/>
                <a:cs typeface="Times New Roman"/>
              </a:rPr>
              <a:t>its just likeness, shall yet bring me  down. And, gossip, </a:t>
            </a:r>
            <a:r>
              <a:rPr dirty="0" sz="1450" spc="-15">
                <a:latin typeface="Times New Roman"/>
                <a:cs typeface="Times New Roman"/>
              </a:rPr>
              <a:t>suffer </a:t>
            </a:r>
            <a:r>
              <a:rPr dirty="0" sz="1450" spc="-5">
                <a:latin typeface="Times New Roman"/>
                <a:cs typeface="Times New Roman"/>
              </a:rPr>
              <a:t>a </a:t>
            </a:r>
            <a:r>
              <a:rPr dirty="0" sz="1450" spc="-10">
                <a:latin typeface="Times New Roman"/>
                <a:cs typeface="Times New Roman"/>
              </a:rPr>
              <a:t>plain </a:t>
            </a:r>
            <a:r>
              <a:rPr dirty="0" sz="1450" spc="-5">
                <a:latin typeface="Times New Roman"/>
                <a:cs typeface="Times New Roman"/>
              </a:rPr>
              <a:t>knight </a:t>
            </a:r>
            <a:r>
              <a:rPr dirty="0" sz="1450" spc="-10">
                <a:latin typeface="Times New Roman"/>
                <a:cs typeface="Times New Roman"/>
              </a:rPr>
              <a:t>to counsel </a:t>
            </a:r>
            <a:r>
              <a:rPr dirty="0" sz="1450" spc="-5">
                <a:latin typeface="Times New Roman"/>
                <a:cs typeface="Times New Roman"/>
              </a:rPr>
              <a:t>you; </a:t>
            </a:r>
            <a:r>
              <a:rPr dirty="0" sz="1450" spc="-10">
                <a:latin typeface="Times New Roman"/>
                <a:cs typeface="Times New Roman"/>
              </a:rPr>
              <a:t>and if these </a:t>
            </a:r>
            <a:r>
              <a:rPr dirty="0" sz="1450" spc="-5">
                <a:latin typeface="Times New Roman"/>
                <a:cs typeface="Times New Roman"/>
              </a:rPr>
              <a:t>hounds  </a:t>
            </a:r>
            <a:r>
              <a:rPr dirty="0" sz="1450" spc="-10">
                <a:latin typeface="Times New Roman"/>
                <a:cs typeface="Times New Roman"/>
              </a:rPr>
              <a:t>begin to wind </a:t>
            </a:r>
            <a:r>
              <a:rPr dirty="0" sz="1450" spc="-5">
                <a:latin typeface="Times New Roman"/>
                <a:cs typeface="Times New Roman"/>
              </a:rPr>
              <a:t>you, </a:t>
            </a:r>
            <a:r>
              <a:rPr dirty="0" sz="1450" spc="-10">
                <a:latin typeface="Times New Roman"/>
                <a:cs typeface="Times New Roman"/>
              </a:rPr>
              <a:t>flee! </a:t>
            </a:r>
            <a:r>
              <a:rPr dirty="0" sz="1450" spc="-20">
                <a:latin typeface="Times New Roman"/>
                <a:cs typeface="Times New Roman"/>
              </a:rPr>
              <a:t>’Tis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sickness—it still hangeth, hangeth </a:t>
            </a:r>
            <a:r>
              <a:rPr dirty="0" sz="1450" spc="-5">
                <a:latin typeface="Times New Roman"/>
                <a:cs typeface="Times New Roman"/>
              </a:rPr>
              <a:t>upon </a:t>
            </a:r>
            <a:r>
              <a:rPr dirty="0" sz="1450" spc="-10">
                <a:latin typeface="Times New Roman"/>
                <a:cs typeface="Times New Roman"/>
              </a:rPr>
              <a:t>the  limbs. But let </a:t>
            </a:r>
            <a:r>
              <a:rPr dirty="0" sz="1450" spc="-5">
                <a:latin typeface="Times New Roman"/>
                <a:cs typeface="Times New Roman"/>
              </a:rPr>
              <a:t>us </a:t>
            </a:r>
            <a:r>
              <a:rPr dirty="0" sz="1450" spc="-10">
                <a:latin typeface="Times New Roman"/>
                <a:cs typeface="Times New Roman"/>
              </a:rPr>
              <a:t>see what they have written. It is as </a:t>
            </a:r>
            <a:r>
              <a:rPr dirty="0" sz="1450" spc="-5">
                <a:latin typeface="Times New Roman"/>
                <a:cs typeface="Times New Roman"/>
              </a:rPr>
              <a:t>I </a:t>
            </a:r>
            <a:r>
              <a:rPr dirty="0" sz="1450" spc="-10">
                <a:latin typeface="Times New Roman"/>
                <a:cs typeface="Times New Roman"/>
              </a:rPr>
              <a:t>thought, my lord; </a:t>
            </a:r>
            <a:r>
              <a:rPr dirty="0" sz="1450" spc="-5">
                <a:latin typeface="Times New Roman"/>
                <a:cs typeface="Times New Roman"/>
              </a:rPr>
              <a:t>y’ </a:t>
            </a:r>
            <a:r>
              <a:rPr dirty="0" sz="1450" spc="-10">
                <a:latin typeface="Times New Roman"/>
                <a:cs typeface="Times New Roman"/>
              </a:rPr>
              <a:t>are  marked, like an old oak, </a:t>
            </a:r>
            <a:r>
              <a:rPr dirty="0" sz="1450" spc="-5">
                <a:latin typeface="Times New Roman"/>
                <a:cs typeface="Times New Roman"/>
              </a:rPr>
              <a:t>by </a:t>
            </a:r>
            <a:r>
              <a:rPr dirty="0" sz="1450" spc="-10">
                <a:latin typeface="Times New Roman"/>
                <a:cs typeface="Times New Roman"/>
              </a:rPr>
              <a:t>the woodman; to-morrow </a:t>
            </a:r>
            <a:r>
              <a:rPr dirty="0" sz="1450" spc="-5">
                <a:latin typeface="Times New Roman"/>
                <a:cs typeface="Times New Roman"/>
              </a:rPr>
              <a:t>or </a:t>
            </a:r>
            <a:r>
              <a:rPr dirty="0" sz="1450" spc="-10">
                <a:latin typeface="Times New Roman"/>
                <a:cs typeface="Times New Roman"/>
              </a:rPr>
              <a:t>next </a:t>
            </a:r>
            <a:r>
              <a:rPr dirty="0" sz="1450" spc="-30">
                <a:latin typeface="Times New Roman"/>
                <a:cs typeface="Times New Roman"/>
              </a:rPr>
              <a:t>day, </a:t>
            </a:r>
            <a:r>
              <a:rPr dirty="0" sz="1450" spc="-5">
                <a:latin typeface="Times New Roman"/>
                <a:cs typeface="Times New Roman"/>
              </a:rPr>
              <a:t>by </a:t>
            </a:r>
            <a:r>
              <a:rPr dirty="0" sz="1450" spc="-10">
                <a:latin typeface="Times New Roman"/>
                <a:cs typeface="Times New Roman"/>
              </a:rPr>
              <a:t>will  come the axe. But what wrote </a:t>
            </a:r>
            <a:r>
              <a:rPr dirty="0" sz="1450" spc="-5">
                <a:latin typeface="Times New Roman"/>
                <a:cs typeface="Times New Roman"/>
              </a:rPr>
              <a:t>ye </a:t>
            </a:r>
            <a:r>
              <a:rPr dirty="0" sz="1450" spc="-10">
                <a:latin typeface="Times New Roman"/>
                <a:cs typeface="Times New Roman"/>
              </a:rPr>
              <a:t>in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letter?”</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Lord Shoreby snatched the paper from the </a:t>
            </a:r>
            <a:r>
              <a:rPr dirty="0" sz="1450" spc="-25">
                <a:latin typeface="Times New Roman"/>
                <a:cs typeface="Times New Roman"/>
              </a:rPr>
              <a:t>arrow, </a:t>
            </a:r>
            <a:r>
              <a:rPr dirty="0" sz="1450" spc="-10">
                <a:latin typeface="Times New Roman"/>
                <a:cs typeface="Times New Roman"/>
              </a:rPr>
              <a:t>read it, crumpled it between  his hands, and, overcoming the reluctance which had hitherto withheld him  from approaching, threw himself </a:t>
            </a:r>
            <a:r>
              <a:rPr dirty="0" sz="1450" spc="-5">
                <a:latin typeface="Times New Roman"/>
                <a:cs typeface="Times New Roman"/>
              </a:rPr>
              <a:t>on </a:t>
            </a:r>
            <a:r>
              <a:rPr dirty="0" sz="1450" spc="-10">
                <a:latin typeface="Times New Roman"/>
                <a:cs typeface="Times New Roman"/>
              </a:rPr>
              <a:t>his knees beside the </a:t>
            </a:r>
            <a:r>
              <a:rPr dirty="0" sz="1450" spc="-5">
                <a:latin typeface="Times New Roman"/>
                <a:cs typeface="Times New Roman"/>
              </a:rPr>
              <a:t>body </a:t>
            </a:r>
            <a:r>
              <a:rPr dirty="0" sz="1450" spc="-10">
                <a:latin typeface="Times New Roman"/>
                <a:cs typeface="Times New Roman"/>
              </a:rPr>
              <a:t>and eagerly  groped in the</a:t>
            </a:r>
            <a:r>
              <a:rPr dirty="0" sz="1450">
                <a:latin typeface="Times New Roman"/>
                <a:cs typeface="Times New Roman"/>
              </a:rPr>
              <a:t> </a:t>
            </a:r>
            <a:r>
              <a:rPr dirty="0" sz="1450" spc="-10">
                <a:latin typeface="Times New Roman"/>
                <a:cs typeface="Times New Roman"/>
              </a:rPr>
              <a:t>wallet.</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He rose to his feet with </a:t>
            </a:r>
            <a:r>
              <a:rPr dirty="0" sz="1450" spc="-5">
                <a:latin typeface="Times New Roman"/>
                <a:cs typeface="Times New Roman"/>
              </a:rPr>
              <a:t>a </a:t>
            </a:r>
            <a:r>
              <a:rPr dirty="0" sz="1450" spc="-10">
                <a:latin typeface="Times New Roman"/>
                <a:cs typeface="Times New Roman"/>
              </a:rPr>
              <a:t>somewhat unsettled</a:t>
            </a:r>
            <a:r>
              <a:rPr dirty="0" sz="1450" spc="40">
                <a:latin typeface="Times New Roman"/>
                <a:cs typeface="Times New Roman"/>
              </a:rPr>
              <a:t> </a:t>
            </a:r>
            <a:r>
              <a:rPr dirty="0" sz="1450" spc="-10">
                <a:latin typeface="Times New Roman"/>
                <a:cs typeface="Times New Roman"/>
              </a:rPr>
              <a:t>countenance.</a:t>
            </a:r>
            <a:endParaRPr sz="1450">
              <a:latin typeface="Times New Roman"/>
              <a:cs typeface="Times New Roman"/>
            </a:endParaRPr>
          </a:p>
          <a:p>
            <a:pPr algn="just" marL="12700" marR="6985">
              <a:lnSpc>
                <a:spcPts val="1730"/>
              </a:lnSpc>
              <a:spcBef>
                <a:spcPts val="630"/>
              </a:spcBef>
            </a:pPr>
            <a:r>
              <a:rPr dirty="0" sz="1450" spc="-10">
                <a:latin typeface="Times New Roman"/>
                <a:cs typeface="Times New Roman"/>
              </a:rPr>
              <a:t>“Gossip,” </a:t>
            </a:r>
            <a:r>
              <a:rPr dirty="0" sz="1450" spc="-5">
                <a:latin typeface="Times New Roman"/>
                <a:cs typeface="Times New Roman"/>
              </a:rPr>
              <a:t>he </a:t>
            </a:r>
            <a:r>
              <a:rPr dirty="0" sz="1450" spc="-10">
                <a:latin typeface="Times New Roman"/>
                <a:cs typeface="Times New Roman"/>
              </a:rPr>
              <a:t>said, “I have indeed lost </a:t>
            </a:r>
            <a:r>
              <a:rPr dirty="0" sz="1450" spc="-5">
                <a:latin typeface="Times New Roman"/>
                <a:cs typeface="Times New Roman"/>
              </a:rPr>
              <a:t>a </a:t>
            </a:r>
            <a:r>
              <a:rPr dirty="0" sz="1450" spc="-10">
                <a:latin typeface="Times New Roman"/>
                <a:cs typeface="Times New Roman"/>
              </a:rPr>
              <a:t>letter here that much imported; and  could </a:t>
            </a:r>
            <a:r>
              <a:rPr dirty="0" sz="1450" spc="-5">
                <a:latin typeface="Times New Roman"/>
                <a:cs typeface="Times New Roman"/>
              </a:rPr>
              <a:t>I </a:t>
            </a:r>
            <a:r>
              <a:rPr dirty="0" sz="1450" spc="-10">
                <a:latin typeface="Times New Roman"/>
                <a:cs typeface="Times New Roman"/>
              </a:rPr>
              <a:t>lay my hand </a:t>
            </a:r>
            <a:r>
              <a:rPr dirty="0" sz="1450" spc="-5">
                <a:latin typeface="Times New Roman"/>
                <a:cs typeface="Times New Roman"/>
              </a:rPr>
              <a:t>upon </a:t>
            </a:r>
            <a:r>
              <a:rPr dirty="0" sz="1450" spc="-10">
                <a:latin typeface="Times New Roman"/>
                <a:cs typeface="Times New Roman"/>
              </a:rPr>
              <a:t>the knave that took it, </a:t>
            </a:r>
            <a:r>
              <a:rPr dirty="0" sz="1450" spc="-5">
                <a:latin typeface="Times New Roman"/>
                <a:cs typeface="Times New Roman"/>
              </a:rPr>
              <a:t>he </a:t>
            </a:r>
            <a:r>
              <a:rPr dirty="0" sz="1450" spc="-10">
                <a:latin typeface="Times New Roman"/>
                <a:cs typeface="Times New Roman"/>
              </a:rPr>
              <a:t>should incontinently grace  </a:t>
            </a:r>
            <a:r>
              <a:rPr dirty="0" sz="1450" spc="-5">
                <a:latin typeface="Times New Roman"/>
                <a:cs typeface="Times New Roman"/>
              </a:rPr>
              <a:t>a </a:t>
            </a:r>
            <a:r>
              <a:rPr dirty="0" sz="1450" spc="-20">
                <a:latin typeface="Times New Roman"/>
                <a:cs typeface="Times New Roman"/>
              </a:rPr>
              <a:t>halter. </a:t>
            </a:r>
            <a:r>
              <a:rPr dirty="0" sz="1450" spc="-10">
                <a:latin typeface="Times New Roman"/>
                <a:cs typeface="Times New Roman"/>
              </a:rPr>
              <a:t>But let us, first </a:t>
            </a:r>
            <a:r>
              <a:rPr dirty="0" sz="1450" spc="-5">
                <a:latin typeface="Times New Roman"/>
                <a:cs typeface="Times New Roman"/>
              </a:rPr>
              <a:t>of </a:t>
            </a:r>
            <a:r>
              <a:rPr dirty="0" sz="1450" spc="-10">
                <a:latin typeface="Times New Roman"/>
                <a:cs typeface="Times New Roman"/>
              </a:rPr>
              <a:t>all, secure the issues </a:t>
            </a:r>
            <a:r>
              <a:rPr dirty="0" sz="1450" spc="-5">
                <a:latin typeface="Times New Roman"/>
                <a:cs typeface="Times New Roman"/>
              </a:rPr>
              <a:t>of </a:t>
            </a:r>
            <a:r>
              <a:rPr dirty="0" sz="1450" spc="-10">
                <a:latin typeface="Times New Roman"/>
                <a:cs typeface="Times New Roman"/>
              </a:rPr>
              <a:t>the house. Here is enough  harm </a:t>
            </a:r>
            <a:r>
              <a:rPr dirty="0" sz="1450" spc="-20">
                <a:latin typeface="Times New Roman"/>
                <a:cs typeface="Times New Roman"/>
              </a:rPr>
              <a:t>already, </a:t>
            </a:r>
            <a:r>
              <a:rPr dirty="0" sz="1450" spc="-5">
                <a:latin typeface="Times New Roman"/>
                <a:cs typeface="Times New Roman"/>
              </a:rPr>
              <a:t>by </a:t>
            </a:r>
            <a:r>
              <a:rPr dirty="0" sz="1450" spc="-10">
                <a:latin typeface="Times New Roman"/>
                <a:cs typeface="Times New Roman"/>
              </a:rPr>
              <a:t>St.</a:t>
            </a:r>
            <a:r>
              <a:rPr dirty="0" sz="1450" spc="10">
                <a:latin typeface="Times New Roman"/>
                <a:cs typeface="Times New Roman"/>
              </a:rPr>
              <a:t> </a:t>
            </a:r>
            <a:r>
              <a:rPr dirty="0" sz="1450" spc="-15">
                <a:latin typeface="Times New Roman"/>
                <a:cs typeface="Times New Roman"/>
              </a:rPr>
              <a:t>George!”</a:t>
            </a:r>
            <a:endParaRPr sz="1450">
              <a:latin typeface="Times New Roman"/>
              <a:cs typeface="Times New Roman"/>
            </a:endParaRPr>
          </a:p>
          <a:p>
            <a:pPr marL="12700" marR="7620">
              <a:lnSpc>
                <a:spcPts val="1730"/>
              </a:lnSpc>
              <a:spcBef>
                <a:spcPts val="570"/>
              </a:spcBef>
              <a:tabLst>
                <a:tab pos="5607050" algn="l"/>
              </a:tabLst>
            </a:pPr>
            <a:r>
              <a:rPr dirty="0" sz="1450" spc="-10">
                <a:latin typeface="Times New Roman"/>
                <a:cs typeface="Times New Roman"/>
              </a:rPr>
              <a:t>Sentinels were posted close around the house and garden; </a:t>
            </a:r>
            <a:r>
              <a:rPr dirty="0" sz="1450" spc="-5">
                <a:latin typeface="Times New Roman"/>
                <a:cs typeface="Times New Roman"/>
              </a:rPr>
              <a:t>a </a:t>
            </a:r>
            <a:r>
              <a:rPr dirty="0" sz="1450" spc="-10">
                <a:latin typeface="Times New Roman"/>
                <a:cs typeface="Times New Roman"/>
              </a:rPr>
              <a:t>sentinel </a:t>
            </a:r>
            <a:r>
              <a:rPr dirty="0" sz="1450" spc="-5">
                <a:latin typeface="Times New Roman"/>
                <a:cs typeface="Times New Roman"/>
              </a:rPr>
              <a:t>on </a:t>
            </a:r>
            <a:r>
              <a:rPr dirty="0" sz="1450" spc="-10">
                <a:latin typeface="Times New Roman"/>
                <a:cs typeface="Times New Roman"/>
              </a:rPr>
              <a:t>every  landing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stair, </a:t>
            </a:r>
            <a:r>
              <a:rPr dirty="0" sz="1450" spc="-5">
                <a:latin typeface="Times New Roman"/>
                <a:cs typeface="Times New Roman"/>
              </a:rPr>
              <a:t>a </a:t>
            </a:r>
            <a:r>
              <a:rPr dirty="0" sz="1450" spc="-10">
                <a:latin typeface="Times New Roman"/>
                <a:cs typeface="Times New Roman"/>
              </a:rPr>
              <a:t>whole troop in the main entrance-hall; and yet another  </a:t>
            </a:r>
            <a:r>
              <a:rPr dirty="0" sz="1450" spc="-10">
                <a:latin typeface="Times New Roman"/>
                <a:cs typeface="Times New Roman"/>
              </a:rPr>
              <a:t>a</a:t>
            </a:r>
            <a:r>
              <a:rPr dirty="0" sz="1450" spc="-5">
                <a:latin typeface="Times New Roman"/>
                <a:cs typeface="Times New Roman"/>
              </a:rPr>
              <a:t>bout</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spc="-5">
                <a:latin typeface="Times New Roman"/>
                <a:cs typeface="Times New Roman"/>
              </a:rPr>
              <a:t> </a:t>
            </a:r>
            <a:r>
              <a:rPr dirty="0" sz="1450" spc="-5">
                <a:latin typeface="Times New Roman"/>
                <a:cs typeface="Times New Roman"/>
              </a:rPr>
              <a:t>bon</a:t>
            </a:r>
            <a:r>
              <a:rPr dirty="0" sz="1450" spc="-10">
                <a:latin typeface="Times New Roman"/>
                <a:cs typeface="Times New Roman"/>
              </a:rPr>
              <a:t>fir</a:t>
            </a:r>
            <a:r>
              <a:rPr dirty="0" sz="1450" spc="-5">
                <a:latin typeface="Times New Roman"/>
                <a:cs typeface="Times New Roman"/>
              </a:rPr>
              <a:t>e</a:t>
            </a:r>
            <a:r>
              <a:rPr dirty="0" sz="1450" spc="-5">
                <a:latin typeface="Times New Roman"/>
                <a:cs typeface="Times New Roman"/>
              </a:rPr>
              <a:t> </a:t>
            </a:r>
            <a:r>
              <a:rPr dirty="0" sz="1450" spc="-10">
                <a:latin typeface="Times New Roman"/>
                <a:cs typeface="Times New Roman"/>
              </a:rPr>
              <a:t>i</a:t>
            </a:r>
            <a:r>
              <a:rPr dirty="0" sz="1450" spc="-5">
                <a:latin typeface="Times New Roman"/>
                <a:cs typeface="Times New Roman"/>
              </a:rPr>
              <a:t>n</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s</a:t>
            </a:r>
            <a:r>
              <a:rPr dirty="0" sz="1450" spc="-5">
                <a:latin typeface="Times New Roman"/>
                <a:cs typeface="Times New Roman"/>
              </a:rPr>
              <a:t>h</a:t>
            </a:r>
            <a:r>
              <a:rPr dirty="0" sz="1450" spc="-10">
                <a:latin typeface="Times New Roman"/>
                <a:cs typeface="Times New Roman"/>
              </a:rPr>
              <a:t>e</a:t>
            </a:r>
            <a:r>
              <a:rPr dirty="0" sz="1450" spc="-5">
                <a:latin typeface="Times New Roman"/>
                <a:cs typeface="Times New Roman"/>
              </a:rPr>
              <a:t>d.</a:t>
            </a:r>
            <a:r>
              <a:rPr dirty="0" sz="1450">
                <a:latin typeface="Times New Roman"/>
                <a:cs typeface="Times New Roman"/>
              </a:rPr>
              <a:t> </a:t>
            </a:r>
            <a:r>
              <a:rPr dirty="0" sz="1450" spc="-5">
                <a:latin typeface="Times New Roman"/>
                <a:cs typeface="Times New Roman"/>
              </a:rPr>
              <a:t> </a:t>
            </a:r>
            <a:r>
              <a:rPr dirty="0" sz="1450" spc="-10">
                <a:latin typeface="Times New Roman"/>
                <a:cs typeface="Times New Roman"/>
              </a:rPr>
              <a:t>Si</a:t>
            </a:r>
            <a:r>
              <a:rPr dirty="0" sz="1450" spc="-5">
                <a:latin typeface="Times New Roman"/>
                <a:cs typeface="Times New Roman"/>
              </a:rPr>
              <a:t>r</a:t>
            </a:r>
            <a:r>
              <a:rPr dirty="0" sz="1450" spc="-5">
                <a:latin typeface="Times New Roman"/>
                <a:cs typeface="Times New Roman"/>
              </a:rPr>
              <a:t> </a:t>
            </a:r>
            <a:r>
              <a:rPr dirty="0" sz="1450" spc="-15">
                <a:latin typeface="Times New Roman"/>
                <a:cs typeface="Times New Roman"/>
              </a:rPr>
              <a:t>Da</a:t>
            </a:r>
            <a:r>
              <a:rPr dirty="0" sz="1450" spc="-5">
                <a:latin typeface="Times New Roman"/>
                <a:cs typeface="Times New Roman"/>
              </a:rPr>
              <a:t>n</a:t>
            </a:r>
            <a:r>
              <a:rPr dirty="0" sz="1450" spc="-10">
                <a:latin typeface="Times New Roman"/>
                <a:cs typeface="Times New Roman"/>
              </a:rPr>
              <a:t>iel</a:t>
            </a:r>
            <a:r>
              <a:rPr dirty="0" sz="1450" spc="-90">
                <a:latin typeface="Times New Roman"/>
                <a:cs typeface="Times New Roman"/>
              </a:rPr>
              <a:t>’</a:t>
            </a:r>
            <a:r>
              <a:rPr dirty="0" sz="1450" spc="-5">
                <a:latin typeface="Times New Roman"/>
                <a:cs typeface="Times New Roman"/>
              </a:rPr>
              <a:t>s</a:t>
            </a:r>
            <a:r>
              <a:rPr dirty="0" sz="1450" spc="-5">
                <a:latin typeface="Times New Roman"/>
                <a:cs typeface="Times New Roman"/>
              </a:rPr>
              <a:t> </a:t>
            </a:r>
            <a:r>
              <a:rPr dirty="0" sz="1450" spc="-10">
                <a:latin typeface="Times New Roman"/>
                <a:cs typeface="Times New Roman"/>
              </a:rPr>
              <a:t>f</a:t>
            </a:r>
            <a:r>
              <a:rPr dirty="0" sz="1450" spc="-5">
                <a:latin typeface="Times New Roman"/>
                <a:cs typeface="Times New Roman"/>
              </a:rPr>
              <a:t>o</a:t>
            </a:r>
            <a:r>
              <a:rPr dirty="0" sz="1450" spc="-10">
                <a:latin typeface="Times New Roman"/>
                <a:cs typeface="Times New Roman"/>
              </a:rPr>
              <a:t>ll</a:t>
            </a:r>
            <a:r>
              <a:rPr dirty="0" sz="1450" spc="-5">
                <a:latin typeface="Times New Roman"/>
                <a:cs typeface="Times New Roman"/>
              </a:rPr>
              <a:t>o</a:t>
            </a:r>
            <a:r>
              <a:rPr dirty="0" sz="1450" spc="-10">
                <a:latin typeface="Times New Roman"/>
                <a:cs typeface="Times New Roman"/>
              </a:rPr>
              <a:t>wer</a:t>
            </a:r>
            <a:r>
              <a:rPr dirty="0" sz="1450" spc="-5">
                <a:latin typeface="Times New Roman"/>
                <a:cs typeface="Times New Roman"/>
              </a:rPr>
              <a:t>s</a:t>
            </a:r>
            <a:r>
              <a:rPr dirty="0" sz="1450" spc="-5">
                <a:latin typeface="Times New Roman"/>
                <a:cs typeface="Times New Roman"/>
              </a:rPr>
              <a:t> </a:t>
            </a:r>
            <a:r>
              <a:rPr dirty="0" sz="1450" spc="-10">
                <a:latin typeface="Times New Roman"/>
                <a:cs typeface="Times New Roman"/>
              </a:rPr>
              <a:t>wer</a:t>
            </a:r>
            <a:r>
              <a:rPr dirty="0" sz="1450" spc="-5">
                <a:latin typeface="Times New Roman"/>
                <a:cs typeface="Times New Roman"/>
              </a:rPr>
              <a:t>e</a:t>
            </a:r>
            <a:r>
              <a:rPr dirty="0" sz="1450" spc="-5">
                <a:latin typeface="Times New Roman"/>
                <a:cs typeface="Times New Roman"/>
              </a:rPr>
              <a:t> </a:t>
            </a:r>
            <a:r>
              <a:rPr dirty="0" sz="1450" spc="-10">
                <a:latin typeface="Times New Roman"/>
                <a:cs typeface="Times New Roman"/>
              </a:rPr>
              <a:t>s</a:t>
            </a:r>
            <a:r>
              <a:rPr dirty="0" sz="1450" spc="-5">
                <a:latin typeface="Times New Roman"/>
                <a:cs typeface="Times New Roman"/>
              </a:rPr>
              <a:t>upp</a:t>
            </a:r>
            <a:r>
              <a:rPr dirty="0" sz="1450" spc="-10">
                <a:latin typeface="Times New Roman"/>
                <a:cs typeface="Times New Roman"/>
              </a:rPr>
              <a:t>leme</a:t>
            </a:r>
            <a:r>
              <a:rPr dirty="0" sz="1450" spc="-5">
                <a:latin typeface="Times New Roman"/>
                <a:cs typeface="Times New Roman"/>
              </a:rPr>
              <a:t>n</a:t>
            </a:r>
            <a:r>
              <a:rPr dirty="0" sz="1450" spc="-10">
                <a:latin typeface="Times New Roman"/>
                <a:cs typeface="Times New Roman"/>
              </a:rPr>
              <a:t>te</a:t>
            </a:r>
            <a:r>
              <a:rPr dirty="0" sz="1450" spc="-5">
                <a:latin typeface="Times New Roman"/>
                <a:cs typeface="Times New Roman"/>
              </a:rPr>
              <a:t>d</a:t>
            </a:r>
            <a:r>
              <a:rPr dirty="0" sz="1450">
                <a:latin typeface="Times New Roman"/>
                <a:cs typeface="Times New Roman"/>
              </a:rPr>
              <a:t>	</a:t>
            </a:r>
            <a:r>
              <a:rPr dirty="0" sz="1450" spc="-5">
                <a:latin typeface="Times New Roman"/>
                <a:cs typeface="Times New Roman"/>
              </a:rPr>
              <a:t>by  </a:t>
            </a:r>
            <a:r>
              <a:rPr dirty="0" sz="1450" spc="-10">
                <a:latin typeface="Times New Roman"/>
                <a:cs typeface="Times New Roman"/>
              </a:rPr>
              <a:t>Lord </a:t>
            </a:r>
            <a:r>
              <a:rPr dirty="0" sz="1450" spc="-15">
                <a:latin typeface="Times New Roman"/>
                <a:cs typeface="Times New Roman"/>
              </a:rPr>
              <a:t>Shoreby’s; </a:t>
            </a:r>
            <a:r>
              <a:rPr dirty="0" sz="1450" spc="-10">
                <a:latin typeface="Times New Roman"/>
                <a:cs typeface="Times New Roman"/>
              </a:rPr>
              <a:t>there was thus </a:t>
            </a:r>
            <a:r>
              <a:rPr dirty="0" sz="1450" spc="-5">
                <a:latin typeface="Times New Roman"/>
                <a:cs typeface="Times New Roman"/>
              </a:rPr>
              <a:t>no </a:t>
            </a:r>
            <a:r>
              <a:rPr dirty="0" sz="1450" spc="-10">
                <a:latin typeface="Times New Roman"/>
                <a:cs typeface="Times New Roman"/>
              </a:rPr>
              <a:t>lack </a:t>
            </a:r>
            <a:r>
              <a:rPr dirty="0" sz="1450" spc="-5">
                <a:latin typeface="Times New Roman"/>
                <a:cs typeface="Times New Roman"/>
              </a:rPr>
              <a:t>of </a:t>
            </a:r>
            <a:r>
              <a:rPr dirty="0" sz="1450" spc="-10">
                <a:latin typeface="Times New Roman"/>
                <a:cs typeface="Times New Roman"/>
              </a:rPr>
              <a:t>men </a:t>
            </a:r>
            <a:r>
              <a:rPr dirty="0" sz="1450" spc="-5">
                <a:latin typeface="Times New Roman"/>
                <a:cs typeface="Times New Roman"/>
              </a:rPr>
              <a:t>or </a:t>
            </a:r>
            <a:r>
              <a:rPr dirty="0" sz="1450" spc="-10">
                <a:latin typeface="Times New Roman"/>
                <a:cs typeface="Times New Roman"/>
              </a:rPr>
              <a:t>weapons to make the house  secure, </a:t>
            </a:r>
            <a:r>
              <a:rPr dirty="0" sz="1450" spc="-5">
                <a:latin typeface="Times New Roman"/>
                <a:cs typeface="Times New Roman"/>
              </a:rPr>
              <a:t>or </a:t>
            </a:r>
            <a:r>
              <a:rPr dirty="0" sz="1450" spc="-10">
                <a:latin typeface="Times New Roman"/>
                <a:cs typeface="Times New Roman"/>
              </a:rPr>
              <a:t>to entrap </a:t>
            </a:r>
            <a:r>
              <a:rPr dirty="0" sz="1450" spc="-5">
                <a:latin typeface="Times New Roman"/>
                <a:cs typeface="Times New Roman"/>
              </a:rPr>
              <a:t>a </a:t>
            </a:r>
            <a:r>
              <a:rPr dirty="0" sz="1450" spc="-10">
                <a:latin typeface="Times New Roman"/>
                <a:cs typeface="Times New Roman"/>
              </a:rPr>
              <a:t>lurking </a:t>
            </a:r>
            <a:r>
              <a:rPr dirty="0" sz="1450" spc="-25">
                <a:latin typeface="Times New Roman"/>
                <a:cs typeface="Times New Roman"/>
              </a:rPr>
              <a:t>enemy, </a:t>
            </a:r>
            <a:r>
              <a:rPr dirty="0" sz="1450" spc="-10">
                <a:latin typeface="Times New Roman"/>
                <a:cs typeface="Times New Roman"/>
              </a:rPr>
              <a:t>should </a:t>
            </a:r>
            <a:r>
              <a:rPr dirty="0" sz="1450" spc="-5">
                <a:latin typeface="Times New Roman"/>
                <a:cs typeface="Times New Roman"/>
              </a:rPr>
              <a:t>one be</a:t>
            </a:r>
            <a:r>
              <a:rPr dirty="0" sz="1450" spc="45">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marL="12700" marR="11430">
              <a:lnSpc>
                <a:spcPts val="1730"/>
              </a:lnSpc>
              <a:spcBef>
                <a:spcPts val="570"/>
              </a:spcBef>
            </a:pPr>
            <a:r>
              <a:rPr dirty="0" sz="1450" spc="-10">
                <a:latin typeface="Times New Roman"/>
                <a:cs typeface="Times New Roman"/>
              </a:rPr>
              <a:t>Meanwhile, the </a:t>
            </a:r>
            <a:r>
              <a:rPr dirty="0" sz="1450" spc="-5">
                <a:latin typeface="Times New Roman"/>
                <a:cs typeface="Times New Roman"/>
              </a:rPr>
              <a:t>body of </a:t>
            </a:r>
            <a:r>
              <a:rPr dirty="0" sz="1450" spc="-10">
                <a:latin typeface="Times New Roman"/>
                <a:cs typeface="Times New Roman"/>
              </a:rPr>
              <a:t>the spy was carried </a:t>
            </a:r>
            <a:r>
              <a:rPr dirty="0" sz="1450" spc="-5">
                <a:latin typeface="Times New Roman"/>
                <a:cs typeface="Times New Roman"/>
              </a:rPr>
              <a:t>out </a:t>
            </a:r>
            <a:r>
              <a:rPr dirty="0" sz="1450" spc="-10">
                <a:latin typeface="Times New Roman"/>
                <a:cs typeface="Times New Roman"/>
              </a:rPr>
              <a:t>through the falling snow and  deposited in the abbey</a:t>
            </a:r>
            <a:r>
              <a:rPr dirty="0" sz="1450" spc="5">
                <a:latin typeface="Times New Roman"/>
                <a:cs typeface="Times New Roman"/>
              </a:rPr>
              <a:t> </a:t>
            </a:r>
            <a:r>
              <a:rPr dirty="0" sz="1450" spc="-10">
                <a:latin typeface="Times New Roman"/>
                <a:cs typeface="Times New Roman"/>
              </a:rPr>
              <a:t>church.</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It was </a:t>
            </a:r>
            <a:r>
              <a:rPr dirty="0" sz="1450" spc="-5">
                <a:latin typeface="Times New Roman"/>
                <a:cs typeface="Times New Roman"/>
              </a:rPr>
              <a:t>not </a:t>
            </a:r>
            <a:r>
              <a:rPr dirty="0" sz="1450" spc="-10">
                <a:latin typeface="Times New Roman"/>
                <a:cs typeface="Times New Roman"/>
              </a:rPr>
              <a:t>until these dispositions had been taken, and all had returned to </a:t>
            </a:r>
            <a:r>
              <a:rPr dirty="0" sz="1450" spc="-5">
                <a:latin typeface="Times New Roman"/>
                <a:cs typeface="Times New Roman"/>
              </a:rPr>
              <a:t>a  </a:t>
            </a:r>
            <a:r>
              <a:rPr dirty="0" sz="1450" spc="-10">
                <a:latin typeface="Times New Roman"/>
                <a:cs typeface="Times New Roman"/>
              </a:rPr>
              <a:t>decorous silence, that the two girls drew Richard Shelton from his place </a:t>
            </a:r>
            <a:r>
              <a:rPr dirty="0" sz="1450" spc="-5">
                <a:latin typeface="Times New Roman"/>
                <a:cs typeface="Times New Roman"/>
              </a:rPr>
              <a:t>of  </a:t>
            </a:r>
            <a:r>
              <a:rPr dirty="0" sz="1450" spc="-10">
                <a:latin typeface="Times New Roman"/>
                <a:cs typeface="Times New Roman"/>
              </a:rPr>
              <a:t>concealment, and made </a:t>
            </a:r>
            <a:r>
              <a:rPr dirty="0" sz="1450" spc="-5">
                <a:latin typeface="Times New Roman"/>
                <a:cs typeface="Times New Roman"/>
              </a:rPr>
              <a:t>a </a:t>
            </a:r>
            <a:r>
              <a:rPr dirty="0" sz="1450" spc="-10">
                <a:latin typeface="Times New Roman"/>
                <a:cs typeface="Times New Roman"/>
              </a:rPr>
              <a:t>full report to him </a:t>
            </a:r>
            <a:r>
              <a:rPr dirty="0" sz="1450" spc="-5">
                <a:latin typeface="Times New Roman"/>
                <a:cs typeface="Times New Roman"/>
              </a:rPr>
              <a:t>of </a:t>
            </a:r>
            <a:r>
              <a:rPr dirty="0" sz="1450" spc="-10">
                <a:latin typeface="Times New Roman"/>
                <a:cs typeface="Times New Roman"/>
              </a:rPr>
              <a:t>what had passed. He, </a:t>
            </a:r>
            <a:r>
              <a:rPr dirty="0" sz="1450" spc="-5">
                <a:latin typeface="Times New Roman"/>
                <a:cs typeface="Times New Roman"/>
              </a:rPr>
              <a:t>upon </a:t>
            </a:r>
            <a:r>
              <a:rPr dirty="0" sz="1450" spc="-10">
                <a:latin typeface="Times New Roman"/>
                <a:cs typeface="Times New Roman"/>
              </a:rPr>
              <a:t>his  side, recounted the visit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spy, </a:t>
            </a:r>
            <a:r>
              <a:rPr dirty="0" sz="1450" spc="-10">
                <a:latin typeface="Times New Roman"/>
                <a:cs typeface="Times New Roman"/>
              </a:rPr>
              <a:t>his dangerous </a:t>
            </a:r>
            <a:r>
              <a:rPr dirty="0" sz="1450" spc="-20">
                <a:latin typeface="Times New Roman"/>
                <a:cs typeface="Times New Roman"/>
              </a:rPr>
              <a:t>discovery, </a:t>
            </a:r>
            <a:r>
              <a:rPr dirty="0" sz="1450" spc="-10">
                <a:latin typeface="Times New Roman"/>
                <a:cs typeface="Times New Roman"/>
              </a:rPr>
              <a:t>and speedy</a:t>
            </a:r>
            <a:r>
              <a:rPr dirty="0" sz="1450" spc="175">
                <a:latin typeface="Times New Roman"/>
                <a:cs typeface="Times New Roman"/>
              </a:rPr>
              <a:t> </a:t>
            </a:r>
            <a:r>
              <a:rPr dirty="0" sz="1450" spc="-10">
                <a:latin typeface="Times New Roman"/>
                <a:cs typeface="Times New Roman"/>
              </a:rPr>
              <a:t>end.</a:t>
            </a:r>
            <a:endParaRPr sz="1450">
              <a:latin typeface="Times New Roman"/>
              <a:cs typeface="Times New Roman"/>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24496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Joanna leaned back very faint against the curtained</a:t>
            </a:r>
            <a:r>
              <a:rPr dirty="0" sz="1450" spc="40">
                <a:latin typeface="Times New Roman"/>
                <a:cs typeface="Times New Roman"/>
              </a:rPr>
              <a:t> </a:t>
            </a:r>
            <a:r>
              <a:rPr dirty="0" sz="1450" spc="-10">
                <a:latin typeface="Times New Roman"/>
                <a:cs typeface="Times New Roman"/>
              </a:rPr>
              <a:t>wall.</a:t>
            </a:r>
            <a:endParaRPr sz="1450">
              <a:latin typeface="Times New Roman"/>
              <a:cs typeface="Times New Roman"/>
            </a:endParaRPr>
          </a:p>
          <a:p>
            <a:pPr algn="just" marL="12700" marR="10795">
              <a:lnSpc>
                <a:spcPts val="1730"/>
              </a:lnSpc>
              <a:spcBef>
                <a:spcPts val="630"/>
              </a:spcBef>
            </a:pPr>
            <a:r>
              <a:rPr dirty="0" sz="1450" spc="-10">
                <a:latin typeface="Times New Roman"/>
                <a:cs typeface="Times New Roman"/>
              </a:rPr>
              <a:t>“It will avail </a:t>
            </a:r>
            <a:r>
              <a:rPr dirty="0" sz="1450" spc="-5">
                <a:latin typeface="Times New Roman"/>
                <a:cs typeface="Times New Roman"/>
              </a:rPr>
              <a:t>but </a:t>
            </a:r>
            <a:r>
              <a:rPr dirty="0" sz="1450" spc="-10">
                <a:latin typeface="Times New Roman"/>
                <a:cs typeface="Times New Roman"/>
              </a:rPr>
              <a:t>little,” she said. “I shall </a:t>
            </a:r>
            <a:r>
              <a:rPr dirty="0" sz="1450" spc="-5">
                <a:latin typeface="Times New Roman"/>
                <a:cs typeface="Times New Roman"/>
              </a:rPr>
              <a:t>be </a:t>
            </a:r>
            <a:r>
              <a:rPr dirty="0" sz="1450" spc="-10">
                <a:latin typeface="Times New Roman"/>
                <a:cs typeface="Times New Roman"/>
              </a:rPr>
              <a:t>wed </a:t>
            </a:r>
            <a:r>
              <a:rPr dirty="0" sz="1450" spc="-20">
                <a:latin typeface="Times New Roman"/>
                <a:cs typeface="Times New Roman"/>
              </a:rPr>
              <a:t>to-morrow, </a:t>
            </a:r>
            <a:r>
              <a:rPr dirty="0" sz="1450" spc="-10">
                <a:latin typeface="Times New Roman"/>
                <a:cs typeface="Times New Roman"/>
              </a:rPr>
              <a:t>in the morning,  after all!”</a:t>
            </a:r>
            <a:endParaRPr sz="1450">
              <a:latin typeface="Times New Roman"/>
              <a:cs typeface="Times New Roman"/>
            </a:endParaRPr>
          </a:p>
          <a:p>
            <a:pPr algn="just" marL="12700" marR="10160">
              <a:lnSpc>
                <a:spcPts val="1730"/>
              </a:lnSpc>
              <a:spcBef>
                <a:spcPts val="575"/>
              </a:spcBef>
            </a:pPr>
            <a:r>
              <a:rPr dirty="0" sz="1450" spc="-10">
                <a:latin typeface="Times New Roman"/>
                <a:cs typeface="Times New Roman"/>
              </a:rPr>
              <a:t>“What!” cried her friend. “And here is </a:t>
            </a:r>
            <a:r>
              <a:rPr dirty="0" sz="1450" spc="-5">
                <a:latin typeface="Times New Roman"/>
                <a:cs typeface="Times New Roman"/>
              </a:rPr>
              <a:t>our </a:t>
            </a:r>
            <a:r>
              <a:rPr dirty="0" sz="1450" spc="-10">
                <a:latin typeface="Times New Roman"/>
                <a:cs typeface="Times New Roman"/>
              </a:rPr>
              <a:t>paladin that driveth lions like mice!  </a:t>
            </a:r>
            <a:r>
              <a:rPr dirty="0" sz="1450" spc="-85">
                <a:latin typeface="Times New Roman"/>
                <a:cs typeface="Times New Roman"/>
              </a:rPr>
              <a:t>Ye </a:t>
            </a:r>
            <a:r>
              <a:rPr dirty="0" sz="1450" spc="-10">
                <a:latin typeface="Times New Roman"/>
                <a:cs typeface="Times New Roman"/>
              </a:rPr>
              <a:t>have little faith, </a:t>
            </a:r>
            <a:r>
              <a:rPr dirty="0" sz="1450" spc="-5">
                <a:latin typeface="Times New Roman"/>
                <a:cs typeface="Times New Roman"/>
              </a:rPr>
              <a:t>of a </a:t>
            </a:r>
            <a:r>
              <a:rPr dirty="0" sz="1450" spc="-20">
                <a:latin typeface="Times New Roman"/>
                <a:cs typeface="Times New Roman"/>
              </a:rPr>
              <a:t>surety. </a:t>
            </a:r>
            <a:r>
              <a:rPr dirty="0" sz="1450" spc="-10">
                <a:latin typeface="Times New Roman"/>
                <a:cs typeface="Times New Roman"/>
              </a:rPr>
              <a:t>But come, friend </a:t>
            </a:r>
            <a:r>
              <a:rPr dirty="0" sz="1450" spc="-15">
                <a:latin typeface="Times New Roman"/>
                <a:cs typeface="Times New Roman"/>
              </a:rPr>
              <a:t>lion-driver, </a:t>
            </a:r>
            <a:r>
              <a:rPr dirty="0" sz="1450" spc="-10">
                <a:latin typeface="Times New Roman"/>
                <a:cs typeface="Times New Roman"/>
              </a:rPr>
              <a:t>give </a:t>
            </a:r>
            <a:r>
              <a:rPr dirty="0" sz="1450" spc="-5">
                <a:latin typeface="Times New Roman"/>
                <a:cs typeface="Times New Roman"/>
              </a:rPr>
              <a:t>us </a:t>
            </a:r>
            <a:r>
              <a:rPr dirty="0" sz="1450" spc="-10">
                <a:latin typeface="Times New Roman"/>
                <a:cs typeface="Times New Roman"/>
              </a:rPr>
              <a:t>some  comfort; speak, and let </a:t>
            </a:r>
            <a:r>
              <a:rPr dirty="0" sz="1450" spc="-5">
                <a:latin typeface="Times New Roman"/>
                <a:cs typeface="Times New Roman"/>
              </a:rPr>
              <a:t>us </a:t>
            </a:r>
            <a:r>
              <a:rPr dirty="0" sz="1450" spc="-10">
                <a:latin typeface="Times New Roman"/>
                <a:cs typeface="Times New Roman"/>
              </a:rPr>
              <a:t>hear bold</a:t>
            </a:r>
            <a:r>
              <a:rPr dirty="0" sz="1450" spc="20">
                <a:latin typeface="Times New Roman"/>
                <a:cs typeface="Times New Roman"/>
              </a:rPr>
              <a:t> </a:t>
            </a:r>
            <a:r>
              <a:rPr dirty="0" sz="1450" spc="-10">
                <a:latin typeface="Times New Roman"/>
                <a:cs typeface="Times New Roman"/>
              </a:rPr>
              <a:t>counsels.”</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Dick was confounded to </a:t>
            </a:r>
            <a:r>
              <a:rPr dirty="0" sz="1450" spc="-5">
                <a:latin typeface="Times New Roman"/>
                <a:cs typeface="Times New Roman"/>
              </a:rPr>
              <a:t>be </a:t>
            </a:r>
            <a:r>
              <a:rPr dirty="0" sz="1450" spc="-10">
                <a:latin typeface="Times New Roman"/>
                <a:cs typeface="Times New Roman"/>
              </a:rPr>
              <a:t>thus outfaced with his own exaggerated words; </a:t>
            </a:r>
            <a:r>
              <a:rPr dirty="0" sz="1450" spc="-5">
                <a:latin typeface="Times New Roman"/>
                <a:cs typeface="Times New Roman"/>
              </a:rPr>
              <a:t>but  </a:t>
            </a:r>
            <a:r>
              <a:rPr dirty="0" sz="1450" spc="-10">
                <a:latin typeface="Times New Roman"/>
                <a:cs typeface="Times New Roman"/>
              </a:rPr>
              <a:t>though </a:t>
            </a:r>
            <a:r>
              <a:rPr dirty="0" sz="1450" spc="-5">
                <a:latin typeface="Times New Roman"/>
                <a:cs typeface="Times New Roman"/>
              </a:rPr>
              <a:t>he </a:t>
            </a:r>
            <a:r>
              <a:rPr dirty="0" sz="1450" spc="-10">
                <a:latin typeface="Times New Roman"/>
                <a:cs typeface="Times New Roman"/>
              </a:rPr>
              <a:t>coloured, </a:t>
            </a:r>
            <a:r>
              <a:rPr dirty="0" sz="1450" spc="-5">
                <a:latin typeface="Times New Roman"/>
                <a:cs typeface="Times New Roman"/>
              </a:rPr>
              <a:t>he </a:t>
            </a:r>
            <a:r>
              <a:rPr dirty="0" sz="1450" spc="-10">
                <a:latin typeface="Times New Roman"/>
                <a:cs typeface="Times New Roman"/>
              </a:rPr>
              <a:t>still spoke</a:t>
            </a:r>
            <a:r>
              <a:rPr dirty="0" sz="1450" spc="10">
                <a:latin typeface="Times New Roman"/>
                <a:cs typeface="Times New Roman"/>
              </a:rPr>
              <a:t> </a:t>
            </a:r>
            <a:r>
              <a:rPr dirty="0" sz="1450" spc="-20">
                <a:latin typeface="Times New Roman"/>
                <a:cs typeface="Times New Roman"/>
              </a:rPr>
              <a:t>stoutly.</a:t>
            </a:r>
            <a:endParaRPr sz="1450">
              <a:latin typeface="Times New Roman"/>
              <a:cs typeface="Times New Roman"/>
            </a:endParaRPr>
          </a:p>
          <a:p>
            <a:pPr algn="just" marL="12700" marR="8255">
              <a:lnSpc>
                <a:spcPts val="1730"/>
              </a:lnSpc>
              <a:spcBef>
                <a:spcPts val="575"/>
              </a:spcBef>
            </a:pPr>
            <a:r>
              <a:rPr dirty="0" sz="1450" spc="-25">
                <a:latin typeface="Times New Roman"/>
                <a:cs typeface="Times New Roman"/>
              </a:rPr>
              <a:t>“Truly,” </a:t>
            </a:r>
            <a:r>
              <a:rPr dirty="0" sz="1450" spc="-10">
                <a:latin typeface="Times New Roman"/>
                <a:cs typeface="Times New Roman"/>
              </a:rPr>
              <a:t>said he, “we are in straits. </a:t>
            </a:r>
            <a:r>
              <a:rPr dirty="0" sz="1450" spc="-45">
                <a:latin typeface="Times New Roman"/>
                <a:cs typeface="Times New Roman"/>
              </a:rPr>
              <a:t>Yet, </a:t>
            </a:r>
            <a:r>
              <a:rPr dirty="0" sz="1450" spc="-10">
                <a:latin typeface="Times New Roman"/>
                <a:cs typeface="Times New Roman"/>
              </a:rPr>
              <a:t>could </a:t>
            </a:r>
            <a:r>
              <a:rPr dirty="0" sz="1450" spc="-5">
                <a:latin typeface="Times New Roman"/>
                <a:cs typeface="Times New Roman"/>
              </a:rPr>
              <a:t>I but </a:t>
            </a:r>
            <a:r>
              <a:rPr dirty="0" sz="1450" spc="-10">
                <a:latin typeface="Times New Roman"/>
                <a:cs typeface="Times New Roman"/>
              </a:rPr>
              <a:t>win </a:t>
            </a:r>
            <a:r>
              <a:rPr dirty="0" sz="1450" spc="-5">
                <a:latin typeface="Times New Roman"/>
                <a:cs typeface="Times New Roman"/>
              </a:rPr>
              <a:t>out of </a:t>
            </a:r>
            <a:r>
              <a:rPr dirty="0" sz="1450" spc="-10">
                <a:latin typeface="Times New Roman"/>
                <a:cs typeface="Times New Roman"/>
              </a:rPr>
              <a:t>this house for  half an </a:t>
            </a:r>
            <a:r>
              <a:rPr dirty="0" sz="1450" spc="-20">
                <a:latin typeface="Times New Roman"/>
                <a:cs typeface="Times New Roman"/>
              </a:rPr>
              <a:t>hour, </a:t>
            </a:r>
            <a:r>
              <a:rPr dirty="0" sz="1450" spc="-5">
                <a:latin typeface="Times New Roman"/>
                <a:cs typeface="Times New Roman"/>
              </a:rPr>
              <a:t>I do </a:t>
            </a:r>
            <a:r>
              <a:rPr dirty="0" sz="1450" spc="-10">
                <a:latin typeface="Times New Roman"/>
                <a:cs typeface="Times New Roman"/>
              </a:rPr>
              <a:t>honestly tell myself that all might still </a:t>
            </a:r>
            <a:r>
              <a:rPr dirty="0" sz="1450" spc="-5">
                <a:latin typeface="Times New Roman"/>
                <a:cs typeface="Times New Roman"/>
              </a:rPr>
              <a:t>go </a:t>
            </a:r>
            <a:r>
              <a:rPr dirty="0" sz="1450" spc="-10">
                <a:latin typeface="Times New Roman"/>
                <a:cs typeface="Times New Roman"/>
              </a:rPr>
              <a:t>well; and for the  marriage, it should </a:t>
            </a:r>
            <a:r>
              <a:rPr dirty="0" sz="1450" spc="-5">
                <a:latin typeface="Times New Roman"/>
                <a:cs typeface="Times New Roman"/>
              </a:rPr>
              <a:t>be</a:t>
            </a:r>
            <a:r>
              <a:rPr dirty="0" sz="1450" spc="5">
                <a:latin typeface="Times New Roman"/>
                <a:cs typeface="Times New Roman"/>
              </a:rPr>
              <a:t> </a:t>
            </a:r>
            <a:r>
              <a:rPr dirty="0" sz="1450" spc="-10">
                <a:latin typeface="Times New Roman"/>
                <a:cs typeface="Times New Roman"/>
              </a:rPr>
              <a:t>prevented.”</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“And for the lions,” mimicked the girl, “they shall </a:t>
            </a:r>
            <a:r>
              <a:rPr dirty="0" sz="1450" spc="-5">
                <a:latin typeface="Times New Roman"/>
                <a:cs typeface="Times New Roman"/>
              </a:rPr>
              <a:t>be</a:t>
            </a:r>
            <a:r>
              <a:rPr dirty="0" sz="1450" spc="60">
                <a:latin typeface="Times New Roman"/>
                <a:cs typeface="Times New Roman"/>
              </a:rPr>
              <a:t> </a:t>
            </a:r>
            <a:r>
              <a:rPr dirty="0" sz="1450" spc="-10">
                <a:latin typeface="Times New Roman"/>
                <a:cs typeface="Times New Roman"/>
              </a:rPr>
              <a:t>driven.”</a:t>
            </a:r>
            <a:endParaRPr sz="1450">
              <a:latin typeface="Times New Roman"/>
              <a:cs typeface="Times New Roman"/>
            </a:endParaRPr>
          </a:p>
          <a:p>
            <a:pPr algn="just" marL="12700" marR="6350">
              <a:lnSpc>
                <a:spcPts val="1730"/>
              </a:lnSpc>
              <a:spcBef>
                <a:spcPts val="630"/>
              </a:spcBef>
            </a:pPr>
            <a:r>
              <a:rPr dirty="0" sz="1450" spc="-10">
                <a:latin typeface="Times New Roman"/>
                <a:cs typeface="Times New Roman"/>
              </a:rPr>
              <a:t>“I crave </a:t>
            </a:r>
            <a:r>
              <a:rPr dirty="0" sz="1450" spc="-5">
                <a:latin typeface="Times New Roman"/>
                <a:cs typeface="Times New Roman"/>
              </a:rPr>
              <a:t>your </a:t>
            </a:r>
            <a:r>
              <a:rPr dirty="0" sz="1450" spc="-10">
                <a:latin typeface="Times New Roman"/>
                <a:cs typeface="Times New Roman"/>
              </a:rPr>
              <a:t>excuse,” said Dick. “I speak </a:t>
            </a:r>
            <a:r>
              <a:rPr dirty="0" sz="1450" spc="-5">
                <a:latin typeface="Times New Roman"/>
                <a:cs typeface="Times New Roman"/>
              </a:rPr>
              <a:t>not </a:t>
            </a:r>
            <a:r>
              <a:rPr dirty="0" sz="1450" spc="-10">
                <a:latin typeface="Times New Roman"/>
                <a:cs typeface="Times New Roman"/>
              </a:rPr>
              <a:t>now in any boasting </a:t>
            </a:r>
            <a:r>
              <a:rPr dirty="0" sz="1450" spc="-15">
                <a:latin typeface="Times New Roman"/>
                <a:cs typeface="Times New Roman"/>
              </a:rPr>
              <a:t>humour,  </a:t>
            </a:r>
            <a:r>
              <a:rPr dirty="0" sz="1450" spc="-5">
                <a:latin typeface="Times New Roman"/>
                <a:cs typeface="Times New Roman"/>
              </a:rPr>
              <a:t>but </a:t>
            </a:r>
            <a:r>
              <a:rPr dirty="0" sz="1450" spc="-10">
                <a:latin typeface="Times New Roman"/>
                <a:cs typeface="Times New Roman"/>
              </a:rPr>
              <a:t>rather as </a:t>
            </a:r>
            <a:r>
              <a:rPr dirty="0" sz="1450" spc="-5">
                <a:latin typeface="Times New Roman"/>
                <a:cs typeface="Times New Roman"/>
              </a:rPr>
              <a:t>one </a:t>
            </a:r>
            <a:r>
              <a:rPr dirty="0" sz="1450" spc="-10">
                <a:latin typeface="Times New Roman"/>
                <a:cs typeface="Times New Roman"/>
              </a:rPr>
              <a:t>inquiring after help </a:t>
            </a:r>
            <a:r>
              <a:rPr dirty="0" sz="1450" spc="-5">
                <a:latin typeface="Times New Roman"/>
                <a:cs typeface="Times New Roman"/>
              </a:rPr>
              <a:t>or </a:t>
            </a:r>
            <a:r>
              <a:rPr dirty="0" sz="1450" spc="-10">
                <a:latin typeface="Times New Roman"/>
                <a:cs typeface="Times New Roman"/>
              </a:rPr>
              <a:t>counsel; for if </a:t>
            </a:r>
            <a:r>
              <a:rPr dirty="0" sz="1450" spc="-5">
                <a:latin typeface="Times New Roman"/>
                <a:cs typeface="Times New Roman"/>
              </a:rPr>
              <a:t>I </a:t>
            </a:r>
            <a:r>
              <a:rPr dirty="0" sz="1450" spc="-10">
                <a:latin typeface="Times New Roman"/>
                <a:cs typeface="Times New Roman"/>
              </a:rPr>
              <a:t>get </a:t>
            </a:r>
            <a:r>
              <a:rPr dirty="0" sz="1450" spc="-5">
                <a:latin typeface="Times New Roman"/>
                <a:cs typeface="Times New Roman"/>
              </a:rPr>
              <a:t>not </a:t>
            </a:r>
            <a:r>
              <a:rPr dirty="0" sz="1450" spc="-10">
                <a:latin typeface="Times New Roman"/>
                <a:cs typeface="Times New Roman"/>
              </a:rPr>
              <a:t>forth </a:t>
            </a:r>
            <a:r>
              <a:rPr dirty="0" sz="1450" spc="-5">
                <a:latin typeface="Times New Roman"/>
                <a:cs typeface="Times New Roman"/>
              </a:rPr>
              <a:t>of </a:t>
            </a:r>
            <a:r>
              <a:rPr dirty="0" sz="1450" spc="-10">
                <a:latin typeface="Times New Roman"/>
                <a:cs typeface="Times New Roman"/>
              </a:rPr>
              <a:t>this  house and through these sentinels,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do </a:t>
            </a:r>
            <a:r>
              <a:rPr dirty="0" sz="1450" spc="-10">
                <a:latin typeface="Times New Roman"/>
                <a:cs typeface="Times New Roman"/>
              </a:rPr>
              <a:t>less than naught. </a:t>
            </a:r>
            <a:r>
              <a:rPr dirty="0" sz="1450" spc="-35">
                <a:latin typeface="Times New Roman"/>
                <a:cs typeface="Times New Roman"/>
              </a:rPr>
              <a:t>Take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pray  </a:t>
            </a:r>
            <a:r>
              <a:rPr dirty="0" sz="1450" spc="-5">
                <a:latin typeface="Times New Roman"/>
                <a:cs typeface="Times New Roman"/>
              </a:rPr>
              <a:t>you,</a:t>
            </a:r>
            <a:r>
              <a:rPr dirty="0" sz="1450" spc="-10">
                <a:latin typeface="Times New Roman"/>
                <a:cs typeface="Times New Roman"/>
              </a:rPr>
              <a:t> </a:t>
            </a:r>
            <a:r>
              <a:rPr dirty="0" sz="1450" spc="-20">
                <a:latin typeface="Times New Roman"/>
                <a:cs typeface="Times New Roman"/>
              </a:rPr>
              <a:t>rightly.”</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“Why said </a:t>
            </a:r>
            <a:r>
              <a:rPr dirty="0" sz="1450" spc="-5">
                <a:latin typeface="Times New Roman"/>
                <a:cs typeface="Times New Roman"/>
              </a:rPr>
              <a:t>ye he </a:t>
            </a:r>
            <a:r>
              <a:rPr dirty="0" sz="1450" spc="-10">
                <a:latin typeface="Times New Roman"/>
                <a:cs typeface="Times New Roman"/>
              </a:rPr>
              <a:t>was rustic, Joan?” the girl inquired. “I warrant </a:t>
            </a:r>
            <a:r>
              <a:rPr dirty="0" sz="1450" spc="-5">
                <a:latin typeface="Times New Roman"/>
                <a:cs typeface="Times New Roman"/>
              </a:rPr>
              <a:t>he </a:t>
            </a:r>
            <a:r>
              <a:rPr dirty="0" sz="1450" spc="-10">
                <a:latin typeface="Times New Roman"/>
                <a:cs typeface="Times New Roman"/>
              </a:rPr>
              <a:t>hath </a:t>
            </a:r>
            <a:r>
              <a:rPr dirty="0" sz="1450" spc="-5">
                <a:latin typeface="Times New Roman"/>
                <a:cs typeface="Times New Roman"/>
              </a:rPr>
              <a:t>a  tongue </a:t>
            </a:r>
            <a:r>
              <a:rPr dirty="0" sz="1450" spc="-10">
                <a:latin typeface="Times New Roman"/>
                <a:cs typeface="Times New Roman"/>
              </a:rPr>
              <a:t>in his head; </a:t>
            </a:r>
            <a:r>
              <a:rPr dirty="0" sz="1450" spc="-25">
                <a:latin typeface="Times New Roman"/>
                <a:cs typeface="Times New Roman"/>
              </a:rPr>
              <a:t>ready, </a:t>
            </a:r>
            <a:r>
              <a:rPr dirty="0" sz="1450" spc="-10">
                <a:latin typeface="Times New Roman"/>
                <a:cs typeface="Times New Roman"/>
              </a:rPr>
              <a:t>soft, and bold is his speech at pleasure. What would  </a:t>
            </a:r>
            <a:r>
              <a:rPr dirty="0" sz="1450" spc="-5">
                <a:latin typeface="Times New Roman"/>
                <a:cs typeface="Times New Roman"/>
              </a:rPr>
              <a:t>ye</a:t>
            </a:r>
            <a:r>
              <a:rPr dirty="0" sz="1450" spc="-10">
                <a:latin typeface="Times New Roman"/>
                <a:cs typeface="Times New Roman"/>
              </a:rPr>
              <a:t> more?”</a:t>
            </a:r>
            <a:endParaRPr sz="1450">
              <a:latin typeface="Times New Roman"/>
              <a:cs typeface="Times New Roman"/>
            </a:endParaRPr>
          </a:p>
          <a:p>
            <a:pPr marL="12700" marR="210820">
              <a:lnSpc>
                <a:spcPts val="1730"/>
              </a:lnSpc>
              <a:spcBef>
                <a:spcPts val="570"/>
              </a:spcBef>
            </a:pPr>
            <a:r>
              <a:rPr dirty="0" sz="1450" spc="-25">
                <a:latin typeface="Times New Roman"/>
                <a:cs typeface="Times New Roman"/>
              </a:rPr>
              <a:t>“Nay,” </a:t>
            </a:r>
            <a:r>
              <a:rPr dirty="0" sz="1450" spc="-10">
                <a:latin typeface="Times New Roman"/>
                <a:cs typeface="Times New Roman"/>
              </a:rPr>
              <a:t>sighed Joanna, with </a:t>
            </a:r>
            <a:r>
              <a:rPr dirty="0" sz="1450" spc="-5">
                <a:latin typeface="Times New Roman"/>
                <a:cs typeface="Times New Roman"/>
              </a:rPr>
              <a:t>a </a:t>
            </a:r>
            <a:r>
              <a:rPr dirty="0" sz="1450" spc="-10">
                <a:latin typeface="Times New Roman"/>
                <a:cs typeface="Times New Roman"/>
              </a:rPr>
              <a:t>smile, “they have changed me my friend Dick,  </a:t>
            </a:r>
            <a:r>
              <a:rPr dirty="0" sz="1450" spc="-15">
                <a:latin typeface="Times New Roman"/>
                <a:cs typeface="Times New Roman"/>
              </a:rPr>
              <a:t>’tis </a:t>
            </a:r>
            <a:r>
              <a:rPr dirty="0" sz="1450" spc="-10">
                <a:latin typeface="Times New Roman"/>
                <a:cs typeface="Times New Roman"/>
              </a:rPr>
              <a:t>sure </a:t>
            </a:r>
            <a:r>
              <a:rPr dirty="0" sz="1450" spc="-5">
                <a:latin typeface="Times New Roman"/>
                <a:cs typeface="Times New Roman"/>
              </a:rPr>
              <a:t>enough.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beheld him, </a:t>
            </a:r>
            <a:r>
              <a:rPr dirty="0" sz="1450" spc="-5">
                <a:latin typeface="Times New Roman"/>
                <a:cs typeface="Times New Roman"/>
              </a:rPr>
              <a:t>he </a:t>
            </a:r>
            <a:r>
              <a:rPr dirty="0" sz="1450" spc="-10">
                <a:latin typeface="Times New Roman"/>
                <a:cs typeface="Times New Roman"/>
              </a:rPr>
              <a:t>was rough indeed. But it matters  little; there is </a:t>
            </a:r>
            <a:r>
              <a:rPr dirty="0" sz="1450" spc="-5">
                <a:latin typeface="Times New Roman"/>
                <a:cs typeface="Times New Roman"/>
              </a:rPr>
              <a:t>no </a:t>
            </a:r>
            <a:r>
              <a:rPr dirty="0" sz="1450" spc="-10">
                <a:latin typeface="Times New Roman"/>
                <a:cs typeface="Times New Roman"/>
              </a:rPr>
              <a:t>help for my hard case, and </a:t>
            </a:r>
            <a:r>
              <a:rPr dirty="0" sz="1450" spc="-5">
                <a:latin typeface="Times New Roman"/>
                <a:cs typeface="Times New Roman"/>
              </a:rPr>
              <a:t>I </a:t>
            </a:r>
            <a:r>
              <a:rPr dirty="0" sz="1450" spc="-10">
                <a:latin typeface="Times New Roman"/>
                <a:cs typeface="Times New Roman"/>
              </a:rPr>
              <a:t>must still </a:t>
            </a:r>
            <a:r>
              <a:rPr dirty="0" sz="1450" spc="-5">
                <a:latin typeface="Times New Roman"/>
                <a:cs typeface="Times New Roman"/>
              </a:rPr>
              <a:t>be </a:t>
            </a:r>
            <a:r>
              <a:rPr dirty="0" sz="1450" spc="-10">
                <a:latin typeface="Times New Roman"/>
                <a:cs typeface="Times New Roman"/>
              </a:rPr>
              <a:t>Lady</a:t>
            </a:r>
            <a:r>
              <a:rPr dirty="0" sz="1450" spc="120">
                <a:latin typeface="Times New Roman"/>
                <a:cs typeface="Times New Roman"/>
              </a:rPr>
              <a:t> </a:t>
            </a:r>
            <a:r>
              <a:rPr dirty="0" sz="1450" spc="-10">
                <a:latin typeface="Times New Roman"/>
                <a:cs typeface="Times New Roman"/>
              </a:rPr>
              <a:t>Shoreby!”</a:t>
            </a:r>
            <a:endParaRPr sz="1450">
              <a:latin typeface="Times New Roman"/>
              <a:cs typeface="Times New Roman"/>
            </a:endParaRPr>
          </a:p>
          <a:p>
            <a:pPr algn="just" marL="12700" marR="6350">
              <a:lnSpc>
                <a:spcPts val="1730"/>
              </a:lnSpc>
              <a:spcBef>
                <a:spcPts val="570"/>
              </a:spcBef>
            </a:pPr>
            <a:r>
              <a:rPr dirty="0" sz="1450" spc="-30">
                <a:latin typeface="Times New Roman"/>
                <a:cs typeface="Times New Roman"/>
              </a:rPr>
              <a:t>“Nay, </a:t>
            </a:r>
            <a:r>
              <a:rPr dirty="0" sz="1450" spc="-10">
                <a:latin typeface="Times New Roman"/>
                <a:cs typeface="Times New Roman"/>
              </a:rPr>
              <a:t>then,” said Dick, “I will even make the adventure. A friar is </a:t>
            </a:r>
            <a:r>
              <a:rPr dirty="0" sz="1450" spc="-5">
                <a:latin typeface="Times New Roman"/>
                <a:cs typeface="Times New Roman"/>
              </a:rPr>
              <a:t>not </a:t>
            </a:r>
            <a:r>
              <a:rPr dirty="0" sz="1450" spc="-10">
                <a:latin typeface="Times New Roman"/>
                <a:cs typeface="Times New Roman"/>
              </a:rPr>
              <a:t>much  regarded; and if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a good </a:t>
            </a:r>
            <a:r>
              <a:rPr dirty="0" sz="1450" spc="-10">
                <a:latin typeface="Times New Roman"/>
                <a:cs typeface="Times New Roman"/>
              </a:rPr>
              <a:t>fairy to lead me </a:t>
            </a:r>
            <a:r>
              <a:rPr dirty="0" sz="1450" spc="-5">
                <a:latin typeface="Times New Roman"/>
                <a:cs typeface="Times New Roman"/>
              </a:rPr>
              <a:t>up, I </a:t>
            </a:r>
            <a:r>
              <a:rPr dirty="0" sz="1450" spc="-10">
                <a:latin typeface="Times New Roman"/>
                <a:cs typeface="Times New Roman"/>
              </a:rPr>
              <a:t>may find another belike  to carry me down. How call they the name </a:t>
            </a:r>
            <a:r>
              <a:rPr dirty="0" sz="1450" spc="-5">
                <a:latin typeface="Times New Roman"/>
                <a:cs typeface="Times New Roman"/>
              </a:rPr>
              <a:t>of </a:t>
            </a:r>
            <a:r>
              <a:rPr dirty="0" sz="1450" spc="-10">
                <a:latin typeface="Times New Roman"/>
                <a:cs typeface="Times New Roman"/>
              </a:rPr>
              <a:t>this</a:t>
            </a:r>
            <a:r>
              <a:rPr dirty="0" sz="1450" spc="45">
                <a:latin typeface="Times New Roman"/>
                <a:cs typeface="Times New Roman"/>
              </a:rPr>
              <a:t> </a:t>
            </a:r>
            <a:r>
              <a:rPr dirty="0" sz="1450" spc="-10">
                <a:latin typeface="Times New Roman"/>
                <a:cs typeface="Times New Roman"/>
              </a:rPr>
              <a:t>spy?”</a:t>
            </a:r>
            <a:endParaRPr sz="1450">
              <a:latin typeface="Times New Roman"/>
              <a:cs typeface="Times New Roman"/>
            </a:endParaRPr>
          </a:p>
          <a:p>
            <a:pPr algn="just" marL="12700" marR="7620">
              <a:lnSpc>
                <a:spcPts val="1730"/>
              </a:lnSpc>
              <a:spcBef>
                <a:spcPts val="575"/>
              </a:spcBef>
            </a:pPr>
            <a:r>
              <a:rPr dirty="0" sz="1450" spc="-15">
                <a:latin typeface="Times New Roman"/>
                <a:cs typeface="Times New Roman"/>
              </a:rPr>
              <a:t>“Rutter,” </a:t>
            </a:r>
            <a:r>
              <a:rPr dirty="0" sz="1450" spc="-10">
                <a:latin typeface="Times New Roman"/>
                <a:cs typeface="Times New Roman"/>
              </a:rPr>
              <a:t>said the </a:t>
            </a:r>
            <a:r>
              <a:rPr dirty="0" sz="1450" spc="-5">
                <a:latin typeface="Times New Roman"/>
                <a:cs typeface="Times New Roman"/>
              </a:rPr>
              <a:t>young </a:t>
            </a:r>
            <a:r>
              <a:rPr dirty="0" sz="1450" spc="-10">
                <a:latin typeface="Times New Roman"/>
                <a:cs typeface="Times New Roman"/>
              </a:rPr>
              <a:t>lady; “and an excellent </a:t>
            </a:r>
            <a:r>
              <a:rPr dirty="0" sz="1450" spc="-5">
                <a:latin typeface="Times New Roman"/>
                <a:cs typeface="Times New Roman"/>
              </a:rPr>
              <a:t>good </a:t>
            </a:r>
            <a:r>
              <a:rPr dirty="0" sz="1450" spc="-10">
                <a:latin typeface="Times New Roman"/>
                <a:cs typeface="Times New Roman"/>
              </a:rPr>
              <a:t>name to call him </a:t>
            </a:r>
            <a:r>
              <a:rPr dirty="0" sz="1450" spc="-40">
                <a:latin typeface="Times New Roman"/>
                <a:cs typeface="Times New Roman"/>
              </a:rPr>
              <a:t>by. </a:t>
            </a:r>
            <a:r>
              <a:rPr dirty="0" sz="1450" spc="-10">
                <a:latin typeface="Times New Roman"/>
                <a:cs typeface="Times New Roman"/>
              </a:rPr>
              <a:t>But  how mean ye, lion-driver? What is in </a:t>
            </a:r>
            <a:r>
              <a:rPr dirty="0" sz="1450" spc="-5">
                <a:latin typeface="Times New Roman"/>
                <a:cs typeface="Times New Roman"/>
              </a:rPr>
              <a:t>your </a:t>
            </a:r>
            <a:r>
              <a:rPr dirty="0" sz="1450" spc="-10">
                <a:latin typeface="Times New Roman"/>
                <a:cs typeface="Times New Roman"/>
              </a:rPr>
              <a:t>mind to</a:t>
            </a:r>
            <a:r>
              <a:rPr dirty="0" sz="1450" spc="40">
                <a:latin typeface="Times New Roman"/>
                <a:cs typeface="Times New Roman"/>
              </a:rPr>
              <a:t> </a:t>
            </a:r>
            <a:r>
              <a:rPr dirty="0" sz="1450" spc="-10">
                <a:latin typeface="Times New Roman"/>
                <a:cs typeface="Times New Roman"/>
              </a:rPr>
              <a:t>do?”</a:t>
            </a:r>
            <a:endParaRPr sz="1450">
              <a:latin typeface="Times New Roman"/>
              <a:cs typeface="Times New Roman"/>
            </a:endParaRPr>
          </a:p>
          <a:p>
            <a:pPr algn="just" marL="12700" marR="10795">
              <a:lnSpc>
                <a:spcPts val="1730"/>
              </a:lnSpc>
              <a:spcBef>
                <a:spcPts val="570"/>
              </a:spcBef>
            </a:pPr>
            <a:r>
              <a:rPr dirty="0" sz="1450" spc="-45">
                <a:latin typeface="Times New Roman"/>
                <a:cs typeface="Times New Roman"/>
              </a:rPr>
              <a:t>“To </a:t>
            </a:r>
            <a:r>
              <a:rPr dirty="0" sz="1450" spc="-15">
                <a:latin typeface="Times New Roman"/>
                <a:cs typeface="Times New Roman"/>
              </a:rPr>
              <a:t>offer </a:t>
            </a:r>
            <a:r>
              <a:rPr dirty="0" sz="1450" spc="-10">
                <a:latin typeface="Times New Roman"/>
                <a:cs typeface="Times New Roman"/>
              </a:rPr>
              <a:t>boldly to </a:t>
            </a:r>
            <a:r>
              <a:rPr dirty="0" sz="1450" spc="-5">
                <a:latin typeface="Times New Roman"/>
                <a:cs typeface="Times New Roman"/>
              </a:rPr>
              <a:t>go </a:t>
            </a:r>
            <a:r>
              <a:rPr dirty="0" sz="1450" spc="-10">
                <a:latin typeface="Times New Roman"/>
                <a:cs typeface="Times New Roman"/>
              </a:rPr>
              <a:t>forth,” returned Dick; “and if any stop me, to keep an  unchanged countenance, and say </a:t>
            </a:r>
            <a:r>
              <a:rPr dirty="0" sz="1450" spc="-5">
                <a:latin typeface="Times New Roman"/>
                <a:cs typeface="Times New Roman"/>
              </a:rPr>
              <a:t>I go </a:t>
            </a:r>
            <a:r>
              <a:rPr dirty="0" sz="1450" spc="-10">
                <a:latin typeface="Times New Roman"/>
                <a:cs typeface="Times New Roman"/>
              </a:rPr>
              <a:t>to pray for </a:t>
            </a:r>
            <a:r>
              <a:rPr dirty="0" sz="1450" spc="-20">
                <a:latin typeface="Times New Roman"/>
                <a:cs typeface="Times New Roman"/>
              </a:rPr>
              <a:t>Rutter. </a:t>
            </a:r>
            <a:r>
              <a:rPr dirty="0" sz="1450" spc="-10">
                <a:latin typeface="Times New Roman"/>
                <a:cs typeface="Times New Roman"/>
              </a:rPr>
              <a:t>They will </a:t>
            </a:r>
            <a:r>
              <a:rPr dirty="0" sz="1450" spc="-5">
                <a:latin typeface="Times New Roman"/>
                <a:cs typeface="Times New Roman"/>
              </a:rPr>
              <a:t>be </a:t>
            </a:r>
            <a:r>
              <a:rPr dirty="0" sz="1450" spc="-10">
                <a:latin typeface="Times New Roman"/>
                <a:cs typeface="Times New Roman"/>
              </a:rPr>
              <a:t>praying  over his </a:t>
            </a:r>
            <a:r>
              <a:rPr dirty="0" sz="1450" spc="-5">
                <a:latin typeface="Times New Roman"/>
                <a:cs typeface="Times New Roman"/>
              </a:rPr>
              <a:t>poor </a:t>
            </a:r>
            <a:r>
              <a:rPr dirty="0" sz="1450" spc="-10">
                <a:latin typeface="Times New Roman"/>
                <a:cs typeface="Times New Roman"/>
              </a:rPr>
              <a:t>clay even</a:t>
            </a:r>
            <a:r>
              <a:rPr dirty="0" sz="1450" spc="5">
                <a:latin typeface="Times New Roman"/>
                <a:cs typeface="Times New Roman"/>
              </a:rPr>
              <a:t> </a:t>
            </a:r>
            <a:r>
              <a:rPr dirty="0" sz="1450" spc="-25">
                <a:latin typeface="Times New Roman"/>
                <a:cs typeface="Times New Roman"/>
              </a:rPr>
              <a:t>now.”</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“The device is somewhat simple,” replied the girl, “yet it may</a:t>
            </a:r>
            <a:r>
              <a:rPr dirty="0" sz="1450" spc="70">
                <a:latin typeface="Times New Roman"/>
                <a:cs typeface="Times New Roman"/>
              </a:rPr>
              <a:t> </a:t>
            </a:r>
            <a:r>
              <a:rPr dirty="0" sz="1450" spc="-5">
                <a:latin typeface="Times New Roman"/>
                <a:cs typeface="Times New Roman"/>
              </a:rPr>
              <a:t>hold.”</a:t>
            </a:r>
            <a:endParaRPr sz="1450">
              <a:latin typeface="Times New Roman"/>
              <a:cs typeface="Times New Roman"/>
            </a:endParaRPr>
          </a:p>
          <a:p>
            <a:pPr algn="just" marL="12700" marR="8255">
              <a:lnSpc>
                <a:spcPts val="1730"/>
              </a:lnSpc>
              <a:spcBef>
                <a:spcPts val="630"/>
              </a:spcBef>
            </a:pPr>
            <a:r>
              <a:rPr dirty="0" sz="1450" spc="-25">
                <a:latin typeface="Times New Roman"/>
                <a:cs typeface="Times New Roman"/>
              </a:rPr>
              <a:t>“Nay,” </a:t>
            </a:r>
            <a:r>
              <a:rPr dirty="0" sz="1450" spc="-10">
                <a:latin typeface="Times New Roman"/>
                <a:cs typeface="Times New Roman"/>
              </a:rPr>
              <a:t>said </a:t>
            </a:r>
            <a:r>
              <a:rPr dirty="0" sz="1450" spc="-5">
                <a:latin typeface="Times New Roman"/>
                <a:cs typeface="Times New Roman"/>
              </a:rPr>
              <a:t>young </a:t>
            </a:r>
            <a:r>
              <a:rPr dirty="0" sz="1450" spc="-10">
                <a:latin typeface="Times New Roman"/>
                <a:cs typeface="Times New Roman"/>
              </a:rPr>
              <a:t>Shelton, “it is </a:t>
            </a:r>
            <a:r>
              <a:rPr dirty="0" sz="1450" spc="-5">
                <a:latin typeface="Times New Roman"/>
                <a:cs typeface="Times New Roman"/>
              </a:rPr>
              <a:t>no </a:t>
            </a:r>
            <a:r>
              <a:rPr dirty="0" sz="1450" spc="-10">
                <a:latin typeface="Times New Roman"/>
                <a:cs typeface="Times New Roman"/>
              </a:rPr>
              <a:t>device, </a:t>
            </a:r>
            <a:r>
              <a:rPr dirty="0" sz="1450" spc="-5">
                <a:latin typeface="Times New Roman"/>
                <a:cs typeface="Times New Roman"/>
              </a:rPr>
              <a:t>but </a:t>
            </a:r>
            <a:r>
              <a:rPr dirty="0" sz="1450" spc="-10">
                <a:latin typeface="Times New Roman"/>
                <a:cs typeface="Times New Roman"/>
              </a:rPr>
              <a:t>mere boldness, which serveth  often better in great</a:t>
            </a:r>
            <a:r>
              <a:rPr dirty="0" sz="1450" spc="5">
                <a:latin typeface="Times New Roman"/>
                <a:cs typeface="Times New Roman"/>
              </a:rPr>
              <a:t> </a:t>
            </a:r>
            <a:r>
              <a:rPr dirty="0" sz="1450" spc="-10">
                <a:latin typeface="Times New Roman"/>
                <a:cs typeface="Times New Roman"/>
              </a:rPr>
              <a:t>straits.”</a:t>
            </a:r>
            <a:endParaRPr sz="1450">
              <a:latin typeface="Times New Roman"/>
              <a:cs typeface="Times New Roman"/>
            </a:endParaRPr>
          </a:p>
          <a:p>
            <a:pPr algn="just" marL="12700" marR="5080">
              <a:lnSpc>
                <a:spcPts val="1730"/>
              </a:lnSpc>
              <a:spcBef>
                <a:spcPts val="575"/>
              </a:spcBef>
            </a:pPr>
            <a:r>
              <a:rPr dirty="0" sz="1450" spc="-60">
                <a:latin typeface="Times New Roman"/>
                <a:cs typeface="Times New Roman"/>
              </a:rPr>
              <a:t>“Ye </a:t>
            </a:r>
            <a:r>
              <a:rPr dirty="0" sz="1450" spc="-10">
                <a:latin typeface="Times New Roman"/>
                <a:cs typeface="Times New Roman"/>
              </a:rPr>
              <a:t>say true,” she said. </a:t>
            </a:r>
            <a:r>
              <a:rPr dirty="0" sz="1450" spc="-30">
                <a:latin typeface="Times New Roman"/>
                <a:cs typeface="Times New Roman"/>
              </a:rPr>
              <a:t>“Well, </a:t>
            </a:r>
            <a:r>
              <a:rPr dirty="0" sz="1450" spc="-5">
                <a:latin typeface="Times New Roman"/>
                <a:cs typeface="Times New Roman"/>
              </a:rPr>
              <a:t>go, </a:t>
            </a:r>
            <a:r>
              <a:rPr dirty="0" sz="1450" spc="-20">
                <a:latin typeface="Times New Roman"/>
                <a:cs typeface="Times New Roman"/>
              </a:rPr>
              <a:t>a-Mary’s </a:t>
            </a:r>
            <a:r>
              <a:rPr dirty="0" sz="1450" spc="-10">
                <a:latin typeface="Times New Roman"/>
                <a:cs typeface="Times New Roman"/>
              </a:rPr>
              <a:t>name, and may Heaven speed  </a:t>
            </a:r>
            <a:r>
              <a:rPr dirty="0" sz="1450" spc="-5">
                <a:latin typeface="Times New Roman"/>
                <a:cs typeface="Times New Roman"/>
              </a:rPr>
              <a:t>you! </a:t>
            </a:r>
            <a:r>
              <a:rPr dirty="0" sz="1450" spc="-85">
                <a:latin typeface="Times New Roman"/>
                <a:cs typeface="Times New Roman"/>
              </a:rPr>
              <a:t>Ye </a:t>
            </a:r>
            <a:r>
              <a:rPr dirty="0" sz="1450" spc="-10">
                <a:latin typeface="Times New Roman"/>
                <a:cs typeface="Times New Roman"/>
              </a:rPr>
              <a:t>leave here </a:t>
            </a:r>
            <a:r>
              <a:rPr dirty="0" sz="1450" spc="-5">
                <a:latin typeface="Times New Roman"/>
                <a:cs typeface="Times New Roman"/>
              </a:rPr>
              <a:t>a poor </a:t>
            </a:r>
            <a:r>
              <a:rPr dirty="0" sz="1450" spc="-10">
                <a:latin typeface="Times New Roman"/>
                <a:cs typeface="Times New Roman"/>
              </a:rPr>
              <a:t>maid that loves </a:t>
            </a:r>
            <a:r>
              <a:rPr dirty="0" sz="1450" spc="-5">
                <a:latin typeface="Times New Roman"/>
                <a:cs typeface="Times New Roman"/>
              </a:rPr>
              <a:t>you </a:t>
            </a:r>
            <a:r>
              <a:rPr dirty="0" sz="1450" spc="-20">
                <a:latin typeface="Times New Roman"/>
                <a:cs typeface="Times New Roman"/>
              </a:rPr>
              <a:t>entirely, </a:t>
            </a:r>
            <a:r>
              <a:rPr dirty="0" sz="1450" spc="-10">
                <a:latin typeface="Times New Roman"/>
                <a:cs typeface="Times New Roman"/>
              </a:rPr>
              <a:t>and another that is  most heartily </a:t>
            </a:r>
            <a:r>
              <a:rPr dirty="0" sz="1450" spc="-5">
                <a:latin typeface="Times New Roman"/>
                <a:cs typeface="Times New Roman"/>
              </a:rPr>
              <a:t>your </a:t>
            </a:r>
            <a:r>
              <a:rPr dirty="0" sz="1450" spc="-10">
                <a:latin typeface="Times New Roman"/>
                <a:cs typeface="Times New Roman"/>
              </a:rPr>
              <a:t>friend. Be </a:t>
            </a:r>
            <a:r>
              <a:rPr dirty="0" sz="1450" spc="-30">
                <a:latin typeface="Times New Roman"/>
                <a:cs typeface="Times New Roman"/>
              </a:rPr>
              <a:t>wary, </a:t>
            </a:r>
            <a:r>
              <a:rPr dirty="0" sz="1450" spc="-10">
                <a:latin typeface="Times New Roman"/>
                <a:cs typeface="Times New Roman"/>
              </a:rPr>
              <a:t>for their sakes, and make </a:t>
            </a:r>
            <a:r>
              <a:rPr dirty="0" sz="1450" spc="-5">
                <a:latin typeface="Times New Roman"/>
                <a:cs typeface="Times New Roman"/>
              </a:rPr>
              <a:t>not </a:t>
            </a:r>
            <a:r>
              <a:rPr dirty="0" sz="1450" spc="-10">
                <a:latin typeface="Times New Roman"/>
                <a:cs typeface="Times New Roman"/>
              </a:rPr>
              <a:t>shipwreck </a:t>
            </a:r>
            <a:r>
              <a:rPr dirty="0" sz="1450" spc="-5">
                <a:latin typeface="Times New Roman"/>
                <a:cs typeface="Times New Roman"/>
              </a:rPr>
              <a:t>of  your</a:t>
            </a:r>
            <a:r>
              <a:rPr dirty="0" sz="1450" spc="-10">
                <a:latin typeface="Times New Roman"/>
                <a:cs typeface="Times New Roman"/>
              </a:rPr>
              <a:t> </a:t>
            </a:r>
            <a:r>
              <a:rPr dirty="0" sz="1450" spc="-20">
                <a:latin typeface="Times New Roman"/>
                <a:cs typeface="Times New Roman"/>
              </a:rPr>
              <a:t>safety.”</a:t>
            </a:r>
            <a:endParaRPr sz="1450">
              <a:latin typeface="Times New Roman"/>
              <a:cs typeface="Times New Roman"/>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8890">
              <a:lnSpc>
                <a:spcPts val="1730"/>
              </a:lnSpc>
              <a:spcBef>
                <a:spcPts val="155"/>
              </a:spcBef>
            </a:pPr>
            <a:r>
              <a:rPr dirty="0" sz="1450" spc="-55">
                <a:latin typeface="Times New Roman"/>
                <a:cs typeface="Times New Roman"/>
              </a:rPr>
              <a:t>“Ay,” </a:t>
            </a:r>
            <a:r>
              <a:rPr dirty="0" sz="1450" spc="-10">
                <a:latin typeface="Times New Roman"/>
                <a:cs typeface="Times New Roman"/>
              </a:rPr>
              <a:t>added Joanna, “go, Dick. </a:t>
            </a:r>
            <a:r>
              <a:rPr dirty="0" sz="1450" spc="-85">
                <a:latin typeface="Times New Roman"/>
                <a:cs typeface="Times New Roman"/>
              </a:rPr>
              <a:t>Ye </a:t>
            </a:r>
            <a:r>
              <a:rPr dirty="0" sz="1450" spc="-10">
                <a:latin typeface="Times New Roman"/>
                <a:cs typeface="Times New Roman"/>
              </a:rPr>
              <a:t>run </a:t>
            </a:r>
            <a:r>
              <a:rPr dirty="0" sz="1450" spc="-5">
                <a:latin typeface="Times New Roman"/>
                <a:cs typeface="Times New Roman"/>
              </a:rPr>
              <a:t>no </a:t>
            </a:r>
            <a:r>
              <a:rPr dirty="0" sz="1450" spc="-10">
                <a:latin typeface="Times New Roman"/>
                <a:cs typeface="Times New Roman"/>
              </a:rPr>
              <a:t>more peril, whether </a:t>
            </a:r>
            <a:r>
              <a:rPr dirty="0" sz="1450" spc="-5">
                <a:latin typeface="Times New Roman"/>
                <a:cs typeface="Times New Roman"/>
              </a:rPr>
              <a:t>ye go or </a:t>
            </a:r>
            <a:r>
              <a:rPr dirty="0" sz="1450" spc="-30">
                <a:latin typeface="Times New Roman"/>
                <a:cs typeface="Times New Roman"/>
              </a:rPr>
              <a:t>stay.  </a:t>
            </a:r>
            <a:r>
              <a:rPr dirty="0" sz="1450" spc="-10">
                <a:latin typeface="Times New Roman"/>
                <a:cs typeface="Times New Roman"/>
              </a:rPr>
              <a:t>Go; </a:t>
            </a:r>
            <a:r>
              <a:rPr dirty="0" sz="1450" spc="-5">
                <a:latin typeface="Times New Roman"/>
                <a:cs typeface="Times New Roman"/>
              </a:rPr>
              <a:t>ye </a:t>
            </a:r>
            <a:r>
              <a:rPr dirty="0" sz="1450" spc="-10">
                <a:latin typeface="Times New Roman"/>
                <a:cs typeface="Times New Roman"/>
              </a:rPr>
              <a:t>take my heart with </a:t>
            </a:r>
            <a:r>
              <a:rPr dirty="0" sz="1450" spc="-5">
                <a:latin typeface="Times New Roman"/>
                <a:cs typeface="Times New Roman"/>
              </a:rPr>
              <a:t>you; </a:t>
            </a:r>
            <a:r>
              <a:rPr dirty="0" sz="1450" spc="-10">
                <a:latin typeface="Times New Roman"/>
                <a:cs typeface="Times New Roman"/>
              </a:rPr>
              <a:t>the saints defend</a:t>
            </a:r>
            <a:r>
              <a:rPr dirty="0" sz="1450" spc="3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Dick passed the first sentry with so assured </a:t>
            </a:r>
            <a:r>
              <a:rPr dirty="0" sz="1450" spc="-5">
                <a:latin typeface="Times New Roman"/>
                <a:cs typeface="Times New Roman"/>
              </a:rPr>
              <a:t>a </a:t>
            </a:r>
            <a:r>
              <a:rPr dirty="0" sz="1450" spc="-10">
                <a:latin typeface="Times New Roman"/>
                <a:cs typeface="Times New Roman"/>
              </a:rPr>
              <a:t>countenance that the fellow  merely figeted and stared; </a:t>
            </a:r>
            <a:r>
              <a:rPr dirty="0" sz="1450" spc="-5">
                <a:latin typeface="Times New Roman"/>
                <a:cs typeface="Times New Roman"/>
              </a:rPr>
              <a:t>but </a:t>
            </a:r>
            <a:r>
              <a:rPr dirty="0" sz="1450" spc="-10">
                <a:latin typeface="Times New Roman"/>
                <a:cs typeface="Times New Roman"/>
              </a:rPr>
              <a:t>at the second landing the man carried his spear  across and bade him name his</a:t>
            </a:r>
            <a:r>
              <a:rPr dirty="0" sz="1450" spc="20">
                <a:latin typeface="Times New Roman"/>
                <a:cs typeface="Times New Roman"/>
              </a:rPr>
              <a:t> </a:t>
            </a:r>
            <a:r>
              <a:rPr dirty="0" sz="1450" spc="-10">
                <a:latin typeface="Times New Roman"/>
                <a:cs typeface="Times New Roman"/>
              </a:rPr>
              <a:t>business.</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“Pax vobiscum,” answered Dick. “I </a:t>
            </a:r>
            <a:r>
              <a:rPr dirty="0" sz="1450" spc="-5">
                <a:latin typeface="Times New Roman"/>
                <a:cs typeface="Times New Roman"/>
              </a:rPr>
              <a:t>go </a:t>
            </a:r>
            <a:r>
              <a:rPr dirty="0" sz="1450" spc="-10">
                <a:latin typeface="Times New Roman"/>
                <a:cs typeface="Times New Roman"/>
              </a:rPr>
              <a:t>to pray over the </a:t>
            </a:r>
            <a:r>
              <a:rPr dirty="0" sz="1450" spc="-5">
                <a:latin typeface="Times New Roman"/>
                <a:cs typeface="Times New Roman"/>
              </a:rPr>
              <a:t>body of </a:t>
            </a:r>
            <a:r>
              <a:rPr dirty="0" sz="1450" spc="-10">
                <a:latin typeface="Times New Roman"/>
                <a:cs typeface="Times New Roman"/>
              </a:rPr>
              <a:t>this </a:t>
            </a:r>
            <a:r>
              <a:rPr dirty="0" sz="1450" spc="-5">
                <a:latin typeface="Times New Roman"/>
                <a:cs typeface="Times New Roman"/>
              </a:rPr>
              <a:t>poor  </a:t>
            </a:r>
            <a:r>
              <a:rPr dirty="0" sz="1450" spc="-20">
                <a:latin typeface="Times New Roman"/>
                <a:cs typeface="Times New Roman"/>
              </a:rPr>
              <a:t>Rutter.”</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“Like </a:t>
            </a:r>
            <a:r>
              <a:rPr dirty="0" sz="1450" spc="-5">
                <a:latin typeface="Times New Roman"/>
                <a:cs typeface="Times New Roman"/>
              </a:rPr>
              <a:t>enough,” </a:t>
            </a:r>
            <a:r>
              <a:rPr dirty="0" sz="1450" spc="-10">
                <a:latin typeface="Times New Roman"/>
                <a:cs typeface="Times New Roman"/>
              </a:rPr>
              <a:t>returned the sentry; “but to </a:t>
            </a:r>
            <a:r>
              <a:rPr dirty="0" sz="1450" spc="-5">
                <a:latin typeface="Times New Roman"/>
                <a:cs typeface="Times New Roman"/>
              </a:rPr>
              <a:t>go </a:t>
            </a:r>
            <a:r>
              <a:rPr dirty="0" sz="1450" spc="-10">
                <a:latin typeface="Times New Roman"/>
                <a:cs typeface="Times New Roman"/>
              </a:rPr>
              <a:t>alone is </a:t>
            </a:r>
            <a:r>
              <a:rPr dirty="0" sz="1450" spc="-5">
                <a:latin typeface="Times New Roman"/>
                <a:cs typeface="Times New Roman"/>
              </a:rPr>
              <a:t>not </a:t>
            </a:r>
            <a:r>
              <a:rPr dirty="0" sz="1450" spc="-10">
                <a:latin typeface="Times New Roman"/>
                <a:cs typeface="Times New Roman"/>
              </a:rPr>
              <a:t>permitted </a:t>
            </a:r>
            <a:r>
              <a:rPr dirty="0" sz="1450" spc="-5">
                <a:latin typeface="Times New Roman"/>
                <a:cs typeface="Times New Roman"/>
              </a:rPr>
              <a:t>you.” </a:t>
            </a:r>
            <a:r>
              <a:rPr dirty="0" sz="1450" spc="-10">
                <a:latin typeface="Times New Roman"/>
                <a:cs typeface="Times New Roman"/>
              </a:rPr>
              <a:t>He  leaned over the oaken balusters and whistled shrill. “One cometh!” </a:t>
            </a:r>
            <a:r>
              <a:rPr dirty="0" sz="1450" spc="-5">
                <a:latin typeface="Times New Roman"/>
                <a:cs typeface="Times New Roman"/>
              </a:rPr>
              <a:t>he </a:t>
            </a:r>
            <a:r>
              <a:rPr dirty="0" sz="1450" spc="-10">
                <a:latin typeface="Times New Roman"/>
                <a:cs typeface="Times New Roman"/>
              </a:rPr>
              <a:t>cried;  and then motioned Dick to</a:t>
            </a:r>
            <a:r>
              <a:rPr dirty="0" sz="1450" spc="10">
                <a:latin typeface="Times New Roman"/>
                <a:cs typeface="Times New Roman"/>
              </a:rPr>
              <a:t> </a:t>
            </a:r>
            <a:r>
              <a:rPr dirty="0" sz="1450" spc="-10">
                <a:latin typeface="Times New Roman"/>
                <a:cs typeface="Times New Roman"/>
              </a:rPr>
              <a:t>pass.</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At the </a:t>
            </a:r>
            <a:r>
              <a:rPr dirty="0" sz="1450" spc="-5">
                <a:latin typeface="Times New Roman"/>
                <a:cs typeface="Times New Roman"/>
              </a:rPr>
              <a:t>foot of </a:t>
            </a:r>
            <a:r>
              <a:rPr dirty="0" sz="1450" spc="-10">
                <a:latin typeface="Times New Roman"/>
                <a:cs typeface="Times New Roman"/>
              </a:rPr>
              <a:t>the stair </a:t>
            </a:r>
            <a:r>
              <a:rPr dirty="0" sz="1450" spc="-5">
                <a:latin typeface="Times New Roman"/>
                <a:cs typeface="Times New Roman"/>
              </a:rPr>
              <a:t>he </a:t>
            </a:r>
            <a:r>
              <a:rPr dirty="0" sz="1450" spc="-10">
                <a:latin typeface="Times New Roman"/>
                <a:cs typeface="Times New Roman"/>
              </a:rPr>
              <a:t>found the guard afoot and awaiting his arrival; and  when </a:t>
            </a:r>
            <a:r>
              <a:rPr dirty="0" sz="1450" spc="-5">
                <a:latin typeface="Times New Roman"/>
                <a:cs typeface="Times New Roman"/>
              </a:rPr>
              <a:t>he </a:t>
            </a:r>
            <a:r>
              <a:rPr dirty="0" sz="1450" spc="-10">
                <a:latin typeface="Times New Roman"/>
                <a:cs typeface="Times New Roman"/>
              </a:rPr>
              <a:t>had once more repeated his </a:t>
            </a:r>
            <a:r>
              <a:rPr dirty="0" sz="1450" spc="-25">
                <a:latin typeface="Times New Roman"/>
                <a:cs typeface="Times New Roman"/>
              </a:rPr>
              <a:t>story, </a:t>
            </a:r>
            <a:r>
              <a:rPr dirty="0" sz="1450" spc="-10">
                <a:latin typeface="Times New Roman"/>
                <a:cs typeface="Times New Roman"/>
              </a:rPr>
              <a:t>the commander </a:t>
            </a:r>
            <a:r>
              <a:rPr dirty="0" sz="1450" spc="-5">
                <a:latin typeface="Times New Roman"/>
                <a:cs typeface="Times New Roman"/>
              </a:rPr>
              <a:t>of </a:t>
            </a:r>
            <a:r>
              <a:rPr dirty="0" sz="1450" spc="-10">
                <a:latin typeface="Times New Roman"/>
                <a:cs typeface="Times New Roman"/>
              </a:rPr>
              <a:t>the post ordered  four men </a:t>
            </a:r>
            <a:r>
              <a:rPr dirty="0" sz="1450" spc="-5">
                <a:latin typeface="Times New Roman"/>
                <a:cs typeface="Times New Roman"/>
              </a:rPr>
              <a:t>out </a:t>
            </a:r>
            <a:r>
              <a:rPr dirty="0" sz="1450" spc="-10">
                <a:latin typeface="Times New Roman"/>
                <a:cs typeface="Times New Roman"/>
              </a:rPr>
              <a:t>to accompany him to the</a:t>
            </a:r>
            <a:r>
              <a:rPr dirty="0" sz="1450" spc="25">
                <a:latin typeface="Times New Roman"/>
                <a:cs typeface="Times New Roman"/>
              </a:rPr>
              <a:t> </a:t>
            </a:r>
            <a:r>
              <a:rPr dirty="0" sz="1450" spc="-10">
                <a:latin typeface="Times New Roman"/>
                <a:cs typeface="Times New Roman"/>
              </a:rPr>
              <a:t>church.</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“Let him </a:t>
            </a:r>
            <a:r>
              <a:rPr dirty="0" sz="1450" spc="-5">
                <a:latin typeface="Times New Roman"/>
                <a:cs typeface="Times New Roman"/>
              </a:rPr>
              <a:t>not </a:t>
            </a:r>
            <a:r>
              <a:rPr dirty="0" sz="1450" spc="-10">
                <a:latin typeface="Times New Roman"/>
                <a:cs typeface="Times New Roman"/>
              </a:rPr>
              <a:t>slip, my lads,” </a:t>
            </a:r>
            <a:r>
              <a:rPr dirty="0" sz="1450" spc="-5">
                <a:latin typeface="Times New Roman"/>
                <a:cs typeface="Times New Roman"/>
              </a:rPr>
              <a:t>he </a:t>
            </a:r>
            <a:r>
              <a:rPr dirty="0" sz="1450" spc="-10">
                <a:latin typeface="Times New Roman"/>
                <a:cs typeface="Times New Roman"/>
              </a:rPr>
              <a:t>said. “Bring him to Sir </a:t>
            </a:r>
            <a:r>
              <a:rPr dirty="0" sz="1450" spc="-20">
                <a:latin typeface="Times New Roman"/>
                <a:cs typeface="Times New Roman"/>
              </a:rPr>
              <a:t>Oliver, </a:t>
            </a:r>
            <a:r>
              <a:rPr dirty="0" sz="1450" spc="-5">
                <a:latin typeface="Times New Roman"/>
                <a:cs typeface="Times New Roman"/>
              </a:rPr>
              <a:t>on your</a:t>
            </a:r>
            <a:r>
              <a:rPr dirty="0" sz="1450" spc="130">
                <a:latin typeface="Times New Roman"/>
                <a:cs typeface="Times New Roman"/>
              </a:rPr>
              <a:t> </a:t>
            </a:r>
            <a:r>
              <a:rPr dirty="0" sz="1450" spc="-10">
                <a:latin typeface="Times New Roman"/>
                <a:cs typeface="Times New Roman"/>
              </a:rPr>
              <a:t>lives!”</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was then opened; </a:t>
            </a:r>
            <a:r>
              <a:rPr dirty="0" sz="1450" spc="-5">
                <a:latin typeface="Times New Roman"/>
                <a:cs typeface="Times New Roman"/>
              </a:rPr>
              <a:t>one of </a:t>
            </a:r>
            <a:r>
              <a:rPr dirty="0" sz="1450" spc="-10">
                <a:latin typeface="Times New Roman"/>
                <a:cs typeface="Times New Roman"/>
              </a:rPr>
              <a:t>the men took Dick </a:t>
            </a:r>
            <a:r>
              <a:rPr dirty="0" sz="1450" spc="-5">
                <a:latin typeface="Times New Roman"/>
                <a:cs typeface="Times New Roman"/>
              </a:rPr>
              <a:t>by </a:t>
            </a:r>
            <a:r>
              <a:rPr dirty="0" sz="1450" spc="-10">
                <a:latin typeface="Times New Roman"/>
                <a:cs typeface="Times New Roman"/>
              </a:rPr>
              <a:t>either arm, another  marched ahead with </a:t>
            </a:r>
            <a:r>
              <a:rPr dirty="0" sz="1450" spc="-5">
                <a:latin typeface="Times New Roman"/>
                <a:cs typeface="Times New Roman"/>
              </a:rPr>
              <a:t>a </a:t>
            </a:r>
            <a:r>
              <a:rPr dirty="0" sz="1450" spc="-10">
                <a:latin typeface="Times New Roman"/>
                <a:cs typeface="Times New Roman"/>
              </a:rPr>
              <a:t>link, and the fourth, with bent bow and the arrow </a:t>
            </a:r>
            <a:r>
              <a:rPr dirty="0" sz="1450" spc="-5">
                <a:latin typeface="Times New Roman"/>
                <a:cs typeface="Times New Roman"/>
              </a:rPr>
              <a:t>on </a:t>
            </a:r>
            <a:r>
              <a:rPr dirty="0" sz="1450" spc="-10">
                <a:latin typeface="Times New Roman"/>
                <a:cs typeface="Times New Roman"/>
              </a:rPr>
              <a:t>the  string, </a:t>
            </a:r>
            <a:r>
              <a:rPr dirty="0" sz="1450" spc="-5">
                <a:latin typeface="Times New Roman"/>
                <a:cs typeface="Times New Roman"/>
              </a:rPr>
              <a:t>brought up </a:t>
            </a:r>
            <a:r>
              <a:rPr dirty="0" sz="1450" spc="-10">
                <a:latin typeface="Times New Roman"/>
                <a:cs typeface="Times New Roman"/>
              </a:rPr>
              <a:t>the </a:t>
            </a:r>
            <a:r>
              <a:rPr dirty="0" sz="1450" spc="-25">
                <a:latin typeface="Times New Roman"/>
                <a:cs typeface="Times New Roman"/>
              </a:rPr>
              <a:t>rear. </a:t>
            </a:r>
            <a:r>
              <a:rPr dirty="0" sz="1450" spc="-10">
                <a:latin typeface="Times New Roman"/>
                <a:cs typeface="Times New Roman"/>
              </a:rPr>
              <a:t>In this order they proceeded through the garden,  under the thick darkness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and the scattering </a:t>
            </a:r>
            <a:r>
              <a:rPr dirty="0" sz="1450" spc="-25">
                <a:latin typeface="Times New Roman"/>
                <a:cs typeface="Times New Roman"/>
              </a:rPr>
              <a:t>snow, </a:t>
            </a:r>
            <a:r>
              <a:rPr dirty="0" sz="1450" spc="-10">
                <a:latin typeface="Times New Roman"/>
                <a:cs typeface="Times New Roman"/>
              </a:rPr>
              <a:t>and drew near to  the dimly-illuminated windows </a:t>
            </a:r>
            <a:r>
              <a:rPr dirty="0" sz="1450" spc="-5">
                <a:latin typeface="Times New Roman"/>
                <a:cs typeface="Times New Roman"/>
              </a:rPr>
              <a:t>of </a:t>
            </a:r>
            <a:r>
              <a:rPr dirty="0" sz="1450" spc="-10">
                <a:latin typeface="Times New Roman"/>
                <a:cs typeface="Times New Roman"/>
              </a:rPr>
              <a:t>the abbey</a:t>
            </a:r>
            <a:r>
              <a:rPr dirty="0" sz="1450" spc="15">
                <a:latin typeface="Times New Roman"/>
                <a:cs typeface="Times New Roman"/>
              </a:rPr>
              <a:t> </a:t>
            </a:r>
            <a:r>
              <a:rPr dirty="0" sz="1450" spc="-10">
                <a:latin typeface="Times New Roman"/>
                <a:cs typeface="Times New Roman"/>
              </a:rPr>
              <a:t>church.</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At the western portal </a:t>
            </a:r>
            <a:r>
              <a:rPr dirty="0" sz="1450" spc="-5">
                <a:latin typeface="Times New Roman"/>
                <a:cs typeface="Times New Roman"/>
              </a:rPr>
              <a:t>a </a:t>
            </a:r>
            <a:r>
              <a:rPr dirty="0" sz="1450" spc="-10">
                <a:latin typeface="Times New Roman"/>
                <a:cs typeface="Times New Roman"/>
              </a:rPr>
              <a:t>picket </a:t>
            </a:r>
            <a:r>
              <a:rPr dirty="0" sz="1450" spc="-5">
                <a:latin typeface="Times New Roman"/>
                <a:cs typeface="Times New Roman"/>
              </a:rPr>
              <a:t>of </a:t>
            </a:r>
            <a:r>
              <a:rPr dirty="0" sz="1450" spc="-10">
                <a:latin typeface="Times New Roman"/>
                <a:cs typeface="Times New Roman"/>
              </a:rPr>
              <a:t>archers stood, taking what shelter they could  find in the hollow </a:t>
            </a:r>
            <a:r>
              <a:rPr dirty="0" sz="1450" spc="-5">
                <a:latin typeface="Times New Roman"/>
                <a:cs typeface="Times New Roman"/>
              </a:rPr>
              <a:t>of </a:t>
            </a:r>
            <a:r>
              <a:rPr dirty="0" sz="1450" spc="-10">
                <a:latin typeface="Times New Roman"/>
                <a:cs typeface="Times New Roman"/>
              </a:rPr>
              <a:t>the arched doorways, and all powdered with the snow;  and it was </a:t>
            </a:r>
            <a:r>
              <a:rPr dirty="0" sz="1450" spc="-5">
                <a:latin typeface="Times New Roman"/>
                <a:cs typeface="Times New Roman"/>
              </a:rPr>
              <a:t>not </a:t>
            </a:r>
            <a:r>
              <a:rPr dirty="0" sz="1450" spc="-10">
                <a:latin typeface="Times New Roman"/>
                <a:cs typeface="Times New Roman"/>
              </a:rPr>
              <a:t>until </a:t>
            </a:r>
            <a:r>
              <a:rPr dirty="0" sz="1450" spc="-25">
                <a:latin typeface="Times New Roman"/>
                <a:cs typeface="Times New Roman"/>
              </a:rPr>
              <a:t>Dick’s </a:t>
            </a:r>
            <a:r>
              <a:rPr dirty="0" sz="1450" spc="-10">
                <a:latin typeface="Times New Roman"/>
                <a:cs typeface="Times New Roman"/>
              </a:rPr>
              <a:t>conductors had exchanged </a:t>
            </a:r>
            <a:r>
              <a:rPr dirty="0" sz="1450" spc="-5">
                <a:latin typeface="Times New Roman"/>
                <a:cs typeface="Times New Roman"/>
              </a:rPr>
              <a:t>a </a:t>
            </a:r>
            <a:r>
              <a:rPr dirty="0" sz="1450" spc="-10">
                <a:latin typeface="Times New Roman"/>
                <a:cs typeface="Times New Roman"/>
              </a:rPr>
              <a:t>word with these, that  they were </a:t>
            </a:r>
            <a:r>
              <a:rPr dirty="0" sz="1450" spc="-15">
                <a:latin typeface="Times New Roman"/>
                <a:cs typeface="Times New Roman"/>
              </a:rPr>
              <a:t>suffered </a:t>
            </a:r>
            <a:r>
              <a:rPr dirty="0" sz="1450" spc="-10">
                <a:latin typeface="Times New Roman"/>
                <a:cs typeface="Times New Roman"/>
              </a:rPr>
              <a:t>to pass forth and enter the nave </a:t>
            </a:r>
            <a:r>
              <a:rPr dirty="0" sz="1450" spc="-5">
                <a:latin typeface="Times New Roman"/>
                <a:cs typeface="Times New Roman"/>
              </a:rPr>
              <a:t>of </a:t>
            </a:r>
            <a:r>
              <a:rPr dirty="0" sz="1450" spc="-10">
                <a:latin typeface="Times New Roman"/>
                <a:cs typeface="Times New Roman"/>
              </a:rPr>
              <a:t>the sacred</a:t>
            </a:r>
            <a:r>
              <a:rPr dirty="0" sz="1450" spc="105">
                <a:latin typeface="Times New Roman"/>
                <a:cs typeface="Times New Roman"/>
              </a:rPr>
              <a:t> </a:t>
            </a:r>
            <a:r>
              <a:rPr dirty="0" sz="1450" spc="-10">
                <a:latin typeface="Times New Roman"/>
                <a:cs typeface="Times New Roman"/>
              </a:rPr>
              <a:t>edifice.</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The church was doubtfully lighted </a:t>
            </a:r>
            <a:r>
              <a:rPr dirty="0" sz="1450" spc="-5">
                <a:latin typeface="Times New Roman"/>
                <a:cs typeface="Times New Roman"/>
              </a:rPr>
              <a:t>by </a:t>
            </a:r>
            <a:r>
              <a:rPr dirty="0" sz="1450" spc="-10">
                <a:latin typeface="Times New Roman"/>
                <a:cs typeface="Times New Roman"/>
              </a:rPr>
              <a:t>the tapers </a:t>
            </a:r>
            <a:r>
              <a:rPr dirty="0" sz="1450" spc="-5">
                <a:latin typeface="Times New Roman"/>
                <a:cs typeface="Times New Roman"/>
              </a:rPr>
              <a:t>upon </a:t>
            </a:r>
            <a:r>
              <a:rPr dirty="0" sz="1450" spc="-10">
                <a:latin typeface="Times New Roman"/>
                <a:cs typeface="Times New Roman"/>
              </a:rPr>
              <a:t>the great </a:t>
            </a:r>
            <a:r>
              <a:rPr dirty="0" sz="1450" spc="-20">
                <a:latin typeface="Times New Roman"/>
                <a:cs typeface="Times New Roman"/>
              </a:rPr>
              <a:t>altar, </a:t>
            </a:r>
            <a:r>
              <a:rPr dirty="0" sz="1450" spc="-10">
                <a:latin typeface="Times New Roman"/>
                <a:cs typeface="Times New Roman"/>
              </a:rPr>
              <a:t>and </a:t>
            </a:r>
            <a:r>
              <a:rPr dirty="0" sz="1450" spc="-5">
                <a:latin typeface="Times New Roman"/>
                <a:cs typeface="Times New Roman"/>
              </a:rPr>
              <a:t>by a  </a:t>
            </a:r>
            <a:r>
              <a:rPr dirty="0" sz="1450" spc="-10">
                <a:latin typeface="Times New Roman"/>
                <a:cs typeface="Times New Roman"/>
              </a:rPr>
              <a:t>lamp </a:t>
            </a:r>
            <a:r>
              <a:rPr dirty="0" sz="1450" spc="-5">
                <a:latin typeface="Times New Roman"/>
                <a:cs typeface="Times New Roman"/>
              </a:rPr>
              <a:t>or </a:t>
            </a:r>
            <a:r>
              <a:rPr dirty="0" sz="1450" spc="-10">
                <a:latin typeface="Times New Roman"/>
                <a:cs typeface="Times New Roman"/>
              </a:rPr>
              <a:t>two that swung from the arched roof before the private chapels </a:t>
            </a:r>
            <a:r>
              <a:rPr dirty="0" sz="1450" spc="-5">
                <a:latin typeface="Times New Roman"/>
                <a:cs typeface="Times New Roman"/>
              </a:rPr>
              <a:t>of  </a:t>
            </a:r>
            <a:r>
              <a:rPr dirty="0" sz="1450" spc="-10">
                <a:latin typeface="Times New Roman"/>
                <a:cs typeface="Times New Roman"/>
              </a:rPr>
              <a:t>illustrious families. In the midst </a:t>
            </a:r>
            <a:r>
              <a:rPr dirty="0" sz="1450" spc="-5">
                <a:latin typeface="Times New Roman"/>
                <a:cs typeface="Times New Roman"/>
              </a:rPr>
              <a:t>of </a:t>
            </a:r>
            <a:r>
              <a:rPr dirty="0" sz="1450" spc="-10">
                <a:latin typeface="Times New Roman"/>
                <a:cs typeface="Times New Roman"/>
              </a:rPr>
              <a:t>the choir the dead spy </a:t>
            </a:r>
            <a:r>
              <a:rPr dirty="0" sz="1450" spc="-30">
                <a:latin typeface="Times New Roman"/>
                <a:cs typeface="Times New Roman"/>
              </a:rPr>
              <a:t>lay, </a:t>
            </a:r>
            <a:r>
              <a:rPr dirty="0" sz="1450" spc="-10">
                <a:latin typeface="Times New Roman"/>
                <a:cs typeface="Times New Roman"/>
              </a:rPr>
              <a:t>his limbs piously  composed, </a:t>
            </a:r>
            <a:r>
              <a:rPr dirty="0" sz="1450" spc="-5">
                <a:latin typeface="Times New Roman"/>
                <a:cs typeface="Times New Roman"/>
              </a:rPr>
              <a:t>upon a </a:t>
            </a:r>
            <a:r>
              <a:rPr dirty="0" sz="1450" spc="-25">
                <a:latin typeface="Times New Roman"/>
                <a:cs typeface="Times New Roman"/>
              </a:rPr>
              <a:t>bier.</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A hurried mutter </a:t>
            </a:r>
            <a:r>
              <a:rPr dirty="0" sz="1450" spc="-5">
                <a:latin typeface="Times New Roman"/>
                <a:cs typeface="Times New Roman"/>
              </a:rPr>
              <a:t>of </a:t>
            </a:r>
            <a:r>
              <a:rPr dirty="0" sz="1450" spc="-10">
                <a:latin typeface="Times New Roman"/>
                <a:cs typeface="Times New Roman"/>
              </a:rPr>
              <a:t>prayer sounded along the arches; cowled figures knelt in  the stalls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choir, </a:t>
            </a:r>
            <a:r>
              <a:rPr dirty="0" sz="1450" spc="-10">
                <a:latin typeface="Times New Roman"/>
                <a:cs typeface="Times New Roman"/>
              </a:rPr>
              <a:t>and </a:t>
            </a:r>
            <a:r>
              <a:rPr dirty="0" sz="1450" spc="-5">
                <a:latin typeface="Times New Roman"/>
                <a:cs typeface="Times New Roman"/>
              </a:rPr>
              <a:t>on </a:t>
            </a:r>
            <a:r>
              <a:rPr dirty="0" sz="1450" spc="-10">
                <a:latin typeface="Times New Roman"/>
                <a:cs typeface="Times New Roman"/>
              </a:rPr>
              <a:t>the steps </a:t>
            </a:r>
            <a:r>
              <a:rPr dirty="0" sz="1450" spc="-5">
                <a:latin typeface="Times New Roman"/>
                <a:cs typeface="Times New Roman"/>
              </a:rPr>
              <a:t>of </a:t>
            </a:r>
            <a:r>
              <a:rPr dirty="0" sz="1450" spc="-10">
                <a:latin typeface="Times New Roman"/>
                <a:cs typeface="Times New Roman"/>
              </a:rPr>
              <a:t>the high altar </a:t>
            </a:r>
            <a:r>
              <a:rPr dirty="0" sz="1450" spc="-5">
                <a:latin typeface="Times New Roman"/>
                <a:cs typeface="Times New Roman"/>
              </a:rPr>
              <a:t>a </a:t>
            </a:r>
            <a:r>
              <a:rPr dirty="0" sz="1450" spc="-10">
                <a:latin typeface="Times New Roman"/>
                <a:cs typeface="Times New Roman"/>
              </a:rPr>
              <a:t>priest in pontifical  vestments celebrated</a:t>
            </a:r>
            <a:r>
              <a:rPr dirty="0" sz="1450" spc="-5">
                <a:latin typeface="Times New Roman"/>
                <a:cs typeface="Times New Roman"/>
              </a:rPr>
              <a:t> </a:t>
            </a:r>
            <a:r>
              <a:rPr dirty="0" sz="1450" spc="-10">
                <a:latin typeface="Times New Roman"/>
                <a:cs typeface="Times New Roman"/>
              </a:rPr>
              <a:t>mass.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Upon this fresh entrance, </a:t>
            </a:r>
            <a:r>
              <a:rPr dirty="0" sz="1450" spc="-5">
                <a:latin typeface="Times New Roman"/>
                <a:cs typeface="Times New Roman"/>
              </a:rPr>
              <a:t>one of </a:t>
            </a:r>
            <a:r>
              <a:rPr dirty="0" sz="1450" spc="-10">
                <a:latin typeface="Times New Roman"/>
                <a:cs typeface="Times New Roman"/>
              </a:rPr>
              <a:t>the cowled figures arose, and, coming down  the steps which elevated the level </a:t>
            </a:r>
            <a:r>
              <a:rPr dirty="0" sz="1450" spc="-5">
                <a:latin typeface="Times New Roman"/>
                <a:cs typeface="Times New Roman"/>
              </a:rPr>
              <a:t>of </a:t>
            </a:r>
            <a:r>
              <a:rPr dirty="0" sz="1450" spc="-10">
                <a:latin typeface="Times New Roman"/>
                <a:cs typeface="Times New Roman"/>
              </a:rPr>
              <a:t>the choir above that </a:t>
            </a:r>
            <a:r>
              <a:rPr dirty="0" sz="1450" spc="-5">
                <a:latin typeface="Times New Roman"/>
                <a:cs typeface="Times New Roman"/>
              </a:rPr>
              <a:t>of </a:t>
            </a:r>
            <a:r>
              <a:rPr dirty="0" sz="1450" spc="-10">
                <a:latin typeface="Times New Roman"/>
                <a:cs typeface="Times New Roman"/>
              </a:rPr>
              <a:t>the nave,  demanded from the leader </a:t>
            </a:r>
            <a:r>
              <a:rPr dirty="0" sz="1450" spc="-5">
                <a:latin typeface="Times New Roman"/>
                <a:cs typeface="Times New Roman"/>
              </a:rPr>
              <a:t>of </a:t>
            </a:r>
            <a:r>
              <a:rPr dirty="0" sz="1450" spc="-10">
                <a:latin typeface="Times New Roman"/>
                <a:cs typeface="Times New Roman"/>
              </a:rPr>
              <a:t>the four men what business </a:t>
            </a:r>
            <a:r>
              <a:rPr dirty="0" sz="1450" spc="-5">
                <a:latin typeface="Times New Roman"/>
                <a:cs typeface="Times New Roman"/>
              </a:rPr>
              <a:t>brought </a:t>
            </a:r>
            <a:r>
              <a:rPr dirty="0" sz="1450" spc="-10">
                <a:latin typeface="Times New Roman"/>
                <a:cs typeface="Times New Roman"/>
              </a:rPr>
              <a:t>him to the  church. Out </a:t>
            </a:r>
            <a:r>
              <a:rPr dirty="0" sz="1450" spc="-5">
                <a:latin typeface="Times New Roman"/>
                <a:cs typeface="Times New Roman"/>
              </a:rPr>
              <a:t>of </a:t>
            </a:r>
            <a:r>
              <a:rPr dirty="0" sz="1450" spc="-10">
                <a:latin typeface="Times New Roman"/>
                <a:cs typeface="Times New Roman"/>
              </a:rPr>
              <a:t>respect for the service and the dead, they spoke in guarded  tones; </a:t>
            </a:r>
            <a:r>
              <a:rPr dirty="0" sz="1450" spc="-5">
                <a:latin typeface="Times New Roman"/>
                <a:cs typeface="Times New Roman"/>
              </a:rPr>
              <a:t>but </a:t>
            </a:r>
            <a:r>
              <a:rPr dirty="0" sz="1450" spc="-10">
                <a:latin typeface="Times New Roman"/>
                <a:cs typeface="Times New Roman"/>
              </a:rPr>
              <a:t>the echoes </a:t>
            </a:r>
            <a:r>
              <a:rPr dirty="0" sz="1450" spc="-5">
                <a:latin typeface="Times New Roman"/>
                <a:cs typeface="Times New Roman"/>
              </a:rPr>
              <a:t>of </a:t>
            </a:r>
            <a:r>
              <a:rPr dirty="0" sz="1450" spc="-10">
                <a:latin typeface="Times New Roman"/>
                <a:cs typeface="Times New Roman"/>
              </a:rPr>
              <a:t>that huge, empty building caught </a:t>
            </a:r>
            <a:r>
              <a:rPr dirty="0" sz="1450" spc="-5">
                <a:latin typeface="Times New Roman"/>
                <a:cs typeface="Times New Roman"/>
              </a:rPr>
              <a:t>up </a:t>
            </a:r>
            <a:r>
              <a:rPr dirty="0" sz="1450" spc="-10">
                <a:latin typeface="Times New Roman"/>
                <a:cs typeface="Times New Roman"/>
              </a:rPr>
              <a:t>their words, and  hollowly repeated and repeated them along the</a:t>
            </a:r>
            <a:r>
              <a:rPr dirty="0" sz="1450" spc="30">
                <a:latin typeface="Times New Roman"/>
                <a:cs typeface="Times New Roman"/>
              </a:rPr>
              <a:t> </a:t>
            </a:r>
            <a:r>
              <a:rPr dirty="0" sz="1450" spc="-10">
                <a:latin typeface="Times New Roman"/>
                <a:cs typeface="Times New Roman"/>
              </a:rPr>
              <a:t>aisles.</a:t>
            </a:r>
            <a:endParaRPr sz="1450">
              <a:latin typeface="Times New Roman"/>
              <a:cs typeface="Times New Roman"/>
            </a:endParaRPr>
          </a:p>
          <a:p>
            <a:pPr algn="just" marL="12700" marR="10795">
              <a:lnSpc>
                <a:spcPts val="1730"/>
              </a:lnSpc>
              <a:spcBef>
                <a:spcPts val="565"/>
              </a:spcBef>
            </a:pPr>
            <a:r>
              <a:rPr dirty="0" sz="1450" spc="-10">
                <a:latin typeface="Times New Roman"/>
                <a:cs typeface="Times New Roman"/>
              </a:rPr>
              <a:t>“A monk!” returned Sir Oliver (for </a:t>
            </a:r>
            <a:r>
              <a:rPr dirty="0" sz="1450" spc="-5">
                <a:latin typeface="Times New Roman"/>
                <a:cs typeface="Times New Roman"/>
              </a:rPr>
              <a:t>he </a:t>
            </a:r>
            <a:r>
              <a:rPr dirty="0" sz="1450" spc="-10">
                <a:latin typeface="Times New Roman"/>
                <a:cs typeface="Times New Roman"/>
              </a:rPr>
              <a:t>it was), when </a:t>
            </a:r>
            <a:r>
              <a:rPr dirty="0" sz="1450" spc="-5">
                <a:latin typeface="Times New Roman"/>
                <a:cs typeface="Times New Roman"/>
              </a:rPr>
              <a:t>he </a:t>
            </a:r>
            <a:r>
              <a:rPr dirty="0" sz="1450" spc="-10">
                <a:latin typeface="Times New Roman"/>
                <a:cs typeface="Times New Roman"/>
              </a:rPr>
              <a:t>had heard the report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archer. </a:t>
            </a:r>
            <a:r>
              <a:rPr dirty="0" sz="1450" spc="-10">
                <a:latin typeface="Times New Roman"/>
                <a:cs typeface="Times New Roman"/>
              </a:rPr>
              <a:t>“My </a:t>
            </a:r>
            <a:r>
              <a:rPr dirty="0" sz="1450" spc="-15">
                <a:latin typeface="Times New Roman"/>
                <a:cs typeface="Times New Roman"/>
              </a:rPr>
              <a:t>brother, </a:t>
            </a:r>
            <a:r>
              <a:rPr dirty="0" sz="1450" spc="-5">
                <a:latin typeface="Times New Roman"/>
                <a:cs typeface="Times New Roman"/>
              </a:rPr>
              <a:t>I </a:t>
            </a:r>
            <a:r>
              <a:rPr dirty="0" sz="1450" spc="-10">
                <a:latin typeface="Times New Roman"/>
                <a:cs typeface="Times New Roman"/>
              </a:rPr>
              <a:t>looked </a:t>
            </a:r>
            <a:r>
              <a:rPr dirty="0" sz="1450" spc="-5">
                <a:latin typeface="Times New Roman"/>
                <a:cs typeface="Times New Roman"/>
              </a:rPr>
              <a:t>not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coming,” </a:t>
            </a:r>
            <a:r>
              <a:rPr dirty="0" sz="1450" spc="-5">
                <a:latin typeface="Times New Roman"/>
                <a:cs typeface="Times New Roman"/>
              </a:rPr>
              <a:t>he </a:t>
            </a:r>
            <a:r>
              <a:rPr dirty="0" sz="1450" spc="-10">
                <a:latin typeface="Times New Roman"/>
                <a:cs typeface="Times New Roman"/>
              </a:rPr>
              <a:t>added, turning to  </a:t>
            </a:r>
            <a:r>
              <a:rPr dirty="0" sz="1450" spc="-5">
                <a:latin typeface="Times New Roman"/>
                <a:cs typeface="Times New Roman"/>
              </a:rPr>
              <a:t>young</a:t>
            </a:r>
            <a:r>
              <a:rPr dirty="0" sz="1450" spc="110">
                <a:latin typeface="Times New Roman"/>
                <a:cs typeface="Times New Roman"/>
              </a:rPr>
              <a:t> </a:t>
            </a:r>
            <a:r>
              <a:rPr dirty="0" sz="1450" spc="-10">
                <a:latin typeface="Times New Roman"/>
                <a:cs typeface="Times New Roman"/>
              </a:rPr>
              <a:t>Shelton.</a:t>
            </a:r>
            <a:r>
              <a:rPr dirty="0" sz="1450" spc="110">
                <a:latin typeface="Times New Roman"/>
                <a:cs typeface="Times New Roman"/>
              </a:rPr>
              <a:t> </a:t>
            </a:r>
            <a:r>
              <a:rPr dirty="0" sz="1450" spc="-10">
                <a:latin typeface="Times New Roman"/>
                <a:cs typeface="Times New Roman"/>
              </a:rPr>
              <a:t>“In</a:t>
            </a:r>
            <a:r>
              <a:rPr dirty="0" sz="1450" spc="120">
                <a:latin typeface="Times New Roman"/>
                <a:cs typeface="Times New Roman"/>
              </a:rPr>
              <a:t> </a:t>
            </a:r>
            <a:r>
              <a:rPr dirty="0" sz="1450" spc="-10">
                <a:latin typeface="Times New Roman"/>
                <a:cs typeface="Times New Roman"/>
              </a:rPr>
              <a:t>all</a:t>
            </a:r>
            <a:r>
              <a:rPr dirty="0" sz="1450" spc="120">
                <a:latin typeface="Times New Roman"/>
                <a:cs typeface="Times New Roman"/>
              </a:rPr>
              <a:t> </a:t>
            </a:r>
            <a:r>
              <a:rPr dirty="0" sz="1450" spc="-20">
                <a:latin typeface="Times New Roman"/>
                <a:cs typeface="Times New Roman"/>
              </a:rPr>
              <a:t>civility,</a:t>
            </a:r>
            <a:r>
              <a:rPr dirty="0" sz="1450" spc="120">
                <a:latin typeface="Times New Roman"/>
                <a:cs typeface="Times New Roman"/>
              </a:rPr>
              <a:t> </a:t>
            </a:r>
            <a:r>
              <a:rPr dirty="0" sz="1450" spc="-10">
                <a:latin typeface="Times New Roman"/>
                <a:cs typeface="Times New Roman"/>
              </a:rPr>
              <a:t>who</a:t>
            </a:r>
            <a:r>
              <a:rPr dirty="0" sz="1450" spc="125">
                <a:latin typeface="Times New Roman"/>
                <a:cs typeface="Times New Roman"/>
              </a:rPr>
              <a:t> </a:t>
            </a:r>
            <a:r>
              <a:rPr dirty="0" sz="1450" spc="-10">
                <a:latin typeface="Times New Roman"/>
                <a:cs typeface="Times New Roman"/>
              </a:rPr>
              <a:t>are</a:t>
            </a:r>
            <a:r>
              <a:rPr dirty="0" sz="1450" spc="120">
                <a:latin typeface="Times New Roman"/>
                <a:cs typeface="Times New Roman"/>
              </a:rPr>
              <a:t> </a:t>
            </a:r>
            <a:r>
              <a:rPr dirty="0" sz="1450" spc="-10">
                <a:latin typeface="Times New Roman"/>
                <a:cs typeface="Times New Roman"/>
              </a:rPr>
              <a:t>ye?</a:t>
            </a:r>
            <a:r>
              <a:rPr dirty="0" sz="1450" spc="120">
                <a:latin typeface="Times New Roman"/>
                <a:cs typeface="Times New Roman"/>
              </a:rPr>
              <a:t> </a:t>
            </a:r>
            <a:r>
              <a:rPr dirty="0" sz="1450" spc="-10">
                <a:latin typeface="Times New Roman"/>
                <a:cs typeface="Times New Roman"/>
              </a:rPr>
              <a:t>and</a:t>
            </a:r>
            <a:r>
              <a:rPr dirty="0" sz="1450" spc="120">
                <a:latin typeface="Times New Roman"/>
                <a:cs typeface="Times New Roman"/>
              </a:rPr>
              <a:t> </a:t>
            </a:r>
            <a:r>
              <a:rPr dirty="0" sz="1450" spc="-10">
                <a:latin typeface="Times New Roman"/>
                <a:cs typeface="Times New Roman"/>
              </a:rPr>
              <a:t>at</a:t>
            </a:r>
            <a:r>
              <a:rPr dirty="0" sz="1450" spc="120">
                <a:latin typeface="Times New Roman"/>
                <a:cs typeface="Times New Roman"/>
              </a:rPr>
              <a:t> </a:t>
            </a:r>
            <a:r>
              <a:rPr dirty="0" sz="1450" spc="-10">
                <a:latin typeface="Times New Roman"/>
                <a:cs typeface="Times New Roman"/>
              </a:rPr>
              <a:t>whose</a:t>
            </a:r>
            <a:r>
              <a:rPr dirty="0" sz="1450" spc="125">
                <a:latin typeface="Times New Roman"/>
                <a:cs typeface="Times New Roman"/>
              </a:rPr>
              <a:t> </a:t>
            </a:r>
            <a:r>
              <a:rPr dirty="0" sz="1450" spc="-10">
                <a:latin typeface="Times New Roman"/>
                <a:cs typeface="Times New Roman"/>
              </a:rPr>
              <a:t>instance</a:t>
            </a:r>
            <a:r>
              <a:rPr dirty="0" sz="1450" spc="120">
                <a:latin typeface="Times New Roman"/>
                <a:cs typeface="Times New Roman"/>
              </a:rPr>
              <a:t> </a:t>
            </a:r>
            <a:r>
              <a:rPr dirty="0" sz="1450" spc="-5">
                <a:latin typeface="Times New Roman"/>
                <a:cs typeface="Times New Roman"/>
              </a:rPr>
              <a:t>do</a:t>
            </a:r>
            <a:r>
              <a:rPr dirty="0" sz="1450" spc="120">
                <a:latin typeface="Times New Roman"/>
                <a:cs typeface="Times New Roman"/>
              </a:rPr>
              <a:t> </a:t>
            </a:r>
            <a:r>
              <a:rPr dirty="0" sz="1450" spc="-5">
                <a:latin typeface="Times New Roman"/>
                <a:cs typeface="Times New Roman"/>
              </a:rPr>
              <a:t>ye</a:t>
            </a:r>
            <a:r>
              <a:rPr dirty="0" sz="1450" spc="120">
                <a:latin typeface="Times New Roman"/>
                <a:cs typeface="Times New Roman"/>
              </a:rPr>
              <a:t> </a:t>
            </a:r>
            <a:r>
              <a:rPr dirty="0" sz="1450" spc="-10">
                <a:latin typeface="Times New Roman"/>
                <a:cs typeface="Times New Roman"/>
              </a:rPr>
              <a:t>join</a:t>
            </a:r>
            <a:endParaRPr sz="1450">
              <a:latin typeface="Times New Roman"/>
              <a:cs typeface="Times New Roman"/>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244965"/>
          </a:xfrm>
          <a:prstGeom prst="rect">
            <a:avLst/>
          </a:prstGeom>
        </p:spPr>
        <p:txBody>
          <a:bodyPr wrap="square" lIns="0" tIns="84455" rIns="0" bIns="0" rtlCol="0" vert="horz">
            <a:spAutoFit/>
          </a:bodyPr>
          <a:lstStyle/>
          <a:p>
            <a:pPr algn="just" marL="12700">
              <a:lnSpc>
                <a:spcPct val="100000"/>
              </a:lnSpc>
              <a:spcBef>
                <a:spcPts val="665"/>
              </a:spcBef>
            </a:pPr>
            <a:r>
              <a:rPr dirty="0" sz="1450" spc="-5">
                <a:latin typeface="Times New Roman"/>
                <a:cs typeface="Times New Roman"/>
              </a:rPr>
              <a:t>your </a:t>
            </a:r>
            <a:r>
              <a:rPr dirty="0" sz="1450" spc="-10">
                <a:latin typeface="Times New Roman"/>
                <a:cs typeface="Times New Roman"/>
              </a:rPr>
              <a:t>supplications to</a:t>
            </a:r>
            <a:r>
              <a:rPr dirty="0" sz="1450" spc="-5">
                <a:latin typeface="Times New Roman"/>
                <a:cs typeface="Times New Roman"/>
              </a:rPr>
              <a:t> </a:t>
            </a:r>
            <a:r>
              <a:rPr dirty="0" sz="1450" spc="-10">
                <a:latin typeface="Times New Roman"/>
                <a:cs typeface="Times New Roman"/>
              </a:rPr>
              <a:t>ours?”</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Dick, keeping his cowl about his face, signed to Sir Oliver to move </a:t>
            </a:r>
            <a:r>
              <a:rPr dirty="0" sz="1450" spc="-5">
                <a:latin typeface="Times New Roman"/>
                <a:cs typeface="Times New Roman"/>
              </a:rPr>
              <a:t>a </a:t>
            </a:r>
            <a:r>
              <a:rPr dirty="0" sz="1450" spc="-10">
                <a:latin typeface="Times New Roman"/>
                <a:cs typeface="Times New Roman"/>
              </a:rPr>
              <a:t>pace </a:t>
            </a:r>
            <a:r>
              <a:rPr dirty="0" sz="1450" spc="-5">
                <a:latin typeface="Times New Roman"/>
                <a:cs typeface="Times New Roman"/>
              </a:rPr>
              <a:t>or  </a:t>
            </a:r>
            <a:r>
              <a:rPr dirty="0" sz="1450" spc="-10">
                <a:latin typeface="Times New Roman"/>
                <a:cs typeface="Times New Roman"/>
              </a:rPr>
              <a:t>two aside from the archers; and, so soon as the priest had </a:t>
            </a:r>
            <a:r>
              <a:rPr dirty="0" sz="1450" spc="-5">
                <a:latin typeface="Times New Roman"/>
                <a:cs typeface="Times New Roman"/>
              </a:rPr>
              <a:t>done </a:t>
            </a:r>
            <a:r>
              <a:rPr dirty="0" sz="1450" spc="-10">
                <a:latin typeface="Times New Roman"/>
                <a:cs typeface="Times New Roman"/>
              </a:rPr>
              <a:t>so, “I cannot  </a:t>
            </a:r>
            <a:r>
              <a:rPr dirty="0" sz="1450" spc="-5">
                <a:latin typeface="Times New Roman"/>
                <a:cs typeface="Times New Roman"/>
              </a:rPr>
              <a:t>hope </a:t>
            </a:r>
            <a:r>
              <a:rPr dirty="0" sz="1450" spc="-10">
                <a:latin typeface="Times New Roman"/>
                <a:cs typeface="Times New Roman"/>
              </a:rPr>
              <a:t>to deceive </a:t>
            </a:r>
            <a:r>
              <a:rPr dirty="0" sz="1450" spc="-5">
                <a:latin typeface="Times New Roman"/>
                <a:cs typeface="Times New Roman"/>
              </a:rPr>
              <a:t>you, </a:t>
            </a:r>
            <a:r>
              <a:rPr dirty="0" sz="1450" spc="-20">
                <a:latin typeface="Times New Roman"/>
                <a:cs typeface="Times New Roman"/>
              </a:rPr>
              <a:t>sir,” </a:t>
            </a:r>
            <a:r>
              <a:rPr dirty="0" sz="1450" spc="-5">
                <a:latin typeface="Times New Roman"/>
                <a:cs typeface="Times New Roman"/>
              </a:rPr>
              <a:t>he </a:t>
            </a:r>
            <a:r>
              <a:rPr dirty="0" sz="1450" spc="-10">
                <a:latin typeface="Times New Roman"/>
                <a:cs typeface="Times New Roman"/>
              </a:rPr>
              <a:t>said. “My life is in </a:t>
            </a:r>
            <a:r>
              <a:rPr dirty="0" sz="1450" spc="-5">
                <a:latin typeface="Times New Roman"/>
                <a:cs typeface="Times New Roman"/>
              </a:rPr>
              <a:t>your</a:t>
            </a:r>
            <a:r>
              <a:rPr dirty="0" sz="1450" spc="55">
                <a:latin typeface="Times New Roman"/>
                <a:cs typeface="Times New Roman"/>
              </a:rPr>
              <a:t> </a:t>
            </a:r>
            <a:r>
              <a:rPr dirty="0" sz="1450" spc="-10">
                <a:latin typeface="Times New Roman"/>
                <a:cs typeface="Times New Roman"/>
              </a:rPr>
              <a:t>hands.”</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Sir Oliver violently started; his stout cheeks grew pale, and for </a:t>
            </a:r>
            <a:r>
              <a:rPr dirty="0" sz="1450" spc="-5">
                <a:latin typeface="Times New Roman"/>
                <a:cs typeface="Times New Roman"/>
              </a:rPr>
              <a:t>a </a:t>
            </a:r>
            <a:r>
              <a:rPr dirty="0" sz="1450" spc="-10">
                <a:latin typeface="Times New Roman"/>
                <a:cs typeface="Times New Roman"/>
              </a:rPr>
              <a:t>space </a:t>
            </a:r>
            <a:r>
              <a:rPr dirty="0" sz="1450" spc="-5">
                <a:latin typeface="Times New Roman"/>
                <a:cs typeface="Times New Roman"/>
              </a:rPr>
              <a:t>he </a:t>
            </a:r>
            <a:r>
              <a:rPr dirty="0" sz="1450" spc="-10">
                <a:latin typeface="Times New Roman"/>
                <a:cs typeface="Times New Roman"/>
              </a:rPr>
              <a:t>was  silent.</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“Richard,” </a:t>
            </a:r>
            <a:r>
              <a:rPr dirty="0" sz="1450" spc="-5">
                <a:latin typeface="Times New Roman"/>
                <a:cs typeface="Times New Roman"/>
              </a:rPr>
              <a:t>he </a:t>
            </a:r>
            <a:r>
              <a:rPr dirty="0" sz="1450" spc="-10">
                <a:latin typeface="Times New Roman"/>
                <a:cs typeface="Times New Roman"/>
              </a:rPr>
              <a:t>said, “what brings </a:t>
            </a:r>
            <a:r>
              <a:rPr dirty="0" sz="1450" spc="-5">
                <a:latin typeface="Times New Roman"/>
                <a:cs typeface="Times New Roman"/>
              </a:rPr>
              <a:t>you </a:t>
            </a:r>
            <a:r>
              <a:rPr dirty="0" sz="1450" spc="-10">
                <a:latin typeface="Times New Roman"/>
                <a:cs typeface="Times New Roman"/>
              </a:rPr>
              <a:t>here,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but I </a:t>
            </a:r>
            <a:r>
              <a:rPr dirty="0" sz="1450" spc="-10">
                <a:latin typeface="Times New Roman"/>
                <a:cs typeface="Times New Roman"/>
              </a:rPr>
              <a:t>much misdoubt it  to </a:t>
            </a:r>
            <a:r>
              <a:rPr dirty="0" sz="1450" spc="-5">
                <a:latin typeface="Times New Roman"/>
                <a:cs typeface="Times New Roman"/>
              </a:rPr>
              <a:t>be </a:t>
            </a:r>
            <a:r>
              <a:rPr dirty="0" sz="1450" spc="-10">
                <a:latin typeface="Times New Roman"/>
                <a:cs typeface="Times New Roman"/>
              </a:rPr>
              <a:t>evil. Nevertheless, for the kindness that was,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willingly  deliver </a:t>
            </a:r>
            <a:r>
              <a:rPr dirty="0" sz="1450" spc="-5">
                <a:latin typeface="Times New Roman"/>
                <a:cs typeface="Times New Roman"/>
              </a:rPr>
              <a:t>you </a:t>
            </a:r>
            <a:r>
              <a:rPr dirty="0" sz="1450" spc="-10">
                <a:latin typeface="Times New Roman"/>
                <a:cs typeface="Times New Roman"/>
              </a:rPr>
              <a:t>to harm. </a:t>
            </a:r>
            <a:r>
              <a:rPr dirty="0" sz="1450" spc="-85">
                <a:latin typeface="Times New Roman"/>
                <a:cs typeface="Times New Roman"/>
              </a:rPr>
              <a:t>Ye </a:t>
            </a:r>
            <a:r>
              <a:rPr dirty="0" sz="1450" spc="-10">
                <a:latin typeface="Times New Roman"/>
                <a:cs typeface="Times New Roman"/>
              </a:rPr>
              <a:t>shall sit all </a:t>
            </a:r>
            <a:r>
              <a:rPr dirty="0" sz="1450" spc="-5">
                <a:latin typeface="Times New Roman"/>
                <a:cs typeface="Times New Roman"/>
              </a:rPr>
              <a:t>night </a:t>
            </a:r>
            <a:r>
              <a:rPr dirty="0" sz="1450" spc="-10">
                <a:latin typeface="Times New Roman"/>
                <a:cs typeface="Times New Roman"/>
              </a:rPr>
              <a:t>beside me in the stalls: </a:t>
            </a:r>
            <a:r>
              <a:rPr dirty="0" sz="1450" spc="-5">
                <a:latin typeface="Times New Roman"/>
                <a:cs typeface="Times New Roman"/>
              </a:rPr>
              <a:t>ye </a:t>
            </a:r>
            <a:r>
              <a:rPr dirty="0" sz="1450" spc="-10">
                <a:latin typeface="Times New Roman"/>
                <a:cs typeface="Times New Roman"/>
              </a:rPr>
              <a:t>shall sit  there till my Lord </a:t>
            </a:r>
            <a:r>
              <a:rPr dirty="0" sz="1450" spc="-5">
                <a:latin typeface="Times New Roman"/>
                <a:cs typeface="Times New Roman"/>
              </a:rPr>
              <a:t>of </a:t>
            </a:r>
            <a:r>
              <a:rPr dirty="0" sz="1450" spc="-10">
                <a:latin typeface="Times New Roman"/>
                <a:cs typeface="Times New Roman"/>
              </a:rPr>
              <a:t>Shoreby </a:t>
            </a:r>
            <a:r>
              <a:rPr dirty="0" sz="1450" spc="-5">
                <a:latin typeface="Times New Roman"/>
                <a:cs typeface="Times New Roman"/>
              </a:rPr>
              <a:t>be </a:t>
            </a:r>
            <a:r>
              <a:rPr dirty="0" sz="1450" spc="-10">
                <a:latin typeface="Times New Roman"/>
                <a:cs typeface="Times New Roman"/>
              </a:rPr>
              <a:t>married, and the party </a:t>
            </a:r>
            <a:r>
              <a:rPr dirty="0" sz="1450" spc="-5">
                <a:latin typeface="Times New Roman"/>
                <a:cs typeface="Times New Roman"/>
              </a:rPr>
              <a:t>gone </a:t>
            </a:r>
            <a:r>
              <a:rPr dirty="0" sz="1450" spc="-10">
                <a:latin typeface="Times New Roman"/>
                <a:cs typeface="Times New Roman"/>
              </a:rPr>
              <a:t>safe home; and if  all goeth well, and </a:t>
            </a:r>
            <a:r>
              <a:rPr dirty="0" sz="1450" spc="-5">
                <a:latin typeface="Times New Roman"/>
                <a:cs typeface="Times New Roman"/>
              </a:rPr>
              <a:t>ye </a:t>
            </a:r>
            <a:r>
              <a:rPr dirty="0" sz="1450" spc="-10">
                <a:latin typeface="Times New Roman"/>
                <a:cs typeface="Times New Roman"/>
              </a:rPr>
              <a:t>have planned </a:t>
            </a:r>
            <a:r>
              <a:rPr dirty="0" sz="1450" spc="-5">
                <a:latin typeface="Times New Roman"/>
                <a:cs typeface="Times New Roman"/>
              </a:rPr>
              <a:t>no </a:t>
            </a:r>
            <a:r>
              <a:rPr dirty="0" sz="1450" spc="-10">
                <a:latin typeface="Times New Roman"/>
                <a:cs typeface="Times New Roman"/>
              </a:rPr>
              <a:t>evil, in the end </a:t>
            </a:r>
            <a:r>
              <a:rPr dirty="0" sz="1450" spc="-5">
                <a:latin typeface="Times New Roman"/>
                <a:cs typeface="Times New Roman"/>
              </a:rPr>
              <a:t>ye </a:t>
            </a:r>
            <a:r>
              <a:rPr dirty="0" sz="1450" spc="-10">
                <a:latin typeface="Times New Roman"/>
                <a:cs typeface="Times New Roman"/>
              </a:rPr>
              <a:t>shall </a:t>
            </a:r>
            <a:r>
              <a:rPr dirty="0" sz="1450" spc="-5">
                <a:latin typeface="Times New Roman"/>
                <a:cs typeface="Times New Roman"/>
              </a:rPr>
              <a:t>go </a:t>
            </a:r>
            <a:r>
              <a:rPr dirty="0" sz="1450" spc="-10">
                <a:latin typeface="Times New Roman"/>
                <a:cs typeface="Times New Roman"/>
              </a:rPr>
              <a:t>whither </a:t>
            </a:r>
            <a:r>
              <a:rPr dirty="0" sz="1450" spc="-5">
                <a:latin typeface="Times New Roman"/>
                <a:cs typeface="Times New Roman"/>
              </a:rPr>
              <a:t>ye  </a:t>
            </a:r>
            <a:r>
              <a:rPr dirty="0" sz="1450" spc="-10">
                <a:latin typeface="Times New Roman"/>
                <a:cs typeface="Times New Roman"/>
              </a:rPr>
              <a:t>will. But if </a:t>
            </a:r>
            <a:r>
              <a:rPr dirty="0" sz="1450" spc="-5">
                <a:latin typeface="Times New Roman"/>
                <a:cs typeface="Times New Roman"/>
              </a:rPr>
              <a:t>your </a:t>
            </a:r>
            <a:r>
              <a:rPr dirty="0" sz="1450" spc="-10">
                <a:latin typeface="Times New Roman"/>
                <a:cs typeface="Times New Roman"/>
              </a:rPr>
              <a:t>purpose </a:t>
            </a:r>
            <a:r>
              <a:rPr dirty="0" sz="1450" spc="-5">
                <a:latin typeface="Times New Roman"/>
                <a:cs typeface="Times New Roman"/>
              </a:rPr>
              <a:t>be </a:t>
            </a:r>
            <a:r>
              <a:rPr dirty="0" sz="1450" spc="-20">
                <a:latin typeface="Times New Roman"/>
                <a:cs typeface="Times New Roman"/>
              </a:rPr>
              <a:t>bloody, </a:t>
            </a:r>
            <a:r>
              <a:rPr dirty="0" sz="1450" spc="-10">
                <a:latin typeface="Times New Roman"/>
                <a:cs typeface="Times New Roman"/>
              </a:rPr>
              <a:t>it shall return </a:t>
            </a:r>
            <a:r>
              <a:rPr dirty="0" sz="1450" spc="-5">
                <a:latin typeface="Times New Roman"/>
                <a:cs typeface="Times New Roman"/>
              </a:rPr>
              <a:t>upon your </a:t>
            </a:r>
            <a:r>
              <a:rPr dirty="0" sz="1450" spc="-10">
                <a:latin typeface="Times New Roman"/>
                <a:cs typeface="Times New Roman"/>
              </a:rPr>
              <a:t>head.</a:t>
            </a:r>
            <a:r>
              <a:rPr dirty="0" sz="1450" spc="85">
                <a:latin typeface="Times New Roman"/>
                <a:cs typeface="Times New Roman"/>
              </a:rPr>
              <a:t> </a:t>
            </a:r>
            <a:r>
              <a:rPr dirty="0" sz="1450" spc="-10">
                <a:latin typeface="Times New Roman"/>
                <a:cs typeface="Times New Roman"/>
              </a:rPr>
              <a:t>Amen!”</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And the priest devoutly crossed himself, and turned and louted to the</a:t>
            </a:r>
            <a:r>
              <a:rPr dirty="0" sz="1450" spc="125">
                <a:latin typeface="Times New Roman"/>
                <a:cs typeface="Times New Roman"/>
              </a:rPr>
              <a:t> </a:t>
            </a:r>
            <a:r>
              <a:rPr dirty="0" sz="1450" spc="-25">
                <a:latin typeface="Times New Roman"/>
                <a:cs typeface="Times New Roman"/>
              </a:rPr>
              <a:t>altar.</a:t>
            </a:r>
            <a:endParaRPr sz="1450">
              <a:latin typeface="Times New Roman"/>
              <a:cs typeface="Times New Roman"/>
            </a:endParaRPr>
          </a:p>
          <a:p>
            <a:pPr algn="just" marL="12700" marR="5715">
              <a:lnSpc>
                <a:spcPts val="1730"/>
              </a:lnSpc>
              <a:spcBef>
                <a:spcPts val="630"/>
              </a:spcBef>
            </a:pPr>
            <a:r>
              <a:rPr dirty="0" sz="1450" spc="-25">
                <a:latin typeface="Times New Roman"/>
                <a:cs typeface="Times New Roman"/>
              </a:rPr>
              <a:t>With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spoke </a:t>
            </a:r>
            <a:r>
              <a:rPr dirty="0" sz="1450" spc="-5">
                <a:latin typeface="Times New Roman"/>
                <a:cs typeface="Times New Roman"/>
              </a:rPr>
              <a:t>a </a:t>
            </a:r>
            <a:r>
              <a:rPr dirty="0" sz="1450" spc="-10">
                <a:latin typeface="Times New Roman"/>
                <a:cs typeface="Times New Roman"/>
              </a:rPr>
              <a:t>few words more to the soldiers, and taking Dick </a:t>
            </a:r>
            <a:r>
              <a:rPr dirty="0" sz="1450" spc="-5">
                <a:latin typeface="Times New Roman"/>
                <a:cs typeface="Times New Roman"/>
              </a:rPr>
              <a:t>by </a:t>
            </a:r>
            <a:r>
              <a:rPr dirty="0" sz="1450" spc="-10">
                <a:latin typeface="Times New Roman"/>
                <a:cs typeface="Times New Roman"/>
              </a:rPr>
              <a:t>the  hand, led him </a:t>
            </a:r>
            <a:r>
              <a:rPr dirty="0" sz="1450" spc="-5">
                <a:latin typeface="Times New Roman"/>
                <a:cs typeface="Times New Roman"/>
              </a:rPr>
              <a:t>up </a:t>
            </a:r>
            <a:r>
              <a:rPr dirty="0" sz="1450" spc="-10">
                <a:latin typeface="Times New Roman"/>
                <a:cs typeface="Times New Roman"/>
              </a:rPr>
              <a:t>to the </a:t>
            </a:r>
            <a:r>
              <a:rPr dirty="0" sz="1450" spc="-20">
                <a:latin typeface="Times New Roman"/>
                <a:cs typeface="Times New Roman"/>
              </a:rPr>
              <a:t>choir, </a:t>
            </a:r>
            <a:r>
              <a:rPr dirty="0" sz="1450" spc="-10">
                <a:latin typeface="Times New Roman"/>
                <a:cs typeface="Times New Roman"/>
              </a:rPr>
              <a:t>and placed him in the stall beside his own,  where, for mere </a:t>
            </a:r>
            <a:r>
              <a:rPr dirty="0" sz="1450" spc="-20">
                <a:latin typeface="Times New Roman"/>
                <a:cs typeface="Times New Roman"/>
              </a:rPr>
              <a:t>decency, </a:t>
            </a:r>
            <a:r>
              <a:rPr dirty="0" sz="1450" spc="-10">
                <a:latin typeface="Times New Roman"/>
                <a:cs typeface="Times New Roman"/>
              </a:rPr>
              <a:t>the lad had instantly to kneel and appear to </a:t>
            </a:r>
            <a:r>
              <a:rPr dirty="0" sz="1450" spc="-5">
                <a:latin typeface="Times New Roman"/>
                <a:cs typeface="Times New Roman"/>
              </a:rPr>
              <a:t>be </a:t>
            </a:r>
            <a:r>
              <a:rPr dirty="0" sz="1450" spc="-10">
                <a:latin typeface="Times New Roman"/>
                <a:cs typeface="Times New Roman"/>
              </a:rPr>
              <a:t>busy  with his</a:t>
            </a:r>
            <a:r>
              <a:rPr dirty="0" sz="1450" spc="-5">
                <a:latin typeface="Times New Roman"/>
                <a:cs typeface="Times New Roman"/>
              </a:rPr>
              <a:t> </a:t>
            </a:r>
            <a:r>
              <a:rPr dirty="0" sz="1450" spc="-10">
                <a:latin typeface="Times New Roman"/>
                <a:cs typeface="Times New Roman"/>
              </a:rPr>
              <a:t>devotions.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His mind and his eyes, </a:t>
            </a:r>
            <a:r>
              <a:rPr dirty="0" sz="1450" spc="-15">
                <a:latin typeface="Times New Roman"/>
                <a:cs typeface="Times New Roman"/>
              </a:rPr>
              <a:t>however, </a:t>
            </a:r>
            <a:r>
              <a:rPr dirty="0" sz="1450" spc="-10">
                <a:latin typeface="Times New Roman"/>
                <a:cs typeface="Times New Roman"/>
              </a:rPr>
              <a:t>were continually wandering. Three </a:t>
            </a:r>
            <a:r>
              <a:rPr dirty="0" sz="1450" spc="-5">
                <a:latin typeface="Times New Roman"/>
                <a:cs typeface="Times New Roman"/>
              </a:rPr>
              <a:t>of </a:t>
            </a:r>
            <a:r>
              <a:rPr dirty="0" sz="1450" spc="-10">
                <a:latin typeface="Times New Roman"/>
                <a:cs typeface="Times New Roman"/>
              </a:rPr>
              <a:t>the  soldiers, </a:t>
            </a:r>
            <a:r>
              <a:rPr dirty="0" sz="1450" spc="-5">
                <a:latin typeface="Times New Roman"/>
                <a:cs typeface="Times New Roman"/>
              </a:rPr>
              <a:t>he </a:t>
            </a:r>
            <a:r>
              <a:rPr dirty="0" sz="1450" spc="-10">
                <a:latin typeface="Times New Roman"/>
                <a:cs typeface="Times New Roman"/>
              </a:rPr>
              <a:t>observed, instead </a:t>
            </a:r>
            <a:r>
              <a:rPr dirty="0" sz="1450" spc="-5">
                <a:latin typeface="Times New Roman"/>
                <a:cs typeface="Times New Roman"/>
              </a:rPr>
              <a:t>of </a:t>
            </a:r>
            <a:r>
              <a:rPr dirty="0" sz="1450" spc="-10">
                <a:latin typeface="Times New Roman"/>
                <a:cs typeface="Times New Roman"/>
              </a:rPr>
              <a:t>returning to the house, had </a:t>
            </a:r>
            <a:r>
              <a:rPr dirty="0" sz="1450" spc="-5">
                <a:latin typeface="Times New Roman"/>
                <a:cs typeface="Times New Roman"/>
              </a:rPr>
              <a:t>got </a:t>
            </a:r>
            <a:r>
              <a:rPr dirty="0" sz="1450" spc="-10">
                <a:latin typeface="Times New Roman"/>
                <a:cs typeface="Times New Roman"/>
              </a:rPr>
              <a:t>them quietly  into </a:t>
            </a:r>
            <a:r>
              <a:rPr dirty="0" sz="1450" spc="-5">
                <a:latin typeface="Times New Roman"/>
                <a:cs typeface="Times New Roman"/>
              </a:rPr>
              <a:t>a point of </a:t>
            </a:r>
            <a:r>
              <a:rPr dirty="0" sz="1450" spc="-10">
                <a:latin typeface="Times New Roman"/>
                <a:cs typeface="Times New Roman"/>
              </a:rPr>
              <a:t>vantage in the aisle; and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doubt </a:t>
            </a:r>
            <a:r>
              <a:rPr dirty="0" sz="1450" spc="-10">
                <a:latin typeface="Times New Roman"/>
                <a:cs typeface="Times New Roman"/>
              </a:rPr>
              <a:t>that they had </a:t>
            </a:r>
            <a:r>
              <a:rPr dirty="0" sz="1450" spc="-5">
                <a:latin typeface="Times New Roman"/>
                <a:cs typeface="Times New Roman"/>
              </a:rPr>
              <a:t>done  </a:t>
            </a:r>
            <a:r>
              <a:rPr dirty="0" sz="1450" spc="-10">
                <a:latin typeface="Times New Roman"/>
                <a:cs typeface="Times New Roman"/>
              </a:rPr>
              <a:t>so </a:t>
            </a:r>
            <a:r>
              <a:rPr dirty="0" sz="1450" spc="-5">
                <a:latin typeface="Times New Roman"/>
                <a:cs typeface="Times New Roman"/>
              </a:rPr>
              <a:t>by </a:t>
            </a:r>
            <a:r>
              <a:rPr dirty="0" sz="1450" spc="-10">
                <a:latin typeface="Times New Roman"/>
                <a:cs typeface="Times New Roman"/>
              </a:rPr>
              <a:t>Sir </a:t>
            </a:r>
            <a:r>
              <a:rPr dirty="0" sz="1450" spc="-15">
                <a:latin typeface="Times New Roman"/>
                <a:cs typeface="Times New Roman"/>
              </a:rPr>
              <a:t>Oliver’s </a:t>
            </a:r>
            <a:r>
              <a:rPr dirty="0" sz="1450" spc="-10">
                <a:latin typeface="Times New Roman"/>
                <a:cs typeface="Times New Roman"/>
              </a:rPr>
              <a:t>command. Here, then, </a:t>
            </a:r>
            <a:r>
              <a:rPr dirty="0" sz="1450" spc="-5">
                <a:latin typeface="Times New Roman"/>
                <a:cs typeface="Times New Roman"/>
              </a:rPr>
              <a:t>he </a:t>
            </a:r>
            <a:r>
              <a:rPr dirty="0" sz="1450" spc="-10">
                <a:latin typeface="Times New Roman"/>
                <a:cs typeface="Times New Roman"/>
              </a:rPr>
              <a:t>was trapped. Here </a:t>
            </a:r>
            <a:r>
              <a:rPr dirty="0" sz="1450" spc="-5">
                <a:latin typeface="Times New Roman"/>
                <a:cs typeface="Times New Roman"/>
              </a:rPr>
              <a:t>he </a:t>
            </a:r>
            <a:r>
              <a:rPr dirty="0" sz="1450" spc="-10">
                <a:latin typeface="Times New Roman"/>
                <a:cs typeface="Times New Roman"/>
              </a:rPr>
              <a:t>must spend  the </a:t>
            </a:r>
            <a:r>
              <a:rPr dirty="0" sz="1450" spc="-5">
                <a:latin typeface="Times New Roman"/>
                <a:cs typeface="Times New Roman"/>
              </a:rPr>
              <a:t>night </a:t>
            </a:r>
            <a:r>
              <a:rPr dirty="0" sz="1450" spc="-10">
                <a:latin typeface="Times New Roman"/>
                <a:cs typeface="Times New Roman"/>
              </a:rPr>
              <a:t>in the ghostly glimmer and shadow </a:t>
            </a:r>
            <a:r>
              <a:rPr dirty="0" sz="1450" spc="-5">
                <a:latin typeface="Times New Roman"/>
                <a:cs typeface="Times New Roman"/>
              </a:rPr>
              <a:t>of </a:t>
            </a:r>
            <a:r>
              <a:rPr dirty="0" sz="1450" spc="-10">
                <a:latin typeface="Times New Roman"/>
                <a:cs typeface="Times New Roman"/>
              </a:rPr>
              <a:t>the church, and looking </a:t>
            </a:r>
            <a:r>
              <a:rPr dirty="0" sz="1450" spc="-5">
                <a:latin typeface="Times New Roman"/>
                <a:cs typeface="Times New Roman"/>
              </a:rPr>
              <a:t>on </a:t>
            </a:r>
            <a:r>
              <a:rPr dirty="0" sz="1450" spc="-10">
                <a:latin typeface="Times New Roman"/>
                <a:cs typeface="Times New Roman"/>
              </a:rPr>
              <a:t>the  pale face </a:t>
            </a:r>
            <a:r>
              <a:rPr dirty="0" sz="1450" spc="-5">
                <a:latin typeface="Times New Roman"/>
                <a:cs typeface="Times New Roman"/>
              </a:rPr>
              <a:t>of </a:t>
            </a:r>
            <a:r>
              <a:rPr dirty="0" sz="1450" spc="-10">
                <a:latin typeface="Times New Roman"/>
                <a:cs typeface="Times New Roman"/>
              </a:rPr>
              <a:t>him </a:t>
            </a:r>
            <a:r>
              <a:rPr dirty="0" sz="1450" spc="-5">
                <a:latin typeface="Times New Roman"/>
                <a:cs typeface="Times New Roman"/>
              </a:rPr>
              <a:t>he </a:t>
            </a:r>
            <a:r>
              <a:rPr dirty="0" sz="1450" spc="-10">
                <a:latin typeface="Times New Roman"/>
                <a:cs typeface="Times New Roman"/>
              </a:rPr>
              <a:t>slew; and here, in the morning, </a:t>
            </a:r>
            <a:r>
              <a:rPr dirty="0" sz="1450" spc="-5">
                <a:latin typeface="Times New Roman"/>
                <a:cs typeface="Times New Roman"/>
              </a:rPr>
              <a:t>he </a:t>
            </a:r>
            <a:r>
              <a:rPr dirty="0" sz="1450" spc="-10">
                <a:latin typeface="Times New Roman"/>
                <a:cs typeface="Times New Roman"/>
              </a:rPr>
              <a:t>must see his sweetheart  married to another man before his</a:t>
            </a:r>
            <a:r>
              <a:rPr dirty="0" sz="1450" spc="20">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marR="9525">
              <a:lnSpc>
                <a:spcPts val="1730"/>
              </a:lnSpc>
              <a:spcBef>
                <a:spcPts val="565"/>
              </a:spcBef>
            </a:pPr>
            <a:r>
              <a:rPr dirty="0" sz="1450" spc="-10">
                <a:latin typeface="Times New Roman"/>
                <a:cs typeface="Times New Roman"/>
              </a:rPr>
              <a:t>But, for all that, </a:t>
            </a:r>
            <a:r>
              <a:rPr dirty="0" sz="1450" spc="-5">
                <a:latin typeface="Times New Roman"/>
                <a:cs typeface="Times New Roman"/>
              </a:rPr>
              <a:t>he </a:t>
            </a:r>
            <a:r>
              <a:rPr dirty="0" sz="1450" spc="-10">
                <a:latin typeface="Times New Roman"/>
                <a:cs typeface="Times New Roman"/>
              </a:rPr>
              <a:t>obtained </a:t>
            </a:r>
            <a:r>
              <a:rPr dirty="0" sz="1450" spc="-5">
                <a:latin typeface="Times New Roman"/>
                <a:cs typeface="Times New Roman"/>
              </a:rPr>
              <a:t>a </a:t>
            </a:r>
            <a:r>
              <a:rPr dirty="0" sz="1450" spc="-10">
                <a:latin typeface="Times New Roman"/>
                <a:cs typeface="Times New Roman"/>
              </a:rPr>
              <a:t>command </a:t>
            </a:r>
            <a:r>
              <a:rPr dirty="0" sz="1450" spc="-5">
                <a:latin typeface="Times New Roman"/>
                <a:cs typeface="Times New Roman"/>
              </a:rPr>
              <a:t>upon </a:t>
            </a:r>
            <a:r>
              <a:rPr dirty="0" sz="1450" spc="-10">
                <a:latin typeface="Times New Roman"/>
                <a:cs typeface="Times New Roman"/>
              </a:rPr>
              <a:t>his mind, and built himself </a:t>
            </a:r>
            <a:r>
              <a:rPr dirty="0" sz="1450" spc="-5">
                <a:latin typeface="Times New Roman"/>
                <a:cs typeface="Times New Roman"/>
              </a:rPr>
              <a:t>up  </a:t>
            </a:r>
            <a:r>
              <a:rPr dirty="0" sz="1450" spc="-10">
                <a:latin typeface="Times New Roman"/>
                <a:cs typeface="Times New Roman"/>
              </a:rPr>
              <a:t>in patience to await the</a:t>
            </a:r>
            <a:r>
              <a:rPr dirty="0" sz="1450" spc="10">
                <a:latin typeface="Times New Roman"/>
                <a:cs typeface="Times New Roman"/>
              </a:rPr>
              <a:t> </a:t>
            </a:r>
            <a:r>
              <a:rPr dirty="0" sz="1450" spc="-10">
                <a:latin typeface="Times New Roman"/>
                <a:cs typeface="Times New Roman"/>
              </a:rPr>
              <a:t>issue.</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1800">
              <a:latin typeface="Times New Roman"/>
              <a:cs typeface="Times New Roman"/>
            </a:endParaRPr>
          </a:p>
          <a:p>
            <a:pPr algn="ctr">
              <a:lnSpc>
                <a:spcPct val="100000"/>
              </a:lnSpc>
            </a:pPr>
            <a:r>
              <a:rPr dirty="0" sz="1450" spc="-15" b="1">
                <a:latin typeface="Times New Roman"/>
                <a:cs typeface="Times New Roman"/>
              </a:rPr>
              <a:t>CHAPTER </a:t>
            </a:r>
            <a:r>
              <a:rPr dirty="0" sz="1450" spc="-10" b="1">
                <a:latin typeface="Times New Roman"/>
                <a:cs typeface="Times New Roman"/>
              </a:rPr>
              <a:t>IV—IN THE </a:t>
            </a:r>
            <a:r>
              <a:rPr dirty="0" sz="1450" spc="-15" b="1">
                <a:latin typeface="Times New Roman"/>
                <a:cs typeface="Times New Roman"/>
              </a:rPr>
              <a:t>ABBEY</a:t>
            </a:r>
            <a:r>
              <a:rPr dirty="0" sz="1450" spc="-45" b="1">
                <a:latin typeface="Times New Roman"/>
                <a:cs typeface="Times New Roman"/>
              </a:rPr>
              <a:t> </a:t>
            </a:r>
            <a:r>
              <a:rPr dirty="0" sz="1450" spc="-15" b="1">
                <a:latin typeface="Times New Roman"/>
                <a:cs typeface="Times New Roman"/>
              </a:rPr>
              <a:t>CHURCH</a:t>
            </a:r>
            <a:endParaRPr sz="1450">
              <a:latin typeface="Times New Roman"/>
              <a:cs typeface="Times New Roman"/>
            </a:endParaRPr>
          </a:p>
          <a:p>
            <a:pPr>
              <a:lnSpc>
                <a:spcPct val="100000"/>
              </a:lnSpc>
            </a:pPr>
            <a:endParaRPr sz="2050">
              <a:latin typeface="Times New Roman"/>
              <a:cs typeface="Times New Roman"/>
            </a:endParaRPr>
          </a:p>
          <a:p>
            <a:pPr algn="just" marL="12700" marR="12065">
              <a:lnSpc>
                <a:spcPts val="1730"/>
              </a:lnSpc>
            </a:pPr>
            <a:r>
              <a:rPr dirty="0" sz="1450" spc="-10">
                <a:latin typeface="Times New Roman"/>
                <a:cs typeface="Times New Roman"/>
              </a:rPr>
              <a:t>In Shoreby Abbey Church the prayers were kept </a:t>
            </a:r>
            <a:r>
              <a:rPr dirty="0" sz="1450" spc="-5">
                <a:latin typeface="Times New Roman"/>
                <a:cs typeface="Times New Roman"/>
              </a:rPr>
              <a:t>up </a:t>
            </a:r>
            <a:r>
              <a:rPr dirty="0" sz="1450" spc="-10">
                <a:latin typeface="Times New Roman"/>
                <a:cs typeface="Times New Roman"/>
              </a:rPr>
              <a:t>all </a:t>
            </a:r>
            <a:r>
              <a:rPr dirty="0" sz="1450" spc="-5">
                <a:latin typeface="Times New Roman"/>
                <a:cs typeface="Times New Roman"/>
              </a:rPr>
              <a:t>night </a:t>
            </a:r>
            <a:r>
              <a:rPr dirty="0" sz="1450" spc="-10">
                <a:latin typeface="Times New Roman"/>
                <a:cs typeface="Times New Roman"/>
              </a:rPr>
              <a:t>without  cessation, now with the singing </a:t>
            </a:r>
            <a:r>
              <a:rPr dirty="0" sz="1450" spc="-5">
                <a:latin typeface="Times New Roman"/>
                <a:cs typeface="Times New Roman"/>
              </a:rPr>
              <a:t>of </a:t>
            </a:r>
            <a:r>
              <a:rPr dirty="0" sz="1450" spc="-10">
                <a:latin typeface="Times New Roman"/>
                <a:cs typeface="Times New Roman"/>
              </a:rPr>
              <a:t>psalms, now with </a:t>
            </a:r>
            <a:r>
              <a:rPr dirty="0" sz="1450" spc="-5">
                <a:latin typeface="Times New Roman"/>
                <a:cs typeface="Times New Roman"/>
              </a:rPr>
              <a:t>a </a:t>
            </a:r>
            <a:r>
              <a:rPr dirty="0" sz="1450" spc="-10">
                <a:latin typeface="Times New Roman"/>
                <a:cs typeface="Times New Roman"/>
              </a:rPr>
              <a:t>note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upon </a:t>
            </a:r>
            <a:r>
              <a:rPr dirty="0" sz="1450" spc="-10">
                <a:latin typeface="Times New Roman"/>
                <a:cs typeface="Times New Roman"/>
              </a:rPr>
              <a:t>the  bell.</a:t>
            </a:r>
            <a:endParaRPr sz="1450">
              <a:latin typeface="Times New Roman"/>
              <a:cs typeface="Times New Roman"/>
            </a:endParaRPr>
          </a:p>
          <a:p>
            <a:pPr algn="just" marL="12700" marR="6350">
              <a:lnSpc>
                <a:spcPts val="1730"/>
              </a:lnSpc>
              <a:spcBef>
                <a:spcPts val="575"/>
              </a:spcBef>
            </a:pPr>
            <a:r>
              <a:rPr dirty="0" sz="1450" spc="-20">
                <a:latin typeface="Times New Roman"/>
                <a:cs typeface="Times New Roman"/>
              </a:rPr>
              <a:t>Rutter, </a:t>
            </a:r>
            <a:r>
              <a:rPr dirty="0" sz="1450" spc="-10">
                <a:latin typeface="Times New Roman"/>
                <a:cs typeface="Times New Roman"/>
              </a:rPr>
              <a:t>the </a:t>
            </a:r>
            <a:r>
              <a:rPr dirty="0" sz="1450" spc="-30">
                <a:latin typeface="Times New Roman"/>
                <a:cs typeface="Times New Roman"/>
              </a:rPr>
              <a:t>spy, </a:t>
            </a:r>
            <a:r>
              <a:rPr dirty="0" sz="1450" spc="-10">
                <a:latin typeface="Times New Roman"/>
                <a:cs typeface="Times New Roman"/>
              </a:rPr>
              <a:t>was nobly waked. There </a:t>
            </a:r>
            <a:r>
              <a:rPr dirty="0" sz="1450" spc="-5">
                <a:latin typeface="Times New Roman"/>
                <a:cs typeface="Times New Roman"/>
              </a:rPr>
              <a:t>he </a:t>
            </a:r>
            <a:r>
              <a:rPr dirty="0" sz="1450" spc="-30">
                <a:latin typeface="Times New Roman"/>
                <a:cs typeface="Times New Roman"/>
              </a:rPr>
              <a:t>lay, </a:t>
            </a:r>
            <a:r>
              <a:rPr dirty="0" sz="1450" spc="-10">
                <a:latin typeface="Times New Roman"/>
                <a:cs typeface="Times New Roman"/>
              </a:rPr>
              <a:t>meanwhile, as they had  arranged him, his dead hands crossed </a:t>
            </a:r>
            <a:r>
              <a:rPr dirty="0" sz="1450" spc="-5">
                <a:latin typeface="Times New Roman"/>
                <a:cs typeface="Times New Roman"/>
              </a:rPr>
              <a:t>upon </a:t>
            </a:r>
            <a:r>
              <a:rPr dirty="0" sz="1450" spc="-10">
                <a:latin typeface="Times New Roman"/>
                <a:cs typeface="Times New Roman"/>
              </a:rPr>
              <a:t>his bosom, his dead eyes staring </a:t>
            </a:r>
            <a:r>
              <a:rPr dirty="0" sz="1450" spc="-5">
                <a:latin typeface="Times New Roman"/>
                <a:cs typeface="Times New Roman"/>
              </a:rPr>
              <a:t>on  </a:t>
            </a:r>
            <a:r>
              <a:rPr dirty="0" sz="1450" spc="-10">
                <a:latin typeface="Times New Roman"/>
                <a:cs typeface="Times New Roman"/>
              </a:rPr>
              <a:t>the roof; and hard </a:t>
            </a:r>
            <a:r>
              <a:rPr dirty="0" sz="1450" spc="-40">
                <a:latin typeface="Times New Roman"/>
                <a:cs typeface="Times New Roman"/>
              </a:rPr>
              <a:t>by, </a:t>
            </a:r>
            <a:r>
              <a:rPr dirty="0" sz="1450" spc="-10">
                <a:latin typeface="Times New Roman"/>
                <a:cs typeface="Times New Roman"/>
              </a:rPr>
              <a:t>in the stall, the lad who had slain him waited, in sore  disquietude, the coming </a:t>
            </a:r>
            <a:r>
              <a:rPr dirty="0" sz="1450" spc="-5">
                <a:latin typeface="Times New Roman"/>
                <a:cs typeface="Times New Roman"/>
              </a:rPr>
              <a:t>of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morning.</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Once </a:t>
            </a:r>
            <a:r>
              <a:rPr dirty="0" sz="1450" spc="-25">
                <a:latin typeface="Times New Roman"/>
                <a:cs typeface="Times New Roman"/>
              </a:rPr>
              <a:t>only, </a:t>
            </a:r>
            <a:r>
              <a:rPr dirty="0" sz="1450" spc="-10">
                <a:latin typeface="Times New Roman"/>
                <a:cs typeface="Times New Roman"/>
              </a:rPr>
              <a:t>in the course </a:t>
            </a:r>
            <a:r>
              <a:rPr dirty="0" sz="1450" spc="-5">
                <a:latin typeface="Times New Roman"/>
                <a:cs typeface="Times New Roman"/>
              </a:rPr>
              <a:t>of </a:t>
            </a:r>
            <a:r>
              <a:rPr dirty="0" sz="1450" spc="-10">
                <a:latin typeface="Times New Roman"/>
                <a:cs typeface="Times New Roman"/>
              </a:rPr>
              <a:t>the hours, Sir Oliver leaned across to his</a:t>
            </a:r>
            <a:r>
              <a:rPr dirty="0" sz="1450" spc="150">
                <a:latin typeface="Times New Roman"/>
                <a:cs typeface="Times New Roman"/>
              </a:rPr>
              <a:t> </a:t>
            </a:r>
            <a:r>
              <a:rPr dirty="0" sz="1450" spc="-10">
                <a:latin typeface="Times New Roman"/>
                <a:cs typeface="Times New Roman"/>
              </a:rPr>
              <a:t>captive.</a:t>
            </a:r>
            <a:endParaRPr sz="145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09891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Master Shelton. Indeed, there was </a:t>
            </a:r>
            <a:r>
              <a:rPr dirty="0" sz="1450" spc="-5">
                <a:latin typeface="Times New Roman"/>
                <a:cs typeface="Times New Roman"/>
              </a:rPr>
              <a:t>no </a:t>
            </a:r>
            <a:r>
              <a:rPr dirty="0" sz="1450" spc="-10">
                <a:latin typeface="Times New Roman"/>
                <a:cs typeface="Times New Roman"/>
              </a:rPr>
              <a:t>choice; the men were loutish fellows,  </a:t>
            </a:r>
            <a:r>
              <a:rPr dirty="0" sz="1450" spc="-5">
                <a:latin typeface="Times New Roman"/>
                <a:cs typeface="Times New Roman"/>
              </a:rPr>
              <a:t>dull </a:t>
            </a:r>
            <a:r>
              <a:rPr dirty="0" sz="1450" spc="-10">
                <a:latin typeface="Times New Roman"/>
                <a:cs typeface="Times New Roman"/>
              </a:rPr>
              <a:t>and unskilled in </a:t>
            </a:r>
            <a:r>
              <a:rPr dirty="0" sz="1450" spc="-25">
                <a:latin typeface="Times New Roman"/>
                <a:cs typeface="Times New Roman"/>
              </a:rPr>
              <a:t>war, </a:t>
            </a:r>
            <a:r>
              <a:rPr dirty="0" sz="1450" spc="-10">
                <a:latin typeface="Times New Roman"/>
                <a:cs typeface="Times New Roman"/>
              </a:rPr>
              <a:t>while Dick was </a:t>
            </a:r>
            <a:r>
              <a:rPr dirty="0" sz="1450" spc="-5">
                <a:latin typeface="Times New Roman"/>
                <a:cs typeface="Times New Roman"/>
              </a:rPr>
              <a:t>not </a:t>
            </a:r>
            <a:r>
              <a:rPr dirty="0" sz="1450" spc="-10">
                <a:latin typeface="Times New Roman"/>
                <a:cs typeface="Times New Roman"/>
              </a:rPr>
              <a:t>only </a:t>
            </a:r>
            <a:r>
              <a:rPr dirty="0" sz="1450" spc="-15">
                <a:latin typeface="Times New Roman"/>
                <a:cs typeface="Times New Roman"/>
              </a:rPr>
              <a:t>popular, </a:t>
            </a:r>
            <a:r>
              <a:rPr dirty="0" sz="1450" spc="-5">
                <a:latin typeface="Times New Roman"/>
                <a:cs typeface="Times New Roman"/>
              </a:rPr>
              <a:t>but </a:t>
            </a:r>
            <a:r>
              <a:rPr dirty="0" sz="1450" spc="-10">
                <a:latin typeface="Times New Roman"/>
                <a:cs typeface="Times New Roman"/>
              </a:rPr>
              <a:t>resolute and  grave beyond his age. Although his youth had been spent in these </a:t>
            </a:r>
            <a:r>
              <a:rPr dirty="0" sz="1450" spc="-5">
                <a:latin typeface="Times New Roman"/>
                <a:cs typeface="Times New Roman"/>
              </a:rPr>
              <a:t>rough,  </a:t>
            </a:r>
            <a:r>
              <a:rPr dirty="0" sz="1450" spc="-10">
                <a:latin typeface="Times New Roman"/>
                <a:cs typeface="Times New Roman"/>
              </a:rPr>
              <a:t>country places, the lad had been well taught in letters </a:t>
            </a:r>
            <a:r>
              <a:rPr dirty="0" sz="1450" spc="-5">
                <a:latin typeface="Times New Roman"/>
                <a:cs typeface="Times New Roman"/>
              </a:rPr>
              <a:t>by </a:t>
            </a:r>
            <a:r>
              <a:rPr dirty="0" sz="1450" spc="-10">
                <a:latin typeface="Times New Roman"/>
                <a:cs typeface="Times New Roman"/>
              </a:rPr>
              <a:t>Sir </a:t>
            </a:r>
            <a:r>
              <a:rPr dirty="0" sz="1450" spc="-20">
                <a:latin typeface="Times New Roman"/>
                <a:cs typeface="Times New Roman"/>
              </a:rPr>
              <a:t>Oliver, </a:t>
            </a:r>
            <a:r>
              <a:rPr dirty="0" sz="1450" spc="-10">
                <a:latin typeface="Times New Roman"/>
                <a:cs typeface="Times New Roman"/>
              </a:rPr>
              <a:t>and Hatch  himself had shown him the management </a:t>
            </a:r>
            <a:r>
              <a:rPr dirty="0" sz="1450" spc="-5">
                <a:latin typeface="Times New Roman"/>
                <a:cs typeface="Times New Roman"/>
              </a:rPr>
              <a:t>of </a:t>
            </a:r>
            <a:r>
              <a:rPr dirty="0" sz="1450" spc="-10">
                <a:latin typeface="Times New Roman"/>
                <a:cs typeface="Times New Roman"/>
              </a:rPr>
              <a:t>arms and the first principles </a:t>
            </a:r>
            <a:r>
              <a:rPr dirty="0" sz="1450" spc="-5">
                <a:latin typeface="Times New Roman"/>
                <a:cs typeface="Times New Roman"/>
              </a:rPr>
              <a:t>of  </a:t>
            </a:r>
            <a:r>
              <a:rPr dirty="0" sz="1450" spc="-10">
                <a:latin typeface="Times New Roman"/>
                <a:cs typeface="Times New Roman"/>
              </a:rPr>
              <a:t>command. Bennet had always been kind and helpful;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one of </a:t>
            </a:r>
            <a:r>
              <a:rPr dirty="0" sz="1450" spc="-10">
                <a:latin typeface="Times New Roman"/>
                <a:cs typeface="Times New Roman"/>
              </a:rPr>
              <a:t>those who  are cruel as the grave to those they call their enemies, </a:t>
            </a:r>
            <a:r>
              <a:rPr dirty="0" sz="1450" spc="-5">
                <a:latin typeface="Times New Roman"/>
                <a:cs typeface="Times New Roman"/>
              </a:rPr>
              <a:t>but </a:t>
            </a:r>
            <a:r>
              <a:rPr dirty="0" sz="1450" spc="-10">
                <a:latin typeface="Times New Roman"/>
                <a:cs typeface="Times New Roman"/>
              </a:rPr>
              <a:t>ruggedly faithful  and well willing to their friends; and </a:t>
            </a:r>
            <a:r>
              <a:rPr dirty="0" sz="1450" spc="-30">
                <a:latin typeface="Times New Roman"/>
                <a:cs typeface="Times New Roman"/>
              </a:rPr>
              <a:t>now, </a:t>
            </a:r>
            <a:r>
              <a:rPr dirty="0" sz="1450" spc="-10">
                <a:latin typeface="Times New Roman"/>
                <a:cs typeface="Times New Roman"/>
              </a:rPr>
              <a:t>while Sir Oliver entered the next  house to write, in his swift, exquisite penmanship, </a:t>
            </a:r>
            <a:r>
              <a:rPr dirty="0" sz="1450" spc="-5">
                <a:latin typeface="Times New Roman"/>
                <a:cs typeface="Times New Roman"/>
              </a:rPr>
              <a:t>a </a:t>
            </a:r>
            <a:r>
              <a:rPr dirty="0" sz="1450" spc="-10">
                <a:latin typeface="Times New Roman"/>
                <a:cs typeface="Times New Roman"/>
              </a:rPr>
              <a:t>memorandum </a:t>
            </a:r>
            <a:r>
              <a:rPr dirty="0" sz="1450" spc="-5">
                <a:latin typeface="Times New Roman"/>
                <a:cs typeface="Times New Roman"/>
              </a:rPr>
              <a:t>of </a:t>
            </a:r>
            <a:r>
              <a:rPr dirty="0" sz="1450" spc="-10">
                <a:latin typeface="Times New Roman"/>
                <a:cs typeface="Times New Roman"/>
              </a:rPr>
              <a:t>the last  occurrences to his </a:t>
            </a:r>
            <a:r>
              <a:rPr dirty="0" sz="1450" spc="-20">
                <a:latin typeface="Times New Roman"/>
                <a:cs typeface="Times New Roman"/>
              </a:rPr>
              <a:t>master, </a:t>
            </a:r>
            <a:r>
              <a:rPr dirty="0" sz="1450" spc="-10">
                <a:latin typeface="Times New Roman"/>
                <a:cs typeface="Times New Roman"/>
              </a:rPr>
              <a:t>Sir Daniel </a:t>
            </a:r>
            <a:r>
              <a:rPr dirty="0" sz="1450" spc="-20">
                <a:latin typeface="Times New Roman"/>
                <a:cs typeface="Times New Roman"/>
              </a:rPr>
              <a:t>Brackley, </a:t>
            </a:r>
            <a:r>
              <a:rPr dirty="0" sz="1450" spc="-10">
                <a:latin typeface="Times New Roman"/>
                <a:cs typeface="Times New Roman"/>
              </a:rPr>
              <a:t>Bennet came </a:t>
            </a:r>
            <a:r>
              <a:rPr dirty="0" sz="1450" spc="-5">
                <a:latin typeface="Times New Roman"/>
                <a:cs typeface="Times New Roman"/>
              </a:rPr>
              <a:t>up </a:t>
            </a:r>
            <a:r>
              <a:rPr dirty="0" sz="1450" spc="-10">
                <a:latin typeface="Times New Roman"/>
                <a:cs typeface="Times New Roman"/>
              </a:rPr>
              <a:t>to his </a:t>
            </a:r>
            <a:r>
              <a:rPr dirty="0" sz="1450" spc="-5">
                <a:latin typeface="Times New Roman"/>
                <a:cs typeface="Times New Roman"/>
              </a:rPr>
              <a:t>pupil </a:t>
            </a:r>
            <a:r>
              <a:rPr dirty="0" sz="1450" spc="-10">
                <a:latin typeface="Times New Roman"/>
                <a:cs typeface="Times New Roman"/>
              </a:rPr>
              <a:t>to  wish him God-speed </a:t>
            </a:r>
            <a:r>
              <a:rPr dirty="0" sz="1450" spc="-5">
                <a:latin typeface="Times New Roman"/>
                <a:cs typeface="Times New Roman"/>
              </a:rPr>
              <a:t>upon </a:t>
            </a:r>
            <a:r>
              <a:rPr dirty="0" sz="1450" spc="-10">
                <a:latin typeface="Times New Roman"/>
                <a:cs typeface="Times New Roman"/>
              </a:rPr>
              <a:t>his</a:t>
            </a:r>
            <a:r>
              <a:rPr dirty="0" sz="1450" spc="5">
                <a:latin typeface="Times New Roman"/>
                <a:cs typeface="Times New Roman"/>
              </a:rPr>
              <a:t> </a:t>
            </a:r>
            <a:r>
              <a:rPr dirty="0" sz="1450" spc="-10">
                <a:latin typeface="Times New Roman"/>
                <a:cs typeface="Times New Roman"/>
              </a:rPr>
              <a:t>enterprise.</a:t>
            </a:r>
            <a:endParaRPr sz="1450">
              <a:latin typeface="Times New Roman"/>
              <a:cs typeface="Times New Roman"/>
            </a:endParaRPr>
          </a:p>
          <a:p>
            <a:pPr algn="just" marL="12700" marR="5080">
              <a:lnSpc>
                <a:spcPts val="1730"/>
              </a:lnSpc>
              <a:spcBef>
                <a:spcPts val="560"/>
              </a:spcBef>
            </a:pPr>
            <a:r>
              <a:rPr dirty="0" sz="1450" spc="-60">
                <a:latin typeface="Times New Roman"/>
                <a:cs typeface="Times New Roman"/>
              </a:rPr>
              <a:t>“Ye </a:t>
            </a:r>
            <a:r>
              <a:rPr dirty="0" sz="1450" spc="-10">
                <a:latin typeface="Times New Roman"/>
                <a:cs typeface="Times New Roman"/>
              </a:rPr>
              <a:t>must </a:t>
            </a:r>
            <a:r>
              <a:rPr dirty="0" sz="1450" spc="-5">
                <a:latin typeface="Times New Roman"/>
                <a:cs typeface="Times New Roman"/>
              </a:rPr>
              <a:t>go </a:t>
            </a:r>
            <a:r>
              <a:rPr dirty="0" sz="1450" spc="-10">
                <a:latin typeface="Times New Roman"/>
                <a:cs typeface="Times New Roman"/>
              </a:rPr>
              <a:t>the long way about, Master Shelton,” </a:t>
            </a:r>
            <a:r>
              <a:rPr dirty="0" sz="1450" spc="-5">
                <a:latin typeface="Times New Roman"/>
                <a:cs typeface="Times New Roman"/>
              </a:rPr>
              <a:t>he </a:t>
            </a:r>
            <a:r>
              <a:rPr dirty="0" sz="1450" spc="-10">
                <a:latin typeface="Times New Roman"/>
                <a:cs typeface="Times New Roman"/>
              </a:rPr>
              <a:t>said; “round </a:t>
            </a:r>
            <a:r>
              <a:rPr dirty="0" sz="1450" spc="-5">
                <a:latin typeface="Times New Roman"/>
                <a:cs typeface="Times New Roman"/>
              </a:rPr>
              <a:t>by </a:t>
            </a:r>
            <a:r>
              <a:rPr dirty="0" sz="1450" spc="-10">
                <a:latin typeface="Times New Roman"/>
                <a:cs typeface="Times New Roman"/>
              </a:rPr>
              <a:t>the  bridge, for </a:t>
            </a:r>
            <a:r>
              <a:rPr dirty="0" sz="1450" spc="-5">
                <a:latin typeface="Times New Roman"/>
                <a:cs typeface="Times New Roman"/>
              </a:rPr>
              <a:t>your </a:t>
            </a:r>
            <a:r>
              <a:rPr dirty="0" sz="1450" spc="-10">
                <a:latin typeface="Times New Roman"/>
                <a:cs typeface="Times New Roman"/>
              </a:rPr>
              <a:t>life! Keep </a:t>
            </a:r>
            <a:r>
              <a:rPr dirty="0" sz="1450" spc="-5">
                <a:latin typeface="Times New Roman"/>
                <a:cs typeface="Times New Roman"/>
              </a:rPr>
              <a:t>a </a:t>
            </a:r>
            <a:r>
              <a:rPr dirty="0" sz="1450" spc="-10">
                <a:latin typeface="Times New Roman"/>
                <a:cs typeface="Times New Roman"/>
              </a:rPr>
              <a:t>sure man fifty paces afore </a:t>
            </a:r>
            <a:r>
              <a:rPr dirty="0" sz="1450" spc="-5">
                <a:latin typeface="Times New Roman"/>
                <a:cs typeface="Times New Roman"/>
              </a:rPr>
              <a:t>you, </a:t>
            </a:r>
            <a:r>
              <a:rPr dirty="0" sz="1450" spc="-10">
                <a:latin typeface="Times New Roman"/>
                <a:cs typeface="Times New Roman"/>
              </a:rPr>
              <a:t>to draw shots; and  </a:t>
            </a:r>
            <a:r>
              <a:rPr dirty="0" sz="1450" spc="-5">
                <a:latin typeface="Times New Roman"/>
                <a:cs typeface="Times New Roman"/>
              </a:rPr>
              <a:t>go </a:t>
            </a:r>
            <a:r>
              <a:rPr dirty="0" sz="1450" spc="-10">
                <a:latin typeface="Times New Roman"/>
                <a:cs typeface="Times New Roman"/>
              </a:rPr>
              <a:t>softly till </a:t>
            </a:r>
            <a:r>
              <a:rPr dirty="0" sz="1450" spc="-5">
                <a:latin typeface="Times New Roman"/>
                <a:cs typeface="Times New Roman"/>
              </a:rPr>
              <a:t>y’ </a:t>
            </a:r>
            <a:r>
              <a:rPr dirty="0" sz="1450" spc="-10">
                <a:latin typeface="Times New Roman"/>
                <a:cs typeface="Times New Roman"/>
              </a:rPr>
              <a:t>are past the wood. If the rogues fall </a:t>
            </a:r>
            <a:r>
              <a:rPr dirty="0" sz="1450" spc="-5">
                <a:latin typeface="Times New Roman"/>
                <a:cs typeface="Times New Roman"/>
              </a:rPr>
              <a:t>upon you, </a:t>
            </a:r>
            <a:r>
              <a:rPr dirty="0" sz="1450" spc="-10">
                <a:latin typeface="Times New Roman"/>
                <a:cs typeface="Times New Roman"/>
              </a:rPr>
              <a:t>ride for </a:t>
            </a:r>
            <a:r>
              <a:rPr dirty="0" sz="1450" spc="-15">
                <a:latin typeface="Times New Roman"/>
                <a:cs typeface="Times New Roman"/>
              </a:rPr>
              <a:t>’t; </a:t>
            </a:r>
            <a:r>
              <a:rPr dirty="0" sz="1450" spc="-5">
                <a:latin typeface="Times New Roman"/>
                <a:cs typeface="Times New Roman"/>
              </a:rPr>
              <a:t>ye  </a:t>
            </a:r>
            <a:r>
              <a:rPr dirty="0" sz="1450" spc="-10">
                <a:latin typeface="Times New Roman"/>
                <a:cs typeface="Times New Roman"/>
              </a:rPr>
              <a:t>will </a:t>
            </a:r>
            <a:r>
              <a:rPr dirty="0" sz="1450" spc="-5">
                <a:latin typeface="Times New Roman"/>
                <a:cs typeface="Times New Roman"/>
              </a:rPr>
              <a:t>do naught by </a:t>
            </a:r>
            <a:r>
              <a:rPr dirty="0" sz="1450" spc="-10">
                <a:latin typeface="Times New Roman"/>
                <a:cs typeface="Times New Roman"/>
              </a:rPr>
              <a:t>standing. And keep ever forward, Master Shelton; turn me  </a:t>
            </a:r>
            <a:r>
              <a:rPr dirty="0" sz="1450" spc="-5">
                <a:latin typeface="Times New Roman"/>
                <a:cs typeface="Times New Roman"/>
              </a:rPr>
              <a:t>not </a:t>
            </a:r>
            <a:r>
              <a:rPr dirty="0" sz="1450" spc="-10">
                <a:latin typeface="Times New Roman"/>
                <a:cs typeface="Times New Roman"/>
              </a:rPr>
              <a:t>back again, an </a:t>
            </a:r>
            <a:r>
              <a:rPr dirty="0" sz="1450" spc="-5">
                <a:latin typeface="Times New Roman"/>
                <a:cs typeface="Times New Roman"/>
              </a:rPr>
              <a:t>ye </a:t>
            </a:r>
            <a:r>
              <a:rPr dirty="0" sz="1450" spc="-10">
                <a:latin typeface="Times New Roman"/>
                <a:cs typeface="Times New Roman"/>
              </a:rPr>
              <a:t>love </a:t>
            </a:r>
            <a:r>
              <a:rPr dirty="0" sz="1450" spc="-5">
                <a:latin typeface="Times New Roman"/>
                <a:cs typeface="Times New Roman"/>
              </a:rPr>
              <a:t>your </a:t>
            </a:r>
            <a:r>
              <a:rPr dirty="0" sz="1450" spc="-10">
                <a:latin typeface="Times New Roman"/>
                <a:cs typeface="Times New Roman"/>
              </a:rPr>
              <a:t>life; there is </a:t>
            </a:r>
            <a:r>
              <a:rPr dirty="0" sz="1450" spc="-5">
                <a:latin typeface="Times New Roman"/>
                <a:cs typeface="Times New Roman"/>
              </a:rPr>
              <a:t>no </a:t>
            </a:r>
            <a:r>
              <a:rPr dirty="0" sz="1450" spc="-10">
                <a:latin typeface="Times New Roman"/>
                <a:cs typeface="Times New Roman"/>
              </a:rPr>
              <a:t>help in </a:t>
            </a:r>
            <a:r>
              <a:rPr dirty="0" sz="1450" spc="-15">
                <a:latin typeface="Times New Roman"/>
                <a:cs typeface="Times New Roman"/>
              </a:rPr>
              <a:t>Tunstall, </a:t>
            </a:r>
            <a:r>
              <a:rPr dirty="0" sz="1450" spc="-10">
                <a:latin typeface="Times New Roman"/>
                <a:cs typeface="Times New Roman"/>
              </a:rPr>
              <a:t>mind </a:t>
            </a:r>
            <a:r>
              <a:rPr dirty="0" sz="1450" spc="-5">
                <a:latin typeface="Times New Roman"/>
                <a:cs typeface="Times New Roman"/>
              </a:rPr>
              <a:t>ye </a:t>
            </a:r>
            <a:r>
              <a:rPr dirty="0" sz="1450" spc="-10">
                <a:latin typeface="Times New Roman"/>
                <a:cs typeface="Times New Roman"/>
              </a:rPr>
              <a:t>that.  And </a:t>
            </a:r>
            <a:r>
              <a:rPr dirty="0" sz="1450" spc="-30">
                <a:latin typeface="Times New Roman"/>
                <a:cs typeface="Times New Roman"/>
              </a:rPr>
              <a:t>now, </a:t>
            </a:r>
            <a:r>
              <a:rPr dirty="0" sz="1450" spc="-10">
                <a:latin typeface="Times New Roman"/>
                <a:cs typeface="Times New Roman"/>
              </a:rPr>
              <a:t>since </a:t>
            </a:r>
            <a:r>
              <a:rPr dirty="0" sz="1450" spc="-5">
                <a:latin typeface="Times New Roman"/>
                <a:cs typeface="Times New Roman"/>
              </a:rPr>
              <a:t>ye go </a:t>
            </a:r>
            <a:r>
              <a:rPr dirty="0" sz="1450" spc="-10">
                <a:latin typeface="Times New Roman"/>
                <a:cs typeface="Times New Roman"/>
              </a:rPr>
              <a:t>to the great wars about the </a:t>
            </a:r>
            <a:r>
              <a:rPr dirty="0" sz="1450" spc="-5">
                <a:latin typeface="Times New Roman"/>
                <a:cs typeface="Times New Roman"/>
              </a:rPr>
              <a:t>king,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continue to dwell  here in extreme jeopardy </a:t>
            </a:r>
            <a:r>
              <a:rPr dirty="0" sz="1450" spc="-5">
                <a:latin typeface="Times New Roman"/>
                <a:cs typeface="Times New Roman"/>
              </a:rPr>
              <a:t>of </a:t>
            </a:r>
            <a:r>
              <a:rPr dirty="0" sz="1450" spc="-10">
                <a:latin typeface="Times New Roman"/>
                <a:cs typeface="Times New Roman"/>
              </a:rPr>
              <a:t>my life, and the saints alone can certify if we shall  meet again </a:t>
            </a:r>
            <a:r>
              <a:rPr dirty="0" sz="1450" spc="-25">
                <a:latin typeface="Times New Roman"/>
                <a:cs typeface="Times New Roman"/>
              </a:rPr>
              <a:t>below, </a:t>
            </a:r>
            <a:r>
              <a:rPr dirty="0" sz="1450" spc="-5">
                <a:latin typeface="Times New Roman"/>
                <a:cs typeface="Times New Roman"/>
              </a:rPr>
              <a:t>I </a:t>
            </a:r>
            <a:r>
              <a:rPr dirty="0" sz="1450" spc="-10">
                <a:latin typeface="Times New Roman"/>
                <a:cs typeface="Times New Roman"/>
              </a:rPr>
              <a:t>give </a:t>
            </a:r>
            <a:r>
              <a:rPr dirty="0" sz="1450" spc="-5">
                <a:latin typeface="Times New Roman"/>
                <a:cs typeface="Times New Roman"/>
              </a:rPr>
              <a:t>you </a:t>
            </a:r>
            <a:r>
              <a:rPr dirty="0" sz="1450" spc="-10">
                <a:latin typeface="Times New Roman"/>
                <a:cs typeface="Times New Roman"/>
              </a:rPr>
              <a:t>my last counsels now at </a:t>
            </a:r>
            <a:r>
              <a:rPr dirty="0" sz="1450" spc="-5">
                <a:latin typeface="Times New Roman"/>
                <a:cs typeface="Times New Roman"/>
              </a:rPr>
              <a:t>your </a:t>
            </a:r>
            <a:r>
              <a:rPr dirty="0" sz="1450" spc="-10">
                <a:latin typeface="Times New Roman"/>
                <a:cs typeface="Times New Roman"/>
              </a:rPr>
              <a:t>riding. Keep an eye  </a:t>
            </a:r>
            <a:r>
              <a:rPr dirty="0" sz="1450" spc="-5">
                <a:latin typeface="Times New Roman"/>
                <a:cs typeface="Times New Roman"/>
              </a:rPr>
              <a:t>on </a:t>
            </a:r>
            <a:r>
              <a:rPr dirty="0" sz="1450" spc="-10">
                <a:latin typeface="Times New Roman"/>
                <a:cs typeface="Times New Roman"/>
              </a:rPr>
              <a:t>Sir Daniel; </a:t>
            </a:r>
            <a:r>
              <a:rPr dirty="0" sz="1450" spc="-5">
                <a:latin typeface="Times New Roman"/>
                <a:cs typeface="Times New Roman"/>
              </a:rPr>
              <a:t>he </a:t>
            </a:r>
            <a:r>
              <a:rPr dirty="0" sz="1450" spc="-10">
                <a:latin typeface="Times New Roman"/>
                <a:cs typeface="Times New Roman"/>
              </a:rPr>
              <a:t>is unsure. Put </a:t>
            </a:r>
            <a:r>
              <a:rPr dirty="0" sz="1450" spc="-5">
                <a:latin typeface="Times New Roman"/>
                <a:cs typeface="Times New Roman"/>
              </a:rPr>
              <a:t>not your </a:t>
            </a:r>
            <a:r>
              <a:rPr dirty="0" sz="1450" spc="-10">
                <a:latin typeface="Times New Roman"/>
                <a:cs typeface="Times New Roman"/>
              </a:rPr>
              <a:t>trust in the jack-priest; </a:t>
            </a:r>
            <a:r>
              <a:rPr dirty="0" sz="1450" spc="-5">
                <a:latin typeface="Times New Roman"/>
                <a:cs typeface="Times New Roman"/>
              </a:rPr>
              <a:t>he </a:t>
            </a:r>
            <a:r>
              <a:rPr dirty="0" sz="1450" spc="-10">
                <a:latin typeface="Times New Roman"/>
                <a:cs typeface="Times New Roman"/>
              </a:rPr>
              <a:t>intendeth  </a:t>
            </a:r>
            <a:r>
              <a:rPr dirty="0" sz="1450" spc="-5">
                <a:latin typeface="Times New Roman"/>
                <a:cs typeface="Times New Roman"/>
              </a:rPr>
              <a:t>not </a:t>
            </a:r>
            <a:r>
              <a:rPr dirty="0" sz="1450" spc="-10">
                <a:latin typeface="Times New Roman"/>
                <a:cs typeface="Times New Roman"/>
              </a:rPr>
              <a:t>amiss, </a:t>
            </a:r>
            <a:r>
              <a:rPr dirty="0" sz="1450" spc="-5">
                <a:latin typeface="Times New Roman"/>
                <a:cs typeface="Times New Roman"/>
              </a:rPr>
              <a:t>but </a:t>
            </a:r>
            <a:r>
              <a:rPr dirty="0" sz="1450" spc="-10">
                <a:latin typeface="Times New Roman"/>
                <a:cs typeface="Times New Roman"/>
              </a:rPr>
              <a:t>doth the will </a:t>
            </a:r>
            <a:r>
              <a:rPr dirty="0" sz="1450" spc="-5">
                <a:latin typeface="Times New Roman"/>
                <a:cs typeface="Times New Roman"/>
              </a:rPr>
              <a:t>of </a:t>
            </a:r>
            <a:r>
              <a:rPr dirty="0" sz="1450" spc="-10">
                <a:latin typeface="Times New Roman"/>
                <a:cs typeface="Times New Roman"/>
              </a:rPr>
              <a:t>others; it is </a:t>
            </a:r>
            <a:r>
              <a:rPr dirty="0" sz="1450" spc="-5">
                <a:latin typeface="Times New Roman"/>
                <a:cs typeface="Times New Roman"/>
              </a:rPr>
              <a:t>a </a:t>
            </a:r>
            <a:r>
              <a:rPr dirty="0" sz="1450" spc="-10">
                <a:latin typeface="Times New Roman"/>
                <a:cs typeface="Times New Roman"/>
              </a:rPr>
              <a:t>hand-gun for Sir Daniel! Get </a:t>
            </a:r>
            <a:r>
              <a:rPr dirty="0" sz="1450" spc="-5">
                <a:latin typeface="Times New Roman"/>
                <a:cs typeface="Times New Roman"/>
              </a:rPr>
              <a:t>your  good </a:t>
            </a:r>
            <a:r>
              <a:rPr dirty="0" sz="1450" spc="-10">
                <a:latin typeface="Times New Roman"/>
                <a:cs typeface="Times New Roman"/>
              </a:rPr>
              <a:t>lordship where </a:t>
            </a:r>
            <a:r>
              <a:rPr dirty="0" sz="1450" spc="-5">
                <a:latin typeface="Times New Roman"/>
                <a:cs typeface="Times New Roman"/>
              </a:rPr>
              <a:t>ye go; </a:t>
            </a:r>
            <a:r>
              <a:rPr dirty="0" sz="1450" spc="-10">
                <a:latin typeface="Times New Roman"/>
                <a:cs typeface="Times New Roman"/>
              </a:rPr>
              <a:t>make </a:t>
            </a:r>
            <a:r>
              <a:rPr dirty="0" sz="1450" spc="-5">
                <a:latin typeface="Times New Roman"/>
                <a:cs typeface="Times New Roman"/>
              </a:rPr>
              <a:t>you </a:t>
            </a:r>
            <a:r>
              <a:rPr dirty="0" sz="1450" spc="-10">
                <a:latin typeface="Times New Roman"/>
                <a:cs typeface="Times New Roman"/>
              </a:rPr>
              <a:t>strong friends; look to it. And think ever  </a:t>
            </a:r>
            <a:r>
              <a:rPr dirty="0" sz="1450" spc="-5">
                <a:latin typeface="Times New Roman"/>
                <a:cs typeface="Times New Roman"/>
              </a:rPr>
              <a:t>a </a:t>
            </a:r>
            <a:r>
              <a:rPr dirty="0" sz="1450" spc="-15">
                <a:latin typeface="Times New Roman"/>
                <a:cs typeface="Times New Roman"/>
              </a:rPr>
              <a:t>pater-noster-while </a:t>
            </a:r>
            <a:r>
              <a:rPr dirty="0" sz="1450" spc="-5">
                <a:latin typeface="Times New Roman"/>
                <a:cs typeface="Times New Roman"/>
              </a:rPr>
              <a:t>on </a:t>
            </a:r>
            <a:r>
              <a:rPr dirty="0" sz="1450" spc="-10">
                <a:latin typeface="Times New Roman"/>
                <a:cs typeface="Times New Roman"/>
              </a:rPr>
              <a:t>Bennet Hatch. There are worse rogues afoot than  Bennet. So,</a:t>
            </a:r>
            <a:r>
              <a:rPr dirty="0" sz="1450" spc="-5">
                <a:latin typeface="Times New Roman"/>
                <a:cs typeface="Times New Roman"/>
              </a:rPr>
              <a:t> </a:t>
            </a:r>
            <a:r>
              <a:rPr dirty="0" sz="1450" spc="-10">
                <a:latin typeface="Times New Roman"/>
                <a:cs typeface="Times New Roman"/>
              </a:rPr>
              <a:t>God-speed!”</a:t>
            </a:r>
            <a:endParaRPr sz="1450">
              <a:latin typeface="Times New Roman"/>
              <a:cs typeface="Times New Roman"/>
            </a:endParaRPr>
          </a:p>
          <a:p>
            <a:pPr algn="just" marL="12700" marR="8255">
              <a:lnSpc>
                <a:spcPts val="1730"/>
              </a:lnSpc>
              <a:spcBef>
                <a:spcPts val="555"/>
              </a:spcBef>
            </a:pPr>
            <a:r>
              <a:rPr dirty="0" sz="1450" spc="-10">
                <a:latin typeface="Times New Roman"/>
                <a:cs typeface="Times New Roman"/>
              </a:rPr>
              <a:t>“And Heaven </a:t>
            </a:r>
            <a:r>
              <a:rPr dirty="0" sz="1450" spc="-5">
                <a:latin typeface="Times New Roman"/>
                <a:cs typeface="Times New Roman"/>
              </a:rPr>
              <a:t>be </a:t>
            </a:r>
            <a:r>
              <a:rPr dirty="0" sz="1450" spc="-10">
                <a:latin typeface="Times New Roman"/>
                <a:cs typeface="Times New Roman"/>
              </a:rPr>
              <a:t>with </a:t>
            </a:r>
            <a:r>
              <a:rPr dirty="0" sz="1450" spc="-5">
                <a:latin typeface="Times New Roman"/>
                <a:cs typeface="Times New Roman"/>
              </a:rPr>
              <a:t>you, </a:t>
            </a:r>
            <a:r>
              <a:rPr dirty="0" sz="1450" spc="-10">
                <a:latin typeface="Times New Roman"/>
                <a:cs typeface="Times New Roman"/>
              </a:rPr>
              <a:t>Bennet!” returned Dick. </a:t>
            </a:r>
            <a:r>
              <a:rPr dirty="0" sz="1450" spc="-60">
                <a:latin typeface="Times New Roman"/>
                <a:cs typeface="Times New Roman"/>
              </a:rPr>
              <a:t>“Ye </a:t>
            </a:r>
            <a:r>
              <a:rPr dirty="0" sz="1450" spc="-10">
                <a:latin typeface="Times New Roman"/>
                <a:cs typeface="Times New Roman"/>
              </a:rPr>
              <a:t>were </a:t>
            </a:r>
            <a:r>
              <a:rPr dirty="0" sz="1450" spc="-5">
                <a:latin typeface="Times New Roman"/>
                <a:cs typeface="Times New Roman"/>
              </a:rPr>
              <a:t>a good </a:t>
            </a:r>
            <a:r>
              <a:rPr dirty="0" sz="1450" spc="-10">
                <a:latin typeface="Times New Roman"/>
                <a:cs typeface="Times New Roman"/>
              </a:rPr>
              <a:t>friend to  me-ward, and so </a:t>
            </a:r>
            <a:r>
              <a:rPr dirty="0" sz="1450" spc="-5">
                <a:latin typeface="Times New Roman"/>
                <a:cs typeface="Times New Roman"/>
              </a:rPr>
              <a:t>I </a:t>
            </a:r>
            <a:r>
              <a:rPr dirty="0" sz="1450" spc="-10">
                <a:latin typeface="Times New Roman"/>
                <a:cs typeface="Times New Roman"/>
              </a:rPr>
              <a:t>shall say</a:t>
            </a:r>
            <a:r>
              <a:rPr dirty="0" sz="1450" spc="10">
                <a:latin typeface="Times New Roman"/>
                <a:cs typeface="Times New Roman"/>
              </a:rPr>
              <a:t> </a:t>
            </a:r>
            <a:r>
              <a:rPr dirty="0" sz="1450" spc="-20">
                <a:latin typeface="Times New Roman"/>
                <a:cs typeface="Times New Roman"/>
              </a:rPr>
              <a:t>ever.”</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“And, look ye, </a:t>
            </a:r>
            <a:r>
              <a:rPr dirty="0" sz="1450" spc="-15">
                <a:latin typeface="Times New Roman"/>
                <a:cs typeface="Times New Roman"/>
              </a:rPr>
              <a:t>master,” </a:t>
            </a:r>
            <a:r>
              <a:rPr dirty="0" sz="1450" spc="-10">
                <a:latin typeface="Times New Roman"/>
                <a:cs typeface="Times New Roman"/>
              </a:rPr>
              <a:t>added Hatch, with </a:t>
            </a:r>
            <a:r>
              <a:rPr dirty="0" sz="1450" spc="-5">
                <a:latin typeface="Times New Roman"/>
                <a:cs typeface="Times New Roman"/>
              </a:rPr>
              <a:t>a </a:t>
            </a:r>
            <a:r>
              <a:rPr dirty="0" sz="1450" spc="-10">
                <a:latin typeface="Times New Roman"/>
                <a:cs typeface="Times New Roman"/>
              </a:rPr>
              <a:t>certain embarrassment, “if this  Amend-All should get </a:t>
            </a:r>
            <a:r>
              <a:rPr dirty="0" sz="1450" spc="-5">
                <a:latin typeface="Times New Roman"/>
                <a:cs typeface="Times New Roman"/>
              </a:rPr>
              <a:t>a </a:t>
            </a:r>
            <a:r>
              <a:rPr dirty="0" sz="1450" spc="-10">
                <a:latin typeface="Times New Roman"/>
                <a:cs typeface="Times New Roman"/>
              </a:rPr>
              <a:t>shaft into me, </a:t>
            </a:r>
            <a:r>
              <a:rPr dirty="0" sz="1450" spc="-5">
                <a:latin typeface="Times New Roman"/>
                <a:cs typeface="Times New Roman"/>
              </a:rPr>
              <a:t>ye </a:t>
            </a:r>
            <a:r>
              <a:rPr dirty="0" sz="1450" spc="-10">
                <a:latin typeface="Times New Roman"/>
                <a:cs typeface="Times New Roman"/>
              </a:rPr>
              <a:t>might, mayhap, lay </a:t>
            </a:r>
            <a:r>
              <a:rPr dirty="0" sz="1450" spc="-5">
                <a:latin typeface="Times New Roman"/>
                <a:cs typeface="Times New Roman"/>
              </a:rPr>
              <a:t>out a </a:t>
            </a:r>
            <a:r>
              <a:rPr dirty="0" sz="1450" spc="-10">
                <a:latin typeface="Times New Roman"/>
                <a:cs typeface="Times New Roman"/>
              </a:rPr>
              <a:t>gold mark  </a:t>
            </a:r>
            <a:r>
              <a:rPr dirty="0" sz="1450" spc="-5">
                <a:latin typeface="Times New Roman"/>
                <a:cs typeface="Times New Roman"/>
              </a:rPr>
              <a:t>or </a:t>
            </a:r>
            <a:r>
              <a:rPr dirty="0" sz="1450" spc="-10">
                <a:latin typeface="Times New Roman"/>
                <a:cs typeface="Times New Roman"/>
              </a:rPr>
              <a:t>mayhap </a:t>
            </a:r>
            <a:r>
              <a:rPr dirty="0" sz="1450" spc="-5">
                <a:latin typeface="Times New Roman"/>
                <a:cs typeface="Times New Roman"/>
              </a:rPr>
              <a:t>a pound </a:t>
            </a:r>
            <a:r>
              <a:rPr dirty="0" sz="1450" spc="-10">
                <a:latin typeface="Times New Roman"/>
                <a:cs typeface="Times New Roman"/>
              </a:rPr>
              <a:t>for my </a:t>
            </a:r>
            <a:r>
              <a:rPr dirty="0" sz="1450" spc="-5">
                <a:latin typeface="Times New Roman"/>
                <a:cs typeface="Times New Roman"/>
              </a:rPr>
              <a:t>poor </a:t>
            </a:r>
            <a:r>
              <a:rPr dirty="0" sz="1450" spc="-10">
                <a:latin typeface="Times New Roman"/>
                <a:cs typeface="Times New Roman"/>
              </a:rPr>
              <a:t>soul; for it is like to </a:t>
            </a:r>
            <a:r>
              <a:rPr dirty="0" sz="1450" spc="-5">
                <a:latin typeface="Times New Roman"/>
                <a:cs typeface="Times New Roman"/>
              </a:rPr>
              <a:t>go </a:t>
            </a:r>
            <a:r>
              <a:rPr dirty="0" sz="1450" spc="-15">
                <a:latin typeface="Times New Roman"/>
                <a:cs typeface="Times New Roman"/>
              </a:rPr>
              <a:t>stiff </a:t>
            </a:r>
            <a:r>
              <a:rPr dirty="0" sz="1450" spc="-10">
                <a:latin typeface="Times New Roman"/>
                <a:cs typeface="Times New Roman"/>
              </a:rPr>
              <a:t>with me in  </a:t>
            </a:r>
            <a:r>
              <a:rPr dirty="0" sz="1450" spc="-20">
                <a:latin typeface="Times New Roman"/>
                <a:cs typeface="Times New Roman"/>
              </a:rPr>
              <a:t>purgatory.”</a:t>
            </a:r>
            <a:endParaRPr sz="1450">
              <a:latin typeface="Times New Roman"/>
              <a:cs typeface="Times New Roman"/>
            </a:endParaRPr>
          </a:p>
          <a:p>
            <a:pPr algn="just" marL="12700" marR="11430">
              <a:lnSpc>
                <a:spcPts val="1730"/>
              </a:lnSpc>
              <a:spcBef>
                <a:spcPts val="570"/>
              </a:spcBef>
            </a:pPr>
            <a:r>
              <a:rPr dirty="0" sz="1450" spc="-60">
                <a:latin typeface="Times New Roman"/>
                <a:cs typeface="Times New Roman"/>
              </a:rPr>
              <a:t>“Ye </a:t>
            </a:r>
            <a:r>
              <a:rPr dirty="0" sz="1450" spc="-10">
                <a:latin typeface="Times New Roman"/>
                <a:cs typeface="Times New Roman"/>
              </a:rPr>
              <a:t>shall have </a:t>
            </a:r>
            <a:r>
              <a:rPr dirty="0" sz="1450" spc="-5">
                <a:latin typeface="Times New Roman"/>
                <a:cs typeface="Times New Roman"/>
              </a:rPr>
              <a:t>your </a:t>
            </a:r>
            <a:r>
              <a:rPr dirty="0" sz="1450" spc="-10">
                <a:latin typeface="Times New Roman"/>
                <a:cs typeface="Times New Roman"/>
              </a:rPr>
              <a:t>will </a:t>
            </a:r>
            <a:r>
              <a:rPr dirty="0" sz="1450" spc="-5">
                <a:latin typeface="Times New Roman"/>
                <a:cs typeface="Times New Roman"/>
              </a:rPr>
              <a:t>of </a:t>
            </a:r>
            <a:r>
              <a:rPr dirty="0" sz="1450" spc="-10">
                <a:latin typeface="Times New Roman"/>
                <a:cs typeface="Times New Roman"/>
              </a:rPr>
              <a:t>it, Bennet,” answered Dick. “But, what </a:t>
            </a:r>
            <a:r>
              <a:rPr dirty="0" sz="1450" spc="-20">
                <a:latin typeface="Times New Roman"/>
                <a:cs typeface="Times New Roman"/>
              </a:rPr>
              <a:t>cheer, </a:t>
            </a:r>
            <a:r>
              <a:rPr dirty="0" sz="1450" spc="-10">
                <a:latin typeface="Times New Roman"/>
                <a:cs typeface="Times New Roman"/>
              </a:rPr>
              <a:t>man!  we shall meet again, where </a:t>
            </a:r>
            <a:r>
              <a:rPr dirty="0" sz="1450" spc="-5">
                <a:latin typeface="Times New Roman"/>
                <a:cs typeface="Times New Roman"/>
              </a:rPr>
              <a:t>ye </a:t>
            </a:r>
            <a:r>
              <a:rPr dirty="0" sz="1450" spc="-10">
                <a:latin typeface="Times New Roman"/>
                <a:cs typeface="Times New Roman"/>
              </a:rPr>
              <a:t>shall have more need </a:t>
            </a:r>
            <a:r>
              <a:rPr dirty="0" sz="1450" spc="-5">
                <a:latin typeface="Times New Roman"/>
                <a:cs typeface="Times New Roman"/>
              </a:rPr>
              <a:t>of </a:t>
            </a:r>
            <a:r>
              <a:rPr dirty="0" sz="1450" spc="-10">
                <a:latin typeface="Times New Roman"/>
                <a:cs typeface="Times New Roman"/>
              </a:rPr>
              <a:t>ale than</a:t>
            </a:r>
            <a:r>
              <a:rPr dirty="0" sz="1450" spc="80">
                <a:latin typeface="Times New Roman"/>
                <a:cs typeface="Times New Roman"/>
              </a:rPr>
              <a:t> </a:t>
            </a:r>
            <a:r>
              <a:rPr dirty="0" sz="1450" spc="-10">
                <a:latin typeface="Times New Roman"/>
                <a:cs typeface="Times New Roman"/>
              </a:rPr>
              <a:t>masses.”</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“The saints so grant it, Master Dick!” returned the </a:t>
            </a:r>
            <a:r>
              <a:rPr dirty="0" sz="1450" spc="-20">
                <a:latin typeface="Times New Roman"/>
                <a:cs typeface="Times New Roman"/>
              </a:rPr>
              <a:t>other. </a:t>
            </a:r>
            <a:r>
              <a:rPr dirty="0" sz="1450" spc="-10">
                <a:latin typeface="Times New Roman"/>
                <a:cs typeface="Times New Roman"/>
              </a:rPr>
              <a:t>“But here comes Sir  </a:t>
            </a:r>
            <a:r>
              <a:rPr dirty="0" sz="1450" spc="-20">
                <a:latin typeface="Times New Roman"/>
                <a:cs typeface="Times New Roman"/>
              </a:rPr>
              <a:t>Oliver. </a:t>
            </a:r>
            <a:r>
              <a:rPr dirty="0" sz="1450" spc="-10">
                <a:latin typeface="Times New Roman"/>
                <a:cs typeface="Times New Roman"/>
              </a:rPr>
              <a:t>An </a:t>
            </a:r>
            <a:r>
              <a:rPr dirty="0" sz="1450" spc="-5">
                <a:latin typeface="Times New Roman"/>
                <a:cs typeface="Times New Roman"/>
              </a:rPr>
              <a:t>he </a:t>
            </a:r>
            <a:r>
              <a:rPr dirty="0" sz="1450" spc="-10">
                <a:latin typeface="Times New Roman"/>
                <a:cs typeface="Times New Roman"/>
              </a:rPr>
              <a:t>were as quick with the long-bow as with the pen,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  </a:t>
            </a:r>
            <a:r>
              <a:rPr dirty="0" sz="1450" spc="-10">
                <a:latin typeface="Times New Roman"/>
                <a:cs typeface="Times New Roman"/>
              </a:rPr>
              <a:t>brave man-at-arms.”</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Sir Oliver gave Dick </a:t>
            </a:r>
            <a:r>
              <a:rPr dirty="0" sz="1450" spc="-5">
                <a:latin typeface="Times New Roman"/>
                <a:cs typeface="Times New Roman"/>
              </a:rPr>
              <a:t>a </a:t>
            </a:r>
            <a:r>
              <a:rPr dirty="0" sz="1450" spc="-10">
                <a:latin typeface="Times New Roman"/>
                <a:cs typeface="Times New Roman"/>
              </a:rPr>
              <a:t>sealed packet, with this superscription: </a:t>
            </a:r>
            <a:r>
              <a:rPr dirty="0" sz="1450" spc="-45">
                <a:latin typeface="Times New Roman"/>
                <a:cs typeface="Times New Roman"/>
              </a:rPr>
              <a:t>“To </a:t>
            </a:r>
            <a:r>
              <a:rPr dirty="0" sz="1450" spc="-10">
                <a:latin typeface="Times New Roman"/>
                <a:cs typeface="Times New Roman"/>
              </a:rPr>
              <a:t>my </a:t>
            </a:r>
            <a:r>
              <a:rPr dirty="0" sz="1450" spc="-5">
                <a:latin typeface="Times New Roman"/>
                <a:cs typeface="Times New Roman"/>
              </a:rPr>
              <a:t>ryght  </a:t>
            </a:r>
            <a:r>
              <a:rPr dirty="0" sz="1450" spc="-10">
                <a:latin typeface="Times New Roman"/>
                <a:cs typeface="Times New Roman"/>
              </a:rPr>
              <a:t>worchypful </a:t>
            </a:r>
            <a:r>
              <a:rPr dirty="0" sz="1450" spc="-20">
                <a:latin typeface="Times New Roman"/>
                <a:cs typeface="Times New Roman"/>
              </a:rPr>
              <a:t>master, </a:t>
            </a:r>
            <a:r>
              <a:rPr dirty="0" sz="1450" spc="-10">
                <a:latin typeface="Times New Roman"/>
                <a:cs typeface="Times New Roman"/>
              </a:rPr>
              <a:t>Sir Daniel </a:t>
            </a:r>
            <a:r>
              <a:rPr dirty="0" sz="1450" spc="-20">
                <a:latin typeface="Times New Roman"/>
                <a:cs typeface="Times New Roman"/>
              </a:rPr>
              <a:t>Brackley, </a:t>
            </a:r>
            <a:r>
              <a:rPr dirty="0" sz="1450" spc="-5">
                <a:latin typeface="Times New Roman"/>
                <a:cs typeface="Times New Roman"/>
              </a:rPr>
              <a:t>knyght, be </a:t>
            </a:r>
            <a:r>
              <a:rPr dirty="0" sz="1450" spc="-10">
                <a:latin typeface="Times New Roman"/>
                <a:cs typeface="Times New Roman"/>
              </a:rPr>
              <a:t>thys delyvered in</a:t>
            </a:r>
            <a:r>
              <a:rPr dirty="0" sz="1450" spc="114">
                <a:latin typeface="Times New Roman"/>
                <a:cs typeface="Times New Roman"/>
              </a:rPr>
              <a:t> </a:t>
            </a:r>
            <a:r>
              <a:rPr dirty="0" sz="1450" spc="-10">
                <a:latin typeface="Times New Roman"/>
                <a:cs typeface="Times New Roman"/>
              </a:rPr>
              <a:t>haste.”</a:t>
            </a:r>
            <a:endParaRPr sz="1450">
              <a:latin typeface="Times New Roman"/>
              <a:cs typeface="Times New Roman"/>
            </a:endParaRPr>
          </a:p>
          <a:p>
            <a:pPr algn="just" marL="12700" marR="11430">
              <a:lnSpc>
                <a:spcPts val="1730"/>
              </a:lnSpc>
              <a:spcBef>
                <a:spcPts val="575"/>
              </a:spcBef>
            </a:pPr>
            <a:r>
              <a:rPr dirty="0" sz="1450" spc="-10">
                <a:latin typeface="Times New Roman"/>
                <a:cs typeface="Times New Roman"/>
              </a:rPr>
              <a:t>And Dick, putting it in the bosom </a:t>
            </a:r>
            <a:r>
              <a:rPr dirty="0" sz="1450" spc="-5">
                <a:latin typeface="Times New Roman"/>
                <a:cs typeface="Times New Roman"/>
              </a:rPr>
              <a:t>of </a:t>
            </a:r>
            <a:r>
              <a:rPr dirty="0" sz="1450" spc="-10">
                <a:latin typeface="Times New Roman"/>
                <a:cs typeface="Times New Roman"/>
              </a:rPr>
              <a:t>his jacket, gave the word and set forth  westward </a:t>
            </a:r>
            <a:r>
              <a:rPr dirty="0" sz="1450" spc="-5">
                <a:latin typeface="Times New Roman"/>
                <a:cs typeface="Times New Roman"/>
              </a:rPr>
              <a:t>up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village.</a:t>
            </a:r>
            <a:endParaRPr sz="1450">
              <a:latin typeface="Times New Roman"/>
              <a:cs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“Richard,” </a:t>
            </a:r>
            <a:r>
              <a:rPr dirty="0" sz="1450" spc="-5">
                <a:latin typeface="Times New Roman"/>
                <a:cs typeface="Times New Roman"/>
              </a:rPr>
              <a:t>he </a:t>
            </a:r>
            <a:r>
              <a:rPr dirty="0" sz="1450" spc="-10">
                <a:latin typeface="Times New Roman"/>
                <a:cs typeface="Times New Roman"/>
              </a:rPr>
              <a:t>whispered, “my </a:t>
            </a:r>
            <a:r>
              <a:rPr dirty="0" sz="1450" spc="-5">
                <a:latin typeface="Times New Roman"/>
                <a:cs typeface="Times New Roman"/>
              </a:rPr>
              <a:t>son,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mean me evil, </a:t>
            </a:r>
            <a:r>
              <a:rPr dirty="0" sz="1450" spc="-5">
                <a:latin typeface="Times New Roman"/>
                <a:cs typeface="Times New Roman"/>
              </a:rPr>
              <a:t>I </a:t>
            </a:r>
            <a:r>
              <a:rPr dirty="0" sz="1450" spc="-10">
                <a:latin typeface="Times New Roman"/>
                <a:cs typeface="Times New Roman"/>
              </a:rPr>
              <a:t>will </a:t>
            </a:r>
            <a:r>
              <a:rPr dirty="0" sz="1450" spc="-20">
                <a:latin typeface="Times New Roman"/>
                <a:cs typeface="Times New Roman"/>
              </a:rPr>
              <a:t>certify, </a:t>
            </a:r>
            <a:r>
              <a:rPr dirty="0" sz="1450" spc="-5">
                <a:latin typeface="Times New Roman"/>
                <a:cs typeface="Times New Roman"/>
              </a:rPr>
              <a:t>on </a:t>
            </a:r>
            <a:r>
              <a:rPr dirty="0" sz="1450" spc="-10">
                <a:latin typeface="Times New Roman"/>
                <a:cs typeface="Times New Roman"/>
              </a:rPr>
              <a:t>my  </a:t>
            </a:r>
            <a:r>
              <a:rPr dirty="0" sz="1450" spc="-20">
                <a:latin typeface="Times New Roman"/>
                <a:cs typeface="Times New Roman"/>
              </a:rPr>
              <a:t>soul’s </a:t>
            </a:r>
            <a:r>
              <a:rPr dirty="0" sz="1450" spc="-10">
                <a:latin typeface="Times New Roman"/>
                <a:cs typeface="Times New Roman"/>
              </a:rPr>
              <a:t>welfare, </a:t>
            </a:r>
            <a:r>
              <a:rPr dirty="0" sz="1450" spc="-5">
                <a:latin typeface="Times New Roman"/>
                <a:cs typeface="Times New Roman"/>
              </a:rPr>
              <a:t>ye </a:t>
            </a:r>
            <a:r>
              <a:rPr dirty="0" sz="1450" spc="-10">
                <a:latin typeface="Times New Roman"/>
                <a:cs typeface="Times New Roman"/>
              </a:rPr>
              <a:t>design </a:t>
            </a:r>
            <a:r>
              <a:rPr dirty="0" sz="1450" spc="-5">
                <a:latin typeface="Times New Roman"/>
                <a:cs typeface="Times New Roman"/>
              </a:rPr>
              <a:t>upon </a:t>
            </a:r>
            <a:r>
              <a:rPr dirty="0" sz="1450" spc="-10">
                <a:latin typeface="Times New Roman"/>
                <a:cs typeface="Times New Roman"/>
              </a:rPr>
              <a:t>an innocent man. Sinful in the eye </a:t>
            </a:r>
            <a:r>
              <a:rPr dirty="0" sz="1450" spc="-5">
                <a:latin typeface="Times New Roman"/>
                <a:cs typeface="Times New Roman"/>
              </a:rPr>
              <a:t>of </a:t>
            </a:r>
            <a:r>
              <a:rPr dirty="0" sz="1450" spc="-10">
                <a:latin typeface="Times New Roman"/>
                <a:cs typeface="Times New Roman"/>
              </a:rPr>
              <a:t>Heaven </a:t>
            </a:r>
            <a:r>
              <a:rPr dirty="0" sz="1450" spc="-5">
                <a:latin typeface="Times New Roman"/>
                <a:cs typeface="Times New Roman"/>
              </a:rPr>
              <a:t>I  do </a:t>
            </a:r>
            <a:r>
              <a:rPr dirty="0" sz="1450" spc="-10">
                <a:latin typeface="Times New Roman"/>
                <a:cs typeface="Times New Roman"/>
              </a:rPr>
              <a:t>declare myself; </a:t>
            </a:r>
            <a:r>
              <a:rPr dirty="0" sz="1450" spc="-5">
                <a:latin typeface="Times New Roman"/>
                <a:cs typeface="Times New Roman"/>
              </a:rPr>
              <a:t>but </a:t>
            </a:r>
            <a:r>
              <a:rPr dirty="0" sz="1450" spc="-10">
                <a:latin typeface="Times New Roman"/>
                <a:cs typeface="Times New Roman"/>
              </a:rPr>
              <a:t>sinful as against </a:t>
            </a:r>
            <a:r>
              <a:rPr dirty="0" sz="1450" spc="-5">
                <a:latin typeface="Times New Roman"/>
                <a:cs typeface="Times New Roman"/>
              </a:rPr>
              <a:t>you 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neither have been</a:t>
            </a:r>
            <a:r>
              <a:rPr dirty="0" sz="1450" spc="85">
                <a:latin typeface="Times New Roman"/>
                <a:cs typeface="Times New Roman"/>
              </a:rPr>
              <a:t> </a:t>
            </a:r>
            <a:r>
              <a:rPr dirty="0" sz="1450" spc="-20">
                <a:latin typeface="Times New Roman"/>
                <a:cs typeface="Times New Roman"/>
              </a:rPr>
              <a:t>ever.”</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“My </a:t>
            </a:r>
            <a:r>
              <a:rPr dirty="0" sz="1450" spc="-15">
                <a:latin typeface="Times New Roman"/>
                <a:cs typeface="Times New Roman"/>
              </a:rPr>
              <a:t>father,” </a:t>
            </a:r>
            <a:r>
              <a:rPr dirty="0" sz="1450" spc="-10">
                <a:latin typeface="Times New Roman"/>
                <a:cs typeface="Times New Roman"/>
              </a:rPr>
              <a:t>returned Dick, in the same tone </a:t>
            </a:r>
            <a:r>
              <a:rPr dirty="0" sz="1450" spc="-5">
                <a:latin typeface="Times New Roman"/>
                <a:cs typeface="Times New Roman"/>
              </a:rPr>
              <a:t>of </a:t>
            </a:r>
            <a:r>
              <a:rPr dirty="0" sz="1450" spc="-10">
                <a:latin typeface="Times New Roman"/>
                <a:cs typeface="Times New Roman"/>
              </a:rPr>
              <a:t>voice, “trust me, </a:t>
            </a:r>
            <a:r>
              <a:rPr dirty="0" sz="1450" spc="-5">
                <a:latin typeface="Times New Roman"/>
                <a:cs typeface="Times New Roman"/>
              </a:rPr>
              <a:t>I </a:t>
            </a:r>
            <a:r>
              <a:rPr dirty="0" sz="1450" spc="-10">
                <a:latin typeface="Times New Roman"/>
                <a:cs typeface="Times New Roman"/>
              </a:rPr>
              <a:t>design  nothing; </a:t>
            </a:r>
            <a:r>
              <a:rPr dirty="0" sz="1450" spc="-5">
                <a:latin typeface="Times New Roman"/>
                <a:cs typeface="Times New Roman"/>
              </a:rPr>
              <a:t>but </a:t>
            </a:r>
            <a:r>
              <a:rPr dirty="0" sz="1450" spc="-10">
                <a:latin typeface="Times New Roman"/>
                <a:cs typeface="Times New Roman"/>
              </a:rPr>
              <a:t>as for </a:t>
            </a:r>
            <a:r>
              <a:rPr dirty="0" sz="1450" spc="-5">
                <a:latin typeface="Times New Roman"/>
                <a:cs typeface="Times New Roman"/>
              </a:rPr>
              <a:t>your </a:t>
            </a:r>
            <a:r>
              <a:rPr dirty="0" sz="1450" spc="-10">
                <a:latin typeface="Times New Roman"/>
                <a:cs typeface="Times New Roman"/>
              </a:rPr>
              <a:t>innocence,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not </a:t>
            </a:r>
            <a:r>
              <a:rPr dirty="0" sz="1450" spc="-15">
                <a:latin typeface="Times New Roman"/>
                <a:cs typeface="Times New Roman"/>
              </a:rPr>
              <a:t>forget </a:t>
            </a:r>
            <a:r>
              <a:rPr dirty="0" sz="1450" spc="-10">
                <a:latin typeface="Times New Roman"/>
                <a:cs typeface="Times New Roman"/>
              </a:rPr>
              <a:t>that </a:t>
            </a:r>
            <a:r>
              <a:rPr dirty="0" sz="1450" spc="-5">
                <a:latin typeface="Times New Roman"/>
                <a:cs typeface="Times New Roman"/>
              </a:rPr>
              <a:t>ye </a:t>
            </a:r>
            <a:r>
              <a:rPr dirty="0" sz="1450" spc="-10">
                <a:latin typeface="Times New Roman"/>
                <a:cs typeface="Times New Roman"/>
              </a:rPr>
              <a:t>cleared yourself  </a:t>
            </a:r>
            <a:r>
              <a:rPr dirty="0" sz="1450" spc="-5">
                <a:latin typeface="Times New Roman"/>
                <a:cs typeface="Times New Roman"/>
              </a:rPr>
              <a:t>but</a:t>
            </a:r>
            <a:r>
              <a:rPr dirty="0" sz="1450" spc="-10">
                <a:latin typeface="Times New Roman"/>
                <a:cs typeface="Times New Roman"/>
              </a:rPr>
              <a:t> </a:t>
            </a:r>
            <a:r>
              <a:rPr dirty="0" sz="1450" spc="-20">
                <a:latin typeface="Times New Roman"/>
                <a:cs typeface="Times New Roman"/>
              </a:rPr>
              <a:t>lamely.”</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“A man may </a:t>
            </a:r>
            <a:r>
              <a:rPr dirty="0" sz="1450" spc="-5">
                <a:latin typeface="Times New Roman"/>
                <a:cs typeface="Times New Roman"/>
              </a:rPr>
              <a:t>be </a:t>
            </a:r>
            <a:r>
              <a:rPr dirty="0" sz="1450" spc="-10">
                <a:latin typeface="Times New Roman"/>
                <a:cs typeface="Times New Roman"/>
              </a:rPr>
              <a:t>innocently </a:t>
            </a:r>
            <a:r>
              <a:rPr dirty="0" sz="1450" spc="-20">
                <a:latin typeface="Times New Roman"/>
                <a:cs typeface="Times New Roman"/>
              </a:rPr>
              <a:t>guilty,”</a:t>
            </a:r>
            <a:r>
              <a:rPr dirty="0" sz="1450" spc="320">
                <a:latin typeface="Times New Roman"/>
                <a:cs typeface="Times New Roman"/>
              </a:rPr>
              <a:t> </a:t>
            </a:r>
            <a:r>
              <a:rPr dirty="0" sz="1450" spc="-10">
                <a:latin typeface="Times New Roman"/>
                <a:cs typeface="Times New Roman"/>
              </a:rPr>
              <a:t>replied the priest. “He may </a:t>
            </a:r>
            <a:r>
              <a:rPr dirty="0" sz="1450" spc="-5">
                <a:latin typeface="Times New Roman"/>
                <a:cs typeface="Times New Roman"/>
              </a:rPr>
              <a:t>be </a:t>
            </a:r>
            <a:r>
              <a:rPr dirty="0" sz="1450" spc="-10">
                <a:latin typeface="Times New Roman"/>
                <a:cs typeface="Times New Roman"/>
              </a:rPr>
              <a:t>set  blindfolded </a:t>
            </a:r>
            <a:r>
              <a:rPr dirty="0" sz="1450" spc="-5">
                <a:latin typeface="Times New Roman"/>
                <a:cs typeface="Times New Roman"/>
              </a:rPr>
              <a:t>upon a </a:t>
            </a:r>
            <a:r>
              <a:rPr dirty="0" sz="1450" spc="-10">
                <a:latin typeface="Times New Roman"/>
                <a:cs typeface="Times New Roman"/>
              </a:rPr>
              <a:t>mission, ignorant </a:t>
            </a:r>
            <a:r>
              <a:rPr dirty="0" sz="1450" spc="-5">
                <a:latin typeface="Times New Roman"/>
                <a:cs typeface="Times New Roman"/>
              </a:rPr>
              <a:t>of </a:t>
            </a:r>
            <a:r>
              <a:rPr dirty="0" sz="1450" spc="-10">
                <a:latin typeface="Times New Roman"/>
                <a:cs typeface="Times New Roman"/>
              </a:rPr>
              <a:t>its true scope. So it was with me. </a:t>
            </a:r>
            <a:r>
              <a:rPr dirty="0" sz="1450" spc="-5">
                <a:latin typeface="Times New Roman"/>
                <a:cs typeface="Times New Roman"/>
              </a:rPr>
              <a:t>I </a:t>
            </a:r>
            <a:r>
              <a:rPr dirty="0" sz="1450" spc="-10">
                <a:latin typeface="Times New Roman"/>
                <a:cs typeface="Times New Roman"/>
              </a:rPr>
              <a:t>did  decoy </a:t>
            </a:r>
            <a:r>
              <a:rPr dirty="0" sz="1450" spc="-5">
                <a:latin typeface="Times New Roman"/>
                <a:cs typeface="Times New Roman"/>
              </a:rPr>
              <a:t>your </a:t>
            </a:r>
            <a:r>
              <a:rPr dirty="0" sz="1450" spc="-10">
                <a:latin typeface="Times New Roman"/>
                <a:cs typeface="Times New Roman"/>
              </a:rPr>
              <a:t>father to his death; </a:t>
            </a:r>
            <a:r>
              <a:rPr dirty="0" sz="1450" spc="-5">
                <a:latin typeface="Times New Roman"/>
                <a:cs typeface="Times New Roman"/>
              </a:rPr>
              <a:t>but </a:t>
            </a:r>
            <a:r>
              <a:rPr dirty="0" sz="1450" spc="-10">
                <a:latin typeface="Times New Roman"/>
                <a:cs typeface="Times New Roman"/>
              </a:rPr>
              <a:t>as Heaven sees </a:t>
            </a:r>
            <a:r>
              <a:rPr dirty="0" sz="1450" spc="-5">
                <a:latin typeface="Times New Roman"/>
                <a:cs typeface="Times New Roman"/>
              </a:rPr>
              <a:t>us </a:t>
            </a:r>
            <a:r>
              <a:rPr dirty="0" sz="1450" spc="-10">
                <a:latin typeface="Times New Roman"/>
                <a:cs typeface="Times New Roman"/>
              </a:rPr>
              <a:t>in this sacred place,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not </a:t>
            </a:r>
            <a:r>
              <a:rPr dirty="0" sz="1450" spc="-10">
                <a:latin typeface="Times New Roman"/>
                <a:cs typeface="Times New Roman"/>
              </a:rPr>
              <a:t>what </a:t>
            </a:r>
            <a:r>
              <a:rPr dirty="0" sz="1450" spc="-5">
                <a:latin typeface="Times New Roman"/>
                <a:cs typeface="Times New Roman"/>
              </a:rPr>
              <a:t>I</a:t>
            </a:r>
            <a:r>
              <a:rPr dirty="0" sz="1450">
                <a:latin typeface="Times New Roman"/>
                <a:cs typeface="Times New Roman"/>
              </a:rPr>
              <a:t> </a:t>
            </a:r>
            <a:r>
              <a:rPr dirty="0" sz="1450" spc="-5">
                <a:latin typeface="Times New Roman"/>
                <a:cs typeface="Times New Roman"/>
              </a:rPr>
              <a:t>did.”</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“It may </a:t>
            </a:r>
            <a:r>
              <a:rPr dirty="0" sz="1450" spc="-5">
                <a:latin typeface="Times New Roman"/>
                <a:cs typeface="Times New Roman"/>
              </a:rPr>
              <a:t>be,” </a:t>
            </a:r>
            <a:r>
              <a:rPr dirty="0" sz="1450" spc="-10">
                <a:latin typeface="Times New Roman"/>
                <a:cs typeface="Times New Roman"/>
              </a:rPr>
              <a:t>returned Dick. “But see what </a:t>
            </a:r>
            <a:r>
              <a:rPr dirty="0" sz="1450" spc="-5">
                <a:latin typeface="Times New Roman"/>
                <a:cs typeface="Times New Roman"/>
              </a:rPr>
              <a:t>a </a:t>
            </a:r>
            <a:r>
              <a:rPr dirty="0" sz="1450" spc="-10">
                <a:latin typeface="Times New Roman"/>
                <a:cs typeface="Times New Roman"/>
              </a:rPr>
              <a:t>strange web </a:t>
            </a:r>
            <a:r>
              <a:rPr dirty="0" sz="1450" spc="-5">
                <a:latin typeface="Times New Roman"/>
                <a:cs typeface="Times New Roman"/>
              </a:rPr>
              <a:t>ye </a:t>
            </a:r>
            <a:r>
              <a:rPr dirty="0" sz="1450" spc="-10">
                <a:latin typeface="Times New Roman"/>
                <a:cs typeface="Times New Roman"/>
              </a:rPr>
              <a:t>have woven, that </a:t>
            </a:r>
            <a:r>
              <a:rPr dirty="0" sz="1450" spc="-5">
                <a:latin typeface="Times New Roman"/>
                <a:cs typeface="Times New Roman"/>
              </a:rPr>
              <a:t>I  </a:t>
            </a:r>
            <a:r>
              <a:rPr dirty="0" sz="1450" spc="-10">
                <a:latin typeface="Times New Roman"/>
                <a:cs typeface="Times New Roman"/>
              </a:rPr>
              <a:t>should be, at this </a:t>
            </a:r>
            <a:r>
              <a:rPr dirty="0" sz="1450" spc="-20">
                <a:latin typeface="Times New Roman"/>
                <a:cs typeface="Times New Roman"/>
              </a:rPr>
              <a:t>hour, </a:t>
            </a:r>
            <a:r>
              <a:rPr dirty="0" sz="1450" spc="-10">
                <a:latin typeface="Times New Roman"/>
                <a:cs typeface="Times New Roman"/>
              </a:rPr>
              <a:t>at once </a:t>
            </a:r>
            <a:r>
              <a:rPr dirty="0" sz="1450" spc="-5">
                <a:latin typeface="Times New Roman"/>
                <a:cs typeface="Times New Roman"/>
              </a:rPr>
              <a:t>your </a:t>
            </a:r>
            <a:r>
              <a:rPr dirty="0" sz="1450" spc="-10">
                <a:latin typeface="Times New Roman"/>
                <a:cs typeface="Times New Roman"/>
              </a:rPr>
              <a:t>prisoner and </a:t>
            </a:r>
            <a:r>
              <a:rPr dirty="0" sz="1450" spc="-5">
                <a:latin typeface="Times New Roman"/>
                <a:cs typeface="Times New Roman"/>
              </a:rPr>
              <a:t>your </a:t>
            </a:r>
            <a:r>
              <a:rPr dirty="0" sz="1450" spc="-10">
                <a:latin typeface="Times New Roman"/>
                <a:cs typeface="Times New Roman"/>
              </a:rPr>
              <a:t>judge; that </a:t>
            </a:r>
            <a:r>
              <a:rPr dirty="0" sz="1450" spc="-5">
                <a:latin typeface="Times New Roman"/>
                <a:cs typeface="Times New Roman"/>
              </a:rPr>
              <a:t>ye </a:t>
            </a:r>
            <a:r>
              <a:rPr dirty="0" sz="1450" spc="-10">
                <a:latin typeface="Times New Roman"/>
                <a:cs typeface="Times New Roman"/>
              </a:rPr>
              <a:t>should  both threaten my days and deprecate my </a:t>
            </a:r>
            <a:r>
              <a:rPr dirty="0" sz="1450" spc="-20">
                <a:latin typeface="Times New Roman"/>
                <a:cs typeface="Times New Roman"/>
              </a:rPr>
              <a:t>anger. </a:t>
            </a:r>
            <a:r>
              <a:rPr dirty="0" sz="1450" spc="-10">
                <a:latin typeface="Times New Roman"/>
                <a:cs typeface="Times New Roman"/>
              </a:rPr>
              <a:t>Methinks, if </a:t>
            </a:r>
            <a:r>
              <a:rPr dirty="0" sz="1450" spc="-5">
                <a:latin typeface="Times New Roman"/>
                <a:cs typeface="Times New Roman"/>
              </a:rPr>
              <a:t>ye </a:t>
            </a:r>
            <a:r>
              <a:rPr dirty="0" sz="1450" spc="-10">
                <a:latin typeface="Times New Roman"/>
                <a:cs typeface="Times New Roman"/>
              </a:rPr>
              <a:t>had been all  </a:t>
            </a:r>
            <a:r>
              <a:rPr dirty="0" sz="1450" spc="-5">
                <a:latin typeface="Times New Roman"/>
                <a:cs typeface="Times New Roman"/>
              </a:rPr>
              <a:t>your </a:t>
            </a:r>
            <a:r>
              <a:rPr dirty="0" sz="1450" spc="-10">
                <a:latin typeface="Times New Roman"/>
                <a:cs typeface="Times New Roman"/>
              </a:rPr>
              <a:t>life </a:t>
            </a:r>
            <a:r>
              <a:rPr dirty="0" sz="1450" spc="-5">
                <a:latin typeface="Times New Roman"/>
                <a:cs typeface="Times New Roman"/>
              </a:rPr>
              <a:t>a </a:t>
            </a:r>
            <a:r>
              <a:rPr dirty="0" sz="1450" spc="-10">
                <a:latin typeface="Times New Roman"/>
                <a:cs typeface="Times New Roman"/>
              </a:rPr>
              <a:t>true man and </a:t>
            </a:r>
            <a:r>
              <a:rPr dirty="0" sz="1450" spc="-5">
                <a:latin typeface="Times New Roman"/>
                <a:cs typeface="Times New Roman"/>
              </a:rPr>
              <a:t>good </a:t>
            </a:r>
            <a:r>
              <a:rPr dirty="0" sz="1450" spc="-10">
                <a:latin typeface="Times New Roman"/>
                <a:cs typeface="Times New Roman"/>
              </a:rPr>
              <a:t>priest, </a:t>
            </a:r>
            <a:r>
              <a:rPr dirty="0" sz="1450" spc="-5">
                <a:latin typeface="Times New Roman"/>
                <a:cs typeface="Times New Roman"/>
              </a:rPr>
              <a:t>ye </a:t>
            </a:r>
            <a:r>
              <a:rPr dirty="0" sz="1450" spc="-10">
                <a:latin typeface="Times New Roman"/>
                <a:cs typeface="Times New Roman"/>
              </a:rPr>
              <a:t>would neither thus fear </a:t>
            </a:r>
            <a:r>
              <a:rPr dirty="0" sz="1450" spc="-5">
                <a:latin typeface="Times New Roman"/>
                <a:cs typeface="Times New Roman"/>
              </a:rPr>
              <a:t>nor </a:t>
            </a:r>
            <a:r>
              <a:rPr dirty="0" sz="1450" spc="-10">
                <a:latin typeface="Times New Roman"/>
                <a:cs typeface="Times New Roman"/>
              </a:rPr>
              <a:t>thus detest  me. And now to </a:t>
            </a:r>
            <a:r>
              <a:rPr dirty="0" sz="1450" spc="-5">
                <a:latin typeface="Times New Roman"/>
                <a:cs typeface="Times New Roman"/>
              </a:rPr>
              <a:t>your </a:t>
            </a:r>
            <a:r>
              <a:rPr dirty="0" sz="1450" spc="-10">
                <a:latin typeface="Times New Roman"/>
                <a:cs typeface="Times New Roman"/>
              </a:rPr>
              <a:t>prayers. </a:t>
            </a:r>
            <a:r>
              <a:rPr dirty="0" sz="1450" spc="-5">
                <a:latin typeface="Times New Roman"/>
                <a:cs typeface="Times New Roman"/>
              </a:rPr>
              <a:t>I do </a:t>
            </a:r>
            <a:r>
              <a:rPr dirty="0" sz="1450" spc="-10">
                <a:latin typeface="Times New Roman"/>
                <a:cs typeface="Times New Roman"/>
              </a:rPr>
              <a:t>obey </a:t>
            </a:r>
            <a:r>
              <a:rPr dirty="0" sz="1450" spc="-5">
                <a:latin typeface="Times New Roman"/>
                <a:cs typeface="Times New Roman"/>
              </a:rPr>
              <a:t>you, </a:t>
            </a:r>
            <a:r>
              <a:rPr dirty="0" sz="1450" spc="-10">
                <a:latin typeface="Times New Roman"/>
                <a:cs typeface="Times New Roman"/>
              </a:rPr>
              <a:t>since needs must; </a:t>
            </a:r>
            <a:r>
              <a:rPr dirty="0" sz="1450" spc="-5">
                <a:latin typeface="Times New Roman"/>
                <a:cs typeface="Times New Roman"/>
              </a:rPr>
              <a:t>but I </a:t>
            </a:r>
            <a:r>
              <a:rPr dirty="0" sz="1450" spc="-10">
                <a:latin typeface="Times New Roman"/>
                <a:cs typeface="Times New Roman"/>
              </a:rPr>
              <a:t>will </a:t>
            </a:r>
            <a:r>
              <a:rPr dirty="0" sz="1450" spc="-5">
                <a:latin typeface="Times New Roman"/>
                <a:cs typeface="Times New Roman"/>
              </a:rPr>
              <a:t>not  be </a:t>
            </a:r>
            <a:r>
              <a:rPr dirty="0" sz="1450" spc="-10">
                <a:latin typeface="Times New Roman"/>
                <a:cs typeface="Times New Roman"/>
              </a:rPr>
              <a:t>burthened with </a:t>
            </a:r>
            <a:r>
              <a:rPr dirty="0" sz="1450" spc="-5">
                <a:latin typeface="Times New Roman"/>
                <a:cs typeface="Times New Roman"/>
              </a:rPr>
              <a:t>your</a:t>
            </a:r>
            <a:r>
              <a:rPr dirty="0" sz="1450">
                <a:latin typeface="Times New Roman"/>
                <a:cs typeface="Times New Roman"/>
              </a:rPr>
              <a:t> </a:t>
            </a:r>
            <a:r>
              <a:rPr dirty="0" sz="1450" spc="-20">
                <a:latin typeface="Times New Roman"/>
                <a:cs typeface="Times New Roman"/>
              </a:rPr>
              <a:t>company.”</a:t>
            </a:r>
            <a:endParaRPr sz="1450">
              <a:latin typeface="Times New Roman"/>
              <a:cs typeface="Times New Roman"/>
            </a:endParaRPr>
          </a:p>
          <a:p>
            <a:pPr algn="just" marL="12700" marR="7620">
              <a:lnSpc>
                <a:spcPts val="1730"/>
              </a:lnSpc>
              <a:spcBef>
                <a:spcPts val="565"/>
              </a:spcBef>
            </a:pPr>
            <a:r>
              <a:rPr dirty="0" sz="1450" spc="-10">
                <a:latin typeface="Times New Roman"/>
                <a:cs typeface="Times New Roman"/>
              </a:rPr>
              <a:t>The priest uttered </a:t>
            </a:r>
            <a:r>
              <a:rPr dirty="0" sz="1450" spc="-5">
                <a:latin typeface="Times New Roman"/>
                <a:cs typeface="Times New Roman"/>
              </a:rPr>
              <a:t>a </a:t>
            </a:r>
            <a:r>
              <a:rPr dirty="0" sz="1450" spc="-10">
                <a:latin typeface="Times New Roman"/>
                <a:cs typeface="Times New Roman"/>
              </a:rPr>
              <a:t>sigh so heavy that it had almost touched the lad into some  sentiment </a:t>
            </a:r>
            <a:r>
              <a:rPr dirty="0" sz="1450" spc="-5">
                <a:latin typeface="Times New Roman"/>
                <a:cs typeface="Times New Roman"/>
              </a:rPr>
              <a:t>of </a:t>
            </a:r>
            <a:r>
              <a:rPr dirty="0" sz="1450" spc="-25">
                <a:latin typeface="Times New Roman"/>
                <a:cs typeface="Times New Roman"/>
              </a:rPr>
              <a:t>pity,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bowed his head </a:t>
            </a:r>
            <a:r>
              <a:rPr dirty="0" sz="1450" spc="-5">
                <a:latin typeface="Times New Roman"/>
                <a:cs typeface="Times New Roman"/>
              </a:rPr>
              <a:t>upon </a:t>
            </a:r>
            <a:r>
              <a:rPr dirty="0" sz="1450" spc="-10">
                <a:latin typeface="Times New Roman"/>
                <a:cs typeface="Times New Roman"/>
              </a:rPr>
              <a:t>his hands like </a:t>
            </a:r>
            <a:r>
              <a:rPr dirty="0" sz="1450" spc="-5">
                <a:latin typeface="Times New Roman"/>
                <a:cs typeface="Times New Roman"/>
              </a:rPr>
              <a:t>a </a:t>
            </a:r>
            <a:r>
              <a:rPr dirty="0" sz="1450" spc="-10">
                <a:latin typeface="Times New Roman"/>
                <a:cs typeface="Times New Roman"/>
              </a:rPr>
              <a:t>man borne  down below </a:t>
            </a:r>
            <a:r>
              <a:rPr dirty="0" sz="1450" spc="-5">
                <a:latin typeface="Times New Roman"/>
                <a:cs typeface="Times New Roman"/>
              </a:rPr>
              <a:t>a </a:t>
            </a:r>
            <a:r>
              <a:rPr dirty="0" sz="1450" spc="-10">
                <a:latin typeface="Times New Roman"/>
                <a:cs typeface="Times New Roman"/>
              </a:rPr>
              <a:t>weight </a:t>
            </a:r>
            <a:r>
              <a:rPr dirty="0" sz="1450" spc="-5">
                <a:latin typeface="Times New Roman"/>
                <a:cs typeface="Times New Roman"/>
              </a:rPr>
              <a:t>of </a:t>
            </a:r>
            <a:r>
              <a:rPr dirty="0" sz="1450" spc="-10">
                <a:latin typeface="Times New Roman"/>
                <a:cs typeface="Times New Roman"/>
              </a:rPr>
              <a:t>care. He joined </a:t>
            </a:r>
            <a:r>
              <a:rPr dirty="0" sz="1450" spc="-5">
                <a:latin typeface="Times New Roman"/>
                <a:cs typeface="Times New Roman"/>
              </a:rPr>
              <a:t>no </a:t>
            </a:r>
            <a:r>
              <a:rPr dirty="0" sz="1450" spc="-10">
                <a:latin typeface="Times New Roman"/>
                <a:cs typeface="Times New Roman"/>
              </a:rPr>
              <a:t>longer in the psalms; </a:t>
            </a:r>
            <a:r>
              <a:rPr dirty="0" sz="1450" spc="-5">
                <a:latin typeface="Times New Roman"/>
                <a:cs typeface="Times New Roman"/>
              </a:rPr>
              <a:t>but </a:t>
            </a:r>
            <a:r>
              <a:rPr dirty="0" sz="1450" spc="-10">
                <a:latin typeface="Times New Roman"/>
                <a:cs typeface="Times New Roman"/>
              </a:rPr>
              <a:t>Dick  could hear the beads rattle through his fingers and the prayers a-pattering  between his</a:t>
            </a:r>
            <a:r>
              <a:rPr dirty="0" sz="1450" spc="-5">
                <a:latin typeface="Times New Roman"/>
                <a:cs typeface="Times New Roman"/>
              </a:rPr>
              <a:t> </a:t>
            </a:r>
            <a:r>
              <a:rPr dirty="0" sz="1450" spc="-10">
                <a:latin typeface="Times New Roman"/>
                <a:cs typeface="Times New Roman"/>
              </a:rPr>
              <a:t>teeth.</a:t>
            </a:r>
            <a:endParaRPr sz="1450">
              <a:latin typeface="Times New Roman"/>
              <a:cs typeface="Times New Roman"/>
            </a:endParaRPr>
          </a:p>
          <a:p>
            <a:pPr algn="just" marL="12700" marR="10160">
              <a:lnSpc>
                <a:spcPts val="1730"/>
              </a:lnSpc>
              <a:spcBef>
                <a:spcPts val="570"/>
              </a:spcBef>
            </a:pPr>
            <a:r>
              <a:rPr dirty="0" sz="1450" spc="-60">
                <a:latin typeface="Times New Roman"/>
                <a:cs typeface="Times New Roman"/>
              </a:rPr>
              <a:t>Yet </a:t>
            </a:r>
            <a:r>
              <a:rPr dirty="0" sz="1450" spc="-5">
                <a:latin typeface="Times New Roman"/>
                <a:cs typeface="Times New Roman"/>
              </a:rPr>
              <a:t>a </a:t>
            </a:r>
            <a:r>
              <a:rPr dirty="0" sz="1450" spc="-10">
                <a:latin typeface="Times New Roman"/>
                <a:cs typeface="Times New Roman"/>
              </a:rPr>
              <a:t>little, and the grey </a:t>
            </a:r>
            <a:r>
              <a:rPr dirty="0" sz="1450" spc="-5">
                <a:latin typeface="Times New Roman"/>
                <a:cs typeface="Times New Roman"/>
              </a:rPr>
              <a:t>of </a:t>
            </a:r>
            <a:r>
              <a:rPr dirty="0" sz="1450" spc="-10">
                <a:latin typeface="Times New Roman"/>
                <a:cs typeface="Times New Roman"/>
              </a:rPr>
              <a:t>the morning began to struggle through the painted  casements </a:t>
            </a:r>
            <a:r>
              <a:rPr dirty="0" sz="1450" spc="-5">
                <a:latin typeface="Times New Roman"/>
                <a:cs typeface="Times New Roman"/>
              </a:rPr>
              <a:t>of </a:t>
            </a:r>
            <a:r>
              <a:rPr dirty="0" sz="1450" spc="-10">
                <a:latin typeface="Times New Roman"/>
                <a:cs typeface="Times New Roman"/>
              </a:rPr>
              <a:t>the church, and to </a:t>
            </a:r>
            <a:r>
              <a:rPr dirty="0" sz="1450" spc="-5">
                <a:latin typeface="Times New Roman"/>
                <a:cs typeface="Times New Roman"/>
              </a:rPr>
              <a:t>put </a:t>
            </a:r>
            <a:r>
              <a:rPr dirty="0" sz="1450" spc="-10">
                <a:latin typeface="Times New Roman"/>
                <a:cs typeface="Times New Roman"/>
              </a:rPr>
              <a:t>to shame the glimmer </a:t>
            </a:r>
            <a:r>
              <a:rPr dirty="0" sz="1450" spc="-5">
                <a:latin typeface="Times New Roman"/>
                <a:cs typeface="Times New Roman"/>
              </a:rPr>
              <a:t>of </a:t>
            </a:r>
            <a:r>
              <a:rPr dirty="0" sz="1450" spc="-10">
                <a:latin typeface="Times New Roman"/>
                <a:cs typeface="Times New Roman"/>
              </a:rPr>
              <a:t>the tapers. The  light slowly broadened and brightened, and presently through the south-  eastern clerestories </a:t>
            </a:r>
            <a:r>
              <a:rPr dirty="0" sz="1450" spc="-5">
                <a:latin typeface="Times New Roman"/>
                <a:cs typeface="Times New Roman"/>
              </a:rPr>
              <a:t>a </a:t>
            </a:r>
            <a:r>
              <a:rPr dirty="0" sz="1450" spc="-10">
                <a:latin typeface="Times New Roman"/>
                <a:cs typeface="Times New Roman"/>
              </a:rPr>
              <a:t>flush </a:t>
            </a:r>
            <a:r>
              <a:rPr dirty="0" sz="1450" spc="-5">
                <a:latin typeface="Times New Roman"/>
                <a:cs typeface="Times New Roman"/>
              </a:rPr>
              <a:t>of </a:t>
            </a:r>
            <a:r>
              <a:rPr dirty="0" sz="1450" spc="-10">
                <a:latin typeface="Times New Roman"/>
                <a:cs typeface="Times New Roman"/>
              </a:rPr>
              <a:t>rosy sunlight flickered </a:t>
            </a:r>
            <a:r>
              <a:rPr dirty="0" sz="1450" spc="-5">
                <a:latin typeface="Times New Roman"/>
                <a:cs typeface="Times New Roman"/>
              </a:rPr>
              <a:t>on </a:t>
            </a:r>
            <a:r>
              <a:rPr dirty="0" sz="1450" spc="-10">
                <a:latin typeface="Times New Roman"/>
                <a:cs typeface="Times New Roman"/>
              </a:rPr>
              <a:t>the walls. The storm  was over; the great clouds had disburdened their snow and fled farther </a:t>
            </a:r>
            <a:r>
              <a:rPr dirty="0" sz="1450" spc="-5">
                <a:latin typeface="Times New Roman"/>
                <a:cs typeface="Times New Roman"/>
              </a:rPr>
              <a:t>on, </a:t>
            </a:r>
            <a:r>
              <a:rPr dirty="0" sz="1450" spc="-10">
                <a:latin typeface="Times New Roman"/>
                <a:cs typeface="Times New Roman"/>
              </a:rPr>
              <a:t>and  the new day was breaking </a:t>
            </a:r>
            <a:r>
              <a:rPr dirty="0" sz="1450" spc="-5">
                <a:latin typeface="Times New Roman"/>
                <a:cs typeface="Times New Roman"/>
              </a:rPr>
              <a:t>on a </a:t>
            </a:r>
            <a:r>
              <a:rPr dirty="0" sz="1450" spc="-10">
                <a:latin typeface="Times New Roman"/>
                <a:cs typeface="Times New Roman"/>
              </a:rPr>
              <a:t>merry winter landscape sheathed in</a:t>
            </a:r>
            <a:r>
              <a:rPr dirty="0" sz="1450" spc="80">
                <a:latin typeface="Times New Roman"/>
                <a:cs typeface="Times New Roman"/>
              </a:rPr>
              <a:t> </a:t>
            </a:r>
            <a:r>
              <a:rPr dirty="0" sz="1450" spc="-10">
                <a:latin typeface="Times New Roman"/>
                <a:cs typeface="Times New Roman"/>
              </a:rPr>
              <a:t>white.</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A bustle </a:t>
            </a:r>
            <a:r>
              <a:rPr dirty="0" sz="1450" spc="-5">
                <a:latin typeface="Times New Roman"/>
                <a:cs typeface="Times New Roman"/>
              </a:rPr>
              <a:t>of </a:t>
            </a:r>
            <a:r>
              <a:rPr dirty="0" sz="1450" spc="-10">
                <a:latin typeface="Times New Roman"/>
                <a:cs typeface="Times New Roman"/>
              </a:rPr>
              <a:t>church </a:t>
            </a:r>
            <a:r>
              <a:rPr dirty="0" sz="1450" spc="-15">
                <a:latin typeface="Times New Roman"/>
                <a:cs typeface="Times New Roman"/>
              </a:rPr>
              <a:t>officers </a:t>
            </a:r>
            <a:r>
              <a:rPr dirty="0" sz="1450" spc="-10">
                <a:latin typeface="Times New Roman"/>
                <a:cs typeface="Times New Roman"/>
              </a:rPr>
              <a:t>followed; the bier was carried forth to the  deadhouse, and the stains </a:t>
            </a:r>
            <a:r>
              <a:rPr dirty="0" sz="1450" spc="-5">
                <a:latin typeface="Times New Roman"/>
                <a:cs typeface="Times New Roman"/>
              </a:rPr>
              <a:t>of </a:t>
            </a:r>
            <a:r>
              <a:rPr dirty="0" sz="1450" spc="-10">
                <a:latin typeface="Times New Roman"/>
                <a:cs typeface="Times New Roman"/>
              </a:rPr>
              <a:t>blood were cleansed from </a:t>
            </a:r>
            <a:r>
              <a:rPr dirty="0" sz="1450" spc="-15">
                <a:latin typeface="Times New Roman"/>
                <a:cs typeface="Times New Roman"/>
              </a:rPr>
              <a:t>off </a:t>
            </a:r>
            <a:r>
              <a:rPr dirty="0" sz="1450" spc="-10">
                <a:latin typeface="Times New Roman"/>
                <a:cs typeface="Times New Roman"/>
              </a:rPr>
              <a:t>the tiles, that </a:t>
            </a:r>
            <a:r>
              <a:rPr dirty="0" sz="1450" spc="-5">
                <a:latin typeface="Times New Roman"/>
                <a:cs typeface="Times New Roman"/>
              </a:rPr>
              <a:t>no  </a:t>
            </a:r>
            <a:r>
              <a:rPr dirty="0" sz="1450" spc="-10">
                <a:latin typeface="Times New Roman"/>
                <a:cs typeface="Times New Roman"/>
              </a:rPr>
              <a:t>such ill-omened spectacle should disgrace the marriage </a:t>
            </a:r>
            <a:r>
              <a:rPr dirty="0" sz="1450" spc="-5">
                <a:latin typeface="Times New Roman"/>
                <a:cs typeface="Times New Roman"/>
              </a:rPr>
              <a:t>of </a:t>
            </a:r>
            <a:r>
              <a:rPr dirty="0" sz="1450" spc="-10">
                <a:latin typeface="Times New Roman"/>
                <a:cs typeface="Times New Roman"/>
              </a:rPr>
              <a:t>Lord </a:t>
            </a:r>
            <a:r>
              <a:rPr dirty="0" sz="1450" spc="-20">
                <a:latin typeface="Times New Roman"/>
                <a:cs typeface="Times New Roman"/>
              </a:rPr>
              <a:t>Shoreby. </a:t>
            </a:r>
            <a:r>
              <a:rPr dirty="0" sz="1450" spc="-10">
                <a:latin typeface="Times New Roman"/>
                <a:cs typeface="Times New Roman"/>
              </a:rPr>
              <a:t>At  the same time, the very ecclesiastics who had been so dismally engaged all  </a:t>
            </a:r>
            <a:r>
              <a:rPr dirty="0" sz="1450" spc="-5">
                <a:latin typeface="Times New Roman"/>
                <a:cs typeface="Times New Roman"/>
              </a:rPr>
              <a:t>night </a:t>
            </a:r>
            <a:r>
              <a:rPr dirty="0" sz="1450" spc="-10">
                <a:latin typeface="Times New Roman"/>
                <a:cs typeface="Times New Roman"/>
              </a:rPr>
              <a:t>began to </a:t>
            </a:r>
            <a:r>
              <a:rPr dirty="0" sz="1450" spc="-5">
                <a:latin typeface="Times New Roman"/>
                <a:cs typeface="Times New Roman"/>
              </a:rPr>
              <a:t>put on </a:t>
            </a:r>
            <a:r>
              <a:rPr dirty="0" sz="1450" spc="-10">
                <a:latin typeface="Times New Roman"/>
                <a:cs typeface="Times New Roman"/>
              </a:rPr>
              <a:t>morning faces, to </a:t>
            </a:r>
            <a:r>
              <a:rPr dirty="0" sz="1450" spc="-5">
                <a:latin typeface="Times New Roman"/>
                <a:cs typeface="Times New Roman"/>
              </a:rPr>
              <a:t>do honour </a:t>
            </a:r>
            <a:r>
              <a:rPr dirty="0" sz="1450" spc="-10">
                <a:latin typeface="Times New Roman"/>
                <a:cs typeface="Times New Roman"/>
              </a:rPr>
              <a:t>to the merrier ceremony  which was about to </a:t>
            </a:r>
            <a:r>
              <a:rPr dirty="0" sz="1450" spc="-20">
                <a:latin typeface="Times New Roman"/>
                <a:cs typeface="Times New Roman"/>
              </a:rPr>
              <a:t>follow. </a:t>
            </a:r>
            <a:r>
              <a:rPr dirty="0" sz="1450" spc="-10">
                <a:latin typeface="Times New Roman"/>
                <a:cs typeface="Times New Roman"/>
              </a:rPr>
              <a:t>And further to announce the coming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the  </a:t>
            </a:r>
            <a:r>
              <a:rPr dirty="0" sz="1450" spc="-5">
                <a:latin typeface="Times New Roman"/>
                <a:cs typeface="Times New Roman"/>
              </a:rPr>
              <a:t>pious of </a:t>
            </a:r>
            <a:r>
              <a:rPr dirty="0" sz="1450" spc="-10">
                <a:latin typeface="Times New Roman"/>
                <a:cs typeface="Times New Roman"/>
              </a:rPr>
              <a:t>the town began to assemble and fall to prayer before their favourite  shrines, </a:t>
            </a:r>
            <a:r>
              <a:rPr dirty="0" sz="1450" spc="-5">
                <a:latin typeface="Times New Roman"/>
                <a:cs typeface="Times New Roman"/>
              </a:rPr>
              <a:t>or </a:t>
            </a:r>
            <a:r>
              <a:rPr dirty="0" sz="1450" spc="-10">
                <a:latin typeface="Times New Roman"/>
                <a:cs typeface="Times New Roman"/>
              </a:rPr>
              <a:t>wait their turn at the</a:t>
            </a:r>
            <a:r>
              <a:rPr dirty="0" sz="1450" spc="20">
                <a:latin typeface="Times New Roman"/>
                <a:cs typeface="Times New Roman"/>
              </a:rPr>
              <a:t> </a:t>
            </a:r>
            <a:r>
              <a:rPr dirty="0" sz="1450" spc="-10">
                <a:latin typeface="Times New Roman"/>
                <a:cs typeface="Times New Roman"/>
              </a:rPr>
              <a:t>confessionals.</a:t>
            </a:r>
            <a:endParaRPr sz="1450">
              <a:latin typeface="Times New Roman"/>
              <a:cs typeface="Times New Roman"/>
            </a:endParaRPr>
          </a:p>
          <a:p>
            <a:pPr algn="just" marL="12700" marR="10795">
              <a:lnSpc>
                <a:spcPts val="1730"/>
              </a:lnSpc>
              <a:spcBef>
                <a:spcPts val="565"/>
              </a:spcBef>
            </a:pPr>
            <a:r>
              <a:rPr dirty="0" sz="1450" spc="-10">
                <a:latin typeface="Times New Roman"/>
                <a:cs typeface="Times New Roman"/>
              </a:rPr>
              <a:t>Favoured </a:t>
            </a:r>
            <a:r>
              <a:rPr dirty="0" sz="1450" spc="-5">
                <a:latin typeface="Times New Roman"/>
                <a:cs typeface="Times New Roman"/>
              </a:rPr>
              <a:t>by </a:t>
            </a:r>
            <a:r>
              <a:rPr dirty="0" sz="1450" spc="-10">
                <a:latin typeface="Times New Roman"/>
                <a:cs typeface="Times New Roman"/>
              </a:rPr>
              <a:t>this </a:t>
            </a:r>
            <a:r>
              <a:rPr dirty="0" sz="1450" spc="-20">
                <a:latin typeface="Times New Roman"/>
                <a:cs typeface="Times New Roman"/>
              </a:rPr>
              <a:t>stir, </a:t>
            </a:r>
            <a:r>
              <a:rPr dirty="0" sz="1450" spc="-10">
                <a:latin typeface="Times New Roman"/>
                <a:cs typeface="Times New Roman"/>
              </a:rPr>
              <a:t>it was </a:t>
            </a:r>
            <a:r>
              <a:rPr dirty="0" sz="1450" spc="-5">
                <a:latin typeface="Times New Roman"/>
                <a:cs typeface="Times New Roman"/>
              </a:rPr>
              <a:t>of </a:t>
            </a:r>
            <a:r>
              <a:rPr dirty="0" sz="1450" spc="-10">
                <a:latin typeface="Times New Roman"/>
                <a:cs typeface="Times New Roman"/>
              </a:rPr>
              <a:t>course easily possible for any man to avoid the  vigilance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Daniel’s </a:t>
            </a:r>
            <a:r>
              <a:rPr dirty="0" sz="1450" spc="-10">
                <a:latin typeface="Times New Roman"/>
                <a:cs typeface="Times New Roman"/>
              </a:rPr>
              <a:t>sentries at the </a:t>
            </a:r>
            <a:r>
              <a:rPr dirty="0" sz="1450" spc="-5">
                <a:latin typeface="Times New Roman"/>
                <a:cs typeface="Times New Roman"/>
              </a:rPr>
              <a:t>door; </a:t>
            </a:r>
            <a:r>
              <a:rPr dirty="0" sz="1450" spc="-10">
                <a:latin typeface="Times New Roman"/>
                <a:cs typeface="Times New Roman"/>
              </a:rPr>
              <a:t>and presently Dick, looking  about him </a:t>
            </a:r>
            <a:r>
              <a:rPr dirty="0" sz="1450" spc="-20">
                <a:latin typeface="Times New Roman"/>
                <a:cs typeface="Times New Roman"/>
              </a:rPr>
              <a:t>wearily, </a:t>
            </a:r>
            <a:r>
              <a:rPr dirty="0" sz="1450" spc="-10">
                <a:latin typeface="Times New Roman"/>
                <a:cs typeface="Times New Roman"/>
              </a:rPr>
              <a:t>caught the eye </a:t>
            </a:r>
            <a:r>
              <a:rPr dirty="0" sz="1450" spc="-5">
                <a:latin typeface="Times New Roman"/>
                <a:cs typeface="Times New Roman"/>
              </a:rPr>
              <a:t>of no </a:t>
            </a:r>
            <a:r>
              <a:rPr dirty="0" sz="1450" spc="-10">
                <a:latin typeface="Times New Roman"/>
                <a:cs typeface="Times New Roman"/>
              </a:rPr>
              <a:t>less </a:t>
            </a:r>
            <a:r>
              <a:rPr dirty="0" sz="1450" spc="-5">
                <a:latin typeface="Times New Roman"/>
                <a:cs typeface="Times New Roman"/>
              </a:rPr>
              <a:t>a </a:t>
            </a:r>
            <a:r>
              <a:rPr dirty="0" sz="1450" spc="-10">
                <a:latin typeface="Times New Roman"/>
                <a:cs typeface="Times New Roman"/>
              </a:rPr>
              <a:t>person than </a:t>
            </a:r>
            <a:r>
              <a:rPr dirty="0" sz="1450" spc="-25">
                <a:latin typeface="Times New Roman"/>
                <a:cs typeface="Times New Roman"/>
              </a:rPr>
              <a:t>Will </a:t>
            </a:r>
            <a:r>
              <a:rPr dirty="0" sz="1450" spc="-10">
                <a:latin typeface="Times New Roman"/>
                <a:cs typeface="Times New Roman"/>
              </a:rPr>
              <a:t>Lawless, still  in his </a:t>
            </a:r>
            <a:r>
              <a:rPr dirty="0" sz="1450" spc="-20">
                <a:latin typeface="Times New Roman"/>
                <a:cs typeface="Times New Roman"/>
              </a:rPr>
              <a:t>monk’s</a:t>
            </a:r>
            <a:r>
              <a:rPr dirty="0" sz="1450">
                <a:latin typeface="Times New Roman"/>
                <a:cs typeface="Times New Roman"/>
              </a:rPr>
              <a:t> </a:t>
            </a:r>
            <a:r>
              <a:rPr dirty="0" sz="1450" spc="-10">
                <a:latin typeface="Times New Roman"/>
                <a:cs typeface="Times New Roman"/>
              </a:rPr>
              <a:t>habit.</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The</a:t>
            </a:r>
            <a:r>
              <a:rPr dirty="0" sz="1450" spc="114">
                <a:latin typeface="Times New Roman"/>
                <a:cs typeface="Times New Roman"/>
              </a:rPr>
              <a:t> </a:t>
            </a:r>
            <a:r>
              <a:rPr dirty="0" sz="1450" spc="-20">
                <a:latin typeface="Times New Roman"/>
                <a:cs typeface="Times New Roman"/>
              </a:rPr>
              <a:t>outlaw,</a:t>
            </a:r>
            <a:r>
              <a:rPr dirty="0" sz="1450" spc="114">
                <a:latin typeface="Times New Roman"/>
                <a:cs typeface="Times New Roman"/>
              </a:rPr>
              <a:t> </a:t>
            </a:r>
            <a:r>
              <a:rPr dirty="0" sz="1450" spc="-10">
                <a:latin typeface="Times New Roman"/>
                <a:cs typeface="Times New Roman"/>
              </a:rPr>
              <a:t>at</a:t>
            </a:r>
            <a:r>
              <a:rPr dirty="0" sz="1450" spc="114">
                <a:latin typeface="Times New Roman"/>
                <a:cs typeface="Times New Roman"/>
              </a:rPr>
              <a:t>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same</a:t>
            </a:r>
            <a:r>
              <a:rPr dirty="0" sz="1450" spc="114">
                <a:latin typeface="Times New Roman"/>
                <a:cs typeface="Times New Roman"/>
              </a:rPr>
              <a:t> </a:t>
            </a:r>
            <a:r>
              <a:rPr dirty="0" sz="1450" spc="-10">
                <a:latin typeface="Times New Roman"/>
                <a:cs typeface="Times New Roman"/>
              </a:rPr>
              <a:t>moment,</a:t>
            </a:r>
            <a:r>
              <a:rPr dirty="0" sz="1450" spc="114">
                <a:latin typeface="Times New Roman"/>
                <a:cs typeface="Times New Roman"/>
              </a:rPr>
              <a:t> </a:t>
            </a:r>
            <a:r>
              <a:rPr dirty="0" sz="1450" spc="-10">
                <a:latin typeface="Times New Roman"/>
                <a:cs typeface="Times New Roman"/>
              </a:rPr>
              <a:t>recognised</a:t>
            </a:r>
            <a:r>
              <a:rPr dirty="0" sz="1450" spc="114">
                <a:latin typeface="Times New Roman"/>
                <a:cs typeface="Times New Roman"/>
              </a:rPr>
              <a:t> </a:t>
            </a:r>
            <a:r>
              <a:rPr dirty="0" sz="1450" spc="-10">
                <a:latin typeface="Times New Roman"/>
                <a:cs typeface="Times New Roman"/>
              </a:rPr>
              <a:t>his</a:t>
            </a:r>
            <a:r>
              <a:rPr dirty="0" sz="1450" spc="114">
                <a:latin typeface="Times New Roman"/>
                <a:cs typeface="Times New Roman"/>
              </a:rPr>
              <a:t> </a:t>
            </a:r>
            <a:r>
              <a:rPr dirty="0" sz="1450" spc="-15">
                <a:latin typeface="Times New Roman"/>
                <a:cs typeface="Times New Roman"/>
              </a:rPr>
              <a:t>leader,</a:t>
            </a:r>
            <a:r>
              <a:rPr dirty="0" sz="1450" spc="114">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privily</a:t>
            </a:r>
            <a:r>
              <a:rPr dirty="0" sz="1450" spc="114">
                <a:latin typeface="Times New Roman"/>
                <a:cs typeface="Times New Roman"/>
              </a:rPr>
              <a:t> </a:t>
            </a:r>
            <a:r>
              <a:rPr dirty="0" sz="1450" spc="-10">
                <a:latin typeface="Times New Roman"/>
                <a:cs typeface="Times New Roman"/>
              </a:rPr>
              <a:t>signed</a:t>
            </a:r>
            <a:r>
              <a:rPr dirty="0" sz="1450" spc="114">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91650"/>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him with hand and</a:t>
            </a:r>
            <a:r>
              <a:rPr dirty="0" sz="1450" spc="5">
                <a:latin typeface="Times New Roman"/>
                <a:cs typeface="Times New Roman"/>
              </a:rPr>
              <a:t> </a:t>
            </a:r>
            <a:r>
              <a:rPr dirty="0" sz="1450" spc="-10">
                <a:latin typeface="Times New Roman"/>
                <a:cs typeface="Times New Roman"/>
              </a:rPr>
              <a:t>eye.</a:t>
            </a:r>
            <a:endParaRPr sz="1450">
              <a:latin typeface="Times New Roman"/>
              <a:cs typeface="Times New Roman"/>
            </a:endParaRPr>
          </a:p>
          <a:p>
            <a:pPr algn="just" marL="12700" marR="12065">
              <a:lnSpc>
                <a:spcPts val="1730"/>
              </a:lnSpc>
              <a:spcBef>
                <a:spcPts val="630"/>
              </a:spcBef>
            </a:pPr>
            <a:r>
              <a:rPr dirty="0" sz="1450" spc="-35">
                <a:latin typeface="Times New Roman"/>
                <a:cs typeface="Times New Roman"/>
              </a:rPr>
              <a:t>Now, </a:t>
            </a:r>
            <a:r>
              <a:rPr dirty="0" sz="1450" spc="-10">
                <a:latin typeface="Times New Roman"/>
                <a:cs typeface="Times New Roman"/>
              </a:rPr>
              <a:t>Dick was far from having forgiven the old rogue his most untimely  drunkenness, </a:t>
            </a:r>
            <a:r>
              <a:rPr dirty="0" sz="1450" spc="-5">
                <a:latin typeface="Times New Roman"/>
                <a:cs typeface="Times New Roman"/>
              </a:rPr>
              <a:t>but 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desire to involve him in his own predicament; and  </a:t>
            </a:r>
            <a:r>
              <a:rPr dirty="0" sz="1450" spc="-5">
                <a:latin typeface="Times New Roman"/>
                <a:cs typeface="Times New Roman"/>
              </a:rPr>
              <a:t>he </a:t>
            </a:r>
            <a:r>
              <a:rPr dirty="0" sz="1450" spc="-10">
                <a:latin typeface="Times New Roman"/>
                <a:cs typeface="Times New Roman"/>
              </a:rPr>
              <a:t>signalled back to him, as plain as </a:t>
            </a:r>
            <a:r>
              <a:rPr dirty="0" sz="1450" spc="-5">
                <a:latin typeface="Times New Roman"/>
                <a:cs typeface="Times New Roman"/>
              </a:rPr>
              <a:t>he </a:t>
            </a:r>
            <a:r>
              <a:rPr dirty="0" sz="1450" spc="-10">
                <a:latin typeface="Times New Roman"/>
                <a:cs typeface="Times New Roman"/>
              </a:rPr>
              <a:t>was able, to</a:t>
            </a:r>
            <a:r>
              <a:rPr dirty="0" sz="1450" spc="55">
                <a:latin typeface="Times New Roman"/>
                <a:cs typeface="Times New Roman"/>
              </a:rPr>
              <a:t> </a:t>
            </a:r>
            <a:r>
              <a:rPr dirty="0" sz="1450" spc="-10">
                <a:latin typeface="Times New Roman"/>
                <a:cs typeface="Times New Roman"/>
              </a:rPr>
              <a:t>begone.</a:t>
            </a:r>
            <a:endParaRPr sz="1450">
              <a:latin typeface="Times New Roman"/>
              <a:cs typeface="Times New Roman"/>
            </a:endParaRPr>
          </a:p>
          <a:p>
            <a:pPr algn="just" marL="12700" marR="8890">
              <a:lnSpc>
                <a:spcPts val="1730"/>
              </a:lnSpc>
              <a:spcBef>
                <a:spcPts val="570"/>
              </a:spcBef>
            </a:pPr>
            <a:r>
              <a:rPr dirty="0" sz="1450" spc="-10">
                <a:latin typeface="Times New Roman"/>
                <a:cs typeface="Times New Roman"/>
              </a:rPr>
              <a:t>Lawless, as though </a:t>
            </a:r>
            <a:r>
              <a:rPr dirty="0" sz="1450" spc="-5">
                <a:latin typeface="Times New Roman"/>
                <a:cs typeface="Times New Roman"/>
              </a:rPr>
              <a:t>he </a:t>
            </a:r>
            <a:r>
              <a:rPr dirty="0" sz="1450" spc="-10">
                <a:latin typeface="Times New Roman"/>
                <a:cs typeface="Times New Roman"/>
              </a:rPr>
              <a:t>had understood, disappeared at once behind </a:t>
            </a:r>
            <a:r>
              <a:rPr dirty="0" sz="1450" spc="-5">
                <a:latin typeface="Times New Roman"/>
                <a:cs typeface="Times New Roman"/>
              </a:rPr>
              <a:t>a </a:t>
            </a:r>
            <a:r>
              <a:rPr dirty="0" sz="1450" spc="-15">
                <a:latin typeface="Times New Roman"/>
                <a:cs typeface="Times New Roman"/>
              </a:rPr>
              <a:t>pillar, </a:t>
            </a:r>
            <a:r>
              <a:rPr dirty="0" sz="1450" spc="-10">
                <a:latin typeface="Times New Roman"/>
                <a:cs typeface="Times New Roman"/>
              </a:rPr>
              <a:t>and  Dick breathed</a:t>
            </a:r>
            <a:r>
              <a:rPr dirty="0" sz="1450" spc="-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7620">
              <a:lnSpc>
                <a:spcPts val="1730"/>
              </a:lnSpc>
              <a:spcBef>
                <a:spcPts val="575"/>
              </a:spcBef>
            </a:pPr>
            <a:r>
              <a:rPr dirty="0" sz="1450" spc="-10">
                <a:latin typeface="Times New Roman"/>
                <a:cs typeface="Times New Roman"/>
              </a:rPr>
              <a:t>What, then, was his dismay to feel himself plucked </a:t>
            </a:r>
            <a:r>
              <a:rPr dirty="0" sz="1450" spc="-5">
                <a:latin typeface="Times New Roman"/>
                <a:cs typeface="Times New Roman"/>
              </a:rPr>
              <a:t>by </a:t>
            </a:r>
            <a:r>
              <a:rPr dirty="0" sz="1450" spc="-10">
                <a:latin typeface="Times New Roman"/>
                <a:cs typeface="Times New Roman"/>
              </a:rPr>
              <a:t>the sleeve and to find  the old robber installed beside him, </a:t>
            </a:r>
            <a:r>
              <a:rPr dirty="0" sz="1450" spc="-5">
                <a:latin typeface="Times New Roman"/>
                <a:cs typeface="Times New Roman"/>
              </a:rPr>
              <a:t>upon </a:t>
            </a:r>
            <a:r>
              <a:rPr dirty="0" sz="1450" spc="-10">
                <a:latin typeface="Times New Roman"/>
                <a:cs typeface="Times New Roman"/>
              </a:rPr>
              <a:t>the next seat, and, to all appearance,  plunged in his</a:t>
            </a:r>
            <a:r>
              <a:rPr dirty="0" sz="1450">
                <a:latin typeface="Times New Roman"/>
                <a:cs typeface="Times New Roman"/>
              </a:rPr>
              <a:t> </a:t>
            </a:r>
            <a:r>
              <a:rPr dirty="0" sz="1450" spc="-10">
                <a:latin typeface="Times New Roman"/>
                <a:cs typeface="Times New Roman"/>
              </a:rPr>
              <a:t>devotions!</a:t>
            </a:r>
            <a:endParaRPr sz="1450">
              <a:latin typeface="Times New Roman"/>
              <a:cs typeface="Times New Roman"/>
            </a:endParaRPr>
          </a:p>
          <a:p>
            <a:pPr marL="12700" marR="163830">
              <a:lnSpc>
                <a:spcPts val="1730"/>
              </a:lnSpc>
              <a:spcBef>
                <a:spcPts val="570"/>
              </a:spcBef>
            </a:pPr>
            <a:r>
              <a:rPr dirty="0" sz="1450" spc="-10">
                <a:latin typeface="Times New Roman"/>
                <a:cs typeface="Times New Roman"/>
              </a:rPr>
              <a:t>Instantly Sir Oliver arose from his place, and, gliding behind the stalls, made  for the soldiers in the aisle. If the </a:t>
            </a:r>
            <a:r>
              <a:rPr dirty="0" sz="1450" spc="-20">
                <a:latin typeface="Times New Roman"/>
                <a:cs typeface="Times New Roman"/>
              </a:rPr>
              <a:t>priest’s </a:t>
            </a:r>
            <a:r>
              <a:rPr dirty="0" sz="1450" spc="-10">
                <a:latin typeface="Times New Roman"/>
                <a:cs typeface="Times New Roman"/>
              </a:rPr>
              <a:t>suspicions had been so lightly  wakened, the harm was already done, and Lawless </a:t>
            </a:r>
            <a:r>
              <a:rPr dirty="0" sz="1450" spc="-5">
                <a:latin typeface="Times New Roman"/>
                <a:cs typeface="Times New Roman"/>
              </a:rPr>
              <a:t>a </a:t>
            </a:r>
            <a:r>
              <a:rPr dirty="0" sz="1450" spc="-10">
                <a:latin typeface="Times New Roman"/>
                <a:cs typeface="Times New Roman"/>
              </a:rPr>
              <a:t>prisoner in the</a:t>
            </a:r>
            <a:r>
              <a:rPr dirty="0" sz="1450" spc="125">
                <a:latin typeface="Times New Roman"/>
                <a:cs typeface="Times New Roman"/>
              </a:rPr>
              <a:t> </a:t>
            </a:r>
            <a:r>
              <a:rPr dirty="0" sz="1450" spc="-10">
                <a:latin typeface="Times New Roman"/>
                <a:cs typeface="Times New Roman"/>
              </a:rPr>
              <a:t>church.</a:t>
            </a:r>
            <a:endParaRPr sz="1450">
              <a:latin typeface="Times New Roman"/>
              <a:cs typeface="Times New Roman"/>
            </a:endParaRPr>
          </a:p>
          <a:p>
            <a:pPr algn="just" marL="12700" marR="9525">
              <a:lnSpc>
                <a:spcPts val="1730"/>
              </a:lnSpc>
              <a:spcBef>
                <a:spcPts val="575"/>
              </a:spcBef>
            </a:pPr>
            <a:r>
              <a:rPr dirty="0" sz="1450" spc="-10">
                <a:latin typeface="Times New Roman"/>
                <a:cs typeface="Times New Roman"/>
              </a:rPr>
              <a:t>“Move </a:t>
            </a:r>
            <a:r>
              <a:rPr dirty="0" sz="1450" spc="-5">
                <a:latin typeface="Times New Roman"/>
                <a:cs typeface="Times New Roman"/>
              </a:rPr>
              <a:t>not,” </a:t>
            </a:r>
            <a:r>
              <a:rPr dirty="0" sz="1450" spc="-10">
                <a:latin typeface="Times New Roman"/>
                <a:cs typeface="Times New Roman"/>
              </a:rPr>
              <a:t>whispered Dick. </a:t>
            </a:r>
            <a:r>
              <a:rPr dirty="0" sz="1450" spc="-50">
                <a:latin typeface="Times New Roman"/>
                <a:cs typeface="Times New Roman"/>
              </a:rPr>
              <a:t>“We </a:t>
            </a:r>
            <a:r>
              <a:rPr dirty="0" sz="1450" spc="-10">
                <a:latin typeface="Times New Roman"/>
                <a:cs typeface="Times New Roman"/>
              </a:rPr>
              <a:t>are in the plaguiest pass, thanks, before all  things, to thy swinishness </a:t>
            </a:r>
            <a:r>
              <a:rPr dirty="0" sz="1450" spc="-5">
                <a:latin typeface="Times New Roman"/>
                <a:cs typeface="Times New Roman"/>
              </a:rPr>
              <a:t>of </a:t>
            </a:r>
            <a:r>
              <a:rPr dirty="0" sz="1450" spc="-10">
                <a:latin typeface="Times New Roman"/>
                <a:cs typeface="Times New Roman"/>
              </a:rPr>
              <a:t>yestereven. When </a:t>
            </a:r>
            <a:r>
              <a:rPr dirty="0" sz="1450" spc="-5">
                <a:latin typeface="Times New Roman"/>
                <a:cs typeface="Times New Roman"/>
              </a:rPr>
              <a:t>ye </a:t>
            </a:r>
            <a:r>
              <a:rPr dirty="0" sz="1450" spc="-10">
                <a:latin typeface="Times New Roman"/>
                <a:cs typeface="Times New Roman"/>
              </a:rPr>
              <a:t>saw me here, so strangely  seated where </a:t>
            </a:r>
            <a:r>
              <a:rPr dirty="0" sz="1450" spc="-5">
                <a:latin typeface="Times New Roman"/>
                <a:cs typeface="Times New Roman"/>
              </a:rPr>
              <a:t>I </a:t>
            </a:r>
            <a:r>
              <a:rPr dirty="0" sz="1450" spc="-10">
                <a:latin typeface="Times New Roman"/>
                <a:cs typeface="Times New Roman"/>
              </a:rPr>
              <a:t>have neither right </a:t>
            </a:r>
            <a:r>
              <a:rPr dirty="0" sz="1450" spc="-5">
                <a:latin typeface="Times New Roman"/>
                <a:cs typeface="Times New Roman"/>
              </a:rPr>
              <a:t>nor </a:t>
            </a:r>
            <a:r>
              <a:rPr dirty="0" sz="1450" spc="-10">
                <a:latin typeface="Times New Roman"/>
                <a:cs typeface="Times New Roman"/>
              </a:rPr>
              <a:t>interest, what </a:t>
            </a:r>
            <a:r>
              <a:rPr dirty="0" sz="1450" spc="-5">
                <a:latin typeface="Times New Roman"/>
                <a:cs typeface="Times New Roman"/>
              </a:rPr>
              <a:t>a </a:t>
            </a:r>
            <a:r>
              <a:rPr dirty="0" sz="1450" spc="-10">
                <a:latin typeface="Times New Roman"/>
                <a:cs typeface="Times New Roman"/>
              </a:rPr>
              <a:t>murrain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ye not  </a:t>
            </a:r>
            <a:r>
              <a:rPr dirty="0" sz="1450" spc="-10">
                <a:latin typeface="Times New Roman"/>
                <a:cs typeface="Times New Roman"/>
              </a:rPr>
              <a:t>smell harm and get </a:t>
            </a:r>
            <a:r>
              <a:rPr dirty="0" sz="1450" spc="-5">
                <a:latin typeface="Times New Roman"/>
                <a:cs typeface="Times New Roman"/>
              </a:rPr>
              <a:t>ye gone </a:t>
            </a:r>
            <a:r>
              <a:rPr dirty="0" sz="1450" spc="-10">
                <a:latin typeface="Times New Roman"/>
                <a:cs typeface="Times New Roman"/>
              </a:rPr>
              <a:t>from</a:t>
            </a:r>
            <a:r>
              <a:rPr dirty="0" sz="1450" spc="10">
                <a:latin typeface="Times New Roman"/>
                <a:cs typeface="Times New Roman"/>
              </a:rPr>
              <a:t> </a:t>
            </a:r>
            <a:r>
              <a:rPr dirty="0" sz="1450" spc="-10">
                <a:latin typeface="Times New Roman"/>
                <a:cs typeface="Times New Roman"/>
              </a:rPr>
              <a:t>evil?”</a:t>
            </a:r>
            <a:endParaRPr sz="1450">
              <a:latin typeface="Times New Roman"/>
              <a:cs typeface="Times New Roman"/>
            </a:endParaRPr>
          </a:p>
          <a:p>
            <a:pPr algn="just" marL="12700" marR="11430">
              <a:lnSpc>
                <a:spcPts val="1730"/>
              </a:lnSpc>
              <a:spcBef>
                <a:spcPts val="570"/>
              </a:spcBef>
            </a:pPr>
            <a:r>
              <a:rPr dirty="0" sz="1450" spc="-25">
                <a:latin typeface="Times New Roman"/>
                <a:cs typeface="Times New Roman"/>
              </a:rPr>
              <a:t>“Nay,” </a:t>
            </a:r>
            <a:r>
              <a:rPr dirty="0" sz="1450" spc="-10">
                <a:latin typeface="Times New Roman"/>
                <a:cs typeface="Times New Roman"/>
              </a:rPr>
              <a:t>returned Lawless, “I </a:t>
            </a:r>
            <a:r>
              <a:rPr dirty="0" sz="1450" spc="-5">
                <a:latin typeface="Times New Roman"/>
                <a:cs typeface="Times New Roman"/>
              </a:rPr>
              <a:t>thought ye </a:t>
            </a:r>
            <a:r>
              <a:rPr dirty="0" sz="1450" spc="-10">
                <a:latin typeface="Times New Roman"/>
                <a:cs typeface="Times New Roman"/>
              </a:rPr>
              <a:t>had heard from Ellis, and were here </a:t>
            </a:r>
            <a:r>
              <a:rPr dirty="0" sz="1450" spc="-5">
                <a:latin typeface="Times New Roman"/>
                <a:cs typeface="Times New Roman"/>
              </a:rPr>
              <a:t>on  </a:t>
            </a:r>
            <a:r>
              <a:rPr dirty="0" sz="1450" spc="-25">
                <a:latin typeface="Times New Roman"/>
                <a:cs typeface="Times New Roman"/>
              </a:rPr>
              <a:t>duty.”</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“Ellis!” echoed Dick. “Is Ellis, then,</a:t>
            </a:r>
            <a:r>
              <a:rPr dirty="0" sz="1450" spc="20">
                <a:latin typeface="Times New Roman"/>
                <a:cs typeface="Times New Roman"/>
              </a:rPr>
              <a:t> </a:t>
            </a:r>
            <a:r>
              <a:rPr dirty="0" sz="1450" spc="-10">
                <a:latin typeface="Times New Roman"/>
                <a:cs typeface="Times New Roman"/>
              </a:rPr>
              <a:t>returned?</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“For sure,” replied the </a:t>
            </a:r>
            <a:r>
              <a:rPr dirty="0" sz="1450" spc="-20">
                <a:latin typeface="Times New Roman"/>
                <a:cs typeface="Times New Roman"/>
              </a:rPr>
              <a:t>outlaw. </a:t>
            </a:r>
            <a:r>
              <a:rPr dirty="0" sz="1450" spc="-10">
                <a:latin typeface="Times New Roman"/>
                <a:cs typeface="Times New Roman"/>
              </a:rPr>
              <a:t>“He came last night, and belted me sore for  being in wine—so there </a:t>
            </a:r>
            <a:r>
              <a:rPr dirty="0" sz="1450" spc="-5">
                <a:latin typeface="Times New Roman"/>
                <a:cs typeface="Times New Roman"/>
              </a:rPr>
              <a:t>ye </a:t>
            </a:r>
            <a:r>
              <a:rPr dirty="0" sz="1450" spc="-10">
                <a:latin typeface="Times New Roman"/>
                <a:cs typeface="Times New Roman"/>
              </a:rPr>
              <a:t>are avenged, my </a:t>
            </a:r>
            <a:r>
              <a:rPr dirty="0" sz="1450" spc="-20">
                <a:latin typeface="Times New Roman"/>
                <a:cs typeface="Times New Roman"/>
              </a:rPr>
              <a:t>master. </a:t>
            </a:r>
            <a:r>
              <a:rPr dirty="0" sz="1450" spc="-10">
                <a:latin typeface="Times New Roman"/>
                <a:cs typeface="Times New Roman"/>
              </a:rPr>
              <a:t>A furious man is Ellis  Duckworth! He hath ridden me hot-spur from Craven to prevent this marriage;  and, Master Dick, </a:t>
            </a:r>
            <a:r>
              <a:rPr dirty="0" sz="1450" spc="-5">
                <a:latin typeface="Times New Roman"/>
                <a:cs typeface="Times New Roman"/>
              </a:rPr>
              <a:t>ye </a:t>
            </a:r>
            <a:r>
              <a:rPr dirty="0" sz="1450" spc="-10">
                <a:latin typeface="Times New Roman"/>
                <a:cs typeface="Times New Roman"/>
              </a:rPr>
              <a:t>know the way </a:t>
            </a:r>
            <a:r>
              <a:rPr dirty="0" sz="1450" spc="-5">
                <a:latin typeface="Times New Roman"/>
                <a:cs typeface="Times New Roman"/>
              </a:rPr>
              <a:t>of </a:t>
            </a:r>
            <a:r>
              <a:rPr dirty="0" sz="1450" spc="-10">
                <a:latin typeface="Times New Roman"/>
                <a:cs typeface="Times New Roman"/>
              </a:rPr>
              <a:t>him—do so </a:t>
            </a:r>
            <a:r>
              <a:rPr dirty="0" sz="1450" spc="-5">
                <a:latin typeface="Times New Roman"/>
                <a:cs typeface="Times New Roman"/>
              </a:rPr>
              <a:t>he</a:t>
            </a:r>
            <a:r>
              <a:rPr dirty="0" sz="1450" spc="40">
                <a:latin typeface="Times New Roman"/>
                <a:cs typeface="Times New Roman"/>
              </a:rPr>
              <a:t> </a:t>
            </a:r>
            <a:r>
              <a:rPr dirty="0" sz="1450" spc="-10">
                <a:latin typeface="Times New Roman"/>
                <a:cs typeface="Times New Roman"/>
              </a:rPr>
              <a:t>will!”</a:t>
            </a:r>
            <a:endParaRPr sz="1450">
              <a:latin typeface="Times New Roman"/>
              <a:cs typeface="Times New Roman"/>
            </a:endParaRPr>
          </a:p>
          <a:p>
            <a:pPr algn="just" marL="12700" marR="5080">
              <a:lnSpc>
                <a:spcPts val="1730"/>
              </a:lnSpc>
              <a:spcBef>
                <a:spcPts val="570"/>
              </a:spcBef>
            </a:pPr>
            <a:r>
              <a:rPr dirty="0" sz="1450" spc="-30">
                <a:latin typeface="Times New Roman"/>
                <a:cs typeface="Times New Roman"/>
              </a:rPr>
              <a:t>“Nay, </a:t>
            </a:r>
            <a:r>
              <a:rPr dirty="0" sz="1450" spc="-10">
                <a:latin typeface="Times New Roman"/>
                <a:cs typeface="Times New Roman"/>
              </a:rPr>
              <a:t>then,” returned Dick, with composure, “you and I, my </a:t>
            </a:r>
            <a:r>
              <a:rPr dirty="0" sz="1450" spc="-5">
                <a:latin typeface="Times New Roman"/>
                <a:cs typeface="Times New Roman"/>
              </a:rPr>
              <a:t>poor </a:t>
            </a:r>
            <a:r>
              <a:rPr dirty="0" sz="1450" spc="-15">
                <a:latin typeface="Times New Roman"/>
                <a:cs typeface="Times New Roman"/>
              </a:rPr>
              <a:t>brother, </a:t>
            </a:r>
            <a:r>
              <a:rPr dirty="0" sz="1450" spc="-10">
                <a:latin typeface="Times New Roman"/>
                <a:cs typeface="Times New Roman"/>
              </a:rPr>
              <a:t>are  dead men; for </a:t>
            </a:r>
            <a:r>
              <a:rPr dirty="0" sz="1450" spc="-5">
                <a:latin typeface="Times New Roman"/>
                <a:cs typeface="Times New Roman"/>
              </a:rPr>
              <a:t>I </a:t>
            </a:r>
            <a:r>
              <a:rPr dirty="0" sz="1450" spc="-10">
                <a:latin typeface="Times New Roman"/>
                <a:cs typeface="Times New Roman"/>
              </a:rPr>
              <a:t>sit here </a:t>
            </a:r>
            <a:r>
              <a:rPr dirty="0" sz="1450" spc="-5">
                <a:latin typeface="Times New Roman"/>
                <a:cs typeface="Times New Roman"/>
              </a:rPr>
              <a:t>a </a:t>
            </a:r>
            <a:r>
              <a:rPr dirty="0" sz="1450" spc="-10">
                <a:latin typeface="Times New Roman"/>
                <a:cs typeface="Times New Roman"/>
              </a:rPr>
              <a:t>prisoner </a:t>
            </a:r>
            <a:r>
              <a:rPr dirty="0" sz="1450" spc="-5">
                <a:latin typeface="Times New Roman"/>
                <a:cs typeface="Times New Roman"/>
              </a:rPr>
              <a:t>upon </a:t>
            </a:r>
            <a:r>
              <a:rPr dirty="0" sz="1450" spc="-10">
                <a:latin typeface="Times New Roman"/>
                <a:cs typeface="Times New Roman"/>
              </a:rPr>
              <a:t>suspicion, and my neck was to answer  for this very marriage that </a:t>
            </a:r>
            <a:r>
              <a:rPr dirty="0" sz="1450" spc="-5">
                <a:latin typeface="Times New Roman"/>
                <a:cs typeface="Times New Roman"/>
              </a:rPr>
              <a:t>he </a:t>
            </a:r>
            <a:r>
              <a:rPr dirty="0" sz="1450" spc="-10">
                <a:latin typeface="Times New Roman"/>
                <a:cs typeface="Times New Roman"/>
              </a:rPr>
              <a:t>purposeth to </a:t>
            </a:r>
            <a:r>
              <a:rPr dirty="0" sz="1450" spc="-30">
                <a:latin typeface="Times New Roman"/>
                <a:cs typeface="Times New Roman"/>
              </a:rPr>
              <a:t>mar.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fair choice,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rood! </a:t>
            </a:r>
            <a:r>
              <a:rPr dirty="0" sz="1450" spc="-10">
                <a:latin typeface="Times New Roman"/>
                <a:cs typeface="Times New Roman"/>
              </a:rPr>
              <a:t>to lose my sweetheart </a:t>
            </a:r>
            <a:r>
              <a:rPr dirty="0" sz="1450" spc="-5">
                <a:latin typeface="Times New Roman"/>
                <a:cs typeface="Times New Roman"/>
              </a:rPr>
              <a:t>or </a:t>
            </a:r>
            <a:r>
              <a:rPr dirty="0" sz="1450" spc="-10">
                <a:latin typeface="Times New Roman"/>
                <a:cs typeface="Times New Roman"/>
              </a:rPr>
              <a:t>else lose my life! </a:t>
            </a:r>
            <a:r>
              <a:rPr dirty="0" sz="1450" spc="-35">
                <a:latin typeface="Times New Roman"/>
                <a:cs typeface="Times New Roman"/>
              </a:rPr>
              <a:t>Well, </a:t>
            </a:r>
            <a:r>
              <a:rPr dirty="0" sz="1450" spc="-10">
                <a:latin typeface="Times New Roman"/>
                <a:cs typeface="Times New Roman"/>
              </a:rPr>
              <a:t>the cast is thrown—it is  to </a:t>
            </a:r>
            <a:r>
              <a:rPr dirty="0" sz="1450" spc="-5">
                <a:latin typeface="Times New Roman"/>
                <a:cs typeface="Times New Roman"/>
              </a:rPr>
              <a:t>be </a:t>
            </a:r>
            <a:r>
              <a:rPr dirty="0" sz="1450" spc="-10">
                <a:latin typeface="Times New Roman"/>
                <a:cs typeface="Times New Roman"/>
              </a:rPr>
              <a:t>my</a:t>
            </a:r>
            <a:r>
              <a:rPr dirty="0" sz="1450" spc="-5">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1662430">
              <a:lnSpc>
                <a:spcPts val="2300"/>
              </a:lnSpc>
              <a:spcBef>
                <a:spcPts val="110"/>
              </a:spcBef>
            </a:pPr>
            <a:r>
              <a:rPr dirty="0" sz="1450" spc="-10">
                <a:latin typeface="Times New Roman"/>
                <a:cs typeface="Times New Roman"/>
              </a:rPr>
              <a:t>“By the mass,” cried Lawless, half arising, “I am gone!”  But Dick had his hand at once </a:t>
            </a:r>
            <a:r>
              <a:rPr dirty="0" sz="1450" spc="-5">
                <a:latin typeface="Times New Roman"/>
                <a:cs typeface="Times New Roman"/>
              </a:rPr>
              <a:t>upon </a:t>
            </a:r>
            <a:r>
              <a:rPr dirty="0" sz="1450" spc="-10">
                <a:latin typeface="Times New Roman"/>
                <a:cs typeface="Times New Roman"/>
              </a:rPr>
              <a:t>his</a:t>
            </a:r>
            <a:r>
              <a:rPr dirty="0" sz="1450" spc="30">
                <a:latin typeface="Times New Roman"/>
                <a:cs typeface="Times New Roman"/>
              </a:rPr>
              <a:t> </a:t>
            </a:r>
            <a:r>
              <a:rPr dirty="0" sz="1450" spc="-15">
                <a:latin typeface="Times New Roman"/>
                <a:cs typeface="Times New Roman"/>
              </a:rPr>
              <a:t>shoulder.</a:t>
            </a:r>
            <a:endParaRPr sz="1450">
              <a:latin typeface="Times New Roman"/>
              <a:cs typeface="Times New Roman"/>
            </a:endParaRPr>
          </a:p>
          <a:p>
            <a:pPr algn="just" marL="12700" marR="8255">
              <a:lnSpc>
                <a:spcPts val="1730"/>
              </a:lnSpc>
              <a:spcBef>
                <a:spcPts val="470"/>
              </a:spcBef>
            </a:pPr>
            <a:r>
              <a:rPr dirty="0" sz="1450" spc="-10">
                <a:latin typeface="Times New Roman"/>
                <a:cs typeface="Times New Roman"/>
              </a:rPr>
              <a:t>“Friend Lawless, sit </a:t>
            </a:r>
            <a:r>
              <a:rPr dirty="0" sz="1450" spc="-5">
                <a:latin typeface="Times New Roman"/>
                <a:cs typeface="Times New Roman"/>
              </a:rPr>
              <a:t>ye </a:t>
            </a:r>
            <a:r>
              <a:rPr dirty="0" sz="1450" spc="-10">
                <a:latin typeface="Times New Roman"/>
                <a:cs typeface="Times New Roman"/>
              </a:rPr>
              <a:t>still,” </a:t>
            </a:r>
            <a:r>
              <a:rPr dirty="0" sz="1450" spc="-5">
                <a:latin typeface="Times New Roman"/>
                <a:cs typeface="Times New Roman"/>
              </a:rPr>
              <a:t>he </a:t>
            </a:r>
            <a:r>
              <a:rPr dirty="0" sz="1450" spc="-10">
                <a:latin typeface="Times New Roman"/>
                <a:cs typeface="Times New Roman"/>
              </a:rPr>
              <a:t>said. “An </a:t>
            </a:r>
            <a:r>
              <a:rPr dirty="0" sz="1450" spc="-5">
                <a:latin typeface="Times New Roman"/>
                <a:cs typeface="Times New Roman"/>
              </a:rPr>
              <a:t>ye </a:t>
            </a:r>
            <a:r>
              <a:rPr dirty="0" sz="1450" spc="-10">
                <a:latin typeface="Times New Roman"/>
                <a:cs typeface="Times New Roman"/>
              </a:rPr>
              <a:t>have eyes, look yonder at the  corner </a:t>
            </a:r>
            <a:r>
              <a:rPr dirty="0" sz="1450" spc="-5">
                <a:latin typeface="Times New Roman"/>
                <a:cs typeface="Times New Roman"/>
              </a:rPr>
              <a:t>by </a:t>
            </a:r>
            <a:r>
              <a:rPr dirty="0" sz="1450" spc="-10">
                <a:latin typeface="Times New Roman"/>
                <a:cs typeface="Times New Roman"/>
              </a:rPr>
              <a:t>the chancel arch; see </a:t>
            </a:r>
            <a:r>
              <a:rPr dirty="0" sz="1450" spc="-5">
                <a:latin typeface="Times New Roman"/>
                <a:cs typeface="Times New Roman"/>
              </a:rPr>
              <a:t>ye not </a:t>
            </a:r>
            <a:r>
              <a:rPr dirty="0" sz="1450" spc="-10">
                <a:latin typeface="Times New Roman"/>
                <a:cs typeface="Times New Roman"/>
              </a:rPr>
              <a:t>that, even </a:t>
            </a:r>
            <a:r>
              <a:rPr dirty="0" sz="1450" spc="-5">
                <a:latin typeface="Times New Roman"/>
                <a:cs typeface="Times New Roman"/>
              </a:rPr>
              <a:t>upon </a:t>
            </a:r>
            <a:r>
              <a:rPr dirty="0" sz="1450" spc="-10">
                <a:latin typeface="Times New Roman"/>
                <a:cs typeface="Times New Roman"/>
              </a:rPr>
              <a:t>the motion </a:t>
            </a:r>
            <a:r>
              <a:rPr dirty="0" sz="1450" spc="-5">
                <a:latin typeface="Times New Roman"/>
                <a:cs typeface="Times New Roman"/>
              </a:rPr>
              <a:t>of your  </a:t>
            </a:r>
            <a:r>
              <a:rPr dirty="0" sz="1450" spc="-10">
                <a:latin typeface="Times New Roman"/>
                <a:cs typeface="Times New Roman"/>
              </a:rPr>
              <a:t>rising, </a:t>
            </a:r>
            <a:r>
              <a:rPr dirty="0" sz="1450" spc="-5">
                <a:latin typeface="Times New Roman"/>
                <a:cs typeface="Times New Roman"/>
              </a:rPr>
              <a:t>yon </a:t>
            </a:r>
            <a:r>
              <a:rPr dirty="0" sz="1450" spc="-10">
                <a:latin typeface="Times New Roman"/>
                <a:cs typeface="Times New Roman"/>
              </a:rPr>
              <a:t>armed men are </a:t>
            </a:r>
            <a:r>
              <a:rPr dirty="0" sz="1450" spc="-5">
                <a:latin typeface="Times New Roman"/>
                <a:cs typeface="Times New Roman"/>
              </a:rPr>
              <a:t>up </a:t>
            </a:r>
            <a:r>
              <a:rPr dirty="0" sz="1450" spc="-10">
                <a:latin typeface="Times New Roman"/>
                <a:cs typeface="Times New Roman"/>
              </a:rPr>
              <a:t>and ready to intercept </a:t>
            </a:r>
            <a:r>
              <a:rPr dirty="0" sz="1450" spc="-5">
                <a:latin typeface="Times New Roman"/>
                <a:cs typeface="Times New Roman"/>
              </a:rPr>
              <a:t>you? </a:t>
            </a:r>
            <a:r>
              <a:rPr dirty="0" sz="1450" spc="-25">
                <a:latin typeface="Times New Roman"/>
                <a:cs typeface="Times New Roman"/>
              </a:rPr>
              <a:t>Yield </a:t>
            </a:r>
            <a:r>
              <a:rPr dirty="0" sz="1450" spc="-10">
                <a:latin typeface="Times New Roman"/>
                <a:cs typeface="Times New Roman"/>
              </a:rPr>
              <a:t>ye, friend. </a:t>
            </a:r>
            <a:r>
              <a:rPr dirty="0" sz="1450" spc="-85">
                <a:latin typeface="Times New Roman"/>
                <a:cs typeface="Times New Roman"/>
              </a:rPr>
              <a:t>Ye  </a:t>
            </a:r>
            <a:r>
              <a:rPr dirty="0" sz="1450" spc="-10">
                <a:latin typeface="Times New Roman"/>
                <a:cs typeface="Times New Roman"/>
              </a:rPr>
              <a:t>were bold aboard ship, when </a:t>
            </a:r>
            <a:r>
              <a:rPr dirty="0" sz="1450" spc="-5">
                <a:latin typeface="Times New Roman"/>
                <a:cs typeface="Times New Roman"/>
              </a:rPr>
              <a:t>ye thought </a:t>
            </a:r>
            <a:r>
              <a:rPr dirty="0" sz="1450" spc="-10">
                <a:latin typeface="Times New Roman"/>
                <a:cs typeface="Times New Roman"/>
              </a:rPr>
              <a:t>to die </a:t>
            </a:r>
            <a:r>
              <a:rPr dirty="0" sz="1450" spc="-5">
                <a:latin typeface="Times New Roman"/>
                <a:cs typeface="Times New Roman"/>
              </a:rPr>
              <a:t>a </a:t>
            </a:r>
            <a:r>
              <a:rPr dirty="0" sz="1450" spc="-10">
                <a:latin typeface="Times New Roman"/>
                <a:cs typeface="Times New Roman"/>
              </a:rPr>
              <a:t>sea-death; </a:t>
            </a:r>
            <a:r>
              <a:rPr dirty="0" sz="1450" spc="-5">
                <a:latin typeface="Times New Roman"/>
                <a:cs typeface="Times New Roman"/>
              </a:rPr>
              <a:t>be </a:t>
            </a:r>
            <a:r>
              <a:rPr dirty="0" sz="1450" spc="-10">
                <a:latin typeface="Times New Roman"/>
                <a:cs typeface="Times New Roman"/>
              </a:rPr>
              <a:t>bold again, now  that </a:t>
            </a:r>
            <a:r>
              <a:rPr dirty="0" sz="1450" spc="-5">
                <a:latin typeface="Times New Roman"/>
                <a:cs typeface="Times New Roman"/>
              </a:rPr>
              <a:t>y’ </a:t>
            </a:r>
            <a:r>
              <a:rPr dirty="0" sz="1450" spc="-10">
                <a:latin typeface="Times New Roman"/>
                <a:cs typeface="Times New Roman"/>
              </a:rPr>
              <a:t>are to die presently </a:t>
            </a:r>
            <a:r>
              <a:rPr dirty="0" sz="1450" spc="-5">
                <a:latin typeface="Times New Roman"/>
                <a:cs typeface="Times New Roman"/>
              </a:rPr>
              <a:t>upon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gallows.”</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“Master Dick,” gasped Lawless, “the thing hath come </a:t>
            </a:r>
            <a:r>
              <a:rPr dirty="0" sz="1450" spc="-5">
                <a:latin typeface="Times New Roman"/>
                <a:cs typeface="Times New Roman"/>
              </a:rPr>
              <a:t>upon </a:t>
            </a:r>
            <a:r>
              <a:rPr dirty="0" sz="1450" spc="-10">
                <a:latin typeface="Times New Roman"/>
                <a:cs typeface="Times New Roman"/>
              </a:rPr>
              <a:t>me somewhat </a:t>
            </a:r>
            <a:r>
              <a:rPr dirty="0" sz="1450" spc="-5">
                <a:latin typeface="Times New Roman"/>
                <a:cs typeface="Times New Roman"/>
              </a:rPr>
              <a:t>of  </a:t>
            </a:r>
            <a:r>
              <a:rPr dirty="0" sz="1450" spc="-10">
                <a:latin typeface="Times New Roman"/>
                <a:cs typeface="Times New Roman"/>
              </a:rPr>
              <a:t>the suddenest. But give me </a:t>
            </a:r>
            <a:r>
              <a:rPr dirty="0" sz="1450" spc="-5">
                <a:latin typeface="Times New Roman"/>
                <a:cs typeface="Times New Roman"/>
              </a:rPr>
              <a:t>a </a:t>
            </a:r>
            <a:r>
              <a:rPr dirty="0" sz="1450" spc="-10">
                <a:latin typeface="Times New Roman"/>
                <a:cs typeface="Times New Roman"/>
              </a:rPr>
              <a:t>moment till </a:t>
            </a:r>
            <a:r>
              <a:rPr dirty="0" sz="1450" spc="-5">
                <a:latin typeface="Times New Roman"/>
                <a:cs typeface="Times New Roman"/>
              </a:rPr>
              <a:t>I </a:t>
            </a:r>
            <a:r>
              <a:rPr dirty="0" sz="1450" spc="-10">
                <a:latin typeface="Times New Roman"/>
                <a:cs typeface="Times New Roman"/>
              </a:rPr>
              <a:t>fetch my breath again; and, </a:t>
            </a:r>
            <a:r>
              <a:rPr dirty="0" sz="1450" spc="-5">
                <a:latin typeface="Times New Roman"/>
                <a:cs typeface="Times New Roman"/>
              </a:rPr>
              <a:t>by </a:t>
            </a:r>
            <a:r>
              <a:rPr dirty="0" sz="1450" spc="-10">
                <a:latin typeface="Times New Roman"/>
                <a:cs typeface="Times New Roman"/>
              </a:rPr>
              <a:t>the  mass,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as stout-hearted as</a:t>
            </a:r>
            <a:r>
              <a:rPr dirty="0" sz="1450" spc="15">
                <a:latin typeface="Times New Roman"/>
                <a:cs typeface="Times New Roman"/>
              </a:rPr>
              <a:t> </a:t>
            </a:r>
            <a:r>
              <a:rPr dirty="0" sz="1450" spc="-10">
                <a:latin typeface="Times New Roman"/>
                <a:cs typeface="Times New Roman"/>
              </a:rPr>
              <a:t>yourself.”</a:t>
            </a:r>
            <a:endParaRPr sz="1450">
              <a:latin typeface="Times New Roman"/>
              <a:cs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7194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“Here is my bold fellow!” returned Dick. “And yet, Lawless, it goes hard  against the grain with me to die; </a:t>
            </a:r>
            <a:r>
              <a:rPr dirty="0" sz="1450" spc="-5">
                <a:latin typeface="Times New Roman"/>
                <a:cs typeface="Times New Roman"/>
              </a:rPr>
              <a:t>but </a:t>
            </a:r>
            <a:r>
              <a:rPr dirty="0" sz="1450" spc="-10">
                <a:latin typeface="Times New Roman"/>
                <a:cs typeface="Times New Roman"/>
              </a:rPr>
              <a:t>where whining mendeth nothing,  wherefore whine?”</a:t>
            </a:r>
            <a:endParaRPr sz="1450">
              <a:latin typeface="Times New Roman"/>
              <a:cs typeface="Times New Roman"/>
            </a:endParaRPr>
          </a:p>
          <a:p>
            <a:pPr algn="just" marL="12700" marR="5080">
              <a:lnSpc>
                <a:spcPts val="1730"/>
              </a:lnSpc>
              <a:spcBef>
                <a:spcPts val="570"/>
              </a:spcBef>
            </a:pPr>
            <a:r>
              <a:rPr dirty="0" sz="1450" spc="-30">
                <a:latin typeface="Times New Roman"/>
                <a:cs typeface="Times New Roman"/>
              </a:rPr>
              <a:t>“Nay, </a:t>
            </a:r>
            <a:r>
              <a:rPr dirty="0" sz="1450" spc="-10">
                <a:latin typeface="Times New Roman"/>
                <a:cs typeface="Times New Roman"/>
              </a:rPr>
              <a:t>that indeed!” chimed Lawless. “And </a:t>
            </a:r>
            <a:r>
              <a:rPr dirty="0" sz="1450" spc="-5">
                <a:latin typeface="Times New Roman"/>
                <a:cs typeface="Times New Roman"/>
              </a:rPr>
              <a:t>a </a:t>
            </a:r>
            <a:r>
              <a:rPr dirty="0" sz="1450" spc="-10">
                <a:latin typeface="Times New Roman"/>
                <a:cs typeface="Times New Roman"/>
              </a:rPr>
              <a:t>fig for death, at worst! It has to  </a:t>
            </a:r>
            <a:r>
              <a:rPr dirty="0" sz="1450" spc="-5">
                <a:latin typeface="Times New Roman"/>
                <a:cs typeface="Times New Roman"/>
              </a:rPr>
              <a:t>be </a:t>
            </a:r>
            <a:r>
              <a:rPr dirty="0" sz="1450" spc="-10">
                <a:latin typeface="Times New Roman"/>
                <a:cs typeface="Times New Roman"/>
              </a:rPr>
              <a:t>done, my </a:t>
            </a:r>
            <a:r>
              <a:rPr dirty="0" sz="1450" spc="-20">
                <a:latin typeface="Times New Roman"/>
                <a:cs typeface="Times New Roman"/>
              </a:rPr>
              <a:t>master, </a:t>
            </a:r>
            <a:r>
              <a:rPr dirty="0" sz="1450" spc="-10">
                <a:latin typeface="Times New Roman"/>
                <a:cs typeface="Times New Roman"/>
              </a:rPr>
              <a:t>soon </a:t>
            </a:r>
            <a:r>
              <a:rPr dirty="0" sz="1450" spc="-5">
                <a:latin typeface="Times New Roman"/>
                <a:cs typeface="Times New Roman"/>
              </a:rPr>
              <a:t>or </a:t>
            </a:r>
            <a:r>
              <a:rPr dirty="0" sz="1450" spc="-10">
                <a:latin typeface="Times New Roman"/>
                <a:cs typeface="Times New Roman"/>
              </a:rPr>
              <a:t>late. And hanging in </a:t>
            </a:r>
            <a:r>
              <a:rPr dirty="0" sz="1450" spc="-5">
                <a:latin typeface="Times New Roman"/>
                <a:cs typeface="Times New Roman"/>
              </a:rPr>
              <a:t>a good </a:t>
            </a:r>
            <a:r>
              <a:rPr dirty="0" sz="1450" spc="-10">
                <a:latin typeface="Times New Roman"/>
                <a:cs typeface="Times New Roman"/>
              </a:rPr>
              <a:t>quarrel is an easy  death, they </a:t>
            </a:r>
            <a:r>
              <a:rPr dirty="0" sz="1450" spc="-30">
                <a:latin typeface="Times New Roman"/>
                <a:cs typeface="Times New Roman"/>
              </a:rPr>
              <a:t>say, </a:t>
            </a:r>
            <a:r>
              <a:rPr dirty="0" sz="1450" spc="-10">
                <a:latin typeface="Times New Roman"/>
                <a:cs typeface="Times New Roman"/>
              </a:rPr>
              <a:t>though </a:t>
            </a:r>
            <a:r>
              <a:rPr dirty="0" sz="1450" spc="-5">
                <a:latin typeface="Times New Roman"/>
                <a:cs typeface="Times New Roman"/>
              </a:rPr>
              <a:t>I </a:t>
            </a:r>
            <a:r>
              <a:rPr dirty="0" sz="1450" spc="-10">
                <a:latin typeface="Times New Roman"/>
                <a:cs typeface="Times New Roman"/>
              </a:rPr>
              <a:t>could never hear </a:t>
            </a:r>
            <a:r>
              <a:rPr dirty="0" sz="1450" spc="-5">
                <a:latin typeface="Times New Roman"/>
                <a:cs typeface="Times New Roman"/>
              </a:rPr>
              <a:t>of </a:t>
            </a:r>
            <a:r>
              <a:rPr dirty="0" sz="1450" spc="-10">
                <a:latin typeface="Times New Roman"/>
                <a:cs typeface="Times New Roman"/>
              </a:rPr>
              <a:t>any that came back to say</a:t>
            </a:r>
            <a:r>
              <a:rPr dirty="0" sz="1450" spc="130">
                <a:latin typeface="Times New Roman"/>
                <a:cs typeface="Times New Roman"/>
              </a:rPr>
              <a:t> </a:t>
            </a:r>
            <a:r>
              <a:rPr dirty="0" sz="1450" spc="-5">
                <a:latin typeface="Times New Roman"/>
                <a:cs typeface="Times New Roman"/>
              </a:rPr>
              <a:t>so.”</a:t>
            </a:r>
            <a:endParaRPr sz="1450">
              <a:latin typeface="Times New Roman"/>
              <a:cs typeface="Times New Roman"/>
            </a:endParaRPr>
          </a:p>
          <a:p>
            <a:pPr algn="just" marL="12700" marR="11430">
              <a:lnSpc>
                <a:spcPts val="1730"/>
              </a:lnSpc>
              <a:spcBef>
                <a:spcPts val="575"/>
              </a:spcBef>
            </a:pPr>
            <a:r>
              <a:rPr dirty="0" sz="1450" spc="-10">
                <a:latin typeface="Times New Roman"/>
                <a:cs typeface="Times New Roman"/>
              </a:rPr>
              <a:t>And so saying, the stout old rascal leaned back in his stall, folded his arms,  and began to look about him with the greatest air </a:t>
            </a:r>
            <a:r>
              <a:rPr dirty="0" sz="1450" spc="-5">
                <a:latin typeface="Times New Roman"/>
                <a:cs typeface="Times New Roman"/>
              </a:rPr>
              <a:t>of </a:t>
            </a:r>
            <a:r>
              <a:rPr dirty="0" sz="1450" spc="-10">
                <a:latin typeface="Times New Roman"/>
                <a:cs typeface="Times New Roman"/>
              </a:rPr>
              <a:t>insolence and</a:t>
            </a:r>
            <a:r>
              <a:rPr dirty="0" sz="1450" spc="155">
                <a:latin typeface="Times New Roman"/>
                <a:cs typeface="Times New Roman"/>
              </a:rPr>
              <a:t> </a:t>
            </a:r>
            <a:r>
              <a:rPr dirty="0" sz="1450" spc="-10">
                <a:latin typeface="Times New Roman"/>
                <a:cs typeface="Times New Roman"/>
              </a:rPr>
              <a:t>unconcern.</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“And for the matter </a:t>
            </a:r>
            <a:r>
              <a:rPr dirty="0" sz="1450" spc="-5">
                <a:latin typeface="Times New Roman"/>
                <a:cs typeface="Times New Roman"/>
              </a:rPr>
              <a:t>of </a:t>
            </a:r>
            <a:r>
              <a:rPr dirty="0" sz="1450" spc="-10">
                <a:latin typeface="Times New Roman"/>
                <a:cs typeface="Times New Roman"/>
              </a:rPr>
              <a:t>that,” Dick added, “it is yet </a:t>
            </a:r>
            <a:r>
              <a:rPr dirty="0" sz="1450" spc="-5">
                <a:latin typeface="Times New Roman"/>
                <a:cs typeface="Times New Roman"/>
              </a:rPr>
              <a:t>our </a:t>
            </a:r>
            <a:r>
              <a:rPr dirty="0" sz="1450" spc="-10">
                <a:latin typeface="Times New Roman"/>
                <a:cs typeface="Times New Roman"/>
              </a:rPr>
              <a:t>best chance to keep  quiet. </a:t>
            </a:r>
            <a:r>
              <a:rPr dirty="0" sz="1450" spc="-70">
                <a:latin typeface="Times New Roman"/>
                <a:cs typeface="Times New Roman"/>
              </a:rPr>
              <a:t>We </a:t>
            </a:r>
            <a:r>
              <a:rPr dirty="0" sz="1450" spc="-10">
                <a:latin typeface="Times New Roman"/>
                <a:cs typeface="Times New Roman"/>
              </a:rPr>
              <a:t>wot </a:t>
            </a:r>
            <a:r>
              <a:rPr dirty="0" sz="1450" spc="-5">
                <a:latin typeface="Times New Roman"/>
                <a:cs typeface="Times New Roman"/>
              </a:rPr>
              <a:t>not </a:t>
            </a:r>
            <a:r>
              <a:rPr dirty="0" sz="1450" spc="-10">
                <a:latin typeface="Times New Roman"/>
                <a:cs typeface="Times New Roman"/>
              </a:rPr>
              <a:t>yet what Duckworth purposes; and when all is said, and if  the worst befall, we may yet clear </a:t>
            </a:r>
            <a:r>
              <a:rPr dirty="0" sz="1450" spc="-5">
                <a:latin typeface="Times New Roman"/>
                <a:cs typeface="Times New Roman"/>
              </a:rPr>
              <a:t>our </a:t>
            </a:r>
            <a:r>
              <a:rPr dirty="0" sz="1450" spc="-10">
                <a:latin typeface="Times New Roman"/>
                <a:cs typeface="Times New Roman"/>
              </a:rPr>
              <a:t>feet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Now that they ceased talking, they were aware </a:t>
            </a:r>
            <a:r>
              <a:rPr dirty="0" sz="1450" spc="-5">
                <a:latin typeface="Times New Roman"/>
                <a:cs typeface="Times New Roman"/>
              </a:rPr>
              <a:t>of a </a:t>
            </a:r>
            <a:r>
              <a:rPr dirty="0" sz="1450" spc="-10">
                <a:latin typeface="Times New Roman"/>
                <a:cs typeface="Times New Roman"/>
              </a:rPr>
              <a:t>very distant and thin strain  </a:t>
            </a:r>
            <a:r>
              <a:rPr dirty="0" sz="1450" spc="-5">
                <a:latin typeface="Times New Roman"/>
                <a:cs typeface="Times New Roman"/>
              </a:rPr>
              <a:t>of </a:t>
            </a:r>
            <a:r>
              <a:rPr dirty="0" sz="1450" spc="-10">
                <a:latin typeface="Times New Roman"/>
                <a:cs typeface="Times New Roman"/>
              </a:rPr>
              <a:t>mirthful music which steadily drew </a:t>
            </a:r>
            <a:r>
              <a:rPr dirty="0" sz="1450" spc="-20">
                <a:latin typeface="Times New Roman"/>
                <a:cs typeface="Times New Roman"/>
              </a:rPr>
              <a:t>nearer, </a:t>
            </a:r>
            <a:r>
              <a:rPr dirty="0" sz="1450" spc="-15">
                <a:latin typeface="Times New Roman"/>
                <a:cs typeface="Times New Roman"/>
              </a:rPr>
              <a:t>louder, </a:t>
            </a:r>
            <a:r>
              <a:rPr dirty="0" sz="1450" spc="-10">
                <a:latin typeface="Times New Roman"/>
                <a:cs typeface="Times New Roman"/>
              </a:rPr>
              <a:t>and </a:t>
            </a:r>
            <a:r>
              <a:rPr dirty="0" sz="1450" spc="-20">
                <a:latin typeface="Times New Roman"/>
                <a:cs typeface="Times New Roman"/>
              </a:rPr>
              <a:t>merrier. </a:t>
            </a:r>
            <a:r>
              <a:rPr dirty="0" sz="1450" spc="-10">
                <a:latin typeface="Times New Roman"/>
                <a:cs typeface="Times New Roman"/>
              </a:rPr>
              <a:t>The bells in  the tower began to break forth into </a:t>
            </a:r>
            <a:r>
              <a:rPr dirty="0" sz="1450" spc="-5">
                <a:latin typeface="Times New Roman"/>
                <a:cs typeface="Times New Roman"/>
              </a:rPr>
              <a:t>a </a:t>
            </a:r>
            <a:r>
              <a:rPr dirty="0" sz="1450" spc="-10">
                <a:latin typeface="Times New Roman"/>
                <a:cs typeface="Times New Roman"/>
              </a:rPr>
              <a:t>doubling peal, and </a:t>
            </a:r>
            <a:r>
              <a:rPr dirty="0" sz="1450" spc="-5">
                <a:latin typeface="Times New Roman"/>
                <a:cs typeface="Times New Roman"/>
              </a:rPr>
              <a:t>a </a:t>
            </a:r>
            <a:r>
              <a:rPr dirty="0" sz="1450" spc="-10">
                <a:latin typeface="Times New Roman"/>
                <a:cs typeface="Times New Roman"/>
              </a:rPr>
              <a:t>greater and greater  concourse </a:t>
            </a:r>
            <a:r>
              <a:rPr dirty="0" sz="1450" spc="-5">
                <a:latin typeface="Times New Roman"/>
                <a:cs typeface="Times New Roman"/>
              </a:rPr>
              <a:t>of </a:t>
            </a:r>
            <a:r>
              <a:rPr dirty="0" sz="1450" spc="-10">
                <a:latin typeface="Times New Roman"/>
                <a:cs typeface="Times New Roman"/>
              </a:rPr>
              <a:t>people to crowd into the church, shuffling the snow from </a:t>
            </a:r>
            <a:r>
              <a:rPr dirty="0" sz="1450" spc="-15">
                <a:latin typeface="Times New Roman"/>
                <a:cs typeface="Times New Roman"/>
              </a:rPr>
              <a:t>off  </a:t>
            </a:r>
            <a:r>
              <a:rPr dirty="0" sz="1450" spc="-10">
                <a:latin typeface="Times New Roman"/>
                <a:cs typeface="Times New Roman"/>
              </a:rPr>
              <a:t>their feet, and clapping and blowing in their hands. The western </a:t>
            </a:r>
            <a:r>
              <a:rPr dirty="0" sz="1450" spc="-5">
                <a:latin typeface="Times New Roman"/>
                <a:cs typeface="Times New Roman"/>
              </a:rPr>
              <a:t>door </a:t>
            </a:r>
            <a:r>
              <a:rPr dirty="0" sz="1450" spc="-10">
                <a:latin typeface="Times New Roman"/>
                <a:cs typeface="Times New Roman"/>
              </a:rPr>
              <a:t>was  flung wide open, showing </a:t>
            </a:r>
            <a:r>
              <a:rPr dirty="0" sz="1450" spc="-5">
                <a:latin typeface="Times New Roman"/>
                <a:cs typeface="Times New Roman"/>
              </a:rPr>
              <a:t>a </a:t>
            </a:r>
            <a:r>
              <a:rPr dirty="0" sz="1450" spc="-10">
                <a:latin typeface="Times New Roman"/>
                <a:cs typeface="Times New Roman"/>
              </a:rPr>
              <a:t>glimpse </a:t>
            </a:r>
            <a:r>
              <a:rPr dirty="0" sz="1450" spc="-5">
                <a:latin typeface="Times New Roman"/>
                <a:cs typeface="Times New Roman"/>
              </a:rPr>
              <a:t>of </a:t>
            </a:r>
            <a:r>
              <a:rPr dirty="0" sz="1450" spc="-10">
                <a:latin typeface="Times New Roman"/>
                <a:cs typeface="Times New Roman"/>
              </a:rPr>
              <a:t>sunlit, snowy street, and admitting in </a:t>
            </a:r>
            <a:r>
              <a:rPr dirty="0" sz="1450" spc="-5">
                <a:latin typeface="Times New Roman"/>
                <a:cs typeface="Times New Roman"/>
              </a:rPr>
              <a:t>a  </a:t>
            </a:r>
            <a:r>
              <a:rPr dirty="0" sz="1450" spc="-10">
                <a:latin typeface="Times New Roman"/>
                <a:cs typeface="Times New Roman"/>
              </a:rPr>
              <a:t>great gust the shrewd air </a:t>
            </a:r>
            <a:r>
              <a:rPr dirty="0" sz="1450" spc="-5">
                <a:latin typeface="Times New Roman"/>
                <a:cs typeface="Times New Roman"/>
              </a:rPr>
              <a:t>of </a:t>
            </a:r>
            <a:r>
              <a:rPr dirty="0" sz="1450" spc="-10">
                <a:latin typeface="Times New Roman"/>
                <a:cs typeface="Times New Roman"/>
              </a:rPr>
              <a:t>the morning; and in short, it became plain </a:t>
            </a:r>
            <a:r>
              <a:rPr dirty="0" sz="1450" spc="-5">
                <a:latin typeface="Times New Roman"/>
                <a:cs typeface="Times New Roman"/>
              </a:rPr>
              <a:t>by </a:t>
            </a:r>
            <a:r>
              <a:rPr dirty="0" sz="1450" spc="-10">
                <a:latin typeface="Times New Roman"/>
                <a:cs typeface="Times New Roman"/>
              </a:rPr>
              <a:t>every  sign that Lord Shoreby desired to </a:t>
            </a:r>
            <a:r>
              <a:rPr dirty="0" sz="1450" spc="-5">
                <a:latin typeface="Times New Roman"/>
                <a:cs typeface="Times New Roman"/>
              </a:rPr>
              <a:t>be </a:t>
            </a:r>
            <a:r>
              <a:rPr dirty="0" sz="1450" spc="-10">
                <a:latin typeface="Times New Roman"/>
                <a:cs typeface="Times New Roman"/>
              </a:rPr>
              <a:t>married very early in the </a:t>
            </a:r>
            <a:r>
              <a:rPr dirty="0" sz="1450" spc="-30">
                <a:latin typeface="Times New Roman"/>
                <a:cs typeface="Times New Roman"/>
              </a:rPr>
              <a:t>day, </a:t>
            </a:r>
            <a:r>
              <a:rPr dirty="0" sz="1450" spc="-10">
                <a:latin typeface="Times New Roman"/>
                <a:cs typeface="Times New Roman"/>
              </a:rPr>
              <a:t>and that the  wedding-train was drawing</a:t>
            </a:r>
            <a:r>
              <a:rPr dirty="0" sz="1450">
                <a:latin typeface="Times New Roman"/>
                <a:cs typeface="Times New Roman"/>
              </a:rPr>
              <a:t> </a:t>
            </a:r>
            <a:r>
              <a:rPr dirty="0" sz="1450" spc="-25">
                <a:latin typeface="Times New Roman"/>
                <a:cs typeface="Times New Roman"/>
              </a:rPr>
              <a:t>near.</a:t>
            </a:r>
            <a:endParaRPr sz="1450">
              <a:latin typeface="Times New Roman"/>
              <a:cs typeface="Times New Roman"/>
            </a:endParaRPr>
          </a:p>
          <a:p>
            <a:pPr algn="just" marL="12700" marR="6350">
              <a:lnSpc>
                <a:spcPts val="1730"/>
              </a:lnSpc>
              <a:spcBef>
                <a:spcPts val="565"/>
              </a:spcBef>
            </a:pPr>
            <a:r>
              <a:rPr dirty="0" sz="1450" spc="-10">
                <a:latin typeface="Times New Roman"/>
                <a:cs typeface="Times New Roman"/>
              </a:rPr>
              <a:t>Some </a:t>
            </a:r>
            <a:r>
              <a:rPr dirty="0" sz="1450" spc="-5">
                <a:latin typeface="Times New Roman"/>
                <a:cs typeface="Times New Roman"/>
              </a:rPr>
              <a:t>of </a:t>
            </a:r>
            <a:r>
              <a:rPr dirty="0" sz="1450" spc="-10">
                <a:latin typeface="Times New Roman"/>
                <a:cs typeface="Times New Roman"/>
              </a:rPr>
              <a:t>Lord </a:t>
            </a:r>
            <a:r>
              <a:rPr dirty="0" sz="1450" spc="-20">
                <a:latin typeface="Times New Roman"/>
                <a:cs typeface="Times New Roman"/>
              </a:rPr>
              <a:t>Shoreby’s </a:t>
            </a:r>
            <a:r>
              <a:rPr dirty="0" sz="1450" spc="-10">
                <a:latin typeface="Times New Roman"/>
                <a:cs typeface="Times New Roman"/>
              </a:rPr>
              <a:t>men now cleared </a:t>
            </a:r>
            <a:r>
              <a:rPr dirty="0" sz="1450" spc="-5">
                <a:latin typeface="Times New Roman"/>
                <a:cs typeface="Times New Roman"/>
              </a:rPr>
              <a:t>a </a:t>
            </a:r>
            <a:r>
              <a:rPr dirty="0" sz="1450" spc="-10">
                <a:latin typeface="Times New Roman"/>
                <a:cs typeface="Times New Roman"/>
              </a:rPr>
              <a:t>passage down the middle aisle,  forcing the people back with lance-stocks; and just then, outside the portal, the  secular musicians could </a:t>
            </a:r>
            <a:r>
              <a:rPr dirty="0" sz="1450" spc="-5">
                <a:latin typeface="Times New Roman"/>
                <a:cs typeface="Times New Roman"/>
              </a:rPr>
              <a:t>be </a:t>
            </a:r>
            <a:r>
              <a:rPr dirty="0" sz="1450" spc="-10">
                <a:latin typeface="Times New Roman"/>
                <a:cs typeface="Times New Roman"/>
              </a:rPr>
              <a:t>descried drawing near over the frozen </a:t>
            </a:r>
            <a:r>
              <a:rPr dirty="0" sz="1450" spc="-25">
                <a:latin typeface="Times New Roman"/>
                <a:cs typeface="Times New Roman"/>
              </a:rPr>
              <a:t>snow, </a:t>
            </a:r>
            <a:r>
              <a:rPr dirty="0" sz="1450" spc="-10">
                <a:latin typeface="Times New Roman"/>
                <a:cs typeface="Times New Roman"/>
              </a:rPr>
              <a:t>the  fifers and trumpeters scarlet in the face with lusty blowing, the drummers and  the cymbalists beating as for </a:t>
            </a:r>
            <a:r>
              <a:rPr dirty="0" sz="1450" spc="-5">
                <a:latin typeface="Times New Roman"/>
                <a:cs typeface="Times New Roman"/>
              </a:rPr>
              <a:t>a</a:t>
            </a:r>
            <a:r>
              <a:rPr dirty="0" sz="1450" spc="20">
                <a:latin typeface="Times New Roman"/>
                <a:cs typeface="Times New Roman"/>
              </a:rPr>
              <a:t> </a:t>
            </a:r>
            <a:r>
              <a:rPr dirty="0" sz="1450" spc="-25">
                <a:latin typeface="Times New Roman"/>
                <a:cs typeface="Times New Roman"/>
              </a:rPr>
              <a:t>wager.</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These, as they drew near the </a:t>
            </a:r>
            <a:r>
              <a:rPr dirty="0" sz="1450" spc="-5">
                <a:latin typeface="Times New Roman"/>
                <a:cs typeface="Times New Roman"/>
              </a:rPr>
              <a:t>door of </a:t>
            </a:r>
            <a:r>
              <a:rPr dirty="0" sz="1450" spc="-10">
                <a:latin typeface="Times New Roman"/>
                <a:cs typeface="Times New Roman"/>
              </a:rPr>
              <a:t>the sacred building, filed </a:t>
            </a:r>
            <a:r>
              <a:rPr dirty="0" sz="1450" spc="-15">
                <a:latin typeface="Times New Roman"/>
                <a:cs typeface="Times New Roman"/>
              </a:rPr>
              <a:t>off </a:t>
            </a:r>
            <a:r>
              <a:rPr dirty="0" sz="1450" spc="-5">
                <a:latin typeface="Times New Roman"/>
                <a:cs typeface="Times New Roman"/>
              </a:rPr>
              <a:t>on </a:t>
            </a:r>
            <a:r>
              <a:rPr dirty="0" sz="1450" spc="-10">
                <a:latin typeface="Times New Roman"/>
                <a:cs typeface="Times New Roman"/>
              </a:rPr>
              <a:t>either  side, and, marking time to their own vigorous music, stood stamping in the  </a:t>
            </a:r>
            <a:r>
              <a:rPr dirty="0" sz="1450" spc="-25">
                <a:latin typeface="Times New Roman"/>
                <a:cs typeface="Times New Roman"/>
              </a:rPr>
              <a:t>snow. </a:t>
            </a:r>
            <a:r>
              <a:rPr dirty="0" sz="1450" spc="-10">
                <a:latin typeface="Times New Roman"/>
                <a:cs typeface="Times New Roman"/>
              </a:rPr>
              <a:t>As they thus opened their ranks, the leaders </a:t>
            </a:r>
            <a:r>
              <a:rPr dirty="0" sz="1450" spc="-5">
                <a:latin typeface="Times New Roman"/>
                <a:cs typeface="Times New Roman"/>
              </a:rPr>
              <a:t>of </a:t>
            </a:r>
            <a:r>
              <a:rPr dirty="0" sz="1450" spc="-10">
                <a:latin typeface="Times New Roman"/>
                <a:cs typeface="Times New Roman"/>
              </a:rPr>
              <a:t>this noble bridal train  appeared behind and between them; and such was the variety and gaiety </a:t>
            </a:r>
            <a:r>
              <a:rPr dirty="0" sz="1450" spc="-5">
                <a:latin typeface="Times New Roman"/>
                <a:cs typeface="Times New Roman"/>
              </a:rPr>
              <a:t>of  </a:t>
            </a:r>
            <a:r>
              <a:rPr dirty="0" sz="1450" spc="-10">
                <a:latin typeface="Times New Roman"/>
                <a:cs typeface="Times New Roman"/>
              </a:rPr>
              <a:t>their attire, such the display </a:t>
            </a:r>
            <a:r>
              <a:rPr dirty="0" sz="1450" spc="-5">
                <a:latin typeface="Times New Roman"/>
                <a:cs typeface="Times New Roman"/>
              </a:rPr>
              <a:t>of </a:t>
            </a:r>
            <a:r>
              <a:rPr dirty="0" sz="1450" spc="-10">
                <a:latin typeface="Times New Roman"/>
                <a:cs typeface="Times New Roman"/>
              </a:rPr>
              <a:t>silks and velvet, fur and satin, embroidery and  lace, that the procession showed forth </a:t>
            </a:r>
            <a:r>
              <a:rPr dirty="0" sz="1450" spc="-5">
                <a:latin typeface="Times New Roman"/>
                <a:cs typeface="Times New Roman"/>
              </a:rPr>
              <a:t>upon </a:t>
            </a:r>
            <a:r>
              <a:rPr dirty="0" sz="1450" spc="-10">
                <a:latin typeface="Times New Roman"/>
                <a:cs typeface="Times New Roman"/>
              </a:rPr>
              <a:t>the snow like </a:t>
            </a:r>
            <a:r>
              <a:rPr dirty="0" sz="1450" spc="-5">
                <a:latin typeface="Times New Roman"/>
                <a:cs typeface="Times New Roman"/>
              </a:rPr>
              <a:t>a </a:t>
            </a:r>
            <a:r>
              <a:rPr dirty="0" sz="1450" spc="-15">
                <a:latin typeface="Times New Roman"/>
                <a:cs typeface="Times New Roman"/>
              </a:rPr>
              <a:t>flower-bed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path </a:t>
            </a:r>
            <a:r>
              <a:rPr dirty="0" sz="1450" spc="-5">
                <a:latin typeface="Times New Roman"/>
                <a:cs typeface="Times New Roman"/>
              </a:rPr>
              <a:t>or a </a:t>
            </a:r>
            <a:r>
              <a:rPr dirty="0" sz="1450" spc="-10">
                <a:latin typeface="Times New Roman"/>
                <a:cs typeface="Times New Roman"/>
              </a:rPr>
              <a:t>painted window in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wall.</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First came the bride, </a:t>
            </a:r>
            <a:r>
              <a:rPr dirty="0" sz="1450" spc="-5">
                <a:latin typeface="Times New Roman"/>
                <a:cs typeface="Times New Roman"/>
              </a:rPr>
              <a:t>a </a:t>
            </a:r>
            <a:r>
              <a:rPr dirty="0" sz="1450" spc="-10">
                <a:latin typeface="Times New Roman"/>
                <a:cs typeface="Times New Roman"/>
              </a:rPr>
              <a:t>sorry sight, as pale as </a:t>
            </a:r>
            <a:r>
              <a:rPr dirty="0" sz="1450" spc="-20">
                <a:latin typeface="Times New Roman"/>
                <a:cs typeface="Times New Roman"/>
              </a:rPr>
              <a:t>winter, </a:t>
            </a:r>
            <a:r>
              <a:rPr dirty="0" sz="1450" spc="-10">
                <a:latin typeface="Times New Roman"/>
                <a:cs typeface="Times New Roman"/>
              </a:rPr>
              <a:t>clinging to Sir </a:t>
            </a:r>
            <a:r>
              <a:rPr dirty="0" sz="1450" spc="-20">
                <a:latin typeface="Times New Roman"/>
                <a:cs typeface="Times New Roman"/>
              </a:rPr>
              <a:t>Daniel’s  </a:t>
            </a:r>
            <a:r>
              <a:rPr dirty="0" sz="1450" spc="-10">
                <a:latin typeface="Times New Roman"/>
                <a:cs typeface="Times New Roman"/>
              </a:rPr>
              <a:t>arm, and attended, as brides-maid, </a:t>
            </a:r>
            <a:r>
              <a:rPr dirty="0" sz="1450" spc="-5">
                <a:latin typeface="Times New Roman"/>
                <a:cs typeface="Times New Roman"/>
              </a:rPr>
              <a:t>by </a:t>
            </a:r>
            <a:r>
              <a:rPr dirty="0" sz="1450" spc="-10">
                <a:latin typeface="Times New Roman"/>
                <a:cs typeface="Times New Roman"/>
              </a:rPr>
              <a:t>the short </a:t>
            </a:r>
            <a:r>
              <a:rPr dirty="0" sz="1450" spc="-5">
                <a:latin typeface="Times New Roman"/>
                <a:cs typeface="Times New Roman"/>
              </a:rPr>
              <a:t>young </a:t>
            </a:r>
            <a:r>
              <a:rPr dirty="0" sz="1450" spc="-10">
                <a:latin typeface="Times New Roman"/>
                <a:cs typeface="Times New Roman"/>
              </a:rPr>
              <a:t>lady who had  befriended Dick the </a:t>
            </a:r>
            <a:r>
              <a:rPr dirty="0" sz="1450" spc="-5">
                <a:latin typeface="Times New Roman"/>
                <a:cs typeface="Times New Roman"/>
              </a:rPr>
              <a:t>night </a:t>
            </a:r>
            <a:r>
              <a:rPr dirty="0" sz="1450" spc="-10">
                <a:latin typeface="Times New Roman"/>
                <a:cs typeface="Times New Roman"/>
              </a:rPr>
              <a:t>before. Close behind, in the most radiant toilet,  followed the bridegroom, halting </a:t>
            </a:r>
            <a:r>
              <a:rPr dirty="0" sz="1450" spc="-5">
                <a:latin typeface="Times New Roman"/>
                <a:cs typeface="Times New Roman"/>
              </a:rPr>
              <a:t>on a </a:t>
            </a:r>
            <a:r>
              <a:rPr dirty="0" sz="1450" spc="-10">
                <a:latin typeface="Times New Roman"/>
                <a:cs typeface="Times New Roman"/>
              </a:rPr>
              <a:t>gouty foot; and as </a:t>
            </a:r>
            <a:r>
              <a:rPr dirty="0" sz="1450" spc="-5">
                <a:latin typeface="Times New Roman"/>
                <a:cs typeface="Times New Roman"/>
              </a:rPr>
              <a:t>he </a:t>
            </a:r>
            <a:r>
              <a:rPr dirty="0" sz="1450" spc="-10">
                <a:latin typeface="Times New Roman"/>
                <a:cs typeface="Times New Roman"/>
              </a:rPr>
              <a:t>passed the  threshold </a:t>
            </a:r>
            <a:r>
              <a:rPr dirty="0" sz="1450" spc="-5">
                <a:latin typeface="Times New Roman"/>
                <a:cs typeface="Times New Roman"/>
              </a:rPr>
              <a:t>of </a:t>
            </a:r>
            <a:r>
              <a:rPr dirty="0" sz="1450" spc="-10">
                <a:latin typeface="Times New Roman"/>
                <a:cs typeface="Times New Roman"/>
              </a:rPr>
              <a:t>the sacred building and </a:t>
            </a:r>
            <a:r>
              <a:rPr dirty="0" sz="1450" spc="-15">
                <a:latin typeface="Times New Roman"/>
                <a:cs typeface="Times New Roman"/>
              </a:rPr>
              <a:t>doffed </a:t>
            </a:r>
            <a:r>
              <a:rPr dirty="0" sz="1450" spc="-10">
                <a:latin typeface="Times New Roman"/>
                <a:cs typeface="Times New Roman"/>
              </a:rPr>
              <a:t>his hat, his bald head was seen to  </a:t>
            </a:r>
            <a:r>
              <a:rPr dirty="0" sz="1450" spc="-5">
                <a:latin typeface="Times New Roman"/>
                <a:cs typeface="Times New Roman"/>
              </a:rPr>
              <a:t>be </a:t>
            </a:r>
            <a:r>
              <a:rPr dirty="0" sz="1450" spc="-10">
                <a:latin typeface="Times New Roman"/>
                <a:cs typeface="Times New Roman"/>
              </a:rPr>
              <a:t>rosy with</a:t>
            </a:r>
            <a:r>
              <a:rPr dirty="0" sz="1450" spc="-5">
                <a:latin typeface="Times New Roman"/>
                <a:cs typeface="Times New Roman"/>
              </a:rPr>
              <a:t> </a:t>
            </a:r>
            <a:r>
              <a:rPr dirty="0" sz="1450" spc="-10">
                <a:latin typeface="Times New Roman"/>
                <a:cs typeface="Times New Roman"/>
              </a:rPr>
              <a:t>emotion.</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And now came the </a:t>
            </a:r>
            <a:r>
              <a:rPr dirty="0" sz="1450" spc="-5">
                <a:latin typeface="Times New Roman"/>
                <a:cs typeface="Times New Roman"/>
              </a:rPr>
              <a:t>hour of </a:t>
            </a:r>
            <a:r>
              <a:rPr dirty="0" sz="1450" spc="-10">
                <a:latin typeface="Times New Roman"/>
                <a:cs typeface="Times New Roman"/>
              </a:rPr>
              <a:t>Ellis</a:t>
            </a:r>
            <a:r>
              <a:rPr dirty="0" sz="1450" spc="10">
                <a:latin typeface="Times New Roman"/>
                <a:cs typeface="Times New Roman"/>
              </a:rPr>
              <a:t> </a:t>
            </a:r>
            <a:r>
              <a:rPr dirty="0" sz="1450" spc="-10">
                <a:latin typeface="Times New Roman"/>
                <a:cs typeface="Times New Roman"/>
              </a:rPr>
              <a:t>Duckworth.</a:t>
            </a:r>
            <a:endParaRPr sz="1450">
              <a:latin typeface="Times New Roman"/>
              <a:cs typeface="Times New Roman"/>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Dick, who sat stunned among contrary emotions, grasping the desk in front </a:t>
            </a:r>
            <a:r>
              <a:rPr dirty="0" sz="1450" spc="-5">
                <a:latin typeface="Times New Roman"/>
                <a:cs typeface="Times New Roman"/>
              </a:rPr>
              <a:t>of  </a:t>
            </a:r>
            <a:r>
              <a:rPr dirty="0" sz="1450" spc="-10">
                <a:latin typeface="Times New Roman"/>
                <a:cs typeface="Times New Roman"/>
              </a:rPr>
              <a:t>him, beheld </a:t>
            </a:r>
            <a:r>
              <a:rPr dirty="0" sz="1450" spc="-5">
                <a:latin typeface="Times New Roman"/>
                <a:cs typeface="Times New Roman"/>
              </a:rPr>
              <a:t>a </a:t>
            </a:r>
            <a:r>
              <a:rPr dirty="0" sz="1450" spc="-10">
                <a:latin typeface="Times New Roman"/>
                <a:cs typeface="Times New Roman"/>
              </a:rPr>
              <a:t>movement in the crowd, people jostling backward, and eyes and  arms uplifted. Following these signs, </a:t>
            </a:r>
            <a:r>
              <a:rPr dirty="0" sz="1450" spc="-5">
                <a:latin typeface="Times New Roman"/>
                <a:cs typeface="Times New Roman"/>
              </a:rPr>
              <a:t>he </a:t>
            </a:r>
            <a:r>
              <a:rPr dirty="0" sz="1450" spc="-10">
                <a:latin typeface="Times New Roman"/>
                <a:cs typeface="Times New Roman"/>
              </a:rPr>
              <a:t>beheld three </a:t>
            </a:r>
            <a:r>
              <a:rPr dirty="0" sz="1450" spc="-5">
                <a:latin typeface="Times New Roman"/>
                <a:cs typeface="Times New Roman"/>
              </a:rPr>
              <a:t>or </a:t>
            </a:r>
            <a:r>
              <a:rPr dirty="0" sz="1450" spc="-10">
                <a:latin typeface="Times New Roman"/>
                <a:cs typeface="Times New Roman"/>
              </a:rPr>
              <a:t>four men with bent  bows leaning from the clerestory </a:t>
            </a:r>
            <a:r>
              <a:rPr dirty="0" sz="1450" spc="-20">
                <a:latin typeface="Times New Roman"/>
                <a:cs typeface="Times New Roman"/>
              </a:rPr>
              <a:t>gallery. </a:t>
            </a:r>
            <a:r>
              <a:rPr dirty="0" sz="1450" spc="-10">
                <a:latin typeface="Times New Roman"/>
                <a:cs typeface="Times New Roman"/>
              </a:rPr>
              <a:t>At the same instant they delivered  their discharge, and before the clamour and cries </a:t>
            </a:r>
            <a:r>
              <a:rPr dirty="0" sz="1450" spc="-5">
                <a:latin typeface="Times New Roman"/>
                <a:cs typeface="Times New Roman"/>
              </a:rPr>
              <a:t>of </a:t>
            </a:r>
            <a:r>
              <a:rPr dirty="0" sz="1450" spc="-10">
                <a:latin typeface="Times New Roman"/>
                <a:cs typeface="Times New Roman"/>
              </a:rPr>
              <a:t>the astounded populace  had time to swell fully </a:t>
            </a:r>
            <a:r>
              <a:rPr dirty="0" sz="1450" spc="-5">
                <a:latin typeface="Times New Roman"/>
                <a:cs typeface="Times New Roman"/>
              </a:rPr>
              <a:t>upon </a:t>
            </a:r>
            <a:r>
              <a:rPr dirty="0" sz="1450" spc="-10">
                <a:latin typeface="Times New Roman"/>
                <a:cs typeface="Times New Roman"/>
              </a:rPr>
              <a:t>the </a:t>
            </a:r>
            <a:r>
              <a:rPr dirty="0" sz="1450" spc="-25">
                <a:latin typeface="Times New Roman"/>
                <a:cs typeface="Times New Roman"/>
              </a:rPr>
              <a:t>ear, </a:t>
            </a:r>
            <a:r>
              <a:rPr dirty="0" sz="1450" spc="-10">
                <a:latin typeface="Times New Roman"/>
                <a:cs typeface="Times New Roman"/>
              </a:rPr>
              <a:t>they had flitted from their perch and  disappeared.</a:t>
            </a:r>
            <a:endParaRPr sz="1450">
              <a:latin typeface="Times New Roman"/>
              <a:cs typeface="Times New Roman"/>
            </a:endParaRPr>
          </a:p>
          <a:p>
            <a:pPr algn="just" marL="12700" marR="6985">
              <a:lnSpc>
                <a:spcPts val="1730"/>
              </a:lnSpc>
              <a:spcBef>
                <a:spcPts val="565"/>
              </a:spcBef>
            </a:pPr>
            <a:r>
              <a:rPr dirty="0" sz="1450" spc="-10">
                <a:latin typeface="Times New Roman"/>
                <a:cs typeface="Times New Roman"/>
              </a:rPr>
              <a:t>The nave was full </a:t>
            </a:r>
            <a:r>
              <a:rPr dirty="0" sz="1450" spc="-5">
                <a:latin typeface="Times New Roman"/>
                <a:cs typeface="Times New Roman"/>
              </a:rPr>
              <a:t>of </a:t>
            </a:r>
            <a:r>
              <a:rPr dirty="0" sz="1450" spc="-10">
                <a:latin typeface="Times New Roman"/>
                <a:cs typeface="Times New Roman"/>
              </a:rPr>
              <a:t>swaying heads and voices screaming; the ecclesiastics  thronged in terror from their places; the music ceased, and though the bells  overhead continued for some seconds to clang </a:t>
            </a:r>
            <a:r>
              <a:rPr dirty="0" sz="1450" spc="-5">
                <a:latin typeface="Times New Roman"/>
                <a:cs typeface="Times New Roman"/>
              </a:rPr>
              <a:t>upon </a:t>
            </a:r>
            <a:r>
              <a:rPr dirty="0" sz="1450" spc="-10">
                <a:latin typeface="Times New Roman"/>
                <a:cs typeface="Times New Roman"/>
              </a:rPr>
              <a:t>the </a:t>
            </a:r>
            <a:r>
              <a:rPr dirty="0" sz="1450" spc="-25">
                <a:latin typeface="Times New Roman"/>
                <a:cs typeface="Times New Roman"/>
              </a:rPr>
              <a:t>air, </a:t>
            </a:r>
            <a:r>
              <a:rPr dirty="0" sz="1450" spc="-10">
                <a:latin typeface="Times New Roman"/>
                <a:cs typeface="Times New Roman"/>
              </a:rPr>
              <a:t>some wind </a:t>
            </a:r>
            <a:r>
              <a:rPr dirty="0" sz="1450" spc="-5">
                <a:latin typeface="Times New Roman"/>
                <a:cs typeface="Times New Roman"/>
              </a:rPr>
              <a:t>of </a:t>
            </a:r>
            <a:r>
              <a:rPr dirty="0" sz="1450" spc="-10">
                <a:latin typeface="Times New Roman"/>
                <a:cs typeface="Times New Roman"/>
              </a:rPr>
              <a:t>the  disaster seemed to find its way at last even to the chamber where the ringers  were leaping </a:t>
            </a:r>
            <a:r>
              <a:rPr dirty="0" sz="1450" spc="-5">
                <a:latin typeface="Times New Roman"/>
                <a:cs typeface="Times New Roman"/>
              </a:rPr>
              <a:t>on </a:t>
            </a:r>
            <a:r>
              <a:rPr dirty="0" sz="1450" spc="-10">
                <a:latin typeface="Times New Roman"/>
                <a:cs typeface="Times New Roman"/>
              </a:rPr>
              <a:t>their ropes, and they also desisted from their merry</a:t>
            </a:r>
            <a:r>
              <a:rPr dirty="0" sz="1450" spc="110">
                <a:latin typeface="Times New Roman"/>
                <a:cs typeface="Times New Roman"/>
              </a:rPr>
              <a:t> </a:t>
            </a:r>
            <a:r>
              <a:rPr dirty="0" sz="1450" spc="-10">
                <a:latin typeface="Times New Roman"/>
                <a:cs typeface="Times New Roman"/>
              </a:rPr>
              <a:t>labours.</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Right in the midst </a:t>
            </a:r>
            <a:r>
              <a:rPr dirty="0" sz="1450" spc="-5">
                <a:latin typeface="Times New Roman"/>
                <a:cs typeface="Times New Roman"/>
              </a:rPr>
              <a:t>of </a:t>
            </a:r>
            <a:r>
              <a:rPr dirty="0" sz="1450" spc="-10">
                <a:latin typeface="Times New Roman"/>
                <a:cs typeface="Times New Roman"/>
              </a:rPr>
              <a:t>the nave the bridegroom lay stone-dead, pierced </a:t>
            </a:r>
            <a:r>
              <a:rPr dirty="0" sz="1450" spc="-5">
                <a:latin typeface="Times New Roman"/>
                <a:cs typeface="Times New Roman"/>
              </a:rPr>
              <a:t>by </a:t>
            </a:r>
            <a:r>
              <a:rPr dirty="0" sz="1450" spc="-10">
                <a:latin typeface="Times New Roman"/>
                <a:cs typeface="Times New Roman"/>
              </a:rPr>
              <a:t>two  black arrows. The bride had fainted. Sir Daniel stood, towering above the  crowd in his surprise and </a:t>
            </a:r>
            <a:r>
              <a:rPr dirty="0" sz="1450" spc="-20">
                <a:latin typeface="Times New Roman"/>
                <a:cs typeface="Times New Roman"/>
              </a:rPr>
              <a:t>anger, </a:t>
            </a:r>
            <a:r>
              <a:rPr dirty="0" sz="1450" spc="-5">
                <a:latin typeface="Times New Roman"/>
                <a:cs typeface="Times New Roman"/>
              </a:rPr>
              <a:t>a </a:t>
            </a:r>
            <a:r>
              <a:rPr dirty="0" sz="1450" spc="-10">
                <a:latin typeface="Times New Roman"/>
                <a:cs typeface="Times New Roman"/>
              </a:rPr>
              <a:t>clothyard shaft quivering in his left forearm,  and his face streaming blood from another which had grazed his</a:t>
            </a:r>
            <a:r>
              <a:rPr dirty="0" sz="1450" spc="75">
                <a:latin typeface="Times New Roman"/>
                <a:cs typeface="Times New Roman"/>
              </a:rPr>
              <a:t> </a:t>
            </a:r>
            <a:r>
              <a:rPr dirty="0" sz="1450" spc="-25">
                <a:latin typeface="Times New Roman"/>
                <a:cs typeface="Times New Roman"/>
              </a:rPr>
              <a:t>brow.</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Long before any search could </a:t>
            </a:r>
            <a:r>
              <a:rPr dirty="0" sz="1450" spc="-5">
                <a:latin typeface="Times New Roman"/>
                <a:cs typeface="Times New Roman"/>
              </a:rPr>
              <a:t>be </a:t>
            </a:r>
            <a:r>
              <a:rPr dirty="0" sz="1450" spc="-10">
                <a:latin typeface="Times New Roman"/>
                <a:cs typeface="Times New Roman"/>
              </a:rPr>
              <a:t>made for them, the authors </a:t>
            </a:r>
            <a:r>
              <a:rPr dirty="0" sz="1450" spc="-5">
                <a:latin typeface="Times New Roman"/>
                <a:cs typeface="Times New Roman"/>
              </a:rPr>
              <a:t>of </a:t>
            </a:r>
            <a:r>
              <a:rPr dirty="0" sz="1450" spc="-10">
                <a:latin typeface="Times New Roman"/>
                <a:cs typeface="Times New Roman"/>
              </a:rPr>
              <a:t>this tragic  interruption had clattered down </a:t>
            </a:r>
            <a:r>
              <a:rPr dirty="0" sz="1450" spc="-5">
                <a:latin typeface="Times New Roman"/>
                <a:cs typeface="Times New Roman"/>
              </a:rPr>
              <a:t>a </a:t>
            </a:r>
            <a:r>
              <a:rPr dirty="0" sz="1450" spc="-10">
                <a:latin typeface="Times New Roman"/>
                <a:cs typeface="Times New Roman"/>
              </a:rPr>
              <a:t>turnpike stair and decamped </a:t>
            </a:r>
            <a:r>
              <a:rPr dirty="0" sz="1450" spc="-5">
                <a:latin typeface="Times New Roman"/>
                <a:cs typeface="Times New Roman"/>
              </a:rPr>
              <a:t>by a </a:t>
            </a:r>
            <a:r>
              <a:rPr dirty="0" sz="1450" spc="-10">
                <a:latin typeface="Times New Roman"/>
                <a:cs typeface="Times New Roman"/>
              </a:rPr>
              <a:t>postern  </a:t>
            </a:r>
            <a:r>
              <a:rPr dirty="0" sz="1450" spc="-25">
                <a:latin typeface="Times New Roman"/>
                <a:cs typeface="Times New Roman"/>
              </a:rPr>
              <a:t>door.</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But Dick and Lawless still remained in pawn; they had, indeed, arisen </a:t>
            </a:r>
            <a:r>
              <a:rPr dirty="0" sz="1450" spc="-5">
                <a:latin typeface="Times New Roman"/>
                <a:cs typeface="Times New Roman"/>
              </a:rPr>
              <a:t>on </a:t>
            </a:r>
            <a:r>
              <a:rPr dirty="0" sz="1450" spc="-10">
                <a:latin typeface="Times New Roman"/>
                <a:cs typeface="Times New Roman"/>
              </a:rPr>
              <a:t>the  first alarm, and pushed manfully to gain the </a:t>
            </a:r>
            <a:r>
              <a:rPr dirty="0" sz="1450" spc="-5">
                <a:latin typeface="Times New Roman"/>
                <a:cs typeface="Times New Roman"/>
              </a:rPr>
              <a:t>door; but </a:t>
            </a:r>
            <a:r>
              <a:rPr dirty="0" sz="1450" spc="-10">
                <a:latin typeface="Times New Roman"/>
                <a:cs typeface="Times New Roman"/>
              </a:rPr>
              <a:t>what with the  narrowness </a:t>
            </a:r>
            <a:r>
              <a:rPr dirty="0" sz="1450" spc="-5">
                <a:latin typeface="Times New Roman"/>
                <a:cs typeface="Times New Roman"/>
              </a:rPr>
              <a:t>of </a:t>
            </a:r>
            <a:r>
              <a:rPr dirty="0" sz="1450" spc="-10">
                <a:latin typeface="Times New Roman"/>
                <a:cs typeface="Times New Roman"/>
              </a:rPr>
              <a:t>the stalls and the crowding </a:t>
            </a:r>
            <a:r>
              <a:rPr dirty="0" sz="1450" spc="-5">
                <a:latin typeface="Times New Roman"/>
                <a:cs typeface="Times New Roman"/>
              </a:rPr>
              <a:t>of </a:t>
            </a:r>
            <a:r>
              <a:rPr dirty="0" sz="1450" spc="-10">
                <a:latin typeface="Times New Roman"/>
                <a:cs typeface="Times New Roman"/>
              </a:rPr>
              <a:t>terrified priests and choristers, the  attempt had been in vain, and they had stoically resumed their</a:t>
            </a:r>
            <a:r>
              <a:rPr dirty="0" sz="1450" spc="75">
                <a:latin typeface="Times New Roman"/>
                <a:cs typeface="Times New Roman"/>
              </a:rPr>
              <a:t> </a:t>
            </a:r>
            <a:r>
              <a:rPr dirty="0" sz="1450" spc="-10">
                <a:latin typeface="Times New Roman"/>
                <a:cs typeface="Times New Roman"/>
              </a:rPr>
              <a:t>places.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And </a:t>
            </a:r>
            <a:r>
              <a:rPr dirty="0" sz="1450" spc="-30">
                <a:latin typeface="Times New Roman"/>
                <a:cs typeface="Times New Roman"/>
              </a:rPr>
              <a:t>now, </a:t>
            </a:r>
            <a:r>
              <a:rPr dirty="0" sz="1450" spc="-10">
                <a:latin typeface="Times New Roman"/>
                <a:cs typeface="Times New Roman"/>
              </a:rPr>
              <a:t>pale with </a:t>
            </a:r>
            <a:r>
              <a:rPr dirty="0" sz="1450" spc="-15">
                <a:latin typeface="Times New Roman"/>
                <a:cs typeface="Times New Roman"/>
              </a:rPr>
              <a:t>horror, </a:t>
            </a:r>
            <a:r>
              <a:rPr dirty="0" sz="1450" spc="-10">
                <a:latin typeface="Times New Roman"/>
                <a:cs typeface="Times New Roman"/>
              </a:rPr>
              <a:t>Sir Oliver rose to his feet and called </a:t>
            </a:r>
            <a:r>
              <a:rPr dirty="0" sz="1450" spc="-5">
                <a:latin typeface="Times New Roman"/>
                <a:cs typeface="Times New Roman"/>
              </a:rPr>
              <a:t>upon </a:t>
            </a:r>
            <a:r>
              <a:rPr dirty="0" sz="1450" spc="-10">
                <a:latin typeface="Times New Roman"/>
                <a:cs typeface="Times New Roman"/>
              </a:rPr>
              <a:t>Sir  Daniel, pointing with </a:t>
            </a:r>
            <a:r>
              <a:rPr dirty="0" sz="1450" spc="-5">
                <a:latin typeface="Times New Roman"/>
                <a:cs typeface="Times New Roman"/>
              </a:rPr>
              <a:t>one </a:t>
            </a:r>
            <a:r>
              <a:rPr dirty="0" sz="1450" spc="-10">
                <a:latin typeface="Times New Roman"/>
                <a:cs typeface="Times New Roman"/>
              </a:rPr>
              <a:t>hand to</a:t>
            </a:r>
            <a:r>
              <a:rPr dirty="0" sz="1450" spc="1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“Here,” </a:t>
            </a:r>
            <a:r>
              <a:rPr dirty="0" sz="1450" spc="-5">
                <a:latin typeface="Times New Roman"/>
                <a:cs typeface="Times New Roman"/>
              </a:rPr>
              <a:t>he </a:t>
            </a:r>
            <a:r>
              <a:rPr dirty="0" sz="1450" spc="-10">
                <a:latin typeface="Times New Roman"/>
                <a:cs typeface="Times New Roman"/>
              </a:rPr>
              <a:t>cried, “is Richard Shelton—alas the hour!—blood guilty! Seize  him!—bid him </a:t>
            </a:r>
            <a:r>
              <a:rPr dirty="0" sz="1450" spc="-5">
                <a:latin typeface="Times New Roman"/>
                <a:cs typeface="Times New Roman"/>
              </a:rPr>
              <a:t>be </a:t>
            </a:r>
            <a:r>
              <a:rPr dirty="0" sz="1450" spc="-10">
                <a:latin typeface="Times New Roman"/>
                <a:cs typeface="Times New Roman"/>
              </a:rPr>
              <a:t>seized! For all </a:t>
            </a:r>
            <a:r>
              <a:rPr dirty="0" sz="1450" spc="-5">
                <a:latin typeface="Times New Roman"/>
                <a:cs typeface="Times New Roman"/>
              </a:rPr>
              <a:t>our </a:t>
            </a:r>
            <a:r>
              <a:rPr dirty="0" sz="1450" spc="-10">
                <a:latin typeface="Times New Roman"/>
                <a:cs typeface="Times New Roman"/>
              </a:rPr>
              <a:t>lives’ sakes, take him and bind him  surely! He hath sworn </a:t>
            </a:r>
            <a:r>
              <a:rPr dirty="0" sz="1450" spc="-5">
                <a:latin typeface="Times New Roman"/>
                <a:cs typeface="Times New Roman"/>
              </a:rPr>
              <a:t>our</a:t>
            </a:r>
            <a:r>
              <a:rPr dirty="0" sz="1450" spc="10">
                <a:latin typeface="Times New Roman"/>
                <a:cs typeface="Times New Roman"/>
              </a:rPr>
              <a:t> </a:t>
            </a:r>
            <a:r>
              <a:rPr dirty="0" sz="1450" spc="-10">
                <a:latin typeface="Times New Roman"/>
                <a:cs typeface="Times New Roman"/>
              </a:rPr>
              <a:t>fall.”</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Sir Daniel was blinded </a:t>
            </a:r>
            <a:r>
              <a:rPr dirty="0" sz="1450" spc="-5">
                <a:latin typeface="Times New Roman"/>
                <a:cs typeface="Times New Roman"/>
              </a:rPr>
              <a:t>by </a:t>
            </a:r>
            <a:r>
              <a:rPr dirty="0" sz="1450" spc="-10">
                <a:latin typeface="Times New Roman"/>
                <a:cs typeface="Times New Roman"/>
              </a:rPr>
              <a:t>anger—blinded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hot </a:t>
            </a:r>
            <a:r>
              <a:rPr dirty="0" sz="1450" spc="-10">
                <a:latin typeface="Times New Roman"/>
                <a:cs typeface="Times New Roman"/>
              </a:rPr>
              <a:t>blood that still streamed  across his</a:t>
            </a:r>
            <a:r>
              <a:rPr dirty="0" sz="1450" spc="-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“Where?” </a:t>
            </a:r>
            <a:r>
              <a:rPr dirty="0" sz="1450" spc="-5">
                <a:latin typeface="Times New Roman"/>
                <a:cs typeface="Times New Roman"/>
              </a:rPr>
              <a:t>he </a:t>
            </a:r>
            <a:r>
              <a:rPr dirty="0" sz="1450" spc="-10">
                <a:latin typeface="Times New Roman"/>
                <a:cs typeface="Times New Roman"/>
              </a:rPr>
              <a:t>bellowed. “Hale him forth! By the cross </a:t>
            </a:r>
            <a:r>
              <a:rPr dirty="0" sz="1450" spc="-5">
                <a:latin typeface="Times New Roman"/>
                <a:cs typeface="Times New Roman"/>
              </a:rPr>
              <a:t>of </a:t>
            </a:r>
            <a:r>
              <a:rPr dirty="0" sz="1450" spc="-10">
                <a:latin typeface="Times New Roman"/>
                <a:cs typeface="Times New Roman"/>
              </a:rPr>
              <a:t>Holywood, </a:t>
            </a:r>
            <a:r>
              <a:rPr dirty="0" sz="1450" spc="-5">
                <a:latin typeface="Times New Roman"/>
                <a:cs typeface="Times New Roman"/>
              </a:rPr>
              <a:t>but he  </a:t>
            </a:r>
            <a:r>
              <a:rPr dirty="0" sz="1450" spc="-10">
                <a:latin typeface="Times New Roman"/>
                <a:cs typeface="Times New Roman"/>
              </a:rPr>
              <a:t>shall rue this</a:t>
            </a:r>
            <a:r>
              <a:rPr dirty="0" sz="1450">
                <a:latin typeface="Times New Roman"/>
                <a:cs typeface="Times New Roman"/>
              </a:rPr>
              <a:t> </a:t>
            </a:r>
            <a:r>
              <a:rPr dirty="0" sz="1450" spc="-10">
                <a:latin typeface="Times New Roman"/>
                <a:cs typeface="Times New Roman"/>
              </a:rPr>
              <a:t>hour!”</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The crowd fell back, and </a:t>
            </a:r>
            <a:r>
              <a:rPr dirty="0" sz="1450" spc="-5">
                <a:latin typeface="Times New Roman"/>
                <a:cs typeface="Times New Roman"/>
              </a:rPr>
              <a:t>a </a:t>
            </a:r>
            <a:r>
              <a:rPr dirty="0" sz="1450" spc="-10">
                <a:latin typeface="Times New Roman"/>
                <a:cs typeface="Times New Roman"/>
              </a:rPr>
              <a:t>party </a:t>
            </a:r>
            <a:r>
              <a:rPr dirty="0" sz="1450" spc="-5">
                <a:latin typeface="Times New Roman"/>
                <a:cs typeface="Times New Roman"/>
              </a:rPr>
              <a:t>of </a:t>
            </a:r>
            <a:r>
              <a:rPr dirty="0" sz="1450" spc="-10">
                <a:latin typeface="Times New Roman"/>
                <a:cs typeface="Times New Roman"/>
              </a:rPr>
              <a:t>archers invaded the </a:t>
            </a:r>
            <a:r>
              <a:rPr dirty="0" sz="1450" spc="-20">
                <a:latin typeface="Times New Roman"/>
                <a:cs typeface="Times New Roman"/>
              </a:rPr>
              <a:t>choir, </a:t>
            </a:r>
            <a:r>
              <a:rPr dirty="0" sz="1450" spc="-10">
                <a:latin typeface="Times New Roman"/>
                <a:cs typeface="Times New Roman"/>
              </a:rPr>
              <a:t>laid rough hands  </a:t>
            </a:r>
            <a:r>
              <a:rPr dirty="0" sz="1450" spc="-5">
                <a:latin typeface="Times New Roman"/>
                <a:cs typeface="Times New Roman"/>
              </a:rPr>
              <a:t>on </a:t>
            </a:r>
            <a:r>
              <a:rPr dirty="0" sz="1450" spc="-10">
                <a:latin typeface="Times New Roman"/>
                <a:cs typeface="Times New Roman"/>
              </a:rPr>
              <a:t>Dick, dragged him head-foremost from the stall, and thrust him </a:t>
            </a:r>
            <a:r>
              <a:rPr dirty="0" sz="1450" spc="-5">
                <a:latin typeface="Times New Roman"/>
                <a:cs typeface="Times New Roman"/>
              </a:rPr>
              <a:t>by </a:t>
            </a:r>
            <a:r>
              <a:rPr dirty="0" sz="1450" spc="-10">
                <a:latin typeface="Times New Roman"/>
                <a:cs typeface="Times New Roman"/>
              </a:rPr>
              <a:t>the  shoulders down the chancel steps. Lawless, </a:t>
            </a:r>
            <a:r>
              <a:rPr dirty="0" sz="1450" spc="-5">
                <a:latin typeface="Times New Roman"/>
                <a:cs typeface="Times New Roman"/>
              </a:rPr>
              <a:t>on </a:t>
            </a:r>
            <a:r>
              <a:rPr dirty="0" sz="1450" spc="-10">
                <a:latin typeface="Times New Roman"/>
                <a:cs typeface="Times New Roman"/>
              </a:rPr>
              <a:t>his part, sat as still as </a:t>
            </a:r>
            <a:r>
              <a:rPr dirty="0" sz="1450" spc="-5">
                <a:latin typeface="Times New Roman"/>
                <a:cs typeface="Times New Roman"/>
              </a:rPr>
              <a:t>a</a:t>
            </a:r>
            <a:r>
              <a:rPr dirty="0" sz="1450" spc="145">
                <a:latin typeface="Times New Roman"/>
                <a:cs typeface="Times New Roman"/>
              </a:rPr>
              <a:t> </a:t>
            </a:r>
            <a:r>
              <a:rPr dirty="0" sz="1450" spc="-10">
                <a:latin typeface="Times New Roman"/>
                <a:cs typeface="Times New Roman"/>
              </a:rPr>
              <a:t>mouse.</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Sir Daniel, brushing the blood </a:t>
            </a:r>
            <a:r>
              <a:rPr dirty="0" sz="1450" spc="-5">
                <a:latin typeface="Times New Roman"/>
                <a:cs typeface="Times New Roman"/>
              </a:rPr>
              <a:t>out of </a:t>
            </a:r>
            <a:r>
              <a:rPr dirty="0" sz="1450" spc="-10">
                <a:latin typeface="Times New Roman"/>
                <a:cs typeface="Times New Roman"/>
              </a:rPr>
              <a:t>his eyes, stared blinkingly </a:t>
            </a:r>
            <a:r>
              <a:rPr dirty="0" sz="1450" spc="-5">
                <a:latin typeface="Times New Roman"/>
                <a:cs typeface="Times New Roman"/>
              </a:rPr>
              <a:t>upon </a:t>
            </a:r>
            <a:r>
              <a:rPr dirty="0" sz="1450" spc="-10">
                <a:latin typeface="Times New Roman"/>
                <a:cs typeface="Times New Roman"/>
              </a:rPr>
              <a:t>his  captive.</a:t>
            </a:r>
            <a:endParaRPr sz="1450">
              <a:latin typeface="Times New Roman"/>
              <a:cs typeface="Times New Roman"/>
            </a:endParaRPr>
          </a:p>
          <a:p>
            <a:pPr algn="just" marL="12700" marR="10795">
              <a:lnSpc>
                <a:spcPts val="1730"/>
              </a:lnSpc>
              <a:spcBef>
                <a:spcPts val="575"/>
              </a:spcBef>
            </a:pPr>
            <a:r>
              <a:rPr dirty="0" sz="1450" spc="-55">
                <a:latin typeface="Times New Roman"/>
                <a:cs typeface="Times New Roman"/>
              </a:rPr>
              <a:t>“Ay,” </a:t>
            </a:r>
            <a:r>
              <a:rPr dirty="0" sz="1450" spc="-5">
                <a:latin typeface="Times New Roman"/>
                <a:cs typeface="Times New Roman"/>
              </a:rPr>
              <a:t>he </a:t>
            </a:r>
            <a:r>
              <a:rPr dirty="0" sz="1450" spc="-10">
                <a:latin typeface="Times New Roman"/>
                <a:cs typeface="Times New Roman"/>
              </a:rPr>
              <a:t>said, “treacherous and insolent, </a:t>
            </a:r>
            <a:r>
              <a:rPr dirty="0" sz="1450" spc="-5">
                <a:latin typeface="Times New Roman"/>
                <a:cs typeface="Times New Roman"/>
              </a:rPr>
              <a:t>I </a:t>
            </a:r>
            <a:r>
              <a:rPr dirty="0" sz="1450" spc="-10">
                <a:latin typeface="Times New Roman"/>
                <a:cs typeface="Times New Roman"/>
              </a:rPr>
              <a:t>have thee fast; and </a:t>
            </a:r>
            <a:r>
              <a:rPr dirty="0" sz="1450" spc="-5">
                <a:latin typeface="Times New Roman"/>
                <a:cs typeface="Times New Roman"/>
              </a:rPr>
              <a:t>by </a:t>
            </a:r>
            <a:r>
              <a:rPr dirty="0" sz="1450" spc="-10">
                <a:latin typeface="Times New Roman"/>
                <a:cs typeface="Times New Roman"/>
              </a:rPr>
              <a:t>all potent  oaths,</a:t>
            </a:r>
            <a:r>
              <a:rPr dirty="0" sz="1450" spc="145">
                <a:latin typeface="Times New Roman"/>
                <a:cs typeface="Times New Roman"/>
              </a:rPr>
              <a:t> </a:t>
            </a:r>
            <a:r>
              <a:rPr dirty="0" sz="1450" spc="-10">
                <a:latin typeface="Times New Roman"/>
                <a:cs typeface="Times New Roman"/>
              </a:rPr>
              <a:t>for</a:t>
            </a:r>
            <a:r>
              <a:rPr dirty="0" sz="1450" spc="145">
                <a:latin typeface="Times New Roman"/>
                <a:cs typeface="Times New Roman"/>
              </a:rPr>
              <a:t> </a:t>
            </a:r>
            <a:r>
              <a:rPr dirty="0" sz="1450" spc="-10">
                <a:latin typeface="Times New Roman"/>
                <a:cs typeface="Times New Roman"/>
              </a:rPr>
              <a:t>every</a:t>
            </a:r>
            <a:r>
              <a:rPr dirty="0" sz="1450" spc="150">
                <a:latin typeface="Times New Roman"/>
                <a:cs typeface="Times New Roman"/>
              </a:rPr>
              <a:t> </a:t>
            </a:r>
            <a:r>
              <a:rPr dirty="0" sz="1450" spc="-10">
                <a:latin typeface="Times New Roman"/>
                <a:cs typeface="Times New Roman"/>
              </a:rPr>
              <a:t>drop</a:t>
            </a:r>
            <a:r>
              <a:rPr dirty="0" sz="1450" spc="145">
                <a:latin typeface="Times New Roman"/>
                <a:cs typeface="Times New Roman"/>
              </a:rPr>
              <a:t> </a:t>
            </a:r>
            <a:r>
              <a:rPr dirty="0" sz="1450" spc="-5">
                <a:latin typeface="Times New Roman"/>
                <a:cs typeface="Times New Roman"/>
              </a:rPr>
              <a:t>of</a:t>
            </a:r>
            <a:r>
              <a:rPr dirty="0" sz="1450" spc="150">
                <a:latin typeface="Times New Roman"/>
                <a:cs typeface="Times New Roman"/>
              </a:rPr>
              <a:t> </a:t>
            </a:r>
            <a:r>
              <a:rPr dirty="0" sz="1450" spc="-10">
                <a:latin typeface="Times New Roman"/>
                <a:cs typeface="Times New Roman"/>
              </a:rPr>
              <a:t>blood</a:t>
            </a:r>
            <a:r>
              <a:rPr dirty="0" sz="1450" spc="145">
                <a:latin typeface="Times New Roman"/>
                <a:cs typeface="Times New Roman"/>
              </a:rPr>
              <a:t> </a:t>
            </a:r>
            <a:r>
              <a:rPr dirty="0" sz="1450" spc="-10">
                <a:latin typeface="Times New Roman"/>
                <a:cs typeface="Times New Roman"/>
              </a:rPr>
              <a:t>that</a:t>
            </a:r>
            <a:r>
              <a:rPr dirty="0" sz="1450" spc="150">
                <a:latin typeface="Times New Roman"/>
                <a:cs typeface="Times New Roman"/>
              </a:rPr>
              <a:t> </a:t>
            </a:r>
            <a:r>
              <a:rPr dirty="0" sz="1450" spc="-10">
                <a:latin typeface="Times New Roman"/>
                <a:cs typeface="Times New Roman"/>
              </a:rPr>
              <a:t>now</a:t>
            </a:r>
            <a:r>
              <a:rPr dirty="0" sz="1450" spc="145">
                <a:latin typeface="Times New Roman"/>
                <a:cs typeface="Times New Roman"/>
              </a:rPr>
              <a:t> </a:t>
            </a:r>
            <a:r>
              <a:rPr dirty="0" sz="1450" spc="-10">
                <a:latin typeface="Times New Roman"/>
                <a:cs typeface="Times New Roman"/>
              </a:rPr>
              <a:t>trickles</a:t>
            </a:r>
            <a:r>
              <a:rPr dirty="0" sz="1450" spc="150">
                <a:latin typeface="Times New Roman"/>
                <a:cs typeface="Times New Roman"/>
              </a:rPr>
              <a:t> </a:t>
            </a:r>
            <a:r>
              <a:rPr dirty="0" sz="1450" spc="-10">
                <a:latin typeface="Times New Roman"/>
                <a:cs typeface="Times New Roman"/>
              </a:rPr>
              <a:t>in</a:t>
            </a:r>
            <a:r>
              <a:rPr dirty="0" sz="1450" spc="145">
                <a:latin typeface="Times New Roman"/>
                <a:cs typeface="Times New Roman"/>
              </a:rPr>
              <a:t> </a:t>
            </a:r>
            <a:r>
              <a:rPr dirty="0" sz="1450" spc="-10">
                <a:latin typeface="Times New Roman"/>
                <a:cs typeface="Times New Roman"/>
              </a:rPr>
              <a:t>mine</a:t>
            </a:r>
            <a:r>
              <a:rPr dirty="0" sz="1450" spc="145">
                <a:latin typeface="Times New Roman"/>
                <a:cs typeface="Times New Roman"/>
              </a:rPr>
              <a:t> </a:t>
            </a:r>
            <a:r>
              <a:rPr dirty="0" sz="1450" spc="-10">
                <a:latin typeface="Times New Roman"/>
                <a:cs typeface="Times New Roman"/>
              </a:rPr>
              <a:t>eyes,</a:t>
            </a:r>
            <a:r>
              <a:rPr dirty="0" sz="1450" spc="150">
                <a:latin typeface="Times New Roman"/>
                <a:cs typeface="Times New Roman"/>
              </a:rPr>
              <a:t> </a:t>
            </a:r>
            <a:r>
              <a:rPr dirty="0" sz="1450" spc="-5">
                <a:latin typeface="Times New Roman"/>
                <a:cs typeface="Times New Roman"/>
              </a:rPr>
              <a:t>I</a:t>
            </a:r>
            <a:r>
              <a:rPr dirty="0" sz="1450" spc="145">
                <a:latin typeface="Times New Roman"/>
                <a:cs typeface="Times New Roman"/>
              </a:rPr>
              <a:t> </a:t>
            </a:r>
            <a:r>
              <a:rPr dirty="0" sz="1450" spc="-10">
                <a:latin typeface="Times New Roman"/>
                <a:cs typeface="Times New Roman"/>
              </a:rPr>
              <a:t>will</a:t>
            </a:r>
            <a:r>
              <a:rPr dirty="0" sz="1450" spc="150">
                <a:latin typeface="Times New Roman"/>
                <a:cs typeface="Times New Roman"/>
              </a:rPr>
              <a:t> </a:t>
            </a:r>
            <a:r>
              <a:rPr dirty="0" sz="1450" spc="-10">
                <a:latin typeface="Times New Roman"/>
                <a:cs typeface="Times New Roman"/>
              </a:rPr>
              <a:t>wring</a:t>
            </a:r>
            <a:r>
              <a:rPr dirty="0" sz="1450" spc="14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318625"/>
          </a:xfrm>
          <a:prstGeom prst="rect">
            <a:avLst/>
          </a:prstGeom>
        </p:spPr>
        <p:txBody>
          <a:bodyPr wrap="square" lIns="0" tIns="19685" rIns="0" bIns="0" rtlCol="0" vert="horz">
            <a:spAutoFit/>
          </a:bodyPr>
          <a:lstStyle/>
          <a:p>
            <a:pPr marL="12700" marR="12065">
              <a:lnSpc>
                <a:spcPts val="1730"/>
              </a:lnSpc>
              <a:spcBef>
                <a:spcPts val="155"/>
              </a:spcBef>
            </a:pPr>
            <a:r>
              <a:rPr dirty="0" sz="1450" spc="-10">
                <a:latin typeface="Times New Roman"/>
                <a:cs typeface="Times New Roman"/>
              </a:rPr>
              <a:t>groan </a:t>
            </a:r>
            <a:r>
              <a:rPr dirty="0" sz="1450" spc="-5">
                <a:latin typeface="Times New Roman"/>
                <a:cs typeface="Times New Roman"/>
              </a:rPr>
              <a:t>out of </a:t>
            </a:r>
            <a:r>
              <a:rPr dirty="0" sz="1450" spc="-10">
                <a:latin typeface="Times New Roman"/>
                <a:cs typeface="Times New Roman"/>
              </a:rPr>
              <a:t>thy carcase. </a:t>
            </a:r>
            <a:r>
              <a:rPr dirty="0" sz="1450" spc="-45">
                <a:latin typeface="Times New Roman"/>
                <a:cs typeface="Times New Roman"/>
              </a:rPr>
              <a:t>Away </a:t>
            </a:r>
            <a:r>
              <a:rPr dirty="0" sz="1450" spc="-10">
                <a:latin typeface="Times New Roman"/>
                <a:cs typeface="Times New Roman"/>
              </a:rPr>
              <a:t>with him!” </a:t>
            </a:r>
            <a:r>
              <a:rPr dirty="0" sz="1450" spc="-5">
                <a:latin typeface="Times New Roman"/>
                <a:cs typeface="Times New Roman"/>
              </a:rPr>
              <a:t>he </a:t>
            </a:r>
            <a:r>
              <a:rPr dirty="0" sz="1450" spc="-10">
                <a:latin typeface="Times New Roman"/>
                <a:cs typeface="Times New Roman"/>
              </a:rPr>
              <a:t>added. “Here is </a:t>
            </a:r>
            <a:r>
              <a:rPr dirty="0" sz="1450" spc="-5">
                <a:latin typeface="Times New Roman"/>
                <a:cs typeface="Times New Roman"/>
              </a:rPr>
              <a:t>no </a:t>
            </a:r>
            <a:r>
              <a:rPr dirty="0" sz="1450" spc="-10">
                <a:latin typeface="Times New Roman"/>
                <a:cs typeface="Times New Roman"/>
              </a:rPr>
              <a:t>place! </a:t>
            </a:r>
            <a:r>
              <a:rPr dirty="0" sz="1450" spc="-20">
                <a:latin typeface="Times New Roman"/>
                <a:cs typeface="Times New Roman"/>
              </a:rPr>
              <a:t>Off </a:t>
            </a:r>
            <a:r>
              <a:rPr dirty="0" sz="1450" spc="320">
                <a:latin typeface="Times New Roman"/>
                <a:cs typeface="Times New Roman"/>
              </a:rPr>
              <a:t> </a:t>
            </a:r>
            <a:r>
              <a:rPr dirty="0" sz="1450" spc="-10">
                <a:latin typeface="Times New Roman"/>
                <a:cs typeface="Times New Roman"/>
              </a:rPr>
              <a:t>with him to my house. </a:t>
            </a:r>
            <a:r>
              <a:rPr dirty="0" sz="1450" spc="-5">
                <a:latin typeface="Times New Roman"/>
                <a:cs typeface="Times New Roman"/>
              </a:rPr>
              <a:t>I </a:t>
            </a:r>
            <a:r>
              <a:rPr dirty="0" sz="1450" spc="-10">
                <a:latin typeface="Times New Roman"/>
                <a:cs typeface="Times New Roman"/>
              </a:rPr>
              <a:t>will number every joint </a:t>
            </a:r>
            <a:r>
              <a:rPr dirty="0" sz="1450" spc="-5">
                <a:latin typeface="Times New Roman"/>
                <a:cs typeface="Times New Roman"/>
              </a:rPr>
              <a:t>of </a:t>
            </a:r>
            <a:r>
              <a:rPr dirty="0" sz="1450" spc="-10">
                <a:latin typeface="Times New Roman"/>
                <a:cs typeface="Times New Roman"/>
              </a:rPr>
              <a:t>thy </a:t>
            </a:r>
            <a:r>
              <a:rPr dirty="0" sz="1450" spc="-5">
                <a:latin typeface="Times New Roman"/>
                <a:cs typeface="Times New Roman"/>
              </a:rPr>
              <a:t>body </a:t>
            </a:r>
            <a:r>
              <a:rPr dirty="0" sz="1450" spc="-10">
                <a:latin typeface="Times New Roman"/>
                <a:cs typeface="Times New Roman"/>
              </a:rPr>
              <a:t>with </a:t>
            </a:r>
            <a:r>
              <a:rPr dirty="0" sz="1450" spc="-5">
                <a:latin typeface="Times New Roman"/>
                <a:cs typeface="Times New Roman"/>
              </a:rPr>
              <a:t>a</a:t>
            </a:r>
            <a:r>
              <a:rPr dirty="0" sz="1450" spc="114">
                <a:latin typeface="Times New Roman"/>
                <a:cs typeface="Times New Roman"/>
              </a:rPr>
              <a:t> </a:t>
            </a:r>
            <a:r>
              <a:rPr dirty="0" sz="1450" spc="-10">
                <a:latin typeface="Times New Roman"/>
                <a:cs typeface="Times New Roman"/>
              </a:rPr>
              <a:t>torture.”</a:t>
            </a:r>
            <a:endParaRPr sz="1450">
              <a:latin typeface="Times New Roman"/>
              <a:cs typeface="Times New Roman"/>
            </a:endParaRPr>
          </a:p>
          <a:p>
            <a:pPr marL="12700">
              <a:lnSpc>
                <a:spcPct val="100000"/>
              </a:lnSpc>
              <a:spcBef>
                <a:spcPts val="505"/>
              </a:spcBef>
            </a:pPr>
            <a:r>
              <a:rPr dirty="0" sz="1450" spc="-10">
                <a:latin typeface="Times New Roman"/>
                <a:cs typeface="Times New Roman"/>
              </a:rPr>
              <a:t>But Dick, putting </a:t>
            </a:r>
            <a:r>
              <a:rPr dirty="0" sz="1450" spc="-15">
                <a:latin typeface="Times New Roman"/>
                <a:cs typeface="Times New Roman"/>
              </a:rPr>
              <a:t>off </a:t>
            </a:r>
            <a:r>
              <a:rPr dirty="0" sz="1450" spc="-10">
                <a:latin typeface="Times New Roman"/>
                <a:cs typeface="Times New Roman"/>
              </a:rPr>
              <a:t>his captors, uplifted his</a:t>
            </a:r>
            <a:r>
              <a:rPr dirty="0" sz="1450" spc="40">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marL="12700" marR="8255">
              <a:lnSpc>
                <a:spcPts val="1730"/>
              </a:lnSpc>
              <a:spcBef>
                <a:spcPts val="630"/>
              </a:spcBef>
            </a:pPr>
            <a:r>
              <a:rPr dirty="0" sz="1450" spc="-10">
                <a:latin typeface="Times New Roman"/>
                <a:cs typeface="Times New Roman"/>
              </a:rPr>
              <a:t>“Sanctuary!” </a:t>
            </a:r>
            <a:r>
              <a:rPr dirty="0" sz="1450" spc="-5">
                <a:latin typeface="Times New Roman"/>
                <a:cs typeface="Times New Roman"/>
              </a:rPr>
              <a:t>he </a:t>
            </a:r>
            <a:r>
              <a:rPr dirty="0" sz="1450" spc="-10">
                <a:latin typeface="Times New Roman"/>
                <a:cs typeface="Times New Roman"/>
              </a:rPr>
              <a:t>shouted. “Sanctuary! Ho, there, my fathers! They would drag  me from the</a:t>
            </a:r>
            <a:r>
              <a:rPr dirty="0" sz="1450">
                <a:latin typeface="Times New Roman"/>
                <a:cs typeface="Times New Roman"/>
              </a:rPr>
              <a:t> </a:t>
            </a:r>
            <a:r>
              <a:rPr dirty="0" sz="1450" spc="-10">
                <a:latin typeface="Times New Roman"/>
                <a:cs typeface="Times New Roman"/>
              </a:rPr>
              <a:t>church!”</a:t>
            </a:r>
            <a:endParaRPr sz="1450">
              <a:latin typeface="Times New Roman"/>
              <a:cs typeface="Times New Roman"/>
            </a:endParaRPr>
          </a:p>
          <a:p>
            <a:pPr marL="12700" marR="5080">
              <a:lnSpc>
                <a:spcPts val="1730"/>
              </a:lnSpc>
              <a:spcBef>
                <a:spcPts val="575"/>
              </a:spcBef>
            </a:pPr>
            <a:r>
              <a:rPr dirty="0" sz="1450" spc="-10">
                <a:latin typeface="Times New Roman"/>
                <a:cs typeface="Times New Roman"/>
              </a:rPr>
              <a:t>“From the church thou hast defiled with </a:t>
            </a:r>
            <a:r>
              <a:rPr dirty="0" sz="1450" spc="-15">
                <a:latin typeface="Times New Roman"/>
                <a:cs typeface="Times New Roman"/>
              </a:rPr>
              <a:t>murder, </a:t>
            </a:r>
            <a:r>
              <a:rPr dirty="0" sz="1450" spc="-25">
                <a:latin typeface="Times New Roman"/>
                <a:cs typeface="Times New Roman"/>
              </a:rPr>
              <a:t>boy,” </a:t>
            </a:r>
            <a:r>
              <a:rPr dirty="0" sz="1450" spc="-10">
                <a:latin typeface="Times New Roman"/>
                <a:cs typeface="Times New Roman"/>
              </a:rPr>
              <a:t>added </a:t>
            </a:r>
            <a:r>
              <a:rPr dirty="0" sz="1450" spc="-5">
                <a:latin typeface="Times New Roman"/>
                <a:cs typeface="Times New Roman"/>
              </a:rPr>
              <a:t>a </a:t>
            </a:r>
            <a:r>
              <a:rPr dirty="0" sz="1450" spc="-10">
                <a:latin typeface="Times New Roman"/>
                <a:cs typeface="Times New Roman"/>
              </a:rPr>
              <a:t>tall man,  magnificently dressed.</a:t>
            </a:r>
            <a:endParaRPr sz="1450">
              <a:latin typeface="Times New Roman"/>
              <a:cs typeface="Times New Roman"/>
            </a:endParaRPr>
          </a:p>
          <a:p>
            <a:pPr marL="12700" marR="329565">
              <a:lnSpc>
                <a:spcPts val="1730"/>
              </a:lnSpc>
              <a:spcBef>
                <a:spcPts val="575"/>
              </a:spcBef>
            </a:pPr>
            <a:r>
              <a:rPr dirty="0" sz="1450" spc="-10">
                <a:latin typeface="Times New Roman"/>
                <a:cs typeface="Times New Roman"/>
              </a:rPr>
              <a:t>“On what probation?” cried Dick. “They </a:t>
            </a:r>
            <a:r>
              <a:rPr dirty="0" sz="1450" spc="-5">
                <a:latin typeface="Times New Roman"/>
                <a:cs typeface="Times New Roman"/>
              </a:rPr>
              <a:t>do </a:t>
            </a:r>
            <a:r>
              <a:rPr dirty="0" sz="1450" spc="-10">
                <a:latin typeface="Times New Roman"/>
                <a:cs typeface="Times New Roman"/>
              </a:rPr>
              <a:t>accuse me, indeed, </a:t>
            </a:r>
            <a:r>
              <a:rPr dirty="0" sz="1450" spc="-5">
                <a:latin typeface="Times New Roman"/>
                <a:cs typeface="Times New Roman"/>
              </a:rPr>
              <a:t>of </a:t>
            </a:r>
            <a:r>
              <a:rPr dirty="0" sz="1450" spc="-10">
                <a:latin typeface="Times New Roman"/>
                <a:cs typeface="Times New Roman"/>
              </a:rPr>
              <a:t>some  </a:t>
            </a:r>
            <a:r>
              <a:rPr dirty="0" sz="1450" spc="-20">
                <a:latin typeface="Times New Roman"/>
                <a:cs typeface="Times New Roman"/>
              </a:rPr>
              <a:t>complicity, </a:t>
            </a:r>
            <a:r>
              <a:rPr dirty="0" sz="1450" spc="-5">
                <a:latin typeface="Times New Roman"/>
                <a:cs typeface="Times New Roman"/>
              </a:rPr>
              <a:t>but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proved </a:t>
            </a:r>
            <a:r>
              <a:rPr dirty="0" sz="1450" spc="-5">
                <a:latin typeface="Times New Roman"/>
                <a:cs typeface="Times New Roman"/>
              </a:rPr>
              <a:t>one </a:t>
            </a:r>
            <a:r>
              <a:rPr dirty="0" sz="1450" spc="-10">
                <a:latin typeface="Times New Roman"/>
                <a:cs typeface="Times New Roman"/>
              </a:rPr>
              <a:t>tittle. </a:t>
            </a:r>
            <a:r>
              <a:rPr dirty="0" sz="1450" spc="-5">
                <a:latin typeface="Times New Roman"/>
                <a:cs typeface="Times New Roman"/>
              </a:rPr>
              <a:t>I </a:t>
            </a:r>
            <a:r>
              <a:rPr dirty="0" sz="1450" spc="-10">
                <a:latin typeface="Times New Roman"/>
                <a:cs typeface="Times New Roman"/>
              </a:rPr>
              <a:t>was, in truth, </a:t>
            </a:r>
            <a:r>
              <a:rPr dirty="0" sz="1450" spc="-5">
                <a:latin typeface="Times New Roman"/>
                <a:cs typeface="Times New Roman"/>
              </a:rPr>
              <a:t>a </a:t>
            </a:r>
            <a:r>
              <a:rPr dirty="0" sz="1450" spc="-10">
                <a:latin typeface="Times New Roman"/>
                <a:cs typeface="Times New Roman"/>
              </a:rPr>
              <a:t>suitor for this  </a:t>
            </a:r>
            <a:r>
              <a:rPr dirty="0" sz="1450" spc="-20">
                <a:latin typeface="Times New Roman"/>
                <a:cs typeface="Times New Roman"/>
              </a:rPr>
              <a:t>damsel’s </a:t>
            </a:r>
            <a:r>
              <a:rPr dirty="0" sz="1450" spc="-10">
                <a:latin typeface="Times New Roman"/>
                <a:cs typeface="Times New Roman"/>
              </a:rPr>
              <a:t>hand; and she,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bold to say it, repaid my suit with</a:t>
            </a:r>
            <a:r>
              <a:rPr dirty="0" sz="1450" spc="150">
                <a:latin typeface="Times New Roman"/>
                <a:cs typeface="Times New Roman"/>
              </a:rPr>
              <a:t> </a:t>
            </a:r>
            <a:r>
              <a:rPr dirty="0" sz="1450" spc="-20">
                <a:latin typeface="Times New Roman"/>
                <a:cs typeface="Times New Roman"/>
              </a:rPr>
              <a:t>favour.</a:t>
            </a:r>
            <a:endParaRPr sz="1450">
              <a:latin typeface="Times New Roman"/>
              <a:cs typeface="Times New Roman"/>
            </a:endParaRPr>
          </a:p>
          <a:p>
            <a:pPr marL="58419">
              <a:lnSpc>
                <a:spcPts val="1664"/>
              </a:lnSpc>
            </a:pPr>
            <a:r>
              <a:rPr dirty="0" sz="1450" spc="-10">
                <a:latin typeface="Times New Roman"/>
                <a:cs typeface="Times New Roman"/>
              </a:rPr>
              <a:t>But</a:t>
            </a:r>
            <a:r>
              <a:rPr dirty="0" sz="1450" spc="190">
                <a:latin typeface="Times New Roman"/>
                <a:cs typeface="Times New Roman"/>
              </a:rPr>
              <a:t> </a:t>
            </a:r>
            <a:r>
              <a:rPr dirty="0" sz="1450" spc="-10">
                <a:latin typeface="Times New Roman"/>
                <a:cs typeface="Times New Roman"/>
              </a:rPr>
              <a:t>what</a:t>
            </a:r>
            <a:r>
              <a:rPr dirty="0" sz="1450" spc="190">
                <a:latin typeface="Times New Roman"/>
                <a:cs typeface="Times New Roman"/>
              </a:rPr>
              <a:t> </a:t>
            </a:r>
            <a:r>
              <a:rPr dirty="0" sz="1450" spc="-10">
                <a:latin typeface="Times New Roman"/>
                <a:cs typeface="Times New Roman"/>
              </a:rPr>
              <a:t>then?</a:t>
            </a:r>
            <a:r>
              <a:rPr dirty="0" sz="1450" spc="190">
                <a:latin typeface="Times New Roman"/>
                <a:cs typeface="Times New Roman"/>
              </a:rPr>
              <a:t> </a:t>
            </a:r>
            <a:r>
              <a:rPr dirty="0" sz="1450" spc="-60">
                <a:latin typeface="Times New Roman"/>
                <a:cs typeface="Times New Roman"/>
              </a:rPr>
              <a:t>To</a:t>
            </a:r>
            <a:r>
              <a:rPr dirty="0" sz="1450" spc="190">
                <a:latin typeface="Times New Roman"/>
                <a:cs typeface="Times New Roman"/>
              </a:rPr>
              <a:t> </a:t>
            </a:r>
            <a:r>
              <a:rPr dirty="0" sz="1450" spc="-10">
                <a:latin typeface="Times New Roman"/>
                <a:cs typeface="Times New Roman"/>
              </a:rPr>
              <a:t>love</a:t>
            </a:r>
            <a:r>
              <a:rPr dirty="0" sz="1450" spc="190">
                <a:latin typeface="Times New Roman"/>
                <a:cs typeface="Times New Roman"/>
              </a:rPr>
              <a:t> </a:t>
            </a:r>
            <a:r>
              <a:rPr dirty="0" sz="1450" spc="-5">
                <a:latin typeface="Times New Roman"/>
                <a:cs typeface="Times New Roman"/>
              </a:rPr>
              <a:t>a</a:t>
            </a:r>
            <a:r>
              <a:rPr dirty="0" sz="1450" spc="190">
                <a:latin typeface="Times New Roman"/>
                <a:cs typeface="Times New Roman"/>
              </a:rPr>
              <a:t> </a:t>
            </a:r>
            <a:r>
              <a:rPr dirty="0" sz="1450" spc="-10">
                <a:latin typeface="Times New Roman"/>
                <a:cs typeface="Times New Roman"/>
              </a:rPr>
              <a:t>maid</a:t>
            </a:r>
            <a:r>
              <a:rPr dirty="0" sz="1450" spc="190">
                <a:latin typeface="Times New Roman"/>
                <a:cs typeface="Times New Roman"/>
              </a:rPr>
              <a:t> </a:t>
            </a:r>
            <a:r>
              <a:rPr dirty="0" sz="1450" spc="-10">
                <a:latin typeface="Times New Roman"/>
                <a:cs typeface="Times New Roman"/>
              </a:rPr>
              <a:t>is</a:t>
            </a:r>
            <a:r>
              <a:rPr dirty="0" sz="1450" spc="190">
                <a:latin typeface="Times New Roman"/>
                <a:cs typeface="Times New Roman"/>
              </a:rPr>
              <a:t> </a:t>
            </a:r>
            <a:r>
              <a:rPr dirty="0" sz="1450" spc="-5">
                <a:latin typeface="Times New Roman"/>
                <a:cs typeface="Times New Roman"/>
              </a:rPr>
              <a:t>no</a:t>
            </a:r>
            <a:r>
              <a:rPr dirty="0" sz="1450" spc="190">
                <a:latin typeface="Times New Roman"/>
                <a:cs typeface="Times New Roman"/>
              </a:rPr>
              <a:t> </a:t>
            </a:r>
            <a:r>
              <a:rPr dirty="0" sz="1450" spc="-10">
                <a:latin typeface="Times New Roman"/>
                <a:cs typeface="Times New Roman"/>
              </a:rPr>
              <a:t>offence,</a:t>
            </a:r>
            <a:r>
              <a:rPr dirty="0" sz="1450" spc="195">
                <a:latin typeface="Times New Roman"/>
                <a:cs typeface="Times New Roman"/>
              </a:rPr>
              <a:t> </a:t>
            </a:r>
            <a:r>
              <a:rPr dirty="0" sz="1450" spc="-5">
                <a:latin typeface="Times New Roman"/>
                <a:cs typeface="Times New Roman"/>
              </a:rPr>
              <a:t>I</a:t>
            </a:r>
            <a:r>
              <a:rPr dirty="0" sz="1450" spc="190">
                <a:latin typeface="Times New Roman"/>
                <a:cs typeface="Times New Roman"/>
              </a:rPr>
              <a:t> </a:t>
            </a:r>
            <a:r>
              <a:rPr dirty="0" sz="1450" spc="-20">
                <a:latin typeface="Times New Roman"/>
                <a:cs typeface="Times New Roman"/>
              </a:rPr>
              <a:t>trow—nay,</a:t>
            </a:r>
            <a:r>
              <a:rPr dirty="0" sz="1450" spc="190">
                <a:latin typeface="Times New Roman"/>
                <a:cs typeface="Times New Roman"/>
              </a:rPr>
              <a:t> </a:t>
            </a:r>
            <a:r>
              <a:rPr dirty="0" sz="1450" spc="-5">
                <a:latin typeface="Times New Roman"/>
                <a:cs typeface="Times New Roman"/>
              </a:rPr>
              <a:t>nor</a:t>
            </a:r>
            <a:r>
              <a:rPr dirty="0" sz="1450" spc="190">
                <a:latin typeface="Times New Roman"/>
                <a:cs typeface="Times New Roman"/>
              </a:rPr>
              <a:t> </a:t>
            </a:r>
            <a:r>
              <a:rPr dirty="0" sz="1450" spc="-10">
                <a:latin typeface="Times New Roman"/>
                <a:cs typeface="Times New Roman"/>
              </a:rPr>
              <a:t>to</a:t>
            </a:r>
            <a:r>
              <a:rPr dirty="0" sz="1450" spc="190">
                <a:latin typeface="Times New Roman"/>
                <a:cs typeface="Times New Roman"/>
              </a:rPr>
              <a:t> </a:t>
            </a:r>
            <a:r>
              <a:rPr dirty="0" sz="1450" spc="-10">
                <a:latin typeface="Times New Roman"/>
                <a:cs typeface="Times New Roman"/>
              </a:rPr>
              <a:t>gain</a:t>
            </a:r>
            <a:r>
              <a:rPr dirty="0" sz="1450" spc="190">
                <a:latin typeface="Times New Roman"/>
                <a:cs typeface="Times New Roman"/>
              </a:rPr>
              <a:t> </a:t>
            </a:r>
            <a:r>
              <a:rPr dirty="0" sz="1450" spc="-10">
                <a:latin typeface="Times New Roman"/>
                <a:cs typeface="Times New Roman"/>
              </a:rPr>
              <a:t>her</a:t>
            </a:r>
            <a:endParaRPr sz="1450">
              <a:latin typeface="Times New Roman"/>
              <a:cs typeface="Times New Roman"/>
            </a:endParaRPr>
          </a:p>
          <a:p>
            <a:pPr marL="12700">
              <a:lnSpc>
                <a:spcPts val="1735"/>
              </a:lnSpc>
            </a:pPr>
            <a:r>
              <a:rPr dirty="0" sz="1450" spc="-10">
                <a:latin typeface="Times New Roman"/>
                <a:cs typeface="Times New Roman"/>
              </a:rPr>
              <a:t>love. In all else, </a:t>
            </a:r>
            <a:r>
              <a:rPr dirty="0" sz="1450" spc="-5">
                <a:latin typeface="Times New Roman"/>
                <a:cs typeface="Times New Roman"/>
              </a:rPr>
              <a:t>I </a:t>
            </a:r>
            <a:r>
              <a:rPr dirty="0" sz="1450" spc="-10">
                <a:latin typeface="Times New Roman"/>
                <a:cs typeface="Times New Roman"/>
              </a:rPr>
              <a:t>stand here free from</a:t>
            </a:r>
            <a:r>
              <a:rPr dirty="0" sz="1450" spc="35">
                <a:latin typeface="Times New Roman"/>
                <a:cs typeface="Times New Roman"/>
              </a:rPr>
              <a:t> </a:t>
            </a:r>
            <a:r>
              <a:rPr dirty="0" sz="1450" spc="-10">
                <a:latin typeface="Times New Roman"/>
                <a:cs typeface="Times New Roman"/>
              </a:rPr>
              <a:t>guiltiness.”</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murmur </a:t>
            </a:r>
            <a:r>
              <a:rPr dirty="0" sz="1450" spc="-5">
                <a:latin typeface="Times New Roman"/>
                <a:cs typeface="Times New Roman"/>
              </a:rPr>
              <a:t>of </a:t>
            </a:r>
            <a:r>
              <a:rPr dirty="0" sz="1450" spc="-10">
                <a:latin typeface="Times New Roman"/>
                <a:cs typeface="Times New Roman"/>
              </a:rPr>
              <a:t>approval among the bystanders, so boldly Dick  declared his innocence; </a:t>
            </a:r>
            <a:r>
              <a:rPr dirty="0" sz="1450" spc="-5">
                <a:latin typeface="Times New Roman"/>
                <a:cs typeface="Times New Roman"/>
              </a:rPr>
              <a:t>but </a:t>
            </a:r>
            <a:r>
              <a:rPr dirty="0" sz="1450" spc="-10">
                <a:latin typeface="Times New Roman"/>
                <a:cs typeface="Times New Roman"/>
              </a:rPr>
              <a:t>at the same time </a:t>
            </a:r>
            <a:r>
              <a:rPr dirty="0" sz="1450" spc="-5">
                <a:latin typeface="Times New Roman"/>
                <a:cs typeface="Times New Roman"/>
              </a:rPr>
              <a:t>a </a:t>
            </a:r>
            <a:r>
              <a:rPr dirty="0" sz="1450" spc="-10">
                <a:latin typeface="Times New Roman"/>
                <a:cs typeface="Times New Roman"/>
              </a:rPr>
              <a:t>throng </a:t>
            </a:r>
            <a:r>
              <a:rPr dirty="0" sz="1450" spc="-5">
                <a:latin typeface="Times New Roman"/>
                <a:cs typeface="Times New Roman"/>
              </a:rPr>
              <a:t>of </a:t>
            </a:r>
            <a:r>
              <a:rPr dirty="0" sz="1450" spc="-10">
                <a:latin typeface="Times New Roman"/>
                <a:cs typeface="Times New Roman"/>
              </a:rPr>
              <a:t>accusers arose </a:t>
            </a:r>
            <a:r>
              <a:rPr dirty="0" sz="1450" spc="-5">
                <a:latin typeface="Times New Roman"/>
                <a:cs typeface="Times New Roman"/>
              </a:rPr>
              <a:t>upon  </a:t>
            </a:r>
            <a:r>
              <a:rPr dirty="0" sz="1450" spc="-10">
                <a:latin typeface="Times New Roman"/>
                <a:cs typeface="Times New Roman"/>
              </a:rPr>
              <a:t>the other side, crying how </a:t>
            </a:r>
            <a:r>
              <a:rPr dirty="0" sz="1450" spc="-5">
                <a:latin typeface="Times New Roman"/>
                <a:cs typeface="Times New Roman"/>
              </a:rPr>
              <a:t>he </a:t>
            </a:r>
            <a:r>
              <a:rPr dirty="0" sz="1450" spc="-10">
                <a:latin typeface="Times New Roman"/>
                <a:cs typeface="Times New Roman"/>
              </a:rPr>
              <a:t>had been found last </a:t>
            </a:r>
            <a:r>
              <a:rPr dirty="0" sz="1450" spc="-5">
                <a:latin typeface="Times New Roman"/>
                <a:cs typeface="Times New Roman"/>
              </a:rPr>
              <a:t>night </a:t>
            </a:r>
            <a:r>
              <a:rPr dirty="0" sz="1450" spc="-10">
                <a:latin typeface="Times New Roman"/>
                <a:cs typeface="Times New Roman"/>
              </a:rPr>
              <a:t>in Sir </a:t>
            </a:r>
            <a:r>
              <a:rPr dirty="0" sz="1450" spc="-20">
                <a:latin typeface="Times New Roman"/>
                <a:cs typeface="Times New Roman"/>
              </a:rPr>
              <a:t>Daniel’s </a:t>
            </a:r>
            <a:r>
              <a:rPr dirty="0" sz="1450" spc="-10">
                <a:latin typeface="Times New Roman"/>
                <a:cs typeface="Times New Roman"/>
              </a:rPr>
              <a:t>house,  how </a:t>
            </a:r>
            <a:r>
              <a:rPr dirty="0" sz="1450" spc="-5">
                <a:latin typeface="Times New Roman"/>
                <a:cs typeface="Times New Roman"/>
              </a:rPr>
              <a:t>he </a:t>
            </a:r>
            <a:r>
              <a:rPr dirty="0" sz="1450" spc="-10">
                <a:latin typeface="Times New Roman"/>
                <a:cs typeface="Times New Roman"/>
              </a:rPr>
              <a:t>wore </a:t>
            </a:r>
            <a:r>
              <a:rPr dirty="0" sz="1450" spc="-5">
                <a:latin typeface="Times New Roman"/>
                <a:cs typeface="Times New Roman"/>
              </a:rPr>
              <a:t>a </a:t>
            </a:r>
            <a:r>
              <a:rPr dirty="0" sz="1450" spc="-10">
                <a:latin typeface="Times New Roman"/>
                <a:cs typeface="Times New Roman"/>
              </a:rPr>
              <a:t>sacrilegious disguise; and in the midst </a:t>
            </a:r>
            <a:r>
              <a:rPr dirty="0" sz="1450" spc="-5">
                <a:latin typeface="Times New Roman"/>
                <a:cs typeface="Times New Roman"/>
              </a:rPr>
              <a:t>of </a:t>
            </a:r>
            <a:r>
              <a:rPr dirty="0" sz="1450" spc="-10">
                <a:latin typeface="Times New Roman"/>
                <a:cs typeface="Times New Roman"/>
              </a:rPr>
              <a:t>the babel, Sir Oliver  indicated Lawless, both </a:t>
            </a:r>
            <a:r>
              <a:rPr dirty="0" sz="1450" spc="-5">
                <a:latin typeface="Times New Roman"/>
                <a:cs typeface="Times New Roman"/>
              </a:rPr>
              <a:t>by </a:t>
            </a:r>
            <a:r>
              <a:rPr dirty="0" sz="1450" spc="-10">
                <a:latin typeface="Times New Roman"/>
                <a:cs typeface="Times New Roman"/>
              </a:rPr>
              <a:t>voice and gesture, as accomplice to the fact. He, in  his turn, was dragged from his seat and set beside his </a:t>
            </a:r>
            <a:r>
              <a:rPr dirty="0" sz="1450" spc="-20">
                <a:latin typeface="Times New Roman"/>
                <a:cs typeface="Times New Roman"/>
              </a:rPr>
              <a:t>leader. </a:t>
            </a:r>
            <a:r>
              <a:rPr dirty="0" sz="1450" spc="-10">
                <a:latin typeface="Times New Roman"/>
                <a:cs typeface="Times New Roman"/>
              </a:rPr>
              <a:t>The feelings </a:t>
            </a:r>
            <a:r>
              <a:rPr dirty="0" sz="1450" spc="-5">
                <a:latin typeface="Times New Roman"/>
                <a:cs typeface="Times New Roman"/>
              </a:rPr>
              <a:t>of  </a:t>
            </a:r>
            <a:r>
              <a:rPr dirty="0" sz="1450" spc="-10">
                <a:latin typeface="Times New Roman"/>
                <a:cs typeface="Times New Roman"/>
              </a:rPr>
              <a:t>the crowd rose high </a:t>
            </a:r>
            <a:r>
              <a:rPr dirty="0" sz="1450" spc="-5">
                <a:latin typeface="Times New Roman"/>
                <a:cs typeface="Times New Roman"/>
              </a:rPr>
              <a:t>on </a:t>
            </a:r>
            <a:r>
              <a:rPr dirty="0" sz="1450" spc="-10">
                <a:latin typeface="Times New Roman"/>
                <a:cs typeface="Times New Roman"/>
              </a:rPr>
              <a:t>either side, and while some dragged the prisoners to  and fro to favour their escape, others cursed and struck them with their fists.  </a:t>
            </a:r>
            <a:r>
              <a:rPr dirty="0" sz="1450" spc="-25">
                <a:latin typeface="Times New Roman"/>
                <a:cs typeface="Times New Roman"/>
              </a:rPr>
              <a:t>Dick’s </a:t>
            </a:r>
            <a:r>
              <a:rPr dirty="0" sz="1450" spc="-10">
                <a:latin typeface="Times New Roman"/>
                <a:cs typeface="Times New Roman"/>
              </a:rPr>
              <a:t>ears rang and his brain swam </a:t>
            </a:r>
            <a:r>
              <a:rPr dirty="0" sz="1450" spc="-20">
                <a:latin typeface="Times New Roman"/>
                <a:cs typeface="Times New Roman"/>
              </a:rPr>
              <a:t>dizzily,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man struggling in the  eddies </a:t>
            </a:r>
            <a:r>
              <a:rPr dirty="0" sz="1450" spc="-5">
                <a:latin typeface="Times New Roman"/>
                <a:cs typeface="Times New Roman"/>
              </a:rPr>
              <a:t>of a </a:t>
            </a:r>
            <a:r>
              <a:rPr dirty="0" sz="1450" spc="-10">
                <a:latin typeface="Times New Roman"/>
                <a:cs typeface="Times New Roman"/>
              </a:rPr>
              <a:t>furious</a:t>
            </a:r>
            <a:r>
              <a:rPr dirty="0" sz="1450" spc="-5">
                <a:latin typeface="Times New Roman"/>
                <a:cs typeface="Times New Roman"/>
              </a:rPr>
              <a:t> </a:t>
            </a:r>
            <a:r>
              <a:rPr dirty="0" sz="1450" spc="-20">
                <a:latin typeface="Times New Roman"/>
                <a:cs typeface="Times New Roman"/>
              </a:rPr>
              <a:t>river.</a:t>
            </a:r>
            <a:endParaRPr sz="1450">
              <a:latin typeface="Times New Roman"/>
              <a:cs typeface="Times New Roman"/>
            </a:endParaRPr>
          </a:p>
          <a:p>
            <a:pPr algn="just" marL="12700" marR="10160">
              <a:lnSpc>
                <a:spcPts val="1730"/>
              </a:lnSpc>
              <a:spcBef>
                <a:spcPts val="560"/>
              </a:spcBef>
            </a:pPr>
            <a:r>
              <a:rPr dirty="0" sz="1450" spc="-10">
                <a:latin typeface="Times New Roman"/>
                <a:cs typeface="Times New Roman"/>
              </a:rPr>
              <a:t>But the tall man who had already answered Dick, </a:t>
            </a:r>
            <a:r>
              <a:rPr dirty="0" sz="1450" spc="-5">
                <a:latin typeface="Times New Roman"/>
                <a:cs typeface="Times New Roman"/>
              </a:rPr>
              <a:t>by a </a:t>
            </a:r>
            <a:r>
              <a:rPr dirty="0" sz="1450" spc="-10">
                <a:latin typeface="Times New Roman"/>
                <a:cs typeface="Times New Roman"/>
              </a:rPr>
              <a:t>prodigious exercise </a:t>
            </a:r>
            <a:r>
              <a:rPr dirty="0" sz="1450" spc="-5">
                <a:latin typeface="Times New Roman"/>
                <a:cs typeface="Times New Roman"/>
              </a:rPr>
              <a:t>of  </a:t>
            </a:r>
            <a:r>
              <a:rPr dirty="0" sz="1450" spc="-10">
                <a:latin typeface="Times New Roman"/>
                <a:cs typeface="Times New Roman"/>
              </a:rPr>
              <a:t>voice restored silence and order in the</a:t>
            </a:r>
            <a:r>
              <a:rPr dirty="0" sz="1450" spc="25">
                <a:latin typeface="Times New Roman"/>
                <a:cs typeface="Times New Roman"/>
              </a:rPr>
              <a:t> </a:t>
            </a:r>
            <a:r>
              <a:rPr dirty="0" sz="1450" spc="-10">
                <a:latin typeface="Times New Roman"/>
                <a:cs typeface="Times New Roman"/>
              </a:rPr>
              <a:t>mob.</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“Search them,” </a:t>
            </a:r>
            <a:r>
              <a:rPr dirty="0" sz="1450" spc="-5">
                <a:latin typeface="Times New Roman"/>
                <a:cs typeface="Times New Roman"/>
              </a:rPr>
              <a:t>he </a:t>
            </a:r>
            <a:r>
              <a:rPr dirty="0" sz="1450" spc="-10">
                <a:latin typeface="Times New Roman"/>
                <a:cs typeface="Times New Roman"/>
              </a:rPr>
              <a:t>said, “for arms. </a:t>
            </a:r>
            <a:r>
              <a:rPr dirty="0" sz="1450" spc="-70">
                <a:latin typeface="Times New Roman"/>
                <a:cs typeface="Times New Roman"/>
              </a:rPr>
              <a:t>We </a:t>
            </a:r>
            <a:r>
              <a:rPr dirty="0" sz="1450" spc="-10">
                <a:latin typeface="Times New Roman"/>
                <a:cs typeface="Times New Roman"/>
              </a:rPr>
              <a:t>may so judge </a:t>
            </a:r>
            <a:r>
              <a:rPr dirty="0" sz="1450" spc="-5">
                <a:latin typeface="Times New Roman"/>
                <a:cs typeface="Times New Roman"/>
              </a:rPr>
              <a:t>of </a:t>
            </a:r>
            <a:r>
              <a:rPr dirty="0" sz="1450" spc="-10">
                <a:latin typeface="Times New Roman"/>
                <a:cs typeface="Times New Roman"/>
              </a:rPr>
              <a:t>their</a:t>
            </a:r>
            <a:r>
              <a:rPr dirty="0" sz="1450" spc="140">
                <a:latin typeface="Times New Roman"/>
                <a:cs typeface="Times New Roman"/>
              </a:rPr>
              <a:t> </a:t>
            </a:r>
            <a:r>
              <a:rPr dirty="0" sz="1450" spc="-10">
                <a:latin typeface="Times New Roman"/>
                <a:cs typeface="Times New Roman"/>
              </a:rPr>
              <a:t>intentions.”</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Upon Dick they found </a:t>
            </a:r>
            <a:r>
              <a:rPr dirty="0" sz="1450" spc="-5">
                <a:latin typeface="Times New Roman"/>
                <a:cs typeface="Times New Roman"/>
              </a:rPr>
              <a:t>no </a:t>
            </a:r>
            <a:r>
              <a:rPr dirty="0" sz="1450" spc="-10">
                <a:latin typeface="Times New Roman"/>
                <a:cs typeface="Times New Roman"/>
              </a:rPr>
              <a:t>weapon </a:t>
            </a:r>
            <a:r>
              <a:rPr dirty="0" sz="1450" spc="-5">
                <a:latin typeface="Times New Roman"/>
                <a:cs typeface="Times New Roman"/>
              </a:rPr>
              <a:t>but </a:t>
            </a:r>
            <a:r>
              <a:rPr dirty="0" sz="1450" spc="-10">
                <a:latin typeface="Times New Roman"/>
                <a:cs typeface="Times New Roman"/>
              </a:rPr>
              <a:t>his poniard, and this told in his </a:t>
            </a:r>
            <a:r>
              <a:rPr dirty="0" sz="1450" spc="-15">
                <a:latin typeface="Times New Roman"/>
                <a:cs typeface="Times New Roman"/>
              </a:rPr>
              <a:t>favour,  </a:t>
            </a:r>
            <a:r>
              <a:rPr dirty="0" sz="1450" spc="-10">
                <a:latin typeface="Times New Roman"/>
                <a:cs typeface="Times New Roman"/>
              </a:rPr>
              <a:t>until </a:t>
            </a:r>
            <a:r>
              <a:rPr dirty="0" sz="1450" spc="-5">
                <a:latin typeface="Times New Roman"/>
                <a:cs typeface="Times New Roman"/>
              </a:rPr>
              <a:t>one </a:t>
            </a:r>
            <a:r>
              <a:rPr dirty="0" sz="1450" spc="-10">
                <a:latin typeface="Times New Roman"/>
                <a:cs typeface="Times New Roman"/>
              </a:rPr>
              <a:t>man officiously drew it from its sheath, and found it still uncleansed  </a:t>
            </a:r>
            <a:r>
              <a:rPr dirty="0" sz="1450" spc="-5">
                <a:latin typeface="Times New Roman"/>
                <a:cs typeface="Times New Roman"/>
              </a:rPr>
              <a:t>of </a:t>
            </a:r>
            <a:r>
              <a:rPr dirty="0" sz="1450" spc="-10">
                <a:latin typeface="Times New Roman"/>
                <a:cs typeface="Times New Roman"/>
              </a:rPr>
              <a:t>the blood </a:t>
            </a:r>
            <a:r>
              <a:rPr dirty="0" sz="1450" spc="-5">
                <a:latin typeface="Times New Roman"/>
                <a:cs typeface="Times New Roman"/>
              </a:rPr>
              <a:t>of </a:t>
            </a:r>
            <a:r>
              <a:rPr dirty="0" sz="1450" spc="-20">
                <a:latin typeface="Times New Roman"/>
                <a:cs typeface="Times New Roman"/>
              </a:rPr>
              <a:t>Rutter. </a:t>
            </a:r>
            <a:r>
              <a:rPr dirty="0" sz="1450" spc="-10">
                <a:latin typeface="Times New Roman"/>
                <a:cs typeface="Times New Roman"/>
              </a:rPr>
              <a:t>At this there was </a:t>
            </a:r>
            <a:r>
              <a:rPr dirty="0" sz="1450" spc="-5">
                <a:latin typeface="Times New Roman"/>
                <a:cs typeface="Times New Roman"/>
              </a:rPr>
              <a:t>a </a:t>
            </a:r>
            <a:r>
              <a:rPr dirty="0" sz="1450" spc="-10">
                <a:latin typeface="Times New Roman"/>
                <a:cs typeface="Times New Roman"/>
              </a:rPr>
              <a:t>great </a:t>
            </a:r>
            <a:r>
              <a:rPr dirty="0" sz="1450" spc="-5">
                <a:latin typeface="Times New Roman"/>
                <a:cs typeface="Times New Roman"/>
              </a:rPr>
              <a:t>shout </a:t>
            </a:r>
            <a:r>
              <a:rPr dirty="0" sz="1450" spc="-10">
                <a:latin typeface="Times New Roman"/>
                <a:cs typeface="Times New Roman"/>
              </a:rPr>
              <a:t>among Sir </a:t>
            </a:r>
            <a:r>
              <a:rPr dirty="0" sz="1450" spc="-20">
                <a:latin typeface="Times New Roman"/>
                <a:cs typeface="Times New Roman"/>
              </a:rPr>
              <a:t>Daniel’s  </a:t>
            </a:r>
            <a:r>
              <a:rPr dirty="0" sz="1450" spc="-10">
                <a:latin typeface="Times New Roman"/>
                <a:cs typeface="Times New Roman"/>
              </a:rPr>
              <a:t>followers, which the tall man suppressed </a:t>
            </a:r>
            <a:r>
              <a:rPr dirty="0" sz="1450" spc="-5">
                <a:latin typeface="Times New Roman"/>
                <a:cs typeface="Times New Roman"/>
              </a:rPr>
              <a:t>by a </a:t>
            </a:r>
            <a:r>
              <a:rPr dirty="0" sz="1450" spc="-10">
                <a:latin typeface="Times New Roman"/>
                <a:cs typeface="Times New Roman"/>
              </a:rPr>
              <a:t>gesture and an imperious  glance. But when it came to the turn </a:t>
            </a:r>
            <a:r>
              <a:rPr dirty="0" sz="1450" spc="-5">
                <a:latin typeface="Times New Roman"/>
                <a:cs typeface="Times New Roman"/>
              </a:rPr>
              <a:t>of </a:t>
            </a:r>
            <a:r>
              <a:rPr dirty="0" sz="1450" spc="-10">
                <a:latin typeface="Times New Roman"/>
                <a:cs typeface="Times New Roman"/>
              </a:rPr>
              <a:t>Lawless, there was found under his  gown </a:t>
            </a:r>
            <a:r>
              <a:rPr dirty="0" sz="1450" spc="-5">
                <a:latin typeface="Times New Roman"/>
                <a:cs typeface="Times New Roman"/>
              </a:rPr>
              <a:t>a </a:t>
            </a:r>
            <a:r>
              <a:rPr dirty="0" sz="1450" spc="-10">
                <a:latin typeface="Times New Roman"/>
                <a:cs typeface="Times New Roman"/>
              </a:rPr>
              <a:t>sheaf </a:t>
            </a:r>
            <a:r>
              <a:rPr dirty="0" sz="1450" spc="-5">
                <a:latin typeface="Times New Roman"/>
                <a:cs typeface="Times New Roman"/>
              </a:rPr>
              <a:t>of </a:t>
            </a:r>
            <a:r>
              <a:rPr dirty="0" sz="1450" spc="-10">
                <a:latin typeface="Times New Roman"/>
                <a:cs typeface="Times New Roman"/>
              </a:rPr>
              <a:t>arrows identical with those that had been</a:t>
            </a:r>
            <a:r>
              <a:rPr dirty="0" sz="1450" spc="50">
                <a:latin typeface="Times New Roman"/>
                <a:cs typeface="Times New Roman"/>
              </a:rPr>
              <a:t> </a:t>
            </a:r>
            <a:r>
              <a:rPr dirty="0" sz="1450" spc="-10">
                <a:latin typeface="Times New Roman"/>
                <a:cs typeface="Times New Roman"/>
              </a:rPr>
              <a:t>shot.</a:t>
            </a:r>
            <a:endParaRPr sz="1450">
              <a:latin typeface="Times New Roman"/>
              <a:cs typeface="Times New Roman"/>
            </a:endParaRPr>
          </a:p>
          <a:p>
            <a:pPr marL="12700">
              <a:lnSpc>
                <a:spcPct val="100000"/>
              </a:lnSpc>
              <a:spcBef>
                <a:spcPts val="505"/>
              </a:spcBef>
            </a:pPr>
            <a:r>
              <a:rPr dirty="0" sz="1450" spc="-10">
                <a:latin typeface="Times New Roman"/>
                <a:cs typeface="Times New Roman"/>
              </a:rPr>
              <a:t>“How say </a:t>
            </a:r>
            <a:r>
              <a:rPr dirty="0" sz="1450" spc="-5">
                <a:latin typeface="Times New Roman"/>
                <a:cs typeface="Times New Roman"/>
              </a:rPr>
              <a:t>ye </a:t>
            </a:r>
            <a:r>
              <a:rPr dirty="0" sz="1450" spc="-10">
                <a:latin typeface="Times New Roman"/>
                <a:cs typeface="Times New Roman"/>
              </a:rPr>
              <a:t>now?” asked the tall man, </a:t>
            </a:r>
            <a:r>
              <a:rPr dirty="0" sz="1450" spc="-15">
                <a:latin typeface="Times New Roman"/>
                <a:cs typeface="Times New Roman"/>
              </a:rPr>
              <a:t>frowningly,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marL="12700" marR="62865">
              <a:lnSpc>
                <a:spcPts val="1730"/>
              </a:lnSpc>
              <a:spcBef>
                <a:spcPts val="630"/>
              </a:spcBef>
            </a:pPr>
            <a:r>
              <a:rPr dirty="0" sz="1450" spc="-20">
                <a:latin typeface="Times New Roman"/>
                <a:cs typeface="Times New Roman"/>
              </a:rPr>
              <a:t>“Sir,” </a:t>
            </a:r>
            <a:r>
              <a:rPr dirty="0" sz="1450" spc="-10">
                <a:latin typeface="Times New Roman"/>
                <a:cs typeface="Times New Roman"/>
              </a:rPr>
              <a:t>replied Dick, “I am here in </a:t>
            </a:r>
            <a:r>
              <a:rPr dirty="0" sz="1450" spc="-20">
                <a:latin typeface="Times New Roman"/>
                <a:cs typeface="Times New Roman"/>
              </a:rPr>
              <a:t>sanctuary, </a:t>
            </a:r>
            <a:r>
              <a:rPr dirty="0" sz="1450" spc="-10">
                <a:latin typeface="Times New Roman"/>
                <a:cs typeface="Times New Roman"/>
              </a:rPr>
              <a:t>is it </a:t>
            </a:r>
            <a:r>
              <a:rPr dirty="0" sz="1450" spc="-5">
                <a:latin typeface="Times New Roman"/>
                <a:cs typeface="Times New Roman"/>
              </a:rPr>
              <a:t>not </a:t>
            </a:r>
            <a:r>
              <a:rPr dirty="0" sz="1450" spc="-10">
                <a:latin typeface="Times New Roman"/>
                <a:cs typeface="Times New Roman"/>
              </a:rPr>
              <a:t>so? </a:t>
            </a:r>
            <a:r>
              <a:rPr dirty="0" sz="1450" spc="-35">
                <a:latin typeface="Times New Roman"/>
                <a:cs typeface="Times New Roman"/>
              </a:rPr>
              <a:t>Well, </a:t>
            </a:r>
            <a:r>
              <a:rPr dirty="0" sz="1450" spc="-25">
                <a:latin typeface="Times New Roman"/>
                <a:cs typeface="Times New Roman"/>
              </a:rPr>
              <a:t>sir,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by  your </a:t>
            </a:r>
            <a:r>
              <a:rPr dirty="0" sz="1450" spc="-10">
                <a:latin typeface="Times New Roman"/>
                <a:cs typeface="Times New Roman"/>
              </a:rPr>
              <a:t>bearing that </a:t>
            </a:r>
            <a:r>
              <a:rPr dirty="0" sz="1450" spc="-5">
                <a:latin typeface="Times New Roman"/>
                <a:cs typeface="Times New Roman"/>
              </a:rPr>
              <a:t>ye </a:t>
            </a:r>
            <a:r>
              <a:rPr dirty="0" sz="1450" spc="-10">
                <a:latin typeface="Times New Roman"/>
                <a:cs typeface="Times New Roman"/>
              </a:rPr>
              <a:t>are high in station, and </a:t>
            </a:r>
            <a:r>
              <a:rPr dirty="0" sz="1450" spc="-5">
                <a:latin typeface="Times New Roman"/>
                <a:cs typeface="Times New Roman"/>
              </a:rPr>
              <a:t>I </a:t>
            </a:r>
            <a:r>
              <a:rPr dirty="0" sz="1450" spc="-10">
                <a:latin typeface="Times New Roman"/>
                <a:cs typeface="Times New Roman"/>
              </a:rPr>
              <a:t>read in </a:t>
            </a:r>
            <a:r>
              <a:rPr dirty="0" sz="1450" spc="-5">
                <a:latin typeface="Times New Roman"/>
                <a:cs typeface="Times New Roman"/>
              </a:rPr>
              <a:t>your </a:t>
            </a:r>
            <a:r>
              <a:rPr dirty="0" sz="1450" spc="-10">
                <a:latin typeface="Times New Roman"/>
                <a:cs typeface="Times New Roman"/>
              </a:rPr>
              <a:t>countenance the  marks </a:t>
            </a:r>
            <a:r>
              <a:rPr dirty="0" sz="1450" spc="-5">
                <a:latin typeface="Times New Roman"/>
                <a:cs typeface="Times New Roman"/>
              </a:rPr>
              <a:t>of </a:t>
            </a:r>
            <a:r>
              <a:rPr dirty="0" sz="1450" spc="-10">
                <a:latin typeface="Times New Roman"/>
                <a:cs typeface="Times New Roman"/>
              </a:rPr>
              <a:t>piety and justice. </a:t>
            </a:r>
            <a:r>
              <a:rPr dirty="0" sz="1450" spc="-60">
                <a:latin typeface="Times New Roman"/>
                <a:cs typeface="Times New Roman"/>
              </a:rPr>
              <a:t>To </a:t>
            </a:r>
            <a:r>
              <a:rPr dirty="0" sz="1450" spc="-5">
                <a:latin typeface="Times New Roman"/>
                <a:cs typeface="Times New Roman"/>
              </a:rPr>
              <a:t>you,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will yield me </a:t>
            </a:r>
            <a:r>
              <a:rPr dirty="0" sz="1450" spc="-15">
                <a:latin typeface="Times New Roman"/>
                <a:cs typeface="Times New Roman"/>
              </a:rPr>
              <a:t>prisoner, </a:t>
            </a:r>
            <a:r>
              <a:rPr dirty="0" sz="1450" spc="-10">
                <a:latin typeface="Times New Roman"/>
                <a:cs typeface="Times New Roman"/>
              </a:rPr>
              <a:t>and that  </a:t>
            </a:r>
            <a:r>
              <a:rPr dirty="0" sz="1450" spc="-20">
                <a:latin typeface="Times New Roman"/>
                <a:cs typeface="Times New Roman"/>
              </a:rPr>
              <a:t>blithely, </a:t>
            </a:r>
            <a:r>
              <a:rPr dirty="0" sz="1450" spc="-10">
                <a:latin typeface="Times New Roman"/>
                <a:cs typeface="Times New Roman"/>
              </a:rPr>
              <a:t>foregoing the advantage </a:t>
            </a:r>
            <a:r>
              <a:rPr dirty="0" sz="1450" spc="-5">
                <a:latin typeface="Times New Roman"/>
                <a:cs typeface="Times New Roman"/>
              </a:rPr>
              <a:t>of </a:t>
            </a:r>
            <a:r>
              <a:rPr dirty="0" sz="1450" spc="-10">
                <a:latin typeface="Times New Roman"/>
                <a:cs typeface="Times New Roman"/>
              </a:rPr>
              <a:t>this holy place. But rather than to </a:t>
            </a:r>
            <a:r>
              <a:rPr dirty="0" sz="1450" spc="-5">
                <a:latin typeface="Times New Roman"/>
                <a:cs typeface="Times New Roman"/>
              </a:rPr>
              <a:t>be  </a:t>
            </a:r>
            <a:r>
              <a:rPr dirty="0" sz="1450" spc="-10">
                <a:latin typeface="Times New Roman"/>
                <a:cs typeface="Times New Roman"/>
              </a:rPr>
              <a:t>yielded into the discretion </a:t>
            </a:r>
            <a:r>
              <a:rPr dirty="0" sz="1450" spc="-5">
                <a:latin typeface="Times New Roman"/>
                <a:cs typeface="Times New Roman"/>
              </a:rPr>
              <a:t>of </a:t>
            </a:r>
            <a:r>
              <a:rPr dirty="0" sz="1450" spc="-10">
                <a:latin typeface="Times New Roman"/>
                <a:cs typeface="Times New Roman"/>
              </a:rPr>
              <a:t>that man—whom </a:t>
            </a:r>
            <a:r>
              <a:rPr dirty="0" sz="1450" spc="-5">
                <a:latin typeface="Times New Roman"/>
                <a:cs typeface="Times New Roman"/>
              </a:rPr>
              <a:t>I do </a:t>
            </a:r>
            <a:r>
              <a:rPr dirty="0" sz="1450" spc="-10">
                <a:latin typeface="Times New Roman"/>
                <a:cs typeface="Times New Roman"/>
              </a:rPr>
              <a:t>here accuse with </a:t>
            </a:r>
            <a:r>
              <a:rPr dirty="0" sz="1450" spc="-5">
                <a:latin typeface="Times New Roman"/>
                <a:cs typeface="Times New Roman"/>
              </a:rPr>
              <a:t>a </a:t>
            </a:r>
            <a:r>
              <a:rPr dirty="0" sz="1450" spc="-10">
                <a:latin typeface="Times New Roman"/>
                <a:cs typeface="Times New Roman"/>
              </a:rPr>
              <a:t>loud  voice to </a:t>
            </a:r>
            <a:r>
              <a:rPr dirty="0" sz="1450" spc="-5">
                <a:latin typeface="Times New Roman"/>
                <a:cs typeface="Times New Roman"/>
              </a:rPr>
              <a:t>be </a:t>
            </a:r>
            <a:r>
              <a:rPr dirty="0" sz="1450" spc="-10">
                <a:latin typeface="Times New Roman"/>
                <a:cs typeface="Times New Roman"/>
              </a:rPr>
              <a:t>the murderer </a:t>
            </a:r>
            <a:r>
              <a:rPr dirty="0" sz="1450" spc="-5">
                <a:latin typeface="Times New Roman"/>
                <a:cs typeface="Times New Roman"/>
              </a:rPr>
              <a:t>of </a:t>
            </a:r>
            <a:r>
              <a:rPr dirty="0" sz="1450" spc="-10">
                <a:latin typeface="Times New Roman"/>
                <a:cs typeface="Times New Roman"/>
              </a:rPr>
              <a:t>my natural father and the unjust retainer </a:t>
            </a:r>
            <a:r>
              <a:rPr dirty="0" sz="1450" spc="-5">
                <a:latin typeface="Times New Roman"/>
                <a:cs typeface="Times New Roman"/>
              </a:rPr>
              <a:t>of </a:t>
            </a:r>
            <a:r>
              <a:rPr dirty="0" sz="1450" spc="-10">
                <a:latin typeface="Times New Roman"/>
                <a:cs typeface="Times New Roman"/>
              </a:rPr>
              <a:t>my  lands and revenues—rather than that, </a:t>
            </a:r>
            <a:r>
              <a:rPr dirty="0" sz="1450" spc="-5">
                <a:latin typeface="Times New Roman"/>
                <a:cs typeface="Times New Roman"/>
              </a:rPr>
              <a:t>I </a:t>
            </a:r>
            <a:r>
              <a:rPr dirty="0" sz="1450" spc="-10">
                <a:latin typeface="Times New Roman"/>
                <a:cs typeface="Times New Roman"/>
              </a:rPr>
              <a:t>would beseech </a:t>
            </a:r>
            <a:r>
              <a:rPr dirty="0" sz="1450" spc="-5">
                <a:latin typeface="Times New Roman"/>
                <a:cs typeface="Times New Roman"/>
              </a:rPr>
              <a:t>you, </a:t>
            </a:r>
            <a:r>
              <a:rPr dirty="0" sz="1450" spc="-10">
                <a:latin typeface="Times New Roman"/>
                <a:cs typeface="Times New Roman"/>
              </a:rPr>
              <a:t>under </a:t>
            </a:r>
            <a:r>
              <a:rPr dirty="0" sz="1450" spc="-15">
                <a:latin typeface="Times New Roman"/>
                <a:cs typeface="Times New Roman"/>
              </a:rPr>
              <a:t>favour,</a:t>
            </a:r>
            <a:r>
              <a:rPr dirty="0" sz="1450" spc="114">
                <a:latin typeface="Times New Roman"/>
                <a:cs typeface="Times New Roman"/>
              </a:rPr>
              <a:t> </a:t>
            </a:r>
            <a:r>
              <a:rPr dirty="0" sz="1450" spc="-10">
                <a:latin typeface="Times New Roman"/>
                <a:cs typeface="Times New Roman"/>
              </a:rPr>
              <a:t>with</a:t>
            </a:r>
            <a:endParaRPr sz="1450">
              <a:latin typeface="Times New Roman"/>
              <a:cs typeface="Times New Roman"/>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marL="12700" marR="7620">
              <a:lnSpc>
                <a:spcPts val="1730"/>
              </a:lnSpc>
              <a:spcBef>
                <a:spcPts val="155"/>
              </a:spcBef>
            </a:pPr>
            <a:r>
              <a:rPr dirty="0" sz="1450" spc="-5">
                <a:latin typeface="Times New Roman"/>
                <a:cs typeface="Times New Roman"/>
              </a:rPr>
              <a:t>your </a:t>
            </a:r>
            <a:r>
              <a:rPr dirty="0" sz="1450" spc="-10">
                <a:latin typeface="Times New Roman"/>
                <a:cs typeface="Times New Roman"/>
              </a:rPr>
              <a:t>own gentle hand, to despatch me </a:t>
            </a:r>
            <a:r>
              <a:rPr dirty="0" sz="1450" spc="-5">
                <a:latin typeface="Times New Roman"/>
                <a:cs typeface="Times New Roman"/>
              </a:rPr>
              <a:t>on </a:t>
            </a:r>
            <a:r>
              <a:rPr dirty="0" sz="1450" spc="-10">
                <a:latin typeface="Times New Roman"/>
                <a:cs typeface="Times New Roman"/>
              </a:rPr>
              <a:t>the spot. </a:t>
            </a:r>
            <a:r>
              <a:rPr dirty="0" sz="1450" spc="-45">
                <a:latin typeface="Times New Roman"/>
                <a:cs typeface="Times New Roman"/>
              </a:rPr>
              <a:t>Your </a:t>
            </a:r>
            <a:r>
              <a:rPr dirty="0" sz="1450" spc="-10">
                <a:latin typeface="Times New Roman"/>
                <a:cs typeface="Times New Roman"/>
              </a:rPr>
              <a:t>own ears have heard  him, how before that </a:t>
            </a:r>
            <a:r>
              <a:rPr dirty="0" sz="1450" spc="-5">
                <a:latin typeface="Times New Roman"/>
                <a:cs typeface="Times New Roman"/>
              </a:rPr>
              <a:t>I </a:t>
            </a:r>
            <a:r>
              <a:rPr dirty="0" sz="1450" spc="-10">
                <a:latin typeface="Times New Roman"/>
                <a:cs typeface="Times New Roman"/>
              </a:rPr>
              <a:t>was proven guilty </a:t>
            </a:r>
            <a:r>
              <a:rPr dirty="0" sz="1450" spc="-5">
                <a:latin typeface="Times New Roman"/>
                <a:cs typeface="Times New Roman"/>
              </a:rPr>
              <a:t>he </a:t>
            </a:r>
            <a:r>
              <a:rPr dirty="0" sz="1450" spc="-10">
                <a:latin typeface="Times New Roman"/>
                <a:cs typeface="Times New Roman"/>
              </a:rPr>
              <a:t>did threaten me with torments. It  standeth </a:t>
            </a:r>
            <a:r>
              <a:rPr dirty="0" sz="1450" spc="-5">
                <a:latin typeface="Times New Roman"/>
                <a:cs typeface="Times New Roman"/>
              </a:rPr>
              <a:t>not </a:t>
            </a:r>
            <a:r>
              <a:rPr dirty="0" sz="1450" spc="-10">
                <a:latin typeface="Times New Roman"/>
                <a:cs typeface="Times New Roman"/>
              </a:rPr>
              <a:t>with </a:t>
            </a:r>
            <a:r>
              <a:rPr dirty="0" sz="1450" spc="-5">
                <a:latin typeface="Times New Roman"/>
                <a:cs typeface="Times New Roman"/>
              </a:rPr>
              <a:t>your </a:t>
            </a:r>
            <a:r>
              <a:rPr dirty="0" sz="1450" spc="-10">
                <a:latin typeface="Times New Roman"/>
                <a:cs typeface="Times New Roman"/>
              </a:rPr>
              <a:t>own </a:t>
            </a:r>
            <a:r>
              <a:rPr dirty="0" sz="1450" spc="-5">
                <a:latin typeface="Times New Roman"/>
                <a:cs typeface="Times New Roman"/>
              </a:rPr>
              <a:t>honour </a:t>
            </a:r>
            <a:r>
              <a:rPr dirty="0" sz="1450" spc="-10">
                <a:latin typeface="Times New Roman"/>
                <a:cs typeface="Times New Roman"/>
              </a:rPr>
              <a:t>to deliver me to my sworn enemy and old  </a:t>
            </a:r>
            <a:r>
              <a:rPr dirty="0" sz="1450" spc="-15">
                <a:latin typeface="Times New Roman"/>
                <a:cs typeface="Times New Roman"/>
              </a:rPr>
              <a:t>oppressor, </a:t>
            </a:r>
            <a:r>
              <a:rPr dirty="0" sz="1450" spc="-5">
                <a:latin typeface="Times New Roman"/>
                <a:cs typeface="Times New Roman"/>
              </a:rPr>
              <a:t>but </a:t>
            </a:r>
            <a:r>
              <a:rPr dirty="0" sz="1450" spc="-10">
                <a:latin typeface="Times New Roman"/>
                <a:cs typeface="Times New Roman"/>
              </a:rPr>
              <a:t>to try me fairly </a:t>
            </a:r>
            <a:r>
              <a:rPr dirty="0" sz="1450" spc="-5">
                <a:latin typeface="Times New Roman"/>
                <a:cs typeface="Times New Roman"/>
              </a:rPr>
              <a:t>by </a:t>
            </a:r>
            <a:r>
              <a:rPr dirty="0" sz="1450" spc="-10">
                <a:latin typeface="Times New Roman"/>
                <a:cs typeface="Times New Roman"/>
              </a:rPr>
              <a:t>the way </a:t>
            </a:r>
            <a:r>
              <a:rPr dirty="0" sz="1450" spc="-5">
                <a:latin typeface="Times New Roman"/>
                <a:cs typeface="Times New Roman"/>
              </a:rPr>
              <a:t>of </a:t>
            </a:r>
            <a:r>
              <a:rPr dirty="0" sz="1450" spc="-35">
                <a:latin typeface="Times New Roman"/>
                <a:cs typeface="Times New Roman"/>
              </a:rPr>
              <a:t>law, </a:t>
            </a:r>
            <a:r>
              <a:rPr dirty="0" sz="1450" spc="-10">
                <a:latin typeface="Times New Roman"/>
                <a:cs typeface="Times New Roman"/>
              </a:rPr>
              <a:t>and, if that </a:t>
            </a:r>
            <a:r>
              <a:rPr dirty="0" sz="1450" spc="-5">
                <a:latin typeface="Times New Roman"/>
                <a:cs typeface="Times New Roman"/>
              </a:rPr>
              <a:t>I be </a:t>
            </a:r>
            <a:r>
              <a:rPr dirty="0" sz="1450" spc="-10">
                <a:latin typeface="Times New Roman"/>
                <a:cs typeface="Times New Roman"/>
              </a:rPr>
              <a:t>guilty indeed,  to slay me</a:t>
            </a:r>
            <a:r>
              <a:rPr dirty="0" sz="1450">
                <a:latin typeface="Times New Roman"/>
                <a:cs typeface="Times New Roman"/>
              </a:rPr>
              <a:t> </a:t>
            </a:r>
            <a:r>
              <a:rPr dirty="0" sz="1450" spc="-15">
                <a:latin typeface="Times New Roman"/>
                <a:cs typeface="Times New Roman"/>
              </a:rPr>
              <a:t>mercifully.”</a:t>
            </a:r>
            <a:endParaRPr sz="1450">
              <a:latin typeface="Times New Roman"/>
              <a:cs typeface="Times New Roman"/>
            </a:endParaRPr>
          </a:p>
          <a:p>
            <a:pPr marL="12700" marR="11430">
              <a:lnSpc>
                <a:spcPts val="1730"/>
              </a:lnSpc>
              <a:spcBef>
                <a:spcPts val="570"/>
              </a:spcBef>
            </a:pPr>
            <a:r>
              <a:rPr dirty="0" sz="1450" spc="-10">
                <a:latin typeface="Times New Roman"/>
                <a:cs typeface="Times New Roman"/>
              </a:rPr>
              <a:t>“My lord,” cried Sir Daniel, “ye will </a:t>
            </a:r>
            <a:r>
              <a:rPr dirty="0" sz="1450" spc="-5">
                <a:latin typeface="Times New Roman"/>
                <a:cs typeface="Times New Roman"/>
              </a:rPr>
              <a:t>not </a:t>
            </a:r>
            <a:r>
              <a:rPr dirty="0" sz="1450" spc="-10">
                <a:latin typeface="Times New Roman"/>
                <a:cs typeface="Times New Roman"/>
              </a:rPr>
              <a:t>hearken to this wolf? His bloody  dagger reeks him the lie into his</a:t>
            </a:r>
            <a:r>
              <a:rPr dirty="0" sz="1450" spc="2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marL="12700" marR="8255">
              <a:lnSpc>
                <a:spcPts val="1730"/>
              </a:lnSpc>
              <a:spcBef>
                <a:spcPts val="570"/>
              </a:spcBef>
            </a:pPr>
            <a:r>
              <a:rPr dirty="0" sz="1450" spc="-30">
                <a:latin typeface="Times New Roman"/>
                <a:cs typeface="Times New Roman"/>
              </a:rPr>
              <a:t>“Nay, </a:t>
            </a:r>
            <a:r>
              <a:rPr dirty="0" sz="1450" spc="-5">
                <a:latin typeface="Times New Roman"/>
                <a:cs typeface="Times New Roman"/>
              </a:rPr>
              <a:t>but </a:t>
            </a:r>
            <a:r>
              <a:rPr dirty="0" sz="1450" spc="-15">
                <a:latin typeface="Times New Roman"/>
                <a:cs typeface="Times New Roman"/>
              </a:rPr>
              <a:t>suffer </a:t>
            </a:r>
            <a:r>
              <a:rPr dirty="0" sz="1450" spc="-10">
                <a:latin typeface="Times New Roman"/>
                <a:cs typeface="Times New Roman"/>
              </a:rPr>
              <a:t>me, </a:t>
            </a:r>
            <a:r>
              <a:rPr dirty="0" sz="1450" spc="-5">
                <a:latin typeface="Times New Roman"/>
                <a:cs typeface="Times New Roman"/>
              </a:rPr>
              <a:t>good knight,” </a:t>
            </a:r>
            <a:r>
              <a:rPr dirty="0" sz="1450" spc="-10">
                <a:latin typeface="Times New Roman"/>
                <a:cs typeface="Times New Roman"/>
              </a:rPr>
              <a:t>returned the tall stranger; “your own  vehemence doth somewhat tell against</a:t>
            </a:r>
            <a:r>
              <a:rPr dirty="0" sz="1450" spc="15">
                <a:latin typeface="Times New Roman"/>
                <a:cs typeface="Times New Roman"/>
              </a:rPr>
              <a:t> </a:t>
            </a:r>
            <a:r>
              <a:rPr dirty="0" sz="1450" spc="-10">
                <a:latin typeface="Times New Roman"/>
                <a:cs typeface="Times New Roman"/>
              </a:rPr>
              <a:t>yourself.”</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And here the bride, who had come to herself some minutes past and looked  wildly </a:t>
            </a:r>
            <a:r>
              <a:rPr dirty="0" sz="1450" spc="-5">
                <a:latin typeface="Times New Roman"/>
                <a:cs typeface="Times New Roman"/>
              </a:rPr>
              <a:t>on upon </a:t>
            </a:r>
            <a:r>
              <a:rPr dirty="0" sz="1450" spc="-10">
                <a:latin typeface="Times New Roman"/>
                <a:cs typeface="Times New Roman"/>
              </a:rPr>
              <a:t>this scene, broke loose from those that held </a:t>
            </a:r>
            <a:r>
              <a:rPr dirty="0" sz="1450" spc="-20">
                <a:latin typeface="Times New Roman"/>
                <a:cs typeface="Times New Roman"/>
              </a:rPr>
              <a:t>her, </a:t>
            </a:r>
            <a:r>
              <a:rPr dirty="0" sz="1450" spc="-10">
                <a:latin typeface="Times New Roman"/>
                <a:cs typeface="Times New Roman"/>
              </a:rPr>
              <a:t>and fell </a:t>
            </a:r>
            <a:r>
              <a:rPr dirty="0" sz="1450" spc="-5">
                <a:latin typeface="Times New Roman"/>
                <a:cs typeface="Times New Roman"/>
              </a:rPr>
              <a:t>upon  </a:t>
            </a:r>
            <a:r>
              <a:rPr dirty="0" sz="1450" spc="-10">
                <a:latin typeface="Times New Roman"/>
                <a:cs typeface="Times New Roman"/>
              </a:rPr>
              <a:t>her knees before the last</a:t>
            </a:r>
            <a:r>
              <a:rPr dirty="0" sz="1450" spc="15">
                <a:latin typeface="Times New Roman"/>
                <a:cs typeface="Times New Roman"/>
              </a:rPr>
              <a:t> </a:t>
            </a:r>
            <a:r>
              <a:rPr dirty="0" sz="1450" spc="-20">
                <a:latin typeface="Times New Roman"/>
                <a:cs typeface="Times New Roman"/>
              </a:rPr>
              <a:t>speaker.</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“My Lord </a:t>
            </a:r>
            <a:r>
              <a:rPr dirty="0" sz="1450" spc="-5">
                <a:latin typeface="Times New Roman"/>
                <a:cs typeface="Times New Roman"/>
              </a:rPr>
              <a:t>of </a:t>
            </a:r>
            <a:r>
              <a:rPr dirty="0" sz="1450" spc="-10">
                <a:latin typeface="Times New Roman"/>
                <a:cs typeface="Times New Roman"/>
              </a:rPr>
              <a:t>Risingham,” she cried, “hear me, in justice. </a:t>
            </a:r>
            <a:r>
              <a:rPr dirty="0" sz="1450" spc="-5">
                <a:latin typeface="Times New Roman"/>
                <a:cs typeface="Times New Roman"/>
              </a:rPr>
              <a:t>I </a:t>
            </a:r>
            <a:r>
              <a:rPr dirty="0" sz="1450" spc="-10">
                <a:latin typeface="Times New Roman"/>
                <a:cs typeface="Times New Roman"/>
              </a:rPr>
              <a:t>am here in this  </a:t>
            </a:r>
            <a:r>
              <a:rPr dirty="0" sz="1450" spc="-25">
                <a:latin typeface="Times New Roman"/>
                <a:cs typeface="Times New Roman"/>
              </a:rPr>
              <a:t>man’s </a:t>
            </a:r>
            <a:r>
              <a:rPr dirty="0" sz="1450" spc="-10">
                <a:latin typeface="Times New Roman"/>
                <a:cs typeface="Times New Roman"/>
              </a:rPr>
              <a:t>custody </a:t>
            </a:r>
            <a:r>
              <a:rPr dirty="0" sz="1450" spc="-5">
                <a:latin typeface="Times New Roman"/>
                <a:cs typeface="Times New Roman"/>
              </a:rPr>
              <a:t>by </a:t>
            </a:r>
            <a:r>
              <a:rPr dirty="0" sz="1450" spc="-10">
                <a:latin typeface="Times New Roman"/>
                <a:cs typeface="Times New Roman"/>
              </a:rPr>
              <a:t>mere force, reft from mine own people. Since that day </a:t>
            </a:r>
            <a:r>
              <a:rPr dirty="0" sz="1450" spc="-5">
                <a:latin typeface="Times New Roman"/>
                <a:cs typeface="Times New Roman"/>
              </a:rPr>
              <a:t>I </a:t>
            </a:r>
            <a:r>
              <a:rPr dirty="0" sz="1450" spc="-10">
                <a:latin typeface="Times New Roman"/>
                <a:cs typeface="Times New Roman"/>
              </a:rPr>
              <a:t>had  never </a:t>
            </a:r>
            <a:r>
              <a:rPr dirty="0" sz="1450" spc="-25">
                <a:latin typeface="Times New Roman"/>
                <a:cs typeface="Times New Roman"/>
              </a:rPr>
              <a:t>pity, </a:t>
            </a:r>
            <a:r>
              <a:rPr dirty="0" sz="1450" spc="-10">
                <a:latin typeface="Times New Roman"/>
                <a:cs typeface="Times New Roman"/>
              </a:rPr>
              <a:t>countenance, </a:t>
            </a:r>
            <a:r>
              <a:rPr dirty="0" sz="1450" spc="-5">
                <a:latin typeface="Times New Roman"/>
                <a:cs typeface="Times New Roman"/>
              </a:rPr>
              <a:t>nor </a:t>
            </a:r>
            <a:r>
              <a:rPr dirty="0" sz="1450" spc="-10">
                <a:latin typeface="Times New Roman"/>
                <a:cs typeface="Times New Roman"/>
              </a:rPr>
              <a:t>comfort from the face </a:t>
            </a:r>
            <a:r>
              <a:rPr dirty="0" sz="1450" spc="-5">
                <a:latin typeface="Times New Roman"/>
                <a:cs typeface="Times New Roman"/>
              </a:rPr>
              <a:t>of </a:t>
            </a:r>
            <a:r>
              <a:rPr dirty="0" sz="1450" spc="-10">
                <a:latin typeface="Times New Roman"/>
                <a:cs typeface="Times New Roman"/>
              </a:rPr>
              <a:t>man—but from him  only—Richard Shelton—whom they now accuse and labour to </a:t>
            </a:r>
            <a:r>
              <a:rPr dirty="0" sz="1450" spc="-5">
                <a:latin typeface="Times New Roman"/>
                <a:cs typeface="Times New Roman"/>
              </a:rPr>
              <a:t>undo. </a:t>
            </a:r>
            <a:r>
              <a:rPr dirty="0" sz="1450" spc="-10">
                <a:latin typeface="Times New Roman"/>
                <a:cs typeface="Times New Roman"/>
              </a:rPr>
              <a:t>My lord,  if </a:t>
            </a:r>
            <a:r>
              <a:rPr dirty="0" sz="1450" spc="-5">
                <a:latin typeface="Times New Roman"/>
                <a:cs typeface="Times New Roman"/>
              </a:rPr>
              <a:t>he </a:t>
            </a:r>
            <a:r>
              <a:rPr dirty="0" sz="1450" spc="-10">
                <a:latin typeface="Times New Roman"/>
                <a:cs typeface="Times New Roman"/>
              </a:rPr>
              <a:t>was yesternight in Sir </a:t>
            </a:r>
            <a:r>
              <a:rPr dirty="0" sz="1450" spc="-20">
                <a:latin typeface="Times New Roman"/>
                <a:cs typeface="Times New Roman"/>
              </a:rPr>
              <a:t>Daniel’s </a:t>
            </a:r>
            <a:r>
              <a:rPr dirty="0" sz="1450" spc="-10">
                <a:latin typeface="Times New Roman"/>
                <a:cs typeface="Times New Roman"/>
              </a:rPr>
              <a:t>mansion, it was </a:t>
            </a:r>
            <a:r>
              <a:rPr dirty="0" sz="1450" spc="-5">
                <a:latin typeface="Times New Roman"/>
                <a:cs typeface="Times New Roman"/>
              </a:rPr>
              <a:t>I </a:t>
            </a:r>
            <a:r>
              <a:rPr dirty="0" sz="1450" spc="-10">
                <a:latin typeface="Times New Roman"/>
                <a:cs typeface="Times New Roman"/>
              </a:rPr>
              <a:t>that </a:t>
            </a:r>
            <a:r>
              <a:rPr dirty="0" sz="1450" spc="-5">
                <a:latin typeface="Times New Roman"/>
                <a:cs typeface="Times New Roman"/>
              </a:rPr>
              <a:t>brought </a:t>
            </a:r>
            <a:r>
              <a:rPr dirty="0" sz="1450" spc="-10">
                <a:latin typeface="Times New Roman"/>
                <a:cs typeface="Times New Roman"/>
              </a:rPr>
              <a:t>him there;  </a:t>
            </a:r>
            <a:r>
              <a:rPr dirty="0" sz="1450" spc="-5">
                <a:latin typeface="Times New Roman"/>
                <a:cs typeface="Times New Roman"/>
              </a:rPr>
              <a:t>he </a:t>
            </a:r>
            <a:r>
              <a:rPr dirty="0" sz="1450" spc="-10">
                <a:latin typeface="Times New Roman"/>
                <a:cs typeface="Times New Roman"/>
              </a:rPr>
              <a:t>came </a:t>
            </a:r>
            <a:r>
              <a:rPr dirty="0" sz="1450" spc="-5">
                <a:latin typeface="Times New Roman"/>
                <a:cs typeface="Times New Roman"/>
              </a:rPr>
              <a:t>but </a:t>
            </a:r>
            <a:r>
              <a:rPr dirty="0" sz="1450" spc="-10">
                <a:latin typeface="Times New Roman"/>
                <a:cs typeface="Times New Roman"/>
              </a:rPr>
              <a:t>at my </a:t>
            </a:r>
            <a:r>
              <a:rPr dirty="0" sz="1450" spc="-15">
                <a:latin typeface="Times New Roman"/>
                <a:cs typeface="Times New Roman"/>
              </a:rPr>
              <a:t>prayer, </a:t>
            </a:r>
            <a:r>
              <a:rPr dirty="0" sz="1450" spc="-10">
                <a:latin typeface="Times New Roman"/>
                <a:cs typeface="Times New Roman"/>
              </a:rPr>
              <a:t>and </a:t>
            </a:r>
            <a:r>
              <a:rPr dirty="0" sz="1450" spc="-5">
                <a:latin typeface="Times New Roman"/>
                <a:cs typeface="Times New Roman"/>
              </a:rPr>
              <a:t>thought </a:t>
            </a:r>
            <a:r>
              <a:rPr dirty="0" sz="1450" spc="-10">
                <a:latin typeface="Times New Roman"/>
                <a:cs typeface="Times New Roman"/>
              </a:rPr>
              <a:t>to </a:t>
            </a:r>
            <a:r>
              <a:rPr dirty="0" sz="1450" spc="-5">
                <a:latin typeface="Times New Roman"/>
                <a:cs typeface="Times New Roman"/>
              </a:rPr>
              <a:t>do no </a:t>
            </a:r>
            <a:r>
              <a:rPr dirty="0" sz="1450" spc="-10">
                <a:latin typeface="Times New Roman"/>
                <a:cs typeface="Times New Roman"/>
              </a:rPr>
              <a:t>hurt. While yet Sir Daniel was  </a:t>
            </a:r>
            <a:r>
              <a:rPr dirty="0" sz="1450" spc="-5">
                <a:latin typeface="Times New Roman"/>
                <a:cs typeface="Times New Roman"/>
              </a:rPr>
              <a:t>a good </a:t>
            </a:r>
            <a:r>
              <a:rPr dirty="0" sz="1450" spc="-10">
                <a:latin typeface="Times New Roman"/>
                <a:cs typeface="Times New Roman"/>
              </a:rPr>
              <a:t>lord to him, </a:t>
            </a:r>
            <a:r>
              <a:rPr dirty="0" sz="1450" spc="-5">
                <a:latin typeface="Times New Roman"/>
                <a:cs typeface="Times New Roman"/>
              </a:rPr>
              <a:t>he fought </a:t>
            </a:r>
            <a:r>
              <a:rPr dirty="0" sz="1450" spc="-10">
                <a:latin typeface="Times New Roman"/>
                <a:cs typeface="Times New Roman"/>
              </a:rPr>
              <a:t>with them </a:t>
            </a:r>
            <a:r>
              <a:rPr dirty="0" sz="1450" spc="-5">
                <a:latin typeface="Times New Roman"/>
                <a:cs typeface="Times New Roman"/>
              </a:rPr>
              <a:t>of </a:t>
            </a:r>
            <a:r>
              <a:rPr dirty="0" sz="1450" spc="-10">
                <a:latin typeface="Times New Roman"/>
                <a:cs typeface="Times New Roman"/>
              </a:rPr>
              <a:t>the Black Arrow loyally; </a:t>
            </a:r>
            <a:r>
              <a:rPr dirty="0" sz="1450" spc="-5">
                <a:latin typeface="Times New Roman"/>
                <a:cs typeface="Times New Roman"/>
              </a:rPr>
              <a:t>but </a:t>
            </a:r>
            <a:r>
              <a:rPr dirty="0" sz="1450" spc="-10">
                <a:latin typeface="Times New Roman"/>
                <a:cs typeface="Times New Roman"/>
              </a:rPr>
              <a:t>when  his </a:t>
            </a:r>
            <a:r>
              <a:rPr dirty="0" sz="1450" spc="-5">
                <a:latin typeface="Times New Roman"/>
                <a:cs typeface="Times New Roman"/>
              </a:rPr>
              <a:t>foul </a:t>
            </a:r>
            <a:r>
              <a:rPr dirty="0" sz="1450" spc="-10">
                <a:latin typeface="Times New Roman"/>
                <a:cs typeface="Times New Roman"/>
              </a:rPr>
              <a:t>guardian </a:t>
            </a:r>
            <a:r>
              <a:rPr dirty="0" sz="1450" spc="-5">
                <a:latin typeface="Times New Roman"/>
                <a:cs typeface="Times New Roman"/>
              </a:rPr>
              <a:t>sought </a:t>
            </a:r>
            <a:r>
              <a:rPr dirty="0" sz="1450" spc="-10">
                <a:latin typeface="Times New Roman"/>
                <a:cs typeface="Times New Roman"/>
              </a:rPr>
              <a:t>his life </a:t>
            </a:r>
            <a:r>
              <a:rPr dirty="0" sz="1450" spc="-5">
                <a:latin typeface="Times New Roman"/>
                <a:cs typeface="Times New Roman"/>
              </a:rPr>
              <a:t>by </a:t>
            </a:r>
            <a:r>
              <a:rPr dirty="0" sz="1450" spc="-10">
                <a:latin typeface="Times New Roman"/>
                <a:cs typeface="Times New Roman"/>
              </a:rPr>
              <a:t>practices, and </a:t>
            </a:r>
            <a:r>
              <a:rPr dirty="0" sz="1450" spc="-5">
                <a:latin typeface="Times New Roman"/>
                <a:cs typeface="Times New Roman"/>
              </a:rPr>
              <a:t>he </a:t>
            </a:r>
            <a:r>
              <a:rPr dirty="0" sz="1450" spc="-10">
                <a:latin typeface="Times New Roman"/>
                <a:cs typeface="Times New Roman"/>
              </a:rPr>
              <a:t>fled </a:t>
            </a:r>
            <a:r>
              <a:rPr dirty="0" sz="1450" spc="-5">
                <a:latin typeface="Times New Roman"/>
                <a:cs typeface="Times New Roman"/>
              </a:rPr>
              <a:t>by </a:t>
            </a:r>
            <a:r>
              <a:rPr dirty="0" sz="1450" spc="-10">
                <a:latin typeface="Times New Roman"/>
                <a:cs typeface="Times New Roman"/>
              </a:rPr>
              <a:t>night, for his  </a:t>
            </a:r>
            <a:r>
              <a:rPr dirty="0" sz="1450" spc="-20">
                <a:latin typeface="Times New Roman"/>
                <a:cs typeface="Times New Roman"/>
              </a:rPr>
              <a:t>soul’s </a:t>
            </a:r>
            <a:r>
              <a:rPr dirty="0" sz="1450" spc="-10">
                <a:latin typeface="Times New Roman"/>
                <a:cs typeface="Times New Roman"/>
              </a:rPr>
              <a:t>sake, </a:t>
            </a:r>
            <a:r>
              <a:rPr dirty="0" sz="1450" spc="-5">
                <a:latin typeface="Times New Roman"/>
                <a:cs typeface="Times New Roman"/>
              </a:rPr>
              <a:t>out of </a:t>
            </a:r>
            <a:r>
              <a:rPr dirty="0" sz="1450" spc="-10">
                <a:latin typeface="Times New Roman"/>
                <a:cs typeface="Times New Roman"/>
              </a:rPr>
              <a:t>that bloody house, whither was </a:t>
            </a:r>
            <a:r>
              <a:rPr dirty="0" sz="1450" spc="-5">
                <a:latin typeface="Times New Roman"/>
                <a:cs typeface="Times New Roman"/>
              </a:rPr>
              <a:t>he </a:t>
            </a:r>
            <a:r>
              <a:rPr dirty="0" sz="1450" spc="-10">
                <a:latin typeface="Times New Roman"/>
                <a:cs typeface="Times New Roman"/>
              </a:rPr>
              <a:t>to turn—he, helpless and  penniless? Or if </a:t>
            </a:r>
            <a:r>
              <a:rPr dirty="0" sz="1450" spc="-5">
                <a:latin typeface="Times New Roman"/>
                <a:cs typeface="Times New Roman"/>
              </a:rPr>
              <a:t>he be </a:t>
            </a:r>
            <a:r>
              <a:rPr dirty="0" sz="1450" spc="-10">
                <a:latin typeface="Times New Roman"/>
                <a:cs typeface="Times New Roman"/>
              </a:rPr>
              <a:t>fallen among ill </a:t>
            </a:r>
            <a:r>
              <a:rPr dirty="0" sz="1450" spc="-20">
                <a:latin typeface="Times New Roman"/>
                <a:cs typeface="Times New Roman"/>
              </a:rPr>
              <a:t>company, </a:t>
            </a:r>
            <a:r>
              <a:rPr dirty="0" sz="1450" spc="-10">
                <a:latin typeface="Times New Roman"/>
                <a:cs typeface="Times New Roman"/>
              </a:rPr>
              <a:t>whom should </a:t>
            </a:r>
            <a:r>
              <a:rPr dirty="0" sz="1450" spc="-5">
                <a:latin typeface="Times New Roman"/>
                <a:cs typeface="Times New Roman"/>
              </a:rPr>
              <a:t>ye </a:t>
            </a:r>
            <a:r>
              <a:rPr dirty="0" sz="1450" spc="-10">
                <a:latin typeface="Times New Roman"/>
                <a:cs typeface="Times New Roman"/>
              </a:rPr>
              <a:t>blame—the  lad that was unjustly handled, </a:t>
            </a:r>
            <a:r>
              <a:rPr dirty="0" sz="1450" spc="-5">
                <a:latin typeface="Times New Roman"/>
                <a:cs typeface="Times New Roman"/>
              </a:rPr>
              <a:t>or </a:t>
            </a:r>
            <a:r>
              <a:rPr dirty="0" sz="1450" spc="-10">
                <a:latin typeface="Times New Roman"/>
                <a:cs typeface="Times New Roman"/>
              </a:rPr>
              <a:t>the guardian that did abuse his</a:t>
            </a:r>
            <a:r>
              <a:rPr dirty="0" sz="1450" spc="100">
                <a:latin typeface="Times New Roman"/>
                <a:cs typeface="Times New Roman"/>
              </a:rPr>
              <a:t> </a:t>
            </a:r>
            <a:r>
              <a:rPr dirty="0" sz="1450" spc="-10">
                <a:latin typeface="Times New Roman"/>
                <a:cs typeface="Times New Roman"/>
              </a:rPr>
              <a:t>trust?”</a:t>
            </a:r>
            <a:endParaRPr sz="1450">
              <a:latin typeface="Times New Roman"/>
              <a:cs typeface="Times New Roman"/>
            </a:endParaRPr>
          </a:p>
          <a:p>
            <a:pPr algn="just" marL="12700">
              <a:lnSpc>
                <a:spcPct val="100000"/>
              </a:lnSpc>
              <a:spcBef>
                <a:spcPts val="495"/>
              </a:spcBef>
            </a:pPr>
            <a:r>
              <a:rPr dirty="0" sz="1450" spc="-10">
                <a:latin typeface="Times New Roman"/>
                <a:cs typeface="Times New Roman"/>
              </a:rPr>
              <a:t>And then the short </a:t>
            </a:r>
            <a:r>
              <a:rPr dirty="0" sz="1450" spc="-5">
                <a:latin typeface="Times New Roman"/>
                <a:cs typeface="Times New Roman"/>
              </a:rPr>
              <a:t>young </a:t>
            </a:r>
            <a:r>
              <a:rPr dirty="0" sz="1450" spc="-10">
                <a:latin typeface="Times New Roman"/>
                <a:cs typeface="Times New Roman"/>
              </a:rPr>
              <a:t>lady fell </a:t>
            </a:r>
            <a:r>
              <a:rPr dirty="0" sz="1450" spc="-5">
                <a:latin typeface="Times New Roman"/>
                <a:cs typeface="Times New Roman"/>
              </a:rPr>
              <a:t>on </a:t>
            </a:r>
            <a:r>
              <a:rPr dirty="0" sz="1450" spc="-10">
                <a:latin typeface="Times New Roman"/>
                <a:cs typeface="Times New Roman"/>
              </a:rPr>
              <a:t>her knees </a:t>
            </a:r>
            <a:r>
              <a:rPr dirty="0" sz="1450" spc="-5">
                <a:latin typeface="Times New Roman"/>
                <a:cs typeface="Times New Roman"/>
              </a:rPr>
              <a:t>by </a:t>
            </a:r>
            <a:r>
              <a:rPr dirty="0" sz="1450" spc="-20">
                <a:latin typeface="Times New Roman"/>
                <a:cs typeface="Times New Roman"/>
              </a:rPr>
              <a:t>Joanna’s</a:t>
            </a:r>
            <a:r>
              <a:rPr dirty="0" sz="1450" spc="55">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“And I, my </a:t>
            </a:r>
            <a:r>
              <a:rPr dirty="0" sz="1450" spc="-5">
                <a:latin typeface="Times New Roman"/>
                <a:cs typeface="Times New Roman"/>
              </a:rPr>
              <a:t>good </a:t>
            </a:r>
            <a:r>
              <a:rPr dirty="0" sz="1450" spc="-10">
                <a:latin typeface="Times New Roman"/>
                <a:cs typeface="Times New Roman"/>
              </a:rPr>
              <a:t>lord and natural uncle,” she added, “I can bear </a:t>
            </a:r>
            <a:r>
              <a:rPr dirty="0" sz="1450" spc="-20">
                <a:latin typeface="Times New Roman"/>
                <a:cs typeface="Times New Roman"/>
              </a:rPr>
              <a:t>testimony, </a:t>
            </a:r>
            <a:r>
              <a:rPr dirty="0" sz="1450" spc="-5">
                <a:latin typeface="Times New Roman"/>
                <a:cs typeface="Times New Roman"/>
              </a:rPr>
              <a:t>on  </a:t>
            </a:r>
            <a:r>
              <a:rPr dirty="0" sz="1450" spc="-10">
                <a:latin typeface="Times New Roman"/>
                <a:cs typeface="Times New Roman"/>
              </a:rPr>
              <a:t>my conscience and before the face </a:t>
            </a:r>
            <a:r>
              <a:rPr dirty="0" sz="1450" spc="-5">
                <a:latin typeface="Times New Roman"/>
                <a:cs typeface="Times New Roman"/>
              </a:rPr>
              <a:t>of </a:t>
            </a:r>
            <a:r>
              <a:rPr dirty="0" sz="1450" spc="-10">
                <a:latin typeface="Times New Roman"/>
                <a:cs typeface="Times New Roman"/>
              </a:rPr>
              <a:t>all, that what this maiden saith is true. It  was I, </a:t>
            </a:r>
            <a:r>
              <a:rPr dirty="0" sz="1450" spc="-20">
                <a:latin typeface="Times New Roman"/>
                <a:cs typeface="Times New Roman"/>
              </a:rPr>
              <a:t>unworthy, </a:t>
            </a:r>
            <a:r>
              <a:rPr dirty="0" sz="1450" spc="-10">
                <a:latin typeface="Times New Roman"/>
                <a:cs typeface="Times New Roman"/>
              </a:rPr>
              <a:t>that did lead the </a:t>
            </a:r>
            <a:r>
              <a:rPr dirty="0" sz="1450" spc="-5">
                <a:latin typeface="Times New Roman"/>
                <a:cs typeface="Times New Roman"/>
              </a:rPr>
              <a:t>young </a:t>
            </a:r>
            <a:r>
              <a:rPr dirty="0" sz="1450" spc="-10">
                <a:latin typeface="Times New Roman"/>
                <a:cs typeface="Times New Roman"/>
              </a:rPr>
              <a:t>man</a:t>
            </a:r>
            <a:r>
              <a:rPr dirty="0" sz="1450" spc="40">
                <a:latin typeface="Times New Roman"/>
                <a:cs typeface="Times New Roman"/>
              </a:rPr>
              <a:t> </a:t>
            </a:r>
            <a:r>
              <a:rPr dirty="0" sz="1450" spc="-5">
                <a:latin typeface="Times New Roman"/>
                <a:cs typeface="Times New Roman"/>
              </a:rPr>
              <a:t>in.”</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Earl Risingham had heard in silence, and when the voices ceased, </a:t>
            </a:r>
            <a:r>
              <a:rPr dirty="0" sz="1450" spc="-5">
                <a:latin typeface="Times New Roman"/>
                <a:cs typeface="Times New Roman"/>
              </a:rPr>
              <a:t>he </a:t>
            </a:r>
            <a:r>
              <a:rPr dirty="0" sz="1450" spc="-10">
                <a:latin typeface="Times New Roman"/>
                <a:cs typeface="Times New Roman"/>
              </a:rPr>
              <a:t>still  stood silent for </a:t>
            </a:r>
            <a:r>
              <a:rPr dirty="0" sz="1450" spc="-5">
                <a:latin typeface="Times New Roman"/>
                <a:cs typeface="Times New Roman"/>
              </a:rPr>
              <a:t>a </a:t>
            </a:r>
            <a:r>
              <a:rPr dirty="0" sz="1450" spc="-10">
                <a:latin typeface="Times New Roman"/>
                <a:cs typeface="Times New Roman"/>
              </a:rPr>
              <a:t>space. Then </a:t>
            </a:r>
            <a:r>
              <a:rPr dirty="0" sz="1450" spc="-5">
                <a:latin typeface="Times New Roman"/>
                <a:cs typeface="Times New Roman"/>
              </a:rPr>
              <a:t>he </a:t>
            </a:r>
            <a:r>
              <a:rPr dirty="0" sz="1450" spc="-10">
                <a:latin typeface="Times New Roman"/>
                <a:cs typeface="Times New Roman"/>
              </a:rPr>
              <a:t>gave Joanna his hand to arise, though it was  to </a:t>
            </a:r>
            <a:r>
              <a:rPr dirty="0" sz="1450" spc="-5">
                <a:latin typeface="Times New Roman"/>
                <a:cs typeface="Times New Roman"/>
              </a:rPr>
              <a:t>be </a:t>
            </a:r>
            <a:r>
              <a:rPr dirty="0" sz="1450" spc="-10">
                <a:latin typeface="Times New Roman"/>
                <a:cs typeface="Times New Roman"/>
              </a:rPr>
              <a:t>observed that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5">
                <a:latin typeface="Times New Roman"/>
                <a:cs typeface="Times New Roman"/>
              </a:rPr>
              <a:t>offer </a:t>
            </a:r>
            <a:r>
              <a:rPr dirty="0" sz="1450" spc="-10">
                <a:latin typeface="Times New Roman"/>
                <a:cs typeface="Times New Roman"/>
              </a:rPr>
              <a:t>the like courtesy to her who had called  herself his</a:t>
            </a:r>
            <a:r>
              <a:rPr dirty="0" sz="1450" spc="-5">
                <a:latin typeface="Times New Roman"/>
                <a:cs typeface="Times New Roman"/>
              </a:rPr>
              <a:t> </a:t>
            </a:r>
            <a:r>
              <a:rPr dirty="0" sz="1450" spc="-10">
                <a:latin typeface="Times New Roman"/>
                <a:cs typeface="Times New Roman"/>
              </a:rPr>
              <a:t>niece.</a:t>
            </a:r>
            <a:endParaRPr sz="1450">
              <a:latin typeface="Times New Roman"/>
              <a:cs typeface="Times New Roman"/>
            </a:endParaRPr>
          </a:p>
          <a:p>
            <a:pPr marL="12700" marR="6350">
              <a:lnSpc>
                <a:spcPts val="1730"/>
              </a:lnSpc>
              <a:spcBef>
                <a:spcPts val="570"/>
              </a:spcBef>
            </a:pPr>
            <a:r>
              <a:rPr dirty="0" sz="1450" spc="-10">
                <a:latin typeface="Times New Roman"/>
                <a:cs typeface="Times New Roman"/>
              </a:rPr>
              <a:t>“Sir Daniel,” </a:t>
            </a:r>
            <a:r>
              <a:rPr dirty="0" sz="1450" spc="-5">
                <a:latin typeface="Times New Roman"/>
                <a:cs typeface="Times New Roman"/>
              </a:rPr>
              <a:t>he </a:t>
            </a:r>
            <a:r>
              <a:rPr dirty="0" sz="1450" spc="-10">
                <a:latin typeface="Times New Roman"/>
                <a:cs typeface="Times New Roman"/>
              </a:rPr>
              <a:t>said, “here is </a:t>
            </a:r>
            <a:r>
              <a:rPr dirty="0" sz="1450" spc="-5">
                <a:latin typeface="Times New Roman"/>
                <a:cs typeface="Times New Roman"/>
              </a:rPr>
              <a:t>a </a:t>
            </a:r>
            <a:r>
              <a:rPr dirty="0" sz="1450" spc="-10">
                <a:latin typeface="Times New Roman"/>
                <a:cs typeface="Times New Roman"/>
              </a:rPr>
              <a:t>right intricate </a:t>
            </a:r>
            <a:r>
              <a:rPr dirty="0" sz="1450" spc="-20">
                <a:latin typeface="Times New Roman"/>
                <a:cs typeface="Times New Roman"/>
              </a:rPr>
              <a:t>affair, </a:t>
            </a:r>
            <a:r>
              <a:rPr dirty="0" sz="1450" spc="-10">
                <a:latin typeface="Times New Roman"/>
                <a:cs typeface="Times New Roman"/>
              </a:rPr>
              <a:t>the which, with </a:t>
            </a:r>
            <a:r>
              <a:rPr dirty="0" sz="1450" spc="-5">
                <a:latin typeface="Times New Roman"/>
                <a:cs typeface="Times New Roman"/>
              </a:rPr>
              <a:t>your good  </a:t>
            </a:r>
            <a:r>
              <a:rPr dirty="0" sz="1450" spc="-10">
                <a:latin typeface="Times New Roman"/>
                <a:cs typeface="Times New Roman"/>
              </a:rPr>
              <a:t>leave, it shall </a:t>
            </a:r>
            <a:r>
              <a:rPr dirty="0" sz="1450" spc="-5">
                <a:latin typeface="Times New Roman"/>
                <a:cs typeface="Times New Roman"/>
              </a:rPr>
              <a:t>be </a:t>
            </a:r>
            <a:r>
              <a:rPr dirty="0" sz="1450" spc="-10">
                <a:latin typeface="Times New Roman"/>
                <a:cs typeface="Times New Roman"/>
              </a:rPr>
              <a:t>mine to examine and adjust. Content ye, then; </a:t>
            </a:r>
            <a:r>
              <a:rPr dirty="0" sz="1450" spc="-5">
                <a:latin typeface="Times New Roman"/>
                <a:cs typeface="Times New Roman"/>
              </a:rPr>
              <a:t>your </a:t>
            </a:r>
            <a:r>
              <a:rPr dirty="0" sz="1450" spc="-10">
                <a:latin typeface="Times New Roman"/>
                <a:cs typeface="Times New Roman"/>
              </a:rPr>
              <a:t>business  is in careful hands; justice shall </a:t>
            </a:r>
            <a:r>
              <a:rPr dirty="0" sz="1450" spc="-5">
                <a:latin typeface="Times New Roman"/>
                <a:cs typeface="Times New Roman"/>
              </a:rPr>
              <a:t>be done you; </a:t>
            </a:r>
            <a:r>
              <a:rPr dirty="0" sz="1450" spc="-10">
                <a:latin typeface="Times New Roman"/>
                <a:cs typeface="Times New Roman"/>
              </a:rPr>
              <a:t>and in the meanwhile, get </a:t>
            </a:r>
            <a:r>
              <a:rPr dirty="0" sz="1450" spc="-5">
                <a:latin typeface="Times New Roman"/>
                <a:cs typeface="Times New Roman"/>
              </a:rPr>
              <a:t>ye  </a:t>
            </a:r>
            <a:r>
              <a:rPr dirty="0" sz="1450" spc="-10">
                <a:latin typeface="Times New Roman"/>
                <a:cs typeface="Times New Roman"/>
              </a:rPr>
              <a:t>incontinently home, and have </a:t>
            </a:r>
            <a:r>
              <a:rPr dirty="0" sz="1450" spc="-5">
                <a:latin typeface="Times New Roman"/>
                <a:cs typeface="Times New Roman"/>
              </a:rPr>
              <a:t>your </a:t>
            </a:r>
            <a:r>
              <a:rPr dirty="0" sz="1450" spc="-10">
                <a:latin typeface="Times New Roman"/>
                <a:cs typeface="Times New Roman"/>
              </a:rPr>
              <a:t>hurts attended. The air is shrewd, and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ye </a:t>
            </a:r>
            <a:r>
              <a:rPr dirty="0" sz="1450" spc="-10">
                <a:latin typeface="Times New Roman"/>
                <a:cs typeface="Times New Roman"/>
              </a:rPr>
              <a:t>took cold </a:t>
            </a:r>
            <a:r>
              <a:rPr dirty="0" sz="1450" spc="-5">
                <a:latin typeface="Times New Roman"/>
                <a:cs typeface="Times New Roman"/>
              </a:rPr>
              <a:t>upon </a:t>
            </a:r>
            <a:r>
              <a:rPr dirty="0" sz="1450" spc="-10">
                <a:latin typeface="Times New Roman"/>
                <a:cs typeface="Times New Roman"/>
              </a:rPr>
              <a:t>these</a:t>
            </a:r>
            <a:r>
              <a:rPr dirty="0" sz="1450" spc="10">
                <a:latin typeface="Times New Roman"/>
                <a:cs typeface="Times New Roman"/>
              </a:rPr>
              <a:t> </a:t>
            </a:r>
            <a:r>
              <a:rPr dirty="0" sz="1450" spc="-10">
                <a:latin typeface="Times New Roman"/>
                <a:cs typeface="Times New Roman"/>
              </a:rPr>
              <a:t>scratches.”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He made </a:t>
            </a:r>
            <a:r>
              <a:rPr dirty="0" sz="1450" spc="-5">
                <a:latin typeface="Times New Roman"/>
                <a:cs typeface="Times New Roman"/>
              </a:rPr>
              <a:t>a </a:t>
            </a:r>
            <a:r>
              <a:rPr dirty="0" sz="1450" spc="-10">
                <a:latin typeface="Times New Roman"/>
                <a:cs typeface="Times New Roman"/>
              </a:rPr>
              <a:t>sign with his hand; it was passed down the nave </a:t>
            </a:r>
            <a:r>
              <a:rPr dirty="0" sz="1450" spc="-5">
                <a:latin typeface="Times New Roman"/>
                <a:cs typeface="Times New Roman"/>
              </a:rPr>
              <a:t>by </a:t>
            </a:r>
            <a:r>
              <a:rPr dirty="0" sz="1450" spc="-10">
                <a:latin typeface="Times New Roman"/>
                <a:cs typeface="Times New Roman"/>
              </a:rPr>
              <a:t>obsequious  servants, who waited there </a:t>
            </a:r>
            <a:r>
              <a:rPr dirty="0" sz="1450" spc="-5">
                <a:latin typeface="Times New Roman"/>
                <a:cs typeface="Times New Roman"/>
              </a:rPr>
              <a:t>upon </a:t>
            </a:r>
            <a:r>
              <a:rPr dirty="0" sz="1450" spc="-10">
                <a:latin typeface="Times New Roman"/>
                <a:cs typeface="Times New Roman"/>
              </a:rPr>
              <a:t>his smallest gesture. </a:t>
            </a:r>
            <a:r>
              <a:rPr dirty="0" sz="1450" spc="-20">
                <a:latin typeface="Times New Roman"/>
                <a:cs typeface="Times New Roman"/>
              </a:rPr>
              <a:t>Instantly, </a:t>
            </a:r>
            <a:r>
              <a:rPr dirty="0" sz="1450" spc="-10">
                <a:latin typeface="Times New Roman"/>
                <a:cs typeface="Times New Roman"/>
              </a:rPr>
              <a:t>without the  church,</a:t>
            </a:r>
            <a:r>
              <a:rPr dirty="0" sz="1450" spc="85">
                <a:latin typeface="Times New Roman"/>
                <a:cs typeface="Times New Roman"/>
              </a:rPr>
              <a:t> </a:t>
            </a:r>
            <a:r>
              <a:rPr dirty="0" sz="1450" spc="-5">
                <a:latin typeface="Times New Roman"/>
                <a:cs typeface="Times New Roman"/>
              </a:rPr>
              <a:t>a</a:t>
            </a:r>
            <a:r>
              <a:rPr dirty="0" sz="1450" spc="85">
                <a:latin typeface="Times New Roman"/>
                <a:cs typeface="Times New Roman"/>
              </a:rPr>
              <a:t> </a:t>
            </a:r>
            <a:r>
              <a:rPr dirty="0" sz="1450" spc="-10">
                <a:latin typeface="Times New Roman"/>
                <a:cs typeface="Times New Roman"/>
              </a:rPr>
              <a:t>tucket</a:t>
            </a:r>
            <a:r>
              <a:rPr dirty="0" sz="1450" spc="85">
                <a:latin typeface="Times New Roman"/>
                <a:cs typeface="Times New Roman"/>
              </a:rPr>
              <a:t> </a:t>
            </a:r>
            <a:r>
              <a:rPr dirty="0" sz="1450" spc="-10">
                <a:latin typeface="Times New Roman"/>
                <a:cs typeface="Times New Roman"/>
              </a:rPr>
              <a:t>sounded</a:t>
            </a:r>
            <a:r>
              <a:rPr dirty="0" sz="1450" spc="90">
                <a:latin typeface="Times New Roman"/>
                <a:cs typeface="Times New Roman"/>
              </a:rPr>
              <a:t> </a:t>
            </a:r>
            <a:r>
              <a:rPr dirty="0" sz="1450" spc="-10">
                <a:latin typeface="Times New Roman"/>
                <a:cs typeface="Times New Roman"/>
              </a:rPr>
              <a:t>shrill,</a:t>
            </a:r>
            <a:r>
              <a:rPr dirty="0" sz="1450" spc="85">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through</a:t>
            </a:r>
            <a:r>
              <a:rPr dirty="0" sz="1450" spc="85">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open</a:t>
            </a:r>
            <a:r>
              <a:rPr dirty="0" sz="1450" spc="85">
                <a:latin typeface="Times New Roman"/>
                <a:cs typeface="Times New Roman"/>
              </a:rPr>
              <a:t> </a:t>
            </a:r>
            <a:r>
              <a:rPr dirty="0" sz="1450" spc="-10">
                <a:latin typeface="Times New Roman"/>
                <a:cs typeface="Times New Roman"/>
              </a:rPr>
              <a:t>portal</a:t>
            </a:r>
            <a:r>
              <a:rPr dirty="0" sz="1450" spc="80">
                <a:latin typeface="Times New Roman"/>
                <a:cs typeface="Times New Roman"/>
              </a:rPr>
              <a:t> </a:t>
            </a:r>
            <a:r>
              <a:rPr dirty="0" sz="1450" spc="-10">
                <a:latin typeface="Times New Roman"/>
                <a:cs typeface="Times New Roman"/>
              </a:rPr>
              <a:t>archers</a:t>
            </a:r>
            <a:r>
              <a:rPr dirty="0" sz="1450" spc="90">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men-</a:t>
            </a:r>
            <a:endParaRPr sz="1450">
              <a:latin typeface="Times New Roman"/>
              <a:cs typeface="Times New Roman"/>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at-arms, uniformly arrayed in the colours and wearing the badge </a:t>
            </a:r>
            <a:r>
              <a:rPr dirty="0" sz="1450" spc="-5">
                <a:latin typeface="Times New Roman"/>
                <a:cs typeface="Times New Roman"/>
              </a:rPr>
              <a:t>of </a:t>
            </a:r>
            <a:r>
              <a:rPr dirty="0" sz="1450" spc="-10">
                <a:latin typeface="Times New Roman"/>
                <a:cs typeface="Times New Roman"/>
              </a:rPr>
              <a:t>Lord  Risingham, began to file into the church, took Dick and Lawless from those  who still detained them, and, closing their files about the prisoners, marched  forth again and</a:t>
            </a:r>
            <a:r>
              <a:rPr dirty="0" sz="1450">
                <a:latin typeface="Times New Roman"/>
                <a:cs typeface="Times New Roman"/>
              </a:rPr>
              <a:t> </a:t>
            </a:r>
            <a:r>
              <a:rPr dirty="0" sz="1450" spc="-10">
                <a:latin typeface="Times New Roman"/>
                <a:cs typeface="Times New Roman"/>
              </a:rPr>
              <a:t>disappeared.</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As they were passing, Joanna held both her hands to Dick and cried him her  farewell; and the bridesmaid, nothing downcast </a:t>
            </a:r>
            <a:r>
              <a:rPr dirty="0" sz="1450" spc="-5">
                <a:latin typeface="Times New Roman"/>
                <a:cs typeface="Times New Roman"/>
              </a:rPr>
              <a:t>by </a:t>
            </a:r>
            <a:r>
              <a:rPr dirty="0" sz="1450" spc="-10">
                <a:latin typeface="Times New Roman"/>
                <a:cs typeface="Times New Roman"/>
              </a:rPr>
              <a:t>her </a:t>
            </a:r>
            <a:r>
              <a:rPr dirty="0" sz="1450" spc="-20">
                <a:latin typeface="Times New Roman"/>
                <a:cs typeface="Times New Roman"/>
              </a:rPr>
              <a:t>uncle’s</a:t>
            </a:r>
            <a:r>
              <a:rPr dirty="0" sz="1450" spc="320">
                <a:latin typeface="Times New Roman"/>
                <a:cs typeface="Times New Roman"/>
              </a:rPr>
              <a:t> </a:t>
            </a:r>
            <a:r>
              <a:rPr dirty="0" sz="1450" spc="-10">
                <a:latin typeface="Times New Roman"/>
                <a:cs typeface="Times New Roman"/>
              </a:rPr>
              <a:t>evident  displeasure, blew him </a:t>
            </a:r>
            <a:r>
              <a:rPr dirty="0" sz="1450" spc="-5">
                <a:latin typeface="Times New Roman"/>
                <a:cs typeface="Times New Roman"/>
              </a:rPr>
              <a:t>a </a:t>
            </a:r>
            <a:r>
              <a:rPr dirty="0" sz="1450" spc="-10">
                <a:latin typeface="Times New Roman"/>
                <a:cs typeface="Times New Roman"/>
              </a:rPr>
              <a:t>kiss, with </a:t>
            </a:r>
            <a:r>
              <a:rPr dirty="0" sz="1450" spc="-5">
                <a:latin typeface="Times New Roman"/>
                <a:cs typeface="Times New Roman"/>
              </a:rPr>
              <a:t>a </a:t>
            </a:r>
            <a:r>
              <a:rPr dirty="0" sz="1450" spc="-10">
                <a:latin typeface="Times New Roman"/>
                <a:cs typeface="Times New Roman"/>
              </a:rPr>
              <a:t>“Keep </a:t>
            </a:r>
            <a:r>
              <a:rPr dirty="0" sz="1450" spc="-5">
                <a:latin typeface="Times New Roman"/>
                <a:cs typeface="Times New Roman"/>
              </a:rPr>
              <a:t>your </a:t>
            </a:r>
            <a:r>
              <a:rPr dirty="0" sz="1450" spc="-10">
                <a:latin typeface="Times New Roman"/>
                <a:cs typeface="Times New Roman"/>
              </a:rPr>
              <a:t>heart </a:t>
            </a:r>
            <a:r>
              <a:rPr dirty="0" sz="1450" spc="-5">
                <a:latin typeface="Times New Roman"/>
                <a:cs typeface="Times New Roman"/>
              </a:rPr>
              <a:t>up, </a:t>
            </a:r>
            <a:r>
              <a:rPr dirty="0" sz="1450" spc="-10">
                <a:latin typeface="Times New Roman"/>
                <a:cs typeface="Times New Roman"/>
              </a:rPr>
              <a:t>lion-driver!” that for  the first time since the accident called </a:t>
            </a:r>
            <a:r>
              <a:rPr dirty="0" sz="1450" spc="-5">
                <a:latin typeface="Times New Roman"/>
                <a:cs typeface="Times New Roman"/>
              </a:rPr>
              <a:t>up a </a:t>
            </a:r>
            <a:r>
              <a:rPr dirty="0" sz="1450" spc="-10">
                <a:latin typeface="Times New Roman"/>
                <a:cs typeface="Times New Roman"/>
              </a:rPr>
              <a:t>smile to the faces </a:t>
            </a:r>
            <a:r>
              <a:rPr dirty="0" sz="1450" spc="-5">
                <a:latin typeface="Times New Roman"/>
                <a:cs typeface="Times New Roman"/>
              </a:rPr>
              <a:t>of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crowd.</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00">
              <a:latin typeface="Times New Roman"/>
              <a:cs typeface="Times New Roman"/>
            </a:endParaRPr>
          </a:p>
          <a:p>
            <a:pPr algn="ctr">
              <a:lnSpc>
                <a:spcPct val="100000"/>
              </a:lnSpc>
            </a:pPr>
            <a:r>
              <a:rPr dirty="0" sz="1450" spc="-15" b="1">
                <a:latin typeface="Times New Roman"/>
                <a:cs typeface="Times New Roman"/>
              </a:rPr>
              <a:t>CHAPTER V—EARL</a:t>
            </a:r>
            <a:r>
              <a:rPr dirty="0" sz="1450" spc="-80" b="1">
                <a:latin typeface="Times New Roman"/>
                <a:cs typeface="Times New Roman"/>
              </a:rPr>
              <a:t> </a:t>
            </a:r>
            <a:r>
              <a:rPr dirty="0" sz="1450" spc="-15" b="1">
                <a:latin typeface="Times New Roman"/>
                <a:cs typeface="Times New Roman"/>
              </a:rPr>
              <a:t>RISINGHAM</a:t>
            </a:r>
            <a:endParaRPr sz="1450">
              <a:latin typeface="Times New Roman"/>
              <a:cs typeface="Times New Roman"/>
            </a:endParaRPr>
          </a:p>
          <a:p>
            <a:pPr>
              <a:lnSpc>
                <a:spcPct val="100000"/>
              </a:lnSpc>
            </a:pPr>
            <a:endParaRPr sz="2050">
              <a:latin typeface="Times New Roman"/>
              <a:cs typeface="Times New Roman"/>
            </a:endParaRPr>
          </a:p>
          <a:p>
            <a:pPr algn="just" marL="12700" marR="7620">
              <a:lnSpc>
                <a:spcPts val="1730"/>
              </a:lnSpc>
            </a:pPr>
            <a:r>
              <a:rPr dirty="0" sz="1450" spc="-10">
                <a:latin typeface="Times New Roman"/>
                <a:cs typeface="Times New Roman"/>
              </a:rPr>
              <a:t>Earl Risingham, although </a:t>
            </a:r>
            <a:r>
              <a:rPr dirty="0" sz="1450" spc="-5">
                <a:latin typeface="Times New Roman"/>
                <a:cs typeface="Times New Roman"/>
              </a:rPr>
              <a:t>by </a:t>
            </a:r>
            <a:r>
              <a:rPr dirty="0" sz="1450" spc="-10">
                <a:latin typeface="Times New Roman"/>
                <a:cs typeface="Times New Roman"/>
              </a:rPr>
              <a:t>far the most important person then in </a:t>
            </a:r>
            <a:r>
              <a:rPr dirty="0" sz="1450" spc="-20">
                <a:latin typeface="Times New Roman"/>
                <a:cs typeface="Times New Roman"/>
              </a:rPr>
              <a:t>Shoreby, </a:t>
            </a:r>
            <a:r>
              <a:rPr dirty="0" sz="1450" spc="320">
                <a:latin typeface="Times New Roman"/>
                <a:cs typeface="Times New Roman"/>
              </a:rPr>
              <a:t> </a:t>
            </a:r>
            <a:r>
              <a:rPr dirty="0" sz="1450" spc="-10">
                <a:latin typeface="Times New Roman"/>
                <a:cs typeface="Times New Roman"/>
              </a:rPr>
              <a:t>was poorly lodged in the house </a:t>
            </a:r>
            <a:r>
              <a:rPr dirty="0" sz="1450" spc="-5">
                <a:latin typeface="Times New Roman"/>
                <a:cs typeface="Times New Roman"/>
              </a:rPr>
              <a:t>of a </a:t>
            </a:r>
            <a:r>
              <a:rPr dirty="0" sz="1450" spc="-10">
                <a:latin typeface="Times New Roman"/>
                <a:cs typeface="Times New Roman"/>
              </a:rPr>
              <a:t>private gentleman </a:t>
            </a:r>
            <a:r>
              <a:rPr dirty="0" sz="1450" spc="-5">
                <a:latin typeface="Times New Roman"/>
                <a:cs typeface="Times New Roman"/>
              </a:rPr>
              <a:t>upon </a:t>
            </a:r>
            <a:r>
              <a:rPr dirty="0" sz="1450" spc="-10">
                <a:latin typeface="Times New Roman"/>
                <a:cs typeface="Times New Roman"/>
              </a:rPr>
              <a:t>the extreme  outskirts </a:t>
            </a:r>
            <a:r>
              <a:rPr dirty="0" sz="1450" spc="-5">
                <a:latin typeface="Times New Roman"/>
                <a:cs typeface="Times New Roman"/>
              </a:rPr>
              <a:t>of </a:t>
            </a:r>
            <a:r>
              <a:rPr dirty="0" sz="1450" spc="-10">
                <a:latin typeface="Times New Roman"/>
                <a:cs typeface="Times New Roman"/>
              </a:rPr>
              <a:t>the town. Nothing </a:t>
            </a:r>
            <a:r>
              <a:rPr dirty="0" sz="1450" spc="-5">
                <a:latin typeface="Times New Roman"/>
                <a:cs typeface="Times New Roman"/>
              </a:rPr>
              <a:t>but </a:t>
            </a:r>
            <a:r>
              <a:rPr dirty="0" sz="1450" spc="-10">
                <a:latin typeface="Times New Roman"/>
                <a:cs typeface="Times New Roman"/>
              </a:rPr>
              <a:t>the armed men at the doors, and the  mounted messengers that kept arriving and departing, announced the  temporary residence </a:t>
            </a:r>
            <a:r>
              <a:rPr dirty="0" sz="1450" spc="-5">
                <a:latin typeface="Times New Roman"/>
                <a:cs typeface="Times New Roman"/>
              </a:rPr>
              <a:t>of a </a:t>
            </a:r>
            <a:r>
              <a:rPr dirty="0" sz="1450" spc="-10">
                <a:latin typeface="Times New Roman"/>
                <a:cs typeface="Times New Roman"/>
              </a:rPr>
              <a:t>great</a:t>
            </a:r>
            <a:r>
              <a:rPr dirty="0" sz="1450">
                <a:latin typeface="Times New Roman"/>
                <a:cs typeface="Times New Roman"/>
              </a:rPr>
              <a:t> </a:t>
            </a:r>
            <a:r>
              <a:rPr dirty="0" sz="1450" spc="-10">
                <a:latin typeface="Times New Roman"/>
                <a:cs typeface="Times New Roman"/>
              </a:rPr>
              <a:t>lord.</a:t>
            </a:r>
            <a:endParaRPr sz="1450">
              <a:latin typeface="Times New Roman"/>
              <a:cs typeface="Times New Roman"/>
            </a:endParaRPr>
          </a:p>
          <a:p>
            <a:pPr algn="just" marL="12700" marR="12700">
              <a:lnSpc>
                <a:spcPts val="1730"/>
              </a:lnSpc>
              <a:spcBef>
                <a:spcPts val="570"/>
              </a:spcBef>
            </a:pPr>
            <a:r>
              <a:rPr dirty="0" sz="1450" spc="-10">
                <a:latin typeface="Times New Roman"/>
                <a:cs typeface="Times New Roman"/>
              </a:rPr>
              <a:t>Thus it was that, from lack </a:t>
            </a:r>
            <a:r>
              <a:rPr dirty="0" sz="1450" spc="-5">
                <a:latin typeface="Times New Roman"/>
                <a:cs typeface="Times New Roman"/>
              </a:rPr>
              <a:t>of </a:t>
            </a:r>
            <a:r>
              <a:rPr dirty="0" sz="1450" spc="-10">
                <a:latin typeface="Times New Roman"/>
                <a:cs typeface="Times New Roman"/>
              </a:rPr>
              <a:t>space, Dick and Lawless were clapped into the  same apartment.</a:t>
            </a:r>
            <a:endParaRPr sz="1450">
              <a:latin typeface="Times New Roman"/>
              <a:cs typeface="Times New Roman"/>
            </a:endParaRPr>
          </a:p>
          <a:p>
            <a:pPr algn="just" marL="12700" marR="5080">
              <a:lnSpc>
                <a:spcPts val="1730"/>
              </a:lnSpc>
              <a:spcBef>
                <a:spcPts val="575"/>
              </a:spcBef>
            </a:pPr>
            <a:r>
              <a:rPr dirty="0" sz="1450" spc="-35">
                <a:latin typeface="Times New Roman"/>
                <a:cs typeface="Times New Roman"/>
              </a:rPr>
              <a:t>“Well </a:t>
            </a:r>
            <a:r>
              <a:rPr dirty="0" sz="1450" spc="-10">
                <a:latin typeface="Times New Roman"/>
                <a:cs typeface="Times New Roman"/>
              </a:rPr>
              <a:t>spoken, Master Richard,” said the outlaw; “it was excellently well  spoken, and, for my part, </a:t>
            </a:r>
            <a:r>
              <a:rPr dirty="0" sz="1450" spc="-5">
                <a:latin typeface="Times New Roman"/>
                <a:cs typeface="Times New Roman"/>
              </a:rPr>
              <a:t>I </a:t>
            </a:r>
            <a:r>
              <a:rPr dirty="0" sz="1450" spc="-10">
                <a:latin typeface="Times New Roman"/>
                <a:cs typeface="Times New Roman"/>
              </a:rPr>
              <a:t>thank </a:t>
            </a:r>
            <a:r>
              <a:rPr dirty="0" sz="1450" spc="-5">
                <a:latin typeface="Times New Roman"/>
                <a:cs typeface="Times New Roman"/>
              </a:rPr>
              <a:t>you </a:t>
            </a:r>
            <a:r>
              <a:rPr dirty="0" sz="1450" spc="-20">
                <a:latin typeface="Times New Roman"/>
                <a:cs typeface="Times New Roman"/>
              </a:rPr>
              <a:t>cordially. </a:t>
            </a:r>
            <a:r>
              <a:rPr dirty="0" sz="1450" spc="-10">
                <a:latin typeface="Times New Roman"/>
                <a:cs typeface="Times New Roman"/>
              </a:rPr>
              <a:t>Here we are in </a:t>
            </a:r>
            <a:r>
              <a:rPr dirty="0" sz="1450" spc="-5">
                <a:latin typeface="Times New Roman"/>
                <a:cs typeface="Times New Roman"/>
              </a:rPr>
              <a:t>good </a:t>
            </a:r>
            <a:r>
              <a:rPr dirty="0" sz="1450" spc="-10">
                <a:latin typeface="Times New Roman"/>
                <a:cs typeface="Times New Roman"/>
              </a:rPr>
              <a:t>hands; we  shall </a:t>
            </a:r>
            <a:r>
              <a:rPr dirty="0" sz="1450" spc="-5">
                <a:latin typeface="Times New Roman"/>
                <a:cs typeface="Times New Roman"/>
              </a:rPr>
              <a:t>be </a:t>
            </a:r>
            <a:r>
              <a:rPr dirty="0" sz="1450" spc="-10">
                <a:latin typeface="Times New Roman"/>
                <a:cs typeface="Times New Roman"/>
              </a:rPr>
              <a:t>justly tried, and, some time this evening, decently hanged </a:t>
            </a:r>
            <a:r>
              <a:rPr dirty="0" sz="1450" spc="-5">
                <a:latin typeface="Times New Roman"/>
                <a:cs typeface="Times New Roman"/>
              </a:rPr>
              <a:t>on </a:t>
            </a:r>
            <a:r>
              <a:rPr dirty="0" sz="1450" spc="-10">
                <a:latin typeface="Times New Roman"/>
                <a:cs typeface="Times New Roman"/>
              </a:rPr>
              <a:t>the same  tree.”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“Indeed, my </a:t>
            </a:r>
            <a:r>
              <a:rPr dirty="0" sz="1450" spc="-5">
                <a:latin typeface="Times New Roman"/>
                <a:cs typeface="Times New Roman"/>
              </a:rPr>
              <a:t>poor </a:t>
            </a:r>
            <a:r>
              <a:rPr dirty="0" sz="1450" spc="-10">
                <a:latin typeface="Times New Roman"/>
                <a:cs typeface="Times New Roman"/>
              </a:rPr>
              <a:t>friend, </a:t>
            </a:r>
            <a:r>
              <a:rPr dirty="0" sz="1450" spc="-5">
                <a:latin typeface="Times New Roman"/>
                <a:cs typeface="Times New Roman"/>
              </a:rPr>
              <a:t>I do </a:t>
            </a:r>
            <a:r>
              <a:rPr dirty="0" sz="1450" spc="-10">
                <a:latin typeface="Times New Roman"/>
                <a:cs typeface="Times New Roman"/>
              </a:rPr>
              <a:t>believe it,” answered</a:t>
            </a:r>
            <a:r>
              <a:rPr dirty="0" sz="1450" spc="2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5080">
              <a:lnSpc>
                <a:spcPts val="1730"/>
              </a:lnSpc>
              <a:spcBef>
                <a:spcPts val="630"/>
              </a:spcBef>
            </a:pPr>
            <a:r>
              <a:rPr dirty="0" sz="1450" spc="-45">
                <a:latin typeface="Times New Roman"/>
                <a:cs typeface="Times New Roman"/>
              </a:rPr>
              <a:t>“Yet </a:t>
            </a:r>
            <a:r>
              <a:rPr dirty="0" sz="1450" spc="-10">
                <a:latin typeface="Times New Roman"/>
                <a:cs typeface="Times New Roman"/>
              </a:rPr>
              <a:t>have we </a:t>
            </a:r>
            <a:r>
              <a:rPr dirty="0" sz="1450" spc="-5">
                <a:latin typeface="Times New Roman"/>
                <a:cs typeface="Times New Roman"/>
              </a:rPr>
              <a:t>a </a:t>
            </a:r>
            <a:r>
              <a:rPr dirty="0" sz="1450" spc="-10">
                <a:latin typeface="Times New Roman"/>
                <a:cs typeface="Times New Roman"/>
              </a:rPr>
              <a:t>string to </a:t>
            </a:r>
            <a:r>
              <a:rPr dirty="0" sz="1450" spc="-5">
                <a:latin typeface="Times New Roman"/>
                <a:cs typeface="Times New Roman"/>
              </a:rPr>
              <a:t>our </a:t>
            </a:r>
            <a:r>
              <a:rPr dirty="0" sz="1450" spc="-25">
                <a:latin typeface="Times New Roman"/>
                <a:cs typeface="Times New Roman"/>
              </a:rPr>
              <a:t>bow,” </a:t>
            </a:r>
            <a:r>
              <a:rPr dirty="0" sz="1450" spc="-10">
                <a:latin typeface="Times New Roman"/>
                <a:cs typeface="Times New Roman"/>
              </a:rPr>
              <a:t>returned Lawless. “Ellis Duckworth is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out of </a:t>
            </a:r>
            <a:r>
              <a:rPr dirty="0" sz="1450" spc="-10">
                <a:latin typeface="Times New Roman"/>
                <a:cs typeface="Times New Roman"/>
              </a:rPr>
              <a:t>ten thousand; </a:t>
            </a:r>
            <a:r>
              <a:rPr dirty="0" sz="1450" spc="-5">
                <a:latin typeface="Times New Roman"/>
                <a:cs typeface="Times New Roman"/>
              </a:rPr>
              <a:t>he </a:t>
            </a:r>
            <a:r>
              <a:rPr dirty="0" sz="1450" spc="-10">
                <a:latin typeface="Times New Roman"/>
                <a:cs typeface="Times New Roman"/>
              </a:rPr>
              <a:t>holdeth </a:t>
            </a:r>
            <a:r>
              <a:rPr dirty="0" sz="1450" spc="-5">
                <a:latin typeface="Times New Roman"/>
                <a:cs typeface="Times New Roman"/>
              </a:rPr>
              <a:t>you </a:t>
            </a:r>
            <a:r>
              <a:rPr dirty="0" sz="1450" spc="-10">
                <a:latin typeface="Times New Roman"/>
                <a:cs typeface="Times New Roman"/>
              </a:rPr>
              <a:t>right near his heart, both for </a:t>
            </a:r>
            <a:r>
              <a:rPr dirty="0" sz="1450" spc="-5">
                <a:latin typeface="Times New Roman"/>
                <a:cs typeface="Times New Roman"/>
              </a:rPr>
              <a:t>your  </a:t>
            </a:r>
            <a:r>
              <a:rPr dirty="0" sz="1450" spc="-10">
                <a:latin typeface="Times New Roman"/>
                <a:cs typeface="Times New Roman"/>
              </a:rPr>
              <a:t>own and for </a:t>
            </a:r>
            <a:r>
              <a:rPr dirty="0" sz="1450" spc="-5">
                <a:latin typeface="Times New Roman"/>
                <a:cs typeface="Times New Roman"/>
              </a:rPr>
              <a:t>your </a:t>
            </a:r>
            <a:r>
              <a:rPr dirty="0" sz="1450" spc="-15">
                <a:latin typeface="Times New Roman"/>
                <a:cs typeface="Times New Roman"/>
              </a:rPr>
              <a:t>father’s </a:t>
            </a:r>
            <a:r>
              <a:rPr dirty="0" sz="1450" spc="-10">
                <a:latin typeface="Times New Roman"/>
                <a:cs typeface="Times New Roman"/>
              </a:rPr>
              <a:t>sake; and knowing </a:t>
            </a:r>
            <a:r>
              <a:rPr dirty="0" sz="1450" spc="-5">
                <a:latin typeface="Times New Roman"/>
                <a:cs typeface="Times New Roman"/>
              </a:rPr>
              <a:t>you </a:t>
            </a:r>
            <a:r>
              <a:rPr dirty="0" sz="1450" spc="-10">
                <a:latin typeface="Times New Roman"/>
                <a:cs typeface="Times New Roman"/>
              </a:rPr>
              <a:t>guiltless </a:t>
            </a:r>
            <a:r>
              <a:rPr dirty="0" sz="1450" spc="-5">
                <a:latin typeface="Times New Roman"/>
                <a:cs typeface="Times New Roman"/>
              </a:rPr>
              <a:t>of </a:t>
            </a:r>
            <a:r>
              <a:rPr dirty="0" sz="1450" spc="-10">
                <a:latin typeface="Times New Roman"/>
                <a:cs typeface="Times New Roman"/>
              </a:rPr>
              <a:t>this fact, </a:t>
            </a:r>
            <a:r>
              <a:rPr dirty="0" sz="1450" spc="-5">
                <a:latin typeface="Times New Roman"/>
                <a:cs typeface="Times New Roman"/>
              </a:rPr>
              <a:t>he </a:t>
            </a:r>
            <a:r>
              <a:rPr dirty="0" sz="1450" spc="-10">
                <a:latin typeface="Times New Roman"/>
                <a:cs typeface="Times New Roman"/>
              </a:rPr>
              <a:t>will  stir earth and heaven to bear </a:t>
            </a:r>
            <a:r>
              <a:rPr dirty="0" sz="1450" spc="-5">
                <a:latin typeface="Times New Roman"/>
                <a:cs typeface="Times New Roman"/>
              </a:rPr>
              <a:t>you</a:t>
            </a:r>
            <a:r>
              <a:rPr dirty="0" sz="1450" spc="20">
                <a:latin typeface="Times New Roman"/>
                <a:cs typeface="Times New Roman"/>
              </a:rPr>
              <a:t> </a:t>
            </a:r>
            <a:r>
              <a:rPr dirty="0" sz="1450" spc="-20">
                <a:latin typeface="Times New Roman"/>
                <a:cs typeface="Times New Roman"/>
              </a:rPr>
              <a:t>clear.”</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“It may </a:t>
            </a:r>
            <a:r>
              <a:rPr dirty="0" sz="1450" spc="-5">
                <a:latin typeface="Times New Roman"/>
                <a:cs typeface="Times New Roman"/>
              </a:rPr>
              <a:t>not be,” </a:t>
            </a:r>
            <a:r>
              <a:rPr dirty="0" sz="1450" spc="-10">
                <a:latin typeface="Times New Roman"/>
                <a:cs typeface="Times New Roman"/>
              </a:rPr>
              <a:t>said Dick. “What can </a:t>
            </a:r>
            <a:r>
              <a:rPr dirty="0" sz="1450" spc="-5">
                <a:latin typeface="Times New Roman"/>
                <a:cs typeface="Times New Roman"/>
              </a:rPr>
              <a:t>he do? </a:t>
            </a:r>
            <a:r>
              <a:rPr dirty="0" sz="1450" spc="-10">
                <a:latin typeface="Times New Roman"/>
                <a:cs typeface="Times New Roman"/>
              </a:rPr>
              <a:t>He hath </a:t>
            </a:r>
            <a:r>
              <a:rPr dirty="0" sz="1450" spc="-5">
                <a:latin typeface="Times New Roman"/>
                <a:cs typeface="Times New Roman"/>
              </a:rPr>
              <a:t>but a </a:t>
            </a:r>
            <a:r>
              <a:rPr dirty="0" sz="1450" spc="-10">
                <a:latin typeface="Times New Roman"/>
                <a:cs typeface="Times New Roman"/>
              </a:rPr>
              <a:t>handful. Alack, if  it were </a:t>
            </a:r>
            <a:r>
              <a:rPr dirty="0" sz="1450" spc="-5">
                <a:latin typeface="Times New Roman"/>
                <a:cs typeface="Times New Roman"/>
              </a:rPr>
              <a:t>but </a:t>
            </a:r>
            <a:r>
              <a:rPr dirty="0" sz="1450" spc="-10">
                <a:latin typeface="Times New Roman"/>
                <a:cs typeface="Times New Roman"/>
              </a:rPr>
              <a:t>to-morrow—could </a:t>
            </a:r>
            <a:r>
              <a:rPr dirty="0" sz="1450" spc="-5">
                <a:latin typeface="Times New Roman"/>
                <a:cs typeface="Times New Roman"/>
              </a:rPr>
              <a:t>I but </a:t>
            </a:r>
            <a:r>
              <a:rPr dirty="0" sz="1450" spc="-10">
                <a:latin typeface="Times New Roman"/>
                <a:cs typeface="Times New Roman"/>
              </a:rPr>
              <a:t>keep </a:t>
            </a:r>
            <a:r>
              <a:rPr dirty="0" sz="1450" spc="-5">
                <a:latin typeface="Times New Roman"/>
                <a:cs typeface="Times New Roman"/>
              </a:rPr>
              <a:t>a </a:t>
            </a:r>
            <a:r>
              <a:rPr dirty="0" sz="1450" spc="-10">
                <a:latin typeface="Times New Roman"/>
                <a:cs typeface="Times New Roman"/>
              </a:rPr>
              <a:t>certain tryst an </a:t>
            </a:r>
            <a:r>
              <a:rPr dirty="0" sz="1450" spc="-5">
                <a:latin typeface="Times New Roman"/>
                <a:cs typeface="Times New Roman"/>
              </a:rPr>
              <a:t>hour </a:t>
            </a:r>
            <a:r>
              <a:rPr dirty="0" sz="1450" spc="-10">
                <a:latin typeface="Times New Roman"/>
                <a:cs typeface="Times New Roman"/>
              </a:rPr>
              <a:t>before </a:t>
            </a:r>
            <a:r>
              <a:rPr dirty="0" sz="1450" spc="-5">
                <a:latin typeface="Times New Roman"/>
                <a:cs typeface="Times New Roman"/>
              </a:rPr>
              <a:t>noon  </a:t>
            </a:r>
            <a:r>
              <a:rPr dirty="0" sz="1450" spc="-10">
                <a:latin typeface="Times New Roman"/>
                <a:cs typeface="Times New Roman"/>
              </a:rPr>
              <a:t>to-morrow—all were, </a:t>
            </a:r>
            <a:r>
              <a:rPr dirty="0" sz="1450" spc="-5">
                <a:latin typeface="Times New Roman"/>
                <a:cs typeface="Times New Roman"/>
              </a:rPr>
              <a:t>I </a:t>
            </a:r>
            <a:r>
              <a:rPr dirty="0" sz="1450" spc="-10">
                <a:latin typeface="Times New Roman"/>
                <a:cs typeface="Times New Roman"/>
              </a:rPr>
              <a:t>think, otherwise. But now there is </a:t>
            </a:r>
            <a:r>
              <a:rPr dirty="0" sz="1450" spc="-5">
                <a:latin typeface="Times New Roman"/>
                <a:cs typeface="Times New Roman"/>
              </a:rPr>
              <a:t>no</a:t>
            </a:r>
            <a:r>
              <a:rPr dirty="0" sz="1450" spc="60">
                <a:latin typeface="Times New Roman"/>
                <a:cs typeface="Times New Roman"/>
              </a:rPr>
              <a:t> </a:t>
            </a:r>
            <a:r>
              <a:rPr dirty="0" sz="1450" spc="-10">
                <a:latin typeface="Times New Roman"/>
                <a:cs typeface="Times New Roman"/>
              </a:rPr>
              <a:t>help.”</a:t>
            </a:r>
            <a:endParaRPr sz="1450">
              <a:latin typeface="Times New Roman"/>
              <a:cs typeface="Times New Roman"/>
            </a:endParaRPr>
          </a:p>
          <a:p>
            <a:pPr algn="just" marL="12700" marR="5715">
              <a:lnSpc>
                <a:spcPts val="1730"/>
              </a:lnSpc>
              <a:spcBef>
                <a:spcPts val="570"/>
              </a:spcBef>
            </a:pPr>
            <a:r>
              <a:rPr dirty="0" sz="1450" spc="-25">
                <a:latin typeface="Times New Roman"/>
                <a:cs typeface="Times New Roman"/>
              </a:rPr>
              <a:t>“Well,” </a:t>
            </a:r>
            <a:r>
              <a:rPr dirty="0" sz="1450" spc="-10">
                <a:latin typeface="Times New Roman"/>
                <a:cs typeface="Times New Roman"/>
              </a:rPr>
              <a:t>concluded Lawless, “an </a:t>
            </a:r>
            <a:r>
              <a:rPr dirty="0" sz="1450" spc="-5">
                <a:latin typeface="Times New Roman"/>
                <a:cs typeface="Times New Roman"/>
              </a:rPr>
              <a:t>ye </a:t>
            </a:r>
            <a:r>
              <a:rPr dirty="0" sz="1450" spc="-10">
                <a:latin typeface="Times New Roman"/>
                <a:cs typeface="Times New Roman"/>
              </a:rPr>
              <a:t>will stand to it for my innocence, </a:t>
            </a:r>
            <a:r>
              <a:rPr dirty="0" sz="1450" spc="-5">
                <a:latin typeface="Times New Roman"/>
                <a:cs typeface="Times New Roman"/>
              </a:rPr>
              <a:t>I </a:t>
            </a:r>
            <a:r>
              <a:rPr dirty="0" sz="1450" spc="-10">
                <a:latin typeface="Times New Roman"/>
                <a:cs typeface="Times New Roman"/>
              </a:rPr>
              <a:t>will  stand to it for yours, and that </a:t>
            </a:r>
            <a:r>
              <a:rPr dirty="0" sz="1450" spc="-20">
                <a:latin typeface="Times New Roman"/>
                <a:cs typeface="Times New Roman"/>
              </a:rPr>
              <a:t>stoutly. </a:t>
            </a:r>
            <a:r>
              <a:rPr dirty="0" sz="1450" spc="-10">
                <a:latin typeface="Times New Roman"/>
                <a:cs typeface="Times New Roman"/>
              </a:rPr>
              <a:t>It shall </a:t>
            </a:r>
            <a:r>
              <a:rPr dirty="0" sz="1450" spc="-5">
                <a:latin typeface="Times New Roman"/>
                <a:cs typeface="Times New Roman"/>
              </a:rPr>
              <a:t>naught </a:t>
            </a:r>
            <a:r>
              <a:rPr dirty="0" sz="1450" spc="-10">
                <a:latin typeface="Times New Roman"/>
                <a:cs typeface="Times New Roman"/>
              </a:rPr>
              <a:t>avail us; </a:t>
            </a:r>
            <a:r>
              <a:rPr dirty="0" sz="1450" spc="-5">
                <a:latin typeface="Times New Roman"/>
                <a:cs typeface="Times New Roman"/>
              </a:rPr>
              <a:t>but </a:t>
            </a:r>
            <a:r>
              <a:rPr dirty="0" sz="1450" spc="-10">
                <a:latin typeface="Times New Roman"/>
                <a:cs typeface="Times New Roman"/>
              </a:rPr>
              <a:t>an </a:t>
            </a:r>
            <a:r>
              <a:rPr dirty="0" sz="1450" spc="-5">
                <a:latin typeface="Times New Roman"/>
                <a:cs typeface="Times New Roman"/>
              </a:rPr>
              <a:t>I be </a:t>
            </a:r>
            <a:r>
              <a:rPr dirty="0" sz="1450" spc="-10">
                <a:latin typeface="Times New Roman"/>
                <a:cs typeface="Times New Roman"/>
              </a:rPr>
              <a:t>to  hang, it shall </a:t>
            </a:r>
            <a:r>
              <a:rPr dirty="0" sz="1450" spc="-5">
                <a:latin typeface="Times New Roman"/>
                <a:cs typeface="Times New Roman"/>
              </a:rPr>
              <a:t>not be </a:t>
            </a:r>
            <a:r>
              <a:rPr dirty="0" sz="1450" spc="-10">
                <a:latin typeface="Times New Roman"/>
                <a:cs typeface="Times New Roman"/>
              </a:rPr>
              <a:t>for lack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swearing.”</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And then, while Dick gave himself over to his reflections, the old rogue curled  himself down into </a:t>
            </a:r>
            <a:r>
              <a:rPr dirty="0" sz="1450" spc="-5">
                <a:latin typeface="Times New Roman"/>
                <a:cs typeface="Times New Roman"/>
              </a:rPr>
              <a:t>a </a:t>
            </a:r>
            <a:r>
              <a:rPr dirty="0" sz="1450" spc="-15">
                <a:latin typeface="Times New Roman"/>
                <a:cs typeface="Times New Roman"/>
              </a:rPr>
              <a:t>corner, </a:t>
            </a:r>
            <a:r>
              <a:rPr dirty="0" sz="1450" spc="-10">
                <a:latin typeface="Times New Roman"/>
                <a:cs typeface="Times New Roman"/>
              </a:rPr>
              <a:t>pulled his monkish </a:t>
            </a:r>
            <a:r>
              <a:rPr dirty="0" sz="1450" spc="-5">
                <a:latin typeface="Times New Roman"/>
                <a:cs typeface="Times New Roman"/>
              </a:rPr>
              <a:t>hood </a:t>
            </a:r>
            <a:r>
              <a:rPr dirty="0" sz="1450" spc="-10">
                <a:latin typeface="Times New Roman"/>
                <a:cs typeface="Times New Roman"/>
              </a:rPr>
              <a:t>about his face, and  composed himself to sleep. Soon </a:t>
            </a:r>
            <a:r>
              <a:rPr dirty="0" sz="1450" spc="-5">
                <a:latin typeface="Times New Roman"/>
                <a:cs typeface="Times New Roman"/>
              </a:rPr>
              <a:t>he </a:t>
            </a:r>
            <a:r>
              <a:rPr dirty="0" sz="1450" spc="-10">
                <a:latin typeface="Times New Roman"/>
                <a:cs typeface="Times New Roman"/>
              </a:rPr>
              <a:t>was loudly snoring, so utterly had his  long life </a:t>
            </a:r>
            <a:r>
              <a:rPr dirty="0" sz="1450" spc="-5">
                <a:latin typeface="Times New Roman"/>
                <a:cs typeface="Times New Roman"/>
              </a:rPr>
              <a:t>of </a:t>
            </a:r>
            <a:r>
              <a:rPr dirty="0" sz="1450" spc="-10">
                <a:latin typeface="Times New Roman"/>
                <a:cs typeface="Times New Roman"/>
              </a:rPr>
              <a:t>hardship and adventure blunted the sense </a:t>
            </a:r>
            <a:r>
              <a:rPr dirty="0" sz="1450" spc="-5">
                <a:latin typeface="Times New Roman"/>
                <a:cs typeface="Times New Roman"/>
              </a:rPr>
              <a:t>of</a:t>
            </a:r>
            <a:r>
              <a:rPr dirty="0" sz="1450" spc="80">
                <a:latin typeface="Times New Roman"/>
                <a:cs typeface="Times New Roman"/>
              </a:rPr>
              <a:t> </a:t>
            </a:r>
            <a:r>
              <a:rPr dirty="0" sz="1450" spc="-10">
                <a:latin typeface="Times New Roman"/>
                <a:cs typeface="Times New Roman"/>
              </a:rPr>
              <a:t>apprehension.</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It</a:t>
            </a:r>
            <a:r>
              <a:rPr dirty="0" sz="1450" spc="150">
                <a:latin typeface="Times New Roman"/>
                <a:cs typeface="Times New Roman"/>
              </a:rPr>
              <a:t> </a:t>
            </a:r>
            <a:r>
              <a:rPr dirty="0" sz="1450" spc="-10">
                <a:latin typeface="Times New Roman"/>
                <a:cs typeface="Times New Roman"/>
              </a:rPr>
              <a:t>was</a:t>
            </a:r>
            <a:r>
              <a:rPr dirty="0" sz="1450" spc="150">
                <a:latin typeface="Times New Roman"/>
                <a:cs typeface="Times New Roman"/>
              </a:rPr>
              <a:t> </a:t>
            </a:r>
            <a:r>
              <a:rPr dirty="0" sz="1450" spc="-10">
                <a:latin typeface="Times New Roman"/>
                <a:cs typeface="Times New Roman"/>
              </a:rPr>
              <a:t>long</a:t>
            </a:r>
            <a:r>
              <a:rPr dirty="0" sz="1450" spc="150">
                <a:latin typeface="Times New Roman"/>
                <a:cs typeface="Times New Roman"/>
              </a:rPr>
              <a:t> </a:t>
            </a:r>
            <a:r>
              <a:rPr dirty="0" sz="1450" spc="-10">
                <a:latin typeface="Times New Roman"/>
                <a:cs typeface="Times New Roman"/>
              </a:rPr>
              <a:t>after</a:t>
            </a:r>
            <a:r>
              <a:rPr dirty="0" sz="1450" spc="150">
                <a:latin typeface="Times New Roman"/>
                <a:cs typeface="Times New Roman"/>
              </a:rPr>
              <a:t> </a:t>
            </a:r>
            <a:r>
              <a:rPr dirty="0" sz="1450" spc="-5">
                <a:latin typeface="Times New Roman"/>
                <a:cs typeface="Times New Roman"/>
              </a:rPr>
              <a:t>noon,</a:t>
            </a:r>
            <a:r>
              <a:rPr dirty="0" sz="1450" spc="150">
                <a:latin typeface="Times New Roman"/>
                <a:cs typeface="Times New Roman"/>
              </a:rPr>
              <a:t> </a:t>
            </a:r>
            <a:r>
              <a:rPr dirty="0" sz="1450" spc="-10">
                <a:latin typeface="Times New Roman"/>
                <a:cs typeface="Times New Roman"/>
              </a:rPr>
              <a:t>and</a:t>
            </a:r>
            <a:r>
              <a:rPr dirty="0" sz="1450" spc="150">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day</a:t>
            </a:r>
            <a:r>
              <a:rPr dirty="0" sz="1450" spc="150">
                <a:latin typeface="Times New Roman"/>
                <a:cs typeface="Times New Roman"/>
              </a:rPr>
              <a:t> </a:t>
            </a:r>
            <a:r>
              <a:rPr dirty="0" sz="1450" spc="-10">
                <a:latin typeface="Times New Roman"/>
                <a:cs typeface="Times New Roman"/>
              </a:rPr>
              <a:t>was</a:t>
            </a:r>
            <a:r>
              <a:rPr dirty="0" sz="1450" spc="150">
                <a:latin typeface="Times New Roman"/>
                <a:cs typeface="Times New Roman"/>
              </a:rPr>
              <a:t> </a:t>
            </a:r>
            <a:r>
              <a:rPr dirty="0" sz="1450" spc="-10">
                <a:latin typeface="Times New Roman"/>
                <a:cs typeface="Times New Roman"/>
              </a:rPr>
              <a:t>already</a:t>
            </a:r>
            <a:r>
              <a:rPr dirty="0" sz="1450" spc="150">
                <a:latin typeface="Times New Roman"/>
                <a:cs typeface="Times New Roman"/>
              </a:rPr>
              <a:t> </a:t>
            </a:r>
            <a:r>
              <a:rPr dirty="0" sz="1450" spc="-10">
                <a:latin typeface="Times New Roman"/>
                <a:cs typeface="Times New Roman"/>
              </a:rPr>
              <a:t>failing,</a:t>
            </a:r>
            <a:r>
              <a:rPr dirty="0" sz="1450" spc="150">
                <a:latin typeface="Times New Roman"/>
                <a:cs typeface="Times New Roman"/>
              </a:rPr>
              <a:t> </a:t>
            </a:r>
            <a:r>
              <a:rPr dirty="0" sz="1450" spc="-10">
                <a:latin typeface="Times New Roman"/>
                <a:cs typeface="Times New Roman"/>
              </a:rPr>
              <a:t>before</a:t>
            </a:r>
            <a:r>
              <a:rPr dirty="0" sz="1450" spc="150">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5">
                <a:latin typeface="Times New Roman"/>
                <a:cs typeface="Times New Roman"/>
              </a:rPr>
              <a:t>door</a:t>
            </a:r>
            <a:r>
              <a:rPr dirty="0" sz="1450" spc="155">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opened and Dick taken forth and led up-stairs to where, in </a:t>
            </a:r>
            <a:r>
              <a:rPr dirty="0" sz="1450" spc="-5">
                <a:latin typeface="Times New Roman"/>
                <a:cs typeface="Times New Roman"/>
              </a:rPr>
              <a:t>a </a:t>
            </a:r>
            <a:r>
              <a:rPr dirty="0" sz="1450" spc="-10">
                <a:latin typeface="Times New Roman"/>
                <a:cs typeface="Times New Roman"/>
              </a:rPr>
              <a:t>warm cabinet,  Earl Risingham sat musing over the</a:t>
            </a:r>
            <a:r>
              <a:rPr dirty="0" sz="1450" spc="20">
                <a:latin typeface="Times New Roman"/>
                <a:cs typeface="Times New Roman"/>
              </a:rPr>
              <a:t> </a:t>
            </a:r>
            <a:r>
              <a:rPr dirty="0" sz="1450" spc="-10">
                <a:latin typeface="Times New Roman"/>
                <a:cs typeface="Times New Roman"/>
              </a:rPr>
              <a:t>fire.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On his </a:t>
            </a:r>
            <a:r>
              <a:rPr dirty="0" sz="1450" spc="-20">
                <a:latin typeface="Times New Roman"/>
                <a:cs typeface="Times New Roman"/>
              </a:rPr>
              <a:t>captive’s </a:t>
            </a:r>
            <a:r>
              <a:rPr dirty="0" sz="1450" spc="-10">
                <a:latin typeface="Times New Roman"/>
                <a:cs typeface="Times New Roman"/>
              </a:rPr>
              <a:t>entrance </a:t>
            </a:r>
            <a:r>
              <a:rPr dirty="0" sz="1450" spc="-5">
                <a:latin typeface="Times New Roman"/>
                <a:cs typeface="Times New Roman"/>
              </a:rPr>
              <a:t>he </a:t>
            </a:r>
            <a:r>
              <a:rPr dirty="0" sz="1450" spc="-10">
                <a:latin typeface="Times New Roman"/>
                <a:cs typeface="Times New Roman"/>
              </a:rPr>
              <a:t>looked</a:t>
            </a:r>
            <a:r>
              <a:rPr dirty="0" sz="1450" spc="25">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12700" marR="5080">
              <a:lnSpc>
                <a:spcPts val="1730"/>
              </a:lnSpc>
              <a:spcBef>
                <a:spcPts val="630"/>
              </a:spcBef>
            </a:pPr>
            <a:r>
              <a:rPr dirty="0" sz="1450" spc="-20">
                <a:latin typeface="Times New Roman"/>
                <a:cs typeface="Times New Roman"/>
              </a:rPr>
              <a:t>“Sir,” </a:t>
            </a:r>
            <a:r>
              <a:rPr dirty="0" sz="1450" spc="-5">
                <a:latin typeface="Times New Roman"/>
                <a:cs typeface="Times New Roman"/>
              </a:rPr>
              <a:t>he </a:t>
            </a:r>
            <a:r>
              <a:rPr dirty="0" sz="1450" spc="-10">
                <a:latin typeface="Times New Roman"/>
                <a:cs typeface="Times New Roman"/>
              </a:rPr>
              <a:t>said, “I knew </a:t>
            </a:r>
            <a:r>
              <a:rPr dirty="0" sz="1450" spc="-5">
                <a:latin typeface="Times New Roman"/>
                <a:cs typeface="Times New Roman"/>
              </a:rPr>
              <a:t>your </a:t>
            </a:r>
            <a:r>
              <a:rPr dirty="0" sz="1450" spc="-15">
                <a:latin typeface="Times New Roman"/>
                <a:cs typeface="Times New Roman"/>
              </a:rPr>
              <a:t>father, </a:t>
            </a:r>
            <a:r>
              <a:rPr dirty="0" sz="1450" spc="-10">
                <a:latin typeface="Times New Roman"/>
                <a:cs typeface="Times New Roman"/>
              </a:rPr>
              <a:t>who 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5">
                <a:latin typeface="Times New Roman"/>
                <a:cs typeface="Times New Roman"/>
              </a:rPr>
              <a:t>honour, </a:t>
            </a:r>
            <a:r>
              <a:rPr dirty="0" sz="1450" spc="-10">
                <a:latin typeface="Times New Roman"/>
                <a:cs typeface="Times New Roman"/>
              </a:rPr>
              <a:t>and this  inclineth me to </a:t>
            </a:r>
            <a:r>
              <a:rPr dirty="0" sz="1450" spc="-5">
                <a:latin typeface="Times New Roman"/>
                <a:cs typeface="Times New Roman"/>
              </a:rPr>
              <a:t>be </a:t>
            </a:r>
            <a:r>
              <a:rPr dirty="0" sz="1450" spc="-10">
                <a:latin typeface="Times New Roman"/>
                <a:cs typeface="Times New Roman"/>
              </a:rPr>
              <a:t>the more lenient; </a:t>
            </a:r>
            <a:r>
              <a:rPr dirty="0" sz="1450" spc="-5">
                <a:latin typeface="Times New Roman"/>
                <a:cs typeface="Times New Roman"/>
              </a:rPr>
              <a:t>but I </a:t>
            </a:r>
            <a:r>
              <a:rPr dirty="0" sz="1450" spc="-10">
                <a:latin typeface="Times New Roman"/>
                <a:cs typeface="Times New Roman"/>
              </a:rPr>
              <a:t>may </a:t>
            </a:r>
            <a:r>
              <a:rPr dirty="0" sz="1450" spc="-5">
                <a:latin typeface="Times New Roman"/>
                <a:cs typeface="Times New Roman"/>
              </a:rPr>
              <a:t>not </a:t>
            </a:r>
            <a:r>
              <a:rPr dirty="0" sz="1450" spc="-10">
                <a:latin typeface="Times New Roman"/>
                <a:cs typeface="Times New Roman"/>
              </a:rPr>
              <a:t>hide from </a:t>
            </a:r>
            <a:r>
              <a:rPr dirty="0" sz="1450" spc="-5">
                <a:latin typeface="Times New Roman"/>
                <a:cs typeface="Times New Roman"/>
              </a:rPr>
              <a:t>you </a:t>
            </a:r>
            <a:r>
              <a:rPr dirty="0" sz="1450" spc="-10">
                <a:latin typeface="Times New Roman"/>
                <a:cs typeface="Times New Roman"/>
              </a:rPr>
              <a:t>that heavy  </a:t>
            </a:r>
            <a:r>
              <a:rPr dirty="0" sz="1450" spc="-15">
                <a:latin typeface="Times New Roman"/>
                <a:cs typeface="Times New Roman"/>
              </a:rPr>
              <a:t>charges </a:t>
            </a:r>
            <a:r>
              <a:rPr dirty="0" sz="1450" spc="-10">
                <a:latin typeface="Times New Roman"/>
                <a:cs typeface="Times New Roman"/>
              </a:rPr>
              <a:t>lie against </a:t>
            </a:r>
            <a:r>
              <a:rPr dirty="0" sz="1450" spc="-5">
                <a:latin typeface="Times New Roman"/>
                <a:cs typeface="Times New Roman"/>
              </a:rPr>
              <a:t>your </a:t>
            </a:r>
            <a:r>
              <a:rPr dirty="0" sz="1450" spc="-20">
                <a:latin typeface="Times New Roman"/>
                <a:cs typeface="Times New Roman"/>
              </a:rPr>
              <a:t>character. </a:t>
            </a:r>
            <a:r>
              <a:rPr dirty="0" sz="1450" spc="-85">
                <a:latin typeface="Times New Roman"/>
                <a:cs typeface="Times New Roman"/>
              </a:rPr>
              <a:t>Ye </a:t>
            </a:r>
            <a:r>
              <a:rPr dirty="0" sz="1450" spc="-5">
                <a:latin typeface="Times New Roman"/>
                <a:cs typeface="Times New Roman"/>
              </a:rPr>
              <a:t>do </a:t>
            </a:r>
            <a:r>
              <a:rPr dirty="0" sz="1450" spc="-10">
                <a:latin typeface="Times New Roman"/>
                <a:cs typeface="Times New Roman"/>
              </a:rPr>
              <a:t>consort with murderers and robbers;  </a:t>
            </a:r>
            <a:r>
              <a:rPr dirty="0" sz="1450" spc="-5">
                <a:latin typeface="Times New Roman"/>
                <a:cs typeface="Times New Roman"/>
              </a:rPr>
              <a:t>upon a </a:t>
            </a:r>
            <a:r>
              <a:rPr dirty="0" sz="1450" spc="-10">
                <a:latin typeface="Times New Roman"/>
                <a:cs typeface="Times New Roman"/>
              </a:rPr>
              <a:t>clear probation </a:t>
            </a:r>
            <a:r>
              <a:rPr dirty="0" sz="1450" spc="-5">
                <a:latin typeface="Times New Roman"/>
                <a:cs typeface="Times New Roman"/>
              </a:rPr>
              <a:t>ye </a:t>
            </a:r>
            <a:r>
              <a:rPr dirty="0" sz="1450" spc="-10">
                <a:latin typeface="Times New Roman"/>
                <a:cs typeface="Times New Roman"/>
              </a:rPr>
              <a:t>have carried war against the </a:t>
            </a:r>
            <a:r>
              <a:rPr dirty="0" sz="1450" spc="-20">
                <a:latin typeface="Times New Roman"/>
                <a:cs typeface="Times New Roman"/>
              </a:rPr>
              <a:t>king’s </a:t>
            </a:r>
            <a:r>
              <a:rPr dirty="0" sz="1450" spc="-10">
                <a:latin typeface="Times New Roman"/>
                <a:cs typeface="Times New Roman"/>
              </a:rPr>
              <a:t>peace; </a:t>
            </a:r>
            <a:r>
              <a:rPr dirty="0" sz="1450" spc="-5">
                <a:latin typeface="Times New Roman"/>
                <a:cs typeface="Times New Roman"/>
              </a:rPr>
              <a:t>ye </a:t>
            </a:r>
            <a:r>
              <a:rPr dirty="0" sz="1450" spc="-10">
                <a:latin typeface="Times New Roman"/>
                <a:cs typeface="Times New Roman"/>
              </a:rPr>
              <a:t>are  suspected to have piratically seized </a:t>
            </a:r>
            <a:r>
              <a:rPr dirty="0" sz="1450" spc="-5">
                <a:latin typeface="Times New Roman"/>
                <a:cs typeface="Times New Roman"/>
              </a:rPr>
              <a:t>upon a </a:t>
            </a:r>
            <a:r>
              <a:rPr dirty="0" sz="1450" spc="-10">
                <a:latin typeface="Times New Roman"/>
                <a:cs typeface="Times New Roman"/>
              </a:rPr>
              <a:t>ship; </a:t>
            </a:r>
            <a:r>
              <a:rPr dirty="0" sz="1450" spc="-5">
                <a:latin typeface="Times New Roman"/>
                <a:cs typeface="Times New Roman"/>
              </a:rPr>
              <a:t>ye </a:t>
            </a:r>
            <a:r>
              <a:rPr dirty="0" sz="1450" spc="-10">
                <a:latin typeface="Times New Roman"/>
                <a:cs typeface="Times New Roman"/>
              </a:rPr>
              <a:t>are found skulking with </a:t>
            </a:r>
            <a:r>
              <a:rPr dirty="0" sz="1450" spc="-5">
                <a:latin typeface="Times New Roman"/>
                <a:cs typeface="Times New Roman"/>
              </a:rPr>
              <a:t>a  </a:t>
            </a:r>
            <a:r>
              <a:rPr dirty="0" sz="1450" spc="-10">
                <a:latin typeface="Times New Roman"/>
                <a:cs typeface="Times New Roman"/>
              </a:rPr>
              <a:t>counterfeit presentment in </a:t>
            </a:r>
            <a:r>
              <a:rPr dirty="0" sz="1450" spc="-5">
                <a:latin typeface="Times New Roman"/>
                <a:cs typeface="Times New Roman"/>
              </a:rPr>
              <a:t>your </a:t>
            </a:r>
            <a:r>
              <a:rPr dirty="0" sz="1450" spc="-20">
                <a:latin typeface="Times New Roman"/>
                <a:cs typeface="Times New Roman"/>
              </a:rPr>
              <a:t>enemy’s </a:t>
            </a:r>
            <a:r>
              <a:rPr dirty="0" sz="1450" spc="-10">
                <a:latin typeface="Times New Roman"/>
                <a:cs typeface="Times New Roman"/>
              </a:rPr>
              <a:t>house; </a:t>
            </a:r>
            <a:r>
              <a:rPr dirty="0" sz="1450" spc="-5">
                <a:latin typeface="Times New Roman"/>
                <a:cs typeface="Times New Roman"/>
              </a:rPr>
              <a:t>a </a:t>
            </a:r>
            <a:r>
              <a:rPr dirty="0" sz="1450" spc="-10">
                <a:latin typeface="Times New Roman"/>
                <a:cs typeface="Times New Roman"/>
              </a:rPr>
              <a:t>man is slain that very  evening—”</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“An it like </a:t>
            </a:r>
            <a:r>
              <a:rPr dirty="0" sz="1450" spc="-5">
                <a:latin typeface="Times New Roman"/>
                <a:cs typeface="Times New Roman"/>
              </a:rPr>
              <a:t>you, </a:t>
            </a:r>
            <a:r>
              <a:rPr dirty="0" sz="1450" spc="-10">
                <a:latin typeface="Times New Roman"/>
                <a:cs typeface="Times New Roman"/>
              </a:rPr>
              <a:t>my lord,” Dick interposed, “I will at once avow my guilt, such  as</a:t>
            </a:r>
            <a:r>
              <a:rPr dirty="0" sz="1450" spc="120">
                <a:latin typeface="Times New Roman"/>
                <a:cs typeface="Times New Roman"/>
              </a:rPr>
              <a:t> </a:t>
            </a:r>
            <a:r>
              <a:rPr dirty="0" sz="1450" spc="-10">
                <a:latin typeface="Times New Roman"/>
                <a:cs typeface="Times New Roman"/>
              </a:rPr>
              <a:t>it</a:t>
            </a:r>
            <a:r>
              <a:rPr dirty="0" sz="1450" spc="125">
                <a:latin typeface="Times New Roman"/>
                <a:cs typeface="Times New Roman"/>
              </a:rPr>
              <a:t> </a:t>
            </a:r>
            <a:r>
              <a:rPr dirty="0" sz="1450" spc="-10">
                <a:latin typeface="Times New Roman"/>
                <a:cs typeface="Times New Roman"/>
              </a:rPr>
              <a:t>is.</a:t>
            </a:r>
            <a:r>
              <a:rPr dirty="0" sz="1450" spc="120">
                <a:latin typeface="Times New Roman"/>
                <a:cs typeface="Times New Roman"/>
              </a:rPr>
              <a:t> </a:t>
            </a:r>
            <a:r>
              <a:rPr dirty="0" sz="1450" spc="-5">
                <a:latin typeface="Times New Roman"/>
                <a:cs typeface="Times New Roman"/>
              </a:rPr>
              <a:t>I</a:t>
            </a:r>
            <a:r>
              <a:rPr dirty="0" sz="1450" spc="150">
                <a:latin typeface="Times New Roman"/>
                <a:cs typeface="Times New Roman"/>
              </a:rPr>
              <a:t> </a:t>
            </a:r>
            <a:r>
              <a:rPr dirty="0" sz="1450" spc="-10">
                <a:latin typeface="Times New Roman"/>
                <a:cs typeface="Times New Roman"/>
              </a:rPr>
              <a:t>slew</a:t>
            </a:r>
            <a:r>
              <a:rPr dirty="0" sz="1450" spc="145">
                <a:latin typeface="Times New Roman"/>
                <a:cs typeface="Times New Roman"/>
              </a:rPr>
              <a:t> </a:t>
            </a:r>
            <a:r>
              <a:rPr dirty="0" sz="1450" spc="-10">
                <a:latin typeface="Times New Roman"/>
                <a:cs typeface="Times New Roman"/>
              </a:rPr>
              <a:t>this</a:t>
            </a:r>
            <a:r>
              <a:rPr dirty="0" sz="1450" spc="150">
                <a:latin typeface="Times New Roman"/>
                <a:cs typeface="Times New Roman"/>
              </a:rPr>
              <a:t> </a:t>
            </a:r>
            <a:r>
              <a:rPr dirty="0" sz="1450" spc="-10">
                <a:latin typeface="Times New Roman"/>
                <a:cs typeface="Times New Roman"/>
              </a:rPr>
              <a:t>fellow</a:t>
            </a:r>
            <a:r>
              <a:rPr dirty="0" sz="1450" spc="145">
                <a:latin typeface="Times New Roman"/>
                <a:cs typeface="Times New Roman"/>
              </a:rPr>
              <a:t> </a:t>
            </a:r>
            <a:r>
              <a:rPr dirty="0" sz="1450" spc="-10">
                <a:latin typeface="Times New Roman"/>
                <a:cs typeface="Times New Roman"/>
              </a:rPr>
              <a:t>Rutter;</a:t>
            </a:r>
            <a:r>
              <a:rPr dirty="0" sz="1450" spc="150">
                <a:latin typeface="Times New Roman"/>
                <a:cs typeface="Times New Roman"/>
              </a:rPr>
              <a:t> </a:t>
            </a:r>
            <a:r>
              <a:rPr dirty="0" sz="1450" spc="-10">
                <a:latin typeface="Times New Roman"/>
                <a:cs typeface="Times New Roman"/>
              </a:rPr>
              <a:t>and</a:t>
            </a:r>
            <a:r>
              <a:rPr dirty="0" sz="1450" spc="150">
                <a:latin typeface="Times New Roman"/>
                <a:cs typeface="Times New Roman"/>
              </a:rPr>
              <a:t> </a:t>
            </a:r>
            <a:r>
              <a:rPr dirty="0" sz="1450" spc="-10">
                <a:latin typeface="Times New Roman"/>
                <a:cs typeface="Times New Roman"/>
              </a:rPr>
              <a:t>to</a:t>
            </a:r>
            <a:r>
              <a:rPr dirty="0" sz="1450" spc="145">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proof”—searching</a:t>
            </a:r>
            <a:r>
              <a:rPr dirty="0" sz="1450" spc="145">
                <a:latin typeface="Times New Roman"/>
                <a:cs typeface="Times New Roman"/>
              </a:rPr>
              <a:t> </a:t>
            </a:r>
            <a:r>
              <a:rPr dirty="0" sz="1450" spc="-10">
                <a:latin typeface="Times New Roman"/>
                <a:cs typeface="Times New Roman"/>
              </a:rPr>
              <a:t>in</a:t>
            </a:r>
            <a:r>
              <a:rPr dirty="0" sz="1450" spc="150">
                <a:latin typeface="Times New Roman"/>
                <a:cs typeface="Times New Roman"/>
              </a:rPr>
              <a:t> </a:t>
            </a:r>
            <a:r>
              <a:rPr dirty="0" sz="1450" spc="-10">
                <a:latin typeface="Times New Roman"/>
                <a:cs typeface="Times New Roman"/>
              </a:rPr>
              <a:t>his</a:t>
            </a:r>
            <a:r>
              <a:rPr dirty="0" sz="1450" spc="145">
                <a:latin typeface="Times New Roman"/>
                <a:cs typeface="Times New Roman"/>
              </a:rPr>
              <a:t> </a:t>
            </a:r>
            <a:r>
              <a:rPr dirty="0" sz="1450" spc="-10">
                <a:latin typeface="Times New Roman"/>
                <a:cs typeface="Times New Roman"/>
              </a:rPr>
              <a:t>bosom</a:t>
            </a:r>
            <a:endParaRPr sz="1450">
              <a:latin typeface="Times New Roman"/>
              <a:cs typeface="Times New Roman"/>
            </a:endParaRPr>
          </a:p>
          <a:p>
            <a:pPr algn="just" marL="12700">
              <a:lnSpc>
                <a:spcPts val="1670"/>
              </a:lnSpc>
            </a:pPr>
            <a:r>
              <a:rPr dirty="0" sz="1450" spc="-10">
                <a:latin typeface="Times New Roman"/>
                <a:cs typeface="Times New Roman"/>
              </a:rPr>
              <a:t>—“here is </a:t>
            </a:r>
            <a:r>
              <a:rPr dirty="0" sz="1450" spc="-5">
                <a:latin typeface="Times New Roman"/>
                <a:cs typeface="Times New Roman"/>
              </a:rPr>
              <a:t>a </a:t>
            </a:r>
            <a:r>
              <a:rPr dirty="0" sz="1450" spc="-10">
                <a:latin typeface="Times New Roman"/>
                <a:cs typeface="Times New Roman"/>
              </a:rPr>
              <a:t>letter from his</a:t>
            </a:r>
            <a:r>
              <a:rPr dirty="0" sz="1450" spc="10">
                <a:latin typeface="Times New Roman"/>
                <a:cs typeface="Times New Roman"/>
              </a:rPr>
              <a:t> </a:t>
            </a:r>
            <a:r>
              <a:rPr dirty="0" sz="1450" spc="-10">
                <a:latin typeface="Times New Roman"/>
                <a:cs typeface="Times New Roman"/>
              </a:rPr>
              <a:t>wallet.”</a:t>
            </a:r>
            <a:endParaRPr sz="1450">
              <a:latin typeface="Times New Roman"/>
              <a:cs typeface="Times New Roman"/>
            </a:endParaRPr>
          </a:p>
          <a:p>
            <a:pPr marL="12700" marR="1303655">
              <a:lnSpc>
                <a:spcPct val="132400"/>
              </a:lnSpc>
            </a:pPr>
            <a:r>
              <a:rPr dirty="0" sz="1450" spc="-10">
                <a:latin typeface="Times New Roman"/>
                <a:cs typeface="Times New Roman"/>
              </a:rPr>
              <a:t>Lord Risingham took the </a:t>
            </a:r>
            <a:r>
              <a:rPr dirty="0" sz="1450" spc="-20">
                <a:latin typeface="Times New Roman"/>
                <a:cs typeface="Times New Roman"/>
              </a:rPr>
              <a:t>letter, </a:t>
            </a:r>
            <a:r>
              <a:rPr dirty="0" sz="1450" spc="-10">
                <a:latin typeface="Times New Roman"/>
                <a:cs typeface="Times New Roman"/>
              </a:rPr>
              <a:t>and opened and read it twice.  </a:t>
            </a:r>
            <a:r>
              <a:rPr dirty="0" sz="1450" spc="-60">
                <a:latin typeface="Times New Roman"/>
                <a:cs typeface="Times New Roman"/>
              </a:rPr>
              <a:t>“Ye </a:t>
            </a:r>
            <a:r>
              <a:rPr dirty="0" sz="1450" spc="-10">
                <a:latin typeface="Times New Roman"/>
                <a:cs typeface="Times New Roman"/>
              </a:rPr>
              <a:t>have read this?” </a:t>
            </a:r>
            <a:r>
              <a:rPr dirty="0" sz="1450" spc="-5">
                <a:latin typeface="Times New Roman"/>
                <a:cs typeface="Times New Roman"/>
              </a:rPr>
              <a:t>he</a:t>
            </a:r>
            <a:r>
              <a:rPr dirty="0" sz="1450" spc="60">
                <a:latin typeface="Times New Roman"/>
                <a:cs typeface="Times New Roman"/>
              </a:rPr>
              <a:t> </a:t>
            </a:r>
            <a:r>
              <a:rPr dirty="0" sz="1450" spc="-10">
                <a:latin typeface="Times New Roman"/>
                <a:cs typeface="Times New Roman"/>
              </a:rPr>
              <a:t>inquired.</a:t>
            </a:r>
            <a:endParaRPr sz="1450">
              <a:latin typeface="Times New Roman"/>
              <a:cs typeface="Times New Roman"/>
            </a:endParaRPr>
          </a:p>
          <a:p>
            <a:pPr marL="12700">
              <a:lnSpc>
                <a:spcPct val="100000"/>
              </a:lnSpc>
              <a:spcBef>
                <a:spcPts val="565"/>
              </a:spcBef>
            </a:pPr>
            <a:r>
              <a:rPr dirty="0" sz="1450" spc="-10">
                <a:latin typeface="Times New Roman"/>
                <a:cs typeface="Times New Roman"/>
              </a:rPr>
              <a:t>“I have read it,” answered</a:t>
            </a:r>
            <a:r>
              <a:rPr dirty="0" sz="1450" spc="1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marL="12700">
              <a:lnSpc>
                <a:spcPct val="100000"/>
              </a:lnSpc>
              <a:spcBef>
                <a:spcPts val="565"/>
              </a:spcBef>
            </a:pPr>
            <a:r>
              <a:rPr dirty="0" sz="1450" spc="-10">
                <a:latin typeface="Times New Roman"/>
                <a:cs typeface="Times New Roman"/>
              </a:rPr>
              <a:t>“Are </a:t>
            </a:r>
            <a:r>
              <a:rPr dirty="0" sz="1450" spc="-5">
                <a:latin typeface="Times New Roman"/>
                <a:cs typeface="Times New Roman"/>
              </a:rPr>
              <a:t>ye </a:t>
            </a:r>
            <a:r>
              <a:rPr dirty="0" sz="1450" spc="-10">
                <a:latin typeface="Times New Roman"/>
                <a:cs typeface="Times New Roman"/>
              </a:rPr>
              <a:t>for </a:t>
            </a:r>
            <a:r>
              <a:rPr dirty="0" sz="1450" spc="-45">
                <a:latin typeface="Times New Roman"/>
                <a:cs typeface="Times New Roman"/>
              </a:rPr>
              <a:t>York </a:t>
            </a:r>
            <a:r>
              <a:rPr dirty="0" sz="1450" spc="-5">
                <a:latin typeface="Times New Roman"/>
                <a:cs typeface="Times New Roman"/>
              </a:rPr>
              <a:t>or </a:t>
            </a:r>
            <a:r>
              <a:rPr dirty="0" sz="1450" spc="-10">
                <a:latin typeface="Times New Roman"/>
                <a:cs typeface="Times New Roman"/>
              </a:rPr>
              <a:t>Lancaster?” the earl</a:t>
            </a:r>
            <a:r>
              <a:rPr dirty="0" sz="1450" spc="55">
                <a:latin typeface="Times New Roman"/>
                <a:cs typeface="Times New Roman"/>
              </a:rPr>
              <a:t> </a:t>
            </a:r>
            <a:r>
              <a:rPr dirty="0" sz="1450" spc="-10">
                <a:latin typeface="Times New Roman"/>
                <a:cs typeface="Times New Roman"/>
              </a:rPr>
              <a:t>demanded.</a:t>
            </a:r>
            <a:endParaRPr sz="1450">
              <a:latin typeface="Times New Roman"/>
              <a:cs typeface="Times New Roman"/>
            </a:endParaRPr>
          </a:p>
          <a:p>
            <a:pPr algn="just" marL="12700" marR="9525">
              <a:lnSpc>
                <a:spcPts val="1730"/>
              </a:lnSpc>
              <a:spcBef>
                <a:spcPts val="630"/>
              </a:spcBef>
            </a:pPr>
            <a:r>
              <a:rPr dirty="0" sz="1450" spc="-10">
                <a:latin typeface="Times New Roman"/>
                <a:cs typeface="Times New Roman"/>
              </a:rPr>
              <a:t>“My lord, it was </a:t>
            </a:r>
            <a:r>
              <a:rPr dirty="0" sz="1450" spc="-5">
                <a:latin typeface="Times New Roman"/>
                <a:cs typeface="Times New Roman"/>
              </a:rPr>
              <a:t>but a </a:t>
            </a:r>
            <a:r>
              <a:rPr dirty="0" sz="1450" spc="-10">
                <a:latin typeface="Times New Roman"/>
                <a:cs typeface="Times New Roman"/>
              </a:rPr>
              <a:t>little while back that </a:t>
            </a:r>
            <a:r>
              <a:rPr dirty="0" sz="1450" spc="-5">
                <a:latin typeface="Times New Roman"/>
                <a:cs typeface="Times New Roman"/>
              </a:rPr>
              <a:t>I </a:t>
            </a:r>
            <a:r>
              <a:rPr dirty="0" sz="1450" spc="-10">
                <a:latin typeface="Times New Roman"/>
                <a:cs typeface="Times New Roman"/>
              </a:rPr>
              <a:t>was asked that question, and  knew </a:t>
            </a:r>
            <a:r>
              <a:rPr dirty="0" sz="1450" spc="-5">
                <a:latin typeface="Times New Roman"/>
                <a:cs typeface="Times New Roman"/>
              </a:rPr>
              <a:t>not </a:t>
            </a:r>
            <a:r>
              <a:rPr dirty="0" sz="1450" spc="-10">
                <a:latin typeface="Times New Roman"/>
                <a:cs typeface="Times New Roman"/>
              </a:rPr>
              <a:t>how to answer it,” said Dick; “but having answered once,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25">
                <a:latin typeface="Times New Roman"/>
                <a:cs typeface="Times New Roman"/>
              </a:rPr>
              <a:t>vary. </a:t>
            </a:r>
            <a:r>
              <a:rPr dirty="0" sz="1450" spc="-10">
                <a:latin typeface="Times New Roman"/>
                <a:cs typeface="Times New Roman"/>
              </a:rPr>
              <a:t>My lord, </a:t>
            </a:r>
            <a:r>
              <a:rPr dirty="0" sz="1450" spc="-5">
                <a:latin typeface="Times New Roman"/>
                <a:cs typeface="Times New Roman"/>
              </a:rPr>
              <a:t>I </a:t>
            </a:r>
            <a:r>
              <a:rPr dirty="0" sz="1450" spc="-10">
                <a:latin typeface="Times New Roman"/>
                <a:cs typeface="Times New Roman"/>
              </a:rPr>
              <a:t>am for</a:t>
            </a:r>
            <a:r>
              <a:rPr dirty="0" sz="1450" spc="25">
                <a:latin typeface="Times New Roman"/>
                <a:cs typeface="Times New Roman"/>
              </a:rPr>
              <a:t> </a:t>
            </a:r>
            <a:r>
              <a:rPr dirty="0" sz="1450" spc="-35">
                <a:latin typeface="Times New Roman"/>
                <a:cs typeface="Times New Roman"/>
              </a:rPr>
              <a:t>York.”</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The earl nodded</a:t>
            </a:r>
            <a:r>
              <a:rPr dirty="0" sz="1450">
                <a:latin typeface="Times New Roman"/>
                <a:cs typeface="Times New Roman"/>
              </a:rPr>
              <a:t> </a:t>
            </a:r>
            <a:r>
              <a:rPr dirty="0" sz="1450" spc="-15">
                <a:latin typeface="Times New Roman"/>
                <a:cs typeface="Times New Roman"/>
              </a:rPr>
              <a:t>approvingly.</a:t>
            </a:r>
            <a:endParaRPr sz="1450">
              <a:latin typeface="Times New Roman"/>
              <a:cs typeface="Times New Roman"/>
            </a:endParaRPr>
          </a:p>
          <a:p>
            <a:pPr algn="just" marL="12700" marR="413384">
              <a:lnSpc>
                <a:spcPct val="132400"/>
              </a:lnSpc>
            </a:pPr>
            <a:r>
              <a:rPr dirty="0" sz="1450" spc="-10">
                <a:latin typeface="Times New Roman"/>
                <a:cs typeface="Times New Roman"/>
              </a:rPr>
              <a:t>“Honestly replied,” </a:t>
            </a:r>
            <a:r>
              <a:rPr dirty="0" sz="1450" spc="-5">
                <a:latin typeface="Times New Roman"/>
                <a:cs typeface="Times New Roman"/>
              </a:rPr>
              <a:t>he </a:t>
            </a:r>
            <a:r>
              <a:rPr dirty="0" sz="1450" spc="-10">
                <a:latin typeface="Times New Roman"/>
                <a:cs typeface="Times New Roman"/>
              </a:rPr>
              <a:t>said. “But wherefore, then, deliver me this letter?”  </a:t>
            </a:r>
            <a:r>
              <a:rPr dirty="0" sz="1450" spc="-30">
                <a:latin typeface="Times New Roman"/>
                <a:cs typeface="Times New Roman"/>
              </a:rPr>
              <a:t>“Nay, </a:t>
            </a:r>
            <a:r>
              <a:rPr dirty="0" sz="1450" spc="-5">
                <a:latin typeface="Times New Roman"/>
                <a:cs typeface="Times New Roman"/>
              </a:rPr>
              <a:t>but </a:t>
            </a:r>
            <a:r>
              <a:rPr dirty="0" sz="1450" spc="-10">
                <a:latin typeface="Times New Roman"/>
                <a:cs typeface="Times New Roman"/>
              </a:rPr>
              <a:t>against traitors, my lord, are </a:t>
            </a:r>
            <a:r>
              <a:rPr dirty="0" sz="1450" spc="-5">
                <a:latin typeface="Times New Roman"/>
                <a:cs typeface="Times New Roman"/>
              </a:rPr>
              <a:t>not </a:t>
            </a:r>
            <a:r>
              <a:rPr dirty="0" sz="1450" spc="-10">
                <a:latin typeface="Times New Roman"/>
                <a:cs typeface="Times New Roman"/>
              </a:rPr>
              <a:t>all sides arrayed?” cried</a:t>
            </a:r>
            <a:r>
              <a:rPr dirty="0" sz="1450" spc="13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“I would they were, </a:t>
            </a:r>
            <a:r>
              <a:rPr dirty="0" sz="1450" spc="-5">
                <a:latin typeface="Times New Roman"/>
                <a:cs typeface="Times New Roman"/>
              </a:rPr>
              <a:t>young </a:t>
            </a:r>
            <a:r>
              <a:rPr dirty="0" sz="1450" spc="-10">
                <a:latin typeface="Times New Roman"/>
                <a:cs typeface="Times New Roman"/>
              </a:rPr>
              <a:t>gentleman,” returned the earl; “and </a:t>
            </a:r>
            <a:r>
              <a:rPr dirty="0" sz="1450" spc="-5">
                <a:latin typeface="Times New Roman"/>
                <a:cs typeface="Times New Roman"/>
              </a:rPr>
              <a:t>I do </a:t>
            </a:r>
            <a:r>
              <a:rPr dirty="0" sz="1450" spc="-10">
                <a:latin typeface="Times New Roman"/>
                <a:cs typeface="Times New Roman"/>
              </a:rPr>
              <a:t>at least  approve </a:t>
            </a:r>
            <a:r>
              <a:rPr dirty="0" sz="1450" spc="-5">
                <a:latin typeface="Times New Roman"/>
                <a:cs typeface="Times New Roman"/>
              </a:rPr>
              <a:t>your </a:t>
            </a:r>
            <a:r>
              <a:rPr dirty="0" sz="1450" spc="-10">
                <a:latin typeface="Times New Roman"/>
                <a:cs typeface="Times New Roman"/>
              </a:rPr>
              <a:t>saying. There is more youth than guile in </a:t>
            </a:r>
            <a:r>
              <a:rPr dirty="0" sz="1450" spc="-5">
                <a:latin typeface="Times New Roman"/>
                <a:cs typeface="Times New Roman"/>
              </a:rPr>
              <a:t>you, I do </a:t>
            </a:r>
            <a:r>
              <a:rPr dirty="0" sz="1450" spc="-10">
                <a:latin typeface="Times New Roman"/>
                <a:cs typeface="Times New Roman"/>
              </a:rPr>
              <a:t>perceive; and  were </a:t>
            </a:r>
            <a:r>
              <a:rPr dirty="0" sz="1450" spc="-5">
                <a:latin typeface="Times New Roman"/>
                <a:cs typeface="Times New Roman"/>
              </a:rPr>
              <a:t>not </a:t>
            </a:r>
            <a:r>
              <a:rPr dirty="0" sz="1450" spc="-10">
                <a:latin typeface="Times New Roman"/>
                <a:cs typeface="Times New Roman"/>
              </a:rPr>
              <a:t>Sir Daniel </a:t>
            </a:r>
            <a:r>
              <a:rPr dirty="0" sz="1450" spc="-5">
                <a:latin typeface="Times New Roman"/>
                <a:cs typeface="Times New Roman"/>
              </a:rPr>
              <a:t>a </a:t>
            </a:r>
            <a:r>
              <a:rPr dirty="0" sz="1450" spc="-10">
                <a:latin typeface="Times New Roman"/>
                <a:cs typeface="Times New Roman"/>
              </a:rPr>
              <a:t>mighty man </a:t>
            </a:r>
            <a:r>
              <a:rPr dirty="0" sz="1450" spc="-5">
                <a:latin typeface="Times New Roman"/>
                <a:cs typeface="Times New Roman"/>
              </a:rPr>
              <a:t>upon our </a:t>
            </a:r>
            <a:r>
              <a:rPr dirty="0" sz="1450" spc="-10">
                <a:latin typeface="Times New Roman"/>
                <a:cs typeface="Times New Roman"/>
              </a:rPr>
              <a:t>side, </a:t>
            </a:r>
            <a:r>
              <a:rPr dirty="0" sz="1450" spc="-5">
                <a:latin typeface="Times New Roman"/>
                <a:cs typeface="Times New Roman"/>
              </a:rPr>
              <a:t>I </a:t>
            </a:r>
            <a:r>
              <a:rPr dirty="0" sz="1450" spc="-10">
                <a:latin typeface="Times New Roman"/>
                <a:cs typeface="Times New Roman"/>
              </a:rPr>
              <a:t>were half-tempted to  espouse </a:t>
            </a:r>
            <a:r>
              <a:rPr dirty="0" sz="1450" spc="-5">
                <a:latin typeface="Times New Roman"/>
                <a:cs typeface="Times New Roman"/>
              </a:rPr>
              <a:t>your </a:t>
            </a:r>
            <a:r>
              <a:rPr dirty="0" sz="1450" spc="-10">
                <a:latin typeface="Times New Roman"/>
                <a:cs typeface="Times New Roman"/>
              </a:rPr>
              <a:t>quarrel. For </a:t>
            </a:r>
            <a:r>
              <a:rPr dirty="0" sz="1450" spc="-5">
                <a:latin typeface="Times New Roman"/>
                <a:cs typeface="Times New Roman"/>
              </a:rPr>
              <a:t>I </a:t>
            </a:r>
            <a:r>
              <a:rPr dirty="0" sz="1450" spc="-10">
                <a:latin typeface="Times New Roman"/>
                <a:cs typeface="Times New Roman"/>
              </a:rPr>
              <a:t>have inquired, and it appears </a:t>
            </a:r>
            <a:r>
              <a:rPr dirty="0" sz="1450" spc="-5">
                <a:latin typeface="Times New Roman"/>
                <a:cs typeface="Times New Roman"/>
              </a:rPr>
              <a:t>ye </a:t>
            </a:r>
            <a:r>
              <a:rPr dirty="0" sz="1450" spc="-10">
                <a:latin typeface="Times New Roman"/>
                <a:cs typeface="Times New Roman"/>
              </a:rPr>
              <a:t>have been hardly  dealt with, and have much excuse. But look ye, </a:t>
            </a:r>
            <a:r>
              <a:rPr dirty="0" sz="1450" spc="-25">
                <a:latin typeface="Times New Roman"/>
                <a:cs typeface="Times New Roman"/>
              </a:rPr>
              <a:t>sir, </a:t>
            </a:r>
            <a:r>
              <a:rPr dirty="0" sz="1450" spc="-5">
                <a:latin typeface="Times New Roman"/>
                <a:cs typeface="Times New Roman"/>
              </a:rPr>
              <a:t>I </a:t>
            </a:r>
            <a:r>
              <a:rPr dirty="0" sz="1450" spc="-10">
                <a:latin typeface="Times New Roman"/>
                <a:cs typeface="Times New Roman"/>
              </a:rPr>
              <a:t>am, before all else, </a:t>
            </a:r>
            <a:r>
              <a:rPr dirty="0" sz="1450" spc="-5">
                <a:latin typeface="Times New Roman"/>
                <a:cs typeface="Times New Roman"/>
              </a:rPr>
              <a:t>a  </a:t>
            </a:r>
            <a:r>
              <a:rPr dirty="0" sz="1450" spc="-10">
                <a:latin typeface="Times New Roman"/>
                <a:cs typeface="Times New Roman"/>
              </a:rPr>
              <a:t>leader in the </a:t>
            </a:r>
            <a:r>
              <a:rPr dirty="0" sz="1450" spc="-20">
                <a:latin typeface="Times New Roman"/>
                <a:cs typeface="Times New Roman"/>
              </a:rPr>
              <a:t>queen’s </a:t>
            </a:r>
            <a:r>
              <a:rPr dirty="0" sz="1450" spc="-10">
                <a:latin typeface="Times New Roman"/>
                <a:cs typeface="Times New Roman"/>
              </a:rPr>
              <a:t>interest; and though </a:t>
            </a:r>
            <a:r>
              <a:rPr dirty="0" sz="1450" spc="-5">
                <a:latin typeface="Times New Roman"/>
                <a:cs typeface="Times New Roman"/>
              </a:rPr>
              <a:t>by </a:t>
            </a:r>
            <a:r>
              <a:rPr dirty="0" sz="1450" spc="-10">
                <a:latin typeface="Times New Roman"/>
                <a:cs typeface="Times New Roman"/>
              </a:rPr>
              <a:t>nature </a:t>
            </a:r>
            <a:r>
              <a:rPr dirty="0" sz="1450" spc="-5">
                <a:latin typeface="Times New Roman"/>
                <a:cs typeface="Times New Roman"/>
              </a:rPr>
              <a:t>a </a:t>
            </a:r>
            <a:r>
              <a:rPr dirty="0" sz="1450" spc="-10">
                <a:latin typeface="Times New Roman"/>
                <a:cs typeface="Times New Roman"/>
              </a:rPr>
              <a:t>just man, as </a:t>
            </a:r>
            <a:r>
              <a:rPr dirty="0" sz="1450" spc="-5">
                <a:latin typeface="Times New Roman"/>
                <a:cs typeface="Times New Roman"/>
              </a:rPr>
              <a:t>I </a:t>
            </a:r>
            <a:r>
              <a:rPr dirty="0" sz="1450" spc="-10">
                <a:latin typeface="Times New Roman"/>
                <a:cs typeface="Times New Roman"/>
              </a:rPr>
              <a:t>believe,  and leaning even to the excess </a:t>
            </a:r>
            <a:r>
              <a:rPr dirty="0" sz="1450" spc="-5">
                <a:latin typeface="Times New Roman"/>
                <a:cs typeface="Times New Roman"/>
              </a:rPr>
              <a:t>of </a:t>
            </a:r>
            <a:r>
              <a:rPr dirty="0" sz="1450" spc="-25">
                <a:latin typeface="Times New Roman"/>
                <a:cs typeface="Times New Roman"/>
              </a:rPr>
              <a:t>mercy, </a:t>
            </a:r>
            <a:r>
              <a:rPr dirty="0" sz="1450" spc="-10">
                <a:latin typeface="Times New Roman"/>
                <a:cs typeface="Times New Roman"/>
              </a:rPr>
              <a:t>yet must </a:t>
            </a:r>
            <a:r>
              <a:rPr dirty="0" sz="1450" spc="-5">
                <a:latin typeface="Times New Roman"/>
                <a:cs typeface="Times New Roman"/>
              </a:rPr>
              <a:t>I </a:t>
            </a:r>
            <a:r>
              <a:rPr dirty="0" sz="1450" spc="-10">
                <a:latin typeface="Times New Roman"/>
                <a:cs typeface="Times New Roman"/>
              </a:rPr>
              <a:t>order my </a:t>
            </a:r>
            <a:r>
              <a:rPr dirty="0" sz="1450" spc="-5">
                <a:latin typeface="Times New Roman"/>
                <a:cs typeface="Times New Roman"/>
              </a:rPr>
              <a:t>goings </a:t>
            </a:r>
            <a:r>
              <a:rPr dirty="0" sz="1450" spc="-10">
                <a:latin typeface="Times New Roman"/>
                <a:cs typeface="Times New Roman"/>
              </a:rPr>
              <a:t>for my  </a:t>
            </a:r>
            <a:r>
              <a:rPr dirty="0" sz="1450" spc="-20">
                <a:latin typeface="Times New Roman"/>
                <a:cs typeface="Times New Roman"/>
              </a:rPr>
              <a:t>party’s </a:t>
            </a:r>
            <a:r>
              <a:rPr dirty="0" sz="1450" spc="-10">
                <a:latin typeface="Times New Roman"/>
                <a:cs typeface="Times New Roman"/>
              </a:rPr>
              <a:t>interest, and, to keep Sir Daniel,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go </a:t>
            </a:r>
            <a:r>
              <a:rPr dirty="0" sz="1450" spc="-10">
                <a:latin typeface="Times New Roman"/>
                <a:cs typeface="Times New Roman"/>
              </a:rPr>
              <a:t>far</a:t>
            </a:r>
            <a:r>
              <a:rPr dirty="0" sz="1450" spc="60">
                <a:latin typeface="Times New Roman"/>
                <a:cs typeface="Times New Roman"/>
              </a:rPr>
              <a:t> </a:t>
            </a:r>
            <a:r>
              <a:rPr dirty="0" sz="1450" spc="-10">
                <a:latin typeface="Times New Roman"/>
                <a:cs typeface="Times New Roman"/>
              </a:rPr>
              <a:t>about.”</a:t>
            </a:r>
            <a:endParaRPr sz="1450">
              <a:latin typeface="Times New Roman"/>
              <a:cs typeface="Times New Roman"/>
            </a:endParaRPr>
          </a:p>
          <a:p>
            <a:pPr algn="just" marL="12700" marR="9525">
              <a:lnSpc>
                <a:spcPts val="1730"/>
              </a:lnSpc>
              <a:spcBef>
                <a:spcPts val="565"/>
              </a:spcBef>
            </a:pPr>
            <a:r>
              <a:rPr dirty="0" sz="1450" spc="-10">
                <a:latin typeface="Times New Roman"/>
                <a:cs typeface="Times New Roman"/>
              </a:rPr>
              <a:t>“My lord,” returned Dick, “ye will think me very bold to counsel </a:t>
            </a:r>
            <a:r>
              <a:rPr dirty="0" sz="1450" spc="-5">
                <a:latin typeface="Times New Roman"/>
                <a:cs typeface="Times New Roman"/>
              </a:rPr>
              <a:t>you; but do  ye </a:t>
            </a:r>
            <a:r>
              <a:rPr dirty="0" sz="1450" spc="-10">
                <a:latin typeface="Times New Roman"/>
                <a:cs typeface="Times New Roman"/>
              </a:rPr>
              <a:t>count </a:t>
            </a:r>
            <a:r>
              <a:rPr dirty="0" sz="1450" spc="-5">
                <a:latin typeface="Times New Roman"/>
                <a:cs typeface="Times New Roman"/>
              </a:rPr>
              <a:t>upon </a:t>
            </a:r>
            <a:r>
              <a:rPr dirty="0" sz="1450" spc="-10">
                <a:latin typeface="Times New Roman"/>
                <a:cs typeface="Times New Roman"/>
              </a:rPr>
              <a:t>Sir </a:t>
            </a:r>
            <a:r>
              <a:rPr dirty="0" sz="1450" spc="-20">
                <a:latin typeface="Times New Roman"/>
                <a:cs typeface="Times New Roman"/>
              </a:rPr>
              <a:t>Daniel’s </a:t>
            </a:r>
            <a:r>
              <a:rPr dirty="0" sz="1450" spc="-10">
                <a:latin typeface="Times New Roman"/>
                <a:cs typeface="Times New Roman"/>
              </a:rPr>
              <a:t>faith? Methought </a:t>
            </a:r>
            <a:r>
              <a:rPr dirty="0" sz="1450" spc="-5">
                <a:latin typeface="Times New Roman"/>
                <a:cs typeface="Times New Roman"/>
              </a:rPr>
              <a:t>he </a:t>
            </a:r>
            <a:r>
              <a:rPr dirty="0" sz="1450" spc="-10">
                <a:latin typeface="Times New Roman"/>
                <a:cs typeface="Times New Roman"/>
              </a:rPr>
              <a:t>had changed sides intolerably  often.”</a:t>
            </a:r>
            <a:endParaRPr sz="1450">
              <a:latin typeface="Times New Roman"/>
              <a:cs typeface="Times New Roman"/>
            </a:endParaRPr>
          </a:p>
          <a:p>
            <a:pPr algn="just" marL="12700" marR="8890">
              <a:lnSpc>
                <a:spcPts val="1730"/>
              </a:lnSpc>
              <a:spcBef>
                <a:spcPts val="570"/>
              </a:spcBef>
            </a:pPr>
            <a:r>
              <a:rPr dirty="0" sz="1450" spc="-30">
                <a:latin typeface="Times New Roman"/>
                <a:cs typeface="Times New Roman"/>
              </a:rPr>
              <a:t>“Nay, </a:t>
            </a:r>
            <a:r>
              <a:rPr dirty="0" sz="1450" spc="-10">
                <a:latin typeface="Times New Roman"/>
                <a:cs typeface="Times New Roman"/>
              </a:rPr>
              <a:t>it is the way </a:t>
            </a:r>
            <a:r>
              <a:rPr dirty="0" sz="1450" spc="-5">
                <a:latin typeface="Times New Roman"/>
                <a:cs typeface="Times New Roman"/>
              </a:rPr>
              <a:t>of </a:t>
            </a:r>
            <a:r>
              <a:rPr dirty="0" sz="1450" spc="-10">
                <a:latin typeface="Times New Roman"/>
                <a:cs typeface="Times New Roman"/>
              </a:rPr>
              <a:t>England. What would </a:t>
            </a:r>
            <a:r>
              <a:rPr dirty="0" sz="1450" spc="-5">
                <a:latin typeface="Times New Roman"/>
                <a:cs typeface="Times New Roman"/>
              </a:rPr>
              <a:t>ye </a:t>
            </a:r>
            <a:r>
              <a:rPr dirty="0" sz="1450" spc="-10">
                <a:latin typeface="Times New Roman"/>
                <a:cs typeface="Times New Roman"/>
              </a:rPr>
              <a:t>have?” the earl demanded.  “But </a:t>
            </a:r>
            <a:r>
              <a:rPr dirty="0" sz="1450" spc="-5">
                <a:latin typeface="Times New Roman"/>
                <a:cs typeface="Times New Roman"/>
              </a:rPr>
              <a:t>ye </a:t>
            </a:r>
            <a:r>
              <a:rPr dirty="0" sz="1450" spc="-10">
                <a:latin typeface="Times New Roman"/>
                <a:cs typeface="Times New Roman"/>
              </a:rPr>
              <a:t>are unjust to the </a:t>
            </a:r>
            <a:r>
              <a:rPr dirty="0" sz="1450" spc="-5">
                <a:latin typeface="Times New Roman"/>
                <a:cs typeface="Times New Roman"/>
              </a:rPr>
              <a:t>knight of </a:t>
            </a:r>
            <a:r>
              <a:rPr dirty="0" sz="1450" spc="-15">
                <a:latin typeface="Times New Roman"/>
                <a:cs typeface="Times New Roman"/>
              </a:rPr>
              <a:t>Tunstall; </a:t>
            </a:r>
            <a:r>
              <a:rPr dirty="0" sz="1450" spc="-10">
                <a:latin typeface="Times New Roman"/>
                <a:cs typeface="Times New Roman"/>
              </a:rPr>
              <a:t>and as faith goes, in this unfaithful  generation, </a:t>
            </a:r>
            <a:r>
              <a:rPr dirty="0" sz="1450" spc="-5">
                <a:latin typeface="Times New Roman"/>
                <a:cs typeface="Times New Roman"/>
              </a:rPr>
              <a:t>he </a:t>
            </a:r>
            <a:r>
              <a:rPr dirty="0" sz="1450" spc="-10">
                <a:latin typeface="Times New Roman"/>
                <a:cs typeface="Times New Roman"/>
              </a:rPr>
              <a:t>hath </a:t>
            </a:r>
            <a:r>
              <a:rPr dirty="0" sz="1450" spc="-5">
                <a:latin typeface="Times New Roman"/>
                <a:cs typeface="Times New Roman"/>
              </a:rPr>
              <a:t>of </a:t>
            </a:r>
            <a:r>
              <a:rPr dirty="0" sz="1450" spc="-10">
                <a:latin typeface="Times New Roman"/>
                <a:cs typeface="Times New Roman"/>
              </a:rPr>
              <a:t>late been honourably true to </a:t>
            </a:r>
            <a:r>
              <a:rPr dirty="0" sz="1450" spc="-5">
                <a:latin typeface="Times New Roman"/>
                <a:cs typeface="Times New Roman"/>
              </a:rPr>
              <a:t>us of </a:t>
            </a:r>
            <a:r>
              <a:rPr dirty="0" sz="1450" spc="-20">
                <a:latin typeface="Times New Roman"/>
                <a:cs typeface="Times New Roman"/>
              </a:rPr>
              <a:t>Lancaster. </a:t>
            </a:r>
            <a:r>
              <a:rPr dirty="0" sz="1450" spc="-10">
                <a:latin typeface="Times New Roman"/>
                <a:cs typeface="Times New Roman"/>
              </a:rPr>
              <a:t>Even in  </a:t>
            </a:r>
            <a:r>
              <a:rPr dirty="0" sz="1450" spc="-5">
                <a:latin typeface="Times New Roman"/>
                <a:cs typeface="Times New Roman"/>
              </a:rPr>
              <a:t>our </a:t>
            </a:r>
            <a:r>
              <a:rPr dirty="0" sz="1450" spc="-10">
                <a:latin typeface="Times New Roman"/>
                <a:cs typeface="Times New Roman"/>
              </a:rPr>
              <a:t>last reverses </a:t>
            </a:r>
            <a:r>
              <a:rPr dirty="0" sz="1450" spc="-5">
                <a:latin typeface="Times New Roman"/>
                <a:cs typeface="Times New Roman"/>
              </a:rPr>
              <a:t>he </a:t>
            </a:r>
            <a:r>
              <a:rPr dirty="0" sz="1450" spc="-10">
                <a:latin typeface="Times New Roman"/>
                <a:cs typeface="Times New Roman"/>
              </a:rPr>
              <a:t>stood</a:t>
            </a:r>
            <a:r>
              <a:rPr dirty="0" sz="1450">
                <a:latin typeface="Times New Roman"/>
                <a:cs typeface="Times New Roman"/>
              </a:rPr>
              <a:t> </a:t>
            </a:r>
            <a:r>
              <a:rPr dirty="0" sz="1450" spc="-10">
                <a:latin typeface="Times New Roman"/>
                <a:cs typeface="Times New Roman"/>
              </a:rPr>
              <a:t>firm.”</a:t>
            </a:r>
            <a:endParaRPr sz="1450">
              <a:latin typeface="Times New Roman"/>
              <a:cs typeface="Times New Roman"/>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“An it pleased </a:t>
            </a:r>
            <a:r>
              <a:rPr dirty="0" sz="1450" spc="-5">
                <a:latin typeface="Times New Roman"/>
                <a:cs typeface="Times New Roman"/>
              </a:rPr>
              <a:t>you, </a:t>
            </a:r>
            <a:r>
              <a:rPr dirty="0" sz="1450" spc="-10">
                <a:latin typeface="Times New Roman"/>
                <a:cs typeface="Times New Roman"/>
              </a:rPr>
              <a:t>then,” said Dick, “to cast </a:t>
            </a:r>
            <a:r>
              <a:rPr dirty="0" sz="1450" spc="-5">
                <a:latin typeface="Times New Roman"/>
                <a:cs typeface="Times New Roman"/>
              </a:rPr>
              <a:t>your </a:t>
            </a:r>
            <a:r>
              <a:rPr dirty="0" sz="1450" spc="-10">
                <a:latin typeface="Times New Roman"/>
                <a:cs typeface="Times New Roman"/>
              </a:rPr>
              <a:t>eye </a:t>
            </a:r>
            <a:r>
              <a:rPr dirty="0" sz="1450" spc="-5">
                <a:latin typeface="Times New Roman"/>
                <a:cs typeface="Times New Roman"/>
              </a:rPr>
              <a:t>upon </a:t>
            </a:r>
            <a:r>
              <a:rPr dirty="0" sz="1450" spc="-10">
                <a:latin typeface="Times New Roman"/>
                <a:cs typeface="Times New Roman"/>
              </a:rPr>
              <a:t>this </a:t>
            </a:r>
            <a:r>
              <a:rPr dirty="0" sz="1450" spc="-20">
                <a:latin typeface="Times New Roman"/>
                <a:cs typeface="Times New Roman"/>
              </a:rPr>
              <a:t>letter, </a:t>
            </a:r>
            <a:r>
              <a:rPr dirty="0" sz="1450" spc="-5">
                <a:latin typeface="Times New Roman"/>
                <a:cs typeface="Times New Roman"/>
              </a:rPr>
              <a:t>ye  </a:t>
            </a:r>
            <a:r>
              <a:rPr dirty="0" sz="1450" spc="-10">
                <a:latin typeface="Times New Roman"/>
                <a:cs typeface="Times New Roman"/>
              </a:rPr>
              <a:t>might somewhat change </a:t>
            </a:r>
            <a:r>
              <a:rPr dirty="0" sz="1450" spc="-5">
                <a:latin typeface="Times New Roman"/>
                <a:cs typeface="Times New Roman"/>
              </a:rPr>
              <a:t>your thought of </a:t>
            </a:r>
            <a:r>
              <a:rPr dirty="0" sz="1450" spc="-10">
                <a:latin typeface="Times New Roman"/>
                <a:cs typeface="Times New Roman"/>
              </a:rPr>
              <a:t>him;” and </a:t>
            </a:r>
            <a:r>
              <a:rPr dirty="0" sz="1450" spc="-5">
                <a:latin typeface="Times New Roman"/>
                <a:cs typeface="Times New Roman"/>
              </a:rPr>
              <a:t>he </a:t>
            </a:r>
            <a:r>
              <a:rPr dirty="0" sz="1450" spc="-10">
                <a:latin typeface="Times New Roman"/>
                <a:cs typeface="Times New Roman"/>
              </a:rPr>
              <a:t>handed to the earl Sir  </a:t>
            </a:r>
            <a:r>
              <a:rPr dirty="0" sz="1450" spc="-20">
                <a:latin typeface="Times New Roman"/>
                <a:cs typeface="Times New Roman"/>
              </a:rPr>
              <a:t>Daniel’s </a:t>
            </a:r>
            <a:r>
              <a:rPr dirty="0" sz="1450" spc="-10">
                <a:latin typeface="Times New Roman"/>
                <a:cs typeface="Times New Roman"/>
              </a:rPr>
              <a:t>letter to Lord</a:t>
            </a:r>
            <a:r>
              <a:rPr dirty="0" sz="1450" spc="15">
                <a:latin typeface="Times New Roman"/>
                <a:cs typeface="Times New Roman"/>
              </a:rPr>
              <a:t> </a:t>
            </a:r>
            <a:r>
              <a:rPr dirty="0" sz="1450" spc="-20">
                <a:latin typeface="Times New Roman"/>
                <a:cs typeface="Times New Roman"/>
              </a:rPr>
              <a:t>Wensleydale.</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The </a:t>
            </a:r>
            <a:r>
              <a:rPr dirty="0" sz="1450" spc="-15">
                <a:latin typeface="Times New Roman"/>
                <a:cs typeface="Times New Roman"/>
              </a:rPr>
              <a:t>effect </a:t>
            </a:r>
            <a:r>
              <a:rPr dirty="0" sz="1450" spc="-5">
                <a:latin typeface="Times New Roman"/>
                <a:cs typeface="Times New Roman"/>
              </a:rPr>
              <a:t>upon </a:t>
            </a:r>
            <a:r>
              <a:rPr dirty="0" sz="1450" spc="-10">
                <a:latin typeface="Times New Roman"/>
                <a:cs typeface="Times New Roman"/>
              </a:rPr>
              <a:t>the </a:t>
            </a:r>
            <a:r>
              <a:rPr dirty="0" sz="1450" spc="-25">
                <a:latin typeface="Times New Roman"/>
                <a:cs typeface="Times New Roman"/>
              </a:rPr>
              <a:t>earl’s </a:t>
            </a:r>
            <a:r>
              <a:rPr dirty="0" sz="1450" spc="-10">
                <a:latin typeface="Times New Roman"/>
                <a:cs typeface="Times New Roman"/>
              </a:rPr>
              <a:t>countenance was instant; </a:t>
            </a:r>
            <a:r>
              <a:rPr dirty="0" sz="1450" spc="-5">
                <a:latin typeface="Times New Roman"/>
                <a:cs typeface="Times New Roman"/>
              </a:rPr>
              <a:t>he </a:t>
            </a:r>
            <a:r>
              <a:rPr dirty="0" sz="1450" spc="-10">
                <a:latin typeface="Times New Roman"/>
                <a:cs typeface="Times New Roman"/>
              </a:rPr>
              <a:t>lowered like an angry  lion, and his hand, with </a:t>
            </a:r>
            <a:r>
              <a:rPr dirty="0" sz="1450" spc="-5">
                <a:latin typeface="Times New Roman"/>
                <a:cs typeface="Times New Roman"/>
              </a:rPr>
              <a:t>a </a:t>
            </a:r>
            <a:r>
              <a:rPr dirty="0" sz="1450" spc="-10">
                <a:latin typeface="Times New Roman"/>
                <a:cs typeface="Times New Roman"/>
              </a:rPr>
              <a:t>sudden movement, clutched at his</a:t>
            </a:r>
            <a:r>
              <a:rPr dirty="0" sz="1450" spc="75">
                <a:latin typeface="Times New Roman"/>
                <a:cs typeface="Times New Roman"/>
              </a:rPr>
              <a:t> </a:t>
            </a:r>
            <a:r>
              <a:rPr dirty="0" sz="1450" spc="-20">
                <a:latin typeface="Times New Roman"/>
                <a:cs typeface="Times New Roman"/>
              </a:rPr>
              <a:t>dagger.</a:t>
            </a:r>
            <a:endParaRPr sz="1450">
              <a:latin typeface="Times New Roman"/>
              <a:cs typeface="Times New Roman"/>
            </a:endParaRPr>
          </a:p>
          <a:p>
            <a:pPr algn="just" marL="12700">
              <a:lnSpc>
                <a:spcPct val="100000"/>
              </a:lnSpc>
              <a:spcBef>
                <a:spcPts val="509"/>
              </a:spcBef>
            </a:pPr>
            <a:r>
              <a:rPr dirty="0" sz="1450" spc="-60">
                <a:latin typeface="Times New Roman"/>
                <a:cs typeface="Times New Roman"/>
              </a:rPr>
              <a:t>“Ye </a:t>
            </a:r>
            <a:r>
              <a:rPr dirty="0" sz="1450" spc="-10">
                <a:latin typeface="Times New Roman"/>
                <a:cs typeface="Times New Roman"/>
              </a:rPr>
              <a:t>have read this also?” </a:t>
            </a:r>
            <a:r>
              <a:rPr dirty="0" sz="1450" spc="-5">
                <a:latin typeface="Times New Roman"/>
                <a:cs typeface="Times New Roman"/>
              </a:rPr>
              <a:t>he</a:t>
            </a:r>
            <a:r>
              <a:rPr dirty="0" sz="1450" spc="6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13335">
              <a:lnSpc>
                <a:spcPts val="1730"/>
              </a:lnSpc>
              <a:spcBef>
                <a:spcPts val="630"/>
              </a:spcBef>
            </a:pPr>
            <a:r>
              <a:rPr dirty="0" sz="1450" spc="-10">
                <a:latin typeface="Times New Roman"/>
                <a:cs typeface="Times New Roman"/>
              </a:rPr>
              <a:t>“Even </a:t>
            </a:r>
            <a:r>
              <a:rPr dirty="0" sz="1450" spc="-5">
                <a:latin typeface="Times New Roman"/>
                <a:cs typeface="Times New Roman"/>
              </a:rPr>
              <a:t>so,” </a:t>
            </a:r>
            <a:r>
              <a:rPr dirty="0" sz="1450" spc="-10">
                <a:latin typeface="Times New Roman"/>
                <a:cs typeface="Times New Roman"/>
              </a:rPr>
              <a:t>said Dick. “It is </a:t>
            </a:r>
            <a:r>
              <a:rPr dirty="0" sz="1450" spc="-5">
                <a:latin typeface="Times New Roman"/>
                <a:cs typeface="Times New Roman"/>
              </a:rPr>
              <a:t>your </a:t>
            </a:r>
            <a:r>
              <a:rPr dirty="0" sz="1450" spc="-15">
                <a:latin typeface="Times New Roman"/>
                <a:cs typeface="Times New Roman"/>
              </a:rPr>
              <a:t>lordship’s </a:t>
            </a:r>
            <a:r>
              <a:rPr dirty="0" sz="1450" spc="-10">
                <a:latin typeface="Times New Roman"/>
                <a:cs typeface="Times New Roman"/>
              </a:rPr>
              <a:t>own estate </a:t>
            </a:r>
            <a:r>
              <a:rPr dirty="0" sz="1450" spc="-5">
                <a:latin typeface="Times New Roman"/>
                <a:cs typeface="Times New Roman"/>
              </a:rPr>
              <a:t>he </a:t>
            </a:r>
            <a:r>
              <a:rPr dirty="0" sz="1450" spc="-15">
                <a:latin typeface="Times New Roman"/>
                <a:cs typeface="Times New Roman"/>
              </a:rPr>
              <a:t>offers </a:t>
            </a:r>
            <a:r>
              <a:rPr dirty="0" sz="1450" spc="-10">
                <a:latin typeface="Times New Roman"/>
                <a:cs typeface="Times New Roman"/>
              </a:rPr>
              <a:t>to Lord  </a:t>
            </a:r>
            <a:r>
              <a:rPr dirty="0" sz="1450" spc="-20">
                <a:latin typeface="Times New Roman"/>
                <a:cs typeface="Times New Roman"/>
              </a:rPr>
              <a:t>Wensleydale?”</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“It is my own estate, even as </a:t>
            </a:r>
            <a:r>
              <a:rPr dirty="0" sz="1450" spc="-5">
                <a:latin typeface="Times New Roman"/>
                <a:cs typeface="Times New Roman"/>
              </a:rPr>
              <a:t>ye </a:t>
            </a:r>
            <a:r>
              <a:rPr dirty="0" sz="1450" spc="-10">
                <a:latin typeface="Times New Roman"/>
                <a:cs typeface="Times New Roman"/>
              </a:rPr>
              <a:t>say!” returned the earl. “I am </a:t>
            </a:r>
            <a:r>
              <a:rPr dirty="0" sz="1450" spc="-5">
                <a:latin typeface="Times New Roman"/>
                <a:cs typeface="Times New Roman"/>
              </a:rPr>
              <a:t>your </a:t>
            </a:r>
            <a:r>
              <a:rPr dirty="0" sz="1450" spc="-10">
                <a:latin typeface="Times New Roman"/>
                <a:cs typeface="Times New Roman"/>
              </a:rPr>
              <a:t>bedesman  for this </a:t>
            </a:r>
            <a:r>
              <a:rPr dirty="0" sz="1450" spc="-20">
                <a:latin typeface="Times New Roman"/>
                <a:cs typeface="Times New Roman"/>
              </a:rPr>
              <a:t>letter. </a:t>
            </a:r>
            <a:r>
              <a:rPr dirty="0" sz="1450" spc="-10">
                <a:latin typeface="Times New Roman"/>
                <a:cs typeface="Times New Roman"/>
              </a:rPr>
              <a:t>It hath shown me </a:t>
            </a:r>
            <a:r>
              <a:rPr dirty="0" sz="1450" spc="-5">
                <a:latin typeface="Times New Roman"/>
                <a:cs typeface="Times New Roman"/>
              </a:rPr>
              <a:t>a </a:t>
            </a:r>
            <a:r>
              <a:rPr dirty="0" sz="1450" spc="-25">
                <a:latin typeface="Times New Roman"/>
                <a:cs typeface="Times New Roman"/>
              </a:rPr>
              <a:t>fox’s </a:t>
            </a:r>
            <a:r>
              <a:rPr dirty="0" sz="1450" spc="-10">
                <a:latin typeface="Times New Roman"/>
                <a:cs typeface="Times New Roman"/>
              </a:rPr>
              <a:t>hole. Command me, Master Shelton;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be </a:t>
            </a:r>
            <a:r>
              <a:rPr dirty="0" sz="1450" spc="-10">
                <a:latin typeface="Times New Roman"/>
                <a:cs typeface="Times New Roman"/>
              </a:rPr>
              <a:t>backward in gratitude, and to begin with, </a:t>
            </a:r>
            <a:r>
              <a:rPr dirty="0" sz="1450" spc="-45">
                <a:latin typeface="Times New Roman"/>
                <a:cs typeface="Times New Roman"/>
              </a:rPr>
              <a:t>York </a:t>
            </a:r>
            <a:r>
              <a:rPr dirty="0" sz="1450" spc="-5">
                <a:latin typeface="Times New Roman"/>
                <a:cs typeface="Times New Roman"/>
              </a:rPr>
              <a:t>or </a:t>
            </a:r>
            <a:r>
              <a:rPr dirty="0" sz="1450" spc="-15">
                <a:latin typeface="Times New Roman"/>
                <a:cs typeface="Times New Roman"/>
              </a:rPr>
              <a:t>Lancaster, </a:t>
            </a:r>
            <a:r>
              <a:rPr dirty="0" sz="1450" spc="-10">
                <a:latin typeface="Times New Roman"/>
                <a:cs typeface="Times New Roman"/>
              </a:rPr>
              <a:t>true  man </a:t>
            </a:r>
            <a:r>
              <a:rPr dirty="0" sz="1450" spc="-5">
                <a:latin typeface="Times New Roman"/>
                <a:cs typeface="Times New Roman"/>
              </a:rPr>
              <a:t>or </a:t>
            </a:r>
            <a:r>
              <a:rPr dirty="0" sz="1450" spc="-10">
                <a:latin typeface="Times New Roman"/>
                <a:cs typeface="Times New Roman"/>
              </a:rPr>
              <a:t>thief, </a:t>
            </a:r>
            <a:r>
              <a:rPr dirty="0" sz="1450" spc="-5">
                <a:latin typeface="Times New Roman"/>
                <a:cs typeface="Times New Roman"/>
              </a:rPr>
              <a:t>I do </a:t>
            </a:r>
            <a:r>
              <a:rPr dirty="0" sz="1450" spc="-10">
                <a:latin typeface="Times New Roman"/>
                <a:cs typeface="Times New Roman"/>
              </a:rPr>
              <a:t>now set </a:t>
            </a:r>
            <a:r>
              <a:rPr dirty="0" sz="1450" spc="-5">
                <a:latin typeface="Times New Roman"/>
                <a:cs typeface="Times New Roman"/>
              </a:rPr>
              <a:t>you </a:t>
            </a:r>
            <a:r>
              <a:rPr dirty="0" sz="1450" spc="-10">
                <a:latin typeface="Times New Roman"/>
                <a:cs typeface="Times New Roman"/>
              </a:rPr>
              <a:t>at freedom. Go, </a:t>
            </a:r>
            <a:r>
              <a:rPr dirty="0" sz="1450" spc="-5">
                <a:latin typeface="Times New Roman"/>
                <a:cs typeface="Times New Roman"/>
              </a:rPr>
              <a:t>a </a:t>
            </a:r>
            <a:r>
              <a:rPr dirty="0" sz="1450" spc="-25">
                <a:latin typeface="Times New Roman"/>
                <a:cs typeface="Times New Roman"/>
              </a:rPr>
              <a:t>Mary’s </a:t>
            </a:r>
            <a:r>
              <a:rPr dirty="0" sz="1450" spc="-10">
                <a:latin typeface="Times New Roman"/>
                <a:cs typeface="Times New Roman"/>
              </a:rPr>
              <a:t>name! But judge it  right that </a:t>
            </a:r>
            <a:r>
              <a:rPr dirty="0" sz="1450" spc="-5">
                <a:latin typeface="Times New Roman"/>
                <a:cs typeface="Times New Roman"/>
              </a:rPr>
              <a:t>I </a:t>
            </a:r>
            <a:r>
              <a:rPr dirty="0" sz="1450" spc="-10">
                <a:latin typeface="Times New Roman"/>
                <a:cs typeface="Times New Roman"/>
              </a:rPr>
              <a:t>retain and hang </a:t>
            </a:r>
            <a:r>
              <a:rPr dirty="0" sz="1450" spc="-5">
                <a:latin typeface="Times New Roman"/>
                <a:cs typeface="Times New Roman"/>
              </a:rPr>
              <a:t>your </a:t>
            </a:r>
            <a:r>
              <a:rPr dirty="0" sz="1450" spc="-25">
                <a:latin typeface="Times New Roman"/>
                <a:cs typeface="Times New Roman"/>
              </a:rPr>
              <a:t>fellow, </a:t>
            </a:r>
            <a:r>
              <a:rPr dirty="0" sz="1450" spc="-10">
                <a:latin typeface="Times New Roman"/>
                <a:cs typeface="Times New Roman"/>
              </a:rPr>
              <a:t>Lawless. The crime hath been most  open, and it were fitting that some open punishment should</a:t>
            </a:r>
            <a:r>
              <a:rPr dirty="0" sz="1450" spc="75">
                <a:latin typeface="Times New Roman"/>
                <a:cs typeface="Times New Roman"/>
              </a:rPr>
              <a:t> </a:t>
            </a:r>
            <a:r>
              <a:rPr dirty="0" sz="1450" spc="-20">
                <a:latin typeface="Times New Roman"/>
                <a:cs typeface="Times New Roman"/>
              </a:rPr>
              <a:t>follow.”</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“My lord, </a:t>
            </a:r>
            <a:r>
              <a:rPr dirty="0" sz="1450" spc="-5">
                <a:latin typeface="Times New Roman"/>
                <a:cs typeface="Times New Roman"/>
              </a:rPr>
              <a:t>I </a:t>
            </a:r>
            <a:r>
              <a:rPr dirty="0" sz="1450" spc="-10">
                <a:latin typeface="Times New Roman"/>
                <a:cs typeface="Times New Roman"/>
              </a:rPr>
              <a:t>make it my first suit to </a:t>
            </a:r>
            <a:r>
              <a:rPr dirty="0" sz="1450" spc="-5">
                <a:latin typeface="Times New Roman"/>
                <a:cs typeface="Times New Roman"/>
              </a:rPr>
              <a:t>you </a:t>
            </a:r>
            <a:r>
              <a:rPr dirty="0" sz="1450" spc="-10">
                <a:latin typeface="Times New Roman"/>
                <a:cs typeface="Times New Roman"/>
              </a:rPr>
              <a:t>to spare him also,” pleaded</a:t>
            </a:r>
            <a:r>
              <a:rPr dirty="0" sz="1450" spc="10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“It is an </a:t>
            </a:r>
            <a:r>
              <a:rPr dirty="0" sz="1450" spc="-5">
                <a:latin typeface="Times New Roman"/>
                <a:cs typeface="Times New Roman"/>
              </a:rPr>
              <a:t>old, </a:t>
            </a:r>
            <a:r>
              <a:rPr dirty="0" sz="1450" spc="-10">
                <a:latin typeface="Times New Roman"/>
                <a:cs typeface="Times New Roman"/>
              </a:rPr>
              <a:t>condemned rogue, thief, and vagabond, Master Shelton,” said the  earl. “He hath been gallows-ripe this score </a:t>
            </a:r>
            <a:r>
              <a:rPr dirty="0" sz="1450" spc="-5">
                <a:latin typeface="Times New Roman"/>
                <a:cs typeface="Times New Roman"/>
              </a:rPr>
              <a:t>of </a:t>
            </a:r>
            <a:r>
              <a:rPr dirty="0" sz="1450" spc="-10">
                <a:latin typeface="Times New Roman"/>
                <a:cs typeface="Times New Roman"/>
              </a:rPr>
              <a:t>years. And, whether for </a:t>
            </a:r>
            <a:r>
              <a:rPr dirty="0" sz="1450" spc="-5">
                <a:latin typeface="Times New Roman"/>
                <a:cs typeface="Times New Roman"/>
              </a:rPr>
              <a:t>one  </a:t>
            </a:r>
            <a:r>
              <a:rPr dirty="0" sz="1450" spc="-10">
                <a:latin typeface="Times New Roman"/>
                <a:cs typeface="Times New Roman"/>
              </a:rPr>
              <a:t>thing </a:t>
            </a:r>
            <a:r>
              <a:rPr dirty="0" sz="1450" spc="-5">
                <a:latin typeface="Times New Roman"/>
                <a:cs typeface="Times New Roman"/>
              </a:rPr>
              <a:t>or </a:t>
            </a:r>
            <a:r>
              <a:rPr dirty="0" sz="1450" spc="-15">
                <a:latin typeface="Times New Roman"/>
                <a:cs typeface="Times New Roman"/>
              </a:rPr>
              <a:t>another, </a:t>
            </a:r>
            <a:r>
              <a:rPr dirty="0" sz="1450" spc="-10">
                <a:latin typeface="Times New Roman"/>
                <a:cs typeface="Times New Roman"/>
              </a:rPr>
              <a:t>whether to-morrow </a:t>
            </a:r>
            <a:r>
              <a:rPr dirty="0" sz="1450" spc="-5">
                <a:latin typeface="Times New Roman"/>
                <a:cs typeface="Times New Roman"/>
              </a:rPr>
              <a:t>or </a:t>
            </a:r>
            <a:r>
              <a:rPr dirty="0" sz="1450" spc="-10">
                <a:latin typeface="Times New Roman"/>
                <a:cs typeface="Times New Roman"/>
              </a:rPr>
              <a:t>the day </a:t>
            </a:r>
            <a:r>
              <a:rPr dirty="0" sz="1450" spc="-20">
                <a:latin typeface="Times New Roman"/>
                <a:cs typeface="Times New Roman"/>
              </a:rPr>
              <a:t>after, </a:t>
            </a:r>
            <a:r>
              <a:rPr dirty="0" sz="1450" spc="-10">
                <a:latin typeface="Times New Roman"/>
                <a:cs typeface="Times New Roman"/>
              </a:rPr>
              <a:t>where is the great  choice?”</a:t>
            </a:r>
            <a:endParaRPr sz="1450">
              <a:latin typeface="Times New Roman"/>
              <a:cs typeface="Times New Roman"/>
            </a:endParaRPr>
          </a:p>
          <a:p>
            <a:pPr algn="just" marL="12700" marR="10795">
              <a:lnSpc>
                <a:spcPts val="1730"/>
              </a:lnSpc>
              <a:spcBef>
                <a:spcPts val="570"/>
              </a:spcBef>
            </a:pPr>
            <a:r>
              <a:rPr dirty="0" sz="1450" spc="-40">
                <a:latin typeface="Times New Roman"/>
                <a:cs typeface="Times New Roman"/>
              </a:rPr>
              <a:t>“Yet, </a:t>
            </a:r>
            <a:r>
              <a:rPr dirty="0" sz="1450" spc="-10">
                <a:latin typeface="Times New Roman"/>
                <a:cs typeface="Times New Roman"/>
              </a:rPr>
              <a:t>my lord, it was through love to me that </a:t>
            </a:r>
            <a:r>
              <a:rPr dirty="0" sz="1450" spc="-5">
                <a:latin typeface="Times New Roman"/>
                <a:cs typeface="Times New Roman"/>
              </a:rPr>
              <a:t>he </a:t>
            </a:r>
            <a:r>
              <a:rPr dirty="0" sz="1450" spc="-10">
                <a:latin typeface="Times New Roman"/>
                <a:cs typeface="Times New Roman"/>
              </a:rPr>
              <a:t>came </a:t>
            </a:r>
            <a:r>
              <a:rPr dirty="0" sz="1450" spc="-15">
                <a:latin typeface="Times New Roman"/>
                <a:cs typeface="Times New Roman"/>
              </a:rPr>
              <a:t>hither,” </a:t>
            </a:r>
            <a:r>
              <a:rPr dirty="0" sz="1450" spc="-10">
                <a:latin typeface="Times New Roman"/>
                <a:cs typeface="Times New Roman"/>
              </a:rPr>
              <a:t>answered Dick,  “and </a:t>
            </a:r>
            <a:r>
              <a:rPr dirty="0" sz="1450" spc="-5">
                <a:latin typeface="Times New Roman"/>
                <a:cs typeface="Times New Roman"/>
              </a:rPr>
              <a:t>I </a:t>
            </a:r>
            <a:r>
              <a:rPr dirty="0" sz="1450" spc="-10">
                <a:latin typeface="Times New Roman"/>
                <a:cs typeface="Times New Roman"/>
              </a:rPr>
              <a:t>were churlish and thankless to desert</a:t>
            </a:r>
            <a:r>
              <a:rPr dirty="0" sz="1450" spc="2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“Master Shelton, </a:t>
            </a:r>
            <a:r>
              <a:rPr dirty="0" sz="1450" spc="-5">
                <a:latin typeface="Times New Roman"/>
                <a:cs typeface="Times New Roman"/>
              </a:rPr>
              <a:t>ye </a:t>
            </a:r>
            <a:r>
              <a:rPr dirty="0" sz="1450" spc="-10">
                <a:latin typeface="Times New Roman"/>
                <a:cs typeface="Times New Roman"/>
              </a:rPr>
              <a:t>are troublesome,” replied the earl, </a:t>
            </a:r>
            <a:r>
              <a:rPr dirty="0" sz="1450" spc="-20">
                <a:latin typeface="Times New Roman"/>
                <a:cs typeface="Times New Roman"/>
              </a:rPr>
              <a:t>severely. </a:t>
            </a:r>
            <a:r>
              <a:rPr dirty="0" sz="1450" spc="-10">
                <a:latin typeface="Times New Roman"/>
                <a:cs typeface="Times New Roman"/>
              </a:rPr>
              <a:t>“It is an evil  way to prosper in this world. Howbeit, and to </a:t>
            </a:r>
            <a:r>
              <a:rPr dirty="0" sz="1450" spc="-5">
                <a:latin typeface="Times New Roman"/>
                <a:cs typeface="Times New Roman"/>
              </a:rPr>
              <a:t>be quit of your </a:t>
            </a:r>
            <a:r>
              <a:rPr dirty="0" sz="1450" spc="-15">
                <a:latin typeface="Times New Roman"/>
                <a:cs typeface="Times New Roman"/>
              </a:rPr>
              <a:t>importunity, </a:t>
            </a:r>
            <a:r>
              <a:rPr dirty="0" sz="1450" spc="-5">
                <a:latin typeface="Times New Roman"/>
                <a:cs typeface="Times New Roman"/>
              </a:rPr>
              <a:t>I  </a:t>
            </a:r>
            <a:r>
              <a:rPr dirty="0" sz="1450" spc="-10">
                <a:latin typeface="Times New Roman"/>
                <a:cs typeface="Times New Roman"/>
              </a:rPr>
              <a:t>will once more humour </a:t>
            </a:r>
            <a:r>
              <a:rPr dirty="0" sz="1450" spc="-5">
                <a:latin typeface="Times New Roman"/>
                <a:cs typeface="Times New Roman"/>
              </a:rPr>
              <a:t>you. </a:t>
            </a:r>
            <a:r>
              <a:rPr dirty="0" sz="1450" spc="-10">
                <a:latin typeface="Times New Roman"/>
                <a:cs typeface="Times New Roman"/>
              </a:rPr>
              <a:t>Go, then, together; </a:t>
            </a:r>
            <a:r>
              <a:rPr dirty="0" sz="1450" spc="-5">
                <a:latin typeface="Times New Roman"/>
                <a:cs typeface="Times New Roman"/>
              </a:rPr>
              <a:t>but go </a:t>
            </a:r>
            <a:r>
              <a:rPr dirty="0" sz="1450" spc="-25">
                <a:latin typeface="Times New Roman"/>
                <a:cs typeface="Times New Roman"/>
              </a:rPr>
              <a:t>warily, </a:t>
            </a:r>
            <a:r>
              <a:rPr dirty="0" sz="1450" spc="-10">
                <a:latin typeface="Times New Roman"/>
                <a:cs typeface="Times New Roman"/>
              </a:rPr>
              <a:t>and get swiftly  </a:t>
            </a:r>
            <a:r>
              <a:rPr dirty="0" sz="1450" spc="-5">
                <a:latin typeface="Times New Roman"/>
                <a:cs typeface="Times New Roman"/>
              </a:rPr>
              <a:t>out of </a:t>
            </a:r>
            <a:r>
              <a:rPr dirty="0" sz="1450" spc="-10">
                <a:latin typeface="Times New Roman"/>
                <a:cs typeface="Times New Roman"/>
              </a:rPr>
              <a:t>Shoreby town. For this Sir Daniel (whom may the saints confound!)  thirsteth most greedily to have </a:t>
            </a:r>
            <a:r>
              <a:rPr dirty="0" sz="1450" spc="-5">
                <a:latin typeface="Times New Roman"/>
                <a:cs typeface="Times New Roman"/>
              </a:rPr>
              <a:t>your</a:t>
            </a:r>
            <a:r>
              <a:rPr dirty="0" sz="1450" spc="15">
                <a:latin typeface="Times New Roman"/>
                <a:cs typeface="Times New Roman"/>
              </a:rPr>
              <a:t> </a:t>
            </a:r>
            <a:r>
              <a:rPr dirty="0" sz="1450" spc="-5">
                <a:latin typeface="Times New Roman"/>
                <a:cs typeface="Times New Roman"/>
              </a:rPr>
              <a:t>blood.”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“My lord, </a:t>
            </a:r>
            <a:r>
              <a:rPr dirty="0" sz="1450" spc="-5">
                <a:latin typeface="Times New Roman"/>
                <a:cs typeface="Times New Roman"/>
              </a:rPr>
              <a:t>I do </a:t>
            </a:r>
            <a:r>
              <a:rPr dirty="0" sz="1450" spc="-10">
                <a:latin typeface="Times New Roman"/>
                <a:cs typeface="Times New Roman"/>
              </a:rPr>
              <a:t>now </a:t>
            </a:r>
            <a:r>
              <a:rPr dirty="0" sz="1450" spc="-15">
                <a:latin typeface="Times New Roman"/>
                <a:cs typeface="Times New Roman"/>
              </a:rPr>
              <a:t>offer </a:t>
            </a:r>
            <a:r>
              <a:rPr dirty="0" sz="1450" spc="-5">
                <a:latin typeface="Times New Roman"/>
                <a:cs typeface="Times New Roman"/>
              </a:rPr>
              <a:t>you </a:t>
            </a:r>
            <a:r>
              <a:rPr dirty="0" sz="1450" spc="-10">
                <a:latin typeface="Times New Roman"/>
                <a:cs typeface="Times New Roman"/>
              </a:rPr>
              <a:t>in words my gratitude, trusting at some brief  date to pay </a:t>
            </a:r>
            <a:r>
              <a:rPr dirty="0" sz="1450" spc="-5">
                <a:latin typeface="Times New Roman"/>
                <a:cs typeface="Times New Roman"/>
              </a:rPr>
              <a:t>you </a:t>
            </a:r>
            <a:r>
              <a:rPr dirty="0" sz="1450" spc="-10">
                <a:latin typeface="Times New Roman"/>
                <a:cs typeface="Times New Roman"/>
              </a:rPr>
              <a:t>some </a:t>
            </a:r>
            <a:r>
              <a:rPr dirty="0" sz="1450" spc="-5">
                <a:latin typeface="Times New Roman"/>
                <a:cs typeface="Times New Roman"/>
              </a:rPr>
              <a:t>of </a:t>
            </a:r>
            <a:r>
              <a:rPr dirty="0" sz="1450" spc="-10">
                <a:latin typeface="Times New Roman"/>
                <a:cs typeface="Times New Roman"/>
              </a:rPr>
              <a:t>it in service,” replied Dick, as </a:t>
            </a:r>
            <a:r>
              <a:rPr dirty="0" sz="1450" spc="-5">
                <a:latin typeface="Times New Roman"/>
                <a:cs typeface="Times New Roman"/>
              </a:rPr>
              <a:t>he </a:t>
            </a:r>
            <a:r>
              <a:rPr dirty="0" sz="1450" spc="-10">
                <a:latin typeface="Times New Roman"/>
                <a:cs typeface="Times New Roman"/>
              </a:rPr>
              <a:t>turned from the  apartment</a:t>
            </a:r>
            <a:endParaRPr sz="1450">
              <a:latin typeface="Times New Roman"/>
              <a:cs typeface="Times New Roman"/>
            </a:endParaRPr>
          </a:p>
          <a:p>
            <a:pPr>
              <a:lnSpc>
                <a:spcPct val="100000"/>
              </a:lnSpc>
              <a:spcBef>
                <a:spcPts val="45"/>
              </a:spcBef>
            </a:pPr>
            <a:endParaRPr sz="1900">
              <a:latin typeface="Times New Roman"/>
              <a:cs typeface="Times New Roman"/>
            </a:endParaRPr>
          </a:p>
          <a:p>
            <a:pPr marL="12700">
              <a:lnSpc>
                <a:spcPct val="100000"/>
              </a:lnSpc>
              <a:spcBef>
                <a:spcPts val="5"/>
              </a:spcBef>
            </a:pPr>
            <a:r>
              <a:rPr dirty="0" sz="1450" spc="-5">
                <a:latin typeface="Times New Roman"/>
                <a:cs typeface="Times New Roman"/>
              </a:rPr>
              <a:t>.</a:t>
            </a:r>
            <a:endParaRPr sz="1450">
              <a:latin typeface="Times New Roman"/>
              <a:cs typeface="Times New Roman"/>
            </a:endParaRPr>
          </a:p>
          <a:p>
            <a:pPr algn="ctr">
              <a:lnSpc>
                <a:spcPct val="100000"/>
              </a:lnSpc>
              <a:spcBef>
                <a:spcPts val="565"/>
              </a:spcBef>
            </a:pPr>
            <a:r>
              <a:rPr dirty="0" sz="1450" spc="-15" b="1">
                <a:latin typeface="Times New Roman"/>
                <a:cs typeface="Times New Roman"/>
              </a:rPr>
              <a:t>CHAPTER VI—ARBLASTER</a:t>
            </a:r>
            <a:r>
              <a:rPr dirty="0" sz="1450" spc="5" b="1">
                <a:latin typeface="Times New Roman"/>
                <a:cs typeface="Times New Roman"/>
              </a:rPr>
              <a:t> </a:t>
            </a:r>
            <a:r>
              <a:rPr dirty="0" sz="1450" spc="-15" b="1">
                <a:latin typeface="Times New Roman"/>
                <a:cs typeface="Times New Roman"/>
              </a:rPr>
              <a:t>AGAIN</a:t>
            </a:r>
            <a:endParaRPr sz="1450">
              <a:latin typeface="Times New Roman"/>
              <a:cs typeface="Times New Roman"/>
            </a:endParaRPr>
          </a:p>
          <a:p>
            <a:pPr>
              <a:lnSpc>
                <a:spcPct val="100000"/>
              </a:lnSpc>
            </a:pPr>
            <a:endParaRPr sz="2050">
              <a:latin typeface="Times New Roman"/>
              <a:cs typeface="Times New Roman"/>
            </a:endParaRPr>
          </a:p>
          <a:p>
            <a:pPr algn="just" marL="12700" marR="10160">
              <a:lnSpc>
                <a:spcPts val="1730"/>
              </a:lnSpc>
            </a:pPr>
            <a:r>
              <a:rPr dirty="0" sz="1450" spc="-10">
                <a:latin typeface="Times New Roman"/>
                <a:cs typeface="Times New Roman"/>
              </a:rPr>
              <a:t>When Dick and Lawless were </a:t>
            </a:r>
            <a:r>
              <a:rPr dirty="0" sz="1450" spc="-15">
                <a:latin typeface="Times New Roman"/>
                <a:cs typeface="Times New Roman"/>
              </a:rPr>
              <a:t>suffered </a:t>
            </a:r>
            <a:r>
              <a:rPr dirty="0" sz="1450" spc="-10">
                <a:latin typeface="Times New Roman"/>
                <a:cs typeface="Times New Roman"/>
              </a:rPr>
              <a:t>to steal, </a:t>
            </a:r>
            <a:r>
              <a:rPr dirty="0" sz="1450" spc="-5">
                <a:latin typeface="Times New Roman"/>
                <a:cs typeface="Times New Roman"/>
              </a:rPr>
              <a:t>by a </a:t>
            </a:r>
            <a:r>
              <a:rPr dirty="0" sz="1450" spc="-10">
                <a:latin typeface="Times New Roman"/>
                <a:cs typeface="Times New Roman"/>
              </a:rPr>
              <a:t>back </a:t>
            </a:r>
            <a:r>
              <a:rPr dirty="0" sz="1450" spc="-35">
                <a:latin typeface="Times New Roman"/>
                <a:cs typeface="Times New Roman"/>
              </a:rPr>
              <a:t>way, </a:t>
            </a:r>
            <a:r>
              <a:rPr dirty="0" sz="1450" spc="-5">
                <a:latin typeface="Times New Roman"/>
                <a:cs typeface="Times New Roman"/>
              </a:rPr>
              <a:t>out of </a:t>
            </a:r>
            <a:r>
              <a:rPr dirty="0" sz="1450" spc="-10">
                <a:latin typeface="Times New Roman"/>
                <a:cs typeface="Times New Roman"/>
              </a:rPr>
              <a:t>the  house where Lord Risingham held his garrison, the evening had already</a:t>
            </a:r>
            <a:r>
              <a:rPr dirty="0" sz="1450" spc="145">
                <a:latin typeface="Times New Roman"/>
                <a:cs typeface="Times New Roman"/>
              </a:rPr>
              <a:t> </a:t>
            </a:r>
            <a:r>
              <a:rPr dirty="0" sz="1450" spc="-10">
                <a:latin typeface="Times New Roman"/>
                <a:cs typeface="Times New Roman"/>
              </a:rPr>
              <a:t>come.</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They paused in shelter </a:t>
            </a:r>
            <a:r>
              <a:rPr dirty="0" sz="1450" spc="-5">
                <a:latin typeface="Times New Roman"/>
                <a:cs typeface="Times New Roman"/>
              </a:rPr>
              <a:t>of </a:t>
            </a:r>
            <a:r>
              <a:rPr dirty="0" sz="1450" spc="-10">
                <a:latin typeface="Times New Roman"/>
                <a:cs typeface="Times New Roman"/>
              </a:rPr>
              <a:t>the garden wall to consult </a:t>
            </a:r>
            <a:r>
              <a:rPr dirty="0" sz="1450" spc="-5">
                <a:latin typeface="Times New Roman"/>
                <a:cs typeface="Times New Roman"/>
              </a:rPr>
              <a:t>on </a:t>
            </a:r>
            <a:r>
              <a:rPr dirty="0" sz="1450" spc="-10">
                <a:latin typeface="Times New Roman"/>
                <a:cs typeface="Times New Roman"/>
              </a:rPr>
              <a:t>their best course. The  danger was extreme. If </a:t>
            </a:r>
            <a:r>
              <a:rPr dirty="0" sz="1450" spc="-5">
                <a:latin typeface="Times New Roman"/>
                <a:cs typeface="Times New Roman"/>
              </a:rPr>
              <a:t>one of </a:t>
            </a:r>
            <a:r>
              <a:rPr dirty="0" sz="1450" spc="-10">
                <a:latin typeface="Times New Roman"/>
                <a:cs typeface="Times New Roman"/>
              </a:rPr>
              <a:t>Sir </a:t>
            </a:r>
            <a:r>
              <a:rPr dirty="0" sz="1450" spc="-20">
                <a:latin typeface="Times New Roman"/>
                <a:cs typeface="Times New Roman"/>
              </a:rPr>
              <a:t>Daniel’s </a:t>
            </a:r>
            <a:r>
              <a:rPr dirty="0" sz="1450" spc="-10">
                <a:latin typeface="Times New Roman"/>
                <a:cs typeface="Times New Roman"/>
              </a:rPr>
              <a:t>men caught sight </a:t>
            </a:r>
            <a:r>
              <a:rPr dirty="0" sz="1450" spc="-5">
                <a:latin typeface="Times New Roman"/>
                <a:cs typeface="Times New Roman"/>
              </a:rPr>
              <a:t>of </a:t>
            </a:r>
            <a:r>
              <a:rPr dirty="0" sz="1450" spc="-10">
                <a:latin typeface="Times New Roman"/>
                <a:cs typeface="Times New Roman"/>
              </a:rPr>
              <a:t>them and  raised</a:t>
            </a:r>
            <a:r>
              <a:rPr dirty="0" sz="1450" spc="165">
                <a:latin typeface="Times New Roman"/>
                <a:cs typeface="Times New Roman"/>
              </a:rPr>
              <a:t> </a:t>
            </a:r>
            <a:r>
              <a:rPr dirty="0" sz="1450" spc="-10">
                <a:latin typeface="Times New Roman"/>
                <a:cs typeface="Times New Roman"/>
              </a:rPr>
              <a:t>the</a:t>
            </a:r>
            <a:r>
              <a:rPr dirty="0" sz="1450" spc="170">
                <a:latin typeface="Times New Roman"/>
                <a:cs typeface="Times New Roman"/>
              </a:rPr>
              <a:t> </a:t>
            </a:r>
            <a:r>
              <a:rPr dirty="0" sz="1450" spc="-10">
                <a:latin typeface="Times New Roman"/>
                <a:cs typeface="Times New Roman"/>
              </a:rPr>
              <a:t>view-hallo,</a:t>
            </a:r>
            <a:r>
              <a:rPr dirty="0" sz="1450" spc="170">
                <a:latin typeface="Times New Roman"/>
                <a:cs typeface="Times New Roman"/>
              </a:rPr>
              <a:t> </a:t>
            </a:r>
            <a:r>
              <a:rPr dirty="0" sz="1450" spc="-10">
                <a:latin typeface="Times New Roman"/>
                <a:cs typeface="Times New Roman"/>
              </a:rPr>
              <a:t>they</a:t>
            </a:r>
            <a:r>
              <a:rPr dirty="0" sz="1450" spc="170">
                <a:latin typeface="Times New Roman"/>
                <a:cs typeface="Times New Roman"/>
              </a:rPr>
              <a:t> </a:t>
            </a:r>
            <a:r>
              <a:rPr dirty="0" sz="1450" spc="-10">
                <a:latin typeface="Times New Roman"/>
                <a:cs typeface="Times New Roman"/>
              </a:rPr>
              <a:t>would</a:t>
            </a:r>
            <a:r>
              <a:rPr dirty="0" sz="1450" spc="170">
                <a:latin typeface="Times New Roman"/>
                <a:cs typeface="Times New Roman"/>
              </a:rPr>
              <a:t> </a:t>
            </a:r>
            <a:r>
              <a:rPr dirty="0" sz="1450" spc="-5">
                <a:latin typeface="Times New Roman"/>
                <a:cs typeface="Times New Roman"/>
              </a:rPr>
              <a:t>be</a:t>
            </a:r>
            <a:r>
              <a:rPr dirty="0" sz="1450" spc="170">
                <a:latin typeface="Times New Roman"/>
                <a:cs typeface="Times New Roman"/>
              </a:rPr>
              <a:t> </a:t>
            </a:r>
            <a:r>
              <a:rPr dirty="0" sz="1450" spc="-10">
                <a:latin typeface="Times New Roman"/>
                <a:cs typeface="Times New Roman"/>
              </a:rPr>
              <a:t>run</a:t>
            </a:r>
            <a:r>
              <a:rPr dirty="0" sz="1450" spc="170">
                <a:latin typeface="Times New Roman"/>
                <a:cs typeface="Times New Roman"/>
              </a:rPr>
              <a:t> </a:t>
            </a:r>
            <a:r>
              <a:rPr dirty="0" sz="1450" spc="-10">
                <a:latin typeface="Times New Roman"/>
                <a:cs typeface="Times New Roman"/>
              </a:rPr>
              <a:t>down</a:t>
            </a:r>
            <a:r>
              <a:rPr dirty="0" sz="1450" spc="170">
                <a:latin typeface="Times New Roman"/>
                <a:cs typeface="Times New Roman"/>
              </a:rPr>
              <a:t> </a:t>
            </a:r>
            <a:r>
              <a:rPr dirty="0" sz="1450" spc="-10">
                <a:latin typeface="Times New Roman"/>
                <a:cs typeface="Times New Roman"/>
              </a:rPr>
              <a:t>and</a:t>
            </a:r>
            <a:r>
              <a:rPr dirty="0" sz="1450" spc="170">
                <a:latin typeface="Times New Roman"/>
                <a:cs typeface="Times New Roman"/>
              </a:rPr>
              <a:t> </a:t>
            </a:r>
            <a:r>
              <a:rPr dirty="0" sz="1450" spc="-10">
                <a:latin typeface="Times New Roman"/>
                <a:cs typeface="Times New Roman"/>
              </a:rPr>
              <a:t>butchered</a:t>
            </a:r>
            <a:r>
              <a:rPr dirty="0" sz="1450" spc="170">
                <a:latin typeface="Times New Roman"/>
                <a:cs typeface="Times New Roman"/>
              </a:rPr>
              <a:t> </a:t>
            </a:r>
            <a:r>
              <a:rPr dirty="0" sz="1450" spc="-20">
                <a:latin typeface="Times New Roman"/>
                <a:cs typeface="Times New Roman"/>
              </a:rPr>
              <a:t>instantly.</a:t>
            </a:r>
            <a:r>
              <a:rPr dirty="0" sz="1450" spc="17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2065">
              <a:lnSpc>
                <a:spcPts val="1730"/>
              </a:lnSpc>
              <a:spcBef>
                <a:spcPts val="155"/>
              </a:spcBef>
            </a:pPr>
            <a:r>
              <a:rPr dirty="0" sz="1450" spc="-5">
                <a:latin typeface="Times New Roman"/>
                <a:cs typeface="Times New Roman"/>
              </a:rPr>
              <a:t>not </a:t>
            </a:r>
            <a:r>
              <a:rPr dirty="0" sz="1450" spc="-10">
                <a:latin typeface="Times New Roman"/>
                <a:cs typeface="Times New Roman"/>
              </a:rPr>
              <a:t>only was the town </a:t>
            </a:r>
            <a:r>
              <a:rPr dirty="0" sz="1450" spc="-5">
                <a:latin typeface="Times New Roman"/>
                <a:cs typeface="Times New Roman"/>
              </a:rPr>
              <a:t>of </a:t>
            </a:r>
            <a:r>
              <a:rPr dirty="0" sz="1450" spc="-10">
                <a:latin typeface="Times New Roman"/>
                <a:cs typeface="Times New Roman"/>
              </a:rPr>
              <a:t>Shoreby </a:t>
            </a:r>
            <a:r>
              <a:rPr dirty="0" sz="1450" spc="-5">
                <a:latin typeface="Times New Roman"/>
                <a:cs typeface="Times New Roman"/>
              </a:rPr>
              <a:t>a </a:t>
            </a:r>
            <a:r>
              <a:rPr dirty="0" sz="1450" spc="-10">
                <a:latin typeface="Times New Roman"/>
                <a:cs typeface="Times New Roman"/>
              </a:rPr>
              <a:t>mere net </a:t>
            </a:r>
            <a:r>
              <a:rPr dirty="0" sz="1450" spc="-5">
                <a:latin typeface="Times New Roman"/>
                <a:cs typeface="Times New Roman"/>
              </a:rPr>
              <a:t>of </a:t>
            </a:r>
            <a:r>
              <a:rPr dirty="0" sz="1450" spc="-10">
                <a:latin typeface="Times New Roman"/>
                <a:cs typeface="Times New Roman"/>
              </a:rPr>
              <a:t>peril for their lives, </a:t>
            </a:r>
            <a:r>
              <a:rPr dirty="0" sz="1450" spc="-5">
                <a:latin typeface="Times New Roman"/>
                <a:cs typeface="Times New Roman"/>
              </a:rPr>
              <a:t>but </a:t>
            </a:r>
            <a:r>
              <a:rPr dirty="0" sz="1450" spc="-10">
                <a:latin typeface="Times New Roman"/>
                <a:cs typeface="Times New Roman"/>
              </a:rPr>
              <a:t>to  make for the open country was to run the risk </a:t>
            </a:r>
            <a:r>
              <a:rPr dirty="0" sz="1450" spc="-5">
                <a:latin typeface="Times New Roman"/>
                <a:cs typeface="Times New Roman"/>
              </a:rPr>
              <a:t>of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patrols.</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A little way </a:t>
            </a:r>
            <a:r>
              <a:rPr dirty="0" sz="1450" spc="-15">
                <a:latin typeface="Times New Roman"/>
                <a:cs typeface="Times New Roman"/>
              </a:rPr>
              <a:t>off, </a:t>
            </a:r>
            <a:r>
              <a:rPr dirty="0" sz="1450" spc="-5">
                <a:latin typeface="Times New Roman"/>
                <a:cs typeface="Times New Roman"/>
              </a:rPr>
              <a:t>upon </a:t>
            </a:r>
            <a:r>
              <a:rPr dirty="0" sz="1450" spc="-10">
                <a:latin typeface="Times New Roman"/>
                <a:cs typeface="Times New Roman"/>
              </a:rPr>
              <a:t>some open </a:t>
            </a:r>
            <a:r>
              <a:rPr dirty="0" sz="1450" spc="-5">
                <a:latin typeface="Times New Roman"/>
                <a:cs typeface="Times New Roman"/>
              </a:rPr>
              <a:t>ground, </a:t>
            </a:r>
            <a:r>
              <a:rPr dirty="0" sz="1450" spc="-10">
                <a:latin typeface="Times New Roman"/>
                <a:cs typeface="Times New Roman"/>
              </a:rPr>
              <a:t>they spied </a:t>
            </a:r>
            <a:r>
              <a:rPr dirty="0" sz="1450" spc="-5">
                <a:latin typeface="Times New Roman"/>
                <a:cs typeface="Times New Roman"/>
              </a:rPr>
              <a:t>a </a:t>
            </a:r>
            <a:r>
              <a:rPr dirty="0" sz="1450" spc="-10">
                <a:latin typeface="Times New Roman"/>
                <a:cs typeface="Times New Roman"/>
              </a:rPr>
              <a:t>windmill standing; and  hard </a:t>
            </a:r>
            <a:r>
              <a:rPr dirty="0" sz="1450" spc="-5">
                <a:latin typeface="Times New Roman"/>
                <a:cs typeface="Times New Roman"/>
              </a:rPr>
              <a:t>by </a:t>
            </a:r>
            <a:r>
              <a:rPr dirty="0" sz="1450" spc="-10">
                <a:latin typeface="Times New Roman"/>
                <a:cs typeface="Times New Roman"/>
              </a:rPr>
              <a:t>that, </a:t>
            </a:r>
            <a:r>
              <a:rPr dirty="0" sz="1450" spc="-5">
                <a:latin typeface="Times New Roman"/>
                <a:cs typeface="Times New Roman"/>
              </a:rPr>
              <a:t>a </a:t>
            </a:r>
            <a:r>
              <a:rPr dirty="0" sz="1450" spc="-10">
                <a:latin typeface="Times New Roman"/>
                <a:cs typeface="Times New Roman"/>
              </a:rPr>
              <a:t>very </a:t>
            </a:r>
            <a:r>
              <a:rPr dirty="0" sz="1450" spc="-15">
                <a:latin typeface="Times New Roman"/>
                <a:cs typeface="Times New Roman"/>
              </a:rPr>
              <a:t>large </a:t>
            </a:r>
            <a:r>
              <a:rPr dirty="0" sz="1450" spc="-10">
                <a:latin typeface="Times New Roman"/>
                <a:cs typeface="Times New Roman"/>
              </a:rPr>
              <a:t>granary with open</a:t>
            </a:r>
            <a:r>
              <a:rPr dirty="0" sz="1450" spc="35">
                <a:latin typeface="Times New Roman"/>
                <a:cs typeface="Times New Roman"/>
              </a:rPr>
              <a:t> </a:t>
            </a:r>
            <a:r>
              <a:rPr dirty="0" sz="1450" spc="-10">
                <a:latin typeface="Times New Roman"/>
                <a:cs typeface="Times New Roman"/>
              </a:rPr>
              <a:t>doors.</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“How if we lay there until the </a:t>
            </a:r>
            <a:r>
              <a:rPr dirty="0" sz="1450" spc="-5">
                <a:latin typeface="Times New Roman"/>
                <a:cs typeface="Times New Roman"/>
              </a:rPr>
              <a:t>night </a:t>
            </a:r>
            <a:r>
              <a:rPr dirty="0" sz="1450" spc="-10">
                <a:latin typeface="Times New Roman"/>
                <a:cs typeface="Times New Roman"/>
              </a:rPr>
              <a:t>fall?” Dick</a:t>
            </a:r>
            <a:r>
              <a:rPr dirty="0" sz="1450" spc="40">
                <a:latin typeface="Times New Roman"/>
                <a:cs typeface="Times New Roman"/>
              </a:rPr>
              <a:t> </a:t>
            </a:r>
            <a:r>
              <a:rPr dirty="0" sz="1450" spc="-10">
                <a:latin typeface="Times New Roman"/>
                <a:cs typeface="Times New Roman"/>
              </a:rPr>
              <a:t>proposed.</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And Lawless having </a:t>
            </a:r>
            <a:r>
              <a:rPr dirty="0" sz="1450" spc="-5">
                <a:latin typeface="Times New Roman"/>
                <a:cs typeface="Times New Roman"/>
              </a:rPr>
              <a:t>no </a:t>
            </a:r>
            <a:r>
              <a:rPr dirty="0" sz="1450" spc="-10">
                <a:latin typeface="Times New Roman"/>
                <a:cs typeface="Times New Roman"/>
              </a:rPr>
              <a:t>better suggestion to </a:t>
            </a:r>
            <a:r>
              <a:rPr dirty="0" sz="1450" spc="-20">
                <a:latin typeface="Times New Roman"/>
                <a:cs typeface="Times New Roman"/>
              </a:rPr>
              <a:t>offer, </a:t>
            </a:r>
            <a:r>
              <a:rPr dirty="0" sz="1450" spc="-10">
                <a:latin typeface="Times New Roman"/>
                <a:cs typeface="Times New Roman"/>
              </a:rPr>
              <a:t>they made </a:t>
            </a:r>
            <a:r>
              <a:rPr dirty="0" sz="1450" spc="-5">
                <a:latin typeface="Times New Roman"/>
                <a:cs typeface="Times New Roman"/>
              </a:rPr>
              <a:t>a </a:t>
            </a:r>
            <a:r>
              <a:rPr dirty="0" sz="1450" spc="-10">
                <a:latin typeface="Times New Roman"/>
                <a:cs typeface="Times New Roman"/>
              </a:rPr>
              <a:t>straight push  for the granary at </a:t>
            </a:r>
            <a:r>
              <a:rPr dirty="0" sz="1450" spc="-5">
                <a:latin typeface="Times New Roman"/>
                <a:cs typeface="Times New Roman"/>
              </a:rPr>
              <a:t>a run, </a:t>
            </a:r>
            <a:r>
              <a:rPr dirty="0" sz="1450" spc="-10">
                <a:latin typeface="Times New Roman"/>
                <a:cs typeface="Times New Roman"/>
              </a:rPr>
              <a:t>and concealed themselves behind the </a:t>
            </a:r>
            <a:r>
              <a:rPr dirty="0" sz="1450" spc="-5">
                <a:latin typeface="Times New Roman"/>
                <a:cs typeface="Times New Roman"/>
              </a:rPr>
              <a:t>door </a:t>
            </a:r>
            <a:r>
              <a:rPr dirty="0" sz="1450" spc="-10">
                <a:latin typeface="Times New Roman"/>
                <a:cs typeface="Times New Roman"/>
              </a:rPr>
              <a:t>among  some </a:t>
            </a:r>
            <a:r>
              <a:rPr dirty="0" sz="1450" spc="-25">
                <a:latin typeface="Times New Roman"/>
                <a:cs typeface="Times New Roman"/>
              </a:rPr>
              <a:t>straw. </a:t>
            </a:r>
            <a:r>
              <a:rPr dirty="0" sz="1450" spc="-10">
                <a:latin typeface="Times New Roman"/>
                <a:cs typeface="Times New Roman"/>
              </a:rPr>
              <a:t>The daylight rapidly departed; and presently the moon was  silvering the frozen </a:t>
            </a:r>
            <a:r>
              <a:rPr dirty="0" sz="1450" spc="-25">
                <a:latin typeface="Times New Roman"/>
                <a:cs typeface="Times New Roman"/>
              </a:rPr>
              <a:t>snow. </a:t>
            </a:r>
            <a:r>
              <a:rPr dirty="0" sz="1450" spc="-10">
                <a:latin typeface="Times New Roman"/>
                <a:cs typeface="Times New Roman"/>
              </a:rPr>
              <a:t>Now </a:t>
            </a:r>
            <a:r>
              <a:rPr dirty="0" sz="1450" spc="-5">
                <a:latin typeface="Times New Roman"/>
                <a:cs typeface="Times New Roman"/>
              </a:rPr>
              <a:t>or </a:t>
            </a:r>
            <a:r>
              <a:rPr dirty="0" sz="1450" spc="-10">
                <a:latin typeface="Times New Roman"/>
                <a:cs typeface="Times New Roman"/>
              </a:rPr>
              <a:t>never was their opportunity to gain the Goat  and Bagpipes unobserved and change their tell-tale garments. </a:t>
            </a:r>
            <a:r>
              <a:rPr dirty="0" sz="1450" spc="-60">
                <a:latin typeface="Times New Roman"/>
                <a:cs typeface="Times New Roman"/>
              </a:rPr>
              <a:t>Yet </a:t>
            </a:r>
            <a:r>
              <a:rPr dirty="0" sz="1450" spc="-10">
                <a:latin typeface="Times New Roman"/>
                <a:cs typeface="Times New Roman"/>
              </a:rPr>
              <a:t>even then it  was advisable to </a:t>
            </a:r>
            <a:r>
              <a:rPr dirty="0" sz="1450" spc="-5">
                <a:latin typeface="Times New Roman"/>
                <a:cs typeface="Times New Roman"/>
              </a:rPr>
              <a:t>go </a:t>
            </a:r>
            <a:r>
              <a:rPr dirty="0" sz="1450" spc="-10">
                <a:latin typeface="Times New Roman"/>
                <a:cs typeface="Times New Roman"/>
              </a:rPr>
              <a:t>round </a:t>
            </a:r>
            <a:r>
              <a:rPr dirty="0" sz="1450" spc="-5">
                <a:latin typeface="Times New Roman"/>
                <a:cs typeface="Times New Roman"/>
              </a:rPr>
              <a:t>by </a:t>
            </a:r>
            <a:r>
              <a:rPr dirty="0" sz="1450" spc="-10">
                <a:latin typeface="Times New Roman"/>
                <a:cs typeface="Times New Roman"/>
              </a:rPr>
              <a:t>the outskirts, and </a:t>
            </a:r>
            <a:r>
              <a:rPr dirty="0" sz="1450" spc="-5">
                <a:latin typeface="Times New Roman"/>
                <a:cs typeface="Times New Roman"/>
              </a:rPr>
              <a:t>not </a:t>
            </a:r>
            <a:r>
              <a:rPr dirty="0" sz="1450" spc="-10">
                <a:latin typeface="Times New Roman"/>
                <a:cs typeface="Times New Roman"/>
              </a:rPr>
              <a:t>run the gauntlet </a:t>
            </a:r>
            <a:r>
              <a:rPr dirty="0" sz="1450" spc="-5">
                <a:latin typeface="Times New Roman"/>
                <a:cs typeface="Times New Roman"/>
              </a:rPr>
              <a:t>of </a:t>
            </a:r>
            <a:r>
              <a:rPr dirty="0" sz="1450" spc="-10">
                <a:latin typeface="Times New Roman"/>
                <a:cs typeface="Times New Roman"/>
              </a:rPr>
              <a:t>the  market-place, where, in the concourse </a:t>
            </a:r>
            <a:r>
              <a:rPr dirty="0" sz="1450" spc="-5">
                <a:latin typeface="Times New Roman"/>
                <a:cs typeface="Times New Roman"/>
              </a:rPr>
              <a:t>of </a:t>
            </a:r>
            <a:r>
              <a:rPr dirty="0" sz="1450" spc="-10">
                <a:latin typeface="Times New Roman"/>
                <a:cs typeface="Times New Roman"/>
              </a:rPr>
              <a:t>people, they stood the more  imminent peril to </a:t>
            </a:r>
            <a:r>
              <a:rPr dirty="0" sz="1450" spc="-5">
                <a:latin typeface="Times New Roman"/>
                <a:cs typeface="Times New Roman"/>
              </a:rPr>
              <a:t>be </a:t>
            </a:r>
            <a:r>
              <a:rPr dirty="0" sz="1450" spc="-10">
                <a:latin typeface="Times New Roman"/>
                <a:cs typeface="Times New Roman"/>
              </a:rPr>
              <a:t>recognised and</a:t>
            </a:r>
            <a:r>
              <a:rPr dirty="0" sz="1450" spc="15">
                <a:latin typeface="Times New Roman"/>
                <a:cs typeface="Times New Roman"/>
              </a:rPr>
              <a:t> </a:t>
            </a:r>
            <a:r>
              <a:rPr dirty="0" sz="1450" spc="-10">
                <a:latin typeface="Times New Roman"/>
                <a:cs typeface="Times New Roman"/>
              </a:rPr>
              <a:t>slain.</a:t>
            </a:r>
            <a:endParaRPr sz="1450">
              <a:latin typeface="Times New Roman"/>
              <a:cs typeface="Times New Roman"/>
            </a:endParaRPr>
          </a:p>
          <a:p>
            <a:pPr algn="just" marL="12700" marR="6350">
              <a:lnSpc>
                <a:spcPts val="1730"/>
              </a:lnSpc>
              <a:spcBef>
                <a:spcPts val="565"/>
              </a:spcBef>
            </a:pPr>
            <a:r>
              <a:rPr dirty="0" sz="1450" spc="-10">
                <a:latin typeface="Times New Roman"/>
                <a:cs typeface="Times New Roman"/>
              </a:rPr>
              <a:t>This course was </a:t>
            </a:r>
            <a:r>
              <a:rPr dirty="0" sz="1450" spc="-5">
                <a:latin typeface="Times New Roman"/>
                <a:cs typeface="Times New Roman"/>
              </a:rPr>
              <a:t>a </a:t>
            </a:r>
            <a:r>
              <a:rPr dirty="0" sz="1450" spc="-10">
                <a:latin typeface="Times New Roman"/>
                <a:cs typeface="Times New Roman"/>
              </a:rPr>
              <a:t>long one. It took them </a:t>
            </a:r>
            <a:r>
              <a:rPr dirty="0" sz="1450" spc="-5">
                <a:latin typeface="Times New Roman"/>
                <a:cs typeface="Times New Roman"/>
              </a:rPr>
              <a:t>not </a:t>
            </a:r>
            <a:r>
              <a:rPr dirty="0" sz="1450" spc="-10">
                <a:latin typeface="Times New Roman"/>
                <a:cs typeface="Times New Roman"/>
              </a:rPr>
              <a:t>far from the house </a:t>
            </a:r>
            <a:r>
              <a:rPr dirty="0" sz="1450" spc="-5">
                <a:latin typeface="Times New Roman"/>
                <a:cs typeface="Times New Roman"/>
              </a:rPr>
              <a:t>by </a:t>
            </a:r>
            <a:r>
              <a:rPr dirty="0" sz="1450" spc="-10">
                <a:latin typeface="Times New Roman"/>
                <a:cs typeface="Times New Roman"/>
              </a:rPr>
              <a:t>the beach,  now lying dark and silent, and </a:t>
            </a:r>
            <a:r>
              <a:rPr dirty="0" sz="1450" spc="-5">
                <a:latin typeface="Times New Roman"/>
                <a:cs typeface="Times New Roman"/>
              </a:rPr>
              <a:t>brought </a:t>
            </a:r>
            <a:r>
              <a:rPr dirty="0" sz="1450" spc="-10">
                <a:latin typeface="Times New Roman"/>
                <a:cs typeface="Times New Roman"/>
              </a:rPr>
              <a:t>them forth at last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harbour. </a:t>
            </a:r>
            <a:r>
              <a:rPr dirty="0" sz="1450" spc="-10">
                <a:latin typeface="Times New Roman"/>
                <a:cs typeface="Times New Roman"/>
              </a:rPr>
              <a:t>Many </a:t>
            </a:r>
            <a:r>
              <a:rPr dirty="0" sz="1450" spc="-5">
                <a:latin typeface="Times New Roman"/>
                <a:cs typeface="Times New Roman"/>
              </a:rPr>
              <a:t>of </a:t>
            </a:r>
            <a:r>
              <a:rPr dirty="0" sz="1450" spc="-10">
                <a:latin typeface="Times New Roman"/>
                <a:cs typeface="Times New Roman"/>
              </a:rPr>
              <a:t>the ships, as they could see </a:t>
            </a:r>
            <a:r>
              <a:rPr dirty="0" sz="1450" spc="-5">
                <a:latin typeface="Times New Roman"/>
                <a:cs typeface="Times New Roman"/>
              </a:rPr>
              <a:t>by </a:t>
            </a:r>
            <a:r>
              <a:rPr dirty="0" sz="1450" spc="-10">
                <a:latin typeface="Times New Roman"/>
                <a:cs typeface="Times New Roman"/>
              </a:rPr>
              <a:t>the clear moonshine, had  weighed </a:t>
            </a:r>
            <a:r>
              <a:rPr dirty="0" sz="1450" spc="-15">
                <a:latin typeface="Times New Roman"/>
                <a:cs typeface="Times New Roman"/>
              </a:rPr>
              <a:t>anchor, </a:t>
            </a:r>
            <a:r>
              <a:rPr dirty="0" sz="1450" spc="-10">
                <a:latin typeface="Times New Roman"/>
                <a:cs typeface="Times New Roman"/>
              </a:rPr>
              <a:t>and, profiting </a:t>
            </a:r>
            <a:r>
              <a:rPr dirty="0" sz="1450" spc="-5">
                <a:latin typeface="Times New Roman"/>
                <a:cs typeface="Times New Roman"/>
              </a:rPr>
              <a:t>by </a:t>
            </a:r>
            <a:r>
              <a:rPr dirty="0" sz="1450" spc="-10">
                <a:latin typeface="Times New Roman"/>
                <a:cs typeface="Times New Roman"/>
              </a:rPr>
              <a:t>the calm </a:t>
            </a:r>
            <a:r>
              <a:rPr dirty="0" sz="1450" spc="-30">
                <a:latin typeface="Times New Roman"/>
                <a:cs typeface="Times New Roman"/>
              </a:rPr>
              <a:t>sky, </a:t>
            </a:r>
            <a:r>
              <a:rPr dirty="0" sz="1450" spc="-10">
                <a:latin typeface="Times New Roman"/>
                <a:cs typeface="Times New Roman"/>
              </a:rPr>
              <a:t>proceeded for more distant  parts; answerably to this, the rude alehouses along the beach (although in  defiance </a:t>
            </a:r>
            <a:r>
              <a:rPr dirty="0" sz="1450" spc="-5">
                <a:latin typeface="Times New Roman"/>
                <a:cs typeface="Times New Roman"/>
              </a:rPr>
              <a:t>of </a:t>
            </a:r>
            <a:r>
              <a:rPr dirty="0" sz="1450" spc="-10">
                <a:latin typeface="Times New Roman"/>
                <a:cs typeface="Times New Roman"/>
              </a:rPr>
              <a:t>the curfew </a:t>
            </a:r>
            <a:r>
              <a:rPr dirty="0" sz="1450" spc="-35">
                <a:latin typeface="Times New Roman"/>
                <a:cs typeface="Times New Roman"/>
              </a:rPr>
              <a:t>law, </a:t>
            </a:r>
            <a:r>
              <a:rPr dirty="0" sz="1450" spc="-10">
                <a:latin typeface="Times New Roman"/>
                <a:cs typeface="Times New Roman"/>
              </a:rPr>
              <a:t>they still shone with fire and candle) were </a:t>
            </a:r>
            <a:r>
              <a:rPr dirty="0" sz="1450" spc="-5">
                <a:latin typeface="Times New Roman"/>
                <a:cs typeface="Times New Roman"/>
              </a:rPr>
              <a:t>no  </a:t>
            </a:r>
            <a:r>
              <a:rPr dirty="0" sz="1450" spc="-10">
                <a:latin typeface="Times New Roman"/>
                <a:cs typeface="Times New Roman"/>
              </a:rPr>
              <a:t>longer thronged with customers, and </a:t>
            </a:r>
            <a:r>
              <a:rPr dirty="0" sz="1450" spc="-5">
                <a:latin typeface="Times New Roman"/>
                <a:cs typeface="Times New Roman"/>
              </a:rPr>
              <a:t>no </a:t>
            </a:r>
            <a:r>
              <a:rPr dirty="0" sz="1450" spc="-10">
                <a:latin typeface="Times New Roman"/>
                <a:cs typeface="Times New Roman"/>
              </a:rPr>
              <a:t>longer echoed to the chorus </a:t>
            </a:r>
            <a:r>
              <a:rPr dirty="0" sz="1450" spc="-5">
                <a:latin typeface="Times New Roman"/>
                <a:cs typeface="Times New Roman"/>
              </a:rPr>
              <a:t>of </a:t>
            </a:r>
            <a:r>
              <a:rPr dirty="0" sz="1450" spc="-10">
                <a:latin typeface="Times New Roman"/>
                <a:cs typeface="Times New Roman"/>
              </a:rPr>
              <a:t>sea-  songs.</a:t>
            </a:r>
            <a:endParaRPr sz="1450">
              <a:latin typeface="Times New Roman"/>
              <a:cs typeface="Times New Roman"/>
            </a:endParaRPr>
          </a:p>
          <a:p>
            <a:pPr algn="just" marL="12700" marR="8255">
              <a:lnSpc>
                <a:spcPts val="1730"/>
              </a:lnSpc>
              <a:spcBef>
                <a:spcPts val="565"/>
              </a:spcBef>
            </a:pPr>
            <a:r>
              <a:rPr dirty="0" sz="1450" spc="-20">
                <a:latin typeface="Times New Roman"/>
                <a:cs typeface="Times New Roman"/>
              </a:rPr>
              <a:t>Hastily, </a:t>
            </a:r>
            <a:r>
              <a:rPr dirty="0" sz="1450" spc="-10">
                <a:latin typeface="Times New Roman"/>
                <a:cs typeface="Times New Roman"/>
              </a:rPr>
              <a:t>half-running, with their monkish raiment kilted to the knee, they  plunged through the deep snow and threaded the labyrinth </a:t>
            </a:r>
            <a:r>
              <a:rPr dirty="0" sz="1450" spc="-5">
                <a:latin typeface="Times New Roman"/>
                <a:cs typeface="Times New Roman"/>
              </a:rPr>
              <a:t>of </a:t>
            </a:r>
            <a:r>
              <a:rPr dirty="0" sz="1450" spc="-10">
                <a:latin typeface="Times New Roman"/>
                <a:cs typeface="Times New Roman"/>
              </a:rPr>
              <a:t>marine lumber;  and they were already more than half way round the harbour when, as they  were passing close before an alehouse, the </a:t>
            </a:r>
            <a:r>
              <a:rPr dirty="0" sz="1450" spc="-5">
                <a:latin typeface="Times New Roman"/>
                <a:cs typeface="Times New Roman"/>
              </a:rPr>
              <a:t>door </a:t>
            </a:r>
            <a:r>
              <a:rPr dirty="0" sz="1450" spc="-10">
                <a:latin typeface="Times New Roman"/>
                <a:cs typeface="Times New Roman"/>
              </a:rPr>
              <a:t>suddenly opened and let </a:t>
            </a:r>
            <a:r>
              <a:rPr dirty="0" sz="1450" spc="-5">
                <a:latin typeface="Times New Roman"/>
                <a:cs typeface="Times New Roman"/>
              </a:rPr>
              <a:t>out a  </a:t>
            </a:r>
            <a:r>
              <a:rPr dirty="0" sz="1450" spc="-10">
                <a:latin typeface="Times New Roman"/>
                <a:cs typeface="Times New Roman"/>
              </a:rPr>
              <a:t>gush </a:t>
            </a:r>
            <a:r>
              <a:rPr dirty="0" sz="1450" spc="-5">
                <a:latin typeface="Times New Roman"/>
                <a:cs typeface="Times New Roman"/>
              </a:rPr>
              <a:t>of </a:t>
            </a:r>
            <a:r>
              <a:rPr dirty="0" sz="1450" spc="-10">
                <a:latin typeface="Times New Roman"/>
                <a:cs typeface="Times New Roman"/>
              </a:rPr>
              <a:t>light </a:t>
            </a:r>
            <a:r>
              <a:rPr dirty="0" sz="1450" spc="-5">
                <a:latin typeface="Times New Roman"/>
                <a:cs typeface="Times New Roman"/>
              </a:rPr>
              <a:t>upon </a:t>
            </a:r>
            <a:r>
              <a:rPr dirty="0" sz="1450" spc="-10">
                <a:latin typeface="Times New Roman"/>
                <a:cs typeface="Times New Roman"/>
              </a:rPr>
              <a:t>their fleeting</a:t>
            </a:r>
            <a:r>
              <a:rPr dirty="0" sz="1450" spc="10">
                <a:latin typeface="Times New Roman"/>
                <a:cs typeface="Times New Roman"/>
              </a:rPr>
              <a:t> </a:t>
            </a:r>
            <a:r>
              <a:rPr dirty="0" sz="1450" spc="-10">
                <a:latin typeface="Times New Roman"/>
                <a:cs typeface="Times New Roman"/>
              </a:rPr>
              <a:t>figures.</a:t>
            </a:r>
            <a:endParaRPr sz="1450">
              <a:latin typeface="Times New Roman"/>
              <a:cs typeface="Times New Roman"/>
            </a:endParaRPr>
          </a:p>
          <a:p>
            <a:pPr algn="just" marL="12700" marR="7620">
              <a:lnSpc>
                <a:spcPts val="1730"/>
              </a:lnSpc>
              <a:spcBef>
                <a:spcPts val="565"/>
              </a:spcBef>
            </a:pPr>
            <a:r>
              <a:rPr dirty="0" sz="1450" spc="-10">
                <a:latin typeface="Times New Roman"/>
                <a:cs typeface="Times New Roman"/>
              </a:rPr>
              <a:t>Instantly they stopped, and made believe to </a:t>
            </a:r>
            <a:r>
              <a:rPr dirty="0" sz="1450" spc="-5">
                <a:latin typeface="Times New Roman"/>
                <a:cs typeface="Times New Roman"/>
              </a:rPr>
              <a:t>be </a:t>
            </a:r>
            <a:r>
              <a:rPr dirty="0" sz="1450" spc="-10">
                <a:latin typeface="Times New Roman"/>
                <a:cs typeface="Times New Roman"/>
              </a:rPr>
              <a:t>engaged in earnest  conversation.</a:t>
            </a:r>
            <a:endParaRPr sz="1450">
              <a:latin typeface="Times New Roman"/>
              <a:cs typeface="Times New Roman"/>
            </a:endParaRPr>
          </a:p>
          <a:p>
            <a:pPr algn="just" marL="12700" marR="7620">
              <a:lnSpc>
                <a:spcPts val="1730"/>
              </a:lnSpc>
              <a:spcBef>
                <a:spcPts val="575"/>
              </a:spcBef>
            </a:pPr>
            <a:r>
              <a:rPr dirty="0" sz="1450" spc="-10">
                <a:latin typeface="Times New Roman"/>
                <a:cs typeface="Times New Roman"/>
              </a:rPr>
              <a:t>Three men, </a:t>
            </a:r>
            <a:r>
              <a:rPr dirty="0" sz="1450" spc="-5">
                <a:latin typeface="Times New Roman"/>
                <a:cs typeface="Times New Roman"/>
              </a:rPr>
              <a:t>one </a:t>
            </a:r>
            <a:r>
              <a:rPr dirty="0" sz="1450" spc="-10">
                <a:latin typeface="Times New Roman"/>
                <a:cs typeface="Times New Roman"/>
              </a:rPr>
              <a:t>after </a:t>
            </a:r>
            <a:r>
              <a:rPr dirty="0" sz="1450" spc="-15">
                <a:latin typeface="Times New Roman"/>
                <a:cs typeface="Times New Roman"/>
              </a:rPr>
              <a:t>another, </a:t>
            </a:r>
            <a:r>
              <a:rPr dirty="0" sz="1450" spc="-10">
                <a:latin typeface="Times New Roman"/>
                <a:cs typeface="Times New Roman"/>
              </a:rPr>
              <a:t>came </a:t>
            </a:r>
            <a:r>
              <a:rPr dirty="0" sz="1450" spc="-5">
                <a:latin typeface="Times New Roman"/>
                <a:cs typeface="Times New Roman"/>
              </a:rPr>
              <a:t>out of </a:t>
            </a:r>
            <a:r>
              <a:rPr dirty="0" sz="1450" spc="-10">
                <a:latin typeface="Times New Roman"/>
                <a:cs typeface="Times New Roman"/>
              </a:rPr>
              <a:t>the ale-house, and the last closed  the </a:t>
            </a:r>
            <a:r>
              <a:rPr dirty="0" sz="1450" spc="-5">
                <a:latin typeface="Times New Roman"/>
                <a:cs typeface="Times New Roman"/>
              </a:rPr>
              <a:t>door </a:t>
            </a:r>
            <a:r>
              <a:rPr dirty="0" sz="1450" spc="-10">
                <a:latin typeface="Times New Roman"/>
                <a:cs typeface="Times New Roman"/>
              </a:rPr>
              <a:t>behind him. All three were unsteady </a:t>
            </a:r>
            <a:r>
              <a:rPr dirty="0" sz="1450" spc="-5">
                <a:latin typeface="Times New Roman"/>
                <a:cs typeface="Times New Roman"/>
              </a:rPr>
              <a:t>upon </a:t>
            </a:r>
            <a:r>
              <a:rPr dirty="0" sz="1450" spc="-10">
                <a:latin typeface="Times New Roman"/>
                <a:cs typeface="Times New Roman"/>
              </a:rPr>
              <a:t>their feet, as if they had  passed the day in deep potations, and they now stood wavering in the  moonlight, like men who knew </a:t>
            </a:r>
            <a:r>
              <a:rPr dirty="0" sz="1450" spc="-5">
                <a:latin typeface="Times New Roman"/>
                <a:cs typeface="Times New Roman"/>
              </a:rPr>
              <a:t>not </a:t>
            </a:r>
            <a:r>
              <a:rPr dirty="0" sz="1450" spc="-10">
                <a:latin typeface="Times New Roman"/>
                <a:cs typeface="Times New Roman"/>
              </a:rPr>
              <a:t>what they would </a:t>
            </a:r>
            <a:r>
              <a:rPr dirty="0" sz="1450" spc="-5">
                <a:latin typeface="Times New Roman"/>
                <a:cs typeface="Times New Roman"/>
              </a:rPr>
              <a:t>be </a:t>
            </a:r>
            <a:r>
              <a:rPr dirty="0" sz="1450" spc="-25">
                <a:latin typeface="Times New Roman"/>
                <a:cs typeface="Times New Roman"/>
              </a:rPr>
              <a:t>after. </a:t>
            </a:r>
            <a:r>
              <a:rPr dirty="0" sz="1450" spc="-10">
                <a:latin typeface="Times New Roman"/>
                <a:cs typeface="Times New Roman"/>
              </a:rPr>
              <a:t>The tallest </a:t>
            </a:r>
            <a:r>
              <a:rPr dirty="0" sz="1450" spc="-5">
                <a:latin typeface="Times New Roman"/>
                <a:cs typeface="Times New Roman"/>
              </a:rPr>
              <a:t>of </a:t>
            </a:r>
            <a:r>
              <a:rPr dirty="0" sz="1450" spc="-10">
                <a:latin typeface="Times New Roman"/>
                <a:cs typeface="Times New Roman"/>
              </a:rPr>
              <a:t>the  three was talking in </a:t>
            </a:r>
            <a:r>
              <a:rPr dirty="0" sz="1450" spc="-5">
                <a:latin typeface="Times New Roman"/>
                <a:cs typeface="Times New Roman"/>
              </a:rPr>
              <a:t>a loud, </a:t>
            </a:r>
            <a:r>
              <a:rPr dirty="0" sz="1450" spc="-10">
                <a:latin typeface="Times New Roman"/>
                <a:cs typeface="Times New Roman"/>
              </a:rPr>
              <a:t>lamentable</a:t>
            </a:r>
            <a:r>
              <a:rPr dirty="0" sz="1450" spc="15">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“Seven pieces </a:t>
            </a:r>
            <a:r>
              <a:rPr dirty="0" sz="1450" spc="-5">
                <a:latin typeface="Times New Roman"/>
                <a:cs typeface="Times New Roman"/>
              </a:rPr>
              <a:t>of </a:t>
            </a:r>
            <a:r>
              <a:rPr dirty="0" sz="1450" spc="-10">
                <a:latin typeface="Times New Roman"/>
                <a:cs typeface="Times New Roman"/>
              </a:rPr>
              <a:t>as </a:t>
            </a:r>
            <a:r>
              <a:rPr dirty="0" sz="1450" spc="-5">
                <a:latin typeface="Times New Roman"/>
                <a:cs typeface="Times New Roman"/>
              </a:rPr>
              <a:t>good </a:t>
            </a:r>
            <a:r>
              <a:rPr dirty="0" sz="1450" spc="-10">
                <a:latin typeface="Times New Roman"/>
                <a:cs typeface="Times New Roman"/>
              </a:rPr>
              <a:t>Gascony as ever </a:t>
            </a:r>
            <a:r>
              <a:rPr dirty="0" sz="1450" spc="-5">
                <a:latin typeface="Times New Roman"/>
                <a:cs typeface="Times New Roman"/>
              </a:rPr>
              <a:t>a </a:t>
            </a:r>
            <a:r>
              <a:rPr dirty="0" sz="1450" spc="-10">
                <a:latin typeface="Times New Roman"/>
                <a:cs typeface="Times New Roman"/>
              </a:rPr>
              <a:t>tapster broached,” </a:t>
            </a:r>
            <a:r>
              <a:rPr dirty="0" sz="1450" spc="-5">
                <a:latin typeface="Times New Roman"/>
                <a:cs typeface="Times New Roman"/>
              </a:rPr>
              <a:t>he </a:t>
            </a:r>
            <a:r>
              <a:rPr dirty="0" sz="1450" spc="-10">
                <a:latin typeface="Times New Roman"/>
                <a:cs typeface="Times New Roman"/>
              </a:rPr>
              <a:t>was saying,  “the best ship </a:t>
            </a:r>
            <a:r>
              <a:rPr dirty="0" sz="1450" spc="-5">
                <a:latin typeface="Times New Roman"/>
                <a:cs typeface="Times New Roman"/>
              </a:rPr>
              <a:t>out o’ </a:t>
            </a:r>
            <a:r>
              <a:rPr dirty="0" sz="1450" spc="-10">
                <a:latin typeface="Times New Roman"/>
                <a:cs typeface="Times New Roman"/>
              </a:rPr>
              <a:t>the </a:t>
            </a:r>
            <a:r>
              <a:rPr dirty="0" sz="1450" spc="-5">
                <a:latin typeface="Times New Roman"/>
                <a:cs typeface="Times New Roman"/>
              </a:rPr>
              <a:t>port o’ </a:t>
            </a:r>
            <a:r>
              <a:rPr dirty="0" sz="1450" spc="-10">
                <a:latin typeface="Times New Roman"/>
                <a:cs typeface="Times New Roman"/>
              </a:rPr>
              <a:t>Dartmouth, </a:t>
            </a:r>
            <a:r>
              <a:rPr dirty="0" sz="1450" spc="-5">
                <a:latin typeface="Times New Roman"/>
                <a:cs typeface="Times New Roman"/>
              </a:rPr>
              <a:t>a </a:t>
            </a:r>
            <a:r>
              <a:rPr dirty="0" sz="1450" spc="-30">
                <a:latin typeface="Times New Roman"/>
                <a:cs typeface="Times New Roman"/>
              </a:rPr>
              <a:t>Virgin </a:t>
            </a:r>
            <a:r>
              <a:rPr dirty="0" sz="1450" spc="-10">
                <a:latin typeface="Times New Roman"/>
                <a:cs typeface="Times New Roman"/>
              </a:rPr>
              <a:t>Mary parcel-gilt, thirteen  </a:t>
            </a:r>
            <a:r>
              <a:rPr dirty="0" sz="1450" spc="-5">
                <a:latin typeface="Times New Roman"/>
                <a:cs typeface="Times New Roman"/>
              </a:rPr>
              <a:t>pounds of good </a:t>
            </a:r>
            <a:r>
              <a:rPr dirty="0" sz="1450" spc="-10">
                <a:latin typeface="Times New Roman"/>
                <a:cs typeface="Times New Roman"/>
              </a:rPr>
              <a:t>gold money—”</a:t>
            </a:r>
            <a:endParaRPr sz="1450">
              <a:latin typeface="Times New Roman"/>
              <a:cs typeface="Times New Roman"/>
            </a:endParaRPr>
          </a:p>
          <a:p>
            <a:pPr algn="just" marL="12700" marR="10160">
              <a:lnSpc>
                <a:spcPts val="1730"/>
              </a:lnSpc>
              <a:spcBef>
                <a:spcPts val="575"/>
              </a:spcBef>
            </a:pPr>
            <a:r>
              <a:rPr dirty="0" sz="1450" spc="-10">
                <a:latin typeface="Times New Roman"/>
                <a:cs typeface="Times New Roman"/>
              </a:rPr>
              <a:t>“I have bad losses, </a:t>
            </a:r>
            <a:r>
              <a:rPr dirty="0" sz="1450" spc="-5">
                <a:latin typeface="Times New Roman"/>
                <a:cs typeface="Times New Roman"/>
              </a:rPr>
              <a:t>too,” </a:t>
            </a:r>
            <a:r>
              <a:rPr dirty="0" sz="1450" spc="-10">
                <a:latin typeface="Times New Roman"/>
                <a:cs typeface="Times New Roman"/>
              </a:rPr>
              <a:t>interrupted </a:t>
            </a:r>
            <a:r>
              <a:rPr dirty="0" sz="1450" spc="-5">
                <a:latin typeface="Times New Roman"/>
                <a:cs typeface="Times New Roman"/>
              </a:rPr>
              <a:t>one of </a:t>
            </a:r>
            <a:r>
              <a:rPr dirty="0" sz="1450" spc="-10">
                <a:latin typeface="Times New Roman"/>
                <a:cs typeface="Times New Roman"/>
              </a:rPr>
              <a:t>the others. “I have had losses </a:t>
            </a:r>
            <a:r>
              <a:rPr dirty="0" sz="1450" spc="-5">
                <a:latin typeface="Times New Roman"/>
                <a:cs typeface="Times New Roman"/>
              </a:rPr>
              <a:t>of  </a:t>
            </a:r>
            <a:r>
              <a:rPr dirty="0" sz="1450" spc="-10">
                <a:latin typeface="Times New Roman"/>
                <a:cs typeface="Times New Roman"/>
              </a:rPr>
              <a:t>mine own, gossip </a:t>
            </a:r>
            <a:r>
              <a:rPr dirty="0" sz="1450" spc="-20">
                <a:latin typeface="Times New Roman"/>
                <a:cs typeface="Times New Roman"/>
              </a:rPr>
              <a:t>Arblaster. </a:t>
            </a:r>
            <a:r>
              <a:rPr dirty="0" sz="1450" spc="-5">
                <a:latin typeface="Times New Roman"/>
                <a:cs typeface="Times New Roman"/>
              </a:rPr>
              <a:t>I </a:t>
            </a:r>
            <a:r>
              <a:rPr dirty="0" sz="1450" spc="-10">
                <a:latin typeface="Times New Roman"/>
                <a:cs typeface="Times New Roman"/>
              </a:rPr>
              <a:t>was robbed at Martinmas </a:t>
            </a:r>
            <a:r>
              <a:rPr dirty="0" sz="1450" spc="-5">
                <a:latin typeface="Times New Roman"/>
                <a:cs typeface="Times New Roman"/>
              </a:rPr>
              <a:t>of </a:t>
            </a:r>
            <a:r>
              <a:rPr dirty="0" sz="1450" spc="-10">
                <a:latin typeface="Times New Roman"/>
                <a:cs typeface="Times New Roman"/>
              </a:rPr>
              <a:t>five shillings and </a:t>
            </a:r>
            <a:r>
              <a:rPr dirty="0" sz="1450" spc="-5">
                <a:latin typeface="Times New Roman"/>
                <a:cs typeface="Times New Roman"/>
              </a:rPr>
              <a:t>a  </a:t>
            </a:r>
            <a:r>
              <a:rPr dirty="0" sz="1450" spc="-10">
                <a:latin typeface="Times New Roman"/>
                <a:cs typeface="Times New Roman"/>
              </a:rPr>
              <a:t>leather wallet well worth ninepence</a:t>
            </a:r>
            <a:r>
              <a:rPr dirty="0" sz="1450" spc="15">
                <a:latin typeface="Times New Roman"/>
                <a:cs typeface="Times New Roman"/>
              </a:rPr>
              <a:t> </a:t>
            </a:r>
            <a:r>
              <a:rPr dirty="0" sz="1450" spc="-10">
                <a:latin typeface="Times New Roman"/>
                <a:cs typeface="Times New Roman"/>
              </a:rPr>
              <a:t>farthing.”</a:t>
            </a:r>
            <a:endParaRPr sz="145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755586"/>
            <a:ext cx="5807710" cy="9244965"/>
          </a:xfrm>
          <a:prstGeom prst="rect">
            <a:avLst/>
          </a:prstGeom>
        </p:spPr>
        <p:txBody>
          <a:bodyPr wrap="square" lIns="0" tIns="84455" rIns="0" bIns="0" rtlCol="0" vert="horz">
            <a:spAutoFit/>
          </a:bodyPr>
          <a:lstStyle/>
          <a:p>
            <a:pPr algn="ctr">
              <a:lnSpc>
                <a:spcPct val="100000"/>
              </a:lnSpc>
              <a:spcBef>
                <a:spcPts val="665"/>
              </a:spcBef>
            </a:pPr>
            <a:r>
              <a:rPr dirty="0" sz="1450" spc="-15" b="1">
                <a:latin typeface="Times New Roman"/>
                <a:cs typeface="Times New Roman"/>
              </a:rPr>
              <a:t>BOOK </a:t>
            </a:r>
            <a:r>
              <a:rPr dirty="0" sz="1450" spc="-10" b="1">
                <a:latin typeface="Times New Roman"/>
                <a:cs typeface="Times New Roman"/>
              </a:rPr>
              <a:t>I—THE TWO</a:t>
            </a:r>
            <a:r>
              <a:rPr dirty="0" sz="1450" b="1">
                <a:latin typeface="Times New Roman"/>
                <a:cs typeface="Times New Roman"/>
              </a:rPr>
              <a:t> </a:t>
            </a:r>
            <a:r>
              <a:rPr dirty="0" sz="1450" spc="-10" b="1">
                <a:latin typeface="Times New Roman"/>
                <a:cs typeface="Times New Roman"/>
              </a:rPr>
              <a:t>LADS</a:t>
            </a:r>
            <a:endParaRPr sz="1450">
              <a:latin typeface="Times New Roman"/>
              <a:cs typeface="Times New Roman"/>
            </a:endParaRPr>
          </a:p>
          <a:p>
            <a:pPr algn="ctr">
              <a:lnSpc>
                <a:spcPct val="100000"/>
              </a:lnSpc>
              <a:spcBef>
                <a:spcPts val="565"/>
              </a:spcBef>
            </a:pPr>
            <a:r>
              <a:rPr dirty="0" sz="1450" spc="-15" b="1">
                <a:latin typeface="Times New Roman"/>
                <a:cs typeface="Times New Roman"/>
              </a:rPr>
              <a:t>CHAPTER </a:t>
            </a:r>
            <a:r>
              <a:rPr dirty="0" sz="1450" spc="-40" b="1">
                <a:latin typeface="Times New Roman"/>
                <a:cs typeface="Times New Roman"/>
              </a:rPr>
              <a:t>I—AT </a:t>
            </a:r>
            <a:r>
              <a:rPr dirty="0" sz="1450" spc="-10" b="1">
                <a:latin typeface="Times New Roman"/>
                <a:cs typeface="Times New Roman"/>
              </a:rPr>
              <a:t>THE SIGN OF THE SUN IN</a:t>
            </a:r>
            <a:r>
              <a:rPr dirty="0" sz="1450" spc="-20" b="1">
                <a:latin typeface="Times New Roman"/>
                <a:cs typeface="Times New Roman"/>
              </a:rPr>
              <a:t> </a:t>
            </a:r>
            <a:r>
              <a:rPr dirty="0" sz="1450" spc="-15" b="1">
                <a:latin typeface="Times New Roman"/>
                <a:cs typeface="Times New Roman"/>
              </a:rPr>
              <a:t>KETTLEY</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Sir Daniel and his men lay in and about Kettley that night, warmly quartered  and well patrolled. But the Knight </a:t>
            </a:r>
            <a:r>
              <a:rPr dirty="0" sz="1450" spc="-5">
                <a:latin typeface="Times New Roman"/>
                <a:cs typeface="Times New Roman"/>
              </a:rPr>
              <a:t>of </a:t>
            </a:r>
            <a:r>
              <a:rPr dirty="0" sz="1450" spc="-15">
                <a:latin typeface="Times New Roman"/>
                <a:cs typeface="Times New Roman"/>
              </a:rPr>
              <a:t>Tunstall </a:t>
            </a:r>
            <a:r>
              <a:rPr dirty="0" sz="1450" spc="-10">
                <a:latin typeface="Times New Roman"/>
                <a:cs typeface="Times New Roman"/>
              </a:rPr>
              <a:t>was </a:t>
            </a:r>
            <a:r>
              <a:rPr dirty="0" sz="1450" spc="-5">
                <a:latin typeface="Times New Roman"/>
                <a:cs typeface="Times New Roman"/>
              </a:rPr>
              <a:t>one </a:t>
            </a:r>
            <a:r>
              <a:rPr dirty="0" sz="1450" spc="-10">
                <a:latin typeface="Times New Roman"/>
                <a:cs typeface="Times New Roman"/>
              </a:rPr>
              <a:t>who never rested from  money-getting; and even </a:t>
            </a:r>
            <a:r>
              <a:rPr dirty="0" sz="1450" spc="-30">
                <a:latin typeface="Times New Roman"/>
                <a:cs typeface="Times New Roman"/>
              </a:rPr>
              <a:t>now,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the brink </a:t>
            </a:r>
            <a:r>
              <a:rPr dirty="0" sz="1450" spc="-5">
                <a:latin typeface="Times New Roman"/>
                <a:cs typeface="Times New Roman"/>
              </a:rPr>
              <a:t>of </a:t>
            </a:r>
            <a:r>
              <a:rPr dirty="0" sz="1450" spc="-10">
                <a:latin typeface="Times New Roman"/>
                <a:cs typeface="Times New Roman"/>
              </a:rPr>
              <a:t>an adventure  which should make </a:t>
            </a:r>
            <a:r>
              <a:rPr dirty="0" sz="1450" spc="-5">
                <a:latin typeface="Times New Roman"/>
                <a:cs typeface="Times New Roman"/>
              </a:rPr>
              <a:t>or </a:t>
            </a:r>
            <a:r>
              <a:rPr dirty="0" sz="1450" spc="-10">
                <a:latin typeface="Times New Roman"/>
                <a:cs typeface="Times New Roman"/>
              </a:rPr>
              <a:t>mar him,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up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after midnight to squeeze  </a:t>
            </a:r>
            <a:r>
              <a:rPr dirty="0" sz="1450" spc="-5">
                <a:latin typeface="Times New Roman"/>
                <a:cs typeface="Times New Roman"/>
              </a:rPr>
              <a:t>poor </a:t>
            </a:r>
            <a:r>
              <a:rPr dirty="0" sz="1450" spc="-10">
                <a:latin typeface="Times New Roman"/>
                <a:cs typeface="Times New Roman"/>
              </a:rPr>
              <a:t>neighbours. He was </a:t>
            </a:r>
            <a:r>
              <a:rPr dirty="0" sz="1450" spc="-5">
                <a:latin typeface="Times New Roman"/>
                <a:cs typeface="Times New Roman"/>
              </a:rPr>
              <a:t>one </a:t>
            </a:r>
            <a:r>
              <a:rPr dirty="0" sz="1450" spc="-10">
                <a:latin typeface="Times New Roman"/>
                <a:cs typeface="Times New Roman"/>
              </a:rPr>
              <a:t>who </a:t>
            </a:r>
            <a:r>
              <a:rPr dirty="0" sz="1450" spc="-15">
                <a:latin typeface="Times New Roman"/>
                <a:cs typeface="Times New Roman"/>
              </a:rPr>
              <a:t>trafficked </a:t>
            </a:r>
            <a:r>
              <a:rPr dirty="0" sz="1450" spc="-10">
                <a:latin typeface="Times New Roman"/>
                <a:cs typeface="Times New Roman"/>
              </a:rPr>
              <a:t>greatly in disputed inheritances;  it was his way to </a:t>
            </a:r>
            <a:r>
              <a:rPr dirty="0" sz="1450" spc="-5">
                <a:latin typeface="Times New Roman"/>
                <a:cs typeface="Times New Roman"/>
              </a:rPr>
              <a:t>buy out </a:t>
            </a:r>
            <a:r>
              <a:rPr dirty="0" sz="1450" spc="-10">
                <a:latin typeface="Times New Roman"/>
                <a:cs typeface="Times New Roman"/>
              </a:rPr>
              <a:t>the most unlikely claimant, and then, </a:t>
            </a:r>
            <a:r>
              <a:rPr dirty="0" sz="1450" spc="-5">
                <a:latin typeface="Times New Roman"/>
                <a:cs typeface="Times New Roman"/>
              </a:rPr>
              <a:t>by </a:t>
            </a:r>
            <a:r>
              <a:rPr dirty="0" sz="1450" spc="-10">
                <a:latin typeface="Times New Roman"/>
                <a:cs typeface="Times New Roman"/>
              </a:rPr>
              <a:t>the favour  </a:t>
            </a:r>
            <a:r>
              <a:rPr dirty="0" sz="1450" spc="-5">
                <a:latin typeface="Times New Roman"/>
                <a:cs typeface="Times New Roman"/>
              </a:rPr>
              <a:t>he </a:t>
            </a:r>
            <a:r>
              <a:rPr dirty="0" sz="1450" spc="-10">
                <a:latin typeface="Times New Roman"/>
                <a:cs typeface="Times New Roman"/>
              </a:rPr>
              <a:t>curried with great lords about the </a:t>
            </a:r>
            <a:r>
              <a:rPr dirty="0" sz="1450" spc="-5">
                <a:latin typeface="Times New Roman"/>
                <a:cs typeface="Times New Roman"/>
              </a:rPr>
              <a:t>king, </a:t>
            </a:r>
            <a:r>
              <a:rPr dirty="0" sz="1450" spc="-10">
                <a:latin typeface="Times New Roman"/>
                <a:cs typeface="Times New Roman"/>
              </a:rPr>
              <a:t>procure unjust decisions in his  favour; </a:t>
            </a:r>
            <a:r>
              <a:rPr dirty="0" sz="1450" spc="-25">
                <a:latin typeface="Times New Roman"/>
                <a:cs typeface="Times New Roman"/>
              </a:rPr>
              <a:t>or, </a:t>
            </a:r>
            <a:r>
              <a:rPr dirty="0" sz="1450" spc="-10">
                <a:latin typeface="Times New Roman"/>
                <a:cs typeface="Times New Roman"/>
              </a:rPr>
              <a:t>if that was too roundabout, to seize the disputed manor </a:t>
            </a:r>
            <a:r>
              <a:rPr dirty="0" sz="1450" spc="-5">
                <a:latin typeface="Times New Roman"/>
                <a:cs typeface="Times New Roman"/>
              </a:rPr>
              <a:t>by </a:t>
            </a:r>
            <a:r>
              <a:rPr dirty="0" sz="1450" spc="-10">
                <a:latin typeface="Times New Roman"/>
                <a:cs typeface="Times New Roman"/>
              </a:rPr>
              <a:t>force </a:t>
            </a:r>
            <a:r>
              <a:rPr dirty="0" sz="1450" spc="-5">
                <a:latin typeface="Times New Roman"/>
                <a:cs typeface="Times New Roman"/>
              </a:rPr>
              <a:t>of  </a:t>
            </a:r>
            <a:r>
              <a:rPr dirty="0" sz="1450" spc="-10">
                <a:latin typeface="Times New Roman"/>
                <a:cs typeface="Times New Roman"/>
              </a:rPr>
              <a:t>arms, and rely </a:t>
            </a:r>
            <a:r>
              <a:rPr dirty="0" sz="1450" spc="-5">
                <a:latin typeface="Times New Roman"/>
                <a:cs typeface="Times New Roman"/>
              </a:rPr>
              <a:t>on </a:t>
            </a:r>
            <a:r>
              <a:rPr dirty="0" sz="1450" spc="-10">
                <a:latin typeface="Times New Roman"/>
                <a:cs typeface="Times New Roman"/>
              </a:rPr>
              <a:t>his influence and Sir </a:t>
            </a:r>
            <a:r>
              <a:rPr dirty="0" sz="1450" spc="-15">
                <a:latin typeface="Times New Roman"/>
                <a:cs typeface="Times New Roman"/>
              </a:rPr>
              <a:t>Oliver’s </a:t>
            </a:r>
            <a:r>
              <a:rPr dirty="0" sz="1450" spc="-10">
                <a:latin typeface="Times New Roman"/>
                <a:cs typeface="Times New Roman"/>
              </a:rPr>
              <a:t>cunning in the law to hold  what </a:t>
            </a:r>
            <a:r>
              <a:rPr dirty="0" sz="1450" spc="-5">
                <a:latin typeface="Times New Roman"/>
                <a:cs typeface="Times New Roman"/>
              </a:rPr>
              <a:t>he </a:t>
            </a:r>
            <a:r>
              <a:rPr dirty="0" sz="1450" spc="-10">
                <a:latin typeface="Times New Roman"/>
                <a:cs typeface="Times New Roman"/>
              </a:rPr>
              <a:t>had snatched. Kettley was </a:t>
            </a:r>
            <a:r>
              <a:rPr dirty="0" sz="1450" spc="-5">
                <a:latin typeface="Times New Roman"/>
                <a:cs typeface="Times New Roman"/>
              </a:rPr>
              <a:t>one </a:t>
            </a:r>
            <a:r>
              <a:rPr dirty="0" sz="1450" spc="-10">
                <a:latin typeface="Times New Roman"/>
                <a:cs typeface="Times New Roman"/>
              </a:rPr>
              <a:t>such place; it had come very lately into  his clutches; </a:t>
            </a:r>
            <a:r>
              <a:rPr dirty="0" sz="1450" spc="-5">
                <a:latin typeface="Times New Roman"/>
                <a:cs typeface="Times New Roman"/>
              </a:rPr>
              <a:t>he </a:t>
            </a:r>
            <a:r>
              <a:rPr dirty="0" sz="1450" spc="-10">
                <a:latin typeface="Times New Roman"/>
                <a:cs typeface="Times New Roman"/>
              </a:rPr>
              <a:t>still met with opposition from the tenants; and it was to  overawe discontent that </a:t>
            </a:r>
            <a:r>
              <a:rPr dirty="0" sz="1450" spc="-5">
                <a:latin typeface="Times New Roman"/>
                <a:cs typeface="Times New Roman"/>
              </a:rPr>
              <a:t>he </a:t>
            </a:r>
            <a:r>
              <a:rPr dirty="0" sz="1450" spc="-10">
                <a:latin typeface="Times New Roman"/>
                <a:cs typeface="Times New Roman"/>
              </a:rPr>
              <a:t>had led his troops that</a:t>
            </a:r>
            <a:r>
              <a:rPr dirty="0" sz="1450" spc="40">
                <a:latin typeface="Times New Roman"/>
                <a:cs typeface="Times New Roman"/>
              </a:rPr>
              <a:t> </a:t>
            </a:r>
            <a:r>
              <a:rPr dirty="0" sz="1450" spc="-35">
                <a:latin typeface="Times New Roman"/>
                <a:cs typeface="Times New Roman"/>
              </a:rPr>
              <a:t>way.</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By two in the morning, Sir Daniel sat in the inn room, close </a:t>
            </a:r>
            <a:r>
              <a:rPr dirty="0" sz="1450" spc="-5">
                <a:latin typeface="Times New Roman"/>
                <a:cs typeface="Times New Roman"/>
              </a:rPr>
              <a:t>by </a:t>
            </a:r>
            <a:r>
              <a:rPr dirty="0" sz="1450" spc="-10">
                <a:latin typeface="Times New Roman"/>
                <a:cs typeface="Times New Roman"/>
              </a:rPr>
              <a:t>the fireside, for  it was cold at that </a:t>
            </a:r>
            <a:r>
              <a:rPr dirty="0" sz="1450" spc="-5">
                <a:latin typeface="Times New Roman"/>
                <a:cs typeface="Times New Roman"/>
              </a:rPr>
              <a:t>hour </a:t>
            </a:r>
            <a:r>
              <a:rPr dirty="0" sz="1450" spc="-10">
                <a:latin typeface="Times New Roman"/>
                <a:cs typeface="Times New Roman"/>
              </a:rPr>
              <a:t>among the fens </a:t>
            </a:r>
            <a:r>
              <a:rPr dirty="0" sz="1450" spc="-5">
                <a:latin typeface="Times New Roman"/>
                <a:cs typeface="Times New Roman"/>
              </a:rPr>
              <a:t>of </a:t>
            </a:r>
            <a:r>
              <a:rPr dirty="0" sz="1450" spc="-20">
                <a:latin typeface="Times New Roman"/>
                <a:cs typeface="Times New Roman"/>
              </a:rPr>
              <a:t>Kettley. </a:t>
            </a:r>
            <a:r>
              <a:rPr dirty="0" sz="1450" spc="-10">
                <a:latin typeface="Times New Roman"/>
                <a:cs typeface="Times New Roman"/>
              </a:rPr>
              <a:t>By his elbow stood </a:t>
            </a:r>
            <a:r>
              <a:rPr dirty="0" sz="1450" spc="-5">
                <a:latin typeface="Times New Roman"/>
                <a:cs typeface="Times New Roman"/>
              </a:rPr>
              <a:t>a </a:t>
            </a:r>
            <a:r>
              <a:rPr dirty="0" sz="1450" spc="-10">
                <a:latin typeface="Times New Roman"/>
                <a:cs typeface="Times New Roman"/>
              </a:rPr>
              <a:t>pottle  </a:t>
            </a:r>
            <a:r>
              <a:rPr dirty="0" sz="1450" spc="-5">
                <a:latin typeface="Times New Roman"/>
                <a:cs typeface="Times New Roman"/>
              </a:rPr>
              <a:t>of </a:t>
            </a:r>
            <a:r>
              <a:rPr dirty="0" sz="1450" spc="-10">
                <a:latin typeface="Times New Roman"/>
                <a:cs typeface="Times New Roman"/>
              </a:rPr>
              <a:t>spiced ale. He had taken </a:t>
            </a:r>
            <a:r>
              <a:rPr dirty="0" sz="1450" spc="-15">
                <a:latin typeface="Times New Roman"/>
                <a:cs typeface="Times New Roman"/>
              </a:rPr>
              <a:t>off </a:t>
            </a:r>
            <a:r>
              <a:rPr dirty="0" sz="1450" spc="-10">
                <a:latin typeface="Times New Roman"/>
                <a:cs typeface="Times New Roman"/>
              </a:rPr>
              <a:t>his visored headpiece, and sat with his bald  head and thin, dark visage resting </a:t>
            </a:r>
            <a:r>
              <a:rPr dirty="0" sz="1450" spc="-5">
                <a:latin typeface="Times New Roman"/>
                <a:cs typeface="Times New Roman"/>
              </a:rPr>
              <a:t>on one </a:t>
            </a:r>
            <a:r>
              <a:rPr dirty="0" sz="1450" spc="-10">
                <a:latin typeface="Times New Roman"/>
                <a:cs typeface="Times New Roman"/>
              </a:rPr>
              <a:t>hand, wrapped warmly in </a:t>
            </a:r>
            <a:r>
              <a:rPr dirty="0" sz="1450" spc="-5">
                <a:latin typeface="Times New Roman"/>
                <a:cs typeface="Times New Roman"/>
              </a:rPr>
              <a:t>a  </a:t>
            </a:r>
            <a:r>
              <a:rPr dirty="0" sz="1450" spc="-10">
                <a:latin typeface="Times New Roman"/>
                <a:cs typeface="Times New Roman"/>
              </a:rPr>
              <a:t>sanguine-coloured cloak. At the lower end </a:t>
            </a:r>
            <a:r>
              <a:rPr dirty="0" sz="1450" spc="-5">
                <a:latin typeface="Times New Roman"/>
                <a:cs typeface="Times New Roman"/>
              </a:rPr>
              <a:t>of </a:t>
            </a:r>
            <a:r>
              <a:rPr dirty="0" sz="1450" spc="-10">
                <a:latin typeface="Times New Roman"/>
                <a:cs typeface="Times New Roman"/>
              </a:rPr>
              <a:t>the room about </a:t>
            </a:r>
            <a:r>
              <a:rPr dirty="0" sz="1450" spc="-5">
                <a:latin typeface="Times New Roman"/>
                <a:cs typeface="Times New Roman"/>
              </a:rPr>
              <a:t>a </a:t>
            </a:r>
            <a:r>
              <a:rPr dirty="0" sz="1450" spc="-10">
                <a:latin typeface="Times New Roman"/>
                <a:cs typeface="Times New Roman"/>
              </a:rPr>
              <a:t>dozen </a:t>
            </a:r>
            <a:r>
              <a:rPr dirty="0" sz="1450" spc="-5">
                <a:latin typeface="Times New Roman"/>
                <a:cs typeface="Times New Roman"/>
              </a:rPr>
              <a:t>of </a:t>
            </a:r>
            <a:r>
              <a:rPr dirty="0" sz="1450" spc="-10">
                <a:latin typeface="Times New Roman"/>
                <a:cs typeface="Times New Roman"/>
              </a:rPr>
              <a:t>his  men stood sentry over the </a:t>
            </a:r>
            <a:r>
              <a:rPr dirty="0" sz="1450" spc="-5">
                <a:latin typeface="Times New Roman"/>
                <a:cs typeface="Times New Roman"/>
              </a:rPr>
              <a:t>door or </a:t>
            </a:r>
            <a:r>
              <a:rPr dirty="0" sz="1450" spc="-10">
                <a:latin typeface="Times New Roman"/>
                <a:cs typeface="Times New Roman"/>
              </a:rPr>
              <a:t>lay asleep </a:t>
            </a:r>
            <a:r>
              <a:rPr dirty="0" sz="1450" spc="-5">
                <a:latin typeface="Times New Roman"/>
                <a:cs typeface="Times New Roman"/>
              </a:rPr>
              <a:t>on </a:t>
            </a:r>
            <a:r>
              <a:rPr dirty="0" sz="1450" spc="-10">
                <a:latin typeface="Times New Roman"/>
                <a:cs typeface="Times New Roman"/>
              </a:rPr>
              <a:t>benches; and somewhat nearer  hand, </a:t>
            </a:r>
            <a:r>
              <a:rPr dirty="0" sz="1450" spc="-5">
                <a:latin typeface="Times New Roman"/>
                <a:cs typeface="Times New Roman"/>
              </a:rPr>
              <a:t>a young </a:t>
            </a:r>
            <a:r>
              <a:rPr dirty="0" sz="1450" spc="-10">
                <a:latin typeface="Times New Roman"/>
                <a:cs typeface="Times New Roman"/>
              </a:rPr>
              <a:t>lad, apparently </a:t>
            </a:r>
            <a:r>
              <a:rPr dirty="0" sz="1450" spc="-5">
                <a:latin typeface="Times New Roman"/>
                <a:cs typeface="Times New Roman"/>
              </a:rPr>
              <a:t>of </a:t>
            </a:r>
            <a:r>
              <a:rPr dirty="0" sz="1450" spc="-10">
                <a:latin typeface="Times New Roman"/>
                <a:cs typeface="Times New Roman"/>
              </a:rPr>
              <a:t>twelve </a:t>
            </a:r>
            <a:r>
              <a:rPr dirty="0" sz="1450" spc="-5">
                <a:latin typeface="Times New Roman"/>
                <a:cs typeface="Times New Roman"/>
              </a:rPr>
              <a:t>or </a:t>
            </a:r>
            <a:r>
              <a:rPr dirty="0" sz="1450" spc="-10">
                <a:latin typeface="Times New Roman"/>
                <a:cs typeface="Times New Roman"/>
              </a:rPr>
              <a:t>thirteen, was stretched in </a:t>
            </a:r>
            <a:r>
              <a:rPr dirty="0" sz="1450" spc="-5">
                <a:latin typeface="Times New Roman"/>
                <a:cs typeface="Times New Roman"/>
              </a:rPr>
              <a:t>a </a:t>
            </a:r>
            <a:r>
              <a:rPr dirty="0" sz="1450" spc="-10">
                <a:latin typeface="Times New Roman"/>
                <a:cs typeface="Times New Roman"/>
              </a:rPr>
              <a:t>mantle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floor. </a:t>
            </a:r>
            <a:r>
              <a:rPr dirty="0" sz="1450" spc="-10">
                <a:latin typeface="Times New Roman"/>
                <a:cs typeface="Times New Roman"/>
              </a:rPr>
              <a:t>The host </a:t>
            </a:r>
            <a:r>
              <a:rPr dirty="0" sz="1450" spc="-5">
                <a:latin typeface="Times New Roman"/>
                <a:cs typeface="Times New Roman"/>
              </a:rPr>
              <a:t>of </a:t>
            </a:r>
            <a:r>
              <a:rPr dirty="0" sz="1450" spc="-10">
                <a:latin typeface="Times New Roman"/>
                <a:cs typeface="Times New Roman"/>
              </a:rPr>
              <a:t>the Sun stood before the great</a:t>
            </a:r>
            <a:r>
              <a:rPr dirty="0" sz="1450" spc="6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080">
              <a:lnSpc>
                <a:spcPts val="1730"/>
              </a:lnSpc>
              <a:spcBef>
                <a:spcPts val="560"/>
              </a:spcBef>
            </a:pPr>
            <a:r>
              <a:rPr dirty="0" sz="1450" spc="-30">
                <a:latin typeface="Times New Roman"/>
                <a:cs typeface="Times New Roman"/>
              </a:rPr>
              <a:t>“Now, </a:t>
            </a:r>
            <a:r>
              <a:rPr dirty="0" sz="1450" spc="-10">
                <a:latin typeface="Times New Roman"/>
                <a:cs typeface="Times New Roman"/>
              </a:rPr>
              <a:t>mark me, mine host,” Sir Daniel said, “follow </a:t>
            </a:r>
            <a:r>
              <a:rPr dirty="0" sz="1450" spc="-5">
                <a:latin typeface="Times New Roman"/>
                <a:cs typeface="Times New Roman"/>
              </a:rPr>
              <a:t>but </a:t>
            </a:r>
            <a:r>
              <a:rPr dirty="0" sz="1450" spc="-10">
                <a:latin typeface="Times New Roman"/>
                <a:cs typeface="Times New Roman"/>
              </a:rPr>
              <a:t>mine orders, and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your good </a:t>
            </a:r>
            <a:r>
              <a:rPr dirty="0" sz="1450" spc="-10">
                <a:latin typeface="Times New Roman"/>
                <a:cs typeface="Times New Roman"/>
              </a:rPr>
              <a:t>lord </a:t>
            </a:r>
            <a:r>
              <a:rPr dirty="0" sz="1450" spc="-25">
                <a:latin typeface="Times New Roman"/>
                <a:cs typeface="Times New Roman"/>
              </a:rPr>
              <a:t>ever. </a:t>
            </a:r>
            <a:r>
              <a:rPr dirty="0" sz="1450" spc="-5">
                <a:latin typeface="Times New Roman"/>
                <a:cs typeface="Times New Roman"/>
              </a:rPr>
              <a:t>I </a:t>
            </a:r>
            <a:r>
              <a:rPr dirty="0" sz="1450" spc="-10">
                <a:latin typeface="Times New Roman"/>
                <a:cs typeface="Times New Roman"/>
              </a:rPr>
              <a:t>must have </a:t>
            </a:r>
            <a:r>
              <a:rPr dirty="0" sz="1450" spc="-5">
                <a:latin typeface="Times New Roman"/>
                <a:cs typeface="Times New Roman"/>
              </a:rPr>
              <a:t>good </a:t>
            </a:r>
            <a:r>
              <a:rPr dirty="0" sz="1450" spc="-10">
                <a:latin typeface="Times New Roman"/>
                <a:cs typeface="Times New Roman"/>
              </a:rPr>
              <a:t>men for head boroughs, and </a:t>
            </a:r>
            <a:r>
              <a:rPr dirty="0" sz="1450" spc="-5">
                <a:latin typeface="Times New Roman"/>
                <a:cs typeface="Times New Roman"/>
              </a:rPr>
              <a:t>I  </a:t>
            </a:r>
            <a:r>
              <a:rPr dirty="0" sz="1450" spc="-10">
                <a:latin typeface="Times New Roman"/>
                <a:cs typeface="Times New Roman"/>
              </a:rPr>
              <a:t>will have Adam-a-More high constable; see to it </a:t>
            </a:r>
            <a:r>
              <a:rPr dirty="0" sz="1450" spc="-20">
                <a:latin typeface="Times New Roman"/>
                <a:cs typeface="Times New Roman"/>
              </a:rPr>
              <a:t>narrowly. </a:t>
            </a:r>
            <a:r>
              <a:rPr dirty="0" sz="1450" spc="-10">
                <a:latin typeface="Times New Roman"/>
                <a:cs typeface="Times New Roman"/>
              </a:rPr>
              <a:t>If other men </a:t>
            </a:r>
            <a:r>
              <a:rPr dirty="0" sz="1450" spc="-5">
                <a:latin typeface="Times New Roman"/>
                <a:cs typeface="Times New Roman"/>
              </a:rPr>
              <a:t>be  </a:t>
            </a:r>
            <a:r>
              <a:rPr dirty="0" sz="1450" spc="-10">
                <a:latin typeface="Times New Roman"/>
                <a:cs typeface="Times New Roman"/>
              </a:rPr>
              <a:t>chosen, it shall avail </a:t>
            </a:r>
            <a:r>
              <a:rPr dirty="0" sz="1450" spc="-5">
                <a:latin typeface="Times New Roman"/>
                <a:cs typeface="Times New Roman"/>
              </a:rPr>
              <a:t>you </a:t>
            </a:r>
            <a:r>
              <a:rPr dirty="0" sz="1450" spc="-10">
                <a:latin typeface="Times New Roman"/>
                <a:cs typeface="Times New Roman"/>
              </a:rPr>
              <a:t>nothing; rather it shall </a:t>
            </a:r>
            <a:r>
              <a:rPr dirty="0" sz="1450" spc="-5">
                <a:latin typeface="Times New Roman"/>
                <a:cs typeface="Times New Roman"/>
              </a:rPr>
              <a:t>be </a:t>
            </a:r>
            <a:r>
              <a:rPr dirty="0" sz="1450" spc="-10">
                <a:latin typeface="Times New Roman"/>
                <a:cs typeface="Times New Roman"/>
              </a:rPr>
              <a:t>found to </a:t>
            </a:r>
            <a:r>
              <a:rPr dirty="0" sz="1450" spc="-5">
                <a:latin typeface="Times New Roman"/>
                <a:cs typeface="Times New Roman"/>
              </a:rPr>
              <a:t>your </a:t>
            </a:r>
            <a:r>
              <a:rPr dirty="0" sz="1450" spc="-10">
                <a:latin typeface="Times New Roman"/>
                <a:cs typeface="Times New Roman"/>
              </a:rPr>
              <a:t>sore cost. For  those that have paid rent to </a:t>
            </a:r>
            <a:r>
              <a:rPr dirty="0" sz="1450" spc="-20">
                <a:latin typeface="Times New Roman"/>
                <a:cs typeface="Times New Roman"/>
              </a:rPr>
              <a:t>Walsingham </a:t>
            </a:r>
            <a:r>
              <a:rPr dirty="0" sz="1450" spc="-5">
                <a:latin typeface="Times New Roman"/>
                <a:cs typeface="Times New Roman"/>
              </a:rPr>
              <a:t>I </a:t>
            </a:r>
            <a:r>
              <a:rPr dirty="0" sz="1450" spc="-10">
                <a:latin typeface="Times New Roman"/>
                <a:cs typeface="Times New Roman"/>
              </a:rPr>
              <a:t>shall take </a:t>
            </a:r>
            <a:r>
              <a:rPr dirty="0" sz="1450" spc="-5">
                <a:latin typeface="Times New Roman"/>
                <a:cs typeface="Times New Roman"/>
              </a:rPr>
              <a:t>good </a:t>
            </a:r>
            <a:r>
              <a:rPr dirty="0" sz="1450" spc="-10">
                <a:latin typeface="Times New Roman"/>
                <a:cs typeface="Times New Roman"/>
              </a:rPr>
              <a:t>measure—you  among the rest, mine</a:t>
            </a:r>
            <a:r>
              <a:rPr dirty="0" sz="1450" spc="5">
                <a:latin typeface="Times New Roman"/>
                <a:cs typeface="Times New Roman"/>
              </a:rPr>
              <a:t> </a:t>
            </a:r>
            <a:r>
              <a:rPr dirty="0" sz="1450" spc="-10">
                <a:latin typeface="Times New Roman"/>
                <a:cs typeface="Times New Roman"/>
              </a:rPr>
              <a:t>host.”</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“Good </a:t>
            </a:r>
            <a:r>
              <a:rPr dirty="0" sz="1450" spc="-5">
                <a:latin typeface="Times New Roman"/>
                <a:cs typeface="Times New Roman"/>
              </a:rPr>
              <a:t>knight,” </a:t>
            </a:r>
            <a:r>
              <a:rPr dirty="0" sz="1450" spc="-10">
                <a:latin typeface="Times New Roman"/>
                <a:cs typeface="Times New Roman"/>
              </a:rPr>
              <a:t>said the host, “I will swear </a:t>
            </a:r>
            <a:r>
              <a:rPr dirty="0" sz="1450" spc="-5">
                <a:latin typeface="Times New Roman"/>
                <a:cs typeface="Times New Roman"/>
              </a:rPr>
              <a:t>upon </a:t>
            </a:r>
            <a:r>
              <a:rPr dirty="0" sz="1450" spc="-10">
                <a:latin typeface="Times New Roman"/>
                <a:cs typeface="Times New Roman"/>
              </a:rPr>
              <a:t>the cross </a:t>
            </a:r>
            <a:r>
              <a:rPr dirty="0" sz="1450" spc="-5">
                <a:latin typeface="Times New Roman"/>
                <a:cs typeface="Times New Roman"/>
              </a:rPr>
              <a:t>of </a:t>
            </a:r>
            <a:r>
              <a:rPr dirty="0" sz="1450" spc="-10">
                <a:latin typeface="Times New Roman"/>
                <a:cs typeface="Times New Roman"/>
              </a:rPr>
              <a:t>Holywood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but </a:t>
            </a:r>
            <a:r>
              <a:rPr dirty="0" sz="1450" spc="-10">
                <a:latin typeface="Times New Roman"/>
                <a:cs typeface="Times New Roman"/>
              </a:rPr>
              <a:t>pay to </a:t>
            </a:r>
            <a:r>
              <a:rPr dirty="0" sz="1450" spc="-20">
                <a:latin typeface="Times New Roman"/>
                <a:cs typeface="Times New Roman"/>
              </a:rPr>
              <a:t>Walsingham </a:t>
            </a:r>
            <a:r>
              <a:rPr dirty="0" sz="1450" spc="-5">
                <a:latin typeface="Times New Roman"/>
                <a:cs typeface="Times New Roman"/>
              </a:rPr>
              <a:t>upon </a:t>
            </a:r>
            <a:r>
              <a:rPr dirty="0" sz="1450" spc="-10">
                <a:latin typeface="Times New Roman"/>
                <a:cs typeface="Times New Roman"/>
              </a:rPr>
              <a:t>compulsion. </a:t>
            </a:r>
            <a:r>
              <a:rPr dirty="0" sz="1450" spc="-35">
                <a:latin typeface="Times New Roman"/>
                <a:cs typeface="Times New Roman"/>
              </a:rPr>
              <a:t>Nay, </a:t>
            </a:r>
            <a:r>
              <a:rPr dirty="0" sz="1450" spc="-10">
                <a:latin typeface="Times New Roman"/>
                <a:cs typeface="Times New Roman"/>
              </a:rPr>
              <a:t>bully knight, </a:t>
            </a:r>
            <a:r>
              <a:rPr dirty="0" sz="1450" spc="-5">
                <a:latin typeface="Times New Roman"/>
                <a:cs typeface="Times New Roman"/>
              </a:rPr>
              <a:t>I </a:t>
            </a:r>
            <a:r>
              <a:rPr dirty="0" sz="1450" spc="-10">
                <a:latin typeface="Times New Roman"/>
                <a:cs typeface="Times New Roman"/>
              </a:rPr>
              <a:t>love </a:t>
            </a:r>
            <a:r>
              <a:rPr dirty="0" sz="1450" spc="-5">
                <a:latin typeface="Times New Roman"/>
                <a:cs typeface="Times New Roman"/>
              </a:rPr>
              <a:t>not </a:t>
            </a:r>
            <a:r>
              <a:rPr dirty="0" sz="1450" spc="-10">
                <a:latin typeface="Times New Roman"/>
                <a:cs typeface="Times New Roman"/>
              </a:rPr>
              <a:t>the  rogue </a:t>
            </a:r>
            <a:r>
              <a:rPr dirty="0" sz="1450" spc="-20">
                <a:latin typeface="Times New Roman"/>
                <a:cs typeface="Times New Roman"/>
              </a:rPr>
              <a:t>Walsinghams; </a:t>
            </a:r>
            <a:r>
              <a:rPr dirty="0" sz="1450" spc="-10">
                <a:latin typeface="Times New Roman"/>
                <a:cs typeface="Times New Roman"/>
              </a:rPr>
              <a:t>they were as </a:t>
            </a:r>
            <a:r>
              <a:rPr dirty="0" sz="1450" spc="-5">
                <a:latin typeface="Times New Roman"/>
                <a:cs typeface="Times New Roman"/>
              </a:rPr>
              <a:t>poor </a:t>
            </a:r>
            <a:r>
              <a:rPr dirty="0" sz="1450" spc="-10">
                <a:latin typeface="Times New Roman"/>
                <a:cs typeface="Times New Roman"/>
              </a:rPr>
              <a:t>as thieves, bully knight. Give me </a:t>
            </a:r>
            <a:r>
              <a:rPr dirty="0" sz="1450" spc="-5">
                <a:latin typeface="Times New Roman"/>
                <a:cs typeface="Times New Roman"/>
              </a:rPr>
              <a:t>a  </a:t>
            </a:r>
            <a:r>
              <a:rPr dirty="0" sz="1450" spc="-10">
                <a:latin typeface="Times New Roman"/>
                <a:cs typeface="Times New Roman"/>
              </a:rPr>
              <a:t>great lord like </a:t>
            </a:r>
            <a:r>
              <a:rPr dirty="0" sz="1450" spc="-5">
                <a:latin typeface="Times New Roman"/>
                <a:cs typeface="Times New Roman"/>
              </a:rPr>
              <a:t>you. </a:t>
            </a:r>
            <a:r>
              <a:rPr dirty="0" sz="1450" spc="-10">
                <a:latin typeface="Times New Roman"/>
                <a:cs typeface="Times New Roman"/>
              </a:rPr>
              <a:t>Nay; ask me among the neighbours, </a:t>
            </a:r>
            <a:r>
              <a:rPr dirty="0" sz="1450" spc="-5">
                <a:latin typeface="Times New Roman"/>
                <a:cs typeface="Times New Roman"/>
              </a:rPr>
              <a:t>I </a:t>
            </a:r>
            <a:r>
              <a:rPr dirty="0" sz="1450" spc="-10">
                <a:latin typeface="Times New Roman"/>
                <a:cs typeface="Times New Roman"/>
              </a:rPr>
              <a:t>am stout for  </a:t>
            </a:r>
            <a:r>
              <a:rPr dirty="0" sz="1450" spc="-20">
                <a:latin typeface="Times New Roman"/>
                <a:cs typeface="Times New Roman"/>
              </a:rPr>
              <a:t>Brackley.”</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“It may </a:t>
            </a:r>
            <a:r>
              <a:rPr dirty="0" sz="1450" spc="-5">
                <a:latin typeface="Times New Roman"/>
                <a:cs typeface="Times New Roman"/>
              </a:rPr>
              <a:t>be,” </a:t>
            </a:r>
            <a:r>
              <a:rPr dirty="0" sz="1450" spc="-10">
                <a:latin typeface="Times New Roman"/>
                <a:cs typeface="Times New Roman"/>
              </a:rPr>
              <a:t>said Sir Daniel, </a:t>
            </a:r>
            <a:r>
              <a:rPr dirty="0" sz="1450" spc="-25">
                <a:latin typeface="Times New Roman"/>
                <a:cs typeface="Times New Roman"/>
              </a:rPr>
              <a:t>dryly. </a:t>
            </a:r>
            <a:r>
              <a:rPr dirty="0" sz="1450" spc="-60">
                <a:latin typeface="Times New Roman"/>
                <a:cs typeface="Times New Roman"/>
              </a:rPr>
              <a:t>“Ye </a:t>
            </a:r>
            <a:r>
              <a:rPr dirty="0" sz="1450" spc="-10">
                <a:latin typeface="Times New Roman"/>
                <a:cs typeface="Times New Roman"/>
              </a:rPr>
              <a:t>shall then pay</a:t>
            </a:r>
            <a:r>
              <a:rPr dirty="0" sz="1450" spc="114">
                <a:latin typeface="Times New Roman"/>
                <a:cs typeface="Times New Roman"/>
              </a:rPr>
              <a:t> </a:t>
            </a:r>
            <a:r>
              <a:rPr dirty="0" sz="1450" spc="-10">
                <a:latin typeface="Times New Roman"/>
                <a:cs typeface="Times New Roman"/>
              </a:rPr>
              <a:t>twice.”</a:t>
            </a:r>
            <a:endParaRPr sz="1450">
              <a:latin typeface="Times New Roman"/>
              <a:cs typeface="Times New Roman"/>
            </a:endParaRPr>
          </a:p>
          <a:p>
            <a:pPr algn="just" marL="12700" marR="9525">
              <a:lnSpc>
                <a:spcPts val="1730"/>
              </a:lnSpc>
              <a:spcBef>
                <a:spcPts val="630"/>
              </a:spcBef>
            </a:pPr>
            <a:r>
              <a:rPr dirty="0" sz="1450" spc="-10">
                <a:latin typeface="Times New Roman"/>
                <a:cs typeface="Times New Roman"/>
              </a:rPr>
              <a:t>The innkeeper made </a:t>
            </a:r>
            <a:r>
              <a:rPr dirty="0" sz="1450" spc="-5">
                <a:latin typeface="Times New Roman"/>
                <a:cs typeface="Times New Roman"/>
              </a:rPr>
              <a:t>a </a:t>
            </a:r>
            <a:r>
              <a:rPr dirty="0" sz="1450" spc="-10">
                <a:latin typeface="Times New Roman"/>
                <a:cs typeface="Times New Roman"/>
              </a:rPr>
              <a:t>horrid grimace; </a:t>
            </a:r>
            <a:r>
              <a:rPr dirty="0" sz="1450" spc="-5">
                <a:latin typeface="Times New Roman"/>
                <a:cs typeface="Times New Roman"/>
              </a:rPr>
              <a:t>but </a:t>
            </a:r>
            <a:r>
              <a:rPr dirty="0" sz="1450" spc="-10">
                <a:latin typeface="Times New Roman"/>
                <a:cs typeface="Times New Roman"/>
              </a:rPr>
              <a:t>this was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bad luck that  might readily befall </a:t>
            </a:r>
            <a:r>
              <a:rPr dirty="0" sz="1450" spc="-5">
                <a:latin typeface="Times New Roman"/>
                <a:cs typeface="Times New Roman"/>
              </a:rPr>
              <a:t>a </a:t>
            </a:r>
            <a:r>
              <a:rPr dirty="0" sz="1450" spc="-10">
                <a:latin typeface="Times New Roman"/>
                <a:cs typeface="Times New Roman"/>
              </a:rPr>
              <a:t>tenant in these unruly times, and </a:t>
            </a:r>
            <a:r>
              <a:rPr dirty="0" sz="1450" spc="-5">
                <a:latin typeface="Times New Roman"/>
                <a:cs typeface="Times New Roman"/>
              </a:rPr>
              <a:t>he </a:t>
            </a:r>
            <a:r>
              <a:rPr dirty="0" sz="1450" spc="-10">
                <a:latin typeface="Times New Roman"/>
                <a:cs typeface="Times New Roman"/>
              </a:rPr>
              <a:t>was perhaps glad to  make his peace so</a:t>
            </a:r>
            <a:r>
              <a:rPr dirty="0" sz="1450" spc="5">
                <a:latin typeface="Times New Roman"/>
                <a:cs typeface="Times New Roman"/>
              </a:rPr>
              <a:t> </a:t>
            </a:r>
            <a:r>
              <a:rPr dirty="0" sz="1450" spc="-25">
                <a:latin typeface="Times New Roman"/>
                <a:cs typeface="Times New Roman"/>
              </a:rPr>
              <a:t>easily.</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“Bring </a:t>
            </a:r>
            <a:r>
              <a:rPr dirty="0" sz="1450" spc="-5">
                <a:latin typeface="Times New Roman"/>
                <a:cs typeface="Times New Roman"/>
              </a:rPr>
              <a:t>up yon </a:t>
            </a:r>
            <a:r>
              <a:rPr dirty="0" sz="1450" spc="-25">
                <a:latin typeface="Times New Roman"/>
                <a:cs typeface="Times New Roman"/>
              </a:rPr>
              <a:t>fellow, </a:t>
            </a:r>
            <a:r>
              <a:rPr dirty="0" sz="1450" spc="-10">
                <a:latin typeface="Times New Roman"/>
                <a:cs typeface="Times New Roman"/>
              </a:rPr>
              <a:t>Selden!” cried the</a:t>
            </a:r>
            <a:r>
              <a:rPr dirty="0" sz="1450" spc="30">
                <a:latin typeface="Times New Roman"/>
                <a:cs typeface="Times New Roman"/>
              </a:rPr>
              <a:t> </a:t>
            </a:r>
            <a:r>
              <a:rPr dirty="0" sz="1450" spc="-10">
                <a:latin typeface="Times New Roman"/>
                <a:cs typeface="Times New Roman"/>
              </a:rPr>
              <a:t>knight.</a:t>
            </a:r>
            <a:endParaRPr sz="1450">
              <a:latin typeface="Times New Roman"/>
              <a:cs typeface="Times New Roman"/>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6985">
              <a:lnSpc>
                <a:spcPts val="1730"/>
              </a:lnSpc>
              <a:spcBef>
                <a:spcPts val="155"/>
              </a:spcBef>
            </a:pPr>
            <a:r>
              <a:rPr dirty="0" sz="1450" spc="-25">
                <a:latin typeface="Times New Roman"/>
                <a:cs typeface="Times New Roman"/>
              </a:rPr>
              <a:t>Dick’s </a:t>
            </a:r>
            <a:r>
              <a:rPr dirty="0" sz="1450" spc="-10">
                <a:latin typeface="Times New Roman"/>
                <a:cs typeface="Times New Roman"/>
              </a:rPr>
              <a:t>heart smote him at what </a:t>
            </a:r>
            <a:r>
              <a:rPr dirty="0" sz="1450" spc="-5">
                <a:latin typeface="Times New Roman"/>
                <a:cs typeface="Times New Roman"/>
              </a:rPr>
              <a:t>he </a:t>
            </a:r>
            <a:r>
              <a:rPr dirty="0" sz="1450" spc="-10">
                <a:latin typeface="Times New Roman"/>
                <a:cs typeface="Times New Roman"/>
              </a:rPr>
              <a:t>heard. Until that moment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perhaps </a:t>
            </a:r>
            <a:r>
              <a:rPr dirty="0" sz="1450" spc="-5">
                <a:latin typeface="Times New Roman"/>
                <a:cs typeface="Times New Roman"/>
              </a:rPr>
              <a:t>thought </a:t>
            </a:r>
            <a:r>
              <a:rPr dirty="0" sz="1450" spc="-10">
                <a:latin typeface="Times New Roman"/>
                <a:cs typeface="Times New Roman"/>
              </a:rPr>
              <a:t>twice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poor </a:t>
            </a:r>
            <a:r>
              <a:rPr dirty="0" sz="1450" spc="-10">
                <a:latin typeface="Times New Roman"/>
                <a:cs typeface="Times New Roman"/>
              </a:rPr>
              <a:t>skipper who had been ruined </a:t>
            </a:r>
            <a:r>
              <a:rPr dirty="0" sz="1450" spc="-5">
                <a:latin typeface="Times New Roman"/>
                <a:cs typeface="Times New Roman"/>
              </a:rPr>
              <a:t>by </a:t>
            </a:r>
            <a:r>
              <a:rPr dirty="0" sz="1450" spc="-10">
                <a:latin typeface="Times New Roman"/>
                <a:cs typeface="Times New Roman"/>
              </a:rPr>
              <a:t>the loss </a:t>
            </a:r>
            <a:r>
              <a:rPr dirty="0" sz="1450" spc="-5">
                <a:latin typeface="Times New Roman"/>
                <a:cs typeface="Times New Roman"/>
              </a:rPr>
              <a:t>of  </a:t>
            </a:r>
            <a:r>
              <a:rPr dirty="0" sz="1450" spc="-10">
                <a:latin typeface="Times New Roman"/>
                <a:cs typeface="Times New Roman"/>
              </a:rPr>
              <a:t>the Good Hope; so careless, in those days, were men who wore arms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goods </a:t>
            </a:r>
            <a:r>
              <a:rPr dirty="0" sz="1450" spc="-10">
                <a:latin typeface="Times New Roman"/>
                <a:cs typeface="Times New Roman"/>
              </a:rPr>
              <a:t>and interests </a:t>
            </a:r>
            <a:r>
              <a:rPr dirty="0" sz="1450" spc="-5">
                <a:latin typeface="Times New Roman"/>
                <a:cs typeface="Times New Roman"/>
              </a:rPr>
              <a:t>of </a:t>
            </a:r>
            <a:r>
              <a:rPr dirty="0" sz="1450" spc="-10">
                <a:latin typeface="Times New Roman"/>
                <a:cs typeface="Times New Roman"/>
              </a:rPr>
              <a:t>their inferiors. But this sudden encounter reminded him  sharply </a:t>
            </a:r>
            <a:r>
              <a:rPr dirty="0" sz="1450" spc="-5">
                <a:latin typeface="Times New Roman"/>
                <a:cs typeface="Times New Roman"/>
              </a:rPr>
              <a:t>of </a:t>
            </a:r>
            <a:r>
              <a:rPr dirty="0" sz="1450" spc="-10">
                <a:latin typeface="Times New Roman"/>
                <a:cs typeface="Times New Roman"/>
              </a:rPr>
              <a:t>the high-handed manner and ill-ending </a:t>
            </a:r>
            <a:r>
              <a:rPr dirty="0" sz="1450" spc="-5">
                <a:latin typeface="Times New Roman"/>
                <a:cs typeface="Times New Roman"/>
              </a:rPr>
              <a:t>of </a:t>
            </a:r>
            <a:r>
              <a:rPr dirty="0" sz="1450" spc="-10">
                <a:latin typeface="Times New Roman"/>
                <a:cs typeface="Times New Roman"/>
              </a:rPr>
              <a:t>his enterprise; and both  </a:t>
            </a:r>
            <a:r>
              <a:rPr dirty="0" sz="1450" spc="-5">
                <a:latin typeface="Times New Roman"/>
                <a:cs typeface="Times New Roman"/>
              </a:rPr>
              <a:t>he </a:t>
            </a:r>
            <a:r>
              <a:rPr dirty="0" sz="1450" spc="-10">
                <a:latin typeface="Times New Roman"/>
                <a:cs typeface="Times New Roman"/>
              </a:rPr>
              <a:t>and Lawless turned their heads the other </a:t>
            </a:r>
            <a:r>
              <a:rPr dirty="0" sz="1450" spc="-35">
                <a:latin typeface="Times New Roman"/>
                <a:cs typeface="Times New Roman"/>
              </a:rPr>
              <a:t>way, </a:t>
            </a:r>
            <a:r>
              <a:rPr dirty="0" sz="1450" spc="-10">
                <a:latin typeface="Times New Roman"/>
                <a:cs typeface="Times New Roman"/>
              </a:rPr>
              <a:t>to avoid the chance </a:t>
            </a:r>
            <a:r>
              <a:rPr dirty="0" sz="1450" spc="-5">
                <a:latin typeface="Times New Roman"/>
                <a:cs typeface="Times New Roman"/>
              </a:rPr>
              <a:t>of  </a:t>
            </a:r>
            <a:r>
              <a:rPr dirty="0" sz="1450" spc="-10">
                <a:latin typeface="Times New Roman"/>
                <a:cs typeface="Times New Roman"/>
              </a:rPr>
              <a:t>recognition.</a:t>
            </a:r>
            <a:endParaRPr sz="1450">
              <a:latin typeface="Times New Roman"/>
              <a:cs typeface="Times New Roman"/>
            </a:endParaRPr>
          </a:p>
          <a:p>
            <a:pPr algn="just" marL="12700" marR="8255">
              <a:lnSpc>
                <a:spcPts val="1730"/>
              </a:lnSpc>
              <a:spcBef>
                <a:spcPts val="565"/>
              </a:spcBef>
            </a:pPr>
            <a:r>
              <a:rPr dirty="0" sz="1450" spc="-10">
                <a:latin typeface="Times New Roman"/>
                <a:cs typeface="Times New Roman"/>
              </a:rPr>
              <a:t>The </a:t>
            </a:r>
            <a:r>
              <a:rPr dirty="0" sz="1450" spc="-20">
                <a:latin typeface="Times New Roman"/>
                <a:cs typeface="Times New Roman"/>
              </a:rPr>
              <a:t>ship’s </a:t>
            </a:r>
            <a:r>
              <a:rPr dirty="0" sz="1450" spc="-5">
                <a:latin typeface="Times New Roman"/>
                <a:cs typeface="Times New Roman"/>
              </a:rPr>
              <a:t>dog </a:t>
            </a:r>
            <a:r>
              <a:rPr dirty="0" sz="1450" spc="-10">
                <a:latin typeface="Times New Roman"/>
                <a:cs typeface="Times New Roman"/>
              </a:rPr>
              <a:t>had, </a:t>
            </a:r>
            <a:r>
              <a:rPr dirty="0" sz="1450" spc="-15">
                <a:latin typeface="Times New Roman"/>
                <a:cs typeface="Times New Roman"/>
              </a:rPr>
              <a:t>however, </a:t>
            </a:r>
            <a:r>
              <a:rPr dirty="0" sz="1450" spc="-10">
                <a:latin typeface="Times New Roman"/>
                <a:cs typeface="Times New Roman"/>
              </a:rPr>
              <a:t>made his escape from the wreck and found his  way back again to </a:t>
            </a:r>
            <a:r>
              <a:rPr dirty="0" sz="1450" spc="-20">
                <a:latin typeface="Times New Roman"/>
                <a:cs typeface="Times New Roman"/>
              </a:rPr>
              <a:t>Shoreby. </a:t>
            </a:r>
            <a:r>
              <a:rPr dirty="0" sz="1450" spc="-10">
                <a:latin typeface="Times New Roman"/>
                <a:cs typeface="Times New Roman"/>
              </a:rPr>
              <a:t>He was now at </a:t>
            </a:r>
            <a:r>
              <a:rPr dirty="0" sz="1450" spc="-15">
                <a:latin typeface="Times New Roman"/>
                <a:cs typeface="Times New Roman"/>
              </a:rPr>
              <a:t>Arblaster’s </a:t>
            </a:r>
            <a:r>
              <a:rPr dirty="0" sz="1450" spc="-10">
                <a:latin typeface="Times New Roman"/>
                <a:cs typeface="Times New Roman"/>
              </a:rPr>
              <a:t>heels, and suddenly  sniffing and pricking his ears, </a:t>
            </a:r>
            <a:r>
              <a:rPr dirty="0" sz="1450" spc="-5">
                <a:latin typeface="Times New Roman"/>
                <a:cs typeface="Times New Roman"/>
              </a:rPr>
              <a:t>he </a:t>
            </a:r>
            <a:r>
              <a:rPr dirty="0" sz="1450" spc="-10">
                <a:latin typeface="Times New Roman"/>
                <a:cs typeface="Times New Roman"/>
              </a:rPr>
              <a:t>darted forward and began to bark furiously at  the two sham</a:t>
            </a:r>
            <a:r>
              <a:rPr dirty="0" sz="1450">
                <a:latin typeface="Times New Roman"/>
                <a:cs typeface="Times New Roman"/>
              </a:rPr>
              <a:t> </a:t>
            </a:r>
            <a:r>
              <a:rPr dirty="0" sz="1450" spc="-10">
                <a:latin typeface="Times New Roman"/>
                <a:cs typeface="Times New Roman"/>
              </a:rPr>
              <a:t>friars.</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His master unsteadily followed</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marL="12700" marR="7620">
              <a:lnSpc>
                <a:spcPts val="1730"/>
              </a:lnSpc>
              <a:spcBef>
                <a:spcPts val="630"/>
              </a:spcBef>
            </a:pPr>
            <a:r>
              <a:rPr dirty="0" sz="1450" spc="-30">
                <a:latin typeface="Times New Roman"/>
                <a:cs typeface="Times New Roman"/>
              </a:rPr>
              <a:t>“Hey, </a:t>
            </a:r>
            <a:r>
              <a:rPr dirty="0" sz="1450" spc="-10">
                <a:latin typeface="Times New Roman"/>
                <a:cs typeface="Times New Roman"/>
              </a:rPr>
              <a:t>shipmates!” </a:t>
            </a:r>
            <a:r>
              <a:rPr dirty="0" sz="1450" spc="-5">
                <a:latin typeface="Times New Roman"/>
                <a:cs typeface="Times New Roman"/>
              </a:rPr>
              <a:t>he </a:t>
            </a:r>
            <a:r>
              <a:rPr dirty="0" sz="1450" spc="-10">
                <a:latin typeface="Times New Roman"/>
                <a:cs typeface="Times New Roman"/>
              </a:rPr>
              <a:t>cried. “Have </a:t>
            </a:r>
            <a:r>
              <a:rPr dirty="0" sz="1450" spc="-5">
                <a:latin typeface="Times New Roman"/>
                <a:cs typeface="Times New Roman"/>
              </a:rPr>
              <a:t>ye </a:t>
            </a:r>
            <a:r>
              <a:rPr dirty="0" sz="1450" spc="-10">
                <a:latin typeface="Times New Roman"/>
                <a:cs typeface="Times New Roman"/>
              </a:rPr>
              <a:t>ever </a:t>
            </a:r>
            <a:r>
              <a:rPr dirty="0" sz="1450" spc="-5">
                <a:latin typeface="Times New Roman"/>
                <a:cs typeface="Times New Roman"/>
              </a:rPr>
              <a:t>a </a:t>
            </a:r>
            <a:r>
              <a:rPr dirty="0" sz="1450" spc="-10">
                <a:latin typeface="Times New Roman"/>
                <a:cs typeface="Times New Roman"/>
              </a:rPr>
              <a:t>penny pie for </a:t>
            </a:r>
            <a:r>
              <a:rPr dirty="0" sz="1450" spc="-5">
                <a:latin typeface="Times New Roman"/>
                <a:cs typeface="Times New Roman"/>
              </a:rPr>
              <a:t>a poor </a:t>
            </a:r>
            <a:r>
              <a:rPr dirty="0" sz="1450" spc="-10">
                <a:latin typeface="Times New Roman"/>
                <a:cs typeface="Times New Roman"/>
              </a:rPr>
              <a:t>old  shipman, clean destroyed </a:t>
            </a:r>
            <a:r>
              <a:rPr dirty="0" sz="1450" spc="-5">
                <a:latin typeface="Times New Roman"/>
                <a:cs typeface="Times New Roman"/>
              </a:rPr>
              <a:t>by </a:t>
            </a:r>
            <a:r>
              <a:rPr dirty="0" sz="1450" spc="-10">
                <a:latin typeface="Times New Roman"/>
                <a:cs typeface="Times New Roman"/>
              </a:rPr>
              <a:t>pirates?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man that would have paid for </a:t>
            </a:r>
            <a:r>
              <a:rPr dirty="0" sz="1450" spc="-5">
                <a:latin typeface="Times New Roman"/>
                <a:cs typeface="Times New Roman"/>
              </a:rPr>
              <a:t>you  </a:t>
            </a:r>
            <a:r>
              <a:rPr dirty="0" sz="1450" spc="-10">
                <a:latin typeface="Times New Roman"/>
                <a:cs typeface="Times New Roman"/>
              </a:rPr>
              <a:t>both </a:t>
            </a:r>
            <a:r>
              <a:rPr dirty="0" sz="1450" spc="-5">
                <a:latin typeface="Times New Roman"/>
                <a:cs typeface="Times New Roman"/>
              </a:rPr>
              <a:t>o’ </a:t>
            </a:r>
            <a:r>
              <a:rPr dirty="0" sz="1450" spc="-10">
                <a:latin typeface="Times New Roman"/>
                <a:cs typeface="Times New Roman"/>
              </a:rPr>
              <a:t>Thursday morning; and now here </a:t>
            </a:r>
            <a:r>
              <a:rPr dirty="0" sz="1450" spc="-5">
                <a:latin typeface="Times New Roman"/>
                <a:cs typeface="Times New Roman"/>
              </a:rPr>
              <a:t>I </a:t>
            </a:r>
            <a:r>
              <a:rPr dirty="0" sz="1450" spc="-10">
                <a:latin typeface="Times New Roman"/>
                <a:cs typeface="Times New Roman"/>
              </a:rPr>
              <a:t>be, </a:t>
            </a:r>
            <a:r>
              <a:rPr dirty="0" sz="1450" spc="-5">
                <a:latin typeface="Times New Roman"/>
                <a:cs typeface="Times New Roman"/>
              </a:rPr>
              <a:t>o’ </a:t>
            </a:r>
            <a:r>
              <a:rPr dirty="0" sz="1450" spc="-10">
                <a:latin typeface="Times New Roman"/>
                <a:cs typeface="Times New Roman"/>
              </a:rPr>
              <a:t>Saturday night, begging for </a:t>
            </a:r>
            <a:r>
              <a:rPr dirty="0" sz="1450" spc="-5">
                <a:latin typeface="Times New Roman"/>
                <a:cs typeface="Times New Roman"/>
              </a:rPr>
              <a:t>a  </a:t>
            </a:r>
            <a:r>
              <a:rPr dirty="0" sz="1450" spc="-10">
                <a:latin typeface="Times New Roman"/>
                <a:cs typeface="Times New Roman"/>
              </a:rPr>
              <a:t>flagon </a:t>
            </a:r>
            <a:r>
              <a:rPr dirty="0" sz="1450" spc="-5">
                <a:latin typeface="Times New Roman"/>
                <a:cs typeface="Times New Roman"/>
              </a:rPr>
              <a:t>of </a:t>
            </a:r>
            <a:r>
              <a:rPr dirty="0" sz="1450" spc="-10">
                <a:latin typeface="Times New Roman"/>
                <a:cs typeface="Times New Roman"/>
              </a:rPr>
              <a:t>ale! Ask my man </a:t>
            </a:r>
            <a:r>
              <a:rPr dirty="0" sz="1450" spc="-35">
                <a:latin typeface="Times New Roman"/>
                <a:cs typeface="Times New Roman"/>
              </a:rPr>
              <a:t>Tom,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misdoubt me. Seven pieces </a:t>
            </a:r>
            <a:r>
              <a:rPr dirty="0" sz="1450" spc="-5">
                <a:latin typeface="Times New Roman"/>
                <a:cs typeface="Times New Roman"/>
              </a:rPr>
              <a:t>of good  </a:t>
            </a:r>
            <a:r>
              <a:rPr dirty="0" sz="1450" spc="-10">
                <a:latin typeface="Times New Roman"/>
                <a:cs typeface="Times New Roman"/>
              </a:rPr>
              <a:t>Gascon wine, </a:t>
            </a:r>
            <a:r>
              <a:rPr dirty="0" sz="1450" spc="-5">
                <a:latin typeface="Times New Roman"/>
                <a:cs typeface="Times New Roman"/>
              </a:rPr>
              <a:t>a </a:t>
            </a:r>
            <a:r>
              <a:rPr dirty="0" sz="1450" spc="-10">
                <a:latin typeface="Times New Roman"/>
                <a:cs typeface="Times New Roman"/>
              </a:rPr>
              <a:t>ship that was mine own, and was my </a:t>
            </a:r>
            <a:r>
              <a:rPr dirty="0" sz="1450" spc="-15">
                <a:latin typeface="Times New Roman"/>
                <a:cs typeface="Times New Roman"/>
              </a:rPr>
              <a:t>father’s </a:t>
            </a:r>
            <a:r>
              <a:rPr dirty="0" sz="1450" spc="-10">
                <a:latin typeface="Times New Roman"/>
                <a:cs typeface="Times New Roman"/>
              </a:rPr>
              <a:t>before me, </a:t>
            </a:r>
            <a:r>
              <a:rPr dirty="0" sz="1450" spc="-5">
                <a:latin typeface="Times New Roman"/>
                <a:cs typeface="Times New Roman"/>
              </a:rPr>
              <a:t>a  </a:t>
            </a:r>
            <a:r>
              <a:rPr dirty="0" sz="1450" spc="-10">
                <a:latin typeface="Times New Roman"/>
                <a:cs typeface="Times New Roman"/>
              </a:rPr>
              <a:t>Blessed Mary </a:t>
            </a:r>
            <a:r>
              <a:rPr dirty="0" sz="1450" spc="-5">
                <a:latin typeface="Times New Roman"/>
                <a:cs typeface="Times New Roman"/>
              </a:rPr>
              <a:t>of </a:t>
            </a:r>
            <a:r>
              <a:rPr dirty="0" sz="1450" spc="-10">
                <a:latin typeface="Times New Roman"/>
                <a:cs typeface="Times New Roman"/>
              </a:rPr>
              <a:t>plane-tree wood and parcel-gilt, and thirteen </a:t>
            </a:r>
            <a:r>
              <a:rPr dirty="0" sz="1450" spc="-5">
                <a:latin typeface="Times New Roman"/>
                <a:cs typeface="Times New Roman"/>
              </a:rPr>
              <a:t>pounds </a:t>
            </a:r>
            <a:r>
              <a:rPr dirty="0" sz="1450" spc="-10">
                <a:latin typeface="Times New Roman"/>
                <a:cs typeface="Times New Roman"/>
              </a:rPr>
              <a:t>in gold  and </a:t>
            </a:r>
            <a:r>
              <a:rPr dirty="0" sz="1450" spc="-20">
                <a:latin typeface="Times New Roman"/>
                <a:cs typeface="Times New Roman"/>
              </a:rPr>
              <a:t>silver. </a:t>
            </a:r>
            <a:r>
              <a:rPr dirty="0" sz="1450" spc="-10">
                <a:latin typeface="Times New Roman"/>
                <a:cs typeface="Times New Roman"/>
              </a:rPr>
              <a:t>Hey! what say ye? A man that </a:t>
            </a:r>
            <a:r>
              <a:rPr dirty="0" sz="1450" spc="-5">
                <a:latin typeface="Times New Roman"/>
                <a:cs typeface="Times New Roman"/>
              </a:rPr>
              <a:t>fought </a:t>
            </a:r>
            <a:r>
              <a:rPr dirty="0" sz="1450" spc="-10">
                <a:latin typeface="Times New Roman"/>
                <a:cs typeface="Times New Roman"/>
              </a:rPr>
              <a:t>the French, </a:t>
            </a:r>
            <a:r>
              <a:rPr dirty="0" sz="1450" spc="-5">
                <a:latin typeface="Times New Roman"/>
                <a:cs typeface="Times New Roman"/>
              </a:rPr>
              <a:t>too;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fought </a:t>
            </a:r>
            <a:r>
              <a:rPr dirty="0" sz="1450" spc="-10">
                <a:latin typeface="Times New Roman"/>
                <a:cs typeface="Times New Roman"/>
              </a:rPr>
              <a:t>the French; </a:t>
            </a:r>
            <a:r>
              <a:rPr dirty="0" sz="1450" spc="-5">
                <a:latin typeface="Times New Roman"/>
                <a:cs typeface="Times New Roman"/>
              </a:rPr>
              <a:t>I </a:t>
            </a:r>
            <a:r>
              <a:rPr dirty="0" sz="1450" spc="-10">
                <a:latin typeface="Times New Roman"/>
                <a:cs typeface="Times New Roman"/>
              </a:rPr>
              <a:t>have cut more French throats </a:t>
            </a:r>
            <a:r>
              <a:rPr dirty="0" sz="1450" spc="-5">
                <a:latin typeface="Times New Roman"/>
                <a:cs typeface="Times New Roman"/>
              </a:rPr>
              <a:t>upon </a:t>
            </a:r>
            <a:r>
              <a:rPr dirty="0" sz="1450" spc="-10">
                <a:latin typeface="Times New Roman"/>
                <a:cs typeface="Times New Roman"/>
              </a:rPr>
              <a:t>the high seas than ever  </a:t>
            </a:r>
            <a:r>
              <a:rPr dirty="0" sz="1450" spc="-5">
                <a:latin typeface="Times New Roman"/>
                <a:cs typeface="Times New Roman"/>
              </a:rPr>
              <a:t>a </a:t>
            </a:r>
            <a:r>
              <a:rPr dirty="0" sz="1450" spc="-10">
                <a:latin typeface="Times New Roman"/>
                <a:cs typeface="Times New Roman"/>
              </a:rPr>
              <a:t>man that sails </a:t>
            </a:r>
            <a:r>
              <a:rPr dirty="0" sz="1450" spc="-5">
                <a:latin typeface="Times New Roman"/>
                <a:cs typeface="Times New Roman"/>
              </a:rPr>
              <a:t>out of </a:t>
            </a:r>
            <a:r>
              <a:rPr dirty="0" sz="1450" spc="-10">
                <a:latin typeface="Times New Roman"/>
                <a:cs typeface="Times New Roman"/>
              </a:rPr>
              <a:t>Dartmouth. Come, </a:t>
            </a:r>
            <a:r>
              <a:rPr dirty="0" sz="1450" spc="-5">
                <a:latin typeface="Times New Roman"/>
                <a:cs typeface="Times New Roman"/>
              </a:rPr>
              <a:t>a </a:t>
            </a:r>
            <a:r>
              <a:rPr dirty="0" sz="1450" spc="-10">
                <a:latin typeface="Times New Roman"/>
                <a:cs typeface="Times New Roman"/>
              </a:rPr>
              <a:t>penny</a:t>
            </a:r>
            <a:r>
              <a:rPr dirty="0" sz="1450" spc="25">
                <a:latin typeface="Times New Roman"/>
                <a:cs typeface="Times New Roman"/>
              </a:rPr>
              <a:t> </a:t>
            </a:r>
            <a:r>
              <a:rPr dirty="0" sz="1450" spc="-10">
                <a:latin typeface="Times New Roman"/>
                <a:cs typeface="Times New Roman"/>
              </a:rPr>
              <a:t>piece.”</a:t>
            </a:r>
            <a:endParaRPr sz="1450">
              <a:latin typeface="Times New Roman"/>
              <a:cs typeface="Times New Roman"/>
            </a:endParaRPr>
          </a:p>
          <a:p>
            <a:pPr algn="just" marL="12700" marR="8890">
              <a:lnSpc>
                <a:spcPts val="1730"/>
              </a:lnSpc>
              <a:spcBef>
                <a:spcPts val="560"/>
              </a:spcBef>
            </a:pPr>
            <a:r>
              <a:rPr dirty="0" sz="1450" spc="-10">
                <a:latin typeface="Times New Roman"/>
                <a:cs typeface="Times New Roman"/>
              </a:rPr>
              <a:t>Neither Dick </a:t>
            </a:r>
            <a:r>
              <a:rPr dirty="0" sz="1450" spc="-5">
                <a:latin typeface="Times New Roman"/>
                <a:cs typeface="Times New Roman"/>
              </a:rPr>
              <a:t>nor </a:t>
            </a:r>
            <a:r>
              <a:rPr dirty="0" sz="1450" spc="-10">
                <a:latin typeface="Times New Roman"/>
                <a:cs typeface="Times New Roman"/>
              </a:rPr>
              <a:t>Lawless durst answer him </a:t>
            </a:r>
            <a:r>
              <a:rPr dirty="0" sz="1450" spc="-5">
                <a:latin typeface="Times New Roman"/>
                <a:cs typeface="Times New Roman"/>
              </a:rPr>
              <a:t>a </a:t>
            </a:r>
            <a:r>
              <a:rPr dirty="0" sz="1450" spc="-10">
                <a:latin typeface="Times New Roman"/>
                <a:cs typeface="Times New Roman"/>
              </a:rPr>
              <a:t>word, lest </a:t>
            </a:r>
            <a:r>
              <a:rPr dirty="0" sz="1450" spc="-5">
                <a:latin typeface="Times New Roman"/>
                <a:cs typeface="Times New Roman"/>
              </a:rPr>
              <a:t>he </a:t>
            </a:r>
            <a:r>
              <a:rPr dirty="0" sz="1450" spc="-10">
                <a:latin typeface="Times New Roman"/>
                <a:cs typeface="Times New Roman"/>
              </a:rPr>
              <a:t>should recognise  their voices; and they stood there as helpless as </a:t>
            </a:r>
            <a:r>
              <a:rPr dirty="0" sz="1450" spc="-5">
                <a:latin typeface="Times New Roman"/>
                <a:cs typeface="Times New Roman"/>
              </a:rPr>
              <a:t>a </a:t>
            </a:r>
            <a:r>
              <a:rPr dirty="0" sz="1450" spc="-10">
                <a:latin typeface="Times New Roman"/>
                <a:cs typeface="Times New Roman"/>
              </a:rPr>
              <a:t>ship ashore, </a:t>
            </a:r>
            <a:r>
              <a:rPr dirty="0" sz="1450" spc="-5">
                <a:latin typeface="Times New Roman"/>
                <a:cs typeface="Times New Roman"/>
              </a:rPr>
              <a:t>not </a:t>
            </a:r>
            <a:r>
              <a:rPr dirty="0" sz="1450" spc="-10">
                <a:latin typeface="Times New Roman"/>
                <a:cs typeface="Times New Roman"/>
              </a:rPr>
              <a:t>knowing  where to turn </a:t>
            </a:r>
            <a:r>
              <a:rPr dirty="0" sz="1450" spc="-5">
                <a:latin typeface="Times New Roman"/>
                <a:cs typeface="Times New Roman"/>
              </a:rPr>
              <a:t>nor </a:t>
            </a:r>
            <a:r>
              <a:rPr dirty="0" sz="1450" spc="-10">
                <a:latin typeface="Times New Roman"/>
                <a:cs typeface="Times New Roman"/>
              </a:rPr>
              <a:t>what to</a:t>
            </a:r>
            <a:r>
              <a:rPr dirty="0" sz="1450" spc="10">
                <a:latin typeface="Times New Roman"/>
                <a:cs typeface="Times New Roman"/>
              </a:rPr>
              <a:t> </a:t>
            </a:r>
            <a:r>
              <a:rPr dirty="0" sz="1450" spc="-10">
                <a:latin typeface="Times New Roman"/>
                <a:cs typeface="Times New Roman"/>
              </a:rPr>
              <a:t>hope.</a:t>
            </a:r>
            <a:endParaRPr sz="1450">
              <a:latin typeface="Times New Roman"/>
              <a:cs typeface="Times New Roman"/>
            </a:endParaRPr>
          </a:p>
          <a:p>
            <a:pPr algn="just" marL="12700" marR="6350">
              <a:lnSpc>
                <a:spcPts val="1730"/>
              </a:lnSpc>
              <a:spcBef>
                <a:spcPts val="575"/>
              </a:spcBef>
            </a:pPr>
            <a:r>
              <a:rPr dirty="0" sz="1450" spc="-10">
                <a:latin typeface="Times New Roman"/>
                <a:cs typeface="Times New Roman"/>
              </a:rPr>
              <a:t>“Are </a:t>
            </a:r>
            <a:r>
              <a:rPr dirty="0" sz="1450" spc="-5">
                <a:latin typeface="Times New Roman"/>
                <a:cs typeface="Times New Roman"/>
              </a:rPr>
              <a:t>ye </a:t>
            </a:r>
            <a:r>
              <a:rPr dirty="0" sz="1450" spc="-10">
                <a:latin typeface="Times New Roman"/>
                <a:cs typeface="Times New Roman"/>
              </a:rPr>
              <a:t>dumb, boy?” inquired the </a:t>
            </a:r>
            <a:r>
              <a:rPr dirty="0" sz="1450" spc="-20">
                <a:latin typeface="Times New Roman"/>
                <a:cs typeface="Times New Roman"/>
              </a:rPr>
              <a:t>skipper. </a:t>
            </a:r>
            <a:r>
              <a:rPr dirty="0" sz="1450" spc="-10">
                <a:latin typeface="Times New Roman"/>
                <a:cs typeface="Times New Roman"/>
              </a:rPr>
              <a:t>“Mates,” </a:t>
            </a:r>
            <a:r>
              <a:rPr dirty="0" sz="1450" spc="-5">
                <a:latin typeface="Times New Roman"/>
                <a:cs typeface="Times New Roman"/>
              </a:rPr>
              <a:t>he </a:t>
            </a:r>
            <a:r>
              <a:rPr dirty="0" sz="1450" spc="-10">
                <a:latin typeface="Times New Roman"/>
                <a:cs typeface="Times New Roman"/>
              </a:rPr>
              <a:t>added, with </a:t>
            </a:r>
            <a:r>
              <a:rPr dirty="0" sz="1450" spc="-5">
                <a:latin typeface="Times New Roman"/>
                <a:cs typeface="Times New Roman"/>
              </a:rPr>
              <a:t>a </a:t>
            </a:r>
            <a:r>
              <a:rPr dirty="0" sz="1450" spc="-10">
                <a:latin typeface="Times New Roman"/>
                <a:cs typeface="Times New Roman"/>
              </a:rPr>
              <a:t>hiccup,  “they </a:t>
            </a:r>
            <a:r>
              <a:rPr dirty="0" sz="1450" spc="-5">
                <a:latin typeface="Times New Roman"/>
                <a:cs typeface="Times New Roman"/>
              </a:rPr>
              <a:t>be </a:t>
            </a:r>
            <a:r>
              <a:rPr dirty="0" sz="1450" spc="-10">
                <a:latin typeface="Times New Roman"/>
                <a:cs typeface="Times New Roman"/>
              </a:rPr>
              <a:t>dumb. </a:t>
            </a:r>
            <a:r>
              <a:rPr dirty="0" sz="1450" spc="-5">
                <a:latin typeface="Times New Roman"/>
                <a:cs typeface="Times New Roman"/>
              </a:rPr>
              <a:t>I </a:t>
            </a:r>
            <a:r>
              <a:rPr dirty="0" sz="1450" spc="-10">
                <a:latin typeface="Times New Roman"/>
                <a:cs typeface="Times New Roman"/>
              </a:rPr>
              <a:t>like </a:t>
            </a:r>
            <a:r>
              <a:rPr dirty="0" sz="1450" spc="-5">
                <a:latin typeface="Times New Roman"/>
                <a:cs typeface="Times New Roman"/>
              </a:rPr>
              <a:t>not </a:t>
            </a:r>
            <a:r>
              <a:rPr dirty="0" sz="1450" spc="-10">
                <a:latin typeface="Times New Roman"/>
                <a:cs typeface="Times New Roman"/>
              </a:rPr>
              <a:t>this manner </a:t>
            </a:r>
            <a:r>
              <a:rPr dirty="0" sz="1450" spc="-5">
                <a:latin typeface="Times New Roman"/>
                <a:cs typeface="Times New Roman"/>
              </a:rPr>
              <a:t>of </a:t>
            </a:r>
            <a:r>
              <a:rPr dirty="0" sz="1450" spc="-10">
                <a:latin typeface="Times New Roman"/>
                <a:cs typeface="Times New Roman"/>
              </a:rPr>
              <a:t>discourtesy; for an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be </a:t>
            </a:r>
            <a:r>
              <a:rPr dirty="0" sz="1450" spc="-10">
                <a:latin typeface="Times New Roman"/>
                <a:cs typeface="Times New Roman"/>
              </a:rPr>
              <a:t>dumb, so  </a:t>
            </a:r>
            <a:r>
              <a:rPr dirty="0" sz="1450" spc="-5">
                <a:latin typeface="Times New Roman"/>
                <a:cs typeface="Times New Roman"/>
              </a:rPr>
              <a:t>be </a:t>
            </a:r>
            <a:r>
              <a:rPr dirty="0" sz="1450" spc="-10">
                <a:latin typeface="Times New Roman"/>
                <a:cs typeface="Times New Roman"/>
              </a:rPr>
              <a:t>as </a:t>
            </a:r>
            <a:r>
              <a:rPr dirty="0" sz="1450" spc="-30">
                <a:latin typeface="Times New Roman"/>
                <a:cs typeface="Times New Roman"/>
              </a:rPr>
              <a:t>he’s </a:t>
            </a:r>
            <a:r>
              <a:rPr dirty="0" sz="1450" spc="-10">
                <a:latin typeface="Times New Roman"/>
                <a:cs typeface="Times New Roman"/>
              </a:rPr>
              <a:t>courteous, </a:t>
            </a:r>
            <a:r>
              <a:rPr dirty="0" sz="1450" spc="-5">
                <a:latin typeface="Times New Roman"/>
                <a:cs typeface="Times New Roman"/>
              </a:rPr>
              <a:t>he </a:t>
            </a:r>
            <a:r>
              <a:rPr dirty="0" sz="1450" spc="-10">
                <a:latin typeface="Times New Roman"/>
                <a:cs typeface="Times New Roman"/>
              </a:rPr>
              <a:t>will still speak when </a:t>
            </a:r>
            <a:r>
              <a:rPr dirty="0" sz="1450" spc="-5">
                <a:latin typeface="Times New Roman"/>
                <a:cs typeface="Times New Roman"/>
              </a:rPr>
              <a:t>he </a:t>
            </a:r>
            <a:r>
              <a:rPr dirty="0" sz="1450" spc="-10">
                <a:latin typeface="Times New Roman"/>
                <a:cs typeface="Times New Roman"/>
              </a:rPr>
              <a:t>was spoken </a:t>
            </a:r>
            <a:r>
              <a:rPr dirty="0" sz="1450" spc="-5">
                <a:latin typeface="Times New Roman"/>
                <a:cs typeface="Times New Roman"/>
              </a:rPr>
              <a:t>to,</a:t>
            </a:r>
            <a:r>
              <a:rPr dirty="0" sz="1450" spc="105">
                <a:latin typeface="Times New Roman"/>
                <a:cs typeface="Times New Roman"/>
              </a:rPr>
              <a:t> </a:t>
            </a:r>
            <a:r>
              <a:rPr dirty="0" sz="1450" spc="-10">
                <a:latin typeface="Times New Roman"/>
                <a:cs typeface="Times New Roman"/>
              </a:rPr>
              <a:t>methinks.”</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By this time the </a:t>
            </a:r>
            <a:r>
              <a:rPr dirty="0" sz="1450" spc="-15">
                <a:latin typeface="Times New Roman"/>
                <a:cs typeface="Times New Roman"/>
              </a:rPr>
              <a:t>sailor, </a:t>
            </a:r>
            <a:r>
              <a:rPr dirty="0" sz="1450" spc="-35">
                <a:latin typeface="Times New Roman"/>
                <a:cs typeface="Times New Roman"/>
              </a:rPr>
              <a:t>Tom, </a:t>
            </a:r>
            <a:r>
              <a:rPr dirty="0" sz="1450" spc="-10">
                <a:latin typeface="Times New Roman"/>
                <a:cs typeface="Times New Roman"/>
              </a:rPr>
              <a:t>who 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great personal strength,  seemed to have conceived some suspicion </a:t>
            </a:r>
            <a:r>
              <a:rPr dirty="0" sz="1450" spc="-5">
                <a:latin typeface="Times New Roman"/>
                <a:cs typeface="Times New Roman"/>
              </a:rPr>
              <a:t>of </a:t>
            </a:r>
            <a:r>
              <a:rPr dirty="0" sz="1450" spc="-10">
                <a:latin typeface="Times New Roman"/>
                <a:cs typeface="Times New Roman"/>
              </a:rPr>
              <a:t>these two speechless figures; and  being soberer than his captain, stepped suddenly before him, took Lawless  roughly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shoulder, </a:t>
            </a:r>
            <a:r>
              <a:rPr dirty="0" sz="1450" spc="-10">
                <a:latin typeface="Times New Roman"/>
                <a:cs typeface="Times New Roman"/>
              </a:rPr>
              <a:t>and asked him, with an oath, what ailed him that </a:t>
            </a:r>
            <a:r>
              <a:rPr dirty="0" sz="1450" spc="-5">
                <a:latin typeface="Times New Roman"/>
                <a:cs typeface="Times New Roman"/>
              </a:rPr>
              <a:t>he  </a:t>
            </a:r>
            <a:r>
              <a:rPr dirty="0" sz="1450" spc="-10">
                <a:latin typeface="Times New Roman"/>
                <a:cs typeface="Times New Roman"/>
              </a:rPr>
              <a:t>held his tongue. </a:t>
            </a:r>
            <a:r>
              <a:rPr dirty="0" sz="1450" spc="-60">
                <a:latin typeface="Times New Roman"/>
                <a:cs typeface="Times New Roman"/>
              </a:rPr>
              <a:t>To </a:t>
            </a:r>
            <a:r>
              <a:rPr dirty="0" sz="1450" spc="-10">
                <a:latin typeface="Times New Roman"/>
                <a:cs typeface="Times New Roman"/>
              </a:rPr>
              <a:t>this the </a:t>
            </a:r>
            <a:r>
              <a:rPr dirty="0" sz="1450" spc="-20">
                <a:latin typeface="Times New Roman"/>
                <a:cs typeface="Times New Roman"/>
              </a:rPr>
              <a:t>outlaw, </a:t>
            </a:r>
            <a:r>
              <a:rPr dirty="0" sz="1450" spc="-10">
                <a:latin typeface="Times New Roman"/>
                <a:cs typeface="Times New Roman"/>
              </a:rPr>
              <a:t>thinking all was </a:t>
            </a:r>
            <a:r>
              <a:rPr dirty="0" sz="1450" spc="-20">
                <a:latin typeface="Times New Roman"/>
                <a:cs typeface="Times New Roman"/>
              </a:rPr>
              <a:t>over, </a:t>
            </a:r>
            <a:r>
              <a:rPr dirty="0" sz="1450" spc="-10">
                <a:latin typeface="Times New Roman"/>
                <a:cs typeface="Times New Roman"/>
              </a:rPr>
              <a:t>made answer </a:t>
            </a:r>
            <a:r>
              <a:rPr dirty="0" sz="1450" spc="-5">
                <a:latin typeface="Times New Roman"/>
                <a:cs typeface="Times New Roman"/>
              </a:rPr>
              <a:t>by a  </a:t>
            </a:r>
            <a:r>
              <a:rPr dirty="0" sz="1450" spc="-10">
                <a:latin typeface="Times New Roman"/>
                <a:cs typeface="Times New Roman"/>
              </a:rPr>
              <a:t>wrestling feint that stretched the sailor </a:t>
            </a:r>
            <a:r>
              <a:rPr dirty="0" sz="1450" spc="-5">
                <a:latin typeface="Times New Roman"/>
                <a:cs typeface="Times New Roman"/>
              </a:rPr>
              <a:t>on </a:t>
            </a:r>
            <a:r>
              <a:rPr dirty="0" sz="1450" spc="-10">
                <a:latin typeface="Times New Roman"/>
                <a:cs typeface="Times New Roman"/>
              </a:rPr>
              <a:t>the sand, and, calling </a:t>
            </a:r>
            <a:r>
              <a:rPr dirty="0" sz="1450" spc="-5">
                <a:latin typeface="Times New Roman"/>
                <a:cs typeface="Times New Roman"/>
              </a:rPr>
              <a:t>upon </a:t>
            </a:r>
            <a:r>
              <a:rPr dirty="0" sz="1450" spc="-10">
                <a:latin typeface="Times New Roman"/>
                <a:cs typeface="Times New Roman"/>
              </a:rPr>
              <a:t>Dick to  follow him, took to his heels among the</a:t>
            </a:r>
            <a:r>
              <a:rPr dirty="0" sz="1450" spc="30">
                <a:latin typeface="Times New Roman"/>
                <a:cs typeface="Times New Roman"/>
              </a:rPr>
              <a:t> </a:t>
            </a:r>
            <a:r>
              <a:rPr dirty="0" sz="1450" spc="-20">
                <a:latin typeface="Times New Roman"/>
                <a:cs typeface="Times New Roman"/>
              </a:rPr>
              <a:t>lumber.</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The </a:t>
            </a:r>
            <a:r>
              <a:rPr dirty="0" sz="1450" spc="-15">
                <a:latin typeface="Times New Roman"/>
                <a:cs typeface="Times New Roman"/>
              </a:rPr>
              <a:t>affair </a:t>
            </a:r>
            <a:r>
              <a:rPr dirty="0" sz="1450" spc="-10">
                <a:latin typeface="Times New Roman"/>
                <a:cs typeface="Times New Roman"/>
              </a:rPr>
              <a:t>passed in </a:t>
            </a:r>
            <a:r>
              <a:rPr dirty="0" sz="1450" spc="-5">
                <a:latin typeface="Times New Roman"/>
                <a:cs typeface="Times New Roman"/>
              </a:rPr>
              <a:t>a </a:t>
            </a:r>
            <a:r>
              <a:rPr dirty="0" sz="1450" spc="-10">
                <a:latin typeface="Times New Roman"/>
                <a:cs typeface="Times New Roman"/>
              </a:rPr>
              <a:t>second. Before Dick could run at all, Arblaster had him  in his arms; </a:t>
            </a:r>
            <a:r>
              <a:rPr dirty="0" sz="1450" spc="-35">
                <a:latin typeface="Times New Roman"/>
                <a:cs typeface="Times New Roman"/>
              </a:rPr>
              <a:t>Tom, </a:t>
            </a:r>
            <a:r>
              <a:rPr dirty="0" sz="1450" spc="-10">
                <a:latin typeface="Times New Roman"/>
                <a:cs typeface="Times New Roman"/>
              </a:rPr>
              <a:t>crawling </a:t>
            </a:r>
            <a:r>
              <a:rPr dirty="0" sz="1450" spc="-5">
                <a:latin typeface="Times New Roman"/>
                <a:cs typeface="Times New Roman"/>
              </a:rPr>
              <a:t>on </a:t>
            </a:r>
            <a:r>
              <a:rPr dirty="0" sz="1450" spc="-10">
                <a:latin typeface="Times New Roman"/>
                <a:cs typeface="Times New Roman"/>
              </a:rPr>
              <a:t>his face, had caught him </a:t>
            </a:r>
            <a:r>
              <a:rPr dirty="0" sz="1450" spc="-5">
                <a:latin typeface="Times New Roman"/>
                <a:cs typeface="Times New Roman"/>
              </a:rPr>
              <a:t>by one </a:t>
            </a:r>
            <a:r>
              <a:rPr dirty="0" sz="1450" spc="-10">
                <a:latin typeface="Times New Roman"/>
                <a:cs typeface="Times New Roman"/>
              </a:rPr>
              <a:t>foot, and the  third man had </a:t>
            </a:r>
            <a:r>
              <a:rPr dirty="0" sz="1450" spc="-5">
                <a:latin typeface="Times New Roman"/>
                <a:cs typeface="Times New Roman"/>
              </a:rPr>
              <a:t>a </a:t>
            </a:r>
            <a:r>
              <a:rPr dirty="0" sz="1450" spc="-10">
                <a:latin typeface="Times New Roman"/>
                <a:cs typeface="Times New Roman"/>
              </a:rPr>
              <a:t>drawn cutlass brandishing above his</a:t>
            </a:r>
            <a:r>
              <a:rPr dirty="0" sz="1450" spc="4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It was </a:t>
            </a:r>
            <a:r>
              <a:rPr dirty="0" sz="1450" spc="-5">
                <a:latin typeface="Times New Roman"/>
                <a:cs typeface="Times New Roman"/>
              </a:rPr>
              <a:t>not </a:t>
            </a:r>
            <a:r>
              <a:rPr dirty="0" sz="1450" spc="-10">
                <a:latin typeface="Times New Roman"/>
                <a:cs typeface="Times New Roman"/>
              </a:rPr>
              <a:t>so much the </a:t>
            </a:r>
            <a:r>
              <a:rPr dirty="0" sz="1450" spc="-15">
                <a:latin typeface="Times New Roman"/>
                <a:cs typeface="Times New Roman"/>
              </a:rPr>
              <a:t>danger, </a:t>
            </a:r>
            <a:r>
              <a:rPr dirty="0" sz="1450" spc="-10">
                <a:latin typeface="Times New Roman"/>
                <a:cs typeface="Times New Roman"/>
              </a:rPr>
              <a:t>it was </a:t>
            </a:r>
            <a:r>
              <a:rPr dirty="0" sz="1450" spc="-5">
                <a:latin typeface="Times New Roman"/>
                <a:cs typeface="Times New Roman"/>
              </a:rPr>
              <a:t>not </a:t>
            </a:r>
            <a:r>
              <a:rPr dirty="0" sz="1450" spc="-10">
                <a:latin typeface="Times New Roman"/>
                <a:cs typeface="Times New Roman"/>
              </a:rPr>
              <a:t>so much the annoyance, that now  bowed down the spirits </a:t>
            </a:r>
            <a:r>
              <a:rPr dirty="0" sz="1450" spc="-5">
                <a:latin typeface="Times New Roman"/>
                <a:cs typeface="Times New Roman"/>
              </a:rPr>
              <a:t>of young </a:t>
            </a:r>
            <a:r>
              <a:rPr dirty="0" sz="1450" spc="-10">
                <a:latin typeface="Times New Roman"/>
                <a:cs typeface="Times New Roman"/>
              </a:rPr>
              <a:t>Shelton; it was the profound humiliation to  have</a:t>
            </a:r>
            <a:r>
              <a:rPr dirty="0" sz="1450" spc="70">
                <a:latin typeface="Times New Roman"/>
                <a:cs typeface="Times New Roman"/>
              </a:rPr>
              <a:t> </a:t>
            </a:r>
            <a:r>
              <a:rPr dirty="0" sz="1450" spc="-10">
                <a:latin typeface="Times New Roman"/>
                <a:cs typeface="Times New Roman"/>
              </a:rPr>
              <a:t>escaped</a:t>
            </a:r>
            <a:r>
              <a:rPr dirty="0" sz="1450" spc="75">
                <a:latin typeface="Times New Roman"/>
                <a:cs typeface="Times New Roman"/>
              </a:rPr>
              <a:t> </a:t>
            </a:r>
            <a:r>
              <a:rPr dirty="0" sz="1450" spc="-10">
                <a:latin typeface="Times New Roman"/>
                <a:cs typeface="Times New Roman"/>
              </a:rPr>
              <a:t>Sir</a:t>
            </a:r>
            <a:r>
              <a:rPr dirty="0" sz="1450" spc="75">
                <a:latin typeface="Times New Roman"/>
                <a:cs typeface="Times New Roman"/>
              </a:rPr>
              <a:t> </a:t>
            </a:r>
            <a:r>
              <a:rPr dirty="0" sz="1450" spc="-10">
                <a:latin typeface="Times New Roman"/>
                <a:cs typeface="Times New Roman"/>
              </a:rPr>
              <a:t>Daniel,</a:t>
            </a:r>
            <a:r>
              <a:rPr dirty="0" sz="1450" spc="75">
                <a:latin typeface="Times New Roman"/>
                <a:cs typeface="Times New Roman"/>
              </a:rPr>
              <a:t> </a:t>
            </a:r>
            <a:r>
              <a:rPr dirty="0" sz="1450" spc="-10">
                <a:latin typeface="Times New Roman"/>
                <a:cs typeface="Times New Roman"/>
              </a:rPr>
              <a:t>convinced</a:t>
            </a:r>
            <a:r>
              <a:rPr dirty="0" sz="1450" spc="70">
                <a:latin typeface="Times New Roman"/>
                <a:cs typeface="Times New Roman"/>
              </a:rPr>
              <a:t> </a:t>
            </a:r>
            <a:r>
              <a:rPr dirty="0" sz="1450" spc="-10">
                <a:latin typeface="Times New Roman"/>
                <a:cs typeface="Times New Roman"/>
              </a:rPr>
              <a:t>Lord</a:t>
            </a:r>
            <a:r>
              <a:rPr dirty="0" sz="1450" spc="75">
                <a:latin typeface="Times New Roman"/>
                <a:cs typeface="Times New Roman"/>
              </a:rPr>
              <a:t> </a:t>
            </a:r>
            <a:r>
              <a:rPr dirty="0" sz="1450" spc="-10">
                <a:latin typeface="Times New Roman"/>
                <a:cs typeface="Times New Roman"/>
              </a:rPr>
              <a:t>Risingham,</a:t>
            </a:r>
            <a:r>
              <a:rPr dirty="0" sz="1450" spc="75">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now</a:t>
            </a:r>
            <a:r>
              <a:rPr dirty="0" sz="1450" spc="70">
                <a:latin typeface="Times New Roman"/>
                <a:cs typeface="Times New Roman"/>
              </a:rPr>
              <a:t> </a:t>
            </a:r>
            <a:r>
              <a:rPr dirty="0" sz="1450" spc="-10">
                <a:latin typeface="Times New Roman"/>
                <a:cs typeface="Times New Roman"/>
              </a:rPr>
              <a:t>fall</a:t>
            </a:r>
            <a:r>
              <a:rPr dirty="0" sz="1450" spc="75">
                <a:latin typeface="Times New Roman"/>
                <a:cs typeface="Times New Roman"/>
              </a:rPr>
              <a:t> </a:t>
            </a:r>
            <a:r>
              <a:rPr dirty="0" sz="1450" spc="-10">
                <a:latin typeface="Times New Roman"/>
                <a:cs typeface="Times New Roman"/>
              </a:rPr>
              <a:t>helpless</a:t>
            </a:r>
            <a:r>
              <a:rPr dirty="0" sz="1450" spc="75">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the hands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old, </a:t>
            </a:r>
            <a:r>
              <a:rPr dirty="0" sz="1450" spc="-10">
                <a:latin typeface="Times New Roman"/>
                <a:cs typeface="Times New Roman"/>
              </a:rPr>
              <a:t>drunken sailor; and </a:t>
            </a:r>
            <a:r>
              <a:rPr dirty="0" sz="1450" spc="-5">
                <a:latin typeface="Times New Roman"/>
                <a:cs typeface="Times New Roman"/>
              </a:rPr>
              <a:t>not </a:t>
            </a:r>
            <a:r>
              <a:rPr dirty="0" sz="1450" spc="-10">
                <a:latin typeface="Times New Roman"/>
                <a:cs typeface="Times New Roman"/>
              </a:rPr>
              <a:t>merely helpless, </a:t>
            </a:r>
            <a:r>
              <a:rPr dirty="0" sz="1450" spc="-5">
                <a:latin typeface="Times New Roman"/>
                <a:cs typeface="Times New Roman"/>
              </a:rPr>
              <a:t>but, </a:t>
            </a:r>
            <a:r>
              <a:rPr dirty="0" sz="1450" spc="-10">
                <a:latin typeface="Times New Roman"/>
                <a:cs typeface="Times New Roman"/>
              </a:rPr>
              <a:t>as his  conscience loudly told him when it was too late, actually guilty—actually the  bankrupt debtor </a:t>
            </a:r>
            <a:r>
              <a:rPr dirty="0" sz="1450" spc="-5">
                <a:latin typeface="Times New Roman"/>
                <a:cs typeface="Times New Roman"/>
              </a:rPr>
              <a:t>of </a:t>
            </a:r>
            <a:r>
              <a:rPr dirty="0" sz="1450" spc="-10">
                <a:latin typeface="Times New Roman"/>
                <a:cs typeface="Times New Roman"/>
              </a:rPr>
              <a:t>the man whose ship </a:t>
            </a:r>
            <a:r>
              <a:rPr dirty="0" sz="1450" spc="-5">
                <a:latin typeface="Times New Roman"/>
                <a:cs typeface="Times New Roman"/>
              </a:rPr>
              <a:t>he </a:t>
            </a:r>
            <a:r>
              <a:rPr dirty="0" sz="1450" spc="-10">
                <a:latin typeface="Times New Roman"/>
                <a:cs typeface="Times New Roman"/>
              </a:rPr>
              <a:t>had stolen and</a:t>
            </a:r>
            <a:r>
              <a:rPr dirty="0" sz="1450" spc="55">
                <a:latin typeface="Times New Roman"/>
                <a:cs typeface="Times New Roman"/>
              </a:rPr>
              <a:t> </a:t>
            </a:r>
            <a:r>
              <a:rPr dirty="0" sz="1450" spc="-10">
                <a:latin typeface="Times New Roman"/>
                <a:cs typeface="Times New Roman"/>
              </a:rPr>
              <a:t>lost.</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“Bring me him back into the alehouse, till </a:t>
            </a:r>
            <a:r>
              <a:rPr dirty="0" sz="1450" spc="-5">
                <a:latin typeface="Times New Roman"/>
                <a:cs typeface="Times New Roman"/>
              </a:rPr>
              <a:t>I </a:t>
            </a:r>
            <a:r>
              <a:rPr dirty="0" sz="1450" spc="-10">
                <a:latin typeface="Times New Roman"/>
                <a:cs typeface="Times New Roman"/>
              </a:rPr>
              <a:t>see his face,” said</a:t>
            </a:r>
            <a:r>
              <a:rPr dirty="0" sz="1450" spc="105">
                <a:latin typeface="Times New Roman"/>
                <a:cs typeface="Times New Roman"/>
              </a:rPr>
              <a:t> </a:t>
            </a:r>
            <a:r>
              <a:rPr dirty="0" sz="1450" spc="-20">
                <a:latin typeface="Times New Roman"/>
                <a:cs typeface="Times New Roman"/>
              </a:rPr>
              <a:t>Arblaster.</a:t>
            </a:r>
            <a:endParaRPr sz="1450">
              <a:latin typeface="Times New Roman"/>
              <a:cs typeface="Times New Roman"/>
            </a:endParaRPr>
          </a:p>
          <a:p>
            <a:pPr algn="just" marL="12700" marR="11430">
              <a:lnSpc>
                <a:spcPts val="1730"/>
              </a:lnSpc>
              <a:spcBef>
                <a:spcPts val="630"/>
              </a:spcBef>
            </a:pPr>
            <a:r>
              <a:rPr dirty="0" sz="1450" spc="-30">
                <a:latin typeface="Times New Roman"/>
                <a:cs typeface="Times New Roman"/>
              </a:rPr>
              <a:t>“Nay, </a:t>
            </a:r>
            <a:r>
              <a:rPr dirty="0" sz="1450" spc="-25">
                <a:latin typeface="Times New Roman"/>
                <a:cs typeface="Times New Roman"/>
              </a:rPr>
              <a:t>nay,” </a:t>
            </a:r>
            <a:r>
              <a:rPr dirty="0" sz="1450" spc="-10">
                <a:latin typeface="Times New Roman"/>
                <a:cs typeface="Times New Roman"/>
              </a:rPr>
              <a:t>returned </a:t>
            </a:r>
            <a:r>
              <a:rPr dirty="0" sz="1450" spc="-35">
                <a:latin typeface="Times New Roman"/>
                <a:cs typeface="Times New Roman"/>
              </a:rPr>
              <a:t>Tom; </a:t>
            </a:r>
            <a:r>
              <a:rPr dirty="0" sz="1450" spc="-10">
                <a:latin typeface="Times New Roman"/>
                <a:cs typeface="Times New Roman"/>
              </a:rPr>
              <a:t>“but let </a:t>
            </a:r>
            <a:r>
              <a:rPr dirty="0" sz="1450" spc="-5">
                <a:latin typeface="Times New Roman"/>
                <a:cs typeface="Times New Roman"/>
              </a:rPr>
              <a:t>us </a:t>
            </a:r>
            <a:r>
              <a:rPr dirty="0" sz="1450" spc="-10">
                <a:latin typeface="Times New Roman"/>
                <a:cs typeface="Times New Roman"/>
              </a:rPr>
              <a:t>first unload his wallet, lest the other lads  cry share.”</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But though </a:t>
            </a:r>
            <a:r>
              <a:rPr dirty="0" sz="1450" spc="-5">
                <a:latin typeface="Times New Roman"/>
                <a:cs typeface="Times New Roman"/>
              </a:rPr>
              <a:t>he </a:t>
            </a:r>
            <a:r>
              <a:rPr dirty="0" sz="1450" spc="-10">
                <a:latin typeface="Times New Roman"/>
                <a:cs typeface="Times New Roman"/>
              </a:rPr>
              <a:t>was searched from head to foot, </a:t>
            </a:r>
            <a:r>
              <a:rPr dirty="0" sz="1450" spc="-5">
                <a:latin typeface="Times New Roman"/>
                <a:cs typeface="Times New Roman"/>
              </a:rPr>
              <a:t>not a </a:t>
            </a:r>
            <a:r>
              <a:rPr dirty="0" sz="1450" spc="-10">
                <a:latin typeface="Times New Roman"/>
                <a:cs typeface="Times New Roman"/>
              </a:rPr>
              <a:t>penny was found </a:t>
            </a:r>
            <a:r>
              <a:rPr dirty="0" sz="1450" spc="-5">
                <a:latin typeface="Times New Roman"/>
                <a:cs typeface="Times New Roman"/>
              </a:rPr>
              <a:t>upon  </a:t>
            </a:r>
            <a:r>
              <a:rPr dirty="0" sz="1450" spc="-10">
                <a:latin typeface="Times New Roman"/>
                <a:cs typeface="Times New Roman"/>
              </a:rPr>
              <a:t>him; nothing </a:t>
            </a:r>
            <a:r>
              <a:rPr dirty="0" sz="1450" spc="-5">
                <a:latin typeface="Times New Roman"/>
                <a:cs typeface="Times New Roman"/>
              </a:rPr>
              <a:t>but </a:t>
            </a:r>
            <a:r>
              <a:rPr dirty="0" sz="1450" spc="-10">
                <a:latin typeface="Times New Roman"/>
                <a:cs typeface="Times New Roman"/>
              </a:rPr>
              <a:t>Lord </a:t>
            </a:r>
            <a:r>
              <a:rPr dirty="0" sz="1450" spc="-20">
                <a:latin typeface="Times New Roman"/>
                <a:cs typeface="Times New Roman"/>
              </a:rPr>
              <a:t>Foxham’s </a:t>
            </a:r>
            <a:r>
              <a:rPr dirty="0" sz="1450" spc="-10">
                <a:latin typeface="Times New Roman"/>
                <a:cs typeface="Times New Roman"/>
              </a:rPr>
              <a:t>signet, which they plucked savagely from his  </a:t>
            </a:r>
            <a:r>
              <a:rPr dirty="0" sz="1450" spc="-20">
                <a:latin typeface="Times New Roman"/>
                <a:cs typeface="Times New Roman"/>
              </a:rPr>
              <a:t>finger.</a:t>
            </a:r>
            <a:endParaRPr sz="1450">
              <a:latin typeface="Times New Roman"/>
              <a:cs typeface="Times New Roman"/>
            </a:endParaRPr>
          </a:p>
          <a:p>
            <a:pPr algn="just" marL="12700" marR="6350">
              <a:lnSpc>
                <a:spcPts val="1730"/>
              </a:lnSpc>
              <a:spcBef>
                <a:spcPts val="570"/>
              </a:spcBef>
            </a:pPr>
            <a:r>
              <a:rPr dirty="0" sz="1450" spc="-20">
                <a:latin typeface="Times New Roman"/>
                <a:cs typeface="Times New Roman"/>
              </a:rPr>
              <a:t>“Turn </a:t>
            </a:r>
            <a:r>
              <a:rPr dirty="0" sz="1450" spc="-10">
                <a:latin typeface="Times New Roman"/>
                <a:cs typeface="Times New Roman"/>
              </a:rPr>
              <a:t>me him to the moon,” said the skipper; and taking Dick </a:t>
            </a:r>
            <a:r>
              <a:rPr dirty="0" sz="1450" spc="-5">
                <a:latin typeface="Times New Roman"/>
                <a:cs typeface="Times New Roman"/>
              </a:rPr>
              <a:t>by </a:t>
            </a:r>
            <a:r>
              <a:rPr dirty="0" sz="1450" spc="-10">
                <a:latin typeface="Times New Roman"/>
                <a:cs typeface="Times New Roman"/>
              </a:rPr>
              <a:t>the chin, </a:t>
            </a:r>
            <a:r>
              <a:rPr dirty="0" sz="1450" spc="-5">
                <a:latin typeface="Times New Roman"/>
                <a:cs typeface="Times New Roman"/>
              </a:rPr>
              <a:t>he  </a:t>
            </a:r>
            <a:r>
              <a:rPr dirty="0" sz="1450" spc="-10">
                <a:latin typeface="Times New Roman"/>
                <a:cs typeface="Times New Roman"/>
              </a:rPr>
              <a:t>cruelly jerked his head into the </a:t>
            </a:r>
            <a:r>
              <a:rPr dirty="0" sz="1450" spc="-30">
                <a:latin typeface="Times New Roman"/>
                <a:cs typeface="Times New Roman"/>
              </a:rPr>
              <a:t>air. </a:t>
            </a:r>
            <a:r>
              <a:rPr dirty="0" sz="1450" spc="-10">
                <a:latin typeface="Times New Roman"/>
                <a:cs typeface="Times New Roman"/>
              </a:rPr>
              <a:t>“Blessed </a:t>
            </a:r>
            <a:r>
              <a:rPr dirty="0" sz="1450" spc="-25">
                <a:latin typeface="Times New Roman"/>
                <a:cs typeface="Times New Roman"/>
              </a:rPr>
              <a:t>Virgin!” </a:t>
            </a:r>
            <a:r>
              <a:rPr dirty="0" sz="1450" spc="-5">
                <a:latin typeface="Times New Roman"/>
                <a:cs typeface="Times New Roman"/>
              </a:rPr>
              <a:t>he </a:t>
            </a:r>
            <a:r>
              <a:rPr dirty="0" sz="1450" spc="-10">
                <a:latin typeface="Times New Roman"/>
                <a:cs typeface="Times New Roman"/>
              </a:rPr>
              <a:t>cried, “it is the  pirate!”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“Hey!” cried</a:t>
            </a:r>
            <a:r>
              <a:rPr dirty="0" sz="1450" spc="-5">
                <a:latin typeface="Times New Roman"/>
                <a:cs typeface="Times New Roman"/>
              </a:rPr>
              <a:t> </a:t>
            </a:r>
            <a:r>
              <a:rPr dirty="0" sz="1450" spc="-35">
                <a:latin typeface="Times New Roman"/>
                <a:cs typeface="Times New Roman"/>
              </a:rPr>
              <a:t>Tom.</a:t>
            </a:r>
            <a:endParaRPr sz="1450">
              <a:latin typeface="Times New Roman"/>
              <a:cs typeface="Times New Roman"/>
            </a:endParaRPr>
          </a:p>
          <a:p>
            <a:pPr algn="just" marL="12700" marR="6985">
              <a:lnSpc>
                <a:spcPts val="1730"/>
              </a:lnSpc>
              <a:spcBef>
                <a:spcPts val="630"/>
              </a:spcBef>
            </a:pPr>
            <a:r>
              <a:rPr dirty="0" sz="1450" spc="-10">
                <a:latin typeface="Times New Roman"/>
                <a:cs typeface="Times New Roman"/>
              </a:rPr>
              <a:t>“By the </a:t>
            </a:r>
            <a:r>
              <a:rPr dirty="0" sz="1450" spc="-30">
                <a:latin typeface="Times New Roman"/>
                <a:cs typeface="Times New Roman"/>
              </a:rPr>
              <a:t>Virgin </a:t>
            </a:r>
            <a:r>
              <a:rPr dirty="0" sz="1450" spc="-5">
                <a:latin typeface="Times New Roman"/>
                <a:cs typeface="Times New Roman"/>
              </a:rPr>
              <a:t>of </a:t>
            </a:r>
            <a:r>
              <a:rPr dirty="0" sz="1450" spc="-10">
                <a:latin typeface="Times New Roman"/>
                <a:cs typeface="Times New Roman"/>
              </a:rPr>
              <a:t>Bordeaux, it is the man himself!” repeated </a:t>
            </a:r>
            <a:r>
              <a:rPr dirty="0" sz="1450" spc="-20">
                <a:latin typeface="Times New Roman"/>
                <a:cs typeface="Times New Roman"/>
              </a:rPr>
              <a:t>Arblaster. </a:t>
            </a:r>
            <a:r>
              <a:rPr dirty="0" sz="1450" spc="-10">
                <a:latin typeface="Times New Roman"/>
                <a:cs typeface="Times New Roman"/>
              </a:rPr>
              <a:t>“What,  sea-thief, </a:t>
            </a:r>
            <a:r>
              <a:rPr dirty="0" sz="1450" spc="-5">
                <a:latin typeface="Times New Roman"/>
                <a:cs typeface="Times New Roman"/>
              </a:rPr>
              <a:t>do I </a:t>
            </a:r>
            <a:r>
              <a:rPr dirty="0" sz="1450" spc="-10">
                <a:latin typeface="Times New Roman"/>
                <a:cs typeface="Times New Roman"/>
              </a:rPr>
              <a:t>hold you?” </a:t>
            </a:r>
            <a:r>
              <a:rPr dirty="0" sz="1450" spc="-5">
                <a:latin typeface="Times New Roman"/>
                <a:cs typeface="Times New Roman"/>
              </a:rPr>
              <a:t>he </a:t>
            </a:r>
            <a:r>
              <a:rPr dirty="0" sz="1450" spc="-10">
                <a:latin typeface="Times New Roman"/>
                <a:cs typeface="Times New Roman"/>
              </a:rPr>
              <a:t>cried. “Where is my ship? Where is my wine?  Hey! have </a:t>
            </a:r>
            <a:r>
              <a:rPr dirty="0" sz="1450" spc="-5">
                <a:latin typeface="Times New Roman"/>
                <a:cs typeface="Times New Roman"/>
              </a:rPr>
              <a:t>I you </a:t>
            </a:r>
            <a:r>
              <a:rPr dirty="0" sz="1450" spc="-10">
                <a:latin typeface="Times New Roman"/>
                <a:cs typeface="Times New Roman"/>
              </a:rPr>
              <a:t>in my hands? </a:t>
            </a:r>
            <a:r>
              <a:rPr dirty="0" sz="1450" spc="-35">
                <a:latin typeface="Times New Roman"/>
                <a:cs typeface="Times New Roman"/>
              </a:rPr>
              <a:t>Tom, </a:t>
            </a:r>
            <a:r>
              <a:rPr dirty="0" sz="1450" spc="-10">
                <a:latin typeface="Times New Roman"/>
                <a:cs typeface="Times New Roman"/>
              </a:rPr>
              <a:t>give me </a:t>
            </a:r>
            <a:r>
              <a:rPr dirty="0" sz="1450" spc="-5">
                <a:latin typeface="Times New Roman"/>
                <a:cs typeface="Times New Roman"/>
              </a:rPr>
              <a:t>one </a:t>
            </a:r>
            <a:r>
              <a:rPr dirty="0" sz="1450" spc="-10">
                <a:latin typeface="Times New Roman"/>
                <a:cs typeface="Times New Roman"/>
              </a:rPr>
              <a:t>end </a:t>
            </a:r>
            <a:r>
              <a:rPr dirty="0" sz="1450" spc="-5">
                <a:latin typeface="Times New Roman"/>
                <a:cs typeface="Times New Roman"/>
              </a:rPr>
              <a:t>of a </a:t>
            </a:r>
            <a:r>
              <a:rPr dirty="0" sz="1450" spc="-10">
                <a:latin typeface="Times New Roman"/>
                <a:cs typeface="Times New Roman"/>
              </a:rPr>
              <a:t>cord here; </a:t>
            </a:r>
            <a:r>
              <a:rPr dirty="0" sz="1450" spc="-5">
                <a:latin typeface="Times New Roman"/>
                <a:cs typeface="Times New Roman"/>
              </a:rPr>
              <a:t>I </a:t>
            </a:r>
            <a:r>
              <a:rPr dirty="0" sz="1450" spc="-10">
                <a:latin typeface="Times New Roman"/>
                <a:cs typeface="Times New Roman"/>
              </a:rPr>
              <a:t>will so  truss me this sea-thief, hand and </a:t>
            </a:r>
            <a:r>
              <a:rPr dirty="0" sz="1450" spc="-5">
                <a:latin typeface="Times New Roman"/>
                <a:cs typeface="Times New Roman"/>
              </a:rPr>
              <a:t>foot </a:t>
            </a:r>
            <a:r>
              <a:rPr dirty="0" sz="1450" spc="-15">
                <a:latin typeface="Times New Roman"/>
                <a:cs typeface="Times New Roman"/>
              </a:rPr>
              <a:t>together,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basting </a:t>
            </a:r>
            <a:r>
              <a:rPr dirty="0" sz="1450" spc="-15">
                <a:latin typeface="Times New Roman"/>
                <a:cs typeface="Times New Roman"/>
              </a:rPr>
              <a:t>turkey—marry, </a:t>
            </a:r>
            <a:r>
              <a:rPr dirty="0" sz="1450" spc="-5">
                <a:latin typeface="Times New Roman"/>
                <a:cs typeface="Times New Roman"/>
              </a:rPr>
              <a:t>I  </a:t>
            </a:r>
            <a:r>
              <a:rPr dirty="0" sz="1450" spc="-10">
                <a:latin typeface="Times New Roman"/>
                <a:cs typeface="Times New Roman"/>
              </a:rPr>
              <a:t>will so bind him up—and thereafter </a:t>
            </a:r>
            <a:r>
              <a:rPr dirty="0" sz="1450" spc="-5">
                <a:latin typeface="Times New Roman"/>
                <a:cs typeface="Times New Roman"/>
              </a:rPr>
              <a:t>I </a:t>
            </a:r>
            <a:r>
              <a:rPr dirty="0" sz="1450" spc="-10">
                <a:latin typeface="Times New Roman"/>
                <a:cs typeface="Times New Roman"/>
              </a:rPr>
              <a:t>will so beat—so beat</a:t>
            </a:r>
            <a:r>
              <a:rPr dirty="0" sz="1450" spc="5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And so </a:t>
            </a:r>
            <a:r>
              <a:rPr dirty="0" sz="1450" spc="-5">
                <a:latin typeface="Times New Roman"/>
                <a:cs typeface="Times New Roman"/>
              </a:rPr>
              <a:t>he </a:t>
            </a:r>
            <a:r>
              <a:rPr dirty="0" sz="1450" spc="-10">
                <a:latin typeface="Times New Roman"/>
                <a:cs typeface="Times New Roman"/>
              </a:rPr>
              <a:t>ran </a:t>
            </a:r>
            <a:r>
              <a:rPr dirty="0" sz="1450" spc="-5">
                <a:latin typeface="Times New Roman"/>
                <a:cs typeface="Times New Roman"/>
              </a:rPr>
              <a:t>on, </a:t>
            </a:r>
            <a:r>
              <a:rPr dirty="0" sz="1450" spc="-10">
                <a:latin typeface="Times New Roman"/>
                <a:cs typeface="Times New Roman"/>
              </a:rPr>
              <a:t>winding the cord meanwhile about </a:t>
            </a:r>
            <a:r>
              <a:rPr dirty="0" sz="1450" spc="-25">
                <a:latin typeface="Times New Roman"/>
                <a:cs typeface="Times New Roman"/>
              </a:rPr>
              <a:t>Dick’s </a:t>
            </a:r>
            <a:r>
              <a:rPr dirty="0" sz="1450" spc="-10">
                <a:latin typeface="Times New Roman"/>
                <a:cs typeface="Times New Roman"/>
              </a:rPr>
              <a:t>limbs with the  dexterity peculiar to seamen, and at every turn and cross securing it with </a:t>
            </a:r>
            <a:r>
              <a:rPr dirty="0" sz="1450" spc="-5">
                <a:latin typeface="Times New Roman"/>
                <a:cs typeface="Times New Roman"/>
              </a:rPr>
              <a:t>a  knot, </a:t>
            </a:r>
            <a:r>
              <a:rPr dirty="0" sz="1450" spc="-10">
                <a:latin typeface="Times New Roman"/>
                <a:cs typeface="Times New Roman"/>
              </a:rPr>
              <a:t>and tightening the whole fabric with </a:t>
            </a:r>
            <a:r>
              <a:rPr dirty="0" sz="1450" spc="-5">
                <a:latin typeface="Times New Roman"/>
                <a:cs typeface="Times New Roman"/>
              </a:rPr>
              <a:t>a </a:t>
            </a:r>
            <a:r>
              <a:rPr dirty="0" sz="1450" spc="-10">
                <a:latin typeface="Times New Roman"/>
                <a:cs typeface="Times New Roman"/>
              </a:rPr>
              <a:t>savage</a:t>
            </a:r>
            <a:r>
              <a:rPr dirty="0" sz="1450" spc="35">
                <a:latin typeface="Times New Roman"/>
                <a:cs typeface="Times New Roman"/>
              </a:rPr>
              <a:t> </a:t>
            </a:r>
            <a:r>
              <a:rPr dirty="0" sz="1450" spc="-10">
                <a:latin typeface="Times New Roman"/>
                <a:cs typeface="Times New Roman"/>
              </a:rPr>
              <a:t>pull.</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had done, the lad was </a:t>
            </a:r>
            <a:r>
              <a:rPr dirty="0" sz="1450" spc="-5">
                <a:latin typeface="Times New Roman"/>
                <a:cs typeface="Times New Roman"/>
              </a:rPr>
              <a:t>a </a:t>
            </a:r>
            <a:r>
              <a:rPr dirty="0" sz="1450" spc="-10">
                <a:latin typeface="Times New Roman"/>
                <a:cs typeface="Times New Roman"/>
              </a:rPr>
              <a:t>mere package in his hands—as helpless as  the dead. The skipper held him at </a:t>
            </a:r>
            <a:r>
              <a:rPr dirty="0" sz="1450" spc="-25">
                <a:latin typeface="Times New Roman"/>
                <a:cs typeface="Times New Roman"/>
              </a:rPr>
              <a:t>arm’s </a:t>
            </a:r>
            <a:r>
              <a:rPr dirty="0" sz="1450" spc="-10">
                <a:latin typeface="Times New Roman"/>
                <a:cs typeface="Times New Roman"/>
              </a:rPr>
              <a:t>length, and laughed aloud. Then </a:t>
            </a:r>
            <a:r>
              <a:rPr dirty="0" sz="1450" spc="-5">
                <a:latin typeface="Times New Roman"/>
                <a:cs typeface="Times New Roman"/>
              </a:rPr>
              <a:t>he  </a:t>
            </a:r>
            <a:r>
              <a:rPr dirty="0" sz="1450" spc="-10">
                <a:latin typeface="Times New Roman"/>
                <a:cs typeface="Times New Roman"/>
              </a:rPr>
              <a:t>fetched him </a:t>
            </a:r>
            <a:r>
              <a:rPr dirty="0" sz="1450" spc="-5">
                <a:latin typeface="Times New Roman"/>
                <a:cs typeface="Times New Roman"/>
              </a:rPr>
              <a:t>a </a:t>
            </a:r>
            <a:r>
              <a:rPr dirty="0" sz="1450" spc="-10">
                <a:latin typeface="Times New Roman"/>
                <a:cs typeface="Times New Roman"/>
              </a:rPr>
              <a:t>stunning </a:t>
            </a:r>
            <a:r>
              <a:rPr dirty="0" sz="1450" spc="-15">
                <a:latin typeface="Times New Roman"/>
                <a:cs typeface="Times New Roman"/>
              </a:rPr>
              <a:t>buffet </a:t>
            </a:r>
            <a:r>
              <a:rPr dirty="0" sz="1450" spc="-5">
                <a:latin typeface="Times New Roman"/>
                <a:cs typeface="Times New Roman"/>
              </a:rPr>
              <a:t>on </a:t>
            </a:r>
            <a:r>
              <a:rPr dirty="0" sz="1450" spc="-10">
                <a:latin typeface="Times New Roman"/>
                <a:cs typeface="Times New Roman"/>
              </a:rPr>
              <a:t>the ear; and then turned him about, and  furiously kicked and kicked him. Anger rose </a:t>
            </a:r>
            <a:r>
              <a:rPr dirty="0" sz="1450" spc="-5">
                <a:latin typeface="Times New Roman"/>
                <a:cs typeface="Times New Roman"/>
              </a:rPr>
              <a:t>up </a:t>
            </a:r>
            <a:r>
              <a:rPr dirty="0" sz="1450" spc="-10">
                <a:latin typeface="Times New Roman"/>
                <a:cs typeface="Times New Roman"/>
              </a:rPr>
              <a:t>in </a:t>
            </a:r>
            <a:r>
              <a:rPr dirty="0" sz="1450" spc="-25">
                <a:latin typeface="Times New Roman"/>
                <a:cs typeface="Times New Roman"/>
              </a:rPr>
              <a:t>Dick’s </a:t>
            </a:r>
            <a:r>
              <a:rPr dirty="0" sz="1450" spc="-10">
                <a:latin typeface="Times New Roman"/>
                <a:cs typeface="Times New Roman"/>
              </a:rPr>
              <a:t>bosom like </a:t>
            </a:r>
            <a:r>
              <a:rPr dirty="0" sz="1450" spc="-5">
                <a:latin typeface="Times New Roman"/>
                <a:cs typeface="Times New Roman"/>
              </a:rPr>
              <a:t>a </a:t>
            </a:r>
            <a:r>
              <a:rPr dirty="0" sz="1450" spc="-10">
                <a:latin typeface="Times New Roman"/>
                <a:cs typeface="Times New Roman"/>
              </a:rPr>
              <a:t>storm;  anger strangled him, and </a:t>
            </a:r>
            <a:r>
              <a:rPr dirty="0" sz="1450" spc="-5">
                <a:latin typeface="Times New Roman"/>
                <a:cs typeface="Times New Roman"/>
              </a:rPr>
              <a:t>he thought </a:t>
            </a:r>
            <a:r>
              <a:rPr dirty="0" sz="1450" spc="-10">
                <a:latin typeface="Times New Roman"/>
                <a:cs typeface="Times New Roman"/>
              </a:rPr>
              <a:t>to have died; </a:t>
            </a:r>
            <a:r>
              <a:rPr dirty="0" sz="1450" spc="-5">
                <a:latin typeface="Times New Roman"/>
                <a:cs typeface="Times New Roman"/>
              </a:rPr>
              <a:t>but </a:t>
            </a:r>
            <a:r>
              <a:rPr dirty="0" sz="1450" spc="-10">
                <a:latin typeface="Times New Roman"/>
                <a:cs typeface="Times New Roman"/>
              </a:rPr>
              <a:t>when the </a:t>
            </a:r>
            <a:r>
              <a:rPr dirty="0" sz="1450" spc="-15">
                <a:latin typeface="Times New Roman"/>
                <a:cs typeface="Times New Roman"/>
              </a:rPr>
              <a:t>sailor, </a:t>
            </a:r>
            <a:r>
              <a:rPr dirty="0" sz="1450" spc="-10">
                <a:latin typeface="Times New Roman"/>
                <a:cs typeface="Times New Roman"/>
              </a:rPr>
              <a:t>tired </a:t>
            </a:r>
            <a:r>
              <a:rPr dirty="0" sz="1450" spc="-5">
                <a:latin typeface="Times New Roman"/>
                <a:cs typeface="Times New Roman"/>
              </a:rPr>
              <a:t>of  </a:t>
            </a:r>
            <a:r>
              <a:rPr dirty="0" sz="1450" spc="-10">
                <a:latin typeface="Times New Roman"/>
                <a:cs typeface="Times New Roman"/>
              </a:rPr>
              <a:t>this cruel </a:t>
            </a:r>
            <a:r>
              <a:rPr dirty="0" sz="1450" spc="-25">
                <a:latin typeface="Times New Roman"/>
                <a:cs typeface="Times New Roman"/>
              </a:rPr>
              <a:t>play, </a:t>
            </a:r>
            <a:r>
              <a:rPr dirty="0" sz="1450" spc="-10">
                <a:latin typeface="Times New Roman"/>
                <a:cs typeface="Times New Roman"/>
              </a:rPr>
              <a:t>dropped him all his length </a:t>
            </a:r>
            <a:r>
              <a:rPr dirty="0" sz="1450" spc="-5">
                <a:latin typeface="Times New Roman"/>
                <a:cs typeface="Times New Roman"/>
              </a:rPr>
              <a:t>upon </a:t>
            </a:r>
            <a:r>
              <a:rPr dirty="0" sz="1450" spc="-10">
                <a:latin typeface="Times New Roman"/>
                <a:cs typeface="Times New Roman"/>
              </a:rPr>
              <a:t>the sand and turned to consult  with his companions, </a:t>
            </a:r>
            <a:r>
              <a:rPr dirty="0" sz="1450" spc="-5">
                <a:latin typeface="Times New Roman"/>
                <a:cs typeface="Times New Roman"/>
              </a:rPr>
              <a:t>he </a:t>
            </a:r>
            <a:r>
              <a:rPr dirty="0" sz="1450" spc="-10">
                <a:latin typeface="Times New Roman"/>
                <a:cs typeface="Times New Roman"/>
              </a:rPr>
              <a:t>instantly regained command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temper. </a:t>
            </a:r>
            <a:r>
              <a:rPr dirty="0" sz="1450" spc="-10">
                <a:latin typeface="Times New Roman"/>
                <a:cs typeface="Times New Roman"/>
              </a:rPr>
              <a:t>Here was  </a:t>
            </a:r>
            <a:r>
              <a:rPr dirty="0" sz="1450" spc="-5">
                <a:latin typeface="Times New Roman"/>
                <a:cs typeface="Times New Roman"/>
              </a:rPr>
              <a:t>a </a:t>
            </a:r>
            <a:r>
              <a:rPr dirty="0" sz="1450" spc="-10">
                <a:latin typeface="Times New Roman"/>
                <a:cs typeface="Times New Roman"/>
              </a:rPr>
              <a:t>momentary respite; ere they began again to torture him, </a:t>
            </a:r>
            <a:r>
              <a:rPr dirty="0" sz="1450" spc="-5">
                <a:latin typeface="Times New Roman"/>
                <a:cs typeface="Times New Roman"/>
              </a:rPr>
              <a:t>he </a:t>
            </a:r>
            <a:r>
              <a:rPr dirty="0" sz="1450" spc="-10">
                <a:latin typeface="Times New Roman"/>
                <a:cs typeface="Times New Roman"/>
              </a:rPr>
              <a:t>might have found  some method to escape from this degrading and fatal</a:t>
            </a:r>
            <a:r>
              <a:rPr dirty="0" sz="1450" spc="55">
                <a:latin typeface="Times New Roman"/>
                <a:cs typeface="Times New Roman"/>
              </a:rPr>
              <a:t> </a:t>
            </a:r>
            <a:r>
              <a:rPr dirty="0" sz="1450" spc="-10">
                <a:latin typeface="Times New Roman"/>
                <a:cs typeface="Times New Roman"/>
              </a:rPr>
              <a:t>misadventure.</a:t>
            </a:r>
            <a:endParaRPr sz="1450">
              <a:latin typeface="Times New Roman"/>
              <a:cs typeface="Times New Roman"/>
            </a:endParaRPr>
          </a:p>
          <a:p>
            <a:pPr algn="just" marL="12700" marR="12065">
              <a:lnSpc>
                <a:spcPts val="1730"/>
              </a:lnSpc>
              <a:spcBef>
                <a:spcPts val="565"/>
              </a:spcBef>
            </a:pPr>
            <a:r>
              <a:rPr dirty="0" sz="1450" spc="-20">
                <a:latin typeface="Times New Roman"/>
                <a:cs typeface="Times New Roman"/>
              </a:rPr>
              <a:t>Presently, </a:t>
            </a:r>
            <a:r>
              <a:rPr dirty="0" sz="1450" spc="-10">
                <a:latin typeface="Times New Roman"/>
                <a:cs typeface="Times New Roman"/>
              </a:rPr>
              <a:t>sure </a:t>
            </a:r>
            <a:r>
              <a:rPr dirty="0" sz="1450" spc="-5">
                <a:latin typeface="Times New Roman"/>
                <a:cs typeface="Times New Roman"/>
              </a:rPr>
              <a:t>enough, </a:t>
            </a:r>
            <a:r>
              <a:rPr dirty="0" sz="1450" spc="-10">
                <a:latin typeface="Times New Roman"/>
                <a:cs typeface="Times New Roman"/>
              </a:rPr>
              <a:t>and while his captors were still discussing what to </a:t>
            </a:r>
            <a:r>
              <a:rPr dirty="0" sz="1450" spc="-5">
                <a:latin typeface="Times New Roman"/>
                <a:cs typeface="Times New Roman"/>
              </a:rPr>
              <a:t>do  </a:t>
            </a:r>
            <a:r>
              <a:rPr dirty="0" sz="1450" spc="-10">
                <a:latin typeface="Times New Roman"/>
                <a:cs typeface="Times New Roman"/>
              </a:rPr>
              <a:t>with him, </a:t>
            </a:r>
            <a:r>
              <a:rPr dirty="0" sz="1450" spc="-5">
                <a:latin typeface="Times New Roman"/>
                <a:cs typeface="Times New Roman"/>
              </a:rPr>
              <a:t>he </a:t>
            </a:r>
            <a:r>
              <a:rPr dirty="0" sz="1450" spc="-10">
                <a:latin typeface="Times New Roman"/>
                <a:cs typeface="Times New Roman"/>
              </a:rPr>
              <a:t>took heart </a:t>
            </a:r>
            <a:r>
              <a:rPr dirty="0" sz="1450" spc="-5">
                <a:latin typeface="Times New Roman"/>
                <a:cs typeface="Times New Roman"/>
              </a:rPr>
              <a:t>of </a:t>
            </a:r>
            <a:r>
              <a:rPr dirty="0" sz="1450" spc="-10">
                <a:latin typeface="Times New Roman"/>
                <a:cs typeface="Times New Roman"/>
              </a:rPr>
              <a:t>grace, and, with </a:t>
            </a:r>
            <a:r>
              <a:rPr dirty="0" sz="1450" spc="-5">
                <a:latin typeface="Times New Roman"/>
                <a:cs typeface="Times New Roman"/>
              </a:rPr>
              <a:t>a </a:t>
            </a:r>
            <a:r>
              <a:rPr dirty="0" sz="1450" spc="-10">
                <a:latin typeface="Times New Roman"/>
                <a:cs typeface="Times New Roman"/>
              </a:rPr>
              <a:t>pretty steady voice, addressed  them.</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“My masters,” </a:t>
            </a:r>
            <a:r>
              <a:rPr dirty="0" sz="1450" spc="-5">
                <a:latin typeface="Times New Roman"/>
                <a:cs typeface="Times New Roman"/>
              </a:rPr>
              <a:t>he </a:t>
            </a:r>
            <a:r>
              <a:rPr dirty="0" sz="1450" spc="-10">
                <a:latin typeface="Times New Roman"/>
                <a:cs typeface="Times New Roman"/>
              </a:rPr>
              <a:t>began, “are </a:t>
            </a:r>
            <a:r>
              <a:rPr dirty="0" sz="1450" spc="-5">
                <a:latin typeface="Times New Roman"/>
                <a:cs typeface="Times New Roman"/>
              </a:rPr>
              <a:t>ye gone </a:t>
            </a:r>
            <a:r>
              <a:rPr dirty="0" sz="1450" spc="-10">
                <a:latin typeface="Times New Roman"/>
                <a:cs typeface="Times New Roman"/>
              </a:rPr>
              <a:t>clean foolish? Here hath Heaven </a:t>
            </a:r>
            <a:r>
              <a:rPr dirty="0" sz="1450" spc="-5">
                <a:latin typeface="Times New Roman"/>
                <a:cs typeface="Times New Roman"/>
              </a:rPr>
              <a:t>put  </a:t>
            </a:r>
            <a:r>
              <a:rPr dirty="0" sz="1450" spc="-10">
                <a:latin typeface="Times New Roman"/>
                <a:cs typeface="Times New Roman"/>
              </a:rPr>
              <a:t>into </a:t>
            </a:r>
            <a:r>
              <a:rPr dirty="0" sz="1450" spc="-5">
                <a:latin typeface="Times New Roman"/>
                <a:cs typeface="Times New Roman"/>
              </a:rPr>
              <a:t>your </a:t>
            </a:r>
            <a:r>
              <a:rPr dirty="0" sz="1450" spc="-10">
                <a:latin typeface="Times New Roman"/>
                <a:cs typeface="Times New Roman"/>
              </a:rPr>
              <a:t>hands as pretty an occasion to grow rich as ever shipman had—such  as </a:t>
            </a:r>
            <a:r>
              <a:rPr dirty="0" sz="1450" spc="-5">
                <a:latin typeface="Times New Roman"/>
                <a:cs typeface="Times New Roman"/>
              </a:rPr>
              <a:t>ye </a:t>
            </a:r>
            <a:r>
              <a:rPr dirty="0" sz="1450" spc="-10">
                <a:latin typeface="Times New Roman"/>
                <a:cs typeface="Times New Roman"/>
              </a:rPr>
              <a:t>might make thirty </a:t>
            </a:r>
            <a:r>
              <a:rPr dirty="0" sz="1450" spc="-15">
                <a:latin typeface="Times New Roman"/>
                <a:cs typeface="Times New Roman"/>
              </a:rPr>
              <a:t>over-sea </a:t>
            </a:r>
            <a:r>
              <a:rPr dirty="0" sz="1450" spc="-10">
                <a:latin typeface="Times New Roman"/>
                <a:cs typeface="Times New Roman"/>
              </a:rPr>
              <a:t>adventures and </a:t>
            </a:r>
            <a:r>
              <a:rPr dirty="0" sz="1450" spc="-5">
                <a:latin typeface="Times New Roman"/>
                <a:cs typeface="Times New Roman"/>
              </a:rPr>
              <a:t>not </a:t>
            </a:r>
            <a:r>
              <a:rPr dirty="0" sz="1450" spc="-10">
                <a:latin typeface="Times New Roman"/>
                <a:cs typeface="Times New Roman"/>
              </a:rPr>
              <a:t>find again—and, </a:t>
            </a:r>
            <a:r>
              <a:rPr dirty="0" sz="1450" spc="-5">
                <a:latin typeface="Times New Roman"/>
                <a:cs typeface="Times New Roman"/>
              </a:rPr>
              <a:t>by </a:t>
            </a:r>
            <a:r>
              <a:rPr dirty="0" sz="1450" spc="-10">
                <a:latin typeface="Times New Roman"/>
                <a:cs typeface="Times New Roman"/>
              </a:rPr>
              <a:t>the  mass </a:t>
            </a:r>
            <a:r>
              <a:rPr dirty="0" sz="1450" spc="-5">
                <a:latin typeface="Times New Roman"/>
                <a:cs typeface="Times New Roman"/>
              </a:rPr>
              <a:t>I </a:t>
            </a:r>
            <a:r>
              <a:rPr dirty="0" sz="1450" spc="-10">
                <a:latin typeface="Times New Roman"/>
                <a:cs typeface="Times New Roman"/>
              </a:rPr>
              <a:t>what </a:t>
            </a:r>
            <a:r>
              <a:rPr dirty="0" sz="1450" spc="-5">
                <a:latin typeface="Times New Roman"/>
                <a:cs typeface="Times New Roman"/>
              </a:rPr>
              <a:t>do </a:t>
            </a:r>
            <a:r>
              <a:rPr dirty="0" sz="1450" spc="-10">
                <a:latin typeface="Times New Roman"/>
                <a:cs typeface="Times New Roman"/>
              </a:rPr>
              <a:t>ye? Beat me?—nay; so would an angry child! But for </a:t>
            </a:r>
            <a:r>
              <a:rPr dirty="0" sz="1450" spc="-5">
                <a:latin typeface="Times New Roman"/>
                <a:cs typeface="Times New Roman"/>
              </a:rPr>
              <a:t>long-  </a:t>
            </a:r>
            <a:r>
              <a:rPr dirty="0" sz="1450" spc="-10">
                <a:latin typeface="Times New Roman"/>
                <a:cs typeface="Times New Roman"/>
              </a:rPr>
              <a:t>headed tarry-Johns, that fear </a:t>
            </a:r>
            <a:r>
              <a:rPr dirty="0" sz="1450" spc="-5">
                <a:latin typeface="Times New Roman"/>
                <a:cs typeface="Times New Roman"/>
              </a:rPr>
              <a:t>not </a:t>
            </a:r>
            <a:r>
              <a:rPr dirty="0" sz="1450" spc="-10">
                <a:latin typeface="Times New Roman"/>
                <a:cs typeface="Times New Roman"/>
              </a:rPr>
              <a:t>fire </a:t>
            </a:r>
            <a:r>
              <a:rPr dirty="0" sz="1450" spc="-5">
                <a:latin typeface="Times New Roman"/>
                <a:cs typeface="Times New Roman"/>
              </a:rPr>
              <a:t>nor </a:t>
            </a:r>
            <a:r>
              <a:rPr dirty="0" sz="1450" spc="-20">
                <a:latin typeface="Times New Roman"/>
                <a:cs typeface="Times New Roman"/>
              </a:rPr>
              <a:t>water, </a:t>
            </a:r>
            <a:r>
              <a:rPr dirty="0" sz="1450" spc="-10">
                <a:latin typeface="Times New Roman"/>
                <a:cs typeface="Times New Roman"/>
              </a:rPr>
              <a:t>and that love gold as they love  beef, methinks </a:t>
            </a:r>
            <a:r>
              <a:rPr dirty="0" sz="1450" spc="-5">
                <a:latin typeface="Times New Roman"/>
                <a:cs typeface="Times New Roman"/>
              </a:rPr>
              <a:t>ye </a:t>
            </a:r>
            <a:r>
              <a:rPr dirty="0" sz="1450" spc="-10">
                <a:latin typeface="Times New Roman"/>
                <a:cs typeface="Times New Roman"/>
              </a:rPr>
              <a:t>are </a:t>
            </a:r>
            <a:r>
              <a:rPr dirty="0" sz="1450" spc="-5">
                <a:latin typeface="Times New Roman"/>
                <a:cs typeface="Times New Roman"/>
              </a:rPr>
              <a:t>not</a:t>
            </a:r>
            <a:r>
              <a:rPr dirty="0" sz="1450" spc="5">
                <a:latin typeface="Times New Roman"/>
                <a:cs typeface="Times New Roman"/>
              </a:rPr>
              <a:t> </a:t>
            </a:r>
            <a:r>
              <a:rPr dirty="0" sz="1450" spc="-10">
                <a:latin typeface="Times New Roman"/>
                <a:cs typeface="Times New Roman"/>
              </a:rPr>
              <a:t>wise.”</a:t>
            </a:r>
            <a:endParaRPr sz="1450">
              <a:latin typeface="Times New Roman"/>
              <a:cs typeface="Times New Roman"/>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6440" cy="9244965"/>
          </a:xfrm>
          <a:prstGeom prst="rect">
            <a:avLst/>
          </a:prstGeom>
        </p:spPr>
        <p:txBody>
          <a:bodyPr wrap="square" lIns="0" tIns="84455" rIns="0" bIns="0" rtlCol="0" vert="horz">
            <a:spAutoFit/>
          </a:bodyPr>
          <a:lstStyle/>
          <a:p>
            <a:pPr algn="just" marL="12700">
              <a:lnSpc>
                <a:spcPct val="100000"/>
              </a:lnSpc>
              <a:spcBef>
                <a:spcPts val="665"/>
              </a:spcBef>
            </a:pPr>
            <a:r>
              <a:rPr dirty="0" sz="1450" spc="-55">
                <a:latin typeface="Times New Roman"/>
                <a:cs typeface="Times New Roman"/>
              </a:rPr>
              <a:t>“Ay,” </a:t>
            </a:r>
            <a:r>
              <a:rPr dirty="0" sz="1450" spc="-10">
                <a:latin typeface="Times New Roman"/>
                <a:cs typeface="Times New Roman"/>
              </a:rPr>
              <a:t>said </a:t>
            </a:r>
            <a:r>
              <a:rPr dirty="0" sz="1450" spc="-35">
                <a:latin typeface="Times New Roman"/>
                <a:cs typeface="Times New Roman"/>
              </a:rPr>
              <a:t>Tom, </a:t>
            </a:r>
            <a:r>
              <a:rPr dirty="0" sz="1450" spc="-10">
                <a:latin typeface="Times New Roman"/>
                <a:cs typeface="Times New Roman"/>
              </a:rPr>
              <a:t>“now </a:t>
            </a:r>
            <a:r>
              <a:rPr dirty="0" sz="1450" spc="-5">
                <a:latin typeface="Times New Roman"/>
                <a:cs typeface="Times New Roman"/>
              </a:rPr>
              <a:t>y’ </a:t>
            </a:r>
            <a:r>
              <a:rPr dirty="0" sz="1450" spc="-10">
                <a:latin typeface="Times New Roman"/>
                <a:cs typeface="Times New Roman"/>
              </a:rPr>
              <a:t>are trussed </a:t>
            </a:r>
            <a:r>
              <a:rPr dirty="0" sz="1450" spc="-5">
                <a:latin typeface="Times New Roman"/>
                <a:cs typeface="Times New Roman"/>
              </a:rPr>
              <a:t>ye </a:t>
            </a:r>
            <a:r>
              <a:rPr dirty="0" sz="1450" spc="-10">
                <a:latin typeface="Times New Roman"/>
                <a:cs typeface="Times New Roman"/>
              </a:rPr>
              <a:t>would cozen</a:t>
            </a:r>
            <a:r>
              <a:rPr dirty="0" sz="1450" spc="-5">
                <a:latin typeface="Times New Roman"/>
                <a:cs typeface="Times New Roman"/>
              </a:rPr>
              <a:t> us.”</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“Cozen you!” repeated Dick. </a:t>
            </a:r>
            <a:r>
              <a:rPr dirty="0" sz="1450" spc="-30">
                <a:latin typeface="Times New Roman"/>
                <a:cs typeface="Times New Roman"/>
              </a:rPr>
              <a:t>“Nay, </a:t>
            </a:r>
            <a:r>
              <a:rPr dirty="0" sz="1450" spc="-10">
                <a:latin typeface="Times New Roman"/>
                <a:cs typeface="Times New Roman"/>
              </a:rPr>
              <a:t>if </a:t>
            </a:r>
            <a:r>
              <a:rPr dirty="0" sz="1450" spc="-5">
                <a:latin typeface="Times New Roman"/>
                <a:cs typeface="Times New Roman"/>
              </a:rPr>
              <a:t>ye be </a:t>
            </a:r>
            <a:r>
              <a:rPr dirty="0" sz="1450" spc="-10">
                <a:latin typeface="Times New Roman"/>
                <a:cs typeface="Times New Roman"/>
              </a:rPr>
              <a:t>fools, it would </a:t>
            </a:r>
            <a:r>
              <a:rPr dirty="0" sz="1450" spc="-5">
                <a:latin typeface="Times New Roman"/>
                <a:cs typeface="Times New Roman"/>
              </a:rPr>
              <a:t>be </a:t>
            </a:r>
            <a:r>
              <a:rPr dirty="0" sz="1450" spc="-30">
                <a:latin typeface="Times New Roman"/>
                <a:cs typeface="Times New Roman"/>
              </a:rPr>
              <a:t>easy. </a:t>
            </a:r>
            <a:r>
              <a:rPr dirty="0" sz="1450" spc="-10">
                <a:latin typeface="Times New Roman"/>
                <a:cs typeface="Times New Roman"/>
              </a:rPr>
              <a:t>But if </a:t>
            </a:r>
            <a:r>
              <a:rPr dirty="0" sz="1450" spc="-5">
                <a:latin typeface="Times New Roman"/>
                <a:cs typeface="Times New Roman"/>
              </a:rPr>
              <a:t>ye  be </a:t>
            </a:r>
            <a:r>
              <a:rPr dirty="0" sz="1450" spc="-10">
                <a:latin typeface="Times New Roman"/>
                <a:cs typeface="Times New Roman"/>
              </a:rPr>
              <a:t>shrewd fellows, as </a:t>
            </a:r>
            <a:r>
              <a:rPr dirty="0" sz="1450" spc="-5">
                <a:latin typeface="Times New Roman"/>
                <a:cs typeface="Times New Roman"/>
              </a:rPr>
              <a:t>I </a:t>
            </a:r>
            <a:r>
              <a:rPr dirty="0" sz="1450" spc="-10">
                <a:latin typeface="Times New Roman"/>
                <a:cs typeface="Times New Roman"/>
              </a:rPr>
              <a:t>trow </a:t>
            </a:r>
            <a:r>
              <a:rPr dirty="0" sz="1450" spc="-5">
                <a:latin typeface="Times New Roman"/>
                <a:cs typeface="Times New Roman"/>
              </a:rPr>
              <a:t>ye </a:t>
            </a:r>
            <a:r>
              <a:rPr dirty="0" sz="1450" spc="-10">
                <a:latin typeface="Times New Roman"/>
                <a:cs typeface="Times New Roman"/>
              </a:rPr>
              <a:t>are, </a:t>
            </a:r>
            <a:r>
              <a:rPr dirty="0" sz="1450" spc="-5">
                <a:latin typeface="Times New Roman"/>
                <a:cs typeface="Times New Roman"/>
              </a:rPr>
              <a:t>ye </a:t>
            </a:r>
            <a:r>
              <a:rPr dirty="0" sz="1450" spc="-10">
                <a:latin typeface="Times New Roman"/>
                <a:cs typeface="Times New Roman"/>
              </a:rPr>
              <a:t>can see plainly where </a:t>
            </a:r>
            <a:r>
              <a:rPr dirty="0" sz="1450" spc="-5">
                <a:latin typeface="Times New Roman"/>
                <a:cs typeface="Times New Roman"/>
              </a:rPr>
              <a:t>your </a:t>
            </a:r>
            <a:r>
              <a:rPr dirty="0" sz="1450" spc="-10">
                <a:latin typeface="Times New Roman"/>
                <a:cs typeface="Times New Roman"/>
              </a:rPr>
              <a:t>interest lies.  When </a:t>
            </a:r>
            <a:r>
              <a:rPr dirty="0" sz="1450" spc="-5">
                <a:latin typeface="Times New Roman"/>
                <a:cs typeface="Times New Roman"/>
              </a:rPr>
              <a:t>I </a:t>
            </a:r>
            <a:r>
              <a:rPr dirty="0" sz="1450" spc="-10">
                <a:latin typeface="Times New Roman"/>
                <a:cs typeface="Times New Roman"/>
              </a:rPr>
              <a:t>took </a:t>
            </a:r>
            <a:r>
              <a:rPr dirty="0" sz="1450" spc="-5">
                <a:latin typeface="Times New Roman"/>
                <a:cs typeface="Times New Roman"/>
              </a:rPr>
              <a:t>your </a:t>
            </a:r>
            <a:r>
              <a:rPr dirty="0" sz="1450" spc="-10">
                <a:latin typeface="Times New Roman"/>
                <a:cs typeface="Times New Roman"/>
              </a:rPr>
              <a:t>ship from </a:t>
            </a:r>
            <a:r>
              <a:rPr dirty="0" sz="1450" spc="-5">
                <a:latin typeface="Times New Roman"/>
                <a:cs typeface="Times New Roman"/>
              </a:rPr>
              <a:t>you, </a:t>
            </a:r>
            <a:r>
              <a:rPr dirty="0" sz="1450" spc="-10">
                <a:latin typeface="Times New Roman"/>
                <a:cs typeface="Times New Roman"/>
              </a:rPr>
              <a:t>we were </a:t>
            </a:r>
            <a:r>
              <a:rPr dirty="0" sz="1450" spc="-30">
                <a:latin typeface="Times New Roman"/>
                <a:cs typeface="Times New Roman"/>
              </a:rPr>
              <a:t>many, </a:t>
            </a:r>
            <a:r>
              <a:rPr dirty="0" sz="1450" spc="-10">
                <a:latin typeface="Times New Roman"/>
                <a:cs typeface="Times New Roman"/>
              </a:rPr>
              <a:t>we were well clad and  armed; </a:t>
            </a:r>
            <a:r>
              <a:rPr dirty="0" sz="1450" spc="-5">
                <a:latin typeface="Times New Roman"/>
                <a:cs typeface="Times New Roman"/>
              </a:rPr>
              <a:t>but </a:t>
            </a:r>
            <a:r>
              <a:rPr dirty="0" sz="1450" spc="-30">
                <a:latin typeface="Times New Roman"/>
                <a:cs typeface="Times New Roman"/>
              </a:rPr>
              <a:t>now, </a:t>
            </a:r>
            <a:r>
              <a:rPr dirty="0" sz="1450" spc="-10">
                <a:latin typeface="Times New Roman"/>
                <a:cs typeface="Times New Roman"/>
              </a:rPr>
              <a:t>bethink </a:t>
            </a:r>
            <a:r>
              <a:rPr dirty="0" sz="1450" spc="-5">
                <a:latin typeface="Times New Roman"/>
                <a:cs typeface="Times New Roman"/>
              </a:rPr>
              <a:t>you a </a:t>
            </a:r>
            <a:r>
              <a:rPr dirty="0" sz="1450" spc="-10">
                <a:latin typeface="Times New Roman"/>
                <a:cs typeface="Times New Roman"/>
              </a:rPr>
              <a:t>little, who mustered that array? One  incontestably that hath much </a:t>
            </a:r>
            <a:r>
              <a:rPr dirty="0" sz="1450" spc="-5">
                <a:latin typeface="Times New Roman"/>
                <a:cs typeface="Times New Roman"/>
              </a:rPr>
              <a:t>gold. </a:t>
            </a:r>
            <a:r>
              <a:rPr dirty="0" sz="1450" spc="-10">
                <a:latin typeface="Times New Roman"/>
                <a:cs typeface="Times New Roman"/>
              </a:rPr>
              <a:t>And if he, being already rich, continueth to  </a:t>
            </a:r>
            <a:r>
              <a:rPr dirty="0" sz="1450" spc="-5">
                <a:latin typeface="Times New Roman"/>
                <a:cs typeface="Times New Roman"/>
              </a:rPr>
              <a:t>hunt </a:t>
            </a:r>
            <a:r>
              <a:rPr dirty="0" sz="1450" spc="-10">
                <a:latin typeface="Times New Roman"/>
                <a:cs typeface="Times New Roman"/>
              </a:rPr>
              <a:t>after more even in the face </a:t>
            </a:r>
            <a:r>
              <a:rPr dirty="0" sz="1450" spc="-5">
                <a:latin typeface="Times New Roman"/>
                <a:cs typeface="Times New Roman"/>
              </a:rPr>
              <a:t>of </a:t>
            </a:r>
            <a:r>
              <a:rPr dirty="0" sz="1450" spc="-10">
                <a:latin typeface="Times New Roman"/>
                <a:cs typeface="Times New Roman"/>
              </a:rPr>
              <a:t>storms—bethink </a:t>
            </a:r>
            <a:r>
              <a:rPr dirty="0" sz="1450" spc="-5">
                <a:latin typeface="Times New Roman"/>
                <a:cs typeface="Times New Roman"/>
              </a:rPr>
              <a:t>you </a:t>
            </a:r>
            <a:r>
              <a:rPr dirty="0" sz="1450" spc="-10">
                <a:latin typeface="Times New Roman"/>
                <a:cs typeface="Times New Roman"/>
              </a:rPr>
              <a:t>once more—shall  there </a:t>
            </a:r>
            <a:r>
              <a:rPr dirty="0" sz="1450" spc="-5">
                <a:latin typeface="Times New Roman"/>
                <a:cs typeface="Times New Roman"/>
              </a:rPr>
              <a:t>not be a </a:t>
            </a:r>
            <a:r>
              <a:rPr dirty="0" sz="1450" spc="-10">
                <a:latin typeface="Times New Roman"/>
                <a:cs typeface="Times New Roman"/>
              </a:rPr>
              <a:t>treasure somewhere</a:t>
            </a:r>
            <a:r>
              <a:rPr dirty="0" sz="1450">
                <a:latin typeface="Times New Roman"/>
                <a:cs typeface="Times New Roman"/>
              </a:rPr>
              <a:t> </a:t>
            </a:r>
            <a:r>
              <a:rPr dirty="0" sz="1450" spc="-10">
                <a:latin typeface="Times New Roman"/>
                <a:cs typeface="Times New Roman"/>
              </a:rPr>
              <a:t>hidden?”</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“What meaneth he?” asked </a:t>
            </a:r>
            <a:r>
              <a:rPr dirty="0" sz="1450" spc="-5">
                <a:latin typeface="Times New Roman"/>
                <a:cs typeface="Times New Roman"/>
              </a:rPr>
              <a:t>one of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men.</a:t>
            </a:r>
            <a:endParaRPr sz="1450">
              <a:latin typeface="Times New Roman"/>
              <a:cs typeface="Times New Roman"/>
            </a:endParaRPr>
          </a:p>
          <a:p>
            <a:pPr algn="just" marL="12700" marR="5715">
              <a:lnSpc>
                <a:spcPts val="1730"/>
              </a:lnSpc>
              <a:spcBef>
                <a:spcPts val="630"/>
              </a:spcBef>
            </a:pPr>
            <a:r>
              <a:rPr dirty="0" sz="1450" spc="-30">
                <a:latin typeface="Times New Roman"/>
                <a:cs typeface="Times New Roman"/>
              </a:rPr>
              <a:t>“Why,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have lost an old </a:t>
            </a:r>
            <a:r>
              <a:rPr dirty="0" sz="1450" spc="-15">
                <a:latin typeface="Times New Roman"/>
                <a:cs typeface="Times New Roman"/>
              </a:rPr>
              <a:t>skiff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few jugs </a:t>
            </a:r>
            <a:r>
              <a:rPr dirty="0" sz="1450" spc="-5">
                <a:latin typeface="Times New Roman"/>
                <a:cs typeface="Times New Roman"/>
              </a:rPr>
              <a:t>of </a:t>
            </a:r>
            <a:r>
              <a:rPr dirty="0" sz="1450" spc="-10">
                <a:latin typeface="Times New Roman"/>
                <a:cs typeface="Times New Roman"/>
              </a:rPr>
              <a:t>vinegary wine,” continued  Dick, </a:t>
            </a:r>
            <a:r>
              <a:rPr dirty="0" sz="1450" spc="-15">
                <a:latin typeface="Times New Roman"/>
                <a:cs typeface="Times New Roman"/>
              </a:rPr>
              <a:t>“forget </a:t>
            </a:r>
            <a:r>
              <a:rPr dirty="0" sz="1450" spc="-10">
                <a:latin typeface="Times New Roman"/>
                <a:cs typeface="Times New Roman"/>
              </a:rPr>
              <a:t>them, for the trash they are; and </a:t>
            </a:r>
            <a:r>
              <a:rPr dirty="0" sz="1450" spc="-5">
                <a:latin typeface="Times New Roman"/>
                <a:cs typeface="Times New Roman"/>
              </a:rPr>
              <a:t>do ye </a:t>
            </a:r>
            <a:r>
              <a:rPr dirty="0" sz="1450" spc="-10">
                <a:latin typeface="Times New Roman"/>
                <a:cs typeface="Times New Roman"/>
              </a:rPr>
              <a:t>rather buckle to an  adventure worth the name, that shall, in twelve hours, make </a:t>
            </a:r>
            <a:r>
              <a:rPr dirty="0" sz="1450" spc="-5">
                <a:latin typeface="Times New Roman"/>
                <a:cs typeface="Times New Roman"/>
              </a:rPr>
              <a:t>or </a:t>
            </a:r>
            <a:r>
              <a:rPr dirty="0" sz="1450" spc="-10">
                <a:latin typeface="Times New Roman"/>
                <a:cs typeface="Times New Roman"/>
              </a:rPr>
              <a:t>mar </a:t>
            </a:r>
            <a:r>
              <a:rPr dirty="0" sz="1450" spc="-5">
                <a:latin typeface="Times New Roman"/>
                <a:cs typeface="Times New Roman"/>
              </a:rPr>
              <a:t>you </a:t>
            </a:r>
            <a:r>
              <a:rPr dirty="0" sz="1450" spc="-10">
                <a:latin typeface="Times New Roman"/>
                <a:cs typeface="Times New Roman"/>
              </a:rPr>
              <a:t>for  </a:t>
            </a:r>
            <a:r>
              <a:rPr dirty="0" sz="1450" spc="-25">
                <a:latin typeface="Times New Roman"/>
                <a:cs typeface="Times New Roman"/>
              </a:rPr>
              <a:t>ever. </a:t>
            </a:r>
            <a:r>
              <a:rPr dirty="0" sz="1450" spc="-10">
                <a:latin typeface="Times New Roman"/>
                <a:cs typeface="Times New Roman"/>
              </a:rPr>
              <a:t>But take me </a:t>
            </a:r>
            <a:r>
              <a:rPr dirty="0" sz="1450" spc="-5">
                <a:latin typeface="Times New Roman"/>
                <a:cs typeface="Times New Roman"/>
              </a:rPr>
              <a:t>up </a:t>
            </a:r>
            <a:r>
              <a:rPr dirty="0" sz="1450" spc="-10">
                <a:latin typeface="Times New Roman"/>
                <a:cs typeface="Times New Roman"/>
              </a:rPr>
              <a:t>from where </a:t>
            </a:r>
            <a:r>
              <a:rPr dirty="0" sz="1450" spc="-5">
                <a:latin typeface="Times New Roman"/>
                <a:cs typeface="Times New Roman"/>
              </a:rPr>
              <a:t>I </a:t>
            </a:r>
            <a:r>
              <a:rPr dirty="0" sz="1450" spc="-10">
                <a:latin typeface="Times New Roman"/>
                <a:cs typeface="Times New Roman"/>
              </a:rPr>
              <a:t>lie, and let </a:t>
            </a:r>
            <a:r>
              <a:rPr dirty="0" sz="1450" spc="-5">
                <a:latin typeface="Times New Roman"/>
                <a:cs typeface="Times New Roman"/>
              </a:rPr>
              <a:t>us go </a:t>
            </a:r>
            <a:r>
              <a:rPr dirty="0" sz="1450" spc="-10">
                <a:latin typeface="Times New Roman"/>
                <a:cs typeface="Times New Roman"/>
              </a:rPr>
              <a:t>somewhere near at hand  and talk across </a:t>
            </a:r>
            <a:r>
              <a:rPr dirty="0" sz="1450" spc="-5">
                <a:latin typeface="Times New Roman"/>
                <a:cs typeface="Times New Roman"/>
              </a:rPr>
              <a:t>a </a:t>
            </a:r>
            <a:r>
              <a:rPr dirty="0" sz="1450" spc="-10">
                <a:latin typeface="Times New Roman"/>
                <a:cs typeface="Times New Roman"/>
              </a:rPr>
              <a:t>flagon, for </a:t>
            </a:r>
            <a:r>
              <a:rPr dirty="0" sz="1450" spc="-5">
                <a:latin typeface="Times New Roman"/>
                <a:cs typeface="Times New Roman"/>
              </a:rPr>
              <a:t>I </a:t>
            </a:r>
            <a:r>
              <a:rPr dirty="0" sz="1450" spc="-10">
                <a:latin typeface="Times New Roman"/>
                <a:cs typeface="Times New Roman"/>
              </a:rPr>
              <a:t>am sore and frozen, and my mouth is half among  the </a:t>
            </a:r>
            <a:r>
              <a:rPr dirty="0" sz="1450" spc="-25">
                <a:latin typeface="Times New Roman"/>
                <a:cs typeface="Times New Roman"/>
              </a:rPr>
              <a:t>snow.”</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“He seeks </a:t>
            </a:r>
            <a:r>
              <a:rPr dirty="0" sz="1450" spc="-5">
                <a:latin typeface="Times New Roman"/>
                <a:cs typeface="Times New Roman"/>
              </a:rPr>
              <a:t>but </a:t>
            </a:r>
            <a:r>
              <a:rPr dirty="0" sz="1450" spc="-10">
                <a:latin typeface="Times New Roman"/>
                <a:cs typeface="Times New Roman"/>
              </a:rPr>
              <a:t>to cozen </a:t>
            </a:r>
            <a:r>
              <a:rPr dirty="0" sz="1450" spc="-5">
                <a:latin typeface="Times New Roman"/>
                <a:cs typeface="Times New Roman"/>
              </a:rPr>
              <a:t>us,” </a:t>
            </a:r>
            <a:r>
              <a:rPr dirty="0" sz="1450" spc="-10">
                <a:latin typeface="Times New Roman"/>
                <a:cs typeface="Times New Roman"/>
              </a:rPr>
              <a:t>said </a:t>
            </a:r>
            <a:r>
              <a:rPr dirty="0" sz="1450" spc="-35">
                <a:latin typeface="Times New Roman"/>
                <a:cs typeface="Times New Roman"/>
              </a:rPr>
              <a:t>Tom,</a:t>
            </a:r>
            <a:r>
              <a:rPr dirty="0" sz="1450" spc="15">
                <a:latin typeface="Times New Roman"/>
                <a:cs typeface="Times New Roman"/>
              </a:rPr>
              <a:t> </a:t>
            </a:r>
            <a:r>
              <a:rPr dirty="0" sz="1450" spc="-15">
                <a:latin typeface="Times New Roman"/>
                <a:cs typeface="Times New Roman"/>
              </a:rPr>
              <a:t>contemptuously.</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“Cozen! cozen!” cried the third man. “I would </a:t>
            </a:r>
            <a:r>
              <a:rPr dirty="0" sz="1450" spc="-5">
                <a:latin typeface="Times New Roman"/>
                <a:cs typeface="Times New Roman"/>
              </a:rPr>
              <a:t>I </a:t>
            </a:r>
            <a:r>
              <a:rPr dirty="0" sz="1450" spc="-10">
                <a:latin typeface="Times New Roman"/>
                <a:cs typeface="Times New Roman"/>
              </a:rPr>
              <a:t>could see the man that could  cozen me! He were </a:t>
            </a:r>
            <a:r>
              <a:rPr dirty="0" sz="1450" spc="-5">
                <a:latin typeface="Times New Roman"/>
                <a:cs typeface="Times New Roman"/>
              </a:rPr>
              <a:t>a </a:t>
            </a:r>
            <a:r>
              <a:rPr dirty="0" sz="1450" spc="-10">
                <a:latin typeface="Times New Roman"/>
                <a:cs typeface="Times New Roman"/>
              </a:rPr>
              <a:t>cozener indeed! </a:t>
            </a:r>
            <a:r>
              <a:rPr dirty="0" sz="1450" spc="-35">
                <a:latin typeface="Times New Roman"/>
                <a:cs typeface="Times New Roman"/>
              </a:rPr>
              <a:t>Nay,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born </a:t>
            </a:r>
            <a:r>
              <a:rPr dirty="0" sz="1450" spc="-20">
                <a:latin typeface="Times New Roman"/>
                <a:cs typeface="Times New Roman"/>
              </a:rPr>
              <a:t>yesterday. </a:t>
            </a:r>
            <a:r>
              <a:rPr dirty="0" sz="1450" spc="-5">
                <a:latin typeface="Times New Roman"/>
                <a:cs typeface="Times New Roman"/>
              </a:rPr>
              <a:t>I </a:t>
            </a:r>
            <a:r>
              <a:rPr dirty="0" sz="1450" spc="-10">
                <a:latin typeface="Times New Roman"/>
                <a:cs typeface="Times New Roman"/>
              </a:rPr>
              <a:t>can see  </a:t>
            </a:r>
            <a:r>
              <a:rPr dirty="0" sz="1450" spc="-5">
                <a:latin typeface="Times New Roman"/>
                <a:cs typeface="Times New Roman"/>
              </a:rPr>
              <a:t>a </a:t>
            </a:r>
            <a:r>
              <a:rPr dirty="0" sz="1450" spc="-10">
                <a:latin typeface="Times New Roman"/>
                <a:cs typeface="Times New Roman"/>
              </a:rPr>
              <a:t>church when it hath </a:t>
            </a:r>
            <a:r>
              <a:rPr dirty="0" sz="1450" spc="-5">
                <a:latin typeface="Times New Roman"/>
                <a:cs typeface="Times New Roman"/>
              </a:rPr>
              <a:t>a </a:t>
            </a:r>
            <a:r>
              <a:rPr dirty="0" sz="1450" spc="-10">
                <a:latin typeface="Times New Roman"/>
                <a:cs typeface="Times New Roman"/>
              </a:rPr>
              <a:t>steeple </a:t>
            </a:r>
            <a:r>
              <a:rPr dirty="0" sz="1450" spc="-5">
                <a:latin typeface="Times New Roman"/>
                <a:cs typeface="Times New Roman"/>
              </a:rPr>
              <a:t>on </a:t>
            </a:r>
            <a:r>
              <a:rPr dirty="0" sz="1450" spc="-10">
                <a:latin typeface="Times New Roman"/>
                <a:cs typeface="Times New Roman"/>
              </a:rPr>
              <a:t>it; and for my part, gossip </a:t>
            </a:r>
            <a:r>
              <a:rPr dirty="0" sz="1450" spc="-15">
                <a:latin typeface="Times New Roman"/>
                <a:cs typeface="Times New Roman"/>
              </a:rPr>
              <a:t>Arblaster,  </a:t>
            </a:r>
            <a:r>
              <a:rPr dirty="0" sz="1450" spc="-10">
                <a:latin typeface="Times New Roman"/>
                <a:cs typeface="Times New Roman"/>
              </a:rPr>
              <a:t>methinks there is some sense in this </a:t>
            </a:r>
            <a:r>
              <a:rPr dirty="0" sz="1450" spc="-5">
                <a:latin typeface="Times New Roman"/>
                <a:cs typeface="Times New Roman"/>
              </a:rPr>
              <a:t>young </a:t>
            </a:r>
            <a:r>
              <a:rPr dirty="0" sz="1450" spc="-10">
                <a:latin typeface="Times New Roman"/>
                <a:cs typeface="Times New Roman"/>
              </a:rPr>
              <a:t>man. Shall we </a:t>
            </a:r>
            <a:r>
              <a:rPr dirty="0" sz="1450" spc="-5">
                <a:latin typeface="Times New Roman"/>
                <a:cs typeface="Times New Roman"/>
              </a:rPr>
              <a:t>go </a:t>
            </a:r>
            <a:r>
              <a:rPr dirty="0" sz="1450" spc="-10">
                <a:latin typeface="Times New Roman"/>
                <a:cs typeface="Times New Roman"/>
              </a:rPr>
              <a:t>hear him,  indeed? </a:t>
            </a:r>
            <a:r>
              <a:rPr dirty="0" sz="1450" spc="-35">
                <a:latin typeface="Times New Roman"/>
                <a:cs typeface="Times New Roman"/>
              </a:rPr>
              <a:t>Say, </a:t>
            </a:r>
            <a:r>
              <a:rPr dirty="0" sz="1450" spc="-10">
                <a:latin typeface="Times New Roman"/>
                <a:cs typeface="Times New Roman"/>
              </a:rPr>
              <a:t>shall we </a:t>
            </a:r>
            <a:r>
              <a:rPr dirty="0" sz="1450" spc="-5">
                <a:latin typeface="Times New Roman"/>
                <a:cs typeface="Times New Roman"/>
              </a:rPr>
              <a:t>go </a:t>
            </a:r>
            <a:r>
              <a:rPr dirty="0" sz="1450" spc="-10">
                <a:latin typeface="Times New Roman"/>
                <a:cs typeface="Times New Roman"/>
              </a:rPr>
              <a:t>hear</a:t>
            </a:r>
            <a:r>
              <a:rPr dirty="0" sz="1450" spc="3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“I would look gladly </a:t>
            </a:r>
            <a:r>
              <a:rPr dirty="0" sz="1450" spc="-5">
                <a:latin typeface="Times New Roman"/>
                <a:cs typeface="Times New Roman"/>
              </a:rPr>
              <a:t>on a </a:t>
            </a:r>
            <a:r>
              <a:rPr dirty="0" sz="1450" spc="-10">
                <a:latin typeface="Times New Roman"/>
                <a:cs typeface="Times New Roman"/>
              </a:rPr>
              <a:t>pottle </a:t>
            </a:r>
            <a:r>
              <a:rPr dirty="0" sz="1450" spc="-5">
                <a:latin typeface="Times New Roman"/>
                <a:cs typeface="Times New Roman"/>
              </a:rPr>
              <a:t>of </a:t>
            </a:r>
            <a:r>
              <a:rPr dirty="0" sz="1450" spc="-10">
                <a:latin typeface="Times New Roman"/>
                <a:cs typeface="Times New Roman"/>
              </a:rPr>
              <a:t>strong ale, </a:t>
            </a:r>
            <a:r>
              <a:rPr dirty="0" sz="1450" spc="-5">
                <a:latin typeface="Times New Roman"/>
                <a:cs typeface="Times New Roman"/>
              </a:rPr>
              <a:t>good </a:t>
            </a:r>
            <a:r>
              <a:rPr dirty="0" sz="1450" spc="-10">
                <a:latin typeface="Times New Roman"/>
                <a:cs typeface="Times New Roman"/>
              </a:rPr>
              <a:t>Master Pirret,” returned  </a:t>
            </a:r>
            <a:r>
              <a:rPr dirty="0" sz="1450" spc="-20">
                <a:latin typeface="Times New Roman"/>
                <a:cs typeface="Times New Roman"/>
              </a:rPr>
              <a:t>Arblaster. </a:t>
            </a:r>
            <a:r>
              <a:rPr dirty="0" sz="1450" spc="-10">
                <a:latin typeface="Times New Roman"/>
                <a:cs typeface="Times New Roman"/>
              </a:rPr>
              <a:t>“How say ye, </a:t>
            </a:r>
            <a:r>
              <a:rPr dirty="0" sz="1450" spc="-35">
                <a:latin typeface="Times New Roman"/>
                <a:cs typeface="Times New Roman"/>
              </a:rPr>
              <a:t>Tom? </a:t>
            </a:r>
            <a:r>
              <a:rPr dirty="0" sz="1450" spc="-10">
                <a:latin typeface="Times New Roman"/>
                <a:cs typeface="Times New Roman"/>
              </a:rPr>
              <a:t>But then the wallet is</a:t>
            </a:r>
            <a:r>
              <a:rPr dirty="0" sz="1450" spc="85">
                <a:latin typeface="Times New Roman"/>
                <a:cs typeface="Times New Roman"/>
              </a:rPr>
              <a:t> </a:t>
            </a:r>
            <a:r>
              <a:rPr dirty="0" sz="1450" spc="-20">
                <a:latin typeface="Times New Roman"/>
                <a:cs typeface="Times New Roman"/>
              </a:rPr>
              <a:t>empty.”</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“I will </a:t>
            </a:r>
            <a:r>
              <a:rPr dirty="0" sz="1450" spc="-25">
                <a:latin typeface="Times New Roman"/>
                <a:cs typeface="Times New Roman"/>
              </a:rPr>
              <a:t>pay,” </a:t>
            </a:r>
            <a:r>
              <a:rPr dirty="0" sz="1450" spc="-10">
                <a:latin typeface="Times New Roman"/>
                <a:cs typeface="Times New Roman"/>
              </a:rPr>
              <a:t>said the other—“I will </a:t>
            </a:r>
            <a:r>
              <a:rPr dirty="0" sz="1450" spc="-30">
                <a:latin typeface="Times New Roman"/>
                <a:cs typeface="Times New Roman"/>
              </a:rPr>
              <a:t>pay. </a:t>
            </a:r>
            <a:r>
              <a:rPr dirty="0" sz="1450" spc="-5">
                <a:latin typeface="Times New Roman"/>
                <a:cs typeface="Times New Roman"/>
              </a:rPr>
              <a:t>I </a:t>
            </a:r>
            <a:r>
              <a:rPr dirty="0" sz="1450" spc="-10">
                <a:latin typeface="Times New Roman"/>
                <a:cs typeface="Times New Roman"/>
              </a:rPr>
              <a:t>would fain see this matter </a:t>
            </a:r>
            <a:r>
              <a:rPr dirty="0" sz="1450" spc="-5">
                <a:latin typeface="Times New Roman"/>
                <a:cs typeface="Times New Roman"/>
              </a:rPr>
              <a:t>out; I do  </a:t>
            </a:r>
            <a:r>
              <a:rPr dirty="0" sz="1450" spc="-10">
                <a:latin typeface="Times New Roman"/>
                <a:cs typeface="Times New Roman"/>
              </a:rPr>
              <a:t>believe, </a:t>
            </a:r>
            <a:r>
              <a:rPr dirty="0" sz="1450" spc="-5">
                <a:latin typeface="Times New Roman"/>
                <a:cs typeface="Times New Roman"/>
              </a:rPr>
              <a:t>upon </a:t>
            </a:r>
            <a:r>
              <a:rPr dirty="0" sz="1450" spc="-10">
                <a:latin typeface="Times New Roman"/>
                <a:cs typeface="Times New Roman"/>
              </a:rPr>
              <a:t>my conscience, there is gold in</a:t>
            </a:r>
            <a:r>
              <a:rPr dirty="0" sz="1450" spc="2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a:lnSpc>
                <a:spcPct val="100000"/>
              </a:lnSpc>
              <a:spcBef>
                <a:spcPts val="505"/>
              </a:spcBef>
            </a:pPr>
            <a:r>
              <a:rPr dirty="0" sz="1450" spc="-30">
                <a:latin typeface="Times New Roman"/>
                <a:cs typeface="Times New Roman"/>
              </a:rPr>
              <a:t>“Nay,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get again to drinking, all is lost!” cried</a:t>
            </a:r>
            <a:r>
              <a:rPr dirty="0" sz="1450" spc="75">
                <a:latin typeface="Times New Roman"/>
                <a:cs typeface="Times New Roman"/>
              </a:rPr>
              <a:t> </a:t>
            </a:r>
            <a:r>
              <a:rPr dirty="0" sz="1450" spc="-35">
                <a:latin typeface="Times New Roman"/>
                <a:cs typeface="Times New Roman"/>
              </a:rPr>
              <a:t>Tom.</a:t>
            </a:r>
            <a:endParaRPr sz="1450">
              <a:latin typeface="Times New Roman"/>
              <a:cs typeface="Times New Roman"/>
            </a:endParaRPr>
          </a:p>
          <a:p>
            <a:pPr algn="just" marL="12700" marR="8255">
              <a:lnSpc>
                <a:spcPts val="1730"/>
              </a:lnSpc>
              <a:spcBef>
                <a:spcPts val="630"/>
              </a:spcBef>
            </a:pPr>
            <a:r>
              <a:rPr dirty="0" sz="1450" spc="-10">
                <a:latin typeface="Times New Roman"/>
                <a:cs typeface="Times New Roman"/>
              </a:rPr>
              <a:t>“Gossip </a:t>
            </a:r>
            <a:r>
              <a:rPr dirty="0" sz="1450" spc="-15">
                <a:latin typeface="Times New Roman"/>
                <a:cs typeface="Times New Roman"/>
              </a:rPr>
              <a:t>Arblaster, </a:t>
            </a:r>
            <a:r>
              <a:rPr dirty="0" sz="1450" spc="-5">
                <a:latin typeface="Times New Roman"/>
                <a:cs typeface="Times New Roman"/>
              </a:rPr>
              <a:t>ye </a:t>
            </a:r>
            <a:r>
              <a:rPr dirty="0" sz="1450" spc="-15">
                <a:latin typeface="Times New Roman"/>
                <a:cs typeface="Times New Roman"/>
              </a:rPr>
              <a:t>suffer </a:t>
            </a:r>
            <a:r>
              <a:rPr dirty="0" sz="1450" spc="-5">
                <a:latin typeface="Times New Roman"/>
                <a:cs typeface="Times New Roman"/>
              </a:rPr>
              <a:t>your </a:t>
            </a:r>
            <a:r>
              <a:rPr dirty="0" sz="1450" spc="-10">
                <a:latin typeface="Times New Roman"/>
                <a:cs typeface="Times New Roman"/>
              </a:rPr>
              <a:t>fellow to have too much </a:t>
            </a:r>
            <a:r>
              <a:rPr dirty="0" sz="1450" spc="-20">
                <a:latin typeface="Times New Roman"/>
                <a:cs typeface="Times New Roman"/>
              </a:rPr>
              <a:t>liberty,” </a:t>
            </a:r>
            <a:r>
              <a:rPr dirty="0" sz="1450" spc="-10">
                <a:latin typeface="Times New Roman"/>
                <a:cs typeface="Times New Roman"/>
              </a:rPr>
              <a:t>returned  Master Pirret. </a:t>
            </a:r>
            <a:r>
              <a:rPr dirty="0" sz="1450" spc="-30">
                <a:latin typeface="Times New Roman"/>
                <a:cs typeface="Times New Roman"/>
              </a:rPr>
              <a:t>“Would </a:t>
            </a:r>
            <a:r>
              <a:rPr dirty="0" sz="1450" spc="-5">
                <a:latin typeface="Times New Roman"/>
                <a:cs typeface="Times New Roman"/>
              </a:rPr>
              <a:t>ye be </a:t>
            </a:r>
            <a:r>
              <a:rPr dirty="0" sz="1450" spc="-10">
                <a:latin typeface="Times New Roman"/>
                <a:cs typeface="Times New Roman"/>
              </a:rPr>
              <a:t>led </a:t>
            </a:r>
            <a:r>
              <a:rPr dirty="0" sz="1450" spc="-5">
                <a:latin typeface="Times New Roman"/>
                <a:cs typeface="Times New Roman"/>
              </a:rPr>
              <a:t>by a </a:t>
            </a:r>
            <a:r>
              <a:rPr dirty="0" sz="1450" spc="-10">
                <a:latin typeface="Times New Roman"/>
                <a:cs typeface="Times New Roman"/>
              </a:rPr>
              <a:t>hired man? </a:t>
            </a:r>
            <a:r>
              <a:rPr dirty="0" sz="1450" spc="-40">
                <a:latin typeface="Times New Roman"/>
                <a:cs typeface="Times New Roman"/>
              </a:rPr>
              <a:t>Fy,</a:t>
            </a:r>
            <a:r>
              <a:rPr dirty="0" sz="1450" spc="45">
                <a:latin typeface="Times New Roman"/>
                <a:cs typeface="Times New Roman"/>
              </a:rPr>
              <a:t> </a:t>
            </a:r>
            <a:r>
              <a:rPr dirty="0" sz="1450" spc="-10">
                <a:latin typeface="Times New Roman"/>
                <a:cs typeface="Times New Roman"/>
              </a:rPr>
              <a:t>fy!”</a:t>
            </a:r>
            <a:endParaRPr sz="1450">
              <a:latin typeface="Times New Roman"/>
              <a:cs typeface="Times New Roman"/>
            </a:endParaRPr>
          </a:p>
          <a:p>
            <a:pPr algn="just" marL="12700" marR="9525">
              <a:lnSpc>
                <a:spcPts val="1730"/>
              </a:lnSpc>
              <a:spcBef>
                <a:spcPts val="575"/>
              </a:spcBef>
            </a:pPr>
            <a:r>
              <a:rPr dirty="0" sz="1450" spc="-10">
                <a:latin typeface="Times New Roman"/>
                <a:cs typeface="Times New Roman"/>
              </a:rPr>
              <a:t>“Peace, fellow!” said </a:t>
            </a:r>
            <a:r>
              <a:rPr dirty="0" sz="1450" spc="-15">
                <a:latin typeface="Times New Roman"/>
                <a:cs typeface="Times New Roman"/>
              </a:rPr>
              <a:t>Arblaster, </a:t>
            </a:r>
            <a:r>
              <a:rPr dirty="0" sz="1450" spc="-10">
                <a:latin typeface="Times New Roman"/>
                <a:cs typeface="Times New Roman"/>
              </a:rPr>
              <a:t>addressing </a:t>
            </a:r>
            <a:r>
              <a:rPr dirty="0" sz="1450" spc="-35">
                <a:latin typeface="Times New Roman"/>
                <a:cs typeface="Times New Roman"/>
              </a:rPr>
              <a:t>Tom. </a:t>
            </a:r>
            <a:r>
              <a:rPr dirty="0" sz="1450" spc="-20">
                <a:latin typeface="Times New Roman"/>
                <a:cs typeface="Times New Roman"/>
              </a:rPr>
              <a:t>“Will </a:t>
            </a:r>
            <a:r>
              <a:rPr dirty="0" sz="1450" spc="-5">
                <a:latin typeface="Times New Roman"/>
                <a:cs typeface="Times New Roman"/>
              </a:rPr>
              <a:t>ye put your </a:t>
            </a:r>
            <a:r>
              <a:rPr dirty="0" sz="1450" spc="-10">
                <a:latin typeface="Times New Roman"/>
                <a:cs typeface="Times New Roman"/>
              </a:rPr>
              <a:t>oar in?  </a:t>
            </a:r>
            <a:r>
              <a:rPr dirty="0" sz="1450" spc="-20">
                <a:latin typeface="Times New Roman"/>
                <a:cs typeface="Times New Roman"/>
              </a:rPr>
              <a:t>Truly </a:t>
            </a:r>
            <a:r>
              <a:rPr dirty="0" sz="1450" spc="-5">
                <a:latin typeface="Times New Roman"/>
                <a:cs typeface="Times New Roman"/>
              </a:rPr>
              <a:t>a </a:t>
            </a:r>
            <a:r>
              <a:rPr dirty="0" sz="1450" spc="-10">
                <a:latin typeface="Times New Roman"/>
                <a:cs typeface="Times New Roman"/>
              </a:rPr>
              <a:t>fine pass, when the crew is to correct the</a:t>
            </a:r>
            <a:r>
              <a:rPr dirty="0" sz="1450" spc="60">
                <a:latin typeface="Times New Roman"/>
                <a:cs typeface="Times New Roman"/>
              </a:rPr>
              <a:t> </a:t>
            </a:r>
            <a:r>
              <a:rPr dirty="0" sz="1450" spc="-10">
                <a:latin typeface="Times New Roman"/>
                <a:cs typeface="Times New Roman"/>
              </a:rPr>
              <a:t>skipper!”</a:t>
            </a:r>
            <a:endParaRPr sz="1450">
              <a:latin typeface="Times New Roman"/>
              <a:cs typeface="Times New Roman"/>
            </a:endParaRPr>
          </a:p>
          <a:p>
            <a:pPr algn="just" marL="12700">
              <a:lnSpc>
                <a:spcPct val="100000"/>
              </a:lnSpc>
              <a:spcBef>
                <a:spcPts val="505"/>
              </a:spcBef>
            </a:pPr>
            <a:r>
              <a:rPr dirty="0" sz="1450" spc="-30">
                <a:latin typeface="Times New Roman"/>
                <a:cs typeface="Times New Roman"/>
              </a:rPr>
              <a:t>“Well, </a:t>
            </a:r>
            <a:r>
              <a:rPr dirty="0" sz="1450" spc="-10">
                <a:latin typeface="Times New Roman"/>
                <a:cs typeface="Times New Roman"/>
              </a:rPr>
              <a:t>then, </a:t>
            </a:r>
            <a:r>
              <a:rPr dirty="0" sz="1450" spc="-5">
                <a:latin typeface="Times New Roman"/>
                <a:cs typeface="Times New Roman"/>
              </a:rPr>
              <a:t>go your </a:t>
            </a:r>
            <a:r>
              <a:rPr dirty="0" sz="1450" spc="-30">
                <a:latin typeface="Times New Roman"/>
                <a:cs typeface="Times New Roman"/>
              </a:rPr>
              <a:t>way,” </a:t>
            </a:r>
            <a:r>
              <a:rPr dirty="0" sz="1450" spc="-10">
                <a:latin typeface="Times New Roman"/>
                <a:cs typeface="Times New Roman"/>
              </a:rPr>
              <a:t>said </a:t>
            </a:r>
            <a:r>
              <a:rPr dirty="0" sz="1450" spc="-35">
                <a:latin typeface="Times New Roman"/>
                <a:cs typeface="Times New Roman"/>
              </a:rPr>
              <a:t>Tom; </a:t>
            </a:r>
            <a:r>
              <a:rPr dirty="0" sz="1450" spc="-10">
                <a:latin typeface="Times New Roman"/>
                <a:cs typeface="Times New Roman"/>
              </a:rPr>
              <a:t>“I wash my hands </a:t>
            </a:r>
            <a:r>
              <a:rPr dirty="0" sz="1450" spc="-5">
                <a:latin typeface="Times New Roman"/>
                <a:cs typeface="Times New Roman"/>
              </a:rPr>
              <a:t>of</a:t>
            </a:r>
            <a:r>
              <a:rPr dirty="0" sz="1450" spc="114">
                <a:latin typeface="Times New Roman"/>
                <a:cs typeface="Times New Roman"/>
              </a:rPr>
              <a:t> </a:t>
            </a:r>
            <a:r>
              <a:rPr dirty="0" sz="1450" spc="-5">
                <a:latin typeface="Times New Roman"/>
                <a:cs typeface="Times New Roman"/>
              </a:rPr>
              <a:t>you.”</a:t>
            </a:r>
            <a:endParaRPr sz="1450">
              <a:latin typeface="Times New Roman"/>
              <a:cs typeface="Times New Roman"/>
            </a:endParaRPr>
          </a:p>
          <a:p>
            <a:pPr marL="12700" marR="10160">
              <a:lnSpc>
                <a:spcPts val="1730"/>
              </a:lnSpc>
              <a:spcBef>
                <a:spcPts val="630"/>
              </a:spcBef>
            </a:pPr>
            <a:r>
              <a:rPr dirty="0" sz="1450" spc="-10">
                <a:latin typeface="Times New Roman"/>
                <a:cs typeface="Times New Roman"/>
              </a:rPr>
              <a:t>“Set him, then, </a:t>
            </a:r>
            <a:r>
              <a:rPr dirty="0" sz="1450" spc="-5">
                <a:latin typeface="Times New Roman"/>
                <a:cs typeface="Times New Roman"/>
              </a:rPr>
              <a:t>upon </a:t>
            </a:r>
            <a:r>
              <a:rPr dirty="0" sz="1450" spc="-10">
                <a:latin typeface="Times New Roman"/>
                <a:cs typeface="Times New Roman"/>
              </a:rPr>
              <a:t>his feet,” said Master Pirret. “I know </a:t>
            </a:r>
            <a:r>
              <a:rPr dirty="0" sz="1450" spc="-5">
                <a:latin typeface="Times New Roman"/>
                <a:cs typeface="Times New Roman"/>
              </a:rPr>
              <a:t>a </a:t>
            </a:r>
            <a:r>
              <a:rPr dirty="0" sz="1450" spc="-10">
                <a:latin typeface="Times New Roman"/>
                <a:cs typeface="Times New Roman"/>
              </a:rPr>
              <a:t>privy place where  we may drink and</a:t>
            </a:r>
            <a:r>
              <a:rPr dirty="0" sz="1450" spc="5">
                <a:latin typeface="Times New Roman"/>
                <a:cs typeface="Times New Roman"/>
              </a:rPr>
              <a:t> </a:t>
            </a:r>
            <a:r>
              <a:rPr dirty="0" sz="1450" spc="-10">
                <a:latin typeface="Times New Roman"/>
                <a:cs typeface="Times New Roman"/>
              </a:rPr>
              <a:t>discourse.”</a:t>
            </a:r>
            <a:endParaRPr sz="1450">
              <a:latin typeface="Times New Roman"/>
              <a:cs typeface="Times New Roman"/>
            </a:endParaRPr>
          </a:p>
          <a:p>
            <a:pPr marL="12700" marR="5715">
              <a:lnSpc>
                <a:spcPts val="1730"/>
              </a:lnSpc>
              <a:spcBef>
                <a:spcPts val="575"/>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am to walk, my friends, </a:t>
            </a:r>
            <a:r>
              <a:rPr dirty="0" sz="1450" spc="-5">
                <a:latin typeface="Times New Roman"/>
                <a:cs typeface="Times New Roman"/>
              </a:rPr>
              <a:t>ye </a:t>
            </a:r>
            <a:r>
              <a:rPr dirty="0" sz="1450" spc="-10">
                <a:latin typeface="Times New Roman"/>
                <a:cs typeface="Times New Roman"/>
              </a:rPr>
              <a:t>must set my feet at </a:t>
            </a:r>
            <a:r>
              <a:rPr dirty="0" sz="1450" spc="-20">
                <a:latin typeface="Times New Roman"/>
                <a:cs typeface="Times New Roman"/>
              </a:rPr>
              <a:t>liberty,” </a:t>
            </a:r>
            <a:r>
              <a:rPr dirty="0" sz="1450" spc="-10">
                <a:latin typeface="Times New Roman"/>
                <a:cs typeface="Times New Roman"/>
              </a:rPr>
              <a:t>said Dick, when  </a:t>
            </a:r>
            <a:r>
              <a:rPr dirty="0" sz="1450" spc="-5">
                <a:latin typeface="Times New Roman"/>
                <a:cs typeface="Times New Roman"/>
              </a:rPr>
              <a:t>he </a:t>
            </a:r>
            <a:r>
              <a:rPr dirty="0" sz="1450" spc="-10">
                <a:latin typeface="Times New Roman"/>
                <a:cs typeface="Times New Roman"/>
              </a:rPr>
              <a:t>had been once more planted upright like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post.</a:t>
            </a:r>
            <a:endParaRPr sz="1450">
              <a:latin typeface="Times New Roman"/>
              <a:cs typeface="Times New Roman"/>
            </a:endParaRPr>
          </a:p>
          <a:p>
            <a:pPr marL="12700" marR="11430">
              <a:lnSpc>
                <a:spcPts val="1730"/>
              </a:lnSpc>
              <a:spcBef>
                <a:spcPts val="570"/>
              </a:spcBef>
            </a:pPr>
            <a:r>
              <a:rPr dirty="0" sz="1450" spc="-10">
                <a:latin typeface="Times New Roman"/>
                <a:cs typeface="Times New Roman"/>
              </a:rPr>
              <a:t>“He saith true,” laughed Pirret. </a:t>
            </a:r>
            <a:r>
              <a:rPr dirty="0" sz="1450" spc="-30">
                <a:latin typeface="Times New Roman"/>
                <a:cs typeface="Times New Roman"/>
              </a:rPr>
              <a:t>“Truly,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walk accoutred as </a:t>
            </a:r>
            <a:r>
              <a:rPr dirty="0" sz="1450" spc="-5">
                <a:latin typeface="Times New Roman"/>
                <a:cs typeface="Times New Roman"/>
              </a:rPr>
              <a:t>he </a:t>
            </a:r>
            <a:r>
              <a:rPr dirty="0" sz="1450" spc="-10">
                <a:latin typeface="Times New Roman"/>
                <a:cs typeface="Times New Roman"/>
              </a:rPr>
              <a:t>is.  Give it </a:t>
            </a:r>
            <a:r>
              <a:rPr dirty="0" sz="1450" spc="-5">
                <a:latin typeface="Times New Roman"/>
                <a:cs typeface="Times New Roman"/>
              </a:rPr>
              <a:t>a </a:t>
            </a:r>
            <a:r>
              <a:rPr dirty="0" sz="1450" spc="-10">
                <a:latin typeface="Times New Roman"/>
                <a:cs typeface="Times New Roman"/>
              </a:rPr>
              <a:t>slit—out with </a:t>
            </a:r>
            <a:r>
              <a:rPr dirty="0" sz="1450" spc="-5">
                <a:latin typeface="Times New Roman"/>
                <a:cs typeface="Times New Roman"/>
              </a:rPr>
              <a:t>your </a:t>
            </a:r>
            <a:r>
              <a:rPr dirty="0" sz="1450" spc="-10">
                <a:latin typeface="Times New Roman"/>
                <a:cs typeface="Times New Roman"/>
              </a:rPr>
              <a:t>knife and slit it,</a:t>
            </a:r>
            <a:r>
              <a:rPr dirty="0" sz="1450" spc="40">
                <a:latin typeface="Times New Roman"/>
                <a:cs typeface="Times New Roman"/>
              </a:rPr>
              <a:t> </a:t>
            </a:r>
            <a:r>
              <a:rPr dirty="0" sz="1450" spc="-10">
                <a:latin typeface="Times New Roman"/>
                <a:cs typeface="Times New Roman"/>
              </a:rPr>
              <a:t>gossip.”</a:t>
            </a:r>
            <a:endParaRPr sz="1450">
              <a:latin typeface="Times New Roman"/>
              <a:cs typeface="Times New Roman"/>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Even Arblaster paused at this proposal; </a:t>
            </a:r>
            <a:r>
              <a:rPr dirty="0" sz="1450" spc="-5">
                <a:latin typeface="Times New Roman"/>
                <a:cs typeface="Times New Roman"/>
              </a:rPr>
              <a:t>but </a:t>
            </a:r>
            <a:r>
              <a:rPr dirty="0" sz="1450" spc="-10">
                <a:latin typeface="Times New Roman"/>
                <a:cs typeface="Times New Roman"/>
              </a:rPr>
              <a:t>as his companion continued to  insist, and Dick had the sense to keep the merest wooden indifference </a:t>
            </a:r>
            <a:r>
              <a:rPr dirty="0" sz="1450" spc="-5">
                <a:latin typeface="Times New Roman"/>
                <a:cs typeface="Times New Roman"/>
              </a:rPr>
              <a:t>of  </a:t>
            </a:r>
            <a:r>
              <a:rPr dirty="0" sz="1450" spc="-10">
                <a:latin typeface="Times New Roman"/>
                <a:cs typeface="Times New Roman"/>
              </a:rPr>
              <a:t>expression, and only shrugged his shoulders over the </a:t>
            </a:r>
            <a:r>
              <a:rPr dirty="0" sz="1450" spc="-25">
                <a:latin typeface="Times New Roman"/>
                <a:cs typeface="Times New Roman"/>
              </a:rPr>
              <a:t>delay, </a:t>
            </a:r>
            <a:r>
              <a:rPr dirty="0" sz="1450" spc="-10">
                <a:latin typeface="Times New Roman"/>
                <a:cs typeface="Times New Roman"/>
              </a:rPr>
              <a:t>the skipper  consented at last, and cut the cords which tied his prisoner’s feet and legs. Not  only did this enable Dick to walk; </a:t>
            </a:r>
            <a:r>
              <a:rPr dirty="0" sz="1450" spc="-5">
                <a:latin typeface="Times New Roman"/>
                <a:cs typeface="Times New Roman"/>
              </a:rPr>
              <a:t>but </a:t>
            </a:r>
            <a:r>
              <a:rPr dirty="0" sz="1450" spc="-10">
                <a:latin typeface="Times New Roman"/>
                <a:cs typeface="Times New Roman"/>
              </a:rPr>
              <a:t>the whole network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bonds </a:t>
            </a:r>
            <a:r>
              <a:rPr dirty="0" sz="1450" spc="-10">
                <a:latin typeface="Times New Roman"/>
                <a:cs typeface="Times New Roman"/>
              </a:rPr>
              <a:t>being  proportionately loosened, </a:t>
            </a:r>
            <a:r>
              <a:rPr dirty="0" sz="1450" spc="-5">
                <a:latin typeface="Times New Roman"/>
                <a:cs typeface="Times New Roman"/>
              </a:rPr>
              <a:t>he </a:t>
            </a:r>
            <a:r>
              <a:rPr dirty="0" sz="1450" spc="-10">
                <a:latin typeface="Times New Roman"/>
                <a:cs typeface="Times New Roman"/>
              </a:rPr>
              <a:t>felt the arm behind his back begin to move more  </a:t>
            </a:r>
            <a:r>
              <a:rPr dirty="0" sz="1450" spc="-25">
                <a:latin typeface="Times New Roman"/>
                <a:cs typeface="Times New Roman"/>
              </a:rPr>
              <a:t>freely, </a:t>
            </a:r>
            <a:r>
              <a:rPr dirty="0" sz="1450" spc="-10">
                <a:latin typeface="Times New Roman"/>
                <a:cs typeface="Times New Roman"/>
              </a:rPr>
              <a:t>and could hope, with time and trouble, to entirely disengage it. So  much </a:t>
            </a:r>
            <a:r>
              <a:rPr dirty="0" sz="1450" spc="-5">
                <a:latin typeface="Times New Roman"/>
                <a:cs typeface="Times New Roman"/>
              </a:rPr>
              <a:t>he </a:t>
            </a:r>
            <a:r>
              <a:rPr dirty="0" sz="1450" spc="-10">
                <a:latin typeface="Times New Roman"/>
                <a:cs typeface="Times New Roman"/>
              </a:rPr>
              <a:t>owed already to the owlish silliness and greed </a:t>
            </a:r>
            <a:r>
              <a:rPr dirty="0" sz="1450" spc="-5">
                <a:latin typeface="Times New Roman"/>
                <a:cs typeface="Times New Roman"/>
              </a:rPr>
              <a:t>of </a:t>
            </a:r>
            <a:r>
              <a:rPr dirty="0" sz="1450" spc="-10">
                <a:latin typeface="Times New Roman"/>
                <a:cs typeface="Times New Roman"/>
              </a:rPr>
              <a:t>Master</a:t>
            </a:r>
            <a:r>
              <a:rPr dirty="0" sz="1450" spc="65">
                <a:latin typeface="Times New Roman"/>
                <a:cs typeface="Times New Roman"/>
              </a:rPr>
              <a:t> </a:t>
            </a:r>
            <a:r>
              <a:rPr dirty="0" sz="1450" spc="-10">
                <a:latin typeface="Times New Roman"/>
                <a:cs typeface="Times New Roman"/>
              </a:rPr>
              <a:t>Pirret.</a:t>
            </a:r>
            <a:endParaRPr sz="1450">
              <a:latin typeface="Times New Roman"/>
              <a:cs typeface="Times New Roman"/>
            </a:endParaRPr>
          </a:p>
          <a:p>
            <a:pPr algn="just" marL="12700" marR="6350">
              <a:lnSpc>
                <a:spcPts val="1730"/>
              </a:lnSpc>
              <a:spcBef>
                <a:spcPts val="565"/>
              </a:spcBef>
            </a:pPr>
            <a:r>
              <a:rPr dirty="0" sz="1450" spc="-10">
                <a:latin typeface="Times New Roman"/>
                <a:cs typeface="Times New Roman"/>
              </a:rPr>
              <a:t>That worthy now assumed the lead, and conducted them to the very same rude  alehouse where Lawless had taken Arblaster </a:t>
            </a:r>
            <a:r>
              <a:rPr dirty="0" sz="1450" spc="-5">
                <a:latin typeface="Times New Roman"/>
                <a:cs typeface="Times New Roman"/>
              </a:rPr>
              <a:t>on </a:t>
            </a:r>
            <a:r>
              <a:rPr dirty="0" sz="1450" spc="-10">
                <a:latin typeface="Times New Roman"/>
                <a:cs typeface="Times New Roman"/>
              </a:rPr>
              <a:t>the day </a:t>
            </a:r>
            <a:r>
              <a:rPr dirty="0" sz="1450" spc="-5">
                <a:latin typeface="Times New Roman"/>
                <a:cs typeface="Times New Roman"/>
              </a:rPr>
              <a:t>of </a:t>
            </a:r>
            <a:r>
              <a:rPr dirty="0" sz="1450" spc="-10">
                <a:latin typeface="Times New Roman"/>
                <a:cs typeface="Times New Roman"/>
              </a:rPr>
              <a:t>the gale. It was now  quite deserted; the fire was </a:t>
            </a:r>
            <a:r>
              <a:rPr dirty="0" sz="1450" spc="-5">
                <a:latin typeface="Times New Roman"/>
                <a:cs typeface="Times New Roman"/>
              </a:rPr>
              <a:t>a </a:t>
            </a:r>
            <a:r>
              <a:rPr dirty="0" sz="1450" spc="-10">
                <a:latin typeface="Times New Roman"/>
                <a:cs typeface="Times New Roman"/>
              </a:rPr>
              <a:t>pile </a:t>
            </a:r>
            <a:r>
              <a:rPr dirty="0" sz="1450" spc="-5">
                <a:latin typeface="Times New Roman"/>
                <a:cs typeface="Times New Roman"/>
              </a:rPr>
              <a:t>of </a:t>
            </a:r>
            <a:r>
              <a:rPr dirty="0" sz="1450" spc="-10">
                <a:latin typeface="Times New Roman"/>
                <a:cs typeface="Times New Roman"/>
              </a:rPr>
              <a:t>red embers, radiating the most ardent  heat; and when they had chosen their places, and the landlord had set before  them </a:t>
            </a:r>
            <a:r>
              <a:rPr dirty="0" sz="1450" spc="-5">
                <a:latin typeface="Times New Roman"/>
                <a:cs typeface="Times New Roman"/>
              </a:rPr>
              <a:t>a </a:t>
            </a:r>
            <a:r>
              <a:rPr dirty="0" sz="1450" spc="-10">
                <a:latin typeface="Times New Roman"/>
                <a:cs typeface="Times New Roman"/>
              </a:rPr>
              <a:t>measure </a:t>
            </a:r>
            <a:r>
              <a:rPr dirty="0" sz="1450" spc="-5">
                <a:latin typeface="Times New Roman"/>
                <a:cs typeface="Times New Roman"/>
              </a:rPr>
              <a:t>of </a:t>
            </a:r>
            <a:r>
              <a:rPr dirty="0" sz="1450" spc="-10">
                <a:latin typeface="Times New Roman"/>
                <a:cs typeface="Times New Roman"/>
              </a:rPr>
              <a:t>mulled ale, both Pirret and Arblaster stretched forth their  legs and squared their elbows like men bent </a:t>
            </a:r>
            <a:r>
              <a:rPr dirty="0" sz="1450" spc="-5">
                <a:latin typeface="Times New Roman"/>
                <a:cs typeface="Times New Roman"/>
              </a:rPr>
              <a:t>upon a </a:t>
            </a:r>
            <a:r>
              <a:rPr dirty="0" sz="1450" spc="-10">
                <a:latin typeface="Times New Roman"/>
                <a:cs typeface="Times New Roman"/>
              </a:rPr>
              <a:t>pleasant</a:t>
            </a:r>
            <a:r>
              <a:rPr dirty="0" sz="1450" spc="55">
                <a:latin typeface="Times New Roman"/>
                <a:cs typeface="Times New Roman"/>
              </a:rPr>
              <a:t> </a:t>
            </a:r>
            <a:r>
              <a:rPr dirty="0" sz="1450" spc="-25">
                <a:latin typeface="Times New Roman"/>
                <a:cs typeface="Times New Roman"/>
              </a:rPr>
              <a:t>hour.</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The table at which they sat, like all the others in the alehouse, consisted </a:t>
            </a:r>
            <a:r>
              <a:rPr dirty="0" sz="1450" spc="-5">
                <a:latin typeface="Times New Roman"/>
                <a:cs typeface="Times New Roman"/>
              </a:rPr>
              <a:t>of a  </a:t>
            </a:r>
            <a:r>
              <a:rPr dirty="0" sz="1450" spc="-25">
                <a:latin typeface="Times New Roman"/>
                <a:cs typeface="Times New Roman"/>
              </a:rPr>
              <a:t>heavy, </a:t>
            </a:r>
            <a:r>
              <a:rPr dirty="0" sz="1450" spc="-10">
                <a:latin typeface="Times New Roman"/>
                <a:cs typeface="Times New Roman"/>
              </a:rPr>
              <a:t>square board, set </a:t>
            </a:r>
            <a:r>
              <a:rPr dirty="0" sz="1450" spc="-5">
                <a:latin typeface="Times New Roman"/>
                <a:cs typeface="Times New Roman"/>
              </a:rPr>
              <a:t>on 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barrels; and each </a:t>
            </a:r>
            <a:r>
              <a:rPr dirty="0" sz="1450" spc="-5">
                <a:latin typeface="Times New Roman"/>
                <a:cs typeface="Times New Roman"/>
              </a:rPr>
              <a:t>of </a:t>
            </a:r>
            <a:r>
              <a:rPr dirty="0" sz="1450" spc="-10">
                <a:latin typeface="Times New Roman"/>
                <a:cs typeface="Times New Roman"/>
              </a:rPr>
              <a:t>the four curiously-  assorted cronies sat at </a:t>
            </a:r>
            <a:r>
              <a:rPr dirty="0" sz="1450" spc="-5">
                <a:latin typeface="Times New Roman"/>
                <a:cs typeface="Times New Roman"/>
              </a:rPr>
              <a:t>one </a:t>
            </a:r>
            <a:r>
              <a:rPr dirty="0" sz="1450" spc="-10">
                <a:latin typeface="Times New Roman"/>
                <a:cs typeface="Times New Roman"/>
              </a:rPr>
              <a:t>side </a:t>
            </a:r>
            <a:r>
              <a:rPr dirty="0" sz="1450" spc="-5">
                <a:latin typeface="Times New Roman"/>
                <a:cs typeface="Times New Roman"/>
              </a:rPr>
              <a:t>of </a:t>
            </a:r>
            <a:r>
              <a:rPr dirty="0" sz="1450" spc="-10">
                <a:latin typeface="Times New Roman"/>
                <a:cs typeface="Times New Roman"/>
              </a:rPr>
              <a:t>the square, Pirret facing </a:t>
            </a:r>
            <a:r>
              <a:rPr dirty="0" sz="1450" spc="-15">
                <a:latin typeface="Times New Roman"/>
                <a:cs typeface="Times New Roman"/>
              </a:rPr>
              <a:t>Arblaster, </a:t>
            </a:r>
            <a:r>
              <a:rPr dirty="0" sz="1450" spc="-10">
                <a:latin typeface="Times New Roman"/>
                <a:cs typeface="Times New Roman"/>
              </a:rPr>
              <a:t>and Dick  opposite to the common</a:t>
            </a:r>
            <a:r>
              <a:rPr dirty="0" sz="1450" spc="5">
                <a:latin typeface="Times New Roman"/>
                <a:cs typeface="Times New Roman"/>
              </a:rPr>
              <a:t> </a:t>
            </a:r>
            <a:r>
              <a:rPr dirty="0" sz="1450" spc="-20">
                <a:latin typeface="Times New Roman"/>
                <a:cs typeface="Times New Roman"/>
              </a:rPr>
              <a:t>sailor.</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“And </a:t>
            </a:r>
            <a:r>
              <a:rPr dirty="0" sz="1450" spc="-30">
                <a:latin typeface="Times New Roman"/>
                <a:cs typeface="Times New Roman"/>
              </a:rPr>
              <a:t>now, </a:t>
            </a:r>
            <a:r>
              <a:rPr dirty="0" sz="1450" spc="-5">
                <a:latin typeface="Times New Roman"/>
                <a:cs typeface="Times New Roman"/>
              </a:rPr>
              <a:t>young </a:t>
            </a:r>
            <a:r>
              <a:rPr dirty="0" sz="1450" spc="-10">
                <a:latin typeface="Times New Roman"/>
                <a:cs typeface="Times New Roman"/>
              </a:rPr>
              <a:t>man,” said Pirret, “to </a:t>
            </a:r>
            <a:r>
              <a:rPr dirty="0" sz="1450" spc="-5">
                <a:latin typeface="Times New Roman"/>
                <a:cs typeface="Times New Roman"/>
              </a:rPr>
              <a:t>your </a:t>
            </a:r>
            <a:r>
              <a:rPr dirty="0" sz="1450" spc="-10">
                <a:latin typeface="Times New Roman"/>
                <a:cs typeface="Times New Roman"/>
              </a:rPr>
              <a:t>tale. It doth </a:t>
            </a:r>
            <a:r>
              <a:rPr dirty="0" sz="1450" spc="-15">
                <a:latin typeface="Times New Roman"/>
                <a:cs typeface="Times New Roman"/>
              </a:rPr>
              <a:t>appear, </a:t>
            </a:r>
            <a:r>
              <a:rPr dirty="0" sz="1450" spc="-10">
                <a:latin typeface="Times New Roman"/>
                <a:cs typeface="Times New Roman"/>
              </a:rPr>
              <a:t>indeed, that  </a:t>
            </a:r>
            <a:r>
              <a:rPr dirty="0" sz="1450" spc="-5">
                <a:latin typeface="Times New Roman"/>
                <a:cs typeface="Times New Roman"/>
              </a:rPr>
              <a:t>ye </a:t>
            </a:r>
            <a:r>
              <a:rPr dirty="0" sz="1450" spc="-10">
                <a:latin typeface="Times New Roman"/>
                <a:cs typeface="Times New Roman"/>
              </a:rPr>
              <a:t>have somewhat abused </a:t>
            </a:r>
            <a:r>
              <a:rPr dirty="0" sz="1450" spc="-5">
                <a:latin typeface="Times New Roman"/>
                <a:cs typeface="Times New Roman"/>
              </a:rPr>
              <a:t>our </a:t>
            </a:r>
            <a:r>
              <a:rPr dirty="0" sz="1450" spc="-10">
                <a:latin typeface="Times New Roman"/>
                <a:cs typeface="Times New Roman"/>
              </a:rPr>
              <a:t>gossip Arblaster; </a:t>
            </a:r>
            <a:r>
              <a:rPr dirty="0" sz="1450" spc="-5">
                <a:latin typeface="Times New Roman"/>
                <a:cs typeface="Times New Roman"/>
              </a:rPr>
              <a:t>but </a:t>
            </a:r>
            <a:r>
              <a:rPr dirty="0" sz="1450" spc="-10">
                <a:latin typeface="Times New Roman"/>
                <a:cs typeface="Times New Roman"/>
              </a:rPr>
              <a:t>what then? Make it </a:t>
            </a:r>
            <a:r>
              <a:rPr dirty="0" sz="1450" spc="-5">
                <a:latin typeface="Times New Roman"/>
                <a:cs typeface="Times New Roman"/>
              </a:rPr>
              <a:t>up </a:t>
            </a:r>
            <a:r>
              <a:rPr dirty="0" sz="1450" spc="-10">
                <a:latin typeface="Times New Roman"/>
                <a:cs typeface="Times New Roman"/>
              </a:rPr>
              <a:t>to  him—show him </a:t>
            </a:r>
            <a:r>
              <a:rPr dirty="0" sz="1450" spc="-5">
                <a:latin typeface="Times New Roman"/>
                <a:cs typeface="Times New Roman"/>
              </a:rPr>
              <a:t>but </a:t>
            </a:r>
            <a:r>
              <a:rPr dirty="0" sz="1450" spc="-10">
                <a:latin typeface="Times New Roman"/>
                <a:cs typeface="Times New Roman"/>
              </a:rPr>
              <a:t>this chance to become wealthy—and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go </a:t>
            </a:r>
            <a:r>
              <a:rPr dirty="0" sz="1450" spc="-10">
                <a:latin typeface="Times New Roman"/>
                <a:cs typeface="Times New Roman"/>
              </a:rPr>
              <a:t>pledge </a:t>
            </a:r>
            <a:r>
              <a:rPr dirty="0" sz="1450" spc="-5">
                <a:latin typeface="Times New Roman"/>
                <a:cs typeface="Times New Roman"/>
              </a:rPr>
              <a:t>he  </a:t>
            </a:r>
            <a:r>
              <a:rPr dirty="0" sz="1450" spc="-10">
                <a:latin typeface="Times New Roman"/>
                <a:cs typeface="Times New Roman"/>
              </a:rPr>
              <a:t>will forgive</a:t>
            </a:r>
            <a:r>
              <a:rPr dirty="0" sz="1450" spc="-5">
                <a:latin typeface="Times New Roman"/>
                <a:cs typeface="Times New Roman"/>
              </a:rPr>
              <a:t> you.”</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So far Dick had spoken pretty much at random; </a:t>
            </a:r>
            <a:r>
              <a:rPr dirty="0" sz="1450" spc="-5">
                <a:latin typeface="Times New Roman"/>
                <a:cs typeface="Times New Roman"/>
              </a:rPr>
              <a:t>but </a:t>
            </a:r>
            <a:r>
              <a:rPr dirty="0" sz="1450" spc="-10">
                <a:latin typeface="Times New Roman"/>
                <a:cs typeface="Times New Roman"/>
              </a:rPr>
              <a:t>it was now </a:t>
            </a:r>
            <a:r>
              <a:rPr dirty="0" sz="1450" spc="-20">
                <a:latin typeface="Times New Roman"/>
                <a:cs typeface="Times New Roman"/>
              </a:rPr>
              <a:t>necessary,  </a:t>
            </a:r>
            <a:r>
              <a:rPr dirty="0" sz="1450" spc="-10">
                <a:latin typeface="Times New Roman"/>
                <a:cs typeface="Times New Roman"/>
              </a:rPr>
              <a:t>under the supervision </a:t>
            </a:r>
            <a:r>
              <a:rPr dirty="0" sz="1450" spc="-5">
                <a:latin typeface="Times New Roman"/>
                <a:cs typeface="Times New Roman"/>
              </a:rPr>
              <a:t>of </a:t>
            </a:r>
            <a:r>
              <a:rPr dirty="0" sz="1450" spc="-10">
                <a:latin typeface="Times New Roman"/>
                <a:cs typeface="Times New Roman"/>
              </a:rPr>
              <a:t>six eyes, to invent and tell some marvellous </a:t>
            </a:r>
            <a:r>
              <a:rPr dirty="0" sz="1450" spc="-25">
                <a:latin typeface="Times New Roman"/>
                <a:cs typeface="Times New Roman"/>
              </a:rPr>
              <a:t>story,  </a:t>
            </a:r>
            <a:r>
              <a:rPr dirty="0" sz="1450" spc="-10">
                <a:latin typeface="Times New Roman"/>
                <a:cs typeface="Times New Roman"/>
              </a:rPr>
              <a:t>and, if it were possible, get back into his hands the all-important signet. </a:t>
            </a:r>
            <a:r>
              <a:rPr dirty="0" sz="1450" spc="-60">
                <a:latin typeface="Times New Roman"/>
                <a:cs typeface="Times New Roman"/>
              </a:rPr>
              <a:t>To  </a:t>
            </a:r>
            <a:r>
              <a:rPr dirty="0" sz="1450" spc="-10">
                <a:latin typeface="Times New Roman"/>
                <a:cs typeface="Times New Roman"/>
              </a:rPr>
              <a:t>squander time was the first </a:t>
            </a:r>
            <a:r>
              <a:rPr dirty="0" sz="1450" spc="-20">
                <a:latin typeface="Times New Roman"/>
                <a:cs typeface="Times New Roman"/>
              </a:rPr>
              <a:t>necessity. </a:t>
            </a:r>
            <a:r>
              <a:rPr dirty="0" sz="1450" spc="-10">
                <a:latin typeface="Times New Roman"/>
                <a:cs typeface="Times New Roman"/>
              </a:rPr>
              <a:t>The longer his stay lasted, the more  would his captors drink, and the surer should </a:t>
            </a:r>
            <a:r>
              <a:rPr dirty="0" sz="1450" spc="-5">
                <a:latin typeface="Times New Roman"/>
                <a:cs typeface="Times New Roman"/>
              </a:rPr>
              <a:t>he be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attempted his  escape.</a:t>
            </a:r>
            <a:endParaRPr sz="1450">
              <a:latin typeface="Times New Roman"/>
              <a:cs typeface="Times New Roman"/>
            </a:endParaRPr>
          </a:p>
          <a:p>
            <a:pPr algn="just" marL="12700" marR="5080">
              <a:lnSpc>
                <a:spcPts val="1730"/>
              </a:lnSpc>
              <a:spcBef>
                <a:spcPts val="565"/>
              </a:spcBef>
            </a:pPr>
            <a:r>
              <a:rPr dirty="0" sz="1450" spc="-35">
                <a:latin typeface="Times New Roman"/>
                <a:cs typeface="Times New Roman"/>
              </a:rPr>
              <a:t>Well, </a:t>
            </a:r>
            <a:r>
              <a:rPr dirty="0" sz="1450" spc="-10">
                <a:latin typeface="Times New Roman"/>
                <a:cs typeface="Times New Roman"/>
              </a:rPr>
              <a:t>Dick was </a:t>
            </a:r>
            <a:r>
              <a:rPr dirty="0" sz="1450" spc="-5">
                <a:latin typeface="Times New Roman"/>
                <a:cs typeface="Times New Roman"/>
              </a:rPr>
              <a:t>not </a:t>
            </a:r>
            <a:r>
              <a:rPr dirty="0" sz="1450" spc="-10">
                <a:latin typeface="Times New Roman"/>
                <a:cs typeface="Times New Roman"/>
              </a:rPr>
              <a:t>much </a:t>
            </a:r>
            <a:r>
              <a:rPr dirty="0" sz="1450" spc="-5">
                <a:latin typeface="Times New Roman"/>
                <a:cs typeface="Times New Roman"/>
              </a:rPr>
              <a:t>of </a:t>
            </a:r>
            <a:r>
              <a:rPr dirty="0" sz="1450" spc="-10">
                <a:latin typeface="Times New Roman"/>
                <a:cs typeface="Times New Roman"/>
              </a:rPr>
              <a:t>an </a:t>
            </a:r>
            <a:r>
              <a:rPr dirty="0" sz="1450" spc="-15">
                <a:latin typeface="Times New Roman"/>
                <a:cs typeface="Times New Roman"/>
              </a:rPr>
              <a:t>inventor, </a:t>
            </a:r>
            <a:r>
              <a:rPr dirty="0" sz="1450" spc="-10">
                <a:latin typeface="Times New Roman"/>
                <a:cs typeface="Times New Roman"/>
              </a:rPr>
              <a:t>and what </a:t>
            </a:r>
            <a:r>
              <a:rPr dirty="0" sz="1450" spc="-5">
                <a:latin typeface="Times New Roman"/>
                <a:cs typeface="Times New Roman"/>
              </a:rPr>
              <a:t>he </a:t>
            </a:r>
            <a:r>
              <a:rPr dirty="0" sz="1450" spc="-10">
                <a:latin typeface="Times New Roman"/>
                <a:cs typeface="Times New Roman"/>
              </a:rPr>
              <a:t>told was pretty much the  tale </a:t>
            </a:r>
            <a:r>
              <a:rPr dirty="0" sz="1450" spc="-5">
                <a:latin typeface="Times New Roman"/>
                <a:cs typeface="Times New Roman"/>
              </a:rPr>
              <a:t>of </a:t>
            </a:r>
            <a:r>
              <a:rPr dirty="0" sz="1450" spc="-10">
                <a:latin typeface="Times New Roman"/>
                <a:cs typeface="Times New Roman"/>
              </a:rPr>
              <a:t>Ali Baba, with Shoreby and </a:t>
            </a:r>
            <a:r>
              <a:rPr dirty="0" sz="1450" spc="-15">
                <a:latin typeface="Times New Roman"/>
                <a:cs typeface="Times New Roman"/>
              </a:rPr>
              <a:t>Tunstall </a:t>
            </a:r>
            <a:r>
              <a:rPr dirty="0" sz="1450" spc="-10">
                <a:latin typeface="Times New Roman"/>
                <a:cs typeface="Times New Roman"/>
              </a:rPr>
              <a:t>Forest substituted for the East, and  the treasures </a:t>
            </a:r>
            <a:r>
              <a:rPr dirty="0" sz="1450" spc="-5">
                <a:latin typeface="Times New Roman"/>
                <a:cs typeface="Times New Roman"/>
              </a:rPr>
              <a:t>of </a:t>
            </a:r>
            <a:r>
              <a:rPr dirty="0" sz="1450" spc="-10">
                <a:latin typeface="Times New Roman"/>
                <a:cs typeface="Times New Roman"/>
              </a:rPr>
              <a:t>the cavern rather exaggerated than diminished. As the reader is  aware, it is an excellent </a:t>
            </a:r>
            <a:r>
              <a:rPr dirty="0" sz="1450" spc="-25">
                <a:latin typeface="Times New Roman"/>
                <a:cs typeface="Times New Roman"/>
              </a:rPr>
              <a:t>story, </a:t>
            </a:r>
            <a:r>
              <a:rPr dirty="0" sz="1450" spc="-10">
                <a:latin typeface="Times New Roman"/>
                <a:cs typeface="Times New Roman"/>
              </a:rPr>
              <a:t>and has </a:t>
            </a:r>
            <a:r>
              <a:rPr dirty="0" sz="1450" spc="-5">
                <a:latin typeface="Times New Roman"/>
                <a:cs typeface="Times New Roman"/>
              </a:rPr>
              <a:t>but one </a:t>
            </a:r>
            <a:r>
              <a:rPr dirty="0" sz="1450" spc="-10">
                <a:latin typeface="Times New Roman"/>
                <a:cs typeface="Times New Roman"/>
              </a:rPr>
              <a:t>drawback—that it is </a:t>
            </a:r>
            <a:r>
              <a:rPr dirty="0" sz="1450" spc="-5">
                <a:latin typeface="Times New Roman"/>
                <a:cs typeface="Times New Roman"/>
              </a:rPr>
              <a:t>not </a:t>
            </a:r>
            <a:r>
              <a:rPr dirty="0" sz="1450" spc="-10">
                <a:latin typeface="Times New Roman"/>
                <a:cs typeface="Times New Roman"/>
              </a:rPr>
              <a:t>true;  and so, as these three simple shipmen now heard it for the first time, their eyes  stood </a:t>
            </a:r>
            <a:r>
              <a:rPr dirty="0" sz="1450" spc="-5">
                <a:latin typeface="Times New Roman"/>
                <a:cs typeface="Times New Roman"/>
              </a:rPr>
              <a:t>out of </a:t>
            </a:r>
            <a:r>
              <a:rPr dirty="0" sz="1450" spc="-10">
                <a:latin typeface="Times New Roman"/>
                <a:cs typeface="Times New Roman"/>
              </a:rPr>
              <a:t>their faces, and their mouths gaped like codfish at </a:t>
            </a:r>
            <a:r>
              <a:rPr dirty="0" sz="1450" spc="-5">
                <a:latin typeface="Times New Roman"/>
                <a:cs typeface="Times New Roman"/>
              </a:rPr>
              <a:t>a</a:t>
            </a:r>
            <a:r>
              <a:rPr dirty="0" sz="1450" spc="125">
                <a:latin typeface="Times New Roman"/>
                <a:cs typeface="Times New Roman"/>
              </a:rPr>
              <a:t> </a:t>
            </a:r>
            <a:r>
              <a:rPr dirty="0" sz="1450" spc="-10">
                <a:latin typeface="Times New Roman"/>
                <a:cs typeface="Times New Roman"/>
              </a:rPr>
              <a:t>fishmonger’s.</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Pretty soon </a:t>
            </a:r>
            <a:r>
              <a:rPr dirty="0" sz="1450" spc="-5">
                <a:latin typeface="Times New Roman"/>
                <a:cs typeface="Times New Roman"/>
              </a:rPr>
              <a:t>a </a:t>
            </a:r>
            <a:r>
              <a:rPr dirty="0" sz="1450" spc="-10">
                <a:latin typeface="Times New Roman"/>
                <a:cs typeface="Times New Roman"/>
              </a:rPr>
              <a:t>second measure </a:t>
            </a:r>
            <a:r>
              <a:rPr dirty="0" sz="1450" spc="-5">
                <a:latin typeface="Times New Roman"/>
                <a:cs typeface="Times New Roman"/>
              </a:rPr>
              <a:t>of </a:t>
            </a:r>
            <a:r>
              <a:rPr dirty="0" sz="1450" spc="-10">
                <a:latin typeface="Times New Roman"/>
                <a:cs typeface="Times New Roman"/>
              </a:rPr>
              <a:t>mulled ale was called for; and while Dick  was still artfully spinning </a:t>
            </a:r>
            <a:r>
              <a:rPr dirty="0" sz="1450" spc="-5">
                <a:latin typeface="Times New Roman"/>
                <a:cs typeface="Times New Roman"/>
              </a:rPr>
              <a:t>out </a:t>
            </a:r>
            <a:r>
              <a:rPr dirty="0" sz="1450" spc="-10">
                <a:latin typeface="Times New Roman"/>
                <a:cs typeface="Times New Roman"/>
              </a:rPr>
              <a:t>the incidents </a:t>
            </a:r>
            <a:r>
              <a:rPr dirty="0" sz="1450" spc="-5">
                <a:latin typeface="Times New Roman"/>
                <a:cs typeface="Times New Roman"/>
              </a:rPr>
              <a:t>a </a:t>
            </a:r>
            <a:r>
              <a:rPr dirty="0" sz="1450" spc="-10">
                <a:latin typeface="Times New Roman"/>
                <a:cs typeface="Times New Roman"/>
              </a:rPr>
              <a:t>third followed the</a:t>
            </a:r>
            <a:r>
              <a:rPr dirty="0" sz="1450" spc="80">
                <a:latin typeface="Times New Roman"/>
                <a:cs typeface="Times New Roman"/>
              </a:rPr>
              <a:t> </a:t>
            </a:r>
            <a:r>
              <a:rPr dirty="0" sz="1450" spc="-10">
                <a:latin typeface="Times New Roman"/>
                <a:cs typeface="Times New Roman"/>
              </a:rPr>
              <a:t>second.</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Here was the position </a:t>
            </a:r>
            <a:r>
              <a:rPr dirty="0" sz="1450" spc="-5">
                <a:latin typeface="Times New Roman"/>
                <a:cs typeface="Times New Roman"/>
              </a:rPr>
              <a:t>of </a:t>
            </a:r>
            <a:r>
              <a:rPr dirty="0" sz="1450" spc="-10">
                <a:latin typeface="Times New Roman"/>
                <a:cs typeface="Times New Roman"/>
              </a:rPr>
              <a:t>the parties towards the end: </a:t>
            </a:r>
            <a:r>
              <a:rPr dirty="0" sz="1450" spc="-15">
                <a:latin typeface="Times New Roman"/>
                <a:cs typeface="Times New Roman"/>
              </a:rPr>
              <a:t>Arblaster, </a:t>
            </a:r>
            <a:r>
              <a:rPr dirty="0" sz="1450" spc="-10">
                <a:latin typeface="Times New Roman"/>
                <a:cs typeface="Times New Roman"/>
              </a:rPr>
              <a:t>three-parts  drunk and one-half asleep, </a:t>
            </a:r>
            <a:r>
              <a:rPr dirty="0" sz="1450" spc="-5">
                <a:latin typeface="Times New Roman"/>
                <a:cs typeface="Times New Roman"/>
              </a:rPr>
              <a:t>hung </a:t>
            </a:r>
            <a:r>
              <a:rPr dirty="0" sz="1450" spc="-10">
                <a:latin typeface="Times New Roman"/>
                <a:cs typeface="Times New Roman"/>
              </a:rPr>
              <a:t>helpless </a:t>
            </a:r>
            <a:r>
              <a:rPr dirty="0" sz="1450" spc="-5">
                <a:latin typeface="Times New Roman"/>
                <a:cs typeface="Times New Roman"/>
              </a:rPr>
              <a:t>on </a:t>
            </a:r>
            <a:r>
              <a:rPr dirty="0" sz="1450" spc="-10">
                <a:latin typeface="Times New Roman"/>
                <a:cs typeface="Times New Roman"/>
              </a:rPr>
              <a:t>his stool. Even </a:t>
            </a:r>
            <a:r>
              <a:rPr dirty="0" sz="1450" spc="-45">
                <a:latin typeface="Times New Roman"/>
                <a:cs typeface="Times New Roman"/>
              </a:rPr>
              <a:t>Tom </a:t>
            </a:r>
            <a:r>
              <a:rPr dirty="0" sz="1450" spc="-10">
                <a:latin typeface="Times New Roman"/>
                <a:cs typeface="Times New Roman"/>
              </a:rPr>
              <a:t>had been  much delighted with the tale, and his vigilance had abated in proportion.  Meanwhile,</a:t>
            </a:r>
            <a:r>
              <a:rPr dirty="0" sz="1450" spc="114">
                <a:latin typeface="Times New Roman"/>
                <a:cs typeface="Times New Roman"/>
              </a:rPr>
              <a:t> </a:t>
            </a:r>
            <a:r>
              <a:rPr dirty="0" sz="1450" spc="-10">
                <a:latin typeface="Times New Roman"/>
                <a:cs typeface="Times New Roman"/>
              </a:rPr>
              <a:t>Dick</a:t>
            </a:r>
            <a:r>
              <a:rPr dirty="0" sz="1450" spc="120">
                <a:latin typeface="Times New Roman"/>
                <a:cs typeface="Times New Roman"/>
              </a:rPr>
              <a:t> </a:t>
            </a:r>
            <a:r>
              <a:rPr dirty="0" sz="1450" spc="-10">
                <a:latin typeface="Times New Roman"/>
                <a:cs typeface="Times New Roman"/>
              </a:rPr>
              <a:t>had</a:t>
            </a:r>
            <a:r>
              <a:rPr dirty="0" sz="1450" spc="120">
                <a:latin typeface="Times New Roman"/>
                <a:cs typeface="Times New Roman"/>
              </a:rPr>
              <a:t> </a:t>
            </a:r>
            <a:r>
              <a:rPr dirty="0" sz="1450" spc="-10">
                <a:latin typeface="Times New Roman"/>
                <a:cs typeface="Times New Roman"/>
              </a:rPr>
              <a:t>gradually</a:t>
            </a:r>
            <a:r>
              <a:rPr dirty="0" sz="1450" spc="120">
                <a:latin typeface="Times New Roman"/>
                <a:cs typeface="Times New Roman"/>
              </a:rPr>
              <a:t> </a:t>
            </a:r>
            <a:r>
              <a:rPr dirty="0" sz="1450" spc="-10">
                <a:latin typeface="Times New Roman"/>
                <a:cs typeface="Times New Roman"/>
              </a:rPr>
              <a:t>wormed</a:t>
            </a:r>
            <a:r>
              <a:rPr dirty="0" sz="1450" spc="120">
                <a:latin typeface="Times New Roman"/>
                <a:cs typeface="Times New Roman"/>
              </a:rPr>
              <a:t> </a:t>
            </a:r>
            <a:r>
              <a:rPr dirty="0" sz="1450" spc="-10">
                <a:latin typeface="Times New Roman"/>
                <a:cs typeface="Times New Roman"/>
              </a:rPr>
              <a:t>his</a:t>
            </a:r>
            <a:r>
              <a:rPr dirty="0" sz="1450" spc="120">
                <a:latin typeface="Times New Roman"/>
                <a:cs typeface="Times New Roman"/>
              </a:rPr>
              <a:t> </a:t>
            </a:r>
            <a:r>
              <a:rPr dirty="0" sz="1450" spc="-10">
                <a:latin typeface="Times New Roman"/>
                <a:cs typeface="Times New Roman"/>
              </a:rPr>
              <a:t>right</a:t>
            </a:r>
            <a:r>
              <a:rPr dirty="0" sz="1450" spc="120">
                <a:latin typeface="Times New Roman"/>
                <a:cs typeface="Times New Roman"/>
              </a:rPr>
              <a:t> </a:t>
            </a:r>
            <a:r>
              <a:rPr dirty="0" sz="1450" spc="-10">
                <a:latin typeface="Times New Roman"/>
                <a:cs typeface="Times New Roman"/>
              </a:rPr>
              <a:t>arm</a:t>
            </a:r>
            <a:r>
              <a:rPr dirty="0" sz="1450" spc="120">
                <a:latin typeface="Times New Roman"/>
                <a:cs typeface="Times New Roman"/>
              </a:rPr>
              <a:t> </a:t>
            </a:r>
            <a:r>
              <a:rPr dirty="0" sz="1450" spc="-10">
                <a:latin typeface="Times New Roman"/>
                <a:cs typeface="Times New Roman"/>
              </a:rPr>
              <a:t>clear</a:t>
            </a:r>
            <a:r>
              <a:rPr dirty="0" sz="1450" spc="120">
                <a:latin typeface="Times New Roman"/>
                <a:cs typeface="Times New Roman"/>
              </a:rPr>
              <a:t> </a:t>
            </a:r>
            <a:r>
              <a:rPr dirty="0" sz="1450" spc="-5">
                <a:latin typeface="Times New Roman"/>
                <a:cs typeface="Times New Roman"/>
              </a:rPr>
              <a:t>of</a:t>
            </a:r>
            <a:r>
              <a:rPr dirty="0" sz="1450" spc="120">
                <a:latin typeface="Times New Roman"/>
                <a:cs typeface="Times New Roman"/>
              </a:rPr>
              <a:t> </a:t>
            </a:r>
            <a:r>
              <a:rPr dirty="0" sz="1450" spc="-10">
                <a:latin typeface="Times New Roman"/>
                <a:cs typeface="Times New Roman"/>
              </a:rPr>
              <a:t>its</a:t>
            </a:r>
            <a:r>
              <a:rPr dirty="0" sz="1450" spc="120">
                <a:latin typeface="Times New Roman"/>
                <a:cs typeface="Times New Roman"/>
              </a:rPr>
              <a:t> </a:t>
            </a:r>
            <a:r>
              <a:rPr dirty="0" sz="1450" spc="-5">
                <a:latin typeface="Times New Roman"/>
                <a:cs typeface="Times New Roman"/>
              </a:rPr>
              <a:t>bonds,</a:t>
            </a:r>
            <a:r>
              <a:rPr dirty="0" sz="1450" spc="12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1862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was ready to risk</a:t>
            </a:r>
            <a:r>
              <a:rPr dirty="0" sz="1450" spc="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“And </a:t>
            </a:r>
            <a:r>
              <a:rPr dirty="0" sz="1450" spc="-5">
                <a:latin typeface="Times New Roman"/>
                <a:cs typeface="Times New Roman"/>
              </a:rPr>
              <a:t>so,” </a:t>
            </a:r>
            <a:r>
              <a:rPr dirty="0" sz="1450" spc="-10">
                <a:latin typeface="Times New Roman"/>
                <a:cs typeface="Times New Roman"/>
              </a:rPr>
              <a:t>said Pirret, “y’ are </a:t>
            </a:r>
            <a:r>
              <a:rPr dirty="0" sz="1450" spc="-5">
                <a:latin typeface="Times New Roman"/>
                <a:cs typeface="Times New Roman"/>
              </a:rPr>
              <a:t>one of</a:t>
            </a:r>
            <a:r>
              <a:rPr dirty="0" sz="1450" spc="-90">
                <a:latin typeface="Times New Roman"/>
                <a:cs typeface="Times New Roman"/>
              </a:rPr>
              <a:t> </a:t>
            </a:r>
            <a:r>
              <a:rPr dirty="0" sz="1450" spc="-10">
                <a:latin typeface="Times New Roman"/>
                <a:cs typeface="Times New Roman"/>
              </a:rPr>
              <a:t>these?”</a:t>
            </a:r>
            <a:endParaRPr sz="1450">
              <a:latin typeface="Times New Roman"/>
              <a:cs typeface="Times New Roman"/>
            </a:endParaRPr>
          </a:p>
          <a:p>
            <a:pPr algn="just" marL="12700" marR="8890">
              <a:lnSpc>
                <a:spcPts val="1730"/>
              </a:lnSpc>
              <a:spcBef>
                <a:spcPts val="630"/>
              </a:spcBef>
            </a:pPr>
            <a:r>
              <a:rPr dirty="0" sz="1450" spc="-10">
                <a:latin typeface="Times New Roman"/>
                <a:cs typeface="Times New Roman"/>
              </a:rPr>
              <a:t>“I was made </a:t>
            </a:r>
            <a:r>
              <a:rPr dirty="0" sz="1450" spc="-5">
                <a:latin typeface="Times New Roman"/>
                <a:cs typeface="Times New Roman"/>
              </a:rPr>
              <a:t>so,” </a:t>
            </a:r>
            <a:r>
              <a:rPr dirty="0" sz="1450" spc="-10">
                <a:latin typeface="Times New Roman"/>
                <a:cs typeface="Times New Roman"/>
              </a:rPr>
              <a:t>replied Dick, “against my will; </a:t>
            </a:r>
            <a:r>
              <a:rPr dirty="0" sz="1450" spc="-5">
                <a:latin typeface="Times New Roman"/>
                <a:cs typeface="Times New Roman"/>
              </a:rPr>
              <a:t>but </a:t>
            </a:r>
            <a:r>
              <a:rPr dirty="0" sz="1450" spc="-10">
                <a:latin typeface="Times New Roman"/>
                <a:cs typeface="Times New Roman"/>
              </a:rPr>
              <a:t>an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but </a:t>
            </a:r>
            <a:r>
              <a:rPr dirty="0" sz="1450" spc="-10">
                <a:latin typeface="Times New Roman"/>
                <a:cs typeface="Times New Roman"/>
              </a:rPr>
              <a:t>get </a:t>
            </a:r>
            <a:r>
              <a:rPr dirty="0" sz="1450" spc="-5">
                <a:latin typeface="Times New Roman"/>
                <a:cs typeface="Times New Roman"/>
              </a:rPr>
              <a:t>a </a:t>
            </a:r>
            <a:r>
              <a:rPr dirty="0" sz="1450" spc="-10">
                <a:latin typeface="Times New Roman"/>
                <a:cs typeface="Times New Roman"/>
              </a:rPr>
              <a:t>sack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of </a:t>
            </a:r>
            <a:r>
              <a:rPr dirty="0" sz="1450" spc="-10">
                <a:latin typeface="Times New Roman"/>
                <a:cs typeface="Times New Roman"/>
              </a:rPr>
              <a:t>gold coin to my share,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 fool </a:t>
            </a:r>
            <a:r>
              <a:rPr dirty="0" sz="1450" spc="-10">
                <a:latin typeface="Times New Roman"/>
                <a:cs typeface="Times New Roman"/>
              </a:rPr>
              <a:t>indeed to continue dwelling  in </a:t>
            </a:r>
            <a:r>
              <a:rPr dirty="0" sz="1450" spc="-5">
                <a:latin typeface="Times New Roman"/>
                <a:cs typeface="Times New Roman"/>
              </a:rPr>
              <a:t>a </a:t>
            </a:r>
            <a:r>
              <a:rPr dirty="0" sz="1450" spc="-10">
                <a:latin typeface="Times New Roman"/>
                <a:cs typeface="Times New Roman"/>
              </a:rPr>
              <a:t>filthy cave, and standing shot and </a:t>
            </a:r>
            <a:r>
              <a:rPr dirty="0" sz="1450" spc="-15">
                <a:latin typeface="Times New Roman"/>
                <a:cs typeface="Times New Roman"/>
              </a:rPr>
              <a:t>buffet </a:t>
            </a:r>
            <a:r>
              <a:rPr dirty="0" sz="1450" spc="-10">
                <a:latin typeface="Times New Roman"/>
                <a:cs typeface="Times New Roman"/>
              </a:rPr>
              <a:t>like </a:t>
            </a:r>
            <a:r>
              <a:rPr dirty="0" sz="1450" spc="-5">
                <a:latin typeface="Times New Roman"/>
                <a:cs typeface="Times New Roman"/>
              </a:rPr>
              <a:t>a </a:t>
            </a:r>
            <a:r>
              <a:rPr dirty="0" sz="1450" spc="-20">
                <a:latin typeface="Times New Roman"/>
                <a:cs typeface="Times New Roman"/>
              </a:rPr>
              <a:t>soldier. </a:t>
            </a:r>
            <a:r>
              <a:rPr dirty="0" sz="1450" spc="-10">
                <a:latin typeface="Times New Roman"/>
                <a:cs typeface="Times New Roman"/>
              </a:rPr>
              <a:t>Here </a:t>
            </a:r>
            <a:r>
              <a:rPr dirty="0" sz="1450" spc="-5">
                <a:latin typeface="Times New Roman"/>
                <a:cs typeface="Times New Roman"/>
              </a:rPr>
              <a:t>be </a:t>
            </a:r>
            <a:r>
              <a:rPr dirty="0" sz="1450" spc="-10">
                <a:latin typeface="Times New Roman"/>
                <a:cs typeface="Times New Roman"/>
              </a:rPr>
              <a:t>we four;  </a:t>
            </a:r>
            <a:r>
              <a:rPr dirty="0" sz="1450" spc="-5">
                <a:latin typeface="Times New Roman"/>
                <a:cs typeface="Times New Roman"/>
              </a:rPr>
              <a:t>good! </a:t>
            </a:r>
            <a:r>
              <a:rPr dirty="0" sz="1450" spc="-10">
                <a:latin typeface="Times New Roman"/>
                <a:cs typeface="Times New Roman"/>
              </a:rPr>
              <a:t>Let us, then, </a:t>
            </a:r>
            <a:r>
              <a:rPr dirty="0" sz="1450" spc="-5">
                <a:latin typeface="Times New Roman"/>
                <a:cs typeface="Times New Roman"/>
              </a:rPr>
              <a:t>go </a:t>
            </a:r>
            <a:r>
              <a:rPr dirty="0" sz="1450" spc="-10">
                <a:latin typeface="Times New Roman"/>
                <a:cs typeface="Times New Roman"/>
              </a:rPr>
              <a:t>forth into the forest to-morrow ere the sun </a:t>
            </a:r>
            <a:r>
              <a:rPr dirty="0" sz="1450" spc="-5">
                <a:latin typeface="Times New Roman"/>
                <a:cs typeface="Times New Roman"/>
              </a:rPr>
              <a:t>be up. </a:t>
            </a:r>
            <a:r>
              <a:rPr dirty="0" sz="1450" spc="-10">
                <a:latin typeface="Times New Roman"/>
                <a:cs typeface="Times New Roman"/>
              </a:rPr>
              <a:t>Could  we come honestly </a:t>
            </a:r>
            <a:r>
              <a:rPr dirty="0" sz="1450" spc="-5">
                <a:latin typeface="Times New Roman"/>
                <a:cs typeface="Times New Roman"/>
              </a:rPr>
              <a:t>by a </a:t>
            </a:r>
            <a:r>
              <a:rPr dirty="0" sz="1450" spc="-20">
                <a:latin typeface="Times New Roman"/>
                <a:cs typeface="Times New Roman"/>
              </a:rPr>
              <a:t>donkey, </a:t>
            </a:r>
            <a:r>
              <a:rPr dirty="0" sz="1450" spc="-10">
                <a:latin typeface="Times New Roman"/>
                <a:cs typeface="Times New Roman"/>
              </a:rPr>
              <a:t>it were better; </a:t>
            </a:r>
            <a:r>
              <a:rPr dirty="0" sz="1450" spc="-5">
                <a:latin typeface="Times New Roman"/>
                <a:cs typeface="Times New Roman"/>
              </a:rPr>
              <a:t>but </a:t>
            </a:r>
            <a:r>
              <a:rPr dirty="0" sz="1450" spc="-10">
                <a:latin typeface="Times New Roman"/>
                <a:cs typeface="Times New Roman"/>
              </a:rPr>
              <a:t>an we cannot, we have </a:t>
            </a:r>
            <a:r>
              <a:rPr dirty="0" sz="1450" spc="-5">
                <a:latin typeface="Times New Roman"/>
                <a:cs typeface="Times New Roman"/>
              </a:rPr>
              <a:t>our  </a:t>
            </a:r>
            <a:r>
              <a:rPr dirty="0" sz="1450" spc="-10">
                <a:latin typeface="Times New Roman"/>
                <a:cs typeface="Times New Roman"/>
              </a:rPr>
              <a:t>four strong backs, and </a:t>
            </a:r>
            <a:r>
              <a:rPr dirty="0" sz="1450" spc="-5">
                <a:latin typeface="Times New Roman"/>
                <a:cs typeface="Times New Roman"/>
              </a:rPr>
              <a:t>I </a:t>
            </a:r>
            <a:r>
              <a:rPr dirty="0" sz="1450" spc="-10">
                <a:latin typeface="Times New Roman"/>
                <a:cs typeface="Times New Roman"/>
              </a:rPr>
              <a:t>warrant me we shall come home</a:t>
            </a:r>
            <a:r>
              <a:rPr dirty="0" sz="1450" spc="75">
                <a:latin typeface="Times New Roman"/>
                <a:cs typeface="Times New Roman"/>
              </a:rPr>
              <a:t> </a:t>
            </a:r>
            <a:r>
              <a:rPr dirty="0" sz="1450" spc="-10">
                <a:latin typeface="Times New Roman"/>
                <a:cs typeface="Times New Roman"/>
              </a:rPr>
              <a:t>staggering.”</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Pirret licked his</a:t>
            </a:r>
            <a:r>
              <a:rPr dirty="0" sz="1450">
                <a:latin typeface="Times New Roman"/>
                <a:cs typeface="Times New Roman"/>
              </a:rPr>
              <a:t> </a:t>
            </a:r>
            <a:r>
              <a:rPr dirty="0" sz="1450" spc="-10">
                <a:latin typeface="Times New Roman"/>
                <a:cs typeface="Times New Roman"/>
              </a:rPr>
              <a:t>lips.</a:t>
            </a:r>
            <a:endParaRPr sz="1450">
              <a:latin typeface="Times New Roman"/>
              <a:cs typeface="Times New Roman"/>
            </a:endParaRPr>
          </a:p>
          <a:p>
            <a:pPr algn="just" marL="12700" marR="7620">
              <a:lnSpc>
                <a:spcPts val="1730"/>
              </a:lnSpc>
              <a:spcBef>
                <a:spcPts val="630"/>
              </a:spcBef>
            </a:pPr>
            <a:r>
              <a:rPr dirty="0" sz="1450" spc="-10">
                <a:latin typeface="Times New Roman"/>
                <a:cs typeface="Times New Roman"/>
              </a:rPr>
              <a:t>“And this magic,” </a:t>
            </a:r>
            <a:r>
              <a:rPr dirty="0" sz="1450" spc="-5">
                <a:latin typeface="Times New Roman"/>
                <a:cs typeface="Times New Roman"/>
              </a:rPr>
              <a:t>he </a:t>
            </a:r>
            <a:r>
              <a:rPr dirty="0" sz="1450" spc="-10">
                <a:latin typeface="Times New Roman"/>
                <a:cs typeface="Times New Roman"/>
              </a:rPr>
              <a:t>said—“this password, whereby the cave is opened—how  call </a:t>
            </a:r>
            <a:r>
              <a:rPr dirty="0" sz="1450" spc="-5">
                <a:latin typeface="Times New Roman"/>
                <a:cs typeface="Times New Roman"/>
              </a:rPr>
              <a:t>ye </a:t>
            </a:r>
            <a:r>
              <a:rPr dirty="0" sz="1450" spc="-10">
                <a:latin typeface="Times New Roman"/>
                <a:cs typeface="Times New Roman"/>
              </a:rPr>
              <a:t>it,</a:t>
            </a:r>
            <a:r>
              <a:rPr dirty="0" sz="1450" spc="-5">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marR="6985">
              <a:lnSpc>
                <a:spcPts val="1730"/>
              </a:lnSpc>
              <a:spcBef>
                <a:spcPts val="575"/>
              </a:spcBef>
            </a:pPr>
            <a:r>
              <a:rPr dirty="0" sz="1450" spc="-30">
                <a:latin typeface="Times New Roman"/>
                <a:cs typeface="Times New Roman"/>
              </a:rPr>
              <a:t>“Nay, </a:t>
            </a:r>
            <a:r>
              <a:rPr dirty="0" sz="1450" spc="-5">
                <a:latin typeface="Times New Roman"/>
                <a:cs typeface="Times New Roman"/>
              </a:rPr>
              <a:t>none </a:t>
            </a:r>
            <a:r>
              <a:rPr dirty="0" sz="1450" spc="-10">
                <a:latin typeface="Times New Roman"/>
                <a:cs typeface="Times New Roman"/>
              </a:rPr>
              <a:t>know the word </a:t>
            </a:r>
            <a:r>
              <a:rPr dirty="0" sz="1450" spc="-5">
                <a:latin typeface="Times New Roman"/>
                <a:cs typeface="Times New Roman"/>
              </a:rPr>
              <a:t>but </a:t>
            </a:r>
            <a:r>
              <a:rPr dirty="0" sz="1450" spc="-10">
                <a:latin typeface="Times New Roman"/>
                <a:cs typeface="Times New Roman"/>
              </a:rPr>
              <a:t>the three chiefs,” returned Dick; “but here is  </a:t>
            </a:r>
            <a:r>
              <a:rPr dirty="0" sz="1450" spc="-5">
                <a:latin typeface="Times New Roman"/>
                <a:cs typeface="Times New Roman"/>
              </a:rPr>
              <a:t>your </a:t>
            </a:r>
            <a:r>
              <a:rPr dirty="0" sz="1450" spc="-10">
                <a:latin typeface="Times New Roman"/>
                <a:cs typeface="Times New Roman"/>
              </a:rPr>
              <a:t>great </a:t>
            </a:r>
            <a:r>
              <a:rPr dirty="0" sz="1450" spc="-5">
                <a:latin typeface="Times New Roman"/>
                <a:cs typeface="Times New Roman"/>
              </a:rPr>
              <a:t>good </a:t>
            </a:r>
            <a:r>
              <a:rPr dirty="0" sz="1450" spc="-10">
                <a:latin typeface="Times New Roman"/>
                <a:cs typeface="Times New Roman"/>
              </a:rPr>
              <a:t>fortune, that, </a:t>
            </a:r>
            <a:r>
              <a:rPr dirty="0" sz="1450" spc="-5">
                <a:latin typeface="Times New Roman"/>
                <a:cs typeface="Times New Roman"/>
              </a:rPr>
              <a:t>on </a:t>
            </a:r>
            <a:r>
              <a:rPr dirty="0" sz="1450" spc="-10">
                <a:latin typeface="Times New Roman"/>
                <a:cs typeface="Times New Roman"/>
              </a:rPr>
              <a:t>this very evening,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the bearer </a:t>
            </a:r>
            <a:r>
              <a:rPr dirty="0" sz="1450" spc="-5">
                <a:latin typeface="Times New Roman"/>
                <a:cs typeface="Times New Roman"/>
              </a:rPr>
              <a:t>of a  </a:t>
            </a:r>
            <a:r>
              <a:rPr dirty="0" sz="1450" spc="-10">
                <a:latin typeface="Times New Roman"/>
                <a:cs typeface="Times New Roman"/>
              </a:rPr>
              <a:t>spell to open it. It is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not </a:t>
            </a:r>
            <a:r>
              <a:rPr dirty="0" sz="1450" spc="-10">
                <a:latin typeface="Times New Roman"/>
                <a:cs typeface="Times New Roman"/>
              </a:rPr>
              <a:t>trusted twice </a:t>
            </a:r>
            <a:r>
              <a:rPr dirty="0" sz="1450" spc="-5">
                <a:latin typeface="Times New Roman"/>
                <a:cs typeface="Times New Roman"/>
              </a:rPr>
              <a:t>a </a:t>
            </a:r>
            <a:r>
              <a:rPr dirty="0" sz="1450" spc="-10">
                <a:latin typeface="Times New Roman"/>
                <a:cs typeface="Times New Roman"/>
              </a:rPr>
              <a:t>year beyond the </a:t>
            </a:r>
            <a:r>
              <a:rPr dirty="0" sz="1450" spc="-20">
                <a:latin typeface="Times New Roman"/>
                <a:cs typeface="Times New Roman"/>
              </a:rPr>
              <a:t>captain’s  </a:t>
            </a:r>
            <a:r>
              <a:rPr dirty="0" sz="1450" spc="-10">
                <a:latin typeface="Times New Roman"/>
                <a:cs typeface="Times New Roman"/>
              </a:rPr>
              <a:t>wallet.”</a:t>
            </a:r>
            <a:endParaRPr sz="1450">
              <a:latin typeface="Times New Roman"/>
              <a:cs typeface="Times New Roman"/>
            </a:endParaRPr>
          </a:p>
          <a:p>
            <a:pPr algn="just" marL="12700" marR="8890">
              <a:lnSpc>
                <a:spcPts val="1730"/>
              </a:lnSpc>
              <a:spcBef>
                <a:spcPts val="570"/>
              </a:spcBef>
            </a:pPr>
            <a:r>
              <a:rPr dirty="0" sz="1450" spc="-10">
                <a:latin typeface="Times New Roman"/>
                <a:cs typeface="Times New Roman"/>
              </a:rPr>
              <a:t>“A spell!” said </a:t>
            </a:r>
            <a:r>
              <a:rPr dirty="0" sz="1450" spc="-15">
                <a:latin typeface="Times New Roman"/>
                <a:cs typeface="Times New Roman"/>
              </a:rPr>
              <a:t>Arblaster, </a:t>
            </a:r>
            <a:r>
              <a:rPr dirty="0" sz="1450" spc="-10">
                <a:latin typeface="Times New Roman"/>
                <a:cs typeface="Times New Roman"/>
              </a:rPr>
              <a:t>half awakening, and squinting </a:t>
            </a:r>
            <a:r>
              <a:rPr dirty="0" sz="1450" spc="-5">
                <a:latin typeface="Times New Roman"/>
                <a:cs typeface="Times New Roman"/>
              </a:rPr>
              <a:t>upon </a:t>
            </a:r>
            <a:r>
              <a:rPr dirty="0" sz="1450" spc="-10">
                <a:latin typeface="Times New Roman"/>
                <a:cs typeface="Times New Roman"/>
              </a:rPr>
              <a:t>Dick with </a:t>
            </a:r>
            <a:r>
              <a:rPr dirty="0" sz="1450" spc="-5">
                <a:latin typeface="Times New Roman"/>
                <a:cs typeface="Times New Roman"/>
              </a:rPr>
              <a:t>one  </a:t>
            </a:r>
            <a:r>
              <a:rPr dirty="0" sz="1450" spc="-10">
                <a:latin typeface="Times New Roman"/>
                <a:cs typeface="Times New Roman"/>
              </a:rPr>
              <a:t>eye. “Aroint thee! </a:t>
            </a:r>
            <a:r>
              <a:rPr dirty="0" sz="1450" spc="-5">
                <a:latin typeface="Times New Roman"/>
                <a:cs typeface="Times New Roman"/>
              </a:rPr>
              <a:t>no </a:t>
            </a:r>
            <a:r>
              <a:rPr dirty="0" sz="1450" spc="-10">
                <a:latin typeface="Times New Roman"/>
                <a:cs typeface="Times New Roman"/>
              </a:rPr>
              <a:t>spells! </a:t>
            </a:r>
            <a:r>
              <a:rPr dirty="0" sz="1450" spc="-5">
                <a:latin typeface="Times New Roman"/>
                <a:cs typeface="Times New Roman"/>
              </a:rPr>
              <a:t>I be a good </a:t>
            </a:r>
            <a:r>
              <a:rPr dirty="0" sz="1450" spc="-10">
                <a:latin typeface="Times New Roman"/>
                <a:cs typeface="Times New Roman"/>
              </a:rPr>
              <a:t>Christian. Ask my man </a:t>
            </a:r>
            <a:r>
              <a:rPr dirty="0" sz="1450" spc="-35">
                <a:latin typeface="Times New Roman"/>
                <a:cs typeface="Times New Roman"/>
              </a:rPr>
              <a:t>Tom,</a:t>
            </a:r>
            <a:r>
              <a:rPr dirty="0" sz="1450" spc="70">
                <a:latin typeface="Times New Roman"/>
                <a:cs typeface="Times New Roman"/>
              </a:rPr>
              <a:t> </a:t>
            </a:r>
            <a:r>
              <a:rPr dirty="0" sz="1450" spc="-10">
                <a:latin typeface="Times New Roman"/>
                <a:cs typeface="Times New Roman"/>
              </a:rPr>
              <a:t>else.”</a:t>
            </a:r>
            <a:endParaRPr sz="1450">
              <a:latin typeface="Times New Roman"/>
              <a:cs typeface="Times New Roman"/>
            </a:endParaRPr>
          </a:p>
          <a:p>
            <a:pPr algn="just" marL="12700" marR="5715">
              <a:lnSpc>
                <a:spcPts val="1730"/>
              </a:lnSpc>
              <a:spcBef>
                <a:spcPts val="570"/>
              </a:spcBef>
            </a:pPr>
            <a:r>
              <a:rPr dirty="0" sz="1450" spc="-30">
                <a:latin typeface="Times New Roman"/>
                <a:cs typeface="Times New Roman"/>
              </a:rPr>
              <a:t>“Nay, </a:t>
            </a:r>
            <a:r>
              <a:rPr dirty="0" sz="1450" spc="-5">
                <a:latin typeface="Times New Roman"/>
                <a:cs typeface="Times New Roman"/>
              </a:rPr>
              <a:t>but </a:t>
            </a:r>
            <a:r>
              <a:rPr dirty="0" sz="1450" spc="-10">
                <a:latin typeface="Times New Roman"/>
                <a:cs typeface="Times New Roman"/>
              </a:rPr>
              <a:t>this is white magic,” said Dick. “It doth </a:t>
            </a:r>
            <a:r>
              <a:rPr dirty="0" sz="1450" spc="-5">
                <a:latin typeface="Times New Roman"/>
                <a:cs typeface="Times New Roman"/>
              </a:rPr>
              <a:t>naught </a:t>
            </a:r>
            <a:r>
              <a:rPr dirty="0" sz="1450" spc="-10">
                <a:latin typeface="Times New Roman"/>
                <a:cs typeface="Times New Roman"/>
              </a:rPr>
              <a:t>with the devil; only  the powers </a:t>
            </a:r>
            <a:r>
              <a:rPr dirty="0" sz="1450" spc="-5">
                <a:latin typeface="Times New Roman"/>
                <a:cs typeface="Times New Roman"/>
              </a:rPr>
              <a:t>of </a:t>
            </a:r>
            <a:r>
              <a:rPr dirty="0" sz="1450" spc="-10">
                <a:latin typeface="Times New Roman"/>
                <a:cs typeface="Times New Roman"/>
              </a:rPr>
              <a:t>numbers, herbs, and</a:t>
            </a:r>
            <a:r>
              <a:rPr dirty="0" sz="1450" spc="15">
                <a:latin typeface="Times New Roman"/>
                <a:cs typeface="Times New Roman"/>
              </a:rPr>
              <a:t> </a:t>
            </a:r>
            <a:r>
              <a:rPr dirty="0" sz="1450" spc="-10">
                <a:latin typeface="Times New Roman"/>
                <a:cs typeface="Times New Roman"/>
              </a:rPr>
              <a:t>planets.”</a:t>
            </a:r>
            <a:endParaRPr sz="1450">
              <a:latin typeface="Times New Roman"/>
              <a:cs typeface="Times New Roman"/>
            </a:endParaRPr>
          </a:p>
          <a:p>
            <a:pPr algn="just" marL="12700" marR="12700">
              <a:lnSpc>
                <a:spcPts val="1730"/>
              </a:lnSpc>
              <a:spcBef>
                <a:spcPts val="575"/>
              </a:spcBef>
            </a:pPr>
            <a:r>
              <a:rPr dirty="0" sz="1450" spc="-65">
                <a:latin typeface="Times New Roman"/>
                <a:cs typeface="Times New Roman"/>
              </a:rPr>
              <a:t>“Ay, </a:t>
            </a:r>
            <a:r>
              <a:rPr dirty="0" sz="1450" spc="-30">
                <a:latin typeface="Times New Roman"/>
                <a:cs typeface="Times New Roman"/>
              </a:rPr>
              <a:t>ay,” </a:t>
            </a:r>
            <a:r>
              <a:rPr dirty="0" sz="1450" spc="-10">
                <a:latin typeface="Times New Roman"/>
                <a:cs typeface="Times New Roman"/>
              </a:rPr>
              <a:t>said Pirret; </a:t>
            </a:r>
            <a:r>
              <a:rPr dirty="0" sz="1450" spc="-15">
                <a:latin typeface="Times New Roman"/>
                <a:cs typeface="Times New Roman"/>
              </a:rPr>
              <a:t>“’tis </a:t>
            </a:r>
            <a:r>
              <a:rPr dirty="0" sz="1450" spc="-5">
                <a:latin typeface="Times New Roman"/>
                <a:cs typeface="Times New Roman"/>
              </a:rPr>
              <a:t>but </a:t>
            </a:r>
            <a:r>
              <a:rPr dirty="0" sz="1450" spc="-10">
                <a:latin typeface="Times New Roman"/>
                <a:cs typeface="Times New Roman"/>
              </a:rPr>
              <a:t>white magic, gossip. There is </a:t>
            </a:r>
            <a:r>
              <a:rPr dirty="0" sz="1450" spc="-5">
                <a:latin typeface="Times New Roman"/>
                <a:cs typeface="Times New Roman"/>
              </a:rPr>
              <a:t>no </a:t>
            </a:r>
            <a:r>
              <a:rPr dirty="0" sz="1450" spc="-10">
                <a:latin typeface="Times New Roman"/>
                <a:cs typeface="Times New Roman"/>
              </a:rPr>
              <a:t>sin therein, </a:t>
            </a:r>
            <a:r>
              <a:rPr dirty="0" sz="1450" spc="-5">
                <a:latin typeface="Times New Roman"/>
                <a:cs typeface="Times New Roman"/>
              </a:rPr>
              <a:t>I do  </a:t>
            </a:r>
            <a:r>
              <a:rPr dirty="0" sz="1450" spc="-10">
                <a:latin typeface="Times New Roman"/>
                <a:cs typeface="Times New Roman"/>
              </a:rPr>
              <a:t>assure </a:t>
            </a:r>
            <a:r>
              <a:rPr dirty="0" sz="1450" spc="-5">
                <a:latin typeface="Times New Roman"/>
                <a:cs typeface="Times New Roman"/>
              </a:rPr>
              <a:t>you. </a:t>
            </a:r>
            <a:r>
              <a:rPr dirty="0" sz="1450" spc="-10">
                <a:latin typeface="Times New Roman"/>
                <a:cs typeface="Times New Roman"/>
              </a:rPr>
              <a:t>But proceed, </a:t>
            </a:r>
            <a:r>
              <a:rPr dirty="0" sz="1450" spc="-5">
                <a:latin typeface="Times New Roman"/>
                <a:cs typeface="Times New Roman"/>
              </a:rPr>
              <a:t>good youth. </a:t>
            </a:r>
            <a:r>
              <a:rPr dirty="0" sz="1450" spc="-10">
                <a:latin typeface="Times New Roman"/>
                <a:cs typeface="Times New Roman"/>
              </a:rPr>
              <a:t>This spell—in what should it</a:t>
            </a:r>
            <a:r>
              <a:rPr dirty="0" sz="1450" spc="80">
                <a:latin typeface="Times New Roman"/>
                <a:cs typeface="Times New Roman"/>
              </a:rPr>
              <a:t> </a:t>
            </a:r>
            <a:r>
              <a:rPr dirty="0" sz="1450" spc="-10">
                <a:latin typeface="Times New Roman"/>
                <a:cs typeface="Times New Roman"/>
              </a:rPr>
              <a:t>consist?”</a:t>
            </a:r>
            <a:endParaRPr sz="1450">
              <a:latin typeface="Times New Roman"/>
              <a:cs typeface="Times New Roman"/>
            </a:endParaRPr>
          </a:p>
          <a:p>
            <a:pPr algn="just" marL="12700" marR="5080">
              <a:lnSpc>
                <a:spcPts val="1730"/>
              </a:lnSpc>
              <a:spcBef>
                <a:spcPts val="575"/>
              </a:spcBef>
            </a:pPr>
            <a:r>
              <a:rPr dirty="0" sz="1450" spc="-30">
                <a:latin typeface="Times New Roman"/>
                <a:cs typeface="Times New Roman"/>
              </a:rPr>
              <a:t>“Nay,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will incontinently show </a:t>
            </a:r>
            <a:r>
              <a:rPr dirty="0" sz="1450" spc="-5">
                <a:latin typeface="Times New Roman"/>
                <a:cs typeface="Times New Roman"/>
              </a:rPr>
              <a:t>you,” </a:t>
            </a:r>
            <a:r>
              <a:rPr dirty="0" sz="1450" spc="-10">
                <a:latin typeface="Times New Roman"/>
                <a:cs typeface="Times New Roman"/>
              </a:rPr>
              <a:t>answered Dick. “Have </a:t>
            </a:r>
            <a:r>
              <a:rPr dirty="0" sz="1450" spc="-5">
                <a:latin typeface="Times New Roman"/>
                <a:cs typeface="Times New Roman"/>
              </a:rPr>
              <a:t>ye </a:t>
            </a:r>
            <a:r>
              <a:rPr dirty="0" sz="1450" spc="-10">
                <a:latin typeface="Times New Roman"/>
                <a:cs typeface="Times New Roman"/>
              </a:rPr>
              <a:t>there the  ring </a:t>
            </a:r>
            <a:r>
              <a:rPr dirty="0" sz="1450" spc="-5">
                <a:latin typeface="Times New Roman"/>
                <a:cs typeface="Times New Roman"/>
              </a:rPr>
              <a:t>ye </a:t>
            </a:r>
            <a:r>
              <a:rPr dirty="0" sz="1450" spc="-10">
                <a:latin typeface="Times New Roman"/>
                <a:cs typeface="Times New Roman"/>
              </a:rPr>
              <a:t>took from my finger? Good! Now hold it forth before </a:t>
            </a:r>
            <a:r>
              <a:rPr dirty="0" sz="1450" spc="-5">
                <a:latin typeface="Times New Roman"/>
                <a:cs typeface="Times New Roman"/>
              </a:rPr>
              <a:t>you by </a:t>
            </a:r>
            <a:r>
              <a:rPr dirty="0" sz="1450" spc="-10">
                <a:latin typeface="Times New Roman"/>
                <a:cs typeface="Times New Roman"/>
              </a:rPr>
              <a:t>the  extreme finger-ends, at the </a:t>
            </a:r>
            <a:r>
              <a:rPr dirty="0" sz="1450" spc="-15">
                <a:latin typeface="Times New Roman"/>
                <a:cs typeface="Times New Roman"/>
              </a:rPr>
              <a:t>arm’s-length, </a:t>
            </a:r>
            <a:r>
              <a:rPr dirty="0" sz="1450" spc="-10">
                <a:latin typeface="Times New Roman"/>
                <a:cs typeface="Times New Roman"/>
              </a:rPr>
              <a:t>and over against the shining </a:t>
            </a:r>
            <a:r>
              <a:rPr dirty="0" sz="1450" spc="-5">
                <a:latin typeface="Times New Roman"/>
                <a:cs typeface="Times New Roman"/>
              </a:rPr>
              <a:t>of </a:t>
            </a:r>
            <a:r>
              <a:rPr dirty="0" sz="1450" spc="-10">
                <a:latin typeface="Times New Roman"/>
                <a:cs typeface="Times New Roman"/>
              </a:rPr>
              <a:t>these  embers. </a:t>
            </a:r>
            <a:r>
              <a:rPr dirty="0" sz="1450" spc="-20">
                <a:latin typeface="Times New Roman"/>
                <a:cs typeface="Times New Roman"/>
              </a:rPr>
              <a:t>’Tis </a:t>
            </a:r>
            <a:r>
              <a:rPr dirty="0" sz="1450" spc="-10">
                <a:latin typeface="Times New Roman"/>
                <a:cs typeface="Times New Roman"/>
              </a:rPr>
              <a:t>so </a:t>
            </a:r>
            <a:r>
              <a:rPr dirty="0" sz="1450" spc="-20">
                <a:latin typeface="Times New Roman"/>
                <a:cs typeface="Times New Roman"/>
              </a:rPr>
              <a:t>exactly. </a:t>
            </a:r>
            <a:r>
              <a:rPr dirty="0" sz="1450" spc="-10">
                <a:latin typeface="Times New Roman"/>
                <a:cs typeface="Times New Roman"/>
              </a:rPr>
              <a:t>Thus, then, is the</a:t>
            </a:r>
            <a:r>
              <a:rPr dirty="0" sz="1450" spc="50">
                <a:latin typeface="Times New Roman"/>
                <a:cs typeface="Times New Roman"/>
              </a:rPr>
              <a:t> </a:t>
            </a:r>
            <a:r>
              <a:rPr dirty="0" sz="1450" spc="-10">
                <a:latin typeface="Times New Roman"/>
                <a:cs typeface="Times New Roman"/>
              </a:rPr>
              <a:t>spell.”</a:t>
            </a:r>
            <a:endParaRPr sz="1450">
              <a:latin typeface="Times New Roman"/>
              <a:cs typeface="Times New Roman"/>
            </a:endParaRPr>
          </a:p>
          <a:p>
            <a:pPr algn="just" marL="12700" marR="5080">
              <a:lnSpc>
                <a:spcPts val="1730"/>
              </a:lnSpc>
              <a:spcBef>
                <a:spcPts val="570"/>
              </a:spcBef>
            </a:pP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haggard glance, Dick saw the coast was clear between him and the  </a:t>
            </a:r>
            <a:r>
              <a:rPr dirty="0" sz="1450" spc="-25">
                <a:latin typeface="Times New Roman"/>
                <a:cs typeface="Times New Roman"/>
              </a:rPr>
              <a:t>door. </a:t>
            </a:r>
            <a:r>
              <a:rPr dirty="0" sz="1450" spc="-10">
                <a:latin typeface="Times New Roman"/>
                <a:cs typeface="Times New Roman"/>
              </a:rPr>
              <a:t>He </a:t>
            </a:r>
            <a:r>
              <a:rPr dirty="0" sz="1450" spc="-5">
                <a:latin typeface="Times New Roman"/>
                <a:cs typeface="Times New Roman"/>
              </a:rPr>
              <a:t>put up </a:t>
            </a:r>
            <a:r>
              <a:rPr dirty="0" sz="1450" spc="-10">
                <a:latin typeface="Times New Roman"/>
                <a:cs typeface="Times New Roman"/>
              </a:rPr>
              <a:t>an internal </a:t>
            </a:r>
            <a:r>
              <a:rPr dirty="0" sz="1450" spc="-20">
                <a:latin typeface="Times New Roman"/>
                <a:cs typeface="Times New Roman"/>
              </a:rPr>
              <a:t>prayer. </a:t>
            </a:r>
            <a:r>
              <a:rPr dirty="0" sz="1450" spc="-10">
                <a:latin typeface="Times New Roman"/>
                <a:cs typeface="Times New Roman"/>
              </a:rPr>
              <a:t>Then whipping forth his arm, </a:t>
            </a:r>
            <a:r>
              <a:rPr dirty="0" sz="1450" spc="-5">
                <a:latin typeface="Times New Roman"/>
                <a:cs typeface="Times New Roman"/>
              </a:rPr>
              <a:t>he </a:t>
            </a:r>
            <a:r>
              <a:rPr dirty="0" sz="1450" spc="-10">
                <a:latin typeface="Times New Roman"/>
                <a:cs typeface="Times New Roman"/>
              </a:rPr>
              <a:t>made </a:t>
            </a:r>
            <a:r>
              <a:rPr dirty="0" sz="1450" spc="-5">
                <a:latin typeface="Times New Roman"/>
                <a:cs typeface="Times New Roman"/>
              </a:rPr>
              <a:t>but  one </a:t>
            </a:r>
            <a:r>
              <a:rPr dirty="0" sz="1450" spc="-10">
                <a:latin typeface="Times New Roman"/>
                <a:cs typeface="Times New Roman"/>
              </a:rPr>
              <a:t>snatch </a:t>
            </a:r>
            <a:r>
              <a:rPr dirty="0" sz="1450" spc="-5">
                <a:latin typeface="Times New Roman"/>
                <a:cs typeface="Times New Roman"/>
              </a:rPr>
              <a:t>of </a:t>
            </a:r>
            <a:r>
              <a:rPr dirty="0" sz="1450" spc="-10">
                <a:latin typeface="Times New Roman"/>
                <a:cs typeface="Times New Roman"/>
              </a:rPr>
              <a:t>the ring, and at the same instant, levering </a:t>
            </a:r>
            <a:r>
              <a:rPr dirty="0" sz="1450" spc="-5">
                <a:latin typeface="Times New Roman"/>
                <a:cs typeface="Times New Roman"/>
              </a:rPr>
              <a:t>up </a:t>
            </a:r>
            <a:r>
              <a:rPr dirty="0" sz="1450" spc="-10">
                <a:latin typeface="Times New Roman"/>
                <a:cs typeface="Times New Roman"/>
              </a:rPr>
              <a:t>the table, </a:t>
            </a:r>
            <a:r>
              <a:rPr dirty="0" sz="1450" spc="-5">
                <a:latin typeface="Times New Roman"/>
                <a:cs typeface="Times New Roman"/>
              </a:rPr>
              <a:t>he </a:t>
            </a:r>
            <a:r>
              <a:rPr dirty="0" sz="1450" spc="-10">
                <a:latin typeface="Times New Roman"/>
                <a:cs typeface="Times New Roman"/>
              </a:rPr>
              <a:t>sent it  bodily over </a:t>
            </a:r>
            <a:r>
              <a:rPr dirty="0" sz="1450" spc="-5">
                <a:latin typeface="Times New Roman"/>
                <a:cs typeface="Times New Roman"/>
              </a:rPr>
              <a:t>upon </a:t>
            </a:r>
            <a:r>
              <a:rPr dirty="0" sz="1450" spc="-10">
                <a:latin typeface="Times New Roman"/>
                <a:cs typeface="Times New Roman"/>
              </a:rPr>
              <a:t>the seaman </a:t>
            </a:r>
            <a:r>
              <a:rPr dirty="0" sz="1450" spc="-35">
                <a:latin typeface="Times New Roman"/>
                <a:cs typeface="Times New Roman"/>
              </a:rPr>
              <a:t>Tom. </a:t>
            </a:r>
            <a:r>
              <a:rPr dirty="0" sz="1450" spc="-10">
                <a:latin typeface="Times New Roman"/>
                <a:cs typeface="Times New Roman"/>
              </a:rPr>
              <a:t>He, </a:t>
            </a:r>
            <a:r>
              <a:rPr dirty="0" sz="1450" spc="-5">
                <a:latin typeface="Times New Roman"/>
                <a:cs typeface="Times New Roman"/>
              </a:rPr>
              <a:t>poor </a:t>
            </a:r>
            <a:r>
              <a:rPr dirty="0" sz="1450" spc="-10">
                <a:latin typeface="Times New Roman"/>
                <a:cs typeface="Times New Roman"/>
              </a:rPr>
              <a:t>soul, went down bawling under  the ruins; and before Arblaster understood that anything was wrong, </a:t>
            </a:r>
            <a:r>
              <a:rPr dirty="0" sz="1450" spc="-5">
                <a:latin typeface="Times New Roman"/>
                <a:cs typeface="Times New Roman"/>
              </a:rPr>
              <a:t>or </a:t>
            </a:r>
            <a:r>
              <a:rPr dirty="0" sz="1450" spc="-10">
                <a:latin typeface="Times New Roman"/>
                <a:cs typeface="Times New Roman"/>
              </a:rPr>
              <a:t>Pirret  could collect his dazzled wits, Dick had run to the </a:t>
            </a:r>
            <a:r>
              <a:rPr dirty="0" sz="1450" spc="-5">
                <a:latin typeface="Times New Roman"/>
                <a:cs typeface="Times New Roman"/>
              </a:rPr>
              <a:t>door </a:t>
            </a:r>
            <a:r>
              <a:rPr dirty="0" sz="1450" spc="-10">
                <a:latin typeface="Times New Roman"/>
                <a:cs typeface="Times New Roman"/>
              </a:rPr>
              <a:t>and escaped into the  moonlit night.</a:t>
            </a:r>
            <a:endParaRPr sz="1450">
              <a:latin typeface="Times New Roman"/>
              <a:cs typeface="Times New Roman"/>
            </a:endParaRPr>
          </a:p>
          <a:p>
            <a:pPr algn="just" marL="12700" marR="6985">
              <a:lnSpc>
                <a:spcPts val="1730"/>
              </a:lnSpc>
              <a:spcBef>
                <a:spcPts val="565"/>
              </a:spcBef>
            </a:pPr>
            <a:r>
              <a:rPr dirty="0" sz="1450" spc="-10">
                <a:latin typeface="Times New Roman"/>
                <a:cs typeface="Times New Roman"/>
              </a:rPr>
              <a:t>The moon, which now rode in the mid-heavens, and the extreme whiteness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snow, </a:t>
            </a:r>
            <a:r>
              <a:rPr dirty="0" sz="1450" spc="-10">
                <a:latin typeface="Times New Roman"/>
                <a:cs typeface="Times New Roman"/>
              </a:rPr>
              <a:t>made the open ground about the harbour bright as day; and </a:t>
            </a:r>
            <a:r>
              <a:rPr dirty="0" sz="1450" spc="-5">
                <a:latin typeface="Times New Roman"/>
                <a:cs typeface="Times New Roman"/>
              </a:rPr>
              <a:t>young  </a:t>
            </a:r>
            <a:r>
              <a:rPr dirty="0" sz="1450" spc="-10">
                <a:latin typeface="Times New Roman"/>
                <a:cs typeface="Times New Roman"/>
              </a:rPr>
              <a:t>Shelton leaping, with kilted robe, among the </a:t>
            </a:r>
            <a:r>
              <a:rPr dirty="0" sz="1450" spc="-15">
                <a:latin typeface="Times New Roman"/>
                <a:cs typeface="Times New Roman"/>
              </a:rPr>
              <a:t>lumber,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conspicuous figure  from </a:t>
            </a:r>
            <a:r>
              <a:rPr dirty="0" sz="1450" spc="-25">
                <a:latin typeface="Times New Roman"/>
                <a:cs typeface="Times New Roman"/>
              </a:rPr>
              <a:t>afar.</a:t>
            </a:r>
            <a:endParaRPr sz="1450">
              <a:latin typeface="Times New Roman"/>
              <a:cs typeface="Times New Roman"/>
            </a:endParaRPr>
          </a:p>
          <a:p>
            <a:pPr algn="just" marL="12700" marR="5080">
              <a:lnSpc>
                <a:spcPts val="1730"/>
              </a:lnSpc>
              <a:spcBef>
                <a:spcPts val="570"/>
              </a:spcBef>
            </a:pPr>
            <a:r>
              <a:rPr dirty="0" sz="1450" spc="-45">
                <a:latin typeface="Times New Roman"/>
                <a:cs typeface="Times New Roman"/>
              </a:rPr>
              <a:t>Tom </a:t>
            </a:r>
            <a:r>
              <a:rPr dirty="0" sz="1450" spc="-10">
                <a:latin typeface="Times New Roman"/>
                <a:cs typeface="Times New Roman"/>
              </a:rPr>
              <a:t>and Pirret followed him with shouts; from every drinking-shop they were  joined </a:t>
            </a:r>
            <a:r>
              <a:rPr dirty="0" sz="1450" spc="-5">
                <a:latin typeface="Times New Roman"/>
                <a:cs typeface="Times New Roman"/>
              </a:rPr>
              <a:t>by </a:t>
            </a:r>
            <a:r>
              <a:rPr dirty="0" sz="1450" spc="-10">
                <a:latin typeface="Times New Roman"/>
                <a:cs typeface="Times New Roman"/>
              </a:rPr>
              <a:t>others whom their cries aroused; and presently </a:t>
            </a:r>
            <a:r>
              <a:rPr dirty="0" sz="1450" spc="-5">
                <a:latin typeface="Times New Roman"/>
                <a:cs typeface="Times New Roman"/>
              </a:rPr>
              <a:t>a </a:t>
            </a:r>
            <a:r>
              <a:rPr dirty="0" sz="1450" spc="-10">
                <a:latin typeface="Times New Roman"/>
                <a:cs typeface="Times New Roman"/>
              </a:rPr>
              <a:t>whole fleet</a:t>
            </a:r>
            <a:r>
              <a:rPr dirty="0" sz="1450" spc="114">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sailors was in full pursuit. But Jack ashore was </a:t>
            </a:r>
            <a:r>
              <a:rPr dirty="0" sz="1450" spc="-5">
                <a:latin typeface="Times New Roman"/>
                <a:cs typeface="Times New Roman"/>
              </a:rPr>
              <a:t>a </a:t>
            </a:r>
            <a:r>
              <a:rPr dirty="0" sz="1450" spc="-10">
                <a:latin typeface="Times New Roman"/>
                <a:cs typeface="Times New Roman"/>
              </a:rPr>
              <a:t>bad </a:t>
            </a:r>
            <a:r>
              <a:rPr dirty="0" sz="1450" spc="-15">
                <a:latin typeface="Times New Roman"/>
                <a:cs typeface="Times New Roman"/>
              </a:rPr>
              <a:t>runner, </a:t>
            </a:r>
            <a:r>
              <a:rPr dirty="0" sz="1450" spc="-10">
                <a:latin typeface="Times New Roman"/>
                <a:cs typeface="Times New Roman"/>
              </a:rPr>
              <a:t>even in the  fifteenth </a:t>
            </a:r>
            <a:r>
              <a:rPr dirty="0" sz="1450" spc="-20">
                <a:latin typeface="Times New Roman"/>
                <a:cs typeface="Times New Roman"/>
              </a:rPr>
              <a:t>century, </a:t>
            </a:r>
            <a:r>
              <a:rPr dirty="0" sz="1450" spc="-10">
                <a:latin typeface="Times New Roman"/>
                <a:cs typeface="Times New Roman"/>
              </a:rPr>
              <a:t>and Dick, besides, had </a:t>
            </a:r>
            <a:r>
              <a:rPr dirty="0" sz="1450" spc="-5">
                <a:latin typeface="Times New Roman"/>
                <a:cs typeface="Times New Roman"/>
              </a:rPr>
              <a:t>a </a:t>
            </a:r>
            <a:r>
              <a:rPr dirty="0" sz="1450" spc="-10">
                <a:latin typeface="Times New Roman"/>
                <a:cs typeface="Times New Roman"/>
              </a:rPr>
              <a:t>start, which </a:t>
            </a:r>
            <a:r>
              <a:rPr dirty="0" sz="1450" spc="-5">
                <a:latin typeface="Times New Roman"/>
                <a:cs typeface="Times New Roman"/>
              </a:rPr>
              <a:t>he </a:t>
            </a:r>
            <a:r>
              <a:rPr dirty="0" sz="1450" spc="-10">
                <a:latin typeface="Times New Roman"/>
                <a:cs typeface="Times New Roman"/>
              </a:rPr>
              <a:t>rapidly improved,  until, as </a:t>
            </a:r>
            <a:r>
              <a:rPr dirty="0" sz="1450" spc="-5">
                <a:latin typeface="Times New Roman"/>
                <a:cs typeface="Times New Roman"/>
              </a:rPr>
              <a:t>he </a:t>
            </a:r>
            <a:r>
              <a:rPr dirty="0" sz="1450" spc="-10">
                <a:latin typeface="Times New Roman"/>
                <a:cs typeface="Times New Roman"/>
              </a:rPr>
              <a:t>drew near the entrance </a:t>
            </a:r>
            <a:r>
              <a:rPr dirty="0" sz="1450" spc="-5">
                <a:latin typeface="Times New Roman"/>
                <a:cs typeface="Times New Roman"/>
              </a:rPr>
              <a:t>of a </a:t>
            </a:r>
            <a:r>
              <a:rPr dirty="0" sz="1450" spc="-10">
                <a:latin typeface="Times New Roman"/>
                <a:cs typeface="Times New Roman"/>
              </a:rPr>
              <a:t>narrow lane, </a:t>
            </a:r>
            <a:r>
              <a:rPr dirty="0" sz="1450" spc="-5">
                <a:latin typeface="Times New Roman"/>
                <a:cs typeface="Times New Roman"/>
              </a:rPr>
              <a:t>he </a:t>
            </a:r>
            <a:r>
              <a:rPr dirty="0" sz="1450" spc="-10">
                <a:latin typeface="Times New Roman"/>
                <a:cs typeface="Times New Roman"/>
              </a:rPr>
              <a:t>even paused and  looked laughingly behind</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Upon the white floor </a:t>
            </a:r>
            <a:r>
              <a:rPr dirty="0" sz="1450" spc="-5">
                <a:latin typeface="Times New Roman"/>
                <a:cs typeface="Times New Roman"/>
              </a:rPr>
              <a:t>of </a:t>
            </a:r>
            <a:r>
              <a:rPr dirty="0" sz="1450" spc="-25">
                <a:latin typeface="Times New Roman"/>
                <a:cs typeface="Times New Roman"/>
              </a:rPr>
              <a:t>snow, </a:t>
            </a:r>
            <a:r>
              <a:rPr dirty="0" sz="1450" spc="-10">
                <a:latin typeface="Times New Roman"/>
                <a:cs typeface="Times New Roman"/>
              </a:rPr>
              <a:t>all the shipmen </a:t>
            </a:r>
            <a:r>
              <a:rPr dirty="0" sz="1450" spc="-5">
                <a:latin typeface="Times New Roman"/>
                <a:cs typeface="Times New Roman"/>
              </a:rPr>
              <a:t>of </a:t>
            </a:r>
            <a:r>
              <a:rPr dirty="0" sz="1450" spc="-10">
                <a:latin typeface="Times New Roman"/>
                <a:cs typeface="Times New Roman"/>
              </a:rPr>
              <a:t>Shoreby came clustering in  an inky mass, and tailing </a:t>
            </a:r>
            <a:r>
              <a:rPr dirty="0" sz="1450" spc="-5">
                <a:latin typeface="Times New Roman"/>
                <a:cs typeface="Times New Roman"/>
              </a:rPr>
              <a:t>out </a:t>
            </a:r>
            <a:r>
              <a:rPr dirty="0" sz="1450" spc="-10">
                <a:latin typeface="Times New Roman"/>
                <a:cs typeface="Times New Roman"/>
              </a:rPr>
              <a:t>rearward in isolated clumps. Every man was  shouting </a:t>
            </a:r>
            <a:r>
              <a:rPr dirty="0" sz="1450" spc="-5">
                <a:latin typeface="Times New Roman"/>
                <a:cs typeface="Times New Roman"/>
              </a:rPr>
              <a:t>or </a:t>
            </a:r>
            <a:r>
              <a:rPr dirty="0" sz="1450" spc="-10">
                <a:latin typeface="Times New Roman"/>
                <a:cs typeface="Times New Roman"/>
              </a:rPr>
              <a:t>screaming; every man was gesticulating with both arms in air;  some </a:t>
            </a:r>
            <a:r>
              <a:rPr dirty="0" sz="1450" spc="-5">
                <a:latin typeface="Times New Roman"/>
                <a:cs typeface="Times New Roman"/>
              </a:rPr>
              <a:t>one </a:t>
            </a:r>
            <a:r>
              <a:rPr dirty="0" sz="1450" spc="-10">
                <a:latin typeface="Times New Roman"/>
                <a:cs typeface="Times New Roman"/>
              </a:rPr>
              <a:t>was continually falling; and to complete the picture, when </a:t>
            </a:r>
            <a:r>
              <a:rPr dirty="0" sz="1450" spc="-5">
                <a:latin typeface="Times New Roman"/>
                <a:cs typeface="Times New Roman"/>
              </a:rPr>
              <a:t>one </a:t>
            </a:r>
            <a:r>
              <a:rPr dirty="0" sz="1450" spc="-10">
                <a:latin typeface="Times New Roman"/>
                <a:cs typeface="Times New Roman"/>
              </a:rPr>
              <a:t>fell, </a:t>
            </a:r>
            <a:r>
              <a:rPr dirty="0" sz="1450" spc="-5">
                <a:latin typeface="Times New Roman"/>
                <a:cs typeface="Times New Roman"/>
              </a:rPr>
              <a:t>a  </a:t>
            </a:r>
            <a:r>
              <a:rPr dirty="0" sz="1450" spc="-10">
                <a:latin typeface="Times New Roman"/>
                <a:cs typeface="Times New Roman"/>
              </a:rPr>
              <a:t>dozen would fall </a:t>
            </a:r>
            <a:r>
              <a:rPr dirty="0" sz="1450" spc="-5">
                <a:latin typeface="Times New Roman"/>
                <a:cs typeface="Times New Roman"/>
              </a:rPr>
              <a:t>upon </a:t>
            </a:r>
            <a:r>
              <a:rPr dirty="0" sz="1450" spc="-10">
                <a:latin typeface="Times New Roman"/>
                <a:cs typeface="Times New Roman"/>
              </a:rPr>
              <a:t>the top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The confused mass </a:t>
            </a:r>
            <a:r>
              <a:rPr dirty="0" sz="1450" spc="-5">
                <a:latin typeface="Times New Roman"/>
                <a:cs typeface="Times New Roman"/>
              </a:rPr>
              <a:t>of </a:t>
            </a:r>
            <a:r>
              <a:rPr dirty="0" sz="1450" spc="-10">
                <a:latin typeface="Times New Roman"/>
                <a:cs typeface="Times New Roman"/>
              </a:rPr>
              <a:t>sound which they rolled </a:t>
            </a:r>
            <a:r>
              <a:rPr dirty="0" sz="1450" spc="-5">
                <a:latin typeface="Times New Roman"/>
                <a:cs typeface="Times New Roman"/>
              </a:rPr>
              <a:t>up </a:t>
            </a:r>
            <a:r>
              <a:rPr dirty="0" sz="1450" spc="-10">
                <a:latin typeface="Times New Roman"/>
                <a:cs typeface="Times New Roman"/>
              </a:rPr>
              <a:t>as high as to the moon was  partly comical and partly terrifying to the fugitive whom they were hunting. In  itself, it was impotent, for </a:t>
            </a:r>
            <a:r>
              <a:rPr dirty="0" sz="1450" spc="-5">
                <a:latin typeface="Times New Roman"/>
                <a:cs typeface="Times New Roman"/>
              </a:rPr>
              <a:t>he </a:t>
            </a:r>
            <a:r>
              <a:rPr dirty="0" sz="1450" spc="-10">
                <a:latin typeface="Times New Roman"/>
                <a:cs typeface="Times New Roman"/>
              </a:rPr>
              <a:t>made sure </a:t>
            </a:r>
            <a:r>
              <a:rPr dirty="0" sz="1450" spc="-5">
                <a:latin typeface="Times New Roman"/>
                <a:cs typeface="Times New Roman"/>
              </a:rPr>
              <a:t>no </a:t>
            </a:r>
            <a:r>
              <a:rPr dirty="0" sz="1450" spc="-10">
                <a:latin typeface="Times New Roman"/>
                <a:cs typeface="Times New Roman"/>
              </a:rPr>
              <a:t>seaman in the </a:t>
            </a:r>
            <a:r>
              <a:rPr dirty="0" sz="1450" spc="-5">
                <a:latin typeface="Times New Roman"/>
                <a:cs typeface="Times New Roman"/>
              </a:rPr>
              <a:t>port </a:t>
            </a:r>
            <a:r>
              <a:rPr dirty="0" sz="1450" spc="-10">
                <a:latin typeface="Times New Roman"/>
                <a:cs typeface="Times New Roman"/>
              </a:rPr>
              <a:t>could run him  down. But the mere volume </a:t>
            </a:r>
            <a:r>
              <a:rPr dirty="0" sz="1450" spc="-5">
                <a:latin typeface="Times New Roman"/>
                <a:cs typeface="Times New Roman"/>
              </a:rPr>
              <a:t>of </a:t>
            </a:r>
            <a:r>
              <a:rPr dirty="0" sz="1450" spc="-10">
                <a:latin typeface="Times New Roman"/>
                <a:cs typeface="Times New Roman"/>
              </a:rPr>
              <a:t>noise, in so far as it must awake all the sleepers  in Shoreby and bring all the skulking sentries to the street, did really threaten  him with danger in the front. So, spying </a:t>
            </a:r>
            <a:r>
              <a:rPr dirty="0" sz="1450" spc="-5">
                <a:latin typeface="Times New Roman"/>
                <a:cs typeface="Times New Roman"/>
              </a:rPr>
              <a:t>a </a:t>
            </a:r>
            <a:r>
              <a:rPr dirty="0" sz="1450" spc="-10">
                <a:latin typeface="Times New Roman"/>
                <a:cs typeface="Times New Roman"/>
              </a:rPr>
              <a:t>dark doorway at </a:t>
            </a:r>
            <a:r>
              <a:rPr dirty="0" sz="1450" spc="-5">
                <a:latin typeface="Times New Roman"/>
                <a:cs typeface="Times New Roman"/>
              </a:rPr>
              <a:t>a </a:t>
            </a:r>
            <a:r>
              <a:rPr dirty="0" sz="1450" spc="-15">
                <a:latin typeface="Times New Roman"/>
                <a:cs typeface="Times New Roman"/>
              </a:rPr>
              <a:t>corner, </a:t>
            </a:r>
            <a:r>
              <a:rPr dirty="0" sz="1450" spc="-5">
                <a:latin typeface="Times New Roman"/>
                <a:cs typeface="Times New Roman"/>
              </a:rPr>
              <a:t>he  </a:t>
            </a:r>
            <a:r>
              <a:rPr dirty="0" sz="1450" spc="-10">
                <a:latin typeface="Times New Roman"/>
                <a:cs typeface="Times New Roman"/>
              </a:rPr>
              <a:t>whipped briskly into it, and let the uncouth </a:t>
            </a:r>
            <a:r>
              <a:rPr dirty="0" sz="1450" spc="-5">
                <a:latin typeface="Times New Roman"/>
                <a:cs typeface="Times New Roman"/>
              </a:rPr>
              <a:t>hunt go by </a:t>
            </a:r>
            <a:r>
              <a:rPr dirty="0" sz="1450" spc="-10">
                <a:latin typeface="Times New Roman"/>
                <a:cs typeface="Times New Roman"/>
              </a:rPr>
              <a:t>him, still shouting and  gesticulating, and all red with hurry and white with tumbles in the</a:t>
            </a:r>
            <a:r>
              <a:rPr dirty="0" sz="1450" spc="90">
                <a:latin typeface="Times New Roman"/>
                <a:cs typeface="Times New Roman"/>
              </a:rPr>
              <a:t> </a:t>
            </a:r>
            <a:r>
              <a:rPr dirty="0" sz="1450" spc="-25">
                <a:latin typeface="Times New Roman"/>
                <a:cs typeface="Times New Roman"/>
              </a:rPr>
              <a:t>snow.</a:t>
            </a:r>
            <a:endParaRPr sz="1450">
              <a:latin typeface="Times New Roman"/>
              <a:cs typeface="Times New Roman"/>
            </a:endParaRPr>
          </a:p>
          <a:p>
            <a:pPr algn="just" marL="12700" marR="6985">
              <a:lnSpc>
                <a:spcPts val="1730"/>
              </a:lnSpc>
              <a:spcBef>
                <a:spcPts val="560"/>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long while, indeed, before this great invasion </a:t>
            </a:r>
            <a:r>
              <a:rPr dirty="0" sz="1450" spc="-5">
                <a:latin typeface="Times New Roman"/>
                <a:cs typeface="Times New Roman"/>
              </a:rPr>
              <a:t>of </a:t>
            </a:r>
            <a:r>
              <a:rPr dirty="0" sz="1450" spc="-10">
                <a:latin typeface="Times New Roman"/>
                <a:cs typeface="Times New Roman"/>
              </a:rPr>
              <a:t>the town </a:t>
            </a:r>
            <a:r>
              <a:rPr dirty="0" sz="1450" spc="-5">
                <a:latin typeface="Times New Roman"/>
                <a:cs typeface="Times New Roman"/>
              </a:rPr>
              <a:t>by </a:t>
            </a:r>
            <a:r>
              <a:rPr dirty="0" sz="1450" spc="-10">
                <a:latin typeface="Times New Roman"/>
                <a:cs typeface="Times New Roman"/>
              </a:rPr>
              <a:t>the  harbour came to an end, and it was long before silence was restored. For </a:t>
            </a:r>
            <a:r>
              <a:rPr dirty="0" sz="1450" spc="-5">
                <a:latin typeface="Times New Roman"/>
                <a:cs typeface="Times New Roman"/>
              </a:rPr>
              <a:t>long,  </a:t>
            </a:r>
            <a:r>
              <a:rPr dirty="0" sz="1450" spc="-10">
                <a:latin typeface="Times New Roman"/>
                <a:cs typeface="Times New Roman"/>
              </a:rPr>
              <a:t>lost sailors were still to </a:t>
            </a:r>
            <a:r>
              <a:rPr dirty="0" sz="1450" spc="-5">
                <a:latin typeface="Times New Roman"/>
                <a:cs typeface="Times New Roman"/>
              </a:rPr>
              <a:t>be </a:t>
            </a:r>
            <a:r>
              <a:rPr dirty="0" sz="1450" spc="-10">
                <a:latin typeface="Times New Roman"/>
                <a:cs typeface="Times New Roman"/>
              </a:rPr>
              <a:t>heard </a:t>
            </a:r>
            <a:r>
              <a:rPr dirty="0" sz="1450" spc="-5">
                <a:latin typeface="Times New Roman"/>
                <a:cs typeface="Times New Roman"/>
              </a:rPr>
              <a:t>pounding </a:t>
            </a:r>
            <a:r>
              <a:rPr dirty="0" sz="1450" spc="-10">
                <a:latin typeface="Times New Roman"/>
                <a:cs typeface="Times New Roman"/>
              </a:rPr>
              <a:t>and shouting through the streets in  all directions and in every quarter </a:t>
            </a:r>
            <a:r>
              <a:rPr dirty="0" sz="1450" spc="-5">
                <a:latin typeface="Times New Roman"/>
                <a:cs typeface="Times New Roman"/>
              </a:rPr>
              <a:t>of </a:t>
            </a:r>
            <a:r>
              <a:rPr dirty="0" sz="1450" spc="-10">
                <a:latin typeface="Times New Roman"/>
                <a:cs typeface="Times New Roman"/>
              </a:rPr>
              <a:t>the town. Quarrels followed, sometimes  among themselves, sometimes with the men </a:t>
            </a:r>
            <a:r>
              <a:rPr dirty="0" sz="1450" spc="-5">
                <a:latin typeface="Times New Roman"/>
                <a:cs typeface="Times New Roman"/>
              </a:rPr>
              <a:t>of </a:t>
            </a:r>
            <a:r>
              <a:rPr dirty="0" sz="1450" spc="-10">
                <a:latin typeface="Times New Roman"/>
                <a:cs typeface="Times New Roman"/>
              </a:rPr>
              <a:t>the patrols; knives were drawn,  blows given and received, and more than </a:t>
            </a:r>
            <a:r>
              <a:rPr dirty="0" sz="1450" spc="-5">
                <a:latin typeface="Times New Roman"/>
                <a:cs typeface="Times New Roman"/>
              </a:rPr>
              <a:t>one </a:t>
            </a:r>
            <a:r>
              <a:rPr dirty="0" sz="1450" spc="-10">
                <a:latin typeface="Times New Roman"/>
                <a:cs typeface="Times New Roman"/>
              </a:rPr>
              <a:t>dead </a:t>
            </a:r>
            <a:r>
              <a:rPr dirty="0" sz="1450" spc="-5">
                <a:latin typeface="Times New Roman"/>
                <a:cs typeface="Times New Roman"/>
              </a:rPr>
              <a:t>body </a:t>
            </a:r>
            <a:r>
              <a:rPr dirty="0" sz="1450" spc="-10">
                <a:latin typeface="Times New Roman"/>
                <a:cs typeface="Times New Roman"/>
              </a:rPr>
              <a:t>remained behind  </a:t>
            </a:r>
            <a:r>
              <a:rPr dirty="0" sz="1450" spc="-5">
                <a:latin typeface="Times New Roman"/>
                <a:cs typeface="Times New Roman"/>
              </a:rPr>
              <a:t>upon </a:t>
            </a:r>
            <a:r>
              <a:rPr dirty="0" sz="1450" spc="-10">
                <a:latin typeface="Times New Roman"/>
                <a:cs typeface="Times New Roman"/>
              </a:rPr>
              <a:t>the </a:t>
            </a:r>
            <a:r>
              <a:rPr dirty="0" sz="1450" spc="-25">
                <a:latin typeface="Times New Roman"/>
                <a:cs typeface="Times New Roman"/>
              </a:rPr>
              <a:t>snow.</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When, </a:t>
            </a:r>
            <a:r>
              <a:rPr dirty="0" sz="1450" spc="-5">
                <a:latin typeface="Times New Roman"/>
                <a:cs typeface="Times New Roman"/>
              </a:rPr>
              <a:t>a </a:t>
            </a:r>
            <a:r>
              <a:rPr dirty="0" sz="1450" spc="-10">
                <a:latin typeface="Times New Roman"/>
                <a:cs typeface="Times New Roman"/>
              </a:rPr>
              <a:t>full </a:t>
            </a:r>
            <a:r>
              <a:rPr dirty="0" sz="1450" spc="-5">
                <a:latin typeface="Times New Roman"/>
                <a:cs typeface="Times New Roman"/>
              </a:rPr>
              <a:t>hour </a:t>
            </a:r>
            <a:r>
              <a:rPr dirty="0" sz="1450" spc="-20">
                <a:latin typeface="Times New Roman"/>
                <a:cs typeface="Times New Roman"/>
              </a:rPr>
              <a:t>later, </a:t>
            </a:r>
            <a:r>
              <a:rPr dirty="0" sz="1450" spc="-10">
                <a:latin typeface="Times New Roman"/>
                <a:cs typeface="Times New Roman"/>
              </a:rPr>
              <a:t>the last seaman returned grumblingly to the harbour  side and his particular tavern, it may fairly </a:t>
            </a:r>
            <a:r>
              <a:rPr dirty="0" sz="1450" spc="-5">
                <a:latin typeface="Times New Roman"/>
                <a:cs typeface="Times New Roman"/>
              </a:rPr>
              <a:t>be </a:t>
            </a:r>
            <a:r>
              <a:rPr dirty="0" sz="1450" spc="-10">
                <a:latin typeface="Times New Roman"/>
                <a:cs typeface="Times New Roman"/>
              </a:rPr>
              <a:t>questioned if </a:t>
            </a:r>
            <a:r>
              <a:rPr dirty="0" sz="1450" spc="-5">
                <a:latin typeface="Times New Roman"/>
                <a:cs typeface="Times New Roman"/>
              </a:rPr>
              <a:t>he </a:t>
            </a:r>
            <a:r>
              <a:rPr dirty="0" sz="1450" spc="-10">
                <a:latin typeface="Times New Roman"/>
                <a:cs typeface="Times New Roman"/>
              </a:rPr>
              <a:t>had ever known  what manner </a:t>
            </a:r>
            <a:r>
              <a:rPr dirty="0" sz="1450" spc="-5">
                <a:latin typeface="Times New Roman"/>
                <a:cs typeface="Times New Roman"/>
              </a:rPr>
              <a:t>of </a:t>
            </a:r>
            <a:r>
              <a:rPr dirty="0" sz="1450" spc="-10">
                <a:latin typeface="Times New Roman"/>
                <a:cs typeface="Times New Roman"/>
              </a:rPr>
              <a:t>man </a:t>
            </a:r>
            <a:r>
              <a:rPr dirty="0" sz="1450" spc="-5">
                <a:latin typeface="Times New Roman"/>
                <a:cs typeface="Times New Roman"/>
              </a:rPr>
              <a:t>he </a:t>
            </a:r>
            <a:r>
              <a:rPr dirty="0" sz="1450" spc="-10">
                <a:latin typeface="Times New Roman"/>
                <a:cs typeface="Times New Roman"/>
              </a:rPr>
              <a:t>was pursuing, </a:t>
            </a:r>
            <a:r>
              <a:rPr dirty="0" sz="1450" spc="-5">
                <a:latin typeface="Times New Roman"/>
                <a:cs typeface="Times New Roman"/>
              </a:rPr>
              <a:t>but </a:t>
            </a:r>
            <a:r>
              <a:rPr dirty="0" sz="1450" spc="-10">
                <a:latin typeface="Times New Roman"/>
                <a:cs typeface="Times New Roman"/>
              </a:rPr>
              <a:t>it was absolutely sure that </a:t>
            </a:r>
            <a:r>
              <a:rPr dirty="0" sz="1450" spc="-5">
                <a:latin typeface="Times New Roman"/>
                <a:cs typeface="Times New Roman"/>
              </a:rPr>
              <a:t>he </a:t>
            </a:r>
            <a:r>
              <a:rPr dirty="0" sz="1450" spc="-10">
                <a:latin typeface="Times New Roman"/>
                <a:cs typeface="Times New Roman"/>
              </a:rPr>
              <a:t>had  now forgotten. By next morning there were many strange stories flying; and </a:t>
            </a:r>
            <a:r>
              <a:rPr dirty="0" sz="1450" spc="-5">
                <a:latin typeface="Times New Roman"/>
                <a:cs typeface="Times New Roman"/>
              </a:rPr>
              <a:t>a  </a:t>
            </a:r>
            <a:r>
              <a:rPr dirty="0" sz="1450" spc="-10">
                <a:latin typeface="Times New Roman"/>
                <a:cs typeface="Times New Roman"/>
              </a:rPr>
              <a:t>little while </a:t>
            </a:r>
            <a:r>
              <a:rPr dirty="0" sz="1450" spc="-20">
                <a:latin typeface="Times New Roman"/>
                <a:cs typeface="Times New Roman"/>
              </a:rPr>
              <a:t>after, </a:t>
            </a:r>
            <a:r>
              <a:rPr dirty="0" sz="1450" spc="-10">
                <a:latin typeface="Times New Roman"/>
                <a:cs typeface="Times New Roman"/>
              </a:rPr>
              <a:t>the legend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devil’s </a:t>
            </a:r>
            <a:r>
              <a:rPr dirty="0" sz="1450" spc="-10">
                <a:latin typeface="Times New Roman"/>
                <a:cs typeface="Times New Roman"/>
              </a:rPr>
              <a:t>nocturnal visit was an article </a:t>
            </a:r>
            <a:r>
              <a:rPr dirty="0" sz="1450" spc="-5">
                <a:latin typeface="Times New Roman"/>
                <a:cs typeface="Times New Roman"/>
              </a:rPr>
              <a:t>of </a:t>
            </a:r>
            <a:r>
              <a:rPr dirty="0" sz="1450" spc="-10">
                <a:latin typeface="Times New Roman"/>
                <a:cs typeface="Times New Roman"/>
              </a:rPr>
              <a:t>faith  with all the lads </a:t>
            </a:r>
            <a:r>
              <a:rPr dirty="0" sz="1450" spc="-5">
                <a:latin typeface="Times New Roman"/>
                <a:cs typeface="Times New Roman"/>
              </a:rPr>
              <a:t>of</a:t>
            </a:r>
            <a:r>
              <a:rPr dirty="0" sz="1450" spc="10">
                <a:latin typeface="Times New Roman"/>
                <a:cs typeface="Times New Roman"/>
              </a:rPr>
              <a:t> </a:t>
            </a:r>
            <a:r>
              <a:rPr dirty="0" sz="1450" spc="-20">
                <a:latin typeface="Times New Roman"/>
                <a:cs typeface="Times New Roman"/>
              </a:rPr>
              <a:t>Shoreby.</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But the return </a:t>
            </a:r>
            <a:r>
              <a:rPr dirty="0" sz="1450" spc="-5">
                <a:latin typeface="Times New Roman"/>
                <a:cs typeface="Times New Roman"/>
              </a:rPr>
              <a:t>of </a:t>
            </a:r>
            <a:r>
              <a:rPr dirty="0" sz="1450" spc="-10">
                <a:latin typeface="Times New Roman"/>
                <a:cs typeface="Times New Roman"/>
              </a:rPr>
              <a:t>the last seaman did </a:t>
            </a:r>
            <a:r>
              <a:rPr dirty="0" sz="1450" spc="-5">
                <a:latin typeface="Times New Roman"/>
                <a:cs typeface="Times New Roman"/>
              </a:rPr>
              <a:t>not, </a:t>
            </a:r>
            <a:r>
              <a:rPr dirty="0" sz="1450" spc="-10">
                <a:latin typeface="Times New Roman"/>
                <a:cs typeface="Times New Roman"/>
              </a:rPr>
              <a:t>even yet, set free </a:t>
            </a:r>
            <a:r>
              <a:rPr dirty="0" sz="1450" spc="-5">
                <a:latin typeface="Times New Roman"/>
                <a:cs typeface="Times New Roman"/>
              </a:rPr>
              <a:t>young </a:t>
            </a:r>
            <a:r>
              <a:rPr dirty="0" sz="1450" spc="-10">
                <a:latin typeface="Times New Roman"/>
                <a:cs typeface="Times New Roman"/>
              </a:rPr>
              <a:t>Shelton from  his cold imprisonment in the</a:t>
            </a:r>
            <a:r>
              <a:rPr dirty="0" sz="1450" spc="10">
                <a:latin typeface="Times New Roman"/>
                <a:cs typeface="Times New Roman"/>
              </a:rPr>
              <a:t> </a:t>
            </a:r>
            <a:r>
              <a:rPr dirty="0" sz="1450" spc="-20">
                <a:latin typeface="Times New Roman"/>
                <a:cs typeface="Times New Roman"/>
              </a:rPr>
              <a:t>doorway.</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For some time </a:t>
            </a:r>
            <a:r>
              <a:rPr dirty="0" sz="1450" spc="-20">
                <a:latin typeface="Times New Roman"/>
                <a:cs typeface="Times New Roman"/>
              </a:rPr>
              <a:t>after,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great activity </a:t>
            </a:r>
            <a:r>
              <a:rPr dirty="0" sz="1450" spc="-5">
                <a:latin typeface="Times New Roman"/>
                <a:cs typeface="Times New Roman"/>
              </a:rPr>
              <a:t>of </a:t>
            </a:r>
            <a:r>
              <a:rPr dirty="0" sz="1450" spc="-10">
                <a:latin typeface="Times New Roman"/>
                <a:cs typeface="Times New Roman"/>
              </a:rPr>
              <a:t>patrols; and special parties  came forth to make the round </a:t>
            </a:r>
            <a:r>
              <a:rPr dirty="0" sz="1450" spc="-5">
                <a:latin typeface="Times New Roman"/>
                <a:cs typeface="Times New Roman"/>
              </a:rPr>
              <a:t>of </a:t>
            </a:r>
            <a:r>
              <a:rPr dirty="0" sz="1450" spc="-10">
                <a:latin typeface="Times New Roman"/>
                <a:cs typeface="Times New Roman"/>
              </a:rPr>
              <a:t>the place and report to </a:t>
            </a:r>
            <a:r>
              <a:rPr dirty="0" sz="1450" spc="-5">
                <a:latin typeface="Times New Roman"/>
                <a:cs typeface="Times New Roman"/>
              </a:rPr>
              <a:t>one or </a:t>
            </a:r>
            <a:r>
              <a:rPr dirty="0" sz="1450" spc="-10">
                <a:latin typeface="Times New Roman"/>
                <a:cs typeface="Times New Roman"/>
              </a:rPr>
              <a:t>other </a:t>
            </a:r>
            <a:r>
              <a:rPr dirty="0" sz="1450" spc="-5">
                <a:latin typeface="Times New Roman"/>
                <a:cs typeface="Times New Roman"/>
              </a:rPr>
              <a:t>of </a:t>
            </a:r>
            <a:r>
              <a:rPr dirty="0" sz="1450" spc="-10">
                <a:latin typeface="Times New Roman"/>
                <a:cs typeface="Times New Roman"/>
              </a:rPr>
              <a:t>the  great lords, whose slumbers had been thus unusually</a:t>
            </a:r>
            <a:r>
              <a:rPr dirty="0" sz="1450" spc="45">
                <a:latin typeface="Times New Roman"/>
                <a:cs typeface="Times New Roman"/>
              </a:rPr>
              <a:t> </a:t>
            </a:r>
            <a:r>
              <a:rPr dirty="0" sz="1450" spc="-10">
                <a:latin typeface="Times New Roman"/>
                <a:cs typeface="Times New Roman"/>
              </a:rPr>
              <a:t>broken.</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was already well spent before Dick ventured from his hiding-place  and came, safe and </a:t>
            </a:r>
            <a:r>
              <a:rPr dirty="0" sz="1450" spc="-5">
                <a:latin typeface="Times New Roman"/>
                <a:cs typeface="Times New Roman"/>
              </a:rPr>
              <a:t>sound, but </a:t>
            </a:r>
            <a:r>
              <a:rPr dirty="0" sz="1450" spc="-10">
                <a:latin typeface="Times New Roman"/>
                <a:cs typeface="Times New Roman"/>
              </a:rPr>
              <a:t>aching with cold and bruises, to the </a:t>
            </a:r>
            <a:r>
              <a:rPr dirty="0" sz="1450" spc="-5">
                <a:latin typeface="Times New Roman"/>
                <a:cs typeface="Times New Roman"/>
              </a:rPr>
              <a:t>door of </a:t>
            </a:r>
            <a:r>
              <a:rPr dirty="0" sz="1450" spc="-10">
                <a:latin typeface="Times New Roman"/>
                <a:cs typeface="Times New Roman"/>
              </a:rPr>
              <a:t>the  Goat and Bagpipes. As the law required, there was neither fire </a:t>
            </a:r>
            <a:r>
              <a:rPr dirty="0" sz="1450" spc="-5">
                <a:latin typeface="Times New Roman"/>
                <a:cs typeface="Times New Roman"/>
              </a:rPr>
              <a:t>nor </a:t>
            </a:r>
            <a:r>
              <a:rPr dirty="0" sz="1450" spc="-10">
                <a:latin typeface="Times New Roman"/>
                <a:cs typeface="Times New Roman"/>
              </a:rPr>
              <a:t>candle in  the house; </a:t>
            </a:r>
            <a:r>
              <a:rPr dirty="0" sz="1450" spc="-5">
                <a:latin typeface="Times New Roman"/>
                <a:cs typeface="Times New Roman"/>
              </a:rPr>
              <a:t>but he </a:t>
            </a:r>
            <a:r>
              <a:rPr dirty="0" sz="1450" spc="-10">
                <a:latin typeface="Times New Roman"/>
                <a:cs typeface="Times New Roman"/>
              </a:rPr>
              <a:t>groped his way into </a:t>
            </a:r>
            <a:r>
              <a:rPr dirty="0" sz="1450" spc="-5">
                <a:latin typeface="Times New Roman"/>
                <a:cs typeface="Times New Roman"/>
              </a:rPr>
              <a:t>a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 icy guest-room, found an  end</a:t>
            </a:r>
            <a:r>
              <a:rPr dirty="0" sz="1450" spc="40">
                <a:latin typeface="Times New Roman"/>
                <a:cs typeface="Times New Roman"/>
              </a:rPr>
              <a:t> </a:t>
            </a:r>
            <a:r>
              <a:rPr dirty="0" sz="1450" spc="-5">
                <a:latin typeface="Times New Roman"/>
                <a:cs typeface="Times New Roman"/>
              </a:rPr>
              <a:t>of</a:t>
            </a:r>
            <a:r>
              <a:rPr dirty="0" sz="1450" spc="45">
                <a:latin typeface="Times New Roman"/>
                <a:cs typeface="Times New Roman"/>
              </a:rPr>
              <a: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blanket,</a:t>
            </a:r>
            <a:r>
              <a:rPr dirty="0" sz="1450" spc="40">
                <a:latin typeface="Times New Roman"/>
                <a:cs typeface="Times New Roman"/>
              </a:rPr>
              <a:t> </a:t>
            </a:r>
            <a:r>
              <a:rPr dirty="0" sz="1450" spc="-10">
                <a:latin typeface="Times New Roman"/>
                <a:cs typeface="Times New Roman"/>
              </a:rPr>
              <a:t>which</a:t>
            </a:r>
            <a:r>
              <a:rPr dirty="0" sz="1450" spc="45">
                <a:latin typeface="Times New Roman"/>
                <a:cs typeface="Times New Roman"/>
              </a:rPr>
              <a:t> </a:t>
            </a:r>
            <a:r>
              <a:rPr dirty="0" sz="1450" spc="-5">
                <a:latin typeface="Times New Roman"/>
                <a:cs typeface="Times New Roman"/>
              </a:rPr>
              <a:t>he</a:t>
            </a:r>
            <a:r>
              <a:rPr dirty="0" sz="1450" spc="45">
                <a:latin typeface="Times New Roman"/>
                <a:cs typeface="Times New Roman"/>
              </a:rPr>
              <a:t> </a:t>
            </a:r>
            <a:r>
              <a:rPr dirty="0" sz="1450" spc="-10">
                <a:latin typeface="Times New Roman"/>
                <a:cs typeface="Times New Roman"/>
              </a:rPr>
              <a:t>hitched</a:t>
            </a:r>
            <a:r>
              <a:rPr dirty="0" sz="1450" spc="45">
                <a:latin typeface="Times New Roman"/>
                <a:cs typeface="Times New Roman"/>
              </a:rPr>
              <a:t> </a:t>
            </a:r>
            <a:r>
              <a:rPr dirty="0" sz="1450" spc="-10">
                <a:latin typeface="Times New Roman"/>
                <a:cs typeface="Times New Roman"/>
              </a:rPr>
              <a:t>around</a:t>
            </a:r>
            <a:r>
              <a:rPr dirty="0" sz="1450" spc="40">
                <a:latin typeface="Times New Roman"/>
                <a:cs typeface="Times New Roman"/>
              </a:rPr>
              <a:t> </a:t>
            </a:r>
            <a:r>
              <a:rPr dirty="0" sz="1450" spc="-10">
                <a:latin typeface="Times New Roman"/>
                <a:cs typeface="Times New Roman"/>
              </a:rPr>
              <a:t>his</a:t>
            </a:r>
            <a:r>
              <a:rPr dirty="0" sz="1450" spc="45">
                <a:latin typeface="Times New Roman"/>
                <a:cs typeface="Times New Roman"/>
              </a:rPr>
              <a:t> </a:t>
            </a:r>
            <a:r>
              <a:rPr dirty="0" sz="1450" spc="-10">
                <a:latin typeface="Times New Roman"/>
                <a:cs typeface="Times New Roman"/>
              </a:rPr>
              <a:t>shoulders,</a:t>
            </a:r>
            <a:r>
              <a:rPr dirty="0" sz="1450" spc="45">
                <a:latin typeface="Times New Roman"/>
                <a:cs typeface="Times New Roman"/>
              </a:rPr>
              <a:t> </a:t>
            </a:r>
            <a:r>
              <a:rPr dirty="0" sz="1450" spc="-10">
                <a:latin typeface="Times New Roman"/>
                <a:cs typeface="Times New Roman"/>
              </a:rPr>
              <a:t>and</a:t>
            </a:r>
            <a:r>
              <a:rPr dirty="0" sz="1450" spc="40">
                <a:latin typeface="Times New Roman"/>
                <a:cs typeface="Times New Roman"/>
              </a:rPr>
              <a:t> </a:t>
            </a:r>
            <a:r>
              <a:rPr dirty="0" sz="1450" spc="-10">
                <a:latin typeface="Times New Roman"/>
                <a:cs typeface="Times New Roman"/>
              </a:rPr>
              <a:t>creeping</a:t>
            </a:r>
            <a:r>
              <a:rPr dirty="0" sz="1450" spc="45">
                <a:latin typeface="Times New Roman"/>
                <a:cs typeface="Times New Roman"/>
              </a:rPr>
              <a:t> </a:t>
            </a:r>
            <a:r>
              <a:rPr dirty="0" sz="1450" spc="-10">
                <a:latin typeface="Times New Roman"/>
                <a:cs typeface="Times New Roman"/>
              </a:rPr>
              <a:t>close</a:t>
            </a:r>
            <a:r>
              <a:rPr dirty="0" sz="1450" spc="45">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1430" rIns="0" bIns="0" rtlCol="0" vert="horz">
            <a:spAutoFit/>
          </a:bodyPr>
          <a:lstStyle/>
          <a:p>
            <a:pPr algn="just" marL="12700">
              <a:lnSpc>
                <a:spcPct val="100000"/>
              </a:lnSpc>
              <a:spcBef>
                <a:spcPts val="90"/>
              </a:spcBef>
            </a:pPr>
            <a:r>
              <a:rPr dirty="0" sz="1450" spc="-10">
                <a:latin typeface="Times New Roman"/>
                <a:cs typeface="Times New Roman"/>
              </a:rPr>
              <a:t>the nearest </a:t>
            </a:r>
            <a:r>
              <a:rPr dirty="0" sz="1450" spc="-15">
                <a:latin typeface="Times New Roman"/>
                <a:cs typeface="Times New Roman"/>
              </a:rPr>
              <a:t>sleeper, </a:t>
            </a:r>
            <a:r>
              <a:rPr dirty="0" sz="1450" spc="-10">
                <a:latin typeface="Times New Roman"/>
                <a:cs typeface="Times New Roman"/>
              </a:rPr>
              <a:t>was soon lost in</a:t>
            </a:r>
            <a:r>
              <a:rPr dirty="0" sz="1450" spc="30">
                <a:latin typeface="Times New Roman"/>
                <a:cs typeface="Times New Roman"/>
              </a:rPr>
              <a:t> </a:t>
            </a:r>
            <a:r>
              <a:rPr dirty="0" sz="1450" spc="-20">
                <a:latin typeface="Times New Roman"/>
                <a:cs typeface="Times New Roman"/>
              </a:rPr>
              <a:t>slumber.</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
              </a:spcBef>
            </a:pPr>
            <a:endParaRPr sz="1400">
              <a:latin typeface="Times New Roman"/>
              <a:cs typeface="Times New Roman"/>
            </a:endParaRPr>
          </a:p>
          <a:p>
            <a:pPr marL="1270000" marR="1261745" indent="568960">
              <a:lnSpc>
                <a:spcPct val="132400"/>
              </a:lnSpc>
            </a:pPr>
            <a:r>
              <a:rPr dirty="0" sz="1450" spc="-15" b="1">
                <a:latin typeface="Times New Roman"/>
                <a:cs typeface="Times New Roman"/>
              </a:rPr>
              <a:t>BOOK V—CROOKBACK  CHAPTER </a:t>
            </a:r>
            <a:r>
              <a:rPr dirty="0" sz="1450" spc="-10" b="1">
                <a:latin typeface="Times New Roman"/>
                <a:cs typeface="Times New Roman"/>
              </a:rPr>
              <a:t>I—THE SHRILL</a:t>
            </a:r>
            <a:r>
              <a:rPr dirty="0" sz="1450" spc="-105" b="1">
                <a:latin typeface="Times New Roman"/>
                <a:cs typeface="Times New Roman"/>
              </a:rPr>
              <a:t> </a:t>
            </a:r>
            <a:r>
              <a:rPr dirty="0" sz="1450" spc="-15" b="1">
                <a:latin typeface="Times New Roman"/>
                <a:cs typeface="Times New Roman"/>
              </a:rPr>
              <a:t>TRUMPET</a:t>
            </a:r>
            <a:endParaRPr sz="1450">
              <a:latin typeface="Times New Roman"/>
              <a:cs typeface="Times New Roman"/>
            </a:endParaRPr>
          </a:p>
          <a:p>
            <a:pPr>
              <a:lnSpc>
                <a:spcPct val="100000"/>
              </a:lnSpc>
              <a:spcBef>
                <a:spcPts val="5"/>
              </a:spcBef>
            </a:pPr>
            <a:endParaRPr sz="2050">
              <a:latin typeface="Times New Roman"/>
              <a:cs typeface="Times New Roman"/>
            </a:endParaRPr>
          </a:p>
          <a:p>
            <a:pPr algn="just" marL="12700" marR="6985">
              <a:lnSpc>
                <a:spcPts val="1730"/>
              </a:lnSpc>
            </a:pPr>
            <a:r>
              <a:rPr dirty="0" sz="1450" spc="-50">
                <a:latin typeface="Times New Roman"/>
                <a:cs typeface="Times New Roman"/>
              </a:rPr>
              <a:t>Very </a:t>
            </a:r>
            <a:r>
              <a:rPr dirty="0" sz="1450" spc="-10">
                <a:latin typeface="Times New Roman"/>
                <a:cs typeface="Times New Roman"/>
              </a:rPr>
              <a:t>early the next morning, before the first peep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Dick arose,  changed his garments, armed himself once more like </a:t>
            </a:r>
            <a:r>
              <a:rPr dirty="0" sz="1450" spc="-5">
                <a:latin typeface="Times New Roman"/>
                <a:cs typeface="Times New Roman"/>
              </a:rPr>
              <a:t>a </a:t>
            </a:r>
            <a:r>
              <a:rPr dirty="0" sz="1450" spc="-10">
                <a:latin typeface="Times New Roman"/>
                <a:cs typeface="Times New Roman"/>
              </a:rPr>
              <a:t>gentleman, and set  forth for </a:t>
            </a:r>
            <a:r>
              <a:rPr dirty="0" sz="1450" spc="-20">
                <a:latin typeface="Times New Roman"/>
                <a:cs typeface="Times New Roman"/>
              </a:rPr>
              <a:t>Lawless’s </a:t>
            </a:r>
            <a:r>
              <a:rPr dirty="0" sz="1450" spc="-10">
                <a:latin typeface="Times New Roman"/>
                <a:cs typeface="Times New Roman"/>
              </a:rPr>
              <a:t>den in the forest. There, it will </a:t>
            </a:r>
            <a:r>
              <a:rPr dirty="0" sz="1450" spc="-5">
                <a:latin typeface="Times New Roman"/>
                <a:cs typeface="Times New Roman"/>
              </a:rPr>
              <a:t>be </a:t>
            </a:r>
            <a:r>
              <a:rPr dirty="0" sz="1450" spc="-10">
                <a:latin typeface="Times New Roman"/>
                <a:cs typeface="Times New Roman"/>
              </a:rPr>
              <a:t>remembered, </a:t>
            </a:r>
            <a:r>
              <a:rPr dirty="0" sz="1450" spc="-5">
                <a:latin typeface="Times New Roman"/>
                <a:cs typeface="Times New Roman"/>
              </a:rPr>
              <a:t>he </a:t>
            </a:r>
            <a:r>
              <a:rPr dirty="0" sz="1450" spc="-10">
                <a:latin typeface="Times New Roman"/>
                <a:cs typeface="Times New Roman"/>
              </a:rPr>
              <a:t>had left  Lord </a:t>
            </a:r>
            <a:r>
              <a:rPr dirty="0" sz="1450" spc="-20">
                <a:latin typeface="Times New Roman"/>
                <a:cs typeface="Times New Roman"/>
              </a:rPr>
              <a:t>Foxham’s </a:t>
            </a:r>
            <a:r>
              <a:rPr dirty="0" sz="1450" spc="-10">
                <a:latin typeface="Times New Roman"/>
                <a:cs typeface="Times New Roman"/>
              </a:rPr>
              <a:t>papers; and to get these and </a:t>
            </a:r>
            <a:r>
              <a:rPr dirty="0" sz="1450" spc="-5">
                <a:latin typeface="Times New Roman"/>
                <a:cs typeface="Times New Roman"/>
              </a:rPr>
              <a:t>be </a:t>
            </a:r>
            <a:r>
              <a:rPr dirty="0" sz="1450" spc="-10">
                <a:latin typeface="Times New Roman"/>
                <a:cs typeface="Times New Roman"/>
              </a:rPr>
              <a:t>back in time for the tryst with  the </a:t>
            </a:r>
            <a:r>
              <a:rPr dirty="0" sz="1450" spc="-5">
                <a:latin typeface="Times New Roman"/>
                <a:cs typeface="Times New Roman"/>
              </a:rPr>
              <a:t>young </a:t>
            </a:r>
            <a:r>
              <a:rPr dirty="0" sz="1450" spc="-10">
                <a:latin typeface="Times New Roman"/>
                <a:cs typeface="Times New Roman"/>
              </a:rPr>
              <a:t>Duke </a:t>
            </a:r>
            <a:r>
              <a:rPr dirty="0" sz="1450" spc="-5">
                <a:latin typeface="Times New Roman"/>
                <a:cs typeface="Times New Roman"/>
              </a:rPr>
              <a:t>of </a:t>
            </a:r>
            <a:r>
              <a:rPr dirty="0" sz="1450" spc="-10">
                <a:latin typeface="Times New Roman"/>
                <a:cs typeface="Times New Roman"/>
              </a:rPr>
              <a:t>Gloucester could only </a:t>
            </a:r>
            <a:r>
              <a:rPr dirty="0" sz="1450" spc="-5">
                <a:latin typeface="Times New Roman"/>
                <a:cs typeface="Times New Roman"/>
              </a:rPr>
              <a:t>be </a:t>
            </a:r>
            <a:r>
              <a:rPr dirty="0" sz="1450" spc="-10">
                <a:latin typeface="Times New Roman"/>
                <a:cs typeface="Times New Roman"/>
              </a:rPr>
              <a:t>managed </a:t>
            </a:r>
            <a:r>
              <a:rPr dirty="0" sz="1450" spc="-5">
                <a:latin typeface="Times New Roman"/>
                <a:cs typeface="Times New Roman"/>
              </a:rPr>
              <a:t>by </a:t>
            </a:r>
            <a:r>
              <a:rPr dirty="0" sz="1450" spc="-10">
                <a:latin typeface="Times New Roman"/>
                <a:cs typeface="Times New Roman"/>
              </a:rPr>
              <a:t>an early start and the  most vigorous</a:t>
            </a:r>
            <a:r>
              <a:rPr dirty="0" sz="1450" spc="-5">
                <a:latin typeface="Times New Roman"/>
                <a:cs typeface="Times New Roman"/>
              </a:rPr>
              <a:t> </a:t>
            </a:r>
            <a:r>
              <a:rPr dirty="0" sz="1450" spc="-10">
                <a:latin typeface="Times New Roman"/>
                <a:cs typeface="Times New Roman"/>
              </a:rPr>
              <a:t>walking.</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The frost was more rigorous than ever; the air windless and </a:t>
            </a:r>
            <a:r>
              <a:rPr dirty="0" sz="1450" spc="-30">
                <a:latin typeface="Times New Roman"/>
                <a:cs typeface="Times New Roman"/>
              </a:rPr>
              <a:t>dry, </a:t>
            </a:r>
            <a:r>
              <a:rPr dirty="0" sz="1450" spc="-10">
                <a:latin typeface="Times New Roman"/>
                <a:cs typeface="Times New Roman"/>
              </a:rPr>
              <a:t>and stinging  to the nostril. The moon had </a:t>
            </a:r>
            <a:r>
              <a:rPr dirty="0" sz="1450" spc="-5">
                <a:latin typeface="Times New Roman"/>
                <a:cs typeface="Times New Roman"/>
              </a:rPr>
              <a:t>gone </a:t>
            </a:r>
            <a:r>
              <a:rPr dirty="0" sz="1450" spc="-10">
                <a:latin typeface="Times New Roman"/>
                <a:cs typeface="Times New Roman"/>
              </a:rPr>
              <a:t>down, </a:t>
            </a:r>
            <a:r>
              <a:rPr dirty="0" sz="1450" spc="-5">
                <a:latin typeface="Times New Roman"/>
                <a:cs typeface="Times New Roman"/>
              </a:rPr>
              <a:t>but </a:t>
            </a:r>
            <a:r>
              <a:rPr dirty="0" sz="1450" spc="-10">
                <a:latin typeface="Times New Roman"/>
                <a:cs typeface="Times New Roman"/>
              </a:rPr>
              <a:t>the stars were still bright and  numerous, and the reflection from the snow was clear and cheerful. There was  </a:t>
            </a:r>
            <a:r>
              <a:rPr dirty="0" sz="1450" spc="-5">
                <a:latin typeface="Times New Roman"/>
                <a:cs typeface="Times New Roman"/>
              </a:rPr>
              <a:t>no </a:t>
            </a:r>
            <a:r>
              <a:rPr dirty="0" sz="1450" spc="-10">
                <a:latin typeface="Times New Roman"/>
                <a:cs typeface="Times New Roman"/>
              </a:rPr>
              <a:t>need for </a:t>
            </a:r>
            <a:r>
              <a:rPr dirty="0" sz="1450" spc="-5">
                <a:latin typeface="Times New Roman"/>
                <a:cs typeface="Times New Roman"/>
              </a:rPr>
              <a:t>a </a:t>
            </a:r>
            <a:r>
              <a:rPr dirty="0" sz="1450" spc="-10">
                <a:latin typeface="Times New Roman"/>
                <a:cs typeface="Times New Roman"/>
              </a:rPr>
              <a:t>lamp to walk </a:t>
            </a:r>
            <a:r>
              <a:rPr dirty="0" sz="1450" spc="-5">
                <a:latin typeface="Times New Roman"/>
                <a:cs typeface="Times New Roman"/>
              </a:rPr>
              <a:t>by; </a:t>
            </a:r>
            <a:r>
              <a:rPr dirty="0" sz="1450" spc="-20">
                <a:latin typeface="Times New Roman"/>
                <a:cs typeface="Times New Roman"/>
              </a:rPr>
              <a:t>nor, </a:t>
            </a:r>
            <a:r>
              <a:rPr dirty="0" sz="1450" spc="-10">
                <a:latin typeface="Times New Roman"/>
                <a:cs typeface="Times New Roman"/>
              </a:rPr>
              <a:t>in that still </a:t>
            </a:r>
            <a:r>
              <a:rPr dirty="0" sz="1450" spc="-5">
                <a:latin typeface="Times New Roman"/>
                <a:cs typeface="Times New Roman"/>
              </a:rPr>
              <a:t>but </a:t>
            </a:r>
            <a:r>
              <a:rPr dirty="0" sz="1450" spc="-10">
                <a:latin typeface="Times New Roman"/>
                <a:cs typeface="Times New Roman"/>
              </a:rPr>
              <a:t>ringing </a:t>
            </a:r>
            <a:r>
              <a:rPr dirty="0" sz="1450" spc="-25">
                <a:latin typeface="Times New Roman"/>
                <a:cs typeface="Times New Roman"/>
              </a:rPr>
              <a:t>air, </a:t>
            </a:r>
            <a:r>
              <a:rPr dirty="0" sz="1450" spc="-10">
                <a:latin typeface="Times New Roman"/>
                <a:cs typeface="Times New Roman"/>
              </a:rPr>
              <a:t>the least  temptation to</a:t>
            </a:r>
            <a:r>
              <a:rPr dirty="0" sz="1450" spc="-5">
                <a:latin typeface="Times New Roman"/>
                <a:cs typeface="Times New Roman"/>
              </a:rPr>
              <a:t> </a:t>
            </a:r>
            <a:r>
              <a:rPr dirty="0" sz="1450" spc="-25">
                <a:latin typeface="Times New Roman"/>
                <a:cs typeface="Times New Roman"/>
              </a:rPr>
              <a:t>delay.</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Dick had crossed the greater part </a:t>
            </a:r>
            <a:r>
              <a:rPr dirty="0" sz="1450" spc="-5">
                <a:latin typeface="Times New Roman"/>
                <a:cs typeface="Times New Roman"/>
              </a:rPr>
              <a:t>of </a:t>
            </a:r>
            <a:r>
              <a:rPr dirty="0" sz="1450" spc="-10">
                <a:latin typeface="Times New Roman"/>
                <a:cs typeface="Times New Roman"/>
              </a:rPr>
              <a:t>the open ground between Shoreby and the  forest, and had reached the bottom </a:t>
            </a:r>
            <a:r>
              <a:rPr dirty="0" sz="1450" spc="-5">
                <a:latin typeface="Times New Roman"/>
                <a:cs typeface="Times New Roman"/>
              </a:rPr>
              <a:t>of </a:t>
            </a:r>
            <a:r>
              <a:rPr dirty="0" sz="1450" spc="-10">
                <a:latin typeface="Times New Roman"/>
                <a:cs typeface="Times New Roman"/>
              </a:rPr>
              <a:t>the little hill, some hundred yards below  the Cross </a:t>
            </a:r>
            <a:r>
              <a:rPr dirty="0" sz="1450" spc="-5">
                <a:latin typeface="Times New Roman"/>
                <a:cs typeface="Times New Roman"/>
              </a:rPr>
              <a:t>of </a:t>
            </a:r>
            <a:r>
              <a:rPr dirty="0" sz="1450" spc="-10">
                <a:latin typeface="Times New Roman"/>
                <a:cs typeface="Times New Roman"/>
              </a:rPr>
              <a:t>St. Bride, when, through the stillness </a:t>
            </a:r>
            <a:r>
              <a:rPr dirty="0" sz="1450" spc="-5">
                <a:latin typeface="Times New Roman"/>
                <a:cs typeface="Times New Roman"/>
              </a:rPr>
              <a:t>of </a:t>
            </a:r>
            <a:r>
              <a:rPr dirty="0" sz="1450" spc="-10">
                <a:latin typeface="Times New Roman"/>
                <a:cs typeface="Times New Roman"/>
              </a:rPr>
              <a:t>the black morn, there  rang forth the note </a:t>
            </a:r>
            <a:r>
              <a:rPr dirty="0" sz="1450" spc="-5">
                <a:latin typeface="Times New Roman"/>
                <a:cs typeface="Times New Roman"/>
              </a:rPr>
              <a:t>of a </a:t>
            </a:r>
            <a:r>
              <a:rPr dirty="0" sz="1450" spc="-10">
                <a:latin typeface="Times New Roman"/>
                <a:cs typeface="Times New Roman"/>
              </a:rPr>
              <a:t>trumpet, so shrill, </a:t>
            </a:r>
            <a:r>
              <a:rPr dirty="0" sz="1450" spc="-20">
                <a:latin typeface="Times New Roman"/>
                <a:cs typeface="Times New Roman"/>
              </a:rPr>
              <a:t>clear, </a:t>
            </a:r>
            <a:r>
              <a:rPr dirty="0" sz="1450" spc="-10">
                <a:latin typeface="Times New Roman"/>
                <a:cs typeface="Times New Roman"/>
              </a:rPr>
              <a:t>and piercing, that </a:t>
            </a:r>
            <a:r>
              <a:rPr dirty="0" sz="1450" spc="-5">
                <a:latin typeface="Times New Roman"/>
                <a:cs typeface="Times New Roman"/>
              </a:rPr>
              <a:t>he thought  he </a:t>
            </a:r>
            <a:r>
              <a:rPr dirty="0" sz="1450" spc="-10">
                <a:latin typeface="Times New Roman"/>
                <a:cs typeface="Times New Roman"/>
              </a:rPr>
              <a:t>had never heard the match </a:t>
            </a:r>
            <a:r>
              <a:rPr dirty="0" sz="1450" spc="-5">
                <a:latin typeface="Times New Roman"/>
                <a:cs typeface="Times New Roman"/>
              </a:rPr>
              <a:t>of </a:t>
            </a:r>
            <a:r>
              <a:rPr dirty="0" sz="1450" spc="-10">
                <a:latin typeface="Times New Roman"/>
                <a:cs typeface="Times New Roman"/>
              </a:rPr>
              <a:t>it for </a:t>
            </a:r>
            <a:r>
              <a:rPr dirty="0" sz="1450" spc="-15">
                <a:latin typeface="Times New Roman"/>
                <a:cs typeface="Times New Roman"/>
              </a:rPr>
              <a:t>audibility. </a:t>
            </a:r>
            <a:r>
              <a:rPr dirty="0" sz="1450" spc="-10">
                <a:latin typeface="Times New Roman"/>
                <a:cs typeface="Times New Roman"/>
              </a:rPr>
              <a:t>It was blown once, and then  hurriedly </a:t>
            </a:r>
            <a:r>
              <a:rPr dirty="0" sz="1450" spc="-5">
                <a:latin typeface="Times New Roman"/>
                <a:cs typeface="Times New Roman"/>
              </a:rPr>
              <a:t>a </a:t>
            </a:r>
            <a:r>
              <a:rPr dirty="0" sz="1450" spc="-10">
                <a:latin typeface="Times New Roman"/>
                <a:cs typeface="Times New Roman"/>
              </a:rPr>
              <a:t>second time; and then the clash </a:t>
            </a:r>
            <a:r>
              <a:rPr dirty="0" sz="1450" spc="-5">
                <a:latin typeface="Times New Roman"/>
                <a:cs typeface="Times New Roman"/>
              </a:rPr>
              <a:t>of </a:t>
            </a:r>
            <a:r>
              <a:rPr dirty="0" sz="1450" spc="-10">
                <a:latin typeface="Times New Roman"/>
                <a:cs typeface="Times New Roman"/>
              </a:rPr>
              <a:t>steel</a:t>
            </a:r>
            <a:r>
              <a:rPr dirty="0" sz="1450" spc="45">
                <a:latin typeface="Times New Roman"/>
                <a:cs typeface="Times New Roman"/>
              </a:rPr>
              <a:t> </a:t>
            </a:r>
            <a:r>
              <a:rPr dirty="0" sz="1450" spc="-10">
                <a:latin typeface="Times New Roman"/>
                <a:cs typeface="Times New Roman"/>
              </a:rPr>
              <a:t>succeeded.</a:t>
            </a:r>
            <a:endParaRPr sz="1450">
              <a:latin typeface="Times New Roman"/>
              <a:cs typeface="Times New Roman"/>
            </a:endParaRPr>
          </a:p>
          <a:p>
            <a:pPr algn="just" marL="12700" marR="6350">
              <a:lnSpc>
                <a:spcPts val="1730"/>
              </a:lnSpc>
              <a:spcBef>
                <a:spcPts val="565"/>
              </a:spcBef>
            </a:pPr>
            <a:r>
              <a:rPr dirty="0" sz="1450" spc="-10">
                <a:latin typeface="Times New Roman"/>
                <a:cs typeface="Times New Roman"/>
              </a:rPr>
              <a:t>At this </a:t>
            </a:r>
            <a:r>
              <a:rPr dirty="0" sz="1450" spc="-5">
                <a:latin typeface="Times New Roman"/>
                <a:cs typeface="Times New Roman"/>
              </a:rPr>
              <a:t>young </a:t>
            </a:r>
            <a:r>
              <a:rPr dirty="0" sz="1450" spc="-10">
                <a:latin typeface="Times New Roman"/>
                <a:cs typeface="Times New Roman"/>
              </a:rPr>
              <a:t>Shelton pricked his ears, and drawing his sword, ran forward </a:t>
            </a:r>
            <a:r>
              <a:rPr dirty="0" sz="1450" spc="-5">
                <a:latin typeface="Times New Roman"/>
                <a:cs typeface="Times New Roman"/>
              </a:rPr>
              <a:t>up  </a:t>
            </a:r>
            <a:r>
              <a:rPr dirty="0" sz="1450" spc="-10">
                <a:latin typeface="Times New Roman"/>
                <a:cs typeface="Times New Roman"/>
              </a:rPr>
              <a:t>the hill.</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Presently </a:t>
            </a:r>
            <a:r>
              <a:rPr dirty="0" sz="1450" spc="-5">
                <a:latin typeface="Times New Roman"/>
                <a:cs typeface="Times New Roman"/>
              </a:rPr>
              <a:t>he </a:t>
            </a:r>
            <a:r>
              <a:rPr dirty="0" sz="1450" spc="-10">
                <a:latin typeface="Times New Roman"/>
                <a:cs typeface="Times New Roman"/>
              </a:rPr>
              <a:t>came in sight </a:t>
            </a:r>
            <a:r>
              <a:rPr dirty="0" sz="1450" spc="-5">
                <a:latin typeface="Times New Roman"/>
                <a:cs typeface="Times New Roman"/>
              </a:rPr>
              <a:t>of </a:t>
            </a:r>
            <a:r>
              <a:rPr dirty="0" sz="1450" spc="-10">
                <a:latin typeface="Times New Roman"/>
                <a:cs typeface="Times New Roman"/>
              </a:rPr>
              <a:t>the cross, and was aware </a:t>
            </a:r>
            <a:r>
              <a:rPr dirty="0" sz="1450" spc="-5">
                <a:latin typeface="Times New Roman"/>
                <a:cs typeface="Times New Roman"/>
              </a:rPr>
              <a:t>of a </a:t>
            </a:r>
            <a:r>
              <a:rPr dirty="0" sz="1450" spc="-10">
                <a:latin typeface="Times New Roman"/>
                <a:cs typeface="Times New Roman"/>
              </a:rPr>
              <a:t>most fierce  encounter raging </a:t>
            </a:r>
            <a:r>
              <a:rPr dirty="0" sz="1450" spc="-5">
                <a:latin typeface="Times New Roman"/>
                <a:cs typeface="Times New Roman"/>
              </a:rPr>
              <a:t>on </a:t>
            </a:r>
            <a:r>
              <a:rPr dirty="0" sz="1450" spc="-10">
                <a:latin typeface="Times New Roman"/>
                <a:cs typeface="Times New Roman"/>
              </a:rPr>
              <a:t>the road before it. There were seven </a:t>
            </a:r>
            <a:r>
              <a:rPr dirty="0" sz="1450" spc="-5">
                <a:latin typeface="Times New Roman"/>
                <a:cs typeface="Times New Roman"/>
              </a:rPr>
              <a:t>or </a:t>
            </a:r>
            <a:r>
              <a:rPr dirty="0" sz="1450" spc="-10">
                <a:latin typeface="Times New Roman"/>
                <a:cs typeface="Times New Roman"/>
              </a:rPr>
              <a:t>eight assailants,  and </a:t>
            </a:r>
            <a:r>
              <a:rPr dirty="0" sz="1450" spc="-5">
                <a:latin typeface="Times New Roman"/>
                <a:cs typeface="Times New Roman"/>
              </a:rPr>
              <a:t>but one </a:t>
            </a:r>
            <a:r>
              <a:rPr dirty="0" sz="1450" spc="-10">
                <a:latin typeface="Times New Roman"/>
                <a:cs typeface="Times New Roman"/>
              </a:rPr>
              <a:t>to keep head against them; </a:t>
            </a:r>
            <a:r>
              <a:rPr dirty="0" sz="1450" spc="-5">
                <a:latin typeface="Times New Roman"/>
                <a:cs typeface="Times New Roman"/>
              </a:rPr>
              <a:t>but </a:t>
            </a:r>
            <a:r>
              <a:rPr dirty="0" sz="1450" spc="-10">
                <a:latin typeface="Times New Roman"/>
                <a:cs typeface="Times New Roman"/>
              </a:rPr>
              <a:t>so active and dexterous was this  one, so desperately did </a:t>
            </a:r>
            <a:r>
              <a:rPr dirty="0" sz="1450" spc="-5">
                <a:latin typeface="Times New Roman"/>
                <a:cs typeface="Times New Roman"/>
              </a:rPr>
              <a:t>he </a:t>
            </a:r>
            <a:r>
              <a:rPr dirty="0" sz="1450" spc="-15">
                <a:latin typeface="Times New Roman"/>
                <a:cs typeface="Times New Roman"/>
              </a:rPr>
              <a:t>charge </a:t>
            </a:r>
            <a:r>
              <a:rPr dirty="0" sz="1450" spc="-10">
                <a:latin typeface="Times New Roman"/>
                <a:cs typeface="Times New Roman"/>
              </a:rPr>
              <a:t>and scatter his opponents, so deftly keep his  footing </a:t>
            </a:r>
            <a:r>
              <a:rPr dirty="0" sz="1450" spc="-5">
                <a:latin typeface="Times New Roman"/>
                <a:cs typeface="Times New Roman"/>
              </a:rPr>
              <a:t>on </a:t>
            </a:r>
            <a:r>
              <a:rPr dirty="0" sz="1450" spc="-10">
                <a:latin typeface="Times New Roman"/>
                <a:cs typeface="Times New Roman"/>
              </a:rPr>
              <a:t>the ice, that </a:t>
            </a:r>
            <a:r>
              <a:rPr dirty="0" sz="1450" spc="-20">
                <a:latin typeface="Times New Roman"/>
                <a:cs typeface="Times New Roman"/>
              </a:rPr>
              <a:t>already, </a:t>
            </a:r>
            <a:r>
              <a:rPr dirty="0" sz="1450" spc="-10">
                <a:latin typeface="Times New Roman"/>
                <a:cs typeface="Times New Roman"/>
              </a:rPr>
              <a:t>before Dick could intervene, </a:t>
            </a:r>
            <a:r>
              <a:rPr dirty="0" sz="1450" spc="-5">
                <a:latin typeface="Times New Roman"/>
                <a:cs typeface="Times New Roman"/>
              </a:rPr>
              <a:t>he </a:t>
            </a:r>
            <a:r>
              <a:rPr dirty="0" sz="1450" spc="-10">
                <a:latin typeface="Times New Roman"/>
                <a:cs typeface="Times New Roman"/>
              </a:rPr>
              <a:t>had slain one,  wounded </a:t>
            </a:r>
            <a:r>
              <a:rPr dirty="0" sz="1450" spc="-15">
                <a:latin typeface="Times New Roman"/>
                <a:cs typeface="Times New Roman"/>
              </a:rPr>
              <a:t>another, </a:t>
            </a:r>
            <a:r>
              <a:rPr dirty="0" sz="1450" spc="-10">
                <a:latin typeface="Times New Roman"/>
                <a:cs typeface="Times New Roman"/>
              </a:rPr>
              <a:t>and kept the whole in</a:t>
            </a:r>
            <a:r>
              <a:rPr dirty="0" sz="1450" spc="30">
                <a:latin typeface="Times New Roman"/>
                <a:cs typeface="Times New Roman"/>
              </a:rPr>
              <a:t> </a:t>
            </a:r>
            <a:r>
              <a:rPr dirty="0" sz="1450" spc="-10">
                <a:latin typeface="Times New Roman"/>
                <a:cs typeface="Times New Roman"/>
              </a:rPr>
              <a:t>check.</a:t>
            </a:r>
            <a:endParaRPr sz="1450">
              <a:latin typeface="Times New Roman"/>
              <a:cs typeface="Times New Roman"/>
            </a:endParaRPr>
          </a:p>
          <a:p>
            <a:pPr algn="just" marL="12700" marR="12065">
              <a:lnSpc>
                <a:spcPts val="1730"/>
              </a:lnSpc>
              <a:spcBef>
                <a:spcPts val="565"/>
              </a:spcBef>
            </a:pPr>
            <a:r>
              <a:rPr dirty="0" sz="1450" spc="-10">
                <a:latin typeface="Times New Roman"/>
                <a:cs typeface="Times New Roman"/>
              </a:rPr>
              <a:t>Still, it was </a:t>
            </a:r>
            <a:r>
              <a:rPr dirty="0" sz="1450" spc="-5">
                <a:latin typeface="Times New Roman"/>
                <a:cs typeface="Times New Roman"/>
              </a:rPr>
              <a:t>by a </a:t>
            </a:r>
            <a:r>
              <a:rPr dirty="0" sz="1450" spc="-10">
                <a:latin typeface="Times New Roman"/>
                <a:cs typeface="Times New Roman"/>
              </a:rPr>
              <a:t>miracle that </a:t>
            </a:r>
            <a:r>
              <a:rPr dirty="0" sz="1450" spc="-5">
                <a:latin typeface="Times New Roman"/>
                <a:cs typeface="Times New Roman"/>
              </a:rPr>
              <a:t>he </a:t>
            </a:r>
            <a:r>
              <a:rPr dirty="0" sz="1450" spc="-10">
                <a:latin typeface="Times New Roman"/>
                <a:cs typeface="Times New Roman"/>
              </a:rPr>
              <a:t>continued his defence, and at any moment,  any accident, the least slip </a:t>
            </a:r>
            <a:r>
              <a:rPr dirty="0" sz="1450" spc="-5">
                <a:latin typeface="Times New Roman"/>
                <a:cs typeface="Times New Roman"/>
              </a:rPr>
              <a:t>of foot or </a:t>
            </a:r>
            <a:r>
              <a:rPr dirty="0" sz="1450" spc="-10">
                <a:latin typeface="Times New Roman"/>
                <a:cs typeface="Times New Roman"/>
              </a:rPr>
              <a:t>error </a:t>
            </a:r>
            <a:r>
              <a:rPr dirty="0" sz="1450" spc="-5">
                <a:latin typeface="Times New Roman"/>
                <a:cs typeface="Times New Roman"/>
              </a:rPr>
              <a:t>of </a:t>
            </a:r>
            <a:r>
              <a:rPr dirty="0" sz="1450" spc="-10">
                <a:latin typeface="Times New Roman"/>
                <a:cs typeface="Times New Roman"/>
              </a:rPr>
              <a:t>hand, his life would </a:t>
            </a:r>
            <a:r>
              <a:rPr dirty="0" sz="1450" spc="-5">
                <a:latin typeface="Times New Roman"/>
                <a:cs typeface="Times New Roman"/>
              </a:rPr>
              <a:t>be a</a:t>
            </a:r>
            <a:r>
              <a:rPr dirty="0" sz="1450" spc="120">
                <a:latin typeface="Times New Roman"/>
                <a:cs typeface="Times New Roman"/>
              </a:rPr>
              <a:t> </a:t>
            </a:r>
            <a:r>
              <a:rPr dirty="0" sz="1450" spc="-10">
                <a:latin typeface="Times New Roman"/>
                <a:cs typeface="Times New Roman"/>
              </a:rPr>
              <a:t>forfeit.</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“Hold </a:t>
            </a:r>
            <a:r>
              <a:rPr dirty="0" sz="1450" spc="-5">
                <a:latin typeface="Times New Roman"/>
                <a:cs typeface="Times New Roman"/>
              </a:rPr>
              <a:t>ye </a:t>
            </a:r>
            <a:r>
              <a:rPr dirty="0" sz="1450" spc="-10">
                <a:latin typeface="Times New Roman"/>
                <a:cs typeface="Times New Roman"/>
              </a:rPr>
              <a:t>well, sir! Here is help!” cried Richard; and forgetting that </a:t>
            </a:r>
            <a:r>
              <a:rPr dirty="0" sz="1450" spc="-5">
                <a:latin typeface="Times New Roman"/>
                <a:cs typeface="Times New Roman"/>
              </a:rPr>
              <a:t>he </a:t>
            </a:r>
            <a:r>
              <a:rPr dirty="0" sz="1450" spc="-10">
                <a:latin typeface="Times New Roman"/>
                <a:cs typeface="Times New Roman"/>
              </a:rPr>
              <a:t>was  alone, and that the cry was somewhat </a:t>
            </a:r>
            <a:r>
              <a:rPr dirty="0" sz="1450" spc="-15">
                <a:latin typeface="Times New Roman"/>
                <a:cs typeface="Times New Roman"/>
              </a:rPr>
              <a:t>irregular, </a:t>
            </a:r>
            <a:r>
              <a:rPr dirty="0" sz="1450" spc="-45">
                <a:latin typeface="Times New Roman"/>
                <a:cs typeface="Times New Roman"/>
              </a:rPr>
              <a:t>“To </a:t>
            </a:r>
            <a:r>
              <a:rPr dirty="0" sz="1450" spc="-10">
                <a:latin typeface="Times New Roman"/>
                <a:cs typeface="Times New Roman"/>
              </a:rPr>
              <a:t>the Arrow! to the Arrow!”  </a:t>
            </a:r>
            <a:r>
              <a:rPr dirty="0" sz="1450" spc="-5">
                <a:latin typeface="Times New Roman"/>
                <a:cs typeface="Times New Roman"/>
              </a:rPr>
              <a:t>he </a:t>
            </a:r>
            <a:r>
              <a:rPr dirty="0" sz="1450" spc="-10">
                <a:latin typeface="Times New Roman"/>
                <a:cs typeface="Times New Roman"/>
              </a:rPr>
              <a:t>shouted, as </a:t>
            </a:r>
            <a:r>
              <a:rPr dirty="0" sz="1450" spc="-5">
                <a:latin typeface="Times New Roman"/>
                <a:cs typeface="Times New Roman"/>
              </a:rPr>
              <a:t>he </a:t>
            </a:r>
            <a:r>
              <a:rPr dirty="0" sz="1450" spc="-10">
                <a:latin typeface="Times New Roman"/>
                <a:cs typeface="Times New Roman"/>
              </a:rPr>
              <a:t>fell </a:t>
            </a:r>
            <a:r>
              <a:rPr dirty="0" sz="1450" spc="-5">
                <a:latin typeface="Times New Roman"/>
                <a:cs typeface="Times New Roman"/>
              </a:rPr>
              <a:t>upon </a:t>
            </a:r>
            <a:r>
              <a:rPr dirty="0" sz="1450" spc="-10">
                <a:latin typeface="Times New Roman"/>
                <a:cs typeface="Times New Roman"/>
              </a:rPr>
              <a:t>the rear </a:t>
            </a:r>
            <a:r>
              <a:rPr dirty="0" sz="1450" spc="-5">
                <a:latin typeface="Times New Roman"/>
                <a:cs typeface="Times New Roman"/>
              </a:rPr>
              <a:t>of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assailants.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These were stout fellows also, for they gave </a:t>
            </a:r>
            <a:r>
              <a:rPr dirty="0" sz="1450" spc="-5">
                <a:latin typeface="Times New Roman"/>
                <a:cs typeface="Times New Roman"/>
              </a:rPr>
              <a:t>not </a:t>
            </a:r>
            <a:r>
              <a:rPr dirty="0" sz="1450" spc="-10">
                <a:latin typeface="Times New Roman"/>
                <a:cs typeface="Times New Roman"/>
              </a:rPr>
              <a:t>an inch at this surprise, </a:t>
            </a:r>
            <a:r>
              <a:rPr dirty="0" sz="1450" spc="-5">
                <a:latin typeface="Times New Roman"/>
                <a:cs typeface="Times New Roman"/>
              </a:rPr>
              <a:t>but  </a:t>
            </a:r>
            <a:r>
              <a:rPr dirty="0" sz="1450" spc="-10">
                <a:latin typeface="Times New Roman"/>
                <a:cs typeface="Times New Roman"/>
              </a:rPr>
              <a:t>faced about, and fell with astonishing fury </a:t>
            </a:r>
            <a:r>
              <a:rPr dirty="0" sz="1450" spc="-5">
                <a:latin typeface="Times New Roman"/>
                <a:cs typeface="Times New Roman"/>
              </a:rPr>
              <a:t>upon </a:t>
            </a:r>
            <a:r>
              <a:rPr dirty="0" sz="1450" spc="-10">
                <a:latin typeface="Times New Roman"/>
                <a:cs typeface="Times New Roman"/>
              </a:rPr>
              <a:t>Dick. Four against one, the  steel</a:t>
            </a:r>
            <a:r>
              <a:rPr dirty="0" sz="1450" spc="215">
                <a:latin typeface="Times New Roman"/>
                <a:cs typeface="Times New Roman"/>
              </a:rPr>
              <a:t> </a:t>
            </a:r>
            <a:r>
              <a:rPr dirty="0" sz="1450" spc="-10">
                <a:latin typeface="Times New Roman"/>
                <a:cs typeface="Times New Roman"/>
              </a:rPr>
              <a:t>flashed</a:t>
            </a:r>
            <a:r>
              <a:rPr dirty="0" sz="1450" spc="215">
                <a:latin typeface="Times New Roman"/>
                <a:cs typeface="Times New Roman"/>
              </a:rPr>
              <a:t> </a:t>
            </a:r>
            <a:r>
              <a:rPr dirty="0" sz="1450" spc="-10">
                <a:latin typeface="Times New Roman"/>
                <a:cs typeface="Times New Roman"/>
              </a:rPr>
              <a:t>about</a:t>
            </a:r>
            <a:r>
              <a:rPr dirty="0" sz="1450" spc="215">
                <a:latin typeface="Times New Roman"/>
                <a:cs typeface="Times New Roman"/>
              </a:rPr>
              <a:t> </a:t>
            </a:r>
            <a:r>
              <a:rPr dirty="0" sz="1450" spc="-10">
                <a:latin typeface="Times New Roman"/>
                <a:cs typeface="Times New Roman"/>
              </a:rPr>
              <a:t>him</a:t>
            </a:r>
            <a:r>
              <a:rPr dirty="0" sz="1450" spc="215">
                <a:latin typeface="Times New Roman"/>
                <a:cs typeface="Times New Roman"/>
              </a:rPr>
              <a:t> </a:t>
            </a:r>
            <a:r>
              <a:rPr dirty="0" sz="1450" spc="-10">
                <a:latin typeface="Times New Roman"/>
                <a:cs typeface="Times New Roman"/>
              </a:rPr>
              <a:t>in</a:t>
            </a:r>
            <a:r>
              <a:rPr dirty="0" sz="1450" spc="215">
                <a:latin typeface="Times New Roman"/>
                <a:cs typeface="Times New Roman"/>
              </a:rPr>
              <a:t> </a:t>
            </a:r>
            <a:r>
              <a:rPr dirty="0" sz="1450" spc="-10">
                <a:latin typeface="Times New Roman"/>
                <a:cs typeface="Times New Roman"/>
              </a:rPr>
              <a:t>the</a:t>
            </a:r>
            <a:r>
              <a:rPr dirty="0" sz="1450" spc="215">
                <a:latin typeface="Times New Roman"/>
                <a:cs typeface="Times New Roman"/>
              </a:rPr>
              <a:t> </a:t>
            </a:r>
            <a:r>
              <a:rPr dirty="0" sz="1450" spc="-10">
                <a:latin typeface="Times New Roman"/>
                <a:cs typeface="Times New Roman"/>
              </a:rPr>
              <a:t>starlight;</a:t>
            </a:r>
            <a:r>
              <a:rPr dirty="0" sz="1450" spc="215">
                <a:latin typeface="Times New Roman"/>
                <a:cs typeface="Times New Roman"/>
              </a:rPr>
              <a:t> </a:t>
            </a:r>
            <a:r>
              <a:rPr dirty="0" sz="1450" spc="-10">
                <a:latin typeface="Times New Roman"/>
                <a:cs typeface="Times New Roman"/>
              </a:rPr>
              <a:t>the</a:t>
            </a:r>
            <a:r>
              <a:rPr dirty="0" sz="1450" spc="215">
                <a:latin typeface="Times New Roman"/>
                <a:cs typeface="Times New Roman"/>
              </a:rPr>
              <a:t> </a:t>
            </a:r>
            <a:r>
              <a:rPr dirty="0" sz="1450" spc="-10">
                <a:latin typeface="Times New Roman"/>
                <a:cs typeface="Times New Roman"/>
              </a:rPr>
              <a:t>sparks</a:t>
            </a:r>
            <a:r>
              <a:rPr dirty="0" sz="1450" spc="215">
                <a:latin typeface="Times New Roman"/>
                <a:cs typeface="Times New Roman"/>
              </a:rPr>
              <a:t> </a:t>
            </a:r>
            <a:r>
              <a:rPr dirty="0" sz="1450" spc="-10">
                <a:latin typeface="Times New Roman"/>
                <a:cs typeface="Times New Roman"/>
              </a:rPr>
              <a:t>flew</a:t>
            </a:r>
            <a:r>
              <a:rPr dirty="0" sz="1450" spc="215">
                <a:latin typeface="Times New Roman"/>
                <a:cs typeface="Times New Roman"/>
              </a:rPr>
              <a:t> </a:t>
            </a:r>
            <a:r>
              <a:rPr dirty="0" sz="1450" spc="-10">
                <a:latin typeface="Times New Roman"/>
                <a:cs typeface="Times New Roman"/>
              </a:rPr>
              <a:t>fiercely;</a:t>
            </a:r>
            <a:r>
              <a:rPr dirty="0" sz="1450" spc="215">
                <a:latin typeface="Times New Roman"/>
                <a:cs typeface="Times New Roman"/>
              </a:rPr>
              <a:t> </a:t>
            </a:r>
            <a:r>
              <a:rPr dirty="0" sz="1450" spc="-5">
                <a:latin typeface="Times New Roman"/>
                <a:cs typeface="Times New Roman"/>
              </a:rPr>
              <a:t>one</a:t>
            </a:r>
            <a:r>
              <a:rPr dirty="0" sz="1450" spc="215">
                <a:latin typeface="Times New Roman"/>
                <a:cs typeface="Times New Roman"/>
              </a:rPr>
              <a:t> </a:t>
            </a:r>
            <a:r>
              <a:rPr dirty="0" sz="1450" spc="-5">
                <a:latin typeface="Times New Roman"/>
                <a:cs typeface="Times New Roman"/>
              </a:rPr>
              <a:t>of</a:t>
            </a:r>
            <a:r>
              <a:rPr dirty="0" sz="1450" spc="22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71940"/>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men opposed to him fell—in the stir </a:t>
            </a:r>
            <a:r>
              <a:rPr dirty="0" sz="1450" spc="-5">
                <a:latin typeface="Times New Roman"/>
                <a:cs typeface="Times New Roman"/>
              </a:rPr>
              <a:t>of </a:t>
            </a:r>
            <a:r>
              <a:rPr dirty="0" sz="1450" spc="-10">
                <a:latin typeface="Times New Roman"/>
                <a:cs typeface="Times New Roman"/>
              </a:rPr>
              <a:t>the fight </a:t>
            </a:r>
            <a:r>
              <a:rPr dirty="0" sz="1450" spc="-5">
                <a:latin typeface="Times New Roman"/>
                <a:cs typeface="Times New Roman"/>
              </a:rPr>
              <a:t>he </a:t>
            </a:r>
            <a:r>
              <a:rPr dirty="0" sz="1450" spc="-10">
                <a:latin typeface="Times New Roman"/>
                <a:cs typeface="Times New Roman"/>
              </a:rPr>
              <a:t>hardly knew why; then </a:t>
            </a:r>
            <a:r>
              <a:rPr dirty="0" sz="1450" spc="-5">
                <a:latin typeface="Times New Roman"/>
                <a:cs typeface="Times New Roman"/>
              </a:rPr>
              <a:t>he  </a:t>
            </a:r>
            <a:r>
              <a:rPr dirty="0" sz="1450" spc="-10">
                <a:latin typeface="Times New Roman"/>
                <a:cs typeface="Times New Roman"/>
              </a:rPr>
              <a:t>himself was struck across the head, and though the steel cap below his </a:t>
            </a:r>
            <a:r>
              <a:rPr dirty="0" sz="1450" spc="-5">
                <a:latin typeface="Times New Roman"/>
                <a:cs typeface="Times New Roman"/>
              </a:rPr>
              <a:t>hood  </a:t>
            </a:r>
            <a:r>
              <a:rPr dirty="0" sz="1450" spc="-10">
                <a:latin typeface="Times New Roman"/>
                <a:cs typeface="Times New Roman"/>
              </a:rPr>
              <a:t>protected him, the blow beat him down </a:t>
            </a:r>
            <a:r>
              <a:rPr dirty="0" sz="1450" spc="-5">
                <a:latin typeface="Times New Roman"/>
                <a:cs typeface="Times New Roman"/>
              </a:rPr>
              <a:t>upon one </a:t>
            </a:r>
            <a:r>
              <a:rPr dirty="0" sz="1450" spc="-10">
                <a:latin typeface="Times New Roman"/>
                <a:cs typeface="Times New Roman"/>
              </a:rPr>
              <a:t>knee, with </a:t>
            </a:r>
            <a:r>
              <a:rPr dirty="0" sz="1450" spc="-5">
                <a:latin typeface="Times New Roman"/>
                <a:cs typeface="Times New Roman"/>
              </a:rPr>
              <a:t>a </a:t>
            </a:r>
            <a:r>
              <a:rPr dirty="0" sz="1450" spc="-10">
                <a:latin typeface="Times New Roman"/>
                <a:cs typeface="Times New Roman"/>
              </a:rPr>
              <a:t>brain whirling  like </a:t>
            </a:r>
            <a:r>
              <a:rPr dirty="0" sz="1450" spc="-5">
                <a:latin typeface="Times New Roman"/>
                <a:cs typeface="Times New Roman"/>
              </a:rPr>
              <a:t>a </a:t>
            </a:r>
            <a:r>
              <a:rPr dirty="0" sz="1450" spc="-10">
                <a:latin typeface="Times New Roman"/>
                <a:cs typeface="Times New Roman"/>
              </a:rPr>
              <a:t>windmill</a:t>
            </a:r>
            <a:r>
              <a:rPr dirty="0" sz="1450" spc="-5">
                <a:latin typeface="Times New Roman"/>
                <a:cs typeface="Times New Roman"/>
              </a:rPr>
              <a:t> </a:t>
            </a:r>
            <a:r>
              <a:rPr dirty="0" sz="1450" spc="-10">
                <a:latin typeface="Times New Roman"/>
                <a:cs typeface="Times New Roman"/>
              </a:rPr>
              <a:t>sail.</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Meanwhile the man whom </a:t>
            </a:r>
            <a:r>
              <a:rPr dirty="0" sz="1450" spc="-5">
                <a:latin typeface="Times New Roman"/>
                <a:cs typeface="Times New Roman"/>
              </a:rPr>
              <a:t>he </a:t>
            </a:r>
            <a:r>
              <a:rPr dirty="0" sz="1450" spc="-10">
                <a:latin typeface="Times New Roman"/>
                <a:cs typeface="Times New Roman"/>
              </a:rPr>
              <a:t>had come to rescue, instead </a:t>
            </a:r>
            <a:r>
              <a:rPr dirty="0" sz="1450" spc="-5">
                <a:latin typeface="Times New Roman"/>
                <a:cs typeface="Times New Roman"/>
              </a:rPr>
              <a:t>of </a:t>
            </a:r>
            <a:r>
              <a:rPr dirty="0" sz="1450" spc="-10">
                <a:latin typeface="Times New Roman"/>
                <a:cs typeface="Times New Roman"/>
              </a:rPr>
              <a:t>joining in the  conflict, had, </a:t>
            </a:r>
            <a:r>
              <a:rPr dirty="0" sz="1450" spc="-5">
                <a:latin typeface="Times New Roman"/>
                <a:cs typeface="Times New Roman"/>
              </a:rPr>
              <a:t>on </a:t>
            </a:r>
            <a:r>
              <a:rPr dirty="0" sz="1450" spc="-10">
                <a:latin typeface="Times New Roman"/>
                <a:cs typeface="Times New Roman"/>
              </a:rPr>
              <a:t>the first sign </a:t>
            </a:r>
            <a:r>
              <a:rPr dirty="0" sz="1450" spc="-5">
                <a:latin typeface="Times New Roman"/>
                <a:cs typeface="Times New Roman"/>
              </a:rPr>
              <a:t>of </a:t>
            </a:r>
            <a:r>
              <a:rPr dirty="0" sz="1450" spc="-10">
                <a:latin typeface="Times New Roman"/>
                <a:cs typeface="Times New Roman"/>
              </a:rPr>
              <a:t>intervention, leaped aback and blown again,  and yet more urgently and </a:t>
            </a:r>
            <a:r>
              <a:rPr dirty="0" sz="1450" spc="-20">
                <a:latin typeface="Times New Roman"/>
                <a:cs typeface="Times New Roman"/>
              </a:rPr>
              <a:t>loudly, </a:t>
            </a:r>
            <a:r>
              <a:rPr dirty="0" sz="1450" spc="-5">
                <a:latin typeface="Times New Roman"/>
                <a:cs typeface="Times New Roman"/>
              </a:rPr>
              <a:t>on </a:t>
            </a:r>
            <a:r>
              <a:rPr dirty="0" sz="1450" spc="-10">
                <a:latin typeface="Times New Roman"/>
                <a:cs typeface="Times New Roman"/>
              </a:rPr>
              <a:t>that same shrill-voiced trumpet that  began the alarm. Next moment, indeed, his foes were </a:t>
            </a:r>
            <a:r>
              <a:rPr dirty="0" sz="1450" spc="-5">
                <a:latin typeface="Times New Roman"/>
                <a:cs typeface="Times New Roman"/>
              </a:rPr>
              <a:t>on </a:t>
            </a:r>
            <a:r>
              <a:rPr dirty="0" sz="1450" spc="-10">
                <a:latin typeface="Times New Roman"/>
                <a:cs typeface="Times New Roman"/>
              </a:rPr>
              <a:t>him, and </a:t>
            </a:r>
            <a:r>
              <a:rPr dirty="0" sz="1450" spc="-5">
                <a:latin typeface="Times New Roman"/>
                <a:cs typeface="Times New Roman"/>
              </a:rPr>
              <a:t>he </a:t>
            </a:r>
            <a:r>
              <a:rPr dirty="0" sz="1450" spc="-10">
                <a:latin typeface="Times New Roman"/>
                <a:cs typeface="Times New Roman"/>
              </a:rPr>
              <a:t>was once  more charging and fleeing, leaping, stabbing, dropping to his knee, and using  indifferently sword and </a:t>
            </a:r>
            <a:r>
              <a:rPr dirty="0" sz="1450" spc="-15">
                <a:latin typeface="Times New Roman"/>
                <a:cs typeface="Times New Roman"/>
              </a:rPr>
              <a:t>dagger, </a:t>
            </a:r>
            <a:r>
              <a:rPr dirty="0" sz="1450" spc="-5">
                <a:latin typeface="Times New Roman"/>
                <a:cs typeface="Times New Roman"/>
              </a:rPr>
              <a:t>foot </a:t>
            </a:r>
            <a:r>
              <a:rPr dirty="0" sz="1450" spc="-10">
                <a:latin typeface="Times New Roman"/>
                <a:cs typeface="Times New Roman"/>
              </a:rPr>
              <a:t>and hand, with the same unshaken  courage and feverish </a:t>
            </a:r>
            <a:r>
              <a:rPr dirty="0" sz="1450" spc="-15">
                <a:latin typeface="Times New Roman"/>
                <a:cs typeface="Times New Roman"/>
              </a:rPr>
              <a:t>energy </a:t>
            </a:r>
            <a:r>
              <a:rPr dirty="0" sz="1450" spc="-10">
                <a:latin typeface="Times New Roman"/>
                <a:cs typeface="Times New Roman"/>
              </a:rPr>
              <a:t>and</a:t>
            </a:r>
            <a:r>
              <a:rPr dirty="0" sz="1450" spc="20">
                <a:latin typeface="Times New Roman"/>
                <a:cs typeface="Times New Roman"/>
              </a:rPr>
              <a:t> </a:t>
            </a:r>
            <a:r>
              <a:rPr dirty="0" sz="1450" spc="-10">
                <a:latin typeface="Times New Roman"/>
                <a:cs typeface="Times New Roman"/>
              </a:rPr>
              <a:t>speed.</a:t>
            </a:r>
            <a:endParaRPr sz="1450">
              <a:latin typeface="Times New Roman"/>
              <a:cs typeface="Times New Roman"/>
            </a:endParaRPr>
          </a:p>
          <a:p>
            <a:pPr marL="12700" marR="5715">
              <a:lnSpc>
                <a:spcPts val="1730"/>
              </a:lnSpc>
              <a:spcBef>
                <a:spcPts val="565"/>
              </a:spcBef>
            </a:pPr>
            <a:r>
              <a:rPr dirty="0" sz="1450" spc="-10">
                <a:latin typeface="Times New Roman"/>
                <a:cs typeface="Times New Roman"/>
              </a:rPr>
              <a:t>But that ear-piercing summons had been heard at last. There was </a:t>
            </a:r>
            <a:r>
              <a:rPr dirty="0" sz="1450" spc="-5">
                <a:latin typeface="Times New Roman"/>
                <a:cs typeface="Times New Roman"/>
              </a:rPr>
              <a:t>a </a:t>
            </a:r>
            <a:r>
              <a:rPr dirty="0" sz="1450" spc="-15">
                <a:latin typeface="Times New Roman"/>
                <a:cs typeface="Times New Roman"/>
              </a:rPr>
              <a:t>muffled  </a:t>
            </a:r>
            <a:r>
              <a:rPr dirty="0" sz="1450" spc="-10">
                <a:latin typeface="Times New Roman"/>
                <a:cs typeface="Times New Roman"/>
              </a:rPr>
              <a:t>rushing in the snow; and in </a:t>
            </a:r>
            <a:r>
              <a:rPr dirty="0" sz="1450" spc="-5">
                <a:latin typeface="Times New Roman"/>
                <a:cs typeface="Times New Roman"/>
              </a:rPr>
              <a:t>a good hour </a:t>
            </a:r>
            <a:r>
              <a:rPr dirty="0" sz="1450" spc="-10">
                <a:latin typeface="Times New Roman"/>
                <a:cs typeface="Times New Roman"/>
              </a:rPr>
              <a:t>for Dick, who saw the sword-points  glitter already at his throat, there poured forth </a:t>
            </a:r>
            <a:r>
              <a:rPr dirty="0" sz="1450" spc="-5">
                <a:latin typeface="Times New Roman"/>
                <a:cs typeface="Times New Roman"/>
              </a:rPr>
              <a:t>out of </a:t>
            </a:r>
            <a:r>
              <a:rPr dirty="0" sz="1450" spc="-10">
                <a:latin typeface="Times New Roman"/>
                <a:cs typeface="Times New Roman"/>
              </a:rPr>
              <a:t>the wood </a:t>
            </a:r>
            <a:r>
              <a:rPr dirty="0" sz="1450" spc="-5">
                <a:latin typeface="Times New Roman"/>
                <a:cs typeface="Times New Roman"/>
              </a:rPr>
              <a:t>upon </a:t>
            </a:r>
            <a:r>
              <a:rPr dirty="0" sz="1450" spc="-10">
                <a:latin typeface="Times New Roman"/>
                <a:cs typeface="Times New Roman"/>
              </a:rPr>
              <a:t>both sides  </a:t>
            </a:r>
            <a:r>
              <a:rPr dirty="0" sz="1450" spc="-5">
                <a:latin typeface="Times New Roman"/>
                <a:cs typeface="Times New Roman"/>
              </a:rPr>
              <a:t>a </a:t>
            </a:r>
            <a:r>
              <a:rPr dirty="0" sz="1450" spc="-10">
                <a:latin typeface="Times New Roman"/>
                <a:cs typeface="Times New Roman"/>
              </a:rPr>
              <a:t>disorderly torrent </a:t>
            </a:r>
            <a:r>
              <a:rPr dirty="0" sz="1450" spc="-5">
                <a:latin typeface="Times New Roman"/>
                <a:cs typeface="Times New Roman"/>
              </a:rPr>
              <a:t>of </a:t>
            </a:r>
            <a:r>
              <a:rPr dirty="0" sz="1450" spc="-10">
                <a:latin typeface="Times New Roman"/>
                <a:cs typeface="Times New Roman"/>
              </a:rPr>
              <a:t>mounted men-at-arms, each cased in iron, and with  visor lowered, each bearing his lance in rest, </a:t>
            </a:r>
            <a:r>
              <a:rPr dirty="0" sz="1450" spc="-5">
                <a:latin typeface="Times New Roman"/>
                <a:cs typeface="Times New Roman"/>
              </a:rPr>
              <a:t>or </a:t>
            </a:r>
            <a:r>
              <a:rPr dirty="0" sz="1450" spc="-10">
                <a:latin typeface="Times New Roman"/>
                <a:cs typeface="Times New Roman"/>
              </a:rPr>
              <a:t>his sword bared and raised,  and each carrying, so to speak, </a:t>
            </a:r>
            <a:r>
              <a:rPr dirty="0" sz="1450" spc="-5">
                <a:latin typeface="Times New Roman"/>
                <a:cs typeface="Times New Roman"/>
              </a:rPr>
              <a:t>a </a:t>
            </a:r>
            <a:r>
              <a:rPr dirty="0" sz="1450" spc="-15">
                <a:latin typeface="Times New Roman"/>
                <a:cs typeface="Times New Roman"/>
              </a:rPr>
              <a:t>passenger, </a:t>
            </a:r>
            <a:r>
              <a:rPr dirty="0" sz="1450" spc="-10">
                <a:latin typeface="Times New Roman"/>
                <a:cs typeface="Times New Roman"/>
              </a:rPr>
              <a:t>in the shape </a:t>
            </a:r>
            <a:r>
              <a:rPr dirty="0" sz="1450" spc="-5">
                <a:latin typeface="Times New Roman"/>
                <a:cs typeface="Times New Roman"/>
              </a:rPr>
              <a:t>of </a:t>
            </a:r>
            <a:r>
              <a:rPr dirty="0" sz="1450" spc="-10">
                <a:latin typeface="Times New Roman"/>
                <a:cs typeface="Times New Roman"/>
              </a:rPr>
              <a:t>an archer </a:t>
            </a:r>
            <a:r>
              <a:rPr dirty="0" sz="1450" spc="-5">
                <a:latin typeface="Times New Roman"/>
                <a:cs typeface="Times New Roman"/>
              </a:rPr>
              <a:t>or </a:t>
            </a:r>
            <a:r>
              <a:rPr dirty="0" sz="1450" spc="-10">
                <a:latin typeface="Times New Roman"/>
                <a:cs typeface="Times New Roman"/>
              </a:rPr>
              <a:t>page,  who leaped </a:t>
            </a:r>
            <a:r>
              <a:rPr dirty="0" sz="1450" spc="-5">
                <a:latin typeface="Times New Roman"/>
                <a:cs typeface="Times New Roman"/>
              </a:rPr>
              <a:t>one </a:t>
            </a:r>
            <a:r>
              <a:rPr dirty="0" sz="1450" spc="-10">
                <a:latin typeface="Times New Roman"/>
                <a:cs typeface="Times New Roman"/>
              </a:rPr>
              <a:t>after another from their perches, and had presently doubled  the </a:t>
            </a:r>
            <a:r>
              <a:rPr dirty="0" sz="1450" spc="-25">
                <a:latin typeface="Times New Roman"/>
                <a:cs typeface="Times New Roman"/>
              </a:rPr>
              <a:t>array.</a:t>
            </a:r>
            <a:endParaRPr sz="1450">
              <a:latin typeface="Times New Roman"/>
              <a:cs typeface="Times New Roman"/>
            </a:endParaRPr>
          </a:p>
          <a:p>
            <a:pPr marL="12700" marR="12065">
              <a:lnSpc>
                <a:spcPts val="1730"/>
              </a:lnSpc>
              <a:spcBef>
                <a:spcPts val="565"/>
              </a:spcBef>
            </a:pPr>
            <a:r>
              <a:rPr dirty="0" sz="1450" spc="-10">
                <a:latin typeface="Times New Roman"/>
                <a:cs typeface="Times New Roman"/>
              </a:rPr>
              <a:t>The original assailants; seeing themselves outnumbered and surrounded, threw  down their arms without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word.</a:t>
            </a:r>
            <a:endParaRPr sz="1450">
              <a:latin typeface="Times New Roman"/>
              <a:cs typeface="Times New Roman"/>
            </a:endParaRPr>
          </a:p>
          <a:p>
            <a:pPr marL="12700" marR="8255">
              <a:lnSpc>
                <a:spcPts val="1730"/>
              </a:lnSpc>
              <a:spcBef>
                <a:spcPts val="570"/>
              </a:spcBef>
            </a:pPr>
            <a:r>
              <a:rPr dirty="0" sz="1450" spc="-10">
                <a:latin typeface="Times New Roman"/>
                <a:cs typeface="Times New Roman"/>
              </a:rPr>
              <a:t>“Seize me these fellows!” said the hero </a:t>
            </a:r>
            <a:r>
              <a:rPr dirty="0" sz="1450" spc="-5">
                <a:latin typeface="Times New Roman"/>
                <a:cs typeface="Times New Roman"/>
              </a:rPr>
              <a:t>of </a:t>
            </a:r>
            <a:r>
              <a:rPr dirty="0" sz="1450" spc="-10">
                <a:latin typeface="Times New Roman"/>
                <a:cs typeface="Times New Roman"/>
              </a:rPr>
              <a:t>the trumpet; and when his order had  been obeyed, </a:t>
            </a:r>
            <a:r>
              <a:rPr dirty="0" sz="1450" spc="-5">
                <a:latin typeface="Times New Roman"/>
                <a:cs typeface="Times New Roman"/>
              </a:rPr>
              <a:t>he </a:t>
            </a:r>
            <a:r>
              <a:rPr dirty="0" sz="1450" spc="-10">
                <a:latin typeface="Times New Roman"/>
                <a:cs typeface="Times New Roman"/>
              </a:rPr>
              <a:t>drew near to Dick and looked him in the</a:t>
            </a:r>
            <a:r>
              <a:rPr dirty="0" sz="1450" spc="6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Dick, returning this </a:t>
            </a:r>
            <a:r>
              <a:rPr dirty="0" sz="1450" spc="-20">
                <a:latin typeface="Times New Roman"/>
                <a:cs typeface="Times New Roman"/>
              </a:rPr>
              <a:t>scrutiny, </a:t>
            </a:r>
            <a:r>
              <a:rPr dirty="0" sz="1450" spc="-10">
                <a:latin typeface="Times New Roman"/>
                <a:cs typeface="Times New Roman"/>
              </a:rPr>
              <a:t>was surprised to find in </a:t>
            </a:r>
            <a:r>
              <a:rPr dirty="0" sz="1450" spc="-5">
                <a:latin typeface="Times New Roman"/>
                <a:cs typeface="Times New Roman"/>
              </a:rPr>
              <a:t>one </a:t>
            </a:r>
            <a:r>
              <a:rPr dirty="0" sz="1450" spc="-10">
                <a:latin typeface="Times New Roman"/>
                <a:cs typeface="Times New Roman"/>
              </a:rPr>
              <a:t>who had displayed  such strength, skill and </a:t>
            </a:r>
            <a:r>
              <a:rPr dirty="0" sz="1450" spc="-25">
                <a:latin typeface="Times New Roman"/>
                <a:cs typeface="Times New Roman"/>
              </a:rPr>
              <a:t>energy, </a:t>
            </a:r>
            <a:r>
              <a:rPr dirty="0" sz="1450" spc="-5">
                <a:latin typeface="Times New Roman"/>
                <a:cs typeface="Times New Roman"/>
              </a:rPr>
              <a:t>a </a:t>
            </a:r>
            <a:r>
              <a:rPr dirty="0" sz="1450" spc="-10">
                <a:latin typeface="Times New Roman"/>
                <a:cs typeface="Times New Roman"/>
              </a:rPr>
              <a:t>lad </a:t>
            </a:r>
            <a:r>
              <a:rPr dirty="0" sz="1450" spc="-5">
                <a:latin typeface="Times New Roman"/>
                <a:cs typeface="Times New Roman"/>
              </a:rPr>
              <a:t>no </a:t>
            </a:r>
            <a:r>
              <a:rPr dirty="0" sz="1450" spc="-10">
                <a:latin typeface="Times New Roman"/>
                <a:cs typeface="Times New Roman"/>
              </a:rPr>
              <a:t>older than himself—slightly  deformed, with </a:t>
            </a:r>
            <a:r>
              <a:rPr dirty="0" sz="1450" spc="-5">
                <a:latin typeface="Times New Roman"/>
                <a:cs typeface="Times New Roman"/>
              </a:rPr>
              <a:t>one </a:t>
            </a:r>
            <a:r>
              <a:rPr dirty="0" sz="1450" spc="-10">
                <a:latin typeface="Times New Roman"/>
                <a:cs typeface="Times New Roman"/>
              </a:rPr>
              <a:t>shoulder higher than the </a:t>
            </a:r>
            <a:r>
              <a:rPr dirty="0" sz="1450" spc="-20">
                <a:latin typeface="Times New Roman"/>
                <a:cs typeface="Times New Roman"/>
              </a:rPr>
              <a:t>other, </a:t>
            </a:r>
            <a:r>
              <a:rPr dirty="0" sz="1450" spc="-10">
                <a:latin typeface="Times New Roman"/>
                <a:cs typeface="Times New Roman"/>
              </a:rPr>
              <a:t>and </a:t>
            </a:r>
            <a:r>
              <a:rPr dirty="0" sz="1450" spc="-5">
                <a:latin typeface="Times New Roman"/>
                <a:cs typeface="Times New Roman"/>
              </a:rPr>
              <a:t>of a </a:t>
            </a:r>
            <a:r>
              <a:rPr dirty="0" sz="1450" spc="-10">
                <a:latin typeface="Times New Roman"/>
                <a:cs typeface="Times New Roman"/>
              </a:rPr>
              <a:t>pale, painful, and  distorted countenance. The eyes, </a:t>
            </a:r>
            <a:r>
              <a:rPr dirty="0" sz="1450" spc="-15">
                <a:latin typeface="Times New Roman"/>
                <a:cs typeface="Times New Roman"/>
              </a:rPr>
              <a:t>however, </a:t>
            </a:r>
            <a:r>
              <a:rPr dirty="0" sz="1450" spc="-10">
                <a:latin typeface="Times New Roman"/>
                <a:cs typeface="Times New Roman"/>
              </a:rPr>
              <a:t>were very clear and</a:t>
            </a:r>
            <a:r>
              <a:rPr dirty="0" sz="1450" spc="55">
                <a:latin typeface="Times New Roman"/>
                <a:cs typeface="Times New Roman"/>
              </a:rPr>
              <a:t> </a:t>
            </a:r>
            <a:r>
              <a:rPr dirty="0" sz="1450" spc="-5">
                <a:latin typeface="Times New Roman"/>
                <a:cs typeface="Times New Roman"/>
              </a:rPr>
              <a:t>bold.</a:t>
            </a:r>
            <a:endParaRPr sz="1450">
              <a:latin typeface="Times New Roman"/>
              <a:cs typeface="Times New Roman"/>
            </a:endParaRPr>
          </a:p>
          <a:p>
            <a:pPr algn="just" marL="12700">
              <a:lnSpc>
                <a:spcPct val="100000"/>
              </a:lnSpc>
              <a:spcBef>
                <a:spcPts val="505"/>
              </a:spcBef>
            </a:pPr>
            <a:r>
              <a:rPr dirty="0" sz="1450" spc="-20">
                <a:latin typeface="Times New Roman"/>
                <a:cs typeface="Times New Roman"/>
              </a:rPr>
              <a:t>“Sir,” </a:t>
            </a:r>
            <a:r>
              <a:rPr dirty="0" sz="1450" spc="-10">
                <a:latin typeface="Times New Roman"/>
                <a:cs typeface="Times New Roman"/>
              </a:rPr>
              <a:t>said this lad, “ye came in </a:t>
            </a:r>
            <a:r>
              <a:rPr dirty="0" sz="1450" spc="-5">
                <a:latin typeface="Times New Roman"/>
                <a:cs typeface="Times New Roman"/>
              </a:rPr>
              <a:t>good </a:t>
            </a:r>
            <a:r>
              <a:rPr dirty="0" sz="1450" spc="-10">
                <a:latin typeface="Times New Roman"/>
                <a:cs typeface="Times New Roman"/>
              </a:rPr>
              <a:t>time for me, and </a:t>
            </a:r>
            <a:r>
              <a:rPr dirty="0" sz="1450" spc="-5">
                <a:latin typeface="Times New Roman"/>
                <a:cs typeface="Times New Roman"/>
              </a:rPr>
              <a:t>none </a:t>
            </a:r>
            <a:r>
              <a:rPr dirty="0" sz="1450" spc="-10">
                <a:latin typeface="Times New Roman"/>
                <a:cs typeface="Times New Roman"/>
              </a:rPr>
              <a:t>too</a:t>
            </a:r>
            <a:r>
              <a:rPr dirty="0" sz="1450" spc="80">
                <a:latin typeface="Times New Roman"/>
                <a:cs typeface="Times New Roman"/>
              </a:rPr>
              <a:t> </a:t>
            </a:r>
            <a:r>
              <a:rPr dirty="0" sz="1450" spc="-20">
                <a:latin typeface="Times New Roman"/>
                <a:cs typeface="Times New Roman"/>
              </a:rPr>
              <a:t>early.”</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“My lord,” returned Dick, with </a:t>
            </a:r>
            <a:r>
              <a:rPr dirty="0" sz="1450" spc="-5">
                <a:latin typeface="Times New Roman"/>
                <a:cs typeface="Times New Roman"/>
              </a:rPr>
              <a:t>a </a:t>
            </a:r>
            <a:r>
              <a:rPr dirty="0" sz="1450" spc="-10">
                <a:latin typeface="Times New Roman"/>
                <a:cs typeface="Times New Roman"/>
              </a:rPr>
              <a:t>faint sense that </a:t>
            </a:r>
            <a:r>
              <a:rPr dirty="0" sz="1450" spc="-5">
                <a:latin typeface="Times New Roman"/>
                <a:cs typeface="Times New Roman"/>
              </a:rPr>
              <a:t>he </a:t>
            </a:r>
            <a:r>
              <a:rPr dirty="0" sz="1450" spc="-10">
                <a:latin typeface="Times New Roman"/>
                <a:cs typeface="Times New Roman"/>
              </a:rPr>
              <a:t>was in the presence </a:t>
            </a:r>
            <a:r>
              <a:rPr dirty="0" sz="1450" spc="-5">
                <a:latin typeface="Times New Roman"/>
                <a:cs typeface="Times New Roman"/>
              </a:rPr>
              <a:t>of a  </a:t>
            </a:r>
            <a:r>
              <a:rPr dirty="0" sz="1450" spc="-10">
                <a:latin typeface="Times New Roman"/>
                <a:cs typeface="Times New Roman"/>
              </a:rPr>
              <a:t>great personage, “ye are yourself so marvellous </a:t>
            </a:r>
            <a:r>
              <a:rPr dirty="0" sz="1450" spc="-5">
                <a:latin typeface="Times New Roman"/>
                <a:cs typeface="Times New Roman"/>
              </a:rPr>
              <a:t>a good </a:t>
            </a:r>
            <a:r>
              <a:rPr dirty="0" sz="1450" spc="-10">
                <a:latin typeface="Times New Roman"/>
                <a:cs typeface="Times New Roman"/>
              </a:rPr>
              <a:t>swordsman that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ye </a:t>
            </a:r>
            <a:r>
              <a:rPr dirty="0" sz="1450" spc="-10">
                <a:latin typeface="Times New Roman"/>
                <a:cs typeface="Times New Roman"/>
              </a:rPr>
              <a:t>had managed them single-handed. Howbeit, it was certainly well  for me that </a:t>
            </a:r>
            <a:r>
              <a:rPr dirty="0" sz="1450" spc="-5">
                <a:latin typeface="Times New Roman"/>
                <a:cs typeface="Times New Roman"/>
              </a:rPr>
              <a:t>your </a:t>
            </a:r>
            <a:r>
              <a:rPr dirty="0" sz="1450" spc="-10">
                <a:latin typeface="Times New Roman"/>
                <a:cs typeface="Times New Roman"/>
              </a:rPr>
              <a:t>men delayed </a:t>
            </a:r>
            <a:r>
              <a:rPr dirty="0" sz="1450" spc="-5">
                <a:latin typeface="Times New Roman"/>
                <a:cs typeface="Times New Roman"/>
              </a:rPr>
              <a:t>no </a:t>
            </a:r>
            <a:r>
              <a:rPr dirty="0" sz="1450" spc="-10">
                <a:latin typeface="Times New Roman"/>
                <a:cs typeface="Times New Roman"/>
              </a:rPr>
              <a:t>longer than they</a:t>
            </a:r>
            <a:r>
              <a:rPr dirty="0" sz="1450" spc="30">
                <a:latin typeface="Times New Roman"/>
                <a:cs typeface="Times New Roman"/>
              </a:rPr>
              <a:t> </a:t>
            </a:r>
            <a:r>
              <a:rPr dirty="0" sz="1450" spc="-5">
                <a:latin typeface="Times New Roman"/>
                <a:cs typeface="Times New Roman"/>
              </a:rPr>
              <a:t>did.”</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“How knew </a:t>
            </a:r>
            <a:r>
              <a:rPr dirty="0" sz="1450" spc="-5">
                <a:latin typeface="Times New Roman"/>
                <a:cs typeface="Times New Roman"/>
              </a:rPr>
              <a:t>ye </a:t>
            </a:r>
            <a:r>
              <a:rPr dirty="0" sz="1450" spc="-10">
                <a:latin typeface="Times New Roman"/>
                <a:cs typeface="Times New Roman"/>
              </a:rPr>
              <a:t>who </a:t>
            </a:r>
            <a:r>
              <a:rPr dirty="0" sz="1450" spc="-5">
                <a:latin typeface="Times New Roman"/>
                <a:cs typeface="Times New Roman"/>
              </a:rPr>
              <a:t>I </a:t>
            </a:r>
            <a:r>
              <a:rPr dirty="0" sz="1450" spc="-10">
                <a:latin typeface="Times New Roman"/>
                <a:cs typeface="Times New Roman"/>
              </a:rPr>
              <a:t>was?” demanded the</a:t>
            </a:r>
            <a:r>
              <a:rPr dirty="0" sz="1450" spc="20">
                <a:latin typeface="Times New Roman"/>
                <a:cs typeface="Times New Roman"/>
              </a:rPr>
              <a:t> </a:t>
            </a:r>
            <a:r>
              <a:rPr dirty="0" sz="1450" spc="-20">
                <a:latin typeface="Times New Roman"/>
                <a:cs typeface="Times New Roman"/>
              </a:rPr>
              <a:t>stranger.</a:t>
            </a:r>
            <a:endParaRPr sz="1450">
              <a:latin typeface="Times New Roman"/>
              <a:cs typeface="Times New Roman"/>
            </a:endParaRPr>
          </a:p>
          <a:p>
            <a:pPr algn="just" marL="12700">
              <a:lnSpc>
                <a:spcPct val="100000"/>
              </a:lnSpc>
              <a:spcBef>
                <a:spcPts val="560"/>
              </a:spcBef>
            </a:pPr>
            <a:r>
              <a:rPr dirty="0" sz="1450" spc="-10">
                <a:latin typeface="Times New Roman"/>
                <a:cs typeface="Times New Roman"/>
              </a:rPr>
              <a:t>“Even </a:t>
            </a:r>
            <a:r>
              <a:rPr dirty="0" sz="1450" spc="-30">
                <a:latin typeface="Times New Roman"/>
                <a:cs typeface="Times New Roman"/>
              </a:rPr>
              <a:t>now, </a:t>
            </a:r>
            <a:r>
              <a:rPr dirty="0" sz="1450" spc="-10">
                <a:latin typeface="Times New Roman"/>
                <a:cs typeface="Times New Roman"/>
              </a:rPr>
              <a:t>my lord,” Dick answered, “I am ignorant </a:t>
            </a:r>
            <a:r>
              <a:rPr dirty="0" sz="1450" spc="-5">
                <a:latin typeface="Times New Roman"/>
                <a:cs typeface="Times New Roman"/>
              </a:rPr>
              <a:t>of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speak</a:t>
            </a:r>
            <a:r>
              <a:rPr dirty="0" sz="1450" spc="125">
                <a:latin typeface="Times New Roman"/>
                <a:cs typeface="Times New Roman"/>
              </a:rPr>
              <a:t> </a:t>
            </a:r>
            <a:r>
              <a:rPr dirty="0" sz="1450" spc="-10">
                <a:latin typeface="Times New Roman"/>
                <a:cs typeface="Times New Roman"/>
              </a:rPr>
              <a:t>with.”</a:t>
            </a:r>
            <a:endParaRPr sz="1450">
              <a:latin typeface="Times New Roman"/>
              <a:cs typeface="Times New Roman"/>
            </a:endParaRPr>
          </a:p>
          <a:p>
            <a:pPr algn="just" marL="12700" marR="9525">
              <a:lnSpc>
                <a:spcPts val="1730"/>
              </a:lnSpc>
              <a:spcBef>
                <a:spcPts val="635"/>
              </a:spcBef>
            </a:pPr>
            <a:r>
              <a:rPr dirty="0" sz="1450" spc="-10">
                <a:latin typeface="Times New Roman"/>
                <a:cs typeface="Times New Roman"/>
              </a:rPr>
              <a:t>“Is it so?” asked the </a:t>
            </a:r>
            <a:r>
              <a:rPr dirty="0" sz="1450" spc="-20">
                <a:latin typeface="Times New Roman"/>
                <a:cs typeface="Times New Roman"/>
              </a:rPr>
              <a:t>other. </a:t>
            </a:r>
            <a:r>
              <a:rPr dirty="0" sz="1450" spc="-10">
                <a:latin typeface="Times New Roman"/>
                <a:cs typeface="Times New Roman"/>
              </a:rPr>
              <a:t>“And yet </a:t>
            </a:r>
            <a:r>
              <a:rPr dirty="0" sz="1450" spc="-5">
                <a:latin typeface="Times New Roman"/>
                <a:cs typeface="Times New Roman"/>
              </a:rPr>
              <a:t>ye </a:t>
            </a:r>
            <a:r>
              <a:rPr dirty="0" sz="1450" spc="-10">
                <a:latin typeface="Times New Roman"/>
                <a:cs typeface="Times New Roman"/>
              </a:rPr>
              <a:t>threw yourself head first into this  unequal battle.”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“I saw </a:t>
            </a:r>
            <a:r>
              <a:rPr dirty="0" sz="1450" spc="-5">
                <a:latin typeface="Times New Roman"/>
                <a:cs typeface="Times New Roman"/>
              </a:rPr>
              <a:t>one </a:t>
            </a:r>
            <a:r>
              <a:rPr dirty="0" sz="1450" spc="-10">
                <a:latin typeface="Times New Roman"/>
                <a:cs typeface="Times New Roman"/>
              </a:rPr>
              <a:t>man valiantly contending against </a:t>
            </a:r>
            <a:r>
              <a:rPr dirty="0" sz="1450" spc="-25">
                <a:latin typeface="Times New Roman"/>
                <a:cs typeface="Times New Roman"/>
              </a:rPr>
              <a:t>many,” </a:t>
            </a:r>
            <a:r>
              <a:rPr dirty="0" sz="1450" spc="-10">
                <a:latin typeface="Times New Roman"/>
                <a:cs typeface="Times New Roman"/>
              </a:rPr>
              <a:t>replied Dick, “and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thought </a:t>
            </a:r>
            <a:r>
              <a:rPr dirty="0" sz="1450" spc="-10">
                <a:latin typeface="Times New Roman"/>
                <a:cs typeface="Times New Roman"/>
              </a:rPr>
              <a:t>myself dishonoured </a:t>
            </a:r>
            <a:r>
              <a:rPr dirty="0" sz="1450" spc="-5">
                <a:latin typeface="Times New Roman"/>
                <a:cs typeface="Times New Roman"/>
              </a:rPr>
              <a:t>not </a:t>
            </a:r>
            <a:r>
              <a:rPr dirty="0" sz="1450" spc="-10">
                <a:latin typeface="Times New Roman"/>
                <a:cs typeface="Times New Roman"/>
              </a:rPr>
              <a:t>to bear him</a:t>
            </a:r>
            <a:r>
              <a:rPr dirty="0" sz="1450" spc="15">
                <a:latin typeface="Times New Roman"/>
                <a:cs typeface="Times New Roman"/>
              </a:rPr>
              <a:t> </a:t>
            </a:r>
            <a:r>
              <a:rPr dirty="0" sz="1450" spc="-10">
                <a:latin typeface="Times New Roman"/>
                <a:cs typeface="Times New Roman"/>
              </a:rPr>
              <a:t>aid.”</a:t>
            </a:r>
            <a:endParaRPr sz="1450">
              <a:latin typeface="Times New Roman"/>
              <a:cs typeface="Times New Roman"/>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8220709"/>
          </a:xfrm>
          <a:prstGeom prst="rect">
            <a:avLst/>
          </a:prstGeom>
        </p:spPr>
        <p:txBody>
          <a:bodyPr wrap="square" lIns="0" tIns="19685" rIns="0" bIns="0" rtlCol="0" vert="horz">
            <a:spAutoFit/>
          </a:bodyPr>
          <a:lstStyle/>
          <a:p>
            <a:pPr marL="12700" marR="12065">
              <a:lnSpc>
                <a:spcPts val="1730"/>
              </a:lnSpc>
              <a:spcBef>
                <a:spcPts val="155"/>
              </a:spcBef>
            </a:pPr>
            <a:r>
              <a:rPr dirty="0" sz="1450" spc="-10">
                <a:latin typeface="Times New Roman"/>
                <a:cs typeface="Times New Roman"/>
              </a:rPr>
              <a:t>A singular sneer played about the </a:t>
            </a:r>
            <a:r>
              <a:rPr dirty="0" sz="1450" spc="-5">
                <a:latin typeface="Times New Roman"/>
                <a:cs typeface="Times New Roman"/>
              </a:rPr>
              <a:t>young </a:t>
            </a:r>
            <a:r>
              <a:rPr dirty="0" sz="1450" spc="-15">
                <a:latin typeface="Times New Roman"/>
                <a:cs typeface="Times New Roman"/>
              </a:rPr>
              <a:t>nobleman’s </a:t>
            </a:r>
            <a:r>
              <a:rPr dirty="0" sz="1450" spc="-10">
                <a:latin typeface="Times New Roman"/>
                <a:cs typeface="Times New Roman"/>
              </a:rPr>
              <a:t>mouth as </a:t>
            </a:r>
            <a:r>
              <a:rPr dirty="0" sz="1450" spc="-5">
                <a:latin typeface="Times New Roman"/>
                <a:cs typeface="Times New Roman"/>
              </a:rPr>
              <a:t>he </a:t>
            </a:r>
            <a:r>
              <a:rPr dirty="0" sz="1450" spc="-10">
                <a:latin typeface="Times New Roman"/>
                <a:cs typeface="Times New Roman"/>
              </a:rPr>
              <a:t>made  answer:</a:t>
            </a:r>
            <a:endParaRPr sz="1450">
              <a:latin typeface="Times New Roman"/>
              <a:cs typeface="Times New Roman"/>
            </a:endParaRPr>
          </a:p>
          <a:p>
            <a:pPr marL="12700" marR="11430">
              <a:lnSpc>
                <a:spcPts val="1730"/>
              </a:lnSpc>
              <a:spcBef>
                <a:spcPts val="575"/>
              </a:spcBef>
            </a:pPr>
            <a:r>
              <a:rPr dirty="0" sz="1450" spc="-10">
                <a:latin typeface="Times New Roman"/>
                <a:cs typeface="Times New Roman"/>
              </a:rPr>
              <a:t>“These are very brave words. But to the more essential—are </a:t>
            </a:r>
            <a:r>
              <a:rPr dirty="0" sz="1450" spc="-5">
                <a:latin typeface="Times New Roman"/>
                <a:cs typeface="Times New Roman"/>
              </a:rPr>
              <a:t>ye </a:t>
            </a:r>
            <a:r>
              <a:rPr dirty="0" sz="1450" spc="-10">
                <a:latin typeface="Times New Roman"/>
                <a:cs typeface="Times New Roman"/>
              </a:rPr>
              <a:t>Lancaster </a:t>
            </a:r>
            <a:r>
              <a:rPr dirty="0" sz="1450" spc="-5">
                <a:latin typeface="Times New Roman"/>
                <a:cs typeface="Times New Roman"/>
              </a:rPr>
              <a:t>or  </a:t>
            </a:r>
            <a:r>
              <a:rPr dirty="0" sz="1450" spc="-35">
                <a:latin typeface="Times New Roman"/>
                <a:cs typeface="Times New Roman"/>
              </a:rPr>
              <a:t>York?”</a:t>
            </a:r>
            <a:endParaRPr sz="1450">
              <a:latin typeface="Times New Roman"/>
              <a:cs typeface="Times New Roman"/>
            </a:endParaRPr>
          </a:p>
          <a:p>
            <a:pPr marL="12700" marR="1014730">
              <a:lnSpc>
                <a:spcPts val="2300"/>
              </a:lnSpc>
              <a:spcBef>
                <a:spcPts val="114"/>
              </a:spcBef>
            </a:pPr>
            <a:r>
              <a:rPr dirty="0" sz="1450" spc="-10">
                <a:latin typeface="Times New Roman"/>
                <a:cs typeface="Times New Roman"/>
              </a:rPr>
              <a:t>“My lord, </a:t>
            </a:r>
            <a:r>
              <a:rPr dirty="0" sz="1450" spc="-5">
                <a:latin typeface="Times New Roman"/>
                <a:cs typeface="Times New Roman"/>
              </a:rPr>
              <a:t>I </a:t>
            </a:r>
            <a:r>
              <a:rPr dirty="0" sz="1450" spc="-10">
                <a:latin typeface="Times New Roman"/>
                <a:cs typeface="Times New Roman"/>
              </a:rPr>
              <a:t>make </a:t>
            </a:r>
            <a:r>
              <a:rPr dirty="0" sz="1450" spc="-5">
                <a:latin typeface="Times New Roman"/>
                <a:cs typeface="Times New Roman"/>
              </a:rPr>
              <a:t>no </a:t>
            </a:r>
            <a:r>
              <a:rPr dirty="0" sz="1450" spc="-10">
                <a:latin typeface="Times New Roman"/>
                <a:cs typeface="Times New Roman"/>
              </a:rPr>
              <a:t>secret; </a:t>
            </a:r>
            <a:r>
              <a:rPr dirty="0" sz="1450" spc="-5">
                <a:latin typeface="Times New Roman"/>
                <a:cs typeface="Times New Roman"/>
              </a:rPr>
              <a:t>I </a:t>
            </a:r>
            <a:r>
              <a:rPr dirty="0" sz="1450" spc="-10">
                <a:latin typeface="Times New Roman"/>
                <a:cs typeface="Times New Roman"/>
              </a:rPr>
              <a:t>am clear for </a:t>
            </a:r>
            <a:r>
              <a:rPr dirty="0" sz="1450" spc="-35">
                <a:latin typeface="Times New Roman"/>
                <a:cs typeface="Times New Roman"/>
              </a:rPr>
              <a:t>York,” </a:t>
            </a:r>
            <a:r>
              <a:rPr dirty="0" sz="1450" spc="-10">
                <a:latin typeface="Times New Roman"/>
                <a:cs typeface="Times New Roman"/>
              </a:rPr>
              <a:t>Dick answered.  “By the mass!” replied the </a:t>
            </a:r>
            <a:r>
              <a:rPr dirty="0" sz="1450" spc="-20">
                <a:latin typeface="Times New Roman"/>
                <a:cs typeface="Times New Roman"/>
              </a:rPr>
              <a:t>other, </a:t>
            </a:r>
            <a:r>
              <a:rPr dirty="0" sz="1450" spc="-10">
                <a:latin typeface="Times New Roman"/>
                <a:cs typeface="Times New Roman"/>
              </a:rPr>
              <a:t>“it is well for</a:t>
            </a:r>
            <a:r>
              <a:rPr dirty="0" sz="1450" spc="60">
                <a:latin typeface="Times New Roman"/>
                <a:cs typeface="Times New Roman"/>
              </a:rPr>
              <a:t> </a:t>
            </a:r>
            <a:r>
              <a:rPr dirty="0" sz="1450" spc="-5">
                <a:latin typeface="Times New Roman"/>
                <a:cs typeface="Times New Roman"/>
              </a:rPr>
              <a:t>you.”</a:t>
            </a:r>
            <a:endParaRPr sz="1450">
              <a:latin typeface="Times New Roman"/>
              <a:cs typeface="Times New Roman"/>
            </a:endParaRPr>
          </a:p>
          <a:p>
            <a:pPr marL="12700">
              <a:lnSpc>
                <a:spcPct val="100000"/>
              </a:lnSpc>
              <a:spcBef>
                <a:spcPts val="400"/>
              </a:spcBef>
            </a:pPr>
            <a:r>
              <a:rPr dirty="0" sz="1450" spc="-10">
                <a:latin typeface="Times New Roman"/>
                <a:cs typeface="Times New Roman"/>
              </a:rPr>
              <a:t>And so saying, </a:t>
            </a:r>
            <a:r>
              <a:rPr dirty="0" sz="1450" spc="-5">
                <a:latin typeface="Times New Roman"/>
                <a:cs typeface="Times New Roman"/>
              </a:rPr>
              <a:t>he </a:t>
            </a:r>
            <a:r>
              <a:rPr dirty="0" sz="1450" spc="-10">
                <a:latin typeface="Times New Roman"/>
                <a:cs typeface="Times New Roman"/>
              </a:rPr>
              <a:t>turned towards </a:t>
            </a:r>
            <a:r>
              <a:rPr dirty="0" sz="1450" spc="-5">
                <a:latin typeface="Times New Roman"/>
                <a:cs typeface="Times New Roman"/>
              </a:rPr>
              <a:t>one of </a:t>
            </a:r>
            <a:r>
              <a:rPr dirty="0" sz="1450" spc="-10">
                <a:latin typeface="Times New Roman"/>
                <a:cs typeface="Times New Roman"/>
              </a:rPr>
              <a:t>his</a:t>
            </a:r>
            <a:r>
              <a:rPr dirty="0" sz="1450" spc="25">
                <a:latin typeface="Times New Roman"/>
                <a:cs typeface="Times New Roman"/>
              </a:rPr>
              <a:t> </a:t>
            </a:r>
            <a:r>
              <a:rPr dirty="0" sz="1450" spc="-10">
                <a:latin typeface="Times New Roman"/>
                <a:cs typeface="Times New Roman"/>
              </a:rPr>
              <a:t>followers.</a:t>
            </a:r>
            <a:endParaRPr sz="1450">
              <a:latin typeface="Times New Roman"/>
              <a:cs typeface="Times New Roman"/>
            </a:endParaRPr>
          </a:p>
          <a:p>
            <a:pPr algn="just" marL="12700" marR="7620">
              <a:lnSpc>
                <a:spcPts val="1730"/>
              </a:lnSpc>
              <a:spcBef>
                <a:spcPts val="630"/>
              </a:spcBef>
            </a:pPr>
            <a:r>
              <a:rPr dirty="0" sz="1450" spc="-10">
                <a:latin typeface="Times New Roman"/>
                <a:cs typeface="Times New Roman"/>
              </a:rPr>
              <a:t>“Let me see,” </a:t>
            </a:r>
            <a:r>
              <a:rPr dirty="0" sz="1450" spc="-5">
                <a:latin typeface="Times New Roman"/>
                <a:cs typeface="Times New Roman"/>
              </a:rPr>
              <a:t>he </a:t>
            </a:r>
            <a:r>
              <a:rPr dirty="0" sz="1450" spc="-10">
                <a:latin typeface="Times New Roman"/>
                <a:cs typeface="Times New Roman"/>
              </a:rPr>
              <a:t>continued, in the same sneering and cruel tones—“let me see  </a:t>
            </a:r>
            <a:r>
              <a:rPr dirty="0" sz="1450" spc="-5">
                <a:latin typeface="Times New Roman"/>
                <a:cs typeface="Times New Roman"/>
              </a:rPr>
              <a:t>a </a:t>
            </a:r>
            <a:r>
              <a:rPr dirty="0" sz="1450" spc="-10">
                <a:latin typeface="Times New Roman"/>
                <a:cs typeface="Times New Roman"/>
              </a:rPr>
              <a:t>clean end </a:t>
            </a:r>
            <a:r>
              <a:rPr dirty="0" sz="1450" spc="-5">
                <a:latin typeface="Times New Roman"/>
                <a:cs typeface="Times New Roman"/>
              </a:rPr>
              <a:t>of </a:t>
            </a:r>
            <a:r>
              <a:rPr dirty="0" sz="1450" spc="-10">
                <a:latin typeface="Times New Roman"/>
                <a:cs typeface="Times New Roman"/>
              </a:rPr>
              <a:t>these brave gentlemen. </a:t>
            </a:r>
            <a:r>
              <a:rPr dirty="0" sz="1450" spc="-20">
                <a:latin typeface="Times New Roman"/>
                <a:cs typeface="Times New Roman"/>
              </a:rPr>
              <a:t>Truss </a:t>
            </a:r>
            <a:r>
              <a:rPr dirty="0" sz="1450" spc="-10">
                <a:latin typeface="Times New Roman"/>
                <a:cs typeface="Times New Roman"/>
              </a:rPr>
              <a:t>me them</a:t>
            </a:r>
            <a:r>
              <a:rPr dirty="0" sz="1450" spc="45">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There were </a:t>
            </a:r>
            <a:r>
              <a:rPr dirty="0" sz="1450" spc="-5">
                <a:latin typeface="Times New Roman"/>
                <a:cs typeface="Times New Roman"/>
              </a:rPr>
              <a:t>but </a:t>
            </a:r>
            <a:r>
              <a:rPr dirty="0" sz="1450" spc="-10">
                <a:latin typeface="Times New Roman"/>
                <a:cs typeface="Times New Roman"/>
              </a:rPr>
              <a:t>five survivors </a:t>
            </a:r>
            <a:r>
              <a:rPr dirty="0" sz="1450" spc="-5">
                <a:latin typeface="Times New Roman"/>
                <a:cs typeface="Times New Roman"/>
              </a:rPr>
              <a:t>of </a:t>
            </a:r>
            <a:r>
              <a:rPr dirty="0" sz="1450" spc="-10">
                <a:latin typeface="Times New Roman"/>
                <a:cs typeface="Times New Roman"/>
              </a:rPr>
              <a:t>the attacking </a:t>
            </a:r>
            <a:r>
              <a:rPr dirty="0" sz="1450" spc="-25">
                <a:latin typeface="Times New Roman"/>
                <a:cs typeface="Times New Roman"/>
              </a:rPr>
              <a:t>party. </a:t>
            </a:r>
            <a:r>
              <a:rPr dirty="0" sz="1450" spc="-10">
                <a:latin typeface="Times New Roman"/>
                <a:cs typeface="Times New Roman"/>
              </a:rPr>
              <a:t>Archers seized them </a:t>
            </a:r>
            <a:r>
              <a:rPr dirty="0" sz="1450" spc="-5">
                <a:latin typeface="Times New Roman"/>
                <a:cs typeface="Times New Roman"/>
              </a:rPr>
              <a:t>by  </a:t>
            </a:r>
            <a:r>
              <a:rPr dirty="0" sz="1450" spc="-10">
                <a:latin typeface="Times New Roman"/>
                <a:cs typeface="Times New Roman"/>
              </a:rPr>
              <a:t>the arms; they were hurried to the borders </a:t>
            </a:r>
            <a:r>
              <a:rPr dirty="0" sz="1450" spc="-5">
                <a:latin typeface="Times New Roman"/>
                <a:cs typeface="Times New Roman"/>
              </a:rPr>
              <a:t>of </a:t>
            </a:r>
            <a:r>
              <a:rPr dirty="0" sz="1450" spc="-10">
                <a:latin typeface="Times New Roman"/>
                <a:cs typeface="Times New Roman"/>
              </a:rPr>
              <a:t>the wood, and each placed below  </a:t>
            </a:r>
            <a:r>
              <a:rPr dirty="0" sz="1450" spc="-5">
                <a:latin typeface="Times New Roman"/>
                <a:cs typeface="Times New Roman"/>
              </a:rPr>
              <a:t>a </a:t>
            </a:r>
            <a:r>
              <a:rPr dirty="0" sz="1450" spc="-10">
                <a:latin typeface="Times New Roman"/>
                <a:cs typeface="Times New Roman"/>
              </a:rPr>
              <a:t>tree </a:t>
            </a:r>
            <a:r>
              <a:rPr dirty="0" sz="1450" spc="-5">
                <a:latin typeface="Times New Roman"/>
                <a:cs typeface="Times New Roman"/>
              </a:rPr>
              <a:t>of </a:t>
            </a:r>
            <a:r>
              <a:rPr dirty="0" sz="1450" spc="-10">
                <a:latin typeface="Times New Roman"/>
                <a:cs typeface="Times New Roman"/>
              </a:rPr>
              <a:t>suitable dimension; the rope was adjusted; an </a:t>
            </a:r>
            <a:r>
              <a:rPr dirty="0" sz="1450" spc="-20">
                <a:latin typeface="Times New Roman"/>
                <a:cs typeface="Times New Roman"/>
              </a:rPr>
              <a:t>archer, </a:t>
            </a:r>
            <a:r>
              <a:rPr dirty="0" sz="1450" spc="-10">
                <a:latin typeface="Times New Roman"/>
                <a:cs typeface="Times New Roman"/>
              </a:rPr>
              <a:t>carrying the end  </a:t>
            </a:r>
            <a:r>
              <a:rPr dirty="0" sz="1450" spc="-5">
                <a:latin typeface="Times New Roman"/>
                <a:cs typeface="Times New Roman"/>
              </a:rPr>
              <a:t>of </a:t>
            </a:r>
            <a:r>
              <a:rPr dirty="0" sz="1450" spc="-10">
                <a:latin typeface="Times New Roman"/>
                <a:cs typeface="Times New Roman"/>
              </a:rPr>
              <a:t>it, hastily clambered overhead; and before </a:t>
            </a:r>
            <a:r>
              <a:rPr dirty="0" sz="1450" spc="-5">
                <a:latin typeface="Times New Roman"/>
                <a:cs typeface="Times New Roman"/>
              </a:rPr>
              <a:t>a </a:t>
            </a:r>
            <a:r>
              <a:rPr dirty="0" sz="1450" spc="-10">
                <a:latin typeface="Times New Roman"/>
                <a:cs typeface="Times New Roman"/>
              </a:rPr>
              <a:t>minute was </a:t>
            </a:r>
            <a:r>
              <a:rPr dirty="0" sz="1450" spc="-20">
                <a:latin typeface="Times New Roman"/>
                <a:cs typeface="Times New Roman"/>
              </a:rPr>
              <a:t>over, </a:t>
            </a:r>
            <a:r>
              <a:rPr dirty="0" sz="1450" spc="-10">
                <a:latin typeface="Times New Roman"/>
                <a:cs typeface="Times New Roman"/>
              </a:rPr>
              <a:t>and without </a:t>
            </a:r>
            <a:r>
              <a:rPr dirty="0" sz="1450" spc="-5">
                <a:latin typeface="Times New Roman"/>
                <a:cs typeface="Times New Roman"/>
              </a:rPr>
              <a:t>a  </a:t>
            </a:r>
            <a:r>
              <a:rPr dirty="0" sz="1450" spc="-10">
                <a:latin typeface="Times New Roman"/>
                <a:cs typeface="Times New Roman"/>
              </a:rPr>
              <a:t>word passing </a:t>
            </a:r>
            <a:r>
              <a:rPr dirty="0" sz="1450" spc="-5">
                <a:latin typeface="Times New Roman"/>
                <a:cs typeface="Times New Roman"/>
              </a:rPr>
              <a:t>upon </a:t>
            </a:r>
            <a:r>
              <a:rPr dirty="0" sz="1450" spc="-10">
                <a:latin typeface="Times New Roman"/>
                <a:cs typeface="Times New Roman"/>
              </a:rPr>
              <a:t>either hand, the five men were swinging </a:t>
            </a:r>
            <a:r>
              <a:rPr dirty="0" sz="1450" spc="-5">
                <a:latin typeface="Times New Roman"/>
                <a:cs typeface="Times New Roman"/>
              </a:rPr>
              <a:t>by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neck.</a:t>
            </a:r>
            <a:endParaRPr sz="1450">
              <a:latin typeface="Times New Roman"/>
              <a:cs typeface="Times New Roman"/>
            </a:endParaRPr>
          </a:p>
          <a:p>
            <a:pPr algn="just" marL="12700" marR="12065">
              <a:lnSpc>
                <a:spcPts val="1730"/>
              </a:lnSpc>
              <a:spcBef>
                <a:spcPts val="565"/>
              </a:spcBef>
            </a:pPr>
            <a:r>
              <a:rPr dirty="0" sz="1450" spc="-10">
                <a:latin typeface="Times New Roman"/>
                <a:cs typeface="Times New Roman"/>
              </a:rPr>
              <a:t>“And </a:t>
            </a:r>
            <a:r>
              <a:rPr dirty="0" sz="1450" spc="-25">
                <a:latin typeface="Times New Roman"/>
                <a:cs typeface="Times New Roman"/>
              </a:rPr>
              <a:t>now,” </a:t>
            </a:r>
            <a:r>
              <a:rPr dirty="0" sz="1450" spc="-10">
                <a:latin typeface="Times New Roman"/>
                <a:cs typeface="Times New Roman"/>
              </a:rPr>
              <a:t>cried the deformed </a:t>
            </a:r>
            <a:r>
              <a:rPr dirty="0" sz="1450" spc="-15">
                <a:latin typeface="Times New Roman"/>
                <a:cs typeface="Times New Roman"/>
              </a:rPr>
              <a:t>leader, </a:t>
            </a:r>
            <a:r>
              <a:rPr dirty="0" sz="1450" spc="-10">
                <a:latin typeface="Times New Roman"/>
                <a:cs typeface="Times New Roman"/>
              </a:rPr>
              <a:t>“back to </a:t>
            </a:r>
            <a:r>
              <a:rPr dirty="0" sz="1450" spc="-5">
                <a:latin typeface="Times New Roman"/>
                <a:cs typeface="Times New Roman"/>
              </a:rPr>
              <a:t>your </a:t>
            </a:r>
            <a:r>
              <a:rPr dirty="0" sz="1450" spc="-10">
                <a:latin typeface="Times New Roman"/>
                <a:cs typeface="Times New Roman"/>
              </a:rPr>
              <a:t>posts, and when </a:t>
            </a:r>
            <a:r>
              <a:rPr dirty="0" sz="1450" spc="-5">
                <a:latin typeface="Times New Roman"/>
                <a:cs typeface="Times New Roman"/>
              </a:rPr>
              <a:t>I  </a:t>
            </a:r>
            <a:r>
              <a:rPr dirty="0" sz="1450" spc="-10">
                <a:latin typeface="Times New Roman"/>
                <a:cs typeface="Times New Roman"/>
              </a:rPr>
              <a:t>summon </a:t>
            </a:r>
            <a:r>
              <a:rPr dirty="0" sz="1450" spc="-5">
                <a:latin typeface="Times New Roman"/>
                <a:cs typeface="Times New Roman"/>
              </a:rPr>
              <a:t>you </a:t>
            </a:r>
            <a:r>
              <a:rPr dirty="0" sz="1450" spc="-10">
                <a:latin typeface="Times New Roman"/>
                <a:cs typeface="Times New Roman"/>
              </a:rPr>
              <a:t>next, </a:t>
            </a:r>
            <a:r>
              <a:rPr dirty="0" sz="1450" spc="-5">
                <a:latin typeface="Times New Roman"/>
                <a:cs typeface="Times New Roman"/>
              </a:rPr>
              <a:t>be </a:t>
            </a:r>
            <a:r>
              <a:rPr dirty="0" sz="1450" spc="-10">
                <a:latin typeface="Times New Roman"/>
                <a:cs typeface="Times New Roman"/>
              </a:rPr>
              <a:t>readier to</a:t>
            </a:r>
            <a:r>
              <a:rPr dirty="0" sz="1450" spc="5">
                <a:latin typeface="Times New Roman"/>
                <a:cs typeface="Times New Roman"/>
              </a:rPr>
              <a:t> </a:t>
            </a:r>
            <a:r>
              <a:rPr dirty="0" sz="1450" spc="-10">
                <a:latin typeface="Times New Roman"/>
                <a:cs typeface="Times New Roman"/>
              </a:rPr>
              <a:t>attend.”</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“My lord </a:t>
            </a:r>
            <a:r>
              <a:rPr dirty="0" sz="1450" spc="-5">
                <a:latin typeface="Times New Roman"/>
                <a:cs typeface="Times New Roman"/>
              </a:rPr>
              <a:t>duke,” </a:t>
            </a:r>
            <a:r>
              <a:rPr dirty="0" sz="1450" spc="-10">
                <a:latin typeface="Times New Roman"/>
                <a:cs typeface="Times New Roman"/>
              </a:rPr>
              <a:t>said </a:t>
            </a:r>
            <a:r>
              <a:rPr dirty="0" sz="1450" spc="-5">
                <a:latin typeface="Times New Roman"/>
                <a:cs typeface="Times New Roman"/>
              </a:rPr>
              <a:t>one </a:t>
            </a:r>
            <a:r>
              <a:rPr dirty="0" sz="1450" spc="-10">
                <a:latin typeface="Times New Roman"/>
                <a:cs typeface="Times New Roman"/>
              </a:rPr>
              <a:t>man, “beseech </a:t>
            </a:r>
            <a:r>
              <a:rPr dirty="0" sz="1450" spc="-5">
                <a:latin typeface="Times New Roman"/>
                <a:cs typeface="Times New Roman"/>
              </a:rPr>
              <a:t>you, </a:t>
            </a:r>
            <a:r>
              <a:rPr dirty="0" sz="1450" spc="-10">
                <a:latin typeface="Times New Roman"/>
                <a:cs typeface="Times New Roman"/>
              </a:rPr>
              <a:t>tarry </a:t>
            </a:r>
            <a:r>
              <a:rPr dirty="0" sz="1450" spc="-5">
                <a:latin typeface="Times New Roman"/>
                <a:cs typeface="Times New Roman"/>
              </a:rPr>
              <a:t>not </a:t>
            </a:r>
            <a:r>
              <a:rPr dirty="0" sz="1450" spc="-10">
                <a:latin typeface="Times New Roman"/>
                <a:cs typeface="Times New Roman"/>
              </a:rPr>
              <a:t>here alone. Keep </a:t>
            </a:r>
            <a:r>
              <a:rPr dirty="0" sz="1450" spc="-5">
                <a:latin typeface="Times New Roman"/>
                <a:cs typeface="Times New Roman"/>
              </a:rPr>
              <a:t>but a  </a:t>
            </a:r>
            <a:r>
              <a:rPr dirty="0" sz="1450" spc="-10">
                <a:latin typeface="Times New Roman"/>
                <a:cs typeface="Times New Roman"/>
              </a:rPr>
              <a:t>handful </a:t>
            </a:r>
            <a:r>
              <a:rPr dirty="0" sz="1450" spc="-5">
                <a:latin typeface="Times New Roman"/>
                <a:cs typeface="Times New Roman"/>
              </a:rPr>
              <a:t>of </a:t>
            </a:r>
            <a:r>
              <a:rPr dirty="0" sz="1450" spc="-10">
                <a:latin typeface="Times New Roman"/>
                <a:cs typeface="Times New Roman"/>
              </a:rPr>
              <a:t>lances at </a:t>
            </a:r>
            <a:r>
              <a:rPr dirty="0" sz="1450" spc="-5">
                <a:latin typeface="Times New Roman"/>
                <a:cs typeface="Times New Roman"/>
              </a:rPr>
              <a:t>your</a:t>
            </a:r>
            <a:r>
              <a:rPr dirty="0" sz="1450" spc="5">
                <a:latin typeface="Times New Roman"/>
                <a:cs typeface="Times New Roman"/>
              </a:rPr>
              <a:t> </a:t>
            </a:r>
            <a:r>
              <a:rPr dirty="0" sz="1450" spc="-5">
                <a:latin typeface="Times New Roman"/>
                <a:cs typeface="Times New Roman"/>
              </a:rPr>
              <a:t>hand.”</a:t>
            </a:r>
            <a:endParaRPr sz="1450">
              <a:latin typeface="Times New Roman"/>
              <a:cs typeface="Times New Roman"/>
            </a:endParaRPr>
          </a:p>
          <a:p>
            <a:pPr algn="just" marL="12700" marR="6985">
              <a:lnSpc>
                <a:spcPts val="1730"/>
              </a:lnSpc>
              <a:spcBef>
                <a:spcPts val="570"/>
              </a:spcBef>
            </a:pPr>
            <a:r>
              <a:rPr dirty="0" sz="1450" spc="-20">
                <a:latin typeface="Times New Roman"/>
                <a:cs typeface="Times New Roman"/>
              </a:rPr>
              <a:t>“Fellow,” </a:t>
            </a:r>
            <a:r>
              <a:rPr dirty="0" sz="1450" spc="-10">
                <a:latin typeface="Times New Roman"/>
                <a:cs typeface="Times New Roman"/>
              </a:rPr>
              <a:t>said the duke, “I have forborne to chide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slowness.  Cross me </a:t>
            </a:r>
            <a:r>
              <a:rPr dirty="0" sz="1450" spc="-5">
                <a:latin typeface="Times New Roman"/>
                <a:cs typeface="Times New Roman"/>
              </a:rPr>
              <a:t>not, </a:t>
            </a:r>
            <a:r>
              <a:rPr dirty="0" sz="1450" spc="-10">
                <a:latin typeface="Times New Roman"/>
                <a:cs typeface="Times New Roman"/>
              </a:rPr>
              <a:t>therefore. </a:t>
            </a:r>
            <a:r>
              <a:rPr dirty="0" sz="1450" spc="-5">
                <a:latin typeface="Times New Roman"/>
                <a:cs typeface="Times New Roman"/>
              </a:rPr>
              <a:t>I </a:t>
            </a:r>
            <a:r>
              <a:rPr dirty="0" sz="1450" spc="-10">
                <a:latin typeface="Times New Roman"/>
                <a:cs typeface="Times New Roman"/>
              </a:rPr>
              <a:t>trust my hand and arm, for all that </a:t>
            </a:r>
            <a:r>
              <a:rPr dirty="0" sz="1450" spc="-5">
                <a:latin typeface="Times New Roman"/>
                <a:cs typeface="Times New Roman"/>
              </a:rPr>
              <a:t>I be </a:t>
            </a:r>
            <a:r>
              <a:rPr dirty="0" sz="1450" spc="-10">
                <a:latin typeface="Times New Roman"/>
                <a:cs typeface="Times New Roman"/>
              </a:rPr>
              <a:t>crooked. </a:t>
            </a:r>
            <a:r>
              <a:rPr dirty="0" sz="1450" spc="-85">
                <a:latin typeface="Times New Roman"/>
                <a:cs typeface="Times New Roman"/>
              </a:rPr>
              <a:t>Ye  </a:t>
            </a:r>
            <a:r>
              <a:rPr dirty="0" sz="1450" spc="-10">
                <a:latin typeface="Times New Roman"/>
                <a:cs typeface="Times New Roman"/>
              </a:rPr>
              <a:t>were backward when the trumpet sounded; and </a:t>
            </a:r>
            <a:r>
              <a:rPr dirty="0" sz="1450" spc="-5">
                <a:latin typeface="Times New Roman"/>
                <a:cs typeface="Times New Roman"/>
              </a:rPr>
              <a:t>ye </a:t>
            </a:r>
            <a:r>
              <a:rPr dirty="0" sz="1450" spc="-10">
                <a:latin typeface="Times New Roman"/>
                <a:cs typeface="Times New Roman"/>
              </a:rPr>
              <a:t>are now too forward with  </a:t>
            </a:r>
            <a:r>
              <a:rPr dirty="0" sz="1450" spc="-5">
                <a:latin typeface="Times New Roman"/>
                <a:cs typeface="Times New Roman"/>
              </a:rPr>
              <a:t>your </a:t>
            </a:r>
            <a:r>
              <a:rPr dirty="0" sz="1450" spc="-10">
                <a:latin typeface="Times New Roman"/>
                <a:cs typeface="Times New Roman"/>
              </a:rPr>
              <a:t>counsels. But it is ever so; last with the lance and first with tongue. Let it  </a:t>
            </a:r>
            <a:r>
              <a:rPr dirty="0" sz="1450" spc="-5">
                <a:latin typeface="Times New Roman"/>
                <a:cs typeface="Times New Roman"/>
              </a:rPr>
              <a:t>be</a:t>
            </a:r>
            <a:r>
              <a:rPr dirty="0" sz="1450" spc="-10">
                <a:latin typeface="Times New Roman"/>
                <a:cs typeface="Times New Roman"/>
              </a:rPr>
              <a:t> reversed.”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And with </a:t>
            </a:r>
            <a:r>
              <a:rPr dirty="0" sz="1450" spc="-5">
                <a:latin typeface="Times New Roman"/>
                <a:cs typeface="Times New Roman"/>
              </a:rPr>
              <a:t>a </a:t>
            </a:r>
            <a:r>
              <a:rPr dirty="0" sz="1450" spc="-10">
                <a:latin typeface="Times New Roman"/>
                <a:cs typeface="Times New Roman"/>
              </a:rPr>
              <a:t>gesture that was </a:t>
            </a:r>
            <a:r>
              <a:rPr dirty="0" sz="1450" spc="-5">
                <a:latin typeface="Times New Roman"/>
                <a:cs typeface="Times New Roman"/>
              </a:rPr>
              <a:t>not </a:t>
            </a:r>
            <a:r>
              <a:rPr dirty="0" sz="1450" spc="-10">
                <a:latin typeface="Times New Roman"/>
                <a:cs typeface="Times New Roman"/>
              </a:rPr>
              <a:t>without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dangerous </a:t>
            </a:r>
            <a:r>
              <a:rPr dirty="0" sz="1450" spc="-20">
                <a:latin typeface="Times New Roman"/>
                <a:cs typeface="Times New Roman"/>
              </a:rPr>
              <a:t>nobility, </a:t>
            </a:r>
            <a:r>
              <a:rPr dirty="0" sz="1450" spc="-5">
                <a:latin typeface="Times New Roman"/>
                <a:cs typeface="Times New Roman"/>
              </a:rPr>
              <a:t>he </a:t>
            </a:r>
            <a:r>
              <a:rPr dirty="0" sz="1450" spc="-10">
                <a:latin typeface="Times New Roman"/>
                <a:cs typeface="Times New Roman"/>
              </a:rPr>
              <a:t>waved  them </a:t>
            </a:r>
            <a:r>
              <a:rPr dirty="0" sz="1450" spc="-15">
                <a:latin typeface="Times New Roman"/>
                <a:cs typeface="Times New Roman"/>
              </a:rPr>
              <a:t>off.</a:t>
            </a:r>
            <a:endParaRPr sz="1450">
              <a:latin typeface="Times New Roman"/>
              <a:cs typeface="Times New Roman"/>
            </a:endParaRPr>
          </a:p>
          <a:p>
            <a:pPr algn="just" marL="12700" marR="7620">
              <a:lnSpc>
                <a:spcPts val="1730"/>
              </a:lnSpc>
              <a:spcBef>
                <a:spcPts val="575"/>
              </a:spcBef>
            </a:pPr>
            <a:r>
              <a:rPr dirty="0" sz="1450" spc="-10">
                <a:latin typeface="Times New Roman"/>
                <a:cs typeface="Times New Roman"/>
              </a:rPr>
              <a:t>The footmen climbed again to their seats behind the men-at-arms, and the  whole party moved slowly away and disappeared in twenty different  directions, under the cover </a:t>
            </a:r>
            <a:r>
              <a:rPr dirty="0" sz="1450" spc="-5">
                <a:latin typeface="Times New Roman"/>
                <a:cs typeface="Times New Roman"/>
              </a:rPr>
              <a:t>of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forest.</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The day was </a:t>
            </a:r>
            <a:r>
              <a:rPr dirty="0" sz="1450" spc="-5">
                <a:latin typeface="Times New Roman"/>
                <a:cs typeface="Times New Roman"/>
              </a:rPr>
              <a:t>by </a:t>
            </a:r>
            <a:r>
              <a:rPr dirty="0" sz="1450" spc="-10">
                <a:latin typeface="Times New Roman"/>
                <a:cs typeface="Times New Roman"/>
              </a:rPr>
              <a:t>this time beginning to break, and the stars to fade. The first  grey glimmer </a:t>
            </a:r>
            <a:r>
              <a:rPr dirty="0" sz="1450" spc="-5">
                <a:latin typeface="Times New Roman"/>
                <a:cs typeface="Times New Roman"/>
              </a:rPr>
              <a:t>of </a:t>
            </a:r>
            <a:r>
              <a:rPr dirty="0" sz="1450" spc="-10">
                <a:latin typeface="Times New Roman"/>
                <a:cs typeface="Times New Roman"/>
              </a:rPr>
              <a:t>dawn shone </a:t>
            </a:r>
            <a:r>
              <a:rPr dirty="0" sz="1450" spc="-5">
                <a:latin typeface="Times New Roman"/>
                <a:cs typeface="Times New Roman"/>
              </a:rPr>
              <a:t>upon </a:t>
            </a:r>
            <a:r>
              <a:rPr dirty="0" sz="1450" spc="-10">
                <a:latin typeface="Times New Roman"/>
                <a:cs typeface="Times New Roman"/>
              </a:rPr>
              <a:t>the countenances </a:t>
            </a:r>
            <a:r>
              <a:rPr dirty="0" sz="1450" spc="-5">
                <a:latin typeface="Times New Roman"/>
                <a:cs typeface="Times New Roman"/>
              </a:rPr>
              <a:t>of </a:t>
            </a:r>
            <a:r>
              <a:rPr dirty="0" sz="1450" spc="-10">
                <a:latin typeface="Times New Roman"/>
                <a:cs typeface="Times New Roman"/>
              </a:rPr>
              <a:t>the two </a:t>
            </a:r>
            <a:r>
              <a:rPr dirty="0" sz="1450" spc="-5">
                <a:latin typeface="Times New Roman"/>
                <a:cs typeface="Times New Roman"/>
              </a:rPr>
              <a:t>young </a:t>
            </a:r>
            <a:r>
              <a:rPr dirty="0" sz="1450" spc="-10">
                <a:latin typeface="Times New Roman"/>
                <a:cs typeface="Times New Roman"/>
              </a:rPr>
              <a:t>men,  who now turned once more to face each</a:t>
            </a:r>
            <a:r>
              <a:rPr dirty="0" sz="1450" spc="30">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62230">
              <a:lnSpc>
                <a:spcPts val="1730"/>
              </a:lnSpc>
              <a:spcBef>
                <a:spcPts val="570"/>
              </a:spcBef>
            </a:pPr>
            <a:r>
              <a:rPr dirty="0" sz="1450" spc="-10">
                <a:latin typeface="Times New Roman"/>
                <a:cs typeface="Times New Roman"/>
              </a:rPr>
              <a:t>“Here,” said the duke, “ye have seen my vengeance, which is, like my blade,  both sharp and </a:t>
            </a:r>
            <a:r>
              <a:rPr dirty="0" sz="1450" spc="-25">
                <a:latin typeface="Times New Roman"/>
                <a:cs typeface="Times New Roman"/>
              </a:rPr>
              <a:t>ready.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for all Christendom,</a:t>
            </a:r>
            <a:r>
              <a:rPr dirty="0" sz="1450" spc="180">
                <a:latin typeface="Times New Roman"/>
                <a:cs typeface="Times New Roman"/>
              </a:rPr>
              <a:t> </a:t>
            </a:r>
            <a:r>
              <a:rPr dirty="0" sz="1450" spc="-10">
                <a:latin typeface="Times New Roman"/>
                <a:cs typeface="Times New Roman"/>
              </a:rPr>
              <a:t>suppose</a:t>
            </a:r>
            <a:endParaRPr sz="1450">
              <a:latin typeface="Times New Roman"/>
              <a:cs typeface="Times New Roman"/>
            </a:endParaRPr>
          </a:p>
        </p:txBody>
      </p:sp>
      <p:sp>
        <p:nvSpPr>
          <p:cNvPr id="3" name="object 3"/>
          <p:cNvSpPr txBox="1"/>
          <p:nvPr/>
        </p:nvSpPr>
        <p:spPr>
          <a:xfrm>
            <a:off x="876300" y="8795160"/>
            <a:ext cx="5802630" cy="245110"/>
          </a:xfrm>
          <a:prstGeom prst="rect">
            <a:avLst/>
          </a:prstGeom>
        </p:spPr>
        <p:txBody>
          <a:bodyPr wrap="square" lIns="0" tIns="11430" rIns="0" bIns="0" rtlCol="0" vert="horz">
            <a:spAutoFit/>
          </a:bodyPr>
          <a:lstStyle/>
          <a:p>
            <a:pPr marL="12700">
              <a:lnSpc>
                <a:spcPct val="100000"/>
              </a:lnSpc>
              <a:spcBef>
                <a:spcPts val="90"/>
              </a:spcBef>
              <a:tabLst>
                <a:tab pos="4533265" algn="l"/>
                <a:tab pos="5044440" algn="l"/>
                <a:tab pos="5372735" algn="l"/>
              </a:tabLst>
            </a:pPr>
            <a:r>
              <a:rPr dirty="0" sz="1450" spc="-10">
                <a:latin typeface="Times New Roman"/>
                <a:cs typeface="Times New Roman"/>
              </a:rPr>
              <a:t>me thankless.  </a:t>
            </a:r>
            <a:r>
              <a:rPr dirty="0" sz="1450" spc="-60">
                <a:latin typeface="Times New Roman"/>
                <a:cs typeface="Times New Roman"/>
              </a:rPr>
              <a:t>You </a:t>
            </a:r>
            <a:r>
              <a:rPr dirty="0" sz="1450" spc="-10">
                <a:latin typeface="Times New Roman"/>
                <a:cs typeface="Times New Roman"/>
              </a:rPr>
              <a:t>that came to my aid with </a:t>
            </a:r>
            <a:r>
              <a:rPr dirty="0" sz="1450" spc="-5">
                <a:latin typeface="Times New Roman"/>
                <a:cs typeface="Times New Roman"/>
              </a:rPr>
              <a:t>a</a:t>
            </a:r>
            <a:r>
              <a:rPr dirty="0" sz="1450" spc="185">
                <a:latin typeface="Times New Roman"/>
                <a:cs typeface="Times New Roman"/>
              </a:rPr>
              <a:t> </a:t>
            </a:r>
            <a:r>
              <a:rPr dirty="0" sz="1450" spc="-5">
                <a:latin typeface="Times New Roman"/>
                <a:cs typeface="Times New Roman"/>
              </a:rPr>
              <a:t>good</a:t>
            </a:r>
            <a:r>
              <a:rPr dirty="0" sz="1450" spc="5">
                <a:latin typeface="Times New Roman"/>
                <a:cs typeface="Times New Roman"/>
              </a:rPr>
              <a:t> </a:t>
            </a:r>
            <a:r>
              <a:rPr dirty="0" sz="1450" spc="-10">
                <a:latin typeface="Times New Roman"/>
                <a:cs typeface="Times New Roman"/>
              </a:rPr>
              <a:t>sword	and	</a:t>
            </a:r>
            <a:r>
              <a:rPr dirty="0" sz="1450" spc="-5">
                <a:latin typeface="Times New Roman"/>
                <a:cs typeface="Times New Roman"/>
              </a:rPr>
              <a:t>a	</a:t>
            </a:r>
            <a:r>
              <a:rPr dirty="0" sz="1450" spc="-10">
                <a:latin typeface="Times New Roman"/>
                <a:cs typeface="Times New Roman"/>
              </a:rPr>
              <a:t>better</a:t>
            </a:r>
            <a:endParaRPr sz="1450">
              <a:latin typeface="Times New Roman"/>
              <a:cs typeface="Times New Roman"/>
            </a:endParaRPr>
          </a:p>
        </p:txBody>
      </p:sp>
      <p:sp>
        <p:nvSpPr>
          <p:cNvPr id="4" name="object 4"/>
          <p:cNvSpPr txBox="1"/>
          <p:nvPr/>
        </p:nvSpPr>
        <p:spPr>
          <a:xfrm>
            <a:off x="876300" y="8941501"/>
            <a:ext cx="5802630" cy="903605"/>
          </a:xfrm>
          <a:prstGeom prst="rect">
            <a:avLst/>
          </a:prstGeom>
        </p:spPr>
        <p:txBody>
          <a:bodyPr wrap="square" lIns="0" tIns="12700" rIns="0" bIns="0" rtlCol="0" vert="horz">
            <a:spAutoFit/>
          </a:bodyPr>
          <a:lstStyle/>
          <a:p>
            <a:pPr marL="12700" marR="163195">
              <a:lnSpc>
                <a:spcPct val="132400"/>
              </a:lnSpc>
              <a:spcBef>
                <a:spcPts val="100"/>
              </a:spcBef>
            </a:pPr>
            <a:r>
              <a:rPr dirty="0" sz="1450" spc="-10">
                <a:latin typeface="Times New Roman"/>
                <a:cs typeface="Times New Roman"/>
              </a:rPr>
              <a:t>courage—unless that </a:t>
            </a:r>
            <a:r>
              <a:rPr dirty="0" sz="1450" spc="-5">
                <a:latin typeface="Times New Roman"/>
                <a:cs typeface="Times New Roman"/>
              </a:rPr>
              <a:t>ye </a:t>
            </a:r>
            <a:r>
              <a:rPr dirty="0" sz="1450" spc="-10">
                <a:latin typeface="Times New Roman"/>
                <a:cs typeface="Times New Roman"/>
              </a:rPr>
              <a:t>recoil from my misshapenness—come to my heart.”  And so saying, the </a:t>
            </a:r>
            <a:r>
              <a:rPr dirty="0" sz="1450" spc="-5">
                <a:latin typeface="Times New Roman"/>
                <a:cs typeface="Times New Roman"/>
              </a:rPr>
              <a:t>young </a:t>
            </a:r>
            <a:r>
              <a:rPr dirty="0" sz="1450" spc="-10">
                <a:latin typeface="Times New Roman"/>
                <a:cs typeface="Times New Roman"/>
              </a:rPr>
              <a:t>leader held </a:t>
            </a:r>
            <a:r>
              <a:rPr dirty="0" sz="1450" spc="-5">
                <a:latin typeface="Times New Roman"/>
                <a:cs typeface="Times New Roman"/>
              </a:rPr>
              <a:t>out </a:t>
            </a:r>
            <a:r>
              <a:rPr dirty="0" sz="1450" spc="-10">
                <a:latin typeface="Times New Roman"/>
                <a:cs typeface="Times New Roman"/>
              </a:rPr>
              <a:t>his arms for an</a:t>
            </a:r>
            <a:r>
              <a:rPr dirty="0" sz="1450" spc="60">
                <a:latin typeface="Times New Roman"/>
                <a:cs typeface="Times New Roman"/>
              </a:rPr>
              <a:t> </a:t>
            </a:r>
            <a:r>
              <a:rPr dirty="0" sz="1450" spc="-10">
                <a:latin typeface="Times New Roman"/>
                <a:cs typeface="Times New Roman"/>
              </a:rPr>
              <a:t>embrace.</a:t>
            </a:r>
            <a:endParaRPr sz="1450">
              <a:latin typeface="Times New Roman"/>
              <a:cs typeface="Times New Roman"/>
            </a:endParaRPr>
          </a:p>
          <a:p>
            <a:pPr marL="12700">
              <a:lnSpc>
                <a:spcPct val="100000"/>
              </a:lnSpc>
              <a:spcBef>
                <a:spcPts val="565"/>
              </a:spcBef>
            </a:pPr>
            <a:r>
              <a:rPr dirty="0" sz="1450" spc="-10">
                <a:latin typeface="Times New Roman"/>
                <a:cs typeface="Times New Roman"/>
              </a:rPr>
              <a:t>In</a:t>
            </a:r>
            <a:r>
              <a:rPr dirty="0" sz="1450" spc="210">
                <a:latin typeface="Times New Roman"/>
                <a:cs typeface="Times New Roman"/>
              </a:rPr>
              <a:t> </a:t>
            </a:r>
            <a:r>
              <a:rPr dirty="0" sz="1450" spc="-10">
                <a:latin typeface="Times New Roman"/>
                <a:cs typeface="Times New Roman"/>
              </a:rPr>
              <a:t>the</a:t>
            </a:r>
            <a:r>
              <a:rPr dirty="0" sz="1450" spc="215">
                <a:latin typeface="Times New Roman"/>
                <a:cs typeface="Times New Roman"/>
              </a:rPr>
              <a:t> </a:t>
            </a:r>
            <a:r>
              <a:rPr dirty="0" sz="1450" spc="-10">
                <a:latin typeface="Times New Roman"/>
                <a:cs typeface="Times New Roman"/>
              </a:rPr>
              <a:t>bottom</a:t>
            </a:r>
            <a:r>
              <a:rPr dirty="0" sz="1450" spc="215">
                <a:latin typeface="Times New Roman"/>
                <a:cs typeface="Times New Roman"/>
              </a:rPr>
              <a:t> </a:t>
            </a:r>
            <a:r>
              <a:rPr dirty="0" sz="1450" spc="-5">
                <a:latin typeface="Times New Roman"/>
                <a:cs typeface="Times New Roman"/>
              </a:rPr>
              <a:t>of</a:t>
            </a:r>
            <a:r>
              <a:rPr dirty="0" sz="1450" spc="215">
                <a:latin typeface="Times New Roman"/>
                <a:cs typeface="Times New Roman"/>
              </a:rPr>
              <a:t> </a:t>
            </a:r>
            <a:r>
              <a:rPr dirty="0" sz="1450" spc="-10">
                <a:latin typeface="Times New Roman"/>
                <a:cs typeface="Times New Roman"/>
              </a:rPr>
              <a:t>his</a:t>
            </a:r>
            <a:r>
              <a:rPr dirty="0" sz="1450" spc="215">
                <a:latin typeface="Times New Roman"/>
                <a:cs typeface="Times New Roman"/>
              </a:rPr>
              <a:t> </a:t>
            </a:r>
            <a:r>
              <a:rPr dirty="0" sz="1450" spc="-10">
                <a:latin typeface="Times New Roman"/>
                <a:cs typeface="Times New Roman"/>
              </a:rPr>
              <a:t>heart</a:t>
            </a:r>
            <a:r>
              <a:rPr dirty="0" sz="1450" spc="215">
                <a:latin typeface="Times New Roman"/>
                <a:cs typeface="Times New Roman"/>
              </a:rPr>
              <a:t> </a:t>
            </a:r>
            <a:r>
              <a:rPr dirty="0" sz="1450" spc="-10">
                <a:latin typeface="Times New Roman"/>
                <a:cs typeface="Times New Roman"/>
              </a:rPr>
              <a:t>Dick</a:t>
            </a:r>
            <a:r>
              <a:rPr dirty="0" sz="1450" spc="210">
                <a:latin typeface="Times New Roman"/>
                <a:cs typeface="Times New Roman"/>
              </a:rPr>
              <a:t> </a:t>
            </a:r>
            <a:r>
              <a:rPr dirty="0" sz="1450" spc="-10">
                <a:latin typeface="Times New Roman"/>
                <a:cs typeface="Times New Roman"/>
              </a:rPr>
              <a:t>already</a:t>
            </a:r>
            <a:r>
              <a:rPr dirty="0" sz="1450" spc="215">
                <a:latin typeface="Times New Roman"/>
                <a:cs typeface="Times New Roman"/>
              </a:rPr>
              <a:t> </a:t>
            </a:r>
            <a:r>
              <a:rPr dirty="0" sz="1450" spc="-10">
                <a:latin typeface="Times New Roman"/>
                <a:cs typeface="Times New Roman"/>
              </a:rPr>
              <a:t>entertained</a:t>
            </a:r>
            <a:r>
              <a:rPr dirty="0" sz="1450" spc="215">
                <a:latin typeface="Times New Roman"/>
                <a:cs typeface="Times New Roman"/>
              </a:rPr>
              <a:t> </a:t>
            </a:r>
            <a:r>
              <a:rPr dirty="0" sz="1450" spc="-5">
                <a:latin typeface="Times New Roman"/>
                <a:cs typeface="Times New Roman"/>
              </a:rPr>
              <a:t>a</a:t>
            </a:r>
            <a:r>
              <a:rPr dirty="0" sz="1450" spc="215">
                <a:latin typeface="Times New Roman"/>
                <a:cs typeface="Times New Roman"/>
              </a:rPr>
              <a:t> </a:t>
            </a:r>
            <a:r>
              <a:rPr dirty="0" sz="1450" spc="-10">
                <a:latin typeface="Times New Roman"/>
                <a:cs typeface="Times New Roman"/>
              </a:rPr>
              <a:t>great</a:t>
            </a:r>
            <a:r>
              <a:rPr dirty="0" sz="1450" spc="215">
                <a:latin typeface="Times New Roman"/>
                <a:cs typeface="Times New Roman"/>
              </a:rPr>
              <a:t> </a:t>
            </a:r>
            <a:r>
              <a:rPr dirty="0" sz="1450" spc="-10">
                <a:latin typeface="Times New Roman"/>
                <a:cs typeface="Times New Roman"/>
              </a:rPr>
              <a:t>terror</a:t>
            </a:r>
            <a:r>
              <a:rPr dirty="0" sz="1450" spc="215">
                <a:latin typeface="Times New Roman"/>
                <a:cs typeface="Times New Roman"/>
              </a:rPr>
              <a:t> </a:t>
            </a:r>
            <a:r>
              <a:rPr dirty="0" sz="1450" spc="-10">
                <a:latin typeface="Times New Roman"/>
                <a:cs typeface="Times New Roman"/>
              </a:rPr>
              <a:t>and</a:t>
            </a:r>
            <a:r>
              <a:rPr dirty="0" sz="1450" spc="210">
                <a:latin typeface="Times New Roman"/>
                <a:cs typeface="Times New Roman"/>
              </a:rPr>
              <a:t> </a:t>
            </a:r>
            <a:r>
              <a:rPr dirty="0" sz="1450" spc="-10">
                <a:latin typeface="Times New Roman"/>
                <a:cs typeface="Times New Roman"/>
              </a:rPr>
              <a:t>some</a:t>
            </a:r>
            <a:endParaRPr sz="1450">
              <a:latin typeface="Times New Roman"/>
              <a:cs typeface="Times New Roman"/>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7194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hatred for the man whom </a:t>
            </a:r>
            <a:r>
              <a:rPr dirty="0" sz="1450" spc="-5">
                <a:latin typeface="Times New Roman"/>
                <a:cs typeface="Times New Roman"/>
              </a:rPr>
              <a:t>he </a:t>
            </a:r>
            <a:r>
              <a:rPr dirty="0" sz="1450" spc="-10">
                <a:latin typeface="Times New Roman"/>
                <a:cs typeface="Times New Roman"/>
              </a:rPr>
              <a:t>had rescued; </a:t>
            </a:r>
            <a:r>
              <a:rPr dirty="0" sz="1450" spc="-5">
                <a:latin typeface="Times New Roman"/>
                <a:cs typeface="Times New Roman"/>
              </a:rPr>
              <a:t>but </a:t>
            </a:r>
            <a:r>
              <a:rPr dirty="0" sz="1450" spc="-10">
                <a:latin typeface="Times New Roman"/>
                <a:cs typeface="Times New Roman"/>
              </a:rPr>
              <a:t>the invitation was so worded that  it would </a:t>
            </a:r>
            <a:r>
              <a:rPr dirty="0" sz="1450" spc="-5">
                <a:latin typeface="Times New Roman"/>
                <a:cs typeface="Times New Roman"/>
              </a:rPr>
              <a:t>not </a:t>
            </a:r>
            <a:r>
              <a:rPr dirty="0" sz="1450" spc="-10">
                <a:latin typeface="Times New Roman"/>
                <a:cs typeface="Times New Roman"/>
              </a:rPr>
              <a:t>have been merely discourteous, </a:t>
            </a:r>
            <a:r>
              <a:rPr dirty="0" sz="1450" spc="-5">
                <a:latin typeface="Times New Roman"/>
                <a:cs typeface="Times New Roman"/>
              </a:rPr>
              <a:t>but </a:t>
            </a:r>
            <a:r>
              <a:rPr dirty="0" sz="1450" spc="-10">
                <a:latin typeface="Times New Roman"/>
                <a:cs typeface="Times New Roman"/>
              </a:rPr>
              <a:t>cruel, to refuse </a:t>
            </a:r>
            <a:r>
              <a:rPr dirty="0" sz="1450" spc="-5">
                <a:latin typeface="Times New Roman"/>
                <a:cs typeface="Times New Roman"/>
              </a:rPr>
              <a:t>or </a:t>
            </a:r>
            <a:r>
              <a:rPr dirty="0" sz="1450" spc="-10">
                <a:latin typeface="Times New Roman"/>
                <a:cs typeface="Times New Roman"/>
              </a:rPr>
              <a:t>hesitate;  and </a:t>
            </a:r>
            <a:r>
              <a:rPr dirty="0" sz="1450" spc="-5">
                <a:latin typeface="Times New Roman"/>
                <a:cs typeface="Times New Roman"/>
              </a:rPr>
              <a:t>he </a:t>
            </a:r>
            <a:r>
              <a:rPr dirty="0" sz="1450" spc="-10">
                <a:latin typeface="Times New Roman"/>
                <a:cs typeface="Times New Roman"/>
              </a:rPr>
              <a:t>hastened to</a:t>
            </a:r>
            <a:r>
              <a:rPr dirty="0" sz="1450">
                <a:latin typeface="Times New Roman"/>
                <a:cs typeface="Times New Roman"/>
              </a:rPr>
              <a:t> </a:t>
            </a:r>
            <a:r>
              <a:rPr dirty="0" sz="1450" spc="-20">
                <a:latin typeface="Times New Roman"/>
                <a:cs typeface="Times New Roman"/>
              </a:rPr>
              <a:t>comply.</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“And </a:t>
            </a:r>
            <a:r>
              <a:rPr dirty="0" sz="1450" spc="-30">
                <a:latin typeface="Times New Roman"/>
                <a:cs typeface="Times New Roman"/>
              </a:rPr>
              <a:t>now, </a:t>
            </a:r>
            <a:r>
              <a:rPr dirty="0" sz="1450" spc="-10">
                <a:latin typeface="Times New Roman"/>
                <a:cs typeface="Times New Roman"/>
              </a:rPr>
              <a:t>my lord </a:t>
            </a:r>
            <a:r>
              <a:rPr dirty="0" sz="1450" spc="-5">
                <a:latin typeface="Times New Roman"/>
                <a:cs typeface="Times New Roman"/>
              </a:rPr>
              <a:t>duke,” he </a:t>
            </a:r>
            <a:r>
              <a:rPr dirty="0" sz="1450" spc="-10">
                <a:latin typeface="Times New Roman"/>
                <a:cs typeface="Times New Roman"/>
              </a:rPr>
              <a:t>said, when </a:t>
            </a:r>
            <a:r>
              <a:rPr dirty="0" sz="1450" spc="-5">
                <a:latin typeface="Times New Roman"/>
                <a:cs typeface="Times New Roman"/>
              </a:rPr>
              <a:t>he </a:t>
            </a:r>
            <a:r>
              <a:rPr dirty="0" sz="1450" spc="-10">
                <a:latin typeface="Times New Roman"/>
                <a:cs typeface="Times New Roman"/>
              </a:rPr>
              <a:t>had regained his freedom, “do </a:t>
            </a:r>
            <a:r>
              <a:rPr dirty="0" sz="1450" spc="-5">
                <a:latin typeface="Times New Roman"/>
                <a:cs typeface="Times New Roman"/>
              </a:rPr>
              <a:t>I  </a:t>
            </a:r>
            <a:r>
              <a:rPr dirty="0" sz="1450" spc="-10">
                <a:latin typeface="Times New Roman"/>
                <a:cs typeface="Times New Roman"/>
              </a:rPr>
              <a:t>suppose aright? Are </a:t>
            </a:r>
            <a:r>
              <a:rPr dirty="0" sz="1450" spc="-5">
                <a:latin typeface="Times New Roman"/>
                <a:cs typeface="Times New Roman"/>
              </a:rPr>
              <a:t>ye </a:t>
            </a:r>
            <a:r>
              <a:rPr dirty="0" sz="1450" spc="-10">
                <a:latin typeface="Times New Roman"/>
                <a:cs typeface="Times New Roman"/>
              </a:rPr>
              <a:t>my Lord Duke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Gloucester?”</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“I am Richard </a:t>
            </a:r>
            <a:r>
              <a:rPr dirty="0" sz="1450" spc="-5">
                <a:latin typeface="Times New Roman"/>
                <a:cs typeface="Times New Roman"/>
              </a:rPr>
              <a:t>of </a:t>
            </a:r>
            <a:r>
              <a:rPr dirty="0" sz="1450" spc="-15">
                <a:latin typeface="Times New Roman"/>
                <a:cs typeface="Times New Roman"/>
              </a:rPr>
              <a:t>Gloucester,” </a:t>
            </a:r>
            <a:r>
              <a:rPr dirty="0" sz="1450" spc="-10">
                <a:latin typeface="Times New Roman"/>
                <a:cs typeface="Times New Roman"/>
              </a:rPr>
              <a:t>returned the </a:t>
            </a:r>
            <a:r>
              <a:rPr dirty="0" sz="1450" spc="-20">
                <a:latin typeface="Times New Roman"/>
                <a:cs typeface="Times New Roman"/>
              </a:rPr>
              <a:t>other. </a:t>
            </a:r>
            <a:r>
              <a:rPr dirty="0" sz="1450" spc="-10">
                <a:latin typeface="Times New Roman"/>
                <a:cs typeface="Times New Roman"/>
              </a:rPr>
              <a:t>“And you—how call they  you?”</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Dick told him his name, and presented Lord </a:t>
            </a:r>
            <a:r>
              <a:rPr dirty="0" sz="1450" spc="-20">
                <a:latin typeface="Times New Roman"/>
                <a:cs typeface="Times New Roman"/>
              </a:rPr>
              <a:t>Foxham’s </a:t>
            </a:r>
            <a:r>
              <a:rPr dirty="0" sz="1450" spc="-10">
                <a:latin typeface="Times New Roman"/>
                <a:cs typeface="Times New Roman"/>
              </a:rPr>
              <a:t>signet, which the </a:t>
            </a:r>
            <a:r>
              <a:rPr dirty="0" sz="1450" spc="-5">
                <a:latin typeface="Times New Roman"/>
                <a:cs typeface="Times New Roman"/>
              </a:rPr>
              <a:t>duke  </a:t>
            </a:r>
            <a:r>
              <a:rPr dirty="0" sz="1450" spc="-10">
                <a:latin typeface="Times New Roman"/>
                <a:cs typeface="Times New Roman"/>
              </a:rPr>
              <a:t>immediately recognised.</a:t>
            </a:r>
            <a:endParaRPr sz="1450">
              <a:latin typeface="Times New Roman"/>
              <a:cs typeface="Times New Roman"/>
            </a:endParaRPr>
          </a:p>
          <a:p>
            <a:pPr algn="just" marL="12700" marR="6350">
              <a:lnSpc>
                <a:spcPts val="1730"/>
              </a:lnSpc>
              <a:spcBef>
                <a:spcPts val="575"/>
              </a:spcBef>
            </a:pPr>
            <a:r>
              <a:rPr dirty="0" sz="1450" spc="-60">
                <a:latin typeface="Times New Roman"/>
                <a:cs typeface="Times New Roman"/>
              </a:rPr>
              <a:t>“Ye </a:t>
            </a:r>
            <a:r>
              <a:rPr dirty="0" sz="1450" spc="-10">
                <a:latin typeface="Times New Roman"/>
                <a:cs typeface="Times New Roman"/>
              </a:rPr>
              <a:t>come too </a:t>
            </a:r>
            <a:r>
              <a:rPr dirty="0" sz="1450" spc="-5">
                <a:latin typeface="Times New Roman"/>
                <a:cs typeface="Times New Roman"/>
              </a:rPr>
              <a:t>soon,” he </a:t>
            </a:r>
            <a:r>
              <a:rPr dirty="0" sz="1450" spc="-10">
                <a:latin typeface="Times New Roman"/>
                <a:cs typeface="Times New Roman"/>
              </a:rPr>
              <a:t>said; “but why should </a:t>
            </a:r>
            <a:r>
              <a:rPr dirty="0" sz="1450" spc="-5">
                <a:latin typeface="Times New Roman"/>
                <a:cs typeface="Times New Roman"/>
              </a:rPr>
              <a:t>I </a:t>
            </a:r>
            <a:r>
              <a:rPr dirty="0" sz="1450" spc="-10">
                <a:latin typeface="Times New Roman"/>
                <a:cs typeface="Times New Roman"/>
              </a:rPr>
              <a:t>complain? </a:t>
            </a:r>
            <a:r>
              <a:rPr dirty="0" sz="1450" spc="-85">
                <a:latin typeface="Times New Roman"/>
                <a:cs typeface="Times New Roman"/>
              </a:rPr>
              <a:t>Ye </a:t>
            </a:r>
            <a:r>
              <a:rPr dirty="0" sz="1450" spc="-10">
                <a:latin typeface="Times New Roman"/>
                <a:cs typeface="Times New Roman"/>
              </a:rPr>
              <a:t>are like me, that  was here at watch two hours before the </a:t>
            </a:r>
            <a:r>
              <a:rPr dirty="0" sz="1450" spc="-30">
                <a:latin typeface="Times New Roman"/>
                <a:cs typeface="Times New Roman"/>
              </a:rPr>
              <a:t>day. </a:t>
            </a:r>
            <a:r>
              <a:rPr dirty="0" sz="1450" spc="-10">
                <a:latin typeface="Times New Roman"/>
                <a:cs typeface="Times New Roman"/>
              </a:rPr>
              <a:t>But this is the first sally </a:t>
            </a:r>
            <a:r>
              <a:rPr dirty="0" sz="1450" spc="-5">
                <a:latin typeface="Times New Roman"/>
                <a:cs typeface="Times New Roman"/>
              </a:rPr>
              <a:t>of </a:t>
            </a:r>
            <a:r>
              <a:rPr dirty="0" sz="1450" spc="-10">
                <a:latin typeface="Times New Roman"/>
                <a:cs typeface="Times New Roman"/>
              </a:rPr>
              <a:t>mine  arms; </a:t>
            </a:r>
            <a:r>
              <a:rPr dirty="0" sz="1450" spc="-5">
                <a:latin typeface="Times New Roman"/>
                <a:cs typeface="Times New Roman"/>
              </a:rPr>
              <a:t>upon </a:t>
            </a:r>
            <a:r>
              <a:rPr dirty="0" sz="1450" spc="-10">
                <a:latin typeface="Times New Roman"/>
                <a:cs typeface="Times New Roman"/>
              </a:rPr>
              <a:t>this adventure, Master Shelton, shall </a:t>
            </a:r>
            <a:r>
              <a:rPr dirty="0" sz="1450" spc="-5">
                <a:latin typeface="Times New Roman"/>
                <a:cs typeface="Times New Roman"/>
              </a:rPr>
              <a:t>I </a:t>
            </a:r>
            <a:r>
              <a:rPr dirty="0" sz="1450" spc="-10">
                <a:latin typeface="Times New Roman"/>
                <a:cs typeface="Times New Roman"/>
              </a:rPr>
              <a:t>make </a:t>
            </a:r>
            <a:r>
              <a:rPr dirty="0" sz="1450" spc="-5">
                <a:latin typeface="Times New Roman"/>
                <a:cs typeface="Times New Roman"/>
              </a:rPr>
              <a:t>or </a:t>
            </a:r>
            <a:r>
              <a:rPr dirty="0" sz="1450" spc="-10">
                <a:latin typeface="Times New Roman"/>
                <a:cs typeface="Times New Roman"/>
              </a:rPr>
              <a:t>mar the quality </a:t>
            </a:r>
            <a:r>
              <a:rPr dirty="0" sz="1450" spc="-5">
                <a:latin typeface="Times New Roman"/>
                <a:cs typeface="Times New Roman"/>
              </a:rPr>
              <a:t>of  </a:t>
            </a:r>
            <a:r>
              <a:rPr dirty="0" sz="1450" spc="-10">
                <a:latin typeface="Times New Roman"/>
                <a:cs typeface="Times New Roman"/>
              </a:rPr>
              <a:t>my renown. There lie mine enemies, under two </a:t>
            </a:r>
            <a:r>
              <a:rPr dirty="0" sz="1450" spc="-5">
                <a:latin typeface="Times New Roman"/>
                <a:cs typeface="Times New Roman"/>
              </a:rPr>
              <a:t>old, </a:t>
            </a:r>
            <a:r>
              <a:rPr dirty="0" sz="1450" spc="-10">
                <a:latin typeface="Times New Roman"/>
                <a:cs typeface="Times New Roman"/>
              </a:rPr>
              <a:t>skilled captains—  Risingham and Brackley—well posted for strength, </a:t>
            </a:r>
            <a:r>
              <a:rPr dirty="0" sz="1450" spc="-5">
                <a:latin typeface="Times New Roman"/>
                <a:cs typeface="Times New Roman"/>
              </a:rPr>
              <a:t>I do </a:t>
            </a:r>
            <a:r>
              <a:rPr dirty="0" sz="1450" spc="-10">
                <a:latin typeface="Times New Roman"/>
                <a:cs typeface="Times New Roman"/>
              </a:rPr>
              <a:t>believe, </a:t>
            </a:r>
            <a:r>
              <a:rPr dirty="0" sz="1450" spc="-5">
                <a:latin typeface="Times New Roman"/>
                <a:cs typeface="Times New Roman"/>
              </a:rPr>
              <a:t>but </a:t>
            </a:r>
            <a:r>
              <a:rPr dirty="0" sz="1450" spc="-10">
                <a:latin typeface="Times New Roman"/>
                <a:cs typeface="Times New Roman"/>
              </a:rPr>
              <a:t>yet </a:t>
            </a:r>
            <a:r>
              <a:rPr dirty="0" sz="1450" spc="-5">
                <a:latin typeface="Times New Roman"/>
                <a:cs typeface="Times New Roman"/>
              </a:rPr>
              <a:t>upon  </a:t>
            </a:r>
            <a:r>
              <a:rPr dirty="0" sz="1450" spc="-10">
                <a:latin typeface="Times New Roman"/>
                <a:cs typeface="Times New Roman"/>
              </a:rPr>
              <a:t>two sides without retreat, enclosed betwixt the sea, the </a:t>
            </a:r>
            <a:r>
              <a:rPr dirty="0" sz="1450" spc="-15">
                <a:latin typeface="Times New Roman"/>
                <a:cs typeface="Times New Roman"/>
              </a:rPr>
              <a:t>harbour, </a:t>
            </a:r>
            <a:r>
              <a:rPr dirty="0" sz="1450" spc="-10">
                <a:latin typeface="Times New Roman"/>
                <a:cs typeface="Times New Roman"/>
              </a:rPr>
              <a:t>and the </a:t>
            </a:r>
            <a:r>
              <a:rPr dirty="0" sz="1450" spc="-20">
                <a:latin typeface="Times New Roman"/>
                <a:cs typeface="Times New Roman"/>
              </a:rPr>
              <a:t>river.  </a:t>
            </a:r>
            <a:r>
              <a:rPr dirty="0" sz="1450" spc="-10">
                <a:latin typeface="Times New Roman"/>
                <a:cs typeface="Times New Roman"/>
              </a:rPr>
              <a:t>Methinks, Shelton, here were </a:t>
            </a:r>
            <a:r>
              <a:rPr dirty="0" sz="1450" spc="-5">
                <a:latin typeface="Times New Roman"/>
                <a:cs typeface="Times New Roman"/>
              </a:rPr>
              <a:t>a </a:t>
            </a:r>
            <a:r>
              <a:rPr dirty="0" sz="1450" spc="-10">
                <a:latin typeface="Times New Roman"/>
                <a:cs typeface="Times New Roman"/>
              </a:rPr>
              <a:t>great blow to </a:t>
            </a:r>
            <a:r>
              <a:rPr dirty="0" sz="1450" spc="-5">
                <a:latin typeface="Times New Roman"/>
                <a:cs typeface="Times New Roman"/>
              </a:rPr>
              <a:t>be </a:t>
            </a:r>
            <a:r>
              <a:rPr dirty="0" sz="1450" spc="-10">
                <a:latin typeface="Times New Roman"/>
                <a:cs typeface="Times New Roman"/>
              </a:rPr>
              <a:t>stricken, an we could strike it  silently and</a:t>
            </a:r>
            <a:r>
              <a:rPr dirty="0" sz="1450" spc="-5">
                <a:latin typeface="Times New Roman"/>
                <a:cs typeface="Times New Roman"/>
              </a:rPr>
              <a:t> </a:t>
            </a:r>
            <a:r>
              <a:rPr dirty="0" sz="1450" spc="-15">
                <a:latin typeface="Times New Roman"/>
                <a:cs typeface="Times New Roman"/>
              </a:rPr>
              <a:t>suddenly.”</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“I </a:t>
            </a:r>
            <a:r>
              <a:rPr dirty="0" sz="1450" spc="-5">
                <a:latin typeface="Times New Roman"/>
                <a:cs typeface="Times New Roman"/>
              </a:rPr>
              <a:t>do </a:t>
            </a:r>
            <a:r>
              <a:rPr dirty="0" sz="1450" spc="-10">
                <a:latin typeface="Times New Roman"/>
                <a:cs typeface="Times New Roman"/>
              </a:rPr>
              <a:t>think so, indeed,” cried Dick,</a:t>
            </a:r>
            <a:r>
              <a:rPr dirty="0" sz="1450" spc="20">
                <a:latin typeface="Times New Roman"/>
                <a:cs typeface="Times New Roman"/>
              </a:rPr>
              <a:t> </a:t>
            </a:r>
            <a:r>
              <a:rPr dirty="0" sz="1450" spc="-10">
                <a:latin typeface="Times New Roman"/>
                <a:cs typeface="Times New Roman"/>
              </a:rPr>
              <a:t>warming.</a:t>
            </a:r>
            <a:endParaRPr sz="1450">
              <a:latin typeface="Times New Roman"/>
              <a:cs typeface="Times New Roman"/>
            </a:endParaRPr>
          </a:p>
          <a:p>
            <a:pPr algn="just" marL="12700">
              <a:lnSpc>
                <a:spcPct val="100000"/>
              </a:lnSpc>
              <a:spcBef>
                <a:spcPts val="560"/>
              </a:spcBef>
            </a:pPr>
            <a:r>
              <a:rPr dirty="0" sz="1450" spc="-10">
                <a:latin typeface="Times New Roman"/>
                <a:cs typeface="Times New Roman"/>
              </a:rPr>
              <a:t>“Have </a:t>
            </a:r>
            <a:r>
              <a:rPr dirty="0" sz="1450" spc="-5">
                <a:latin typeface="Times New Roman"/>
                <a:cs typeface="Times New Roman"/>
              </a:rPr>
              <a:t>ye </a:t>
            </a:r>
            <a:r>
              <a:rPr dirty="0" sz="1450" spc="-10">
                <a:latin typeface="Times New Roman"/>
                <a:cs typeface="Times New Roman"/>
              </a:rPr>
              <a:t>my Lord </a:t>
            </a:r>
            <a:r>
              <a:rPr dirty="0" sz="1450" spc="-20">
                <a:latin typeface="Times New Roman"/>
                <a:cs typeface="Times New Roman"/>
              </a:rPr>
              <a:t>Foxham’s </a:t>
            </a:r>
            <a:r>
              <a:rPr dirty="0" sz="1450" spc="-10">
                <a:latin typeface="Times New Roman"/>
                <a:cs typeface="Times New Roman"/>
              </a:rPr>
              <a:t>notes?” inquired the</a:t>
            </a:r>
            <a:r>
              <a:rPr dirty="0" sz="1450" spc="40">
                <a:latin typeface="Times New Roman"/>
                <a:cs typeface="Times New Roman"/>
              </a:rPr>
              <a:t> </a:t>
            </a:r>
            <a:r>
              <a:rPr dirty="0" sz="1450" spc="-10">
                <a:latin typeface="Times New Roman"/>
                <a:cs typeface="Times New Roman"/>
              </a:rPr>
              <a:t>duke.</a:t>
            </a:r>
            <a:endParaRPr sz="1450">
              <a:latin typeface="Times New Roman"/>
              <a:cs typeface="Times New Roman"/>
            </a:endParaRPr>
          </a:p>
          <a:p>
            <a:pPr algn="just" marL="12700" marR="5080">
              <a:lnSpc>
                <a:spcPts val="1730"/>
              </a:lnSpc>
              <a:spcBef>
                <a:spcPts val="635"/>
              </a:spcBef>
            </a:pPr>
            <a:r>
              <a:rPr dirty="0" sz="1450" spc="-10">
                <a:latin typeface="Times New Roman"/>
                <a:cs typeface="Times New Roman"/>
              </a:rPr>
              <a:t>And then, Dick, having explained how </a:t>
            </a:r>
            <a:r>
              <a:rPr dirty="0" sz="1450" spc="-5">
                <a:latin typeface="Times New Roman"/>
                <a:cs typeface="Times New Roman"/>
              </a:rPr>
              <a:t>he </a:t>
            </a:r>
            <a:r>
              <a:rPr dirty="0" sz="1450" spc="-10">
                <a:latin typeface="Times New Roman"/>
                <a:cs typeface="Times New Roman"/>
              </a:rPr>
              <a:t>was without them for the moment,  made himself bold to </a:t>
            </a:r>
            <a:r>
              <a:rPr dirty="0" sz="1450" spc="-15">
                <a:latin typeface="Times New Roman"/>
                <a:cs typeface="Times New Roman"/>
              </a:rPr>
              <a:t>offer </a:t>
            </a:r>
            <a:r>
              <a:rPr dirty="0" sz="1450" spc="-10">
                <a:latin typeface="Times New Roman"/>
                <a:cs typeface="Times New Roman"/>
              </a:rPr>
              <a:t>information every </a:t>
            </a:r>
            <a:r>
              <a:rPr dirty="0" sz="1450" spc="-5">
                <a:latin typeface="Times New Roman"/>
                <a:cs typeface="Times New Roman"/>
              </a:rPr>
              <a:t>jot </a:t>
            </a:r>
            <a:r>
              <a:rPr dirty="0" sz="1450" spc="-10">
                <a:latin typeface="Times New Roman"/>
                <a:cs typeface="Times New Roman"/>
              </a:rPr>
              <a:t>as </a:t>
            </a:r>
            <a:r>
              <a:rPr dirty="0" sz="1450" spc="-5">
                <a:latin typeface="Times New Roman"/>
                <a:cs typeface="Times New Roman"/>
              </a:rPr>
              <a:t>good, of </a:t>
            </a:r>
            <a:r>
              <a:rPr dirty="0" sz="1450" spc="-10">
                <a:latin typeface="Times New Roman"/>
                <a:cs typeface="Times New Roman"/>
              </a:rPr>
              <a:t>his own  knowledge. “And for mine own part, my lord </a:t>
            </a:r>
            <a:r>
              <a:rPr dirty="0" sz="1450" spc="-5">
                <a:latin typeface="Times New Roman"/>
                <a:cs typeface="Times New Roman"/>
              </a:rPr>
              <a:t>duke,” he </a:t>
            </a:r>
            <a:r>
              <a:rPr dirty="0" sz="1450" spc="-10">
                <a:latin typeface="Times New Roman"/>
                <a:cs typeface="Times New Roman"/>
              </a:rPr>
              <a:t>added, “an </a:t>
            </a:r>
            <a:r>
              <a:rPr dirty="0" sz="1450" spc="-5">
                <a:latin typeface="Times New Roman"/>
                <a:cs typeface="Times New Roman"/>
              </a:rPr>
              <a:t>ye </a:t>
            </a:r>
            <a:r>
              <a:rPr dirty="0" sz="1450" spc="-10">
                <a:latin typeface="Times New Roman"/>
                <a:cs typeface="Times New Roman"/>
              </a:rPr>
              <a:t>had men  </a:t>
            </a:r>
            <a:r>
              <a:rPr dirty="0" sz="1450" spc="-5">
                <a:latin typeface="Times New Roman"/>
                <a:cs typeface="Times New Roman"/>
              </a:rPr>
              <a:t>enough, I </a:t>
            </a:r>
            <a:r>
              <a:rPr dirty="0" sz="1450" spc="-10">
                <a:latin typeface="Times New Roman"/>
                <a:cs typeface="Times New Roman"/>
              </a:rPr>
              <a:t>would fall </a:t>
            </a:r>
            <a:r>
              <a:rPr dirty="0" sz="1450" spc="-5">
                <a:latin typeface="Times New Roman"/>
                <a:cs typeface="Times New Roman"/>
              </a:rPr>
              <a:t>on </a:t>
            </a:r>
            <a:r>
              <a:rPr dirty="0" sz="1450" spc="-10">
                <a:latin typeface="Times New Roman"/>
                <a:cs typeface="Times New Roman"/>
              </a:rPr>
              <a:t>even at this present. </a:t>
            </a:r>
            <a:r>
              <a:rPr dirty="0" sz="1450" spc="-20">
                <a:latin typeface="Times New Roman"/>
                <a:cs typeface="Times New Roman"/>
              </a:rPr>
              <a:t>For, </a:t>
            </a:r>
            <a:r>
              <a:rPr dirty="0" sz="1450" spc="-10">
                <a:latin typeface="Times New Roman"/>
                <a:cs typeface="Times New Roman"/>
              </a:rPr>
              <a:t>look ye, at the peep </a:t>
            </a:r>
            <a:r>
              <a:rPr dirty="0" sz="1450" spc="-5">
                <a:latin typeface="Times New Roman"/>
                <a:cs typeface="Times New Roman"/>
              </a:rPr>
              <a:t>of </a:t>
            </a:r>
            <a:r>
              <a:rPr dirty="0" sz="1450" spc="-10">
                <a:latin typeface="Times New Roman"/>
                <a:cs typeface="Times New Roman"/>
              </a:rPr>
              <a:t>day  the watches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are over; </a:t>
            </a:r>
            <a:r>
              <a:rPr dirty="0" sz="1450" spc="-5">
                <a:latin typeface="Times New Roman"/>
                <a:cs typeface="Times New Roman"/>
              </a:rPr>
              <a:t>but by </a:t>
            </a:r>
            <a:r>
              <a:rPr dirty="0" sz="1450" spc="-10">
                <a:latin typeface="Times New Roman"/>
                <a:cs typeface="Times New Roman"/>
              </a:rPr>
              <a:t>day they keep neither watch </a:t>
            </a:r>
            <a:r>
              <a:rPr dirty="0" sz="1450" spc="45">
                <a:latin typeface="Times New Roman"/>
                <a:cs typeface="Times New Roman"/>
              </a:rPr>
              <a:t> </a:t>
            </a:r>
            <a:r>
              <a:rPr dirty="0" sz="1450" spc="-5">
                <a:latin typeface="Times New Roman"/>
                <a:cs typeface="Times New Roman"/>
              </a:rPr>
              <a:t>nor </a:t>
            </a:r>
            <a:r>
              <a:rPr dirty="0" sz="1450" spc="-10">
                <a:latin typeface="Times New Roman"/>
                <a:cs typeface="Times New Roman"/>
              </a:rPr>
              <a:t>ward</a:t>
            </a:r>
            <a:endParaRPr sz="1450">
              <a:latin typeface="Times New Roman"/>
              <a:cs typeface="Times New Roman"/>
            </a:endParaRPr>
          </a:p>
          <a:p>
            <a:pPr algn="just" marL="12700">
              <a:lnSpc>
                <a:spcPts val="1660"/>
              </a:lnSpc>
            </a:pPr>
            <a:r>
              <a:rPr dirty="0" sz="1450" spc="-10">
                <a:latin typeface="Times New Roman"/>
                <a:cs typeface="Times New Roman"/>
              </a:rPr>
              <a:t>—only</a:t>
            </a:r>
            <a:r>
              <a:rPr dirty="0" sz="1450" spc="50">
                <a:latin typeface="Times New Roman"/>
                <a:cs typeface="Times New Roman"/>
              </a:rPr>
              <a:t> </a:t>
            </a:r>
            <a:r>
              <a:rPr dirty="0" sz="1450" spc="-10">
                <a:latin typeface="Times New Roman"/>
                <a:cs typeface="Times New Roman"/>
              </a:rPr>
              <a:t>scour</a:t>
            </a:r>
            <a:r>
              <a:rPr dirty="0" sz="1450" spc="55">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outskirts</a:t>
            </a:r>
            <a:r>
              <a:rPr dirty="0" sz="1450" spc="50">
                <a:latin typeface="Times New Roman"/>
                <a:cs typeface="Times New Roman"/>
              </a:rPr>
              <a:t> </a:t>
            </a:r>
            <a:r>
              <a:rPr dirty="0" sz="1450" spc="-10">
                <a:latin typeface="Times New Roman"/>
                <a:cs typeface="Times New Roman"/>
              </a:rPr>
              <a:t>with</a:t>
            </a:r>
            <a:r>
              <a:rPr dirty="0" sz="1450" spc="55">
                <a:latin typeface="Times New Roman"/>
                <a:cs typeface="Times New Roman"/>
              </a:rPr>
              <a:t> </a:t>
            </a:r>
            <a:r>
              <a:rPr dirty="0" sz="1450" spc="-10">
                <a:latin typeface="Times New Roman"/>
                <a:cs typeface="Times New Roman"/>
              </a:rPr>
              <a:t>horsemen.</a:t>
            </a:r>
            <a:r>
              <a:rPr dirty="0" sz="1450" spc="55">
                <a:latin typeface="Times New Roman"/>
                <a:cs typeface="Times New Roman"/>
              </a:rPr>
              <a:t> </a:t>
            </a:r>
            <a:r>
              <a:rPr dirty="0" sz="1450" spc="-35">
                <a:latin typeface="Times New Roman"/>
                <a:cs typeface="Times New Roman"/>
              </a:rPr>
              <a:t>Now,</a:t>
            </a:r>
            <a:r>
              <a:rPr dirty="0" sz="1450" spc="65">
                <a:latin typeface="Times New Roman"/>
                <a:cs typeface="Times New Roman"/>
              </a:rPr>
              <a:t> </a:t>
            </a:r>
            <a:r>
              <a:rPr dirty="0" sz="1450" spc="-10">
                <a:latin typeface="Times New Roman"/>
                <a:cs typeface="Times New Roman"/>
              </a:rPr>
              <a:t>then,</a:t>
            </a:r>
            <a:r>
              <a:rPr dirty="0" sz="1450" spc="60">
                <a:latin typeface="Times New Roman"/>
                <a:cs typeface="Times New Roman"/>
              </a:rPr>
              <a:t> </a:t>
            </a:r>
            <a:r>
              <a:rPr dirty="0" sz="1450" spc="-10">
                <a:latin typeface="Times New Roman"/>
                <a:cs typeface="Times New Roman"/>
              </a:rPr>
              <a:t>when</a:t>
            </a:r>
            <a:r>
              <a:rPr dirty="0" sz="1450" spc="65">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5">
                <a:latin typeface="Times New Roman"/>
                <a:cs typeface="Times New Roman"/>
              </a:rPr>
              <a:t>night</a:t>
            </a:r>
            <a:r>
              <a:rPr dirty="0" sz="1450" spc="65">
                <a:latin typeface="Times New Roman"/>
                <a:cs typeface="Times New Roman"/>
              </a:rPr>
              <a:t> </a:t>
            </a:r>
            <a:r>
              <a:rPr dirty="0" sz="1450" spc="-10">
                <a:latin typeface="Times New Roman"/>
                <a:cs typeface="Times New Roman"/>
              </a:rPr>
              <a:t>watch</a:t>
            </a:r>
            <a:r>
              <a:rPr dirty="0" sz="1450" spc="60">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marR="6350">
              <a:lnSpc>
                <a:spcPts val="1730"/>
              </a:lnSpc>
              <a:spcBef>
                <a:spcPts val="60"/>
              </a:spcBef>
            </a:pPr>
            <a:r>
              <a:rPr dirty="0" sz="1450" spc="-10">
                <a:latin typeface="Times New Roman"/>
                <a:cs typeface="Times New Roman"/>
              </a:rPr>
              <a:t>already unarmed, and the rest are at their morning cup—now were the time to  break them.”</a:t>
            </a:r>
            <a:endParaRPr sz="1450">
              <a:latin typeface="Times New Roman"/>
              <a:cs typeface="Times New Roman"/>
            </a:endParaRPr>
          </a:p>
          <a:p>
            <a:pPr algn="just" marL="12700" marR="2291080">
              <a:lnSpc>
                <a:spcPts val="2300"/>
              </a:lnSpc>
              <a:spcBef>
                <a:spcPts val="114"/>
              </a:spcBef>
            </a:pPr>
            <a:r>
              <a:rPr dirty="0" sz="1450" spc="-10">
                <a:latin typeface="Times New Roman"/>
                <a:cs typeface="Times New Roman"/>
              </a:rPr>
              <a:t>“How many </a:t>
            </a:r>
            <a:r>
              <a:rPr dirty="0" sz="1450" spc="-5">
                <a:latin typeface="Times New Roman"/>
                <a:cs typeface="Times New Roman"/>
              </a:rPr>
              <a:t>do ye </a:t>
            </a:r>
            <a:r>
              <a:rPr dirty="0" sz="1450" spc="-10">
                <a:latin typeface="Times New Roman"/>
                <a:cs typeface="Times New Roman"/>
              </a:rPr>
              <a:t>count?” asked </a:t>
            </a:r>
            <a:r>
              <a:rPr dirty="0" sz="1450" spc="-15">
                <a:latin typeface="Times New Roman"/>
                <a:cs typeface="Times New Roman"/>
              </a:rPr>
              <a:t>Gloucester.  </a:t>
            </a:r>
            <a:r>
              <a:rPr dirty="0" sz="1450" spc="-10">
                <a:latin typeface="Times New Roman"/>
                <a:cs typeface="Times New Roman"/>
              </a:rPr>
              <a:t>“They number </a:t>
            </a:r>
            <a:r>
              <a:rPr dirty="0" sz="1450" spc="-5">
                <a:latin typeface="Times New Roman"/>
                <a:cs typeface="Times New Roman"/>
              </a:rPr>
              <a:t>not </a:t>
            </a:r>
            <a:r>
              <a:rPr dirty="0" sz="1450" spc="-10">
                <a:latin typeface="Times New Roman"/>
                <a:cs typeface="Times New Roman"/>
              </a:rPr>
              <a:t>two thousand,” Dick</a:t>
            </a:r>
            <a:r>
              <a:rPr dirty="0" sz="1450" spc="35">
                <a:latin typeface="Times New Roman"/>
                <a:cs typeface="Times New Roman"/>
              </a:rPr>
              <a:t> </a:t>
            </a:r>
            <a:r>
              <a:rPr dirty="0" sz="1450" spc="-10">
                <a:latin typeface="Times New Roman"/>
                <a:cs typeface="Times New Roman"/>
              </a:rPr>
              <a:t>replied.</a:t>
            </a:r>
            <a:endParaRPr sz="1450">
              <a:latin typeface="Times New Roman"/>
              <a:cs typeface="Times New Roman"/>
            </a:endParaRPr>
          </a:p>
          <a:p>
            <a:pPr algn="just" marL="12700" marR="5080">
              <a:lnSpc>
                <a:spcPts val="1730"/>
              </a:lnSpc>
              <a:spcBef>
                <a:spcPts val="465"/>
              </a:spcBef>
            </a:pPr>
            <a:r>
              <a:rPr dirty="0" sz="1450" spc="-10">
                <a:latin typeface="Times New Roman"/>
                <a:cs typeface="Times New Roman"/>
              </a:rPr>
              <a:t>“I have seven hundred in the woods behind </a:t>
            </a:r>
            <a:r>
              <a:rPr dirty="0" sz="1450" spc="-5">
                <a:latin typeface="Times New Roman"/>
                <a:cs typeface="Times New Roman"/>
              </a:rPr>
              <a:t>us,” </a:t>
            </a:r>
            <a:r>
              <a:rPr dirty="0" sz="1450" spc="-10">
                <a:latin typeface="Times New Roman"/>
                <a:cs typeface="Times New Roman"/>
              </a:rPr>
              <a:t>said the duke; “seven hundred  follow from </a:t>
            </a:r>
            <a:r>
              <a:rPr dirty="0" sz="1450" spc="-20">
                <a:latin typeface="Times New Roman"/>
                <a:cs typeface="Times New Roman"/>
              </a:rPr>
              <a:t>Kettley, </a:t>
            </a:r>
            <a:r>
              <a:rPr dirty="0" sz="1450" spc="-10">
                <a:latin typeface="Times New Roman"/>
                <a:cs typeface="Times New Roman"/>
              </a:rPr>
              <a:t>and will </a:t>
            </a:r>
            <a:r>
              <a:rPr dirty="0" sz="1450" spc="-5">
                <a:latin typeface="Times New Roman"/>
                <a:cs typeface="Times New Roman"/>
              </a:rPr>
              <a:t>be </a:t>
            </a:r>
            <a:r>
              <a:rPr dirty="0" sz="1450" spc="-10">
                <a:latin typeface="Times New Roman"/>
                <a:cs typeface="Times New Roman"/>
              </a:rPr>
              <a:t>here anon; behind these, and </a:t>
            </a:r>
            <a:r>
              <a:rPr dirty="0" sz="1450" spc="-15">
                <a:latin typeface="Times New Roman"/>
                <a:cs typeface="Times New Roman"/>
              </a:rPr>
              <a:t>further, </a:t>
            </a:r>
            <a:r>
              <a:rPr dirty="0" sz="1450" spc="-10">
                <a:latin typeface="Times New Roman"/>
                <a:cs typeface="Times New Roman"/>
              </a:rPr>
              <a:t>are four  hundred more; and my Lord Foxham hath five hundred half </a:t>
            </a:r>
            <a:r>
              <a:rPr dirty="0" sz="1450" spc="-5">
                <a:latin typeface="Times New Roman"/>
                <a:cs typeface="Times New Roman"/>
              </a:rPr>
              <a:t>a </a:t>
            </a:r>
            <a:r>
              <a:rPr dirty="0" sz="1450" spc="-10">
                <a:latin typeface="Times New Roman"/>
                <a:cs typeface="Times New Roman"/>
              </a:rPr>
              <a:t>day from here,  at Holywood. Shall we attend their coming, </a:t>
            </a:r>
            <a:r>
              <a:rPr dirty="0" sz="1450" spc="-5">
                <a:latin typeface="Times New Roman"/>
                <a:cs typeface="Times New Roman"/>
              </a:rPr>
              <a:t>or </a:t>
            </a:r>
            <a:r>
              <a:rPr dirty="0" sz="1450" spc="-10">
                <a:latin typeface="Times New Roman"/>
                <a:cs typeface="Times New Roman"/>
              </a:rPr>
              <a:t>fall</a:t>
            </a:r>
            <a:r>
              <a:rPr dirty="0" sz="1450" spc="40">
                <a:latin typeface="Times New Roman"/>
                <a:cs typeface="Times New Roman"/>
              </a:rPr>
              <a:t> </a:t>
            </a:r>
            <a:r>
              <a:rPr dirty="0" sz="1450" spc="-10">
                <a:latin typeface="Times New Roman"/>
                <a:cs typeface="Times New Roman"/>
              </a:rPr>
              <a:t>on?”</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“My lord,” said Dick, “when </a:t>
            </a:r>
            <a:r>
              <a:rPr dirty="0" sz="1450" spc="-5">
                <a:latin typeface="Times New Roman"/>
                <a:cs typeface="Times New Roman"/>
              </a:rPr>
              <a:t>ye </a:t>
            </a:r>
            <a:r>
              <a:rPr dirty="0" sz="1450" spc="-10">
                <a:latin typeface="Times New Roman"/>
                <a:cs typeface="Times New Roman"/>
              </a:rPr>
              <a:t>hanged these five </a:t>
            </a:r>
            <a:r>
              <a:rPr dirty="0" sz="1450" spc="-5">
                <a:latin typeface="Times New Roman"/>
                <a:cs typeface="Times New Roman"/>
              </a:rPr>
              <a:t>poor </a:t>
            </a:r>
            <a:r>
              <a:rPr dirty="0" sz="1450" spc="-10">
                <a:latin typeface="Times New Roman"/>
                <a:cs typeface="Times New Roman"/>
              </a:rPr>
              <a:t>rogues </a:t>
            </a:r>
            <a:r>
              <a:rPr dirty="0" sz="1450" spc="-5">
                <a:latin typeface="Times New Roman"/>
                <a:cs typeface="Times New Roman"/>
              </a:rPr>
              <a:t>ye </a:t>
            </a:r>
            <a:r>
              <a:rPr dirty="0" sz="1450" spc="-10">
                <a:latin typeface="Times New Roman"/>
                <a:cs typeface="Times New Roman"/>
              </a:rPr>
              <a:t>did decide  the question. Churls although they were, in these </a:t>
            </a:r>
            <a:r>
              <a:rPr dirty="0" sz="1450" spc="-20">
                <a:latin typeface="Times New Roman"/>
                <a:cs typeface="Times New Roman"/>
              </a:rPr>
              <a:t>uneasy, </a:t>
            </a:r>
            <a:r>
              <a:rPr dirty="0" sz="1450" spc="-10">
                <a:latin typeface="Times New Roman"/>
                <a:cs typeface="Times New Roman"/>
              </a:rPr>
              <a:t>times they will </a:t>
            </a:r>
            <a:r>
              <a:rPr dirty="0" sz="1450" spc="-5">
                <a:latin typeface="Times New Roman"/>
                <a:cs typeface="Times New Roman"/>
              </a:rPr>
              <a:t>be  </a:t>
            </a:r>
            <a:r>
              <a:rPr dirty="0" sz="1450" spc="-10">
                <a:latin typeface="Times New Roman"/>
                <a:cs typeface="Times New Roman"/>
              </a:rPr>
              <a:t>lacked and looked </a:t>
            </a:r>
            <a:r>
              <a:rPr dirty="0" sz="1450" spc="-20">
                <a:latin typeface="Times New Roman"/>
                <a:cs typeface="Times New Roman"/>
              </a:rPr>
              <a:t>for, </a:t>
            </a:r>
            <a:r>
              <a:rPr dirty="0" sz="1450" spc="-10">
                <a:latin typeface="Times New Roman"/>
                <a:cs typeface="Times New Roman"/>
              </a:rPr>
              <a:t>and the alarm </a:t>
            </a:r>
            <a:r>
              <a:rPr dirty="0" sz="1450" spc="-5">
                <a:latin typeface="Times New Roman"/>
                <a:cs typeface="Times New Roman"/>
              </a:rPr>
              <a:t>be </a:t>
            </a:r>
            <a:r>
              <a:rPr dirty="0" sz="1450" spc="-10">
                <a:latin typeface="Times New Roman"/>
                <a:cs typeface="Times New Roman"/>
              </a:rPr>
              <a:t>given. Therefore, my lord, if </a:t>
            </a:r>
            <a:r>
              <a:rPr dirty="0" sz="1450" spc="-5">
                <a:latin typeface="Times New Roman"/>
                <a:cs typeface="Times New Roman"/>
              </a:rPr>
              <a:t>ye do  </a:t>
            </a:r>
            <a:r>
              <a:rPr dirty="0" sz="1450" spc="-10">
                <a:latin typeface="Times New Roman"/>
                <a:cs typeface="Times New Roman"/>
              </a:rPr>
              <a:t>count </a:t>
            </a:r>
            <a:r>
              <a:rPr dirty="0" sz="1450" spc="-5">
                <a:latin typeface="Times New Roman"/>
                <a:cs typeface="Times New Roman"/>
              </a:rPr>
              <a:t>upon </a:t>
            </a:r>
            <a:r>
              <a:rPr dirty="0" sz="1450" spc="-10">
                <a:latin typeface="Times New Roman"/>
                <a:cs typeface="Times New Roman"/>
              </a:rPr>
              <a:t>the advantage </a:t>
            </a:r>
            <a:r>
              <a:rPr dirty="0" sz="1450" spc="-5">
                <a:latin typeface="Times New Roman"/>
                <a:cs typeface="Times New Roman"/>
              </a:rPr>
              <a:t>of a </a:t>
            </a:r>
            <a:r>
              <a:rPr dirty="0" sz="1450" spc="-10">
                <a:latin typeface="Times New Roman"/>
                <a:cs typeface="Times New Roman"/>
              </a:rPr>
              <a:t>surprise, </a:t>
            </a:r>
            <a:r>
              <a:rPr dirty="0" sz="1450" spc="-5">
                <a:latin typeface="Times New Roman"/>
                <a:cs typeface="Times New Roman"/>
              </a:rPr>
              <a:t>ye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in my </a:t>
            </a:r>
            <a:r>
              <a:rPr dirty="0" sz="1450" spc="-5">
                <a:latin typeface="Times New Roman"/>
                <a:cs typeface="Times New Roman"/>
              </a:rPr>
              <a:t>poor </a:t>
            </a:r>
            <a:r>
              <a:rPr dirty="0" sz="1450" spc="-10">
                <a:latin typeface="Times New Roman"/>
                <a:cs typeface="Times New Roman"/>
              </a:rPr>
              <a:t>opinion, </a:t>
            </a:r>
            <a:r>
              <a:rPr dirty="0" sz="1450" spc="-5">
                <a:latin typeface="Times New Roman"/>
                <a:cs typeface="Times New Roman"/>
              </a:rPr>
              <a:t>one  </a:t>
            </a:r>
            <a:r>
              <a:rPr dirty="0" sz="1450" spc="-10">
                <a:latin typeface="Times New Roman"/>
                <a:cs typeface="Times New Roman"/>
              </a:rPr>
              <a:t>whole </a:t>
            </a:r>
            <a:r>
              <a:rPr dirty="0" sz="1450" spc="-5">
                <a:latin typeface="Times New Roman"/>
                <a:cs typeface="Times New Roman"/>
              </a:rPr>
              <a:t>hour </a:t>
            </a:r>
            <a:r>
              <a:rPr dirty="0" sz="1450" spc="-10">
                <a:latin typeface="Times New Roman"/>
                <a:cs typeface="Times New Roman"/>
              </a:rPr>
              <a:t>in front </a:t>
            </a:r>
            <a:r>
              <a:rPr dirty="0" sz="1450" spc="-5">
                <a:latin typeface="Times New Roman"/>
                <a:cs typeface="Times New Roman"/>
              </a:rPr>
              <a:t>of</a:t>
            </a:r>
            <a:r>
              <a:rPr dirty="0" sz="1450" spc="5">
                <a:latin typeface="Times New Roman"/>
                <a:cs typeface="Times New Roman"/>
              </a:rPr>
              <a:t> </a:t>
            </a:r>
            <a:r>
              <a:rPr dirty="0" sz="1450" spc="-5">
                <a:latin typeface="Times New Roman"/>
                <a:cs typeface="Times New Roman"/>
              </a:rPr>
              <a:t>you.”</a:t>
            </a:r>
            <a:endParaRPr sz="145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And </a:t>
            </a:r>
            <a:r>
              <a:rPr dirty="0" sz="1450" spc="-5">
                <a:latin typeface="Times New Roman"/>
                <a:cs typeface="Times New Roman"/>
              </a:rPr>
              <a:t>one of </a:t>
            </a:r>
            <a:r>
              <a:rPr dirty="0" sz="1450" spc="-10">
                <a:latin typeface="Times New Roman"/>
                <a:cs typeface="Times New Roman"/>
              </a:rPr>
              <a:t>his retainers led </a:t>
            </a:r>
            <a:r>
              <a:rPr dirty="0" sz="1450" spc="-5">
                <a:latin typeface="Times New Roman"/>
                <a:cs typeface="Times New Roman"/>
              </a:rPr>
              <a:t>up a </a:t>
            </a:r>
            <a:r>
              <a:rPr dirty="0" sz="1450" spc="-20">
                <a:latin typeface="Times New Roman"/>
                <a:cs typeface="Times New Roman"/>
              </a:rPr>
              <a:t>poor, </a:t>
            </a:r>
            <a:r>
              <a:rPr dirty="0" sz="1450" spc="-10">
                <a:latin typeface="Times New Roman"/>
                <a:cs typeface="Times New Roman"/>
              </a:rPr>
              <a:t>cringing old man, as pale as </a:t>
            </a:r>
            <a:r>
              <a:rPr dirty="0" sz="1450" spc="-5">
                <a:latin typeface="Times New Roman"/>
                <a:cs typeface="Times New Roman"/>
              </a:rPr>
              <a:t>a </a:t>
            </a:r>
            <a:r>
              <a:rPr dirty="0" sz="1450" spc="-10">
                <a:latin typeface="Times New Roman"/>
                <a:cs typeface="Times New Roman"/>
              </a:rPr>
              <a:t>candle,  and all shaking with the fen</a:t>
            </a:r>
            <a:r>
              <a:rPr dirty="0" sz="1450" spc="20">
                <a:latin typeface="Times New Roman"/>
                <a:cs typeface="Times New Roman"/>
              </a:rPr>
              <a:t> </a:t>
            </a:r>
            <a:r>
              <a:rPr dirty="0" sz="1450" spc="-25">
                <a:latin typeface="Times New Roman"/>
                <a:cs typeface="Times New Roman"/>
              </a:rPr>
              <a:t>fever.</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“Sirrah,” said Sir Daniel, “your</a:t>
            </a:r>
            <a:r>
              <a:rPr dirty="0" sz="1450" spc="15">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12700" marR="13335">
              <a:lnSpc>
                <a:spcPts val="1730"/>
              </a:lnSpc>
              <a:spcBef>
                <a:spcPts val="630"/>
              </a:spcBef>
            </a:pPr>
            <a:r>
              <a:rPr dirty="0" sz="1450" spc="-15">
                <a:latin typeface="Times New Roman"/>
                <a:cs typeface="Times New Roman"/>
              </a:rPr>
              <a:t>“An’t </a:t>
            </a:r>
            <a:r>
              <a:rPr dirty="0" sz="1450" spc="-10">
                <a:latin typeface="Times New Roman"/>
                <a:cs typeface="Times New Roman"/>
              </a:rPr>
              <a:t>please </a:t>
            </a:r>
            <a:r>
              <a:rPr dirty="0" sz="1450" spc="-5">
                <a:latin typeface="Times New Roman"/>
                <a:cs typeface="Times New Roman"/>
              </a:rPr>
              <a:t>your </a:t>
            </a:r>
            <a:r>
              <a:rPr dirty="0" sz="1450" spc="-10">
                <a:latin typeface="Times New Roman"/>
                <a:cs typeface="Times New Roman"/>
              </a:rPr>
              <a:t>worship,” replied the man, “my name is Condall—Condall  </a:t>
            </a:r>
            <a:r>
              <a:rPr dirty="0" sz="1450" spc="-5">
                <a:latin typeface="Times New Roman"/>
                <a:cs typeface="Times New Roman"/>
              </a:rPr>
              <a:t>of </a:t>
            </a:r>
            <a:r>
              <a:rPr dirty="0" sz="1450" spc="-20">
                <a:latin typeface="Times New Roman"/>
                <a:cs typeface="Times New Roman"/>
              </a:rPr>
              <a:t>Shoreby, </a:t>
            </a:r>
            <a:r>
              <a:rPr dirty="0" sz="1450" spc="-10">
                <a:latin typeface="Times New Roman"/>
                <a:cs typeface="Times New Roman"/>
              </a:rPr>
              <a:t>at </a:t>
            </a:r>
            <a:r>
              <a:rPr dirty="0" sz="1450" spc="-5">
                <a:latin typeface="Times New Roman"/>
                <a:cs typeface="Times New Roman"/>
              </a:rPr>
              <a:t>your good </a:t>
            </a:r>
            <a:r>
              <a:rPr dirty="0" sz="1450" spc="-20">
                <a:latin typeface="Times New Roman"/>
                <a:cs typeface="Times New Roman"/>
              </a:rPr>
              <a:t>worship’s</a:t>
            </a:r>
            <a:r>
              <a:rPr dirty="0" sz="1450" spc="15">
                <a:latin typeface="Times New Roman"/>
                <a:cs typeface="Times New Roman"/>
              </a:rPr>
              <a:t> </a:t>
            </a:r>
            <a:r>
              <a:rPr dirty="0" sz="1450" spc="-10">
                <a:latin typeface="Times New Roman"/>
                <a:cs typeface="Times New Roman"/>
              </a:rPr>
              <a:t>pleasure.”</a:t>
            </a:r>
            <a:endParaRPr sz="1450">
              <a:latin typeface="Times New Roman"/>
              <a:cs typeface="Times New Roman"/>
            </a:endParaRPr>
          </a:p>
          <a:p>
            <a:pPr algn="just" marL="12700" marR="7620">
              <a:lnSpc>
                <a:spcPts val="1730"/>
              </a:lnSpc>
              <a:spcBef>
                <a:spcPts val="575"/>
              </a:spcBef>
            </a:pPr>
            <a:r>
              <a:rPr dirty="0" sz="1450" spc="-10">
                <a:latin typeface="Times New Roman"/>
                <a:cs typeface="Times New Roman"/>
              </a:rPr>
              <a:t>“I have heard </a:t>
            </a:r>
            <a:r>
              <a:rPr dirty="0" sz="1450" spc="-5">
                <a:latin typeface="Times New Roman"/>
                <a:cs typeface="Times New Roman"/>
              </a:rPr>
              <a:t>you </a:t>
            </a:r>
            <a:r>
              <a:rPr dirty="0" sz="1450" spc="-10">
                <a:latin typeface="Times New Roman"/>
                <a:cs typeface="Times New Roman"/>
              </a:rPr>
              <a:t>ill reported </a:t>
            </a:r>
            <a:r>
              <a:rPr dirty="0" sz="1450" spc="-5">
                <a:latin typeface="Times New Roman"/>
                <a:cs typeface="Times New Roman"/>
              </a:rPr>
              <a:t>on,” </a:t>
            </a:r>
            <a:r>
              <a:rPr dirty="0" sz="1450" spc="-10">
                <a:latin typeface="Times New Roman"/>
                <a:cs typeface="Times New Roman"/>
              </a:rPr>
              <a:t>returned the knight. </a:t>
            </a:r>
            <a:r>
              <a:rPr dirty="0" sz="1450" spc="-60">
                <a:latin typeface="Times New Roman"/>
                <a:cs typeface="Times New Roman"/>
              </a:rPr>
              <a:t>“Ye </a:t>
            </a:r>
            <a:r>
              <a:rPr dirty="0" sz="1450" spc="-10">
                <a:latin typeface="Times New Roman"/>
                <a:cs typeface="Times New Roman"/>
              </a:rPr>
              <a:t>deal in treason,  rogue; </a:t>
            </a:r>
            <a:r>
              <a:rPr dirty="0" sz="1450" spc="-5">
                <a:latin typeface="Times New Roman"/>
                <a:cs typeface="Times New Roman"/>
              </a:rPr>
              <a:t>ye </a:t>
            </a:r>
            <a:r>
              <a:rPr dirty="0" sz="1450" spc="-10">
                <a:latin typeface="Times New Roman"/>
                <a:cs typeface="Times New Roman"/>
              </a:rPr>
              <a:t>trudge the country leasing; </a:t>
            </a:r>
            <a:r>
              <a:rPr dirty="0" sz="1450" spc="-5">
                <a:latin typeface="Times New Roman"/>
                <a:cs typeface="Times New Roman"/>
              </a:rPr>
              <a:t>y’ </a:t>
            </a:r>
            <a:r>
              <a:rPr dirty="0" sz="1450" spc="-10">
                <a:latin typeface="Times New Roman"/>
                <a:cs typeface="Times New Roman"/>
              </a:rPr>
              <a:t>are heavily suspicioned </a:t>
            </a:r>
            <a:r>
              <a:rPr dirty="0" sz="1450" spc="-5">
                <a:latin typeface="Times New Roman"/>
                <a:cs typeface="Times New Roman"/>
              </a:rPr>
              <a:t>of </a:t>
            </a:r>
            <a:r>
              <a:rPr dirty="0" sz="1450" spc="-10">
                <a:latin typeface="Times New Roman"/>
                <a:cs typeface="Times New Roman"/>
              </a:rPr>
              <a:t>the death </a:t>
            </a:r>
            <a:r>
              <a:rPr dirty="0" sz="1450" spc="-5">
                <a:latin typeface="Times New Roman"/>
                <a:cs typeface="Times New Roman"/>
              </a:rPr>
              <a:t>of  </a:t>
            </a:r>
            <a:r>
              <a:rPr dirty="0" sz="1450" spc="-10">
                <a:latin typeface="Times New Roman"/>
                <a:cs typeface="Times New Roman"/>
              </a:rPr>
              <a:t>severals. </a:t>
            </a:r>
            <a:r>
              <a:rPr dirty="0" sz="1450" spc="-35">
                <a:latin typeface="Times New Roman"/>
                <a:cs typeface="Times New Roman"/>
              </a:rPr>
              <a:t>How, </a:t>
            </a:r>
            <a:r>
              <a:rPr dirty="0" sz="1450" spc="-25">
                <a:latin typeface="Times New Roman"/>
                <a:cs typeface="Times New Roman"/>
              </a:rPr>
              <a:t>fellow, </a:t>
            </a:r>
            <a:r>
              <a:rPr dirty="0" sz="1450" spc="-10">
                <a:latin typeface="Times New Roman"/>
                <a:cs typeface="Times New Roman"/>
              </a:rPr>
              <a:t>are </a:t>
            </a:r>
            <a:r>
              <a:rPr dirty="0" sz="1450" spc="-5">
                <a:latin typeface="Times New Roman"/>
                <a:cs typeface="Times New Roman"/>
              </a:rPr>
              <a:t>ye </a:t>
            </a:r>
            <a:r>
              <a:rPr dirty="0" sz="1450" spc="-10">
                <a:latin typeface="Times New Roman"/>
                <a:cs typeface="Times New Roman"/>
              </a:rPr>
              <a:t>so bold? But </a:t>
            </a:r>
            <a:r>
              <a:rPr dirty="0" sz="1450" spc="-5">
                <a:latin typeface="Times New Roman"/>
                <a:cs typeface="Times New Roman"/>
              </a:rPr>
              <a:t>I </a:t>
            </a:r>
            <a:r>
              <a:rPr dirty="0" sz="1450" spc="-10">
                <a:latin typeface="Times New Roman"/>
                <a:cs typeface="Times New Roman"/>
              </a:rPr>
              <a:t>will bring </a:t>
            </a:r>
            <a:r>
              <a:rPr dirty="0" sz="1450" spc="-5">
                <a:latin typeface="Times New Roman"/>
                <a:cs typeface="Times New Roman"/>
              </a:rPr>
              <a:t>you</a:t>
            </a:r>
            <a:r>
              <a:rPr dirty="0" sz="1450" spc="110">
                <a:latin typeface="Times New Roman"/>
                <a:cs typeface="Times New Roman"/>
              </a:rPr>
              <a:t> </a:t>
            </a:r>
            <a:r>
              <a:rPr dirty="0" sz="1450" spc="-10">
                <a:latin typeface="Times New Roman"/>
                <a:cs typeface="Times New Roman"/>
              </a:rPr>
              <a:t>down.”</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“Right honourable and my reverend lord,” the man cried, “here is some hodge-  </a:t>
            </a:r>
            <a:r>
              <a:rPr dirty="0" sz="1450" spc="-5">
                <a:latin typeface="Times New Roman"/>
                <a:cs typeface="Times New Roman"/>
              </a:rPr>
              <a:t>podge, </a:t>
            </a:r>
            <a:r>
              <a:rPr dirty="0" sz="1450" spc="-10">
                <a:latin typeface="Times New Roman"/>
                <a:cs typeface="Times New Roman"/>
              </a:rPr>
              <a:t>saving </a:t>
            </a:r>
            <a:r>
              <a:rPr dirty="0" sz="1450" spc="-5">
                <a:latin typeface="Times New Roman"/>
                <a:cs typeface="Times New Roman"/>
              </a:rPr>
              <a:t>your good </a:t>
            </a:r>
            <a:r>
              <a:rPr dirty="0" sz="1450" spc="-10">
                <a:latin typeface="Times New Roman"/>
                <a:cs typeface="Times New Roman"/>
              </a:rPr>
              <a:t>presence.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but a poor </a:t>
            </a:r>
            <a:r>
              <a:rPr dirty="0" sz="1450" spc="-10">
                <a:latin typeface="Times New Roman"/>
                <a:cs typeface="Times New Roman"/>
              </a:rPr>
              <a:t>private man, and have </a:t>
            </a:r>
            <a:r>
              <a:rPr dirty="0" sz="1450" spc="-5">
                <a:latin typeface="Times New Roman"/>
                <a:cs typeface="Times New Roman"/>
              </a:rPr>
              <a:t>hurt  none.”</a:t>
            </a:r>
            <a:endParaRPr sz="1450">
              <a:latin typeface="Times New Roman"/>
              <a:cs typeface="Times New Roman"/>
            </a:endParaRPr>
          </a:p>
          <a:p>
            <a:pPr algn="just" marL="12700" marR="13335">
              <a:lnSpc>
                <a:spcPts val="1730"/>
              </a:lnSpc>
              <a:spcBef>
                <a:spcPts val="575"/>
              </a:spcBef>
            </a:pPr>
            <a:r>
              <a:rPr dirty="0" sz="1450" spc="-10">
                <a:latin typeface="Times New Roman"/>
                <a:cs typeface="Times New Roman"/>
              </a:rPr>
              <a:t>“The </a:t>
            </a:r>
            <a:r>
              <a:rPr dirty="0" sz="1450" spc="-15">
                <a:latin typeface="Times New Roman"/>
                <a:cs typeface="Times New Roman"/>
              </a:rPr>
              <a:t>under-sheriff </a:t>
            </a:r>
            <a:r>
              <a:rPr dirty="0" sz="1450" spc="-10">
                <a:latin typeface="Times New Roman"/>
                <a:cs typeface="Times New Roman"/>
              </a:rPr>
              <a:t>did report </a:t>
            </a:r>
            <a:r>
              <a:rPr dirty="0" sz="1450" spc="-5">
                <a:latin typeface="Times New Roman"/>
                <a:cs typeface="Times New Roman"/>
              </a:rPr>
              <a:t>of you </a:t>
            </a:r>
            <a:r>
              <a:rPr dirty="0" sz="1450" spc="-10">
                <a:latin typeface="Times New Roman"/>
                <a:cs typeface="Times New Roman"/>
              </a:rPr>
              <a:t>most </a:t>
            </a:r>
            <a:r>
              <a:rPr dirty="0" sz="1450" spc="-20">
                <a:latin typeface="Times New Roman"/>
                <a:cs typeface="Times New Roman"/>
              </a:rPr>
              <a:t>vilely,” </a:t>
            </a:r>
            <a:r>
              <a:rPr dirty="0" sz="1450" spc="-10">
                <a:latin typeface="Times New Roman"/>
                <a:cs typeface="Times New Roman"/>
              </a:rPr>
              <a:t>said the knight. “‘Seize me,’  saith he, ‘that </a:t>
            </a:r>
            <a:r>
              <a:rPr dirty="0" sz="1450" spc="-25">
                <a:latin typeface="Times New Roman"/>
                <a:cs typeface="Times New Roman"/>
              </a:rPr>
              <a:t>Tyndal </a:t>
            </a:r>
            <a:r>
              <a:rPr dirty="0" sz="1450" spc="-5">
                <a:latin typeface="Times New Roman"/>
                <a:cs typeface="Times New Roman"/>
              </a:rPr>
              <a:t>of</a:t>
            </a:r>
            <a:r>
              <a:rPr dirty="0" sz="1450" spc="30">
                <a:latin typeface="Times New Roman"/>
                <a:cs typeface="Times New Roman"/>
              </a:rPr>
              <a:t> </a:t>
            </a:r>
            <a:r>
              <a:rPr dirty="0" sz="1450" spc="-20">
                <a:latin typeface="Times New Roman"/>
                <a:cs typeface="Times New Roman"/>
              </a:rPr>
              <a:t>Shoreby.’”</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“Condall, my </a:t>
            </a:r>
            <a:r>
              <a:rPr dirty="0" sz="1450" spc="-5">
                <a:latin typeface="Times New Roman"/>
                <a:cs typeface="Times New Roman"/>
              </a:rPr>
              <a:t>good </a:t>
            </a:r>
            <a:r>
              <a:rPr dirty="0" sz="1450" spc="-10">
                <a:latin typeface="Times New Roman"/>
                <a:cs typeface="Times New Roman"/>
              </a:rPr>
              <a:t>lord; Condall is my </a:t>
            </a:r>
            <a:r>
              <a:rPr dirty="0" sz="1450" spc="-5">
                <a:latin typeface="Times New Roman"/>
                <a:cs typeface="Times New Roman"/>
              </a:rPr>
              <a:t>poor </a:t>
            </a:r>
            <a:r>
              <a:rPr dirty="0" sz="1450" spc="-10">
                <a:latin typeface="Times New Roman"/>
                <a:cs typeface="Times New Roman"/>
              </a:rPr>
              <a:t>name,” said the</a:t>
            </a:r>
            <a:r>
              <a:rPr dirty="0" sz="1450" spc="75">
                <a:latin typeface="Times New Roman"/>
                <a:cs typeface="Times New Roman"/>
              </a:rPr>
              <a:t> </a:t>
            </a:r>
            <a:r>
              <a:rPr dirty="0" sz="1450" spc="-10">
                <a:latin typeface="Times New Roman"/>
                <a:cs typeface="Times New Roman"/>
              </a:rPr>
              <a:t>unfortunate.</a:t>
            </a:r>
            <a:endParaRPr sz="1450">
              <a:latin typeface="Times New Roman"/>
              <a:cs typeface="Times New Roman"/>
            </a:endParaRPr>
          </a:p>
          <a:p>
            <a:pPr algn="just" marL="12700" marR="6350">
              <a:lnSpc>
                <a:spcPts val="1730"/>
              </a:lnSpc>
              <a:spcBef>
                <a:spcPts val="630"/>
              </a:spcBef>
            </a:pPr>
            <a:r>
              <a:rPr dirty="0" sz="1450" spc="-10">
                <a:latin typeface="Times New Roman"/>
                <a:cs typeface="Times New Roman"/>
              </a:rPr>
              <a:t>“Condall </a:t>
            </a:r>
            <a:r>
              <a:rPr dirty="0" sz="1450" spc="-5">
                <a:latin typeface="Times New Roman"/>
                <a:cs typeface="Times New Roman"/>
              </a:rPr>
              <a:t>or </a:t>
            </a:r>
            <a:r>
              <a:rPr dirty="0" sz="1450" spc="-25">
                <a:latin typeface="Times New Roman"/>
                <a:cs typeface="Times New Roman"/>
              </a:rPr>
              <a:t>Tyndal, </a:t>
            </a:r>
            <a:r>
              <a:rPr dirty="0" sz="1450" spc="-10">
                <a:latin typeface="Times New Roman"/>
                <a:cs typeface="Times New Roman"/>
              </a:rPr>
              <a:t>it is all </a:t>
            </a:r>
            <a:r>
              <a:rPr dirty="0" sz="1450" spc="-5">
                <a:latin typeface="Times New Roman"/>
                <a:cs typeface="Times New Roman"/>
              </a:rPr>
              <a:t>one,” </a:t>
            </a:r>
            <a:r>
              <a:rPr dirty="0" sz="1450" spc="-10">
                <a:latin typeface="Times New Roman"/>
                <a:cs typeface="Times New Roman"/>
              </a:rPr>
              <a:t>replied Sir Daniel, </a:t>
            </a:r>
            <a:r>
              <a:rPr dirty="0" sz="1450" spc="-20">
                <a:latin typeface="Times New Roman"/>
                <a:cs typeface="Times New Roman"/>
              </a:rPr>
              <a:t>coolly. “For, </a:t>
            </a:r>
            <a:r>
              <a:rPr dirty="0" sz="1450" spc="-5">
                <a:latin typeface="Times New Roman"/>
                <a:cs typeface="Times New Roman"/>
              </a:rPr>
              <a:t>by </a:t>
            </a:r>
            <a:r>
              <a:rPr dirty="0" sz="1450" spc="-10">
                <a:latin typeface="Times New Roman"/>
                <a:cs typeface="Times New Roman"/>
              </a:rPr>
              <a:t>my sooth,  </a:t>
            </a:r>
            <a:r>
              <a:rPr dirty="0" sz="1450" spc="-5">
                <a:latin typeface="Times New Roman"/>
                <a:cs typeface="Times New Roman"/>
              </a:rPr>
              <a:t>y’ </a:t>
            </a:r>
            <a:r>
              <a:rPr dirty="0" sz="1450" spc="-10">
                <a:latin typeface="Times New Roman"/>
                <a:cs typeface="Times New Roman"/>
              </a:rPr>
              <a:t>are here and </a:t>
            </a:r>
            <a:r>
              <a:rPr dirty="0" sz="1450" spc="-5">
                <a:latin typeface="Times New Roman"/>
                <a:cs typeface="Times New Roman"/>
              </a:rPr>
              <a:t>I do </a:t>
            </a:r>
            <a:r>
              <a:rPr dirty="0" sz="1450" spc="-10">
                <a:latin typeface="Times New Roman"/>
                <a:cs typeface="Times New Roman"/>
              </a:rPr>
              <a:t>mightily suspect </a:t>
            </a:r>
            <a:r>
              <a:rPr dirty="0" sz="1450" spc="-5">
                <a:latin typeface="Times New Roman"/>
                <a:cs typeface="Times New Roman"/>
              </a:rPr>
              <a:t>your </a:t>
            </a:r>
            <a:r>
              <a:rPr dirty="0" sz="1450" spc="-20">
                <a:latin typeface="Times New Roman"/>
                <a:cs typeface="Times New Roman"/>
              </a:rPr>
              <a:t>honesty.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would save </a:t>
            </a:r>
            <a:r>
              <a:rPr dirty="0" sz="1450" spc="-5">
                <a:latin typeface="Times New Roman"/>
                <a:cs typeface="Times New Roman"/>
              </a:rPr>
              <a:t>your </a:t>
            </a:r>
            <a:r>
              <a:rPr dirty="0" sz="1450" spc="-10">
                <a:latin typeface="Times New Roman"/>
                <a:cs typeface="Times New Roman"/>
              </a:rPr>
              <a:t>neck,  write me swiftly an obligation for twenty</a:t>
            </a:r>
            <a:r>
              <a:rPr dirty="0" sz="1450" spc="25">
                <a:latin typeface="Times New Roman"/>
                <a:cs typeface="Times New Roman"/>
              </a:rPr>
              <a:t> </a:t>
            </a:r>
            <a:r>
              <a:rPr dirty="0" sz="1450" spc="-5">
                <a:latin typeface="Times New Roman"/>
                <a:cs typeface="Times New Roman"/>
              </a:rPr>
              <a:t>pound.”</a:t>
            </a:r>
            <a:endParaRPr sz="1450">
              <a:latin typeface="Times New Roman"/>
              <a:cs typeface="Times New Roman"/>
            </a:endParaRPr>
          </a:p>
          <a:p>
            <a:pPr algn="just" marL="12700" marR="12700">
              <a:lnSpc>
                <a:spcPts val="1730"/>
              </a:lnSpc>
              <a:spcBef>
                <a:spcPts val="570"/>
              </a:spcBef>
            </a:pPr>
            <a:r>
              <a:rPr dirty="0" sz="1450" spc="-10">
                <a:latin typeface="Times New Roman"/>
                <a:cs typeface="Times New Roman"/>
              </a:rPr>
              <a:t>“For twenty </a:t>
            </a:r>
            <a:r>
              <a:rPr dirty="0" sz="1450" spc="-5">
                <a:latin typeface="Times New Roman"/>
                <a:cs typeface="Times New Roman"/>
              </a:rPr>
              <a:t>pound, </a:t>
            </a:r>
            <a:r>
              <a:rPr dirty="0" sz="1450" spc="-10">
                <a:latin typeface="Times New Roman"/>
                <a:cs typeface="Times New Roman"/>
              </a:rPr>
              <a:t>my </a:t>
            </a:r>
            <a:r>
              <a:rPr dirty="0" sz="1450" spc="-5">
                <a:latin typeface="Times New Roman"/>
                <a:cs typeface="Times New Roman"/>
              </a:rPr>
              <a:t>good </a:t>
            </a:r>
            <a:r>
              <a:rPr dirty="0" sz="1450" spc="-10">
                <a:latin typeface="Times New Roman"/>
                <a:cs typeface="Times New Roman"/>
              </a:rPr>
              <a:t>lord!” cried Condall. “Here is midsummer  madness! My whole estate amounteth </a:t>
            </a:r>
            <a:r>
              <a:rPr dirty="0" sz="1450" spc="-5">
                <a:latin typeface="Times New Roman"/>
                <a:cs typeface="Times New Roman"/>
              </a:rPr>
              <a:t>not </a:t>
            </a:r>
            <a:r>
              <a:rPr dirty="0" sz="1450" spc="-10">
                <a:latin typeface="Times New Roman"/>
                <a:cs typeface="Times New Roman"/>
              </a:rPr>
              <a:t>to seventy</a:t>
            </a:r>
            <a:r>
              <a:rPr dirty="0" sz="1450" spc="35">
                <a:latin typeface="Times New Roman"/>
                <a:cs typeface="Times New Roman"/>
              </a:rPr>
              <a:t> </a:t>
            </a:r>
            <a:r>
              <a:rPr dirty="0" sz="1450" spc="-10">
                <a:latin typeface="Times New Roman"/>
                <a:cs typeface="Times New Roman"/>
              </a:rPr>
              <a:t>shillings.”</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“Condall </a:t>
            </a:r>
            <a:r>
              <a:rPr dirty="0" sz="1450" spc="-5">
                <a:latin typeface="Times New Roman"/>
                <a:cs typeface="Times New Roman"/>
              </a:rPr>
              <a:t>or </a:t>
            </a:r>
            <a:r>
              <a:rPr dirty="0" sz="1450" spc="-20">
                <a:latin typeface="Times New Roman"/>
                <a:cs typeface="Times New Roman"/>
              </a:rPr>
              <a:t>Tyndal,” </a:t>
            </a:r>
            <a:r>
              <a:rPr dirty="0" sz="1450" spc="-10">
                <a:latin typeface="Times New Roman"/>
                <a:cs typeface="Times New Roman"/>
              </a:rPr>
              <a:t>returned Sir Daniel, grinning, “I will run my peril </a:t>
            </a:r>
            <a:r>
              <a:rPr dirty="0" sz="1450" spc="-5">
                <a:latin typeface="Times New Roman"/>
                <a:cs typeface="Times New Roman"/>
              </a:rPr>
              <a:t>of </a:t>
            </a:r>
            <a:r>
              <a:rPr dirty="0" sz="1450" spc="-10">
                <a:latin typeface="Times New Roman"/>
                <a:cs typeface="Times New Roman"/>
              </a:rPr>
              <a:t>that  loss. </a:t>
            </a:r>
            <a:r>
              <a:rPr dirty="0" sz="1450" spc="-20">
                <a:latin typeface="Times New Roman"/>
                <a:cs typeface="Times New Roman"/>
              </a:rPr>
              <a:t>Write </a:t>
            </a:r>
            <a:r>
              <a:rPr dirty="0" sz="1450" spc="-10">
                <a:latin typeface="Times New Roman"/>
                <a:cs typeface="Times New Roman"/>
              </a:rPr>
              <a:t>me down </a:t>
            </a:r>
            <a:r>
              <a:rPr dirty="0" sz="1450" spc="-25">
                <a:latin typeface="Times New Roman"/>
                <a:cs typeface="Times New Roman"/>
              </a:rPr>
              <a:t>twenty, </a:t>
            </a:r>
            <a:r>
              <a:rPr dirty="0" sz="1450" spc="-10">
                <a:latin typeface="Times New Roman"/>
                <a:cs typeface="Times New Roman"/>
              </a:rPr>
              <a:t>and when </a:t>
            </a:r>
            <a:r>
              <a:rPr dirty="0" sz="1450" spc="-5">
                <a:latin typeface="Times New Roman"/>
                <a:cs typeface="Times New Roman"/>
              </a:rPr>
              <a:t>I </a:t>
            </a:r>
            <a:r>
              <a:rPr dirty="0" sz="1450" spc="-10">
                <a:latin typeface="Times New Roman"/>
                <a:cs typeface="Times New Roman"/>
              </a:rPr>
              <a:t>have recovered all </a:t>
            </a:r>
            <a:r>
              <a:rPr dirty="0" sz="1450" spc="-5">
                <a:latin typeface="Times New Roman"/>
                <a:cs typeface="Times New Roman"/>
              </a:rPr>
              <a:t>I </a:t>
            </a:r>
            <a:r>
              <a:rPr dirty="0" sz="1450" spc="-35">
                <a:latin typeface="Times New Roman"/>
                <a:cs typeface="Times New Roman"/>
              </a:rPr>
              <a:t>may,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good </a:t>
            </a:r>
            <a:r>
              <a:rPr dirty="0" sz="1450" spc="-10">
                <a:latin typeface="Times New Roman"/>
                <a:cs typeface="Times New Roman"/>
              </a:rPr>
              <a:t>lord to </a:t>
            </a:r>
            <a:r>
              <a:rPr dirty="0" sz="1450" spc="-5">
                <a:latin typeface="Times New Roman"/>
                <a:cs typeface="Times New Roman"/>
              </a:rPr>
              <a:t>you, </a:t>
            </a:r>
            <a:r>
              <a:rPr dirty="0" sz="1450" spc="-10">
                <a:latin typeface="Times New Roman"/>
                <a:cs typeface="Times New Roman"/>
              </a:rPr>
              <a:t>and pardon </a:t>
            </a:r>
            <a:r>
              <a:rPr dirty="0" sz="1450" spc="-5">
                <a:latin typeface="Times New Roman"/>
                <a:cs typeface="Times New Roman"/>
              </a:rPr>
              <a:t>you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rest.”</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“Alas! my </a:t>
            </a:r>
            <a:r>
              <a:rPr dirty="0" sz="1450" spc="-5">
                <a:latin typeface="Times New Roman"/>
                <a:cs typeface="Times New Roman"/>
              </a:rPr>
              <a:t>good </a:t>
            </a:r>
            <a:r>
              <a:rPr dirty="0" sz="1450" spc="-10">
                <a:latin typeface="Times New Roman"/>
                <a:cs typeface="Times New Roman"/>
              </a:rPr>
              <a:t>lord, it may </a:t>
            </a:r>
            <a:r>
              <a:rPr dirty="0" sz="1450" spc="-5">
                <a:latin typeface="Times New Roman"/>
                <a:cs typeface="Times New Roman"/>
              </a:rPr>
              <a:t>not </a:t>
            </a:r>
            <a:r>
              <a:rPr dirty="0" sz="1450" spc="-10">
                <a:latin typeface="Times New Roman"/>
                <a:cs typeface="Times New Roman"/>
              </a:rPr>
              <a:t>be;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skill to write,” said</a:t>
            </a:r>
            <a:r>
              <a:rPr dirty="0" sz="1450" spc="90">
                <a:latin typeface="Times New Roman"/>
                <a:cs typeface="Times New Roman"/>
              </a:rPr>
              <a:t> </a:t>
            </a:r>
            <a:r>
              <a:rPr dirty="0" sz="1450" spc="-10">
                <a:latin typeface="Times New Roman"/>
                <a:cs typeface="Times New Roman"/>
              </a:rPr>
              <a:t>Condall.</a:t>
            </a:r>
            <a:endParaRPr sz="1450">
              <a:latin typeface="Times New Roman"/>
              <a:cs typeface="Times New Roman"/>
            </a:endParaRPr>
          </a:p>
          <a:p>
            <a:pPr algn="just" marL="12700" marR="5080">
              <a:lnSpc>
                <a:spcPts val="1730"/>
              </a:lnSpc>
              <a:spcBef>
                <a:spcPts val="630"/>
              </a:spcBef>
            </a:pPr>
            <a:r>
              <a:rPr dirty="0" sz="1450" spc="-20">
                <a:latin typeface="Times New Roman"/>
                <a:cs typeface="Times New Roman"/>
              </a:rPr>
              <a:t>“Well-a-day!” </a:t>
            </a:r>
            <a:r>
              <a:rPr dirty="0" sz="1450" spc="-10">
                <a:latin typeface="Times New Roman"/>
                <a:cs typeface="Times New Roman"/>
              </a:rPr>
              <a:t>returned the knight. “Here, then, is </a:t>
            </a:r>
            <a:r>
              <a:rPr dirty="0" sz="1450" spc="-5">
                <a:latin typeface="Times New Roman"/>
                <a:cs typeface="Times New Roman"/>
              </a:rPr>
              <a:t>no </a:t>
            </a:r>
            <a:r>
              <a:rPr dirty="0" sz="1450" spc="-25">
                <a:latin typeface="Times New Roman"/>
                <a:cs typeface="Times New Roman"/>
              </a:rPr>
              <a:t>remedy. </a:t>
            </a:r>
            <a:r>
              <a:rPr dirty="0" sz="1450" spc="-60">
                <a:latin typeface="Times New Roman"/>
                <a:cs typeface="Times New Roman"/>
              </a:rPr>
              <a:t>Yet </a:t>
            </a:r>
            <a:r>
              <a:rPr dirty="0" sz="1450" spc="-5">
                <a:latin typeface="Times New Roman"/>
                <a:cs typeface="Times New Roman"/>
              </a:rPr>
              <a:t>I </a:t>
            </a:r>
            <a:r>
              <a:rPr dirty="0" sz="1450" spc="-10">
                <a:latin typeface="Times New Roman"/>
                <a:cs typeface="Times New Roman"/>
              </a:rPr>
              <a:t>would fain  have spared </a:t>
            </a:r>
            <a:r>
              <a:rPr dirty="0" sz="1450" spc="-5">
                <a:latin typeface="Times New Roman"/>
                <a:cs typeface="Times New Roman"/>
              </a:rPr>
              <a:t>you, </a:t>
            </a:r>
            <a:r>
              <a:rPr dirty="0" sz="1450" spc="-25">
                <a:latin typeface="Times New Roman"/>
                <a:cs typeface="Times New Roman"/>
              </a:rPr>
              <a:t>Tyndal, </a:t>
            </a:r>
            <a:r>
              <a:rPr dirty="0" sz="1450" spc="-10">
                <a:latin typeface="Times New Roman"/>
                <a:cs typeface="Times New Roman"/>
              </a:rPr>
              <a:t>had my conscience suffered. Selden, take me this old  shrew softly to the nearest elm, and hang me him tenderly </a:t>
            </a:r>
            <a:r>
              <a:rPr dirty="0" sz="1450" spc="-5">
                <a:latin typeface="Times New Roman"/>
                <a:cs typeface="Times New Roman"/>
              </a:rPr>
              <a:t>by </a:t>
            </a:r>
            <a:r>
              <a:rPr dirty="0" sz="1450" spc="-10">
                <a:latin typeface="Times New Roman"/>
                <a:cs typeface="Times New Roman"/>
              </a:rPr>
              <a:t>the neck, where </a:t>
            </a:r>
            <a:r>
              <a:rPr dirty="0" sz="1450" spc="-5">
                <a:latin typeface="Times New Roman"/>
                <a:cs typeface="Times New Roman"/>
              </a:rPr>
              <a:t>I  </a:t>
            </a:r>
            <a:r>
              <a:rPr dirty="0" sz="1450" spc="-10">
                <a:latin typeface="Times New Roman"/>
                <a:cs typeface="Times New Roman"/>
              </a:rPr>
              <a:t>may see him at my riding. Fare </a:t>
            </a:r>
            <a:r>
              <a:rPr dirty="0" sz="1450" spc="-5">
                <a:latin typeface="Times New Roman"/>
                <a:cs typeface="Times New Roman"/>
              </a:rPr>
              <a:t>ye </a:t>
            </a:r>
            <a:r>
              <a:rPr dirty="0" sz="1450" spc="-10">
                <a:latin typeface="Times New Roman"/>
                <a:cs typeface="Times New Roman"/>
              </a:rPr>
              <a:t>well, </a:t>
            </a:r>
            <a:r>
              <a:rPr dirty="0" sz="1450" spc="-5">
                <a:latin typeface="Times New Roman"/>
                <a:cs typeface="Times New Roman"/>
              </a:rPr>
              <a:t>good </a:t>
            </a:r>
            <a:r>
              <a:rPr dirty="0" sz="1450" spc="-10">
                <a:latin typeface="Times New Roman"/>
                <a:cs typeface="Times New Roman"/>
              </a:rPr>
              <a:t>Master Condall, dear Master  </a:t>
            </a:r>
            <a:r>
              <a:rPr dirty="0" sz="1450" spc="-25">
                <a:latin typeface="Times New Roman"/>
                <a:cs typeface="Times New Roman"/>
              </a:rPr>
              <a:t>Tyndal; </a:t>
            </a:r>
            <a:r>
              <a:rPr dirty="0" sz="1450" spc="-5">
                <a:latin typeface="Times New Roman"/>
                <a:cs typeface="Times New Roman"/>
              </a:rPr>
              <a:t>y’ </a:t>
            </a:r>
            <a:r>
              <a:rPr dirty="0" sz="1450" spc="-10">
                <a:latin typeface="Times New Roman"/>
                <a:cs typeface="Times New Roman"/>
              </a:rPr>
              <a:t>are post-haste for Paradise; fare </a:t>
            </a:r>
            <a:r>
              <a:rPr dirty="0" sz="1450" spc="-5">
                <a:latin typeface="Times New Roman"/>
                <a:cs typeface="Times New Roman"/>
              </a:rPr>
              <a:t>ye </a:t>
            </a:r>
            <a:r>
              <a:rPr dirty="0" sz="1450" spc="-10">
                <a:latin typeface="Times New Roman"/>
                <a:cs typeface="Times New Roman"/>
              </a:rPr>
              <a:t>then</a:t>
            </a:r>
            <a:r>
              <a:rPr dirty="0" sz="1450" spc="-60">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6350">
              <a:lnSpc>
                <a:spcPts val="1730"/>
              </a:lnSpc>
              <a:spcBef>
                <a:spcPts val="570"/>
              </a:spcBef>
            </a:pPr>
            <a:r>
              <a:rPr dirty="0" sz="1450" spc="-30">
                <a:latin typeface="Times New Roman"/>
                <a:cs typeface="Times New Roman"/>
              </a:rPr>
              <a:t>“Nay, </a:t>
            </a:r>
            <a:r>
              <a:rPr dirty="0" sz="1450" spc="-10">
                <a:latin typeface="Times New Roman"/>
                <a:cs typeface="Times New Roman"/>
              </a:rPr>
              <a:t>my right pleasant lord,” replied Condall, forcing an obsequious smile,  “an </a:t>
            </a:r>
            <a:r>
              <a:rPr dirty="0" sz="1450" spc="-5">
                <a:latin typeface="Times New Roman"/>
                <a:cs typeface="Times New Roman"/>
              </a:rPr>
              <a:t>ye be </a:t>
            </a:r>
            <a:r>
              <a:rPr dirty="0" sz="1450" spc="-10">
                <a:latin typeface="Times New Roman"/>
                <a:cs typeface="Times New Roman"/>
              </a:rPr>
              <a:t>so masterful, as doth right well become </a:t>
            </a:r>
            <a:r>
              <a:rPr dirty="0" sz="1450" spc="-5">
                <a:latin typeface="Times New Roman"/>
                <a:cs typeface="Times New Roman"/>
              </a:rPr>
              <a:t>you, I </a:t>
            </a:r>
            <a:r>
              <a:rPr dirty="0" sz="1450" spc="-10">
                <a:latin typeface="Times New Roman"/>
                <a:cs typeface="Times New Roman"/>
              </a:rPr>
              <a:t>will even, with all my  </a:t>
            </a:r>
            <a:r>
              <a:rPr dirty="0" sz="1450" spc="-5">
                <a:latin typeface="Times New Roman"/>
                <a:cs typeface="Times New Roman"/>
              </a:rPr>
              <a:t>poor </a:t>
            </a:r>
            <a:r>
              <a:rPr dirty="0" sz="1450" spc="-10">
                <a:latin typeface="Times New Roman"/>
                <a:cs typeface="Times New Roman"/>
              </a:rPr>
              <a:t>skill, </a:t>
            </a:r>
            <a:r>
              <a:rPr dirty="0" sz="1450" spc="-5">
                <a:latin typeface="Times New Roman"/>
                <a:cs typeface="Times New Roman"/>
              </a:rPr>
              <a:t>do your good bidding.”</a:t>
            </a:r>
            <a:endParaRPr sz="1450">
              <a:latin typeface="Times New Roman"/>
              <a:cs typeface="Times New Roman"/>
            </a:endParaRPr>
          </a:p>
          <a:p>
            <a:pPr algn="just" marL="12700" marR="10795">
              <a:lnSpc>
                <a:spcPts val="1730"/>
              </a:lnSpc>
              <a:spcBef>
                <a:spcPts val="570"/>
              </a:spcBef>
            </a:pPr>
            <a:r>
              <a:rPr dirty="0" sz="1450" spc="-10">
                <a:latin typeface="Times New Roman"/>
                <a:cs typeface="Times New Roman"/>
              </a:rPr>
              <a:t>“Friend,” quoth Sir Daniel, “ye will now write two score. Go to! </a:t>
            </a:r>
            <a:r>
              <a:rPr dirty="0" sz="1450" spc="-5">
                <a:latin typeface="Times New Roman"/>
                <a:cs typeface="Times New Roman"/>
              </a:rPr>
              <a:t>y’ </a:t>
            </a:r>
            <a:r>
              <a:rPr dirty="0" sz="1450" spc="-10">
                <a:latin typeface="Times New Roman"/>
                <a:cs typeface="Times New Roman"/>
              </a:rPr>
              <a:t>are too  cunning for </a:t>
            </a:r>
            <a:r>
              <a:rPr dirty="0" sz="1450" spc="-5">
                <a:latin typeface="Times New Roman"/>
                <a:cs typeface="Times New Roman"/>
              </a:rPr>
              <a:t>a </a:t>
            </a:r>
            <a:r>
              <a:rPr dirty="0" sz="1450" spc="-10">
                <a:latin typeface="Times New Roman"/>
                <a:cs typeface="Times New Roman"/>
              </a:rPr>
              <a:t>livelihood </a:t>
            </a:r>
            <a:r>
              <a:rPr dirty="0" sz="1450" spc="-5">
                <a:latin typeface="Times New Roman"/>
                <a:cs typeface="Times New Roman"/>
              </a:rPr>
              <a:t>of </a:t>
            </a:r>
            <a:r>
              <a:rPr dirty="0" sz="1450" spc="-10">
                <a:latin typeface="Times New Roman"/>
                <a:cs typeface="Times New Roman"/>
              </a:rPr>
              <a:t>seventy shillings. Selden, see him write me this in  </a:t>
            </a:r>
            <a:r>
              <a:rPr dirty="0" sz="1450" spc="-5">
                <a:latin typeface="Times New Roman"/>
                <a:cs typeface="Times New Roman"/>
              </a:rPr>
              <a:t>good </a:t>
            </a:r>
            <a:r>
              <a:rPr dirty="0" sz="1450" spc="-10">
                <a:latin typeface="Times New Roman"/>
                <a:cs typeface="Times New Roman"/>
              </a:rPr>
              <a:t>form, and have it duly</a:t>
            </a:r>
            <a:r>
              <a:rPr dirty="0" sz="1450" spc="15">
                <a:latin typeface="Times New Roman"/>
                <a:cs typeface="Times New Roman"/>
              </a:rPr>
              <a:t> </a:t>
            </a:r>
            <a:r>
              <a:rPr dirty="0" sz="1450" spc="-10">
                <a:latin typeface="Times New Roman"/>
                <a:cs typeface="Times New Roman"/>
              </a:rPr>
              <a:t>witnessed.”</a:t>
            </a:r>
            <a:endParaRPr sz="1450">
              <a:latin typeface="Times New Roman"/>
              <a:cs typeface="Times New Roman"/>
            </a:endParaRPr>
          </a:p>
          <a:p>
            <a:pPr algn="just" marL="12700" marR="13335">
              <a:lnSpc>
                <a:spcPts val="1730"/>
              </a:lnSpc>
              <a:spcBef>
                <a:spcPts val="570"/>
              </a:spcBef>
            </a:pPr>
            <a:r>
              <a:rPr dirty="0" sz="1450" spc="-10">
                <a:latin typeface="Times New Roman"/>
                <a:cs typeface="Times New Roman"/>
              </a:rPr>
              <a:t>And Sir Daniel, who was </a:t>
            </a:r>
            <a:r>
              <a:rPr dirty="0" sz="1450" spc="-5">
                <a:latin typeface="Times New Roman"/>
                <a:cs typeface="Times New Roman"/>
              </a:rPr>
              <a:t>a </a:t>
            </a:r>
            <a:r>
              <a:rPr dirty="0" sz="1450" spc="-10">
                <a:latin typeface="Times New Roman"/>
                <a:cs typeface="Times New Roman"/>
              </a:rPr>
              <a:t>very merry knight, </a:t>
            </a:r>
            <a:r>
              <a:rPr dirty="0" sz="1450" spc="-5">
                <a:latin typeface="Times New Roman"/>
                <a:cs typeface="Times New Roman"/>
              </a:rPr>
              <a:t>none </a:t>
            </a:r>
            <a:r>
              <a:rPr dirty="0" sz="1450" spc="-10">
                <a:latin typeface="Times New Roman"/>
                <a:cs typeface="Times New Roman"/>
              </a:rPr>
              <a:t>merrier in England, took </a:t>
            </a:r>
            <a:r>
              <a:rPr dirty="0" sz="1450" spc="-5">
                <a:latin typeface="Times New Roman"/>
                <a:cs typeface="Times New Roman"/>
              </a:rPr>
              <a:t>a  </a:t>
            </a:r>
            <a:r>
              <a:rPr dirty="0" sz="1450" spc="-10">
                <a:latin typeface="Times New Roman"/>
                <a:cs typeface="Times New Roman"/>
              </a:rPr>
              <a:t>drink </a:t>
            </a:r>
            <a:r>
              <a:rPr dirty="0" sz="1450" spc="-5">
                <a:latin typeface="Times New Roman"/>
                <a:cs typeface="Times New Roman"/>
              </a:rPr>
              <a:t>of </a:t>
            </a:r>
            <a:r>
              <a:rPr dirty="0" sz="1450" spc="-10">
                <a:latin typeface="Times New Roman"/>
                <a:cs typeface="Times New Roman"/>
              </a:rPr>
              <a:t>his mulled ale, and lay back,</a:t>
            </a:r>
            <a:r>
              <a:rPr dirty="0" sz="1450" spc="25">
                <a:latin typeface="Times New Roman"/>
                <a:cs typeface="Times New Roman"/>
              </a:rPr>
              <a:t> </a:t>
            </a:r>
            <a:r>
              <a:rPr dirty="0" sz="1450" spc="-10">
                <a:latin typeface="Times New Roman"/>
                <a:cs typeface="Times New Roman"/>
              </a:rPr>
              <a:t>smiling.</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Meanwhile,</a:t>
            </a:r>
            <a:r>
              <a:rPr dirty="0" sz="1450" spc="265">
                <a:latin typeface="Times New Roman"/>
                <a:cs typeface="Times New Roman"/>
              </a:rPr>
              <a:t> </a:t>
            </a:r>
            <a:r>
              <a:rPr dirty="0" sz="1450" spc="-10">
                <a:latin typeface="Times New Roman"/>
                <a:cs typeface="Times New Roman"/>
              </a:rPr>
              <a:t>the</a:t>
            </a:r>
            <a:r>
              <a:rPr dirty="0" sz="1450" spc="270">
                <a:latin typeface="Times New Roman"/>
                <a:cs typeface="Times New Roman"/>
              </a:rPr>
              <a:t> </a:t>
            </a:r>
            <a:r>
              <a:rPr dirty="0" sz="1450" spc="-5">
                <a:latin typeface="Times New Roman"/>
                <a:cs typeface="Times New Roman"/>
              </a:rPr>
              <a:t>boy</a:t>
            </a:r>
            <a:r>
              <a:rPr dirty="0" sz="1450" spc="265">
                <a:latin typeface="Times New Roman"/>
                <a:cs typeface="Times New Roman"/>
              </a:rPr>
              <a:t> </a:t>
            </a:r>
            <a:r>
              <a:rPr dirty="0" sz="1450" spc="-5">
                <a:latin typeface="Times New Roman"/>
                <a:cs typeface="Times New Roman"/>
              </a:rPr>
              <a:t>upon</a:t>
            </a:r>
            <a:r>
              <a:rPr dirty="0" sz="1450" spc="270">
                <a:latin typeface="Times New Roman"/>
                <a:cs typeface="Times New Roman"/>
              </a:rPr>
              <a:t> </a:t>
            </a:r>
            <a:r>
              <a:rPr dirty="0" sz="1450" spc="-10">
                <a:latin typeface="Times New Roman"/>
                <a:cs typeface="Times New Roman"/>
              </a:rPr>
              <a:t>the</a:t>
            </a:r>
            <a:r>
              <a:rPr dirty="0" sz="1450" spc="265">
                <a:latin typeface="Times New Roman"/>
                <a:cs typeface="Times New Roman"/>
              </a:rPr>
              <a:t> </a:t>
            </a:r>
            <a:r>
              <a:rPr dirty="0" sz="1450" spc="-10">
                <a:latin typeface="Times New Roman"/>
                <a:cs typeface="Times New Roman"/>
              </a:rPr>
              <a:t>floor</a:t>
            </a:r>
            <a:r>
              <a:rPr dirty="0" sz="1450" spc="270">
                <a:latin typeface="Times New Roman"/>
                <a:cs typeface="Times New Roman"/>
              </a:rPr>
              <a:t> </a:t>
            </a:r>
            <a:r>
              <a:rPr dirty="0" sz="1450" spc="-10">
                <a:latin typeface="Times New Roman"/>
                <a:cs typeface="Times New Roman"/>
              </a:rPr>
              <a:t>began</a:t>
            </a:r>
            <a:r>
              <a:rPr dirty="0" sz="1450" spc="265">
                <a:latin typeface="Times New Roman"/>
                <a:cs typeface="Times New Roman"/>
              </a:rPr>
              <a:t> </a:t>
            </a:r>
            <a:r>
              <a:rPr dirty="0" sz="1450" spc="-10">
                <a:latin typeface="Times New Roman"/>
                <a:cs typeface="Times New Roman"/>
              </a:rPr>
              <a:t>to</a:t>
            </a:r>
            <a:r>
              <a:rPr dirty="0" sz="1450" spc="270">
                <a:latin typeface="Times New Roman"/>
                <a:cs typeface="Times New Roman"/>
              </a:rPr>
              <a:t> </a:t>
            </a:r>
            <a:r>
              <a:rPr dirty="0" sz="1450" spc="-20">
                <a:latin typeface="Times New Roman"/>
                <a:cs typeface="Times New Roman"/>
              </a:rPr>
              <a:t>stir,</a:t>
            </a:r>
            <a:r>
              <a:rPr dirty="0" sz="1450" spc="265">
                <a:latin typeface="Times New Roman"/>
                <a:cs typeface="Times New Roman"/>
              </a:rPr>
              <a:t> </a:t>
            </a:r>
            <a:r>
              <a:rPr dirty="0" sz="1450" spc="-10">
                <a:latin typeface="Times New Roman"/>
                <a:cs typeface="Times New Roman"/>
              </a:rPr>
              <a:t>and</a:t>
            </a:r>
            <a:r>
              <a:rPr dirty="0" sz="1450" spc="270">
                <a:latin typeface="Times New Roman"/>
                <a:cs typeface="Times New Roman"/>
              </a:rPr>
              <a:t> </a:t>
            </a:r>
            <a:r>
              <a:rPr dirty="0" sz="1450" spc="-10">
                <a:latin typeface="Times New Roman"/>
                <a:cs typeface="Times New Roman"/>
              </a:rPr>
              <a:t>presently</a:t>
            </a:r>
            <a:r>
              <a:rPr dirty="0" sz="1450" spc="265">
                <a:latin typeface="Times New Roman"/>
                <a:cs typeface="Times New Roman"/>
              </a:rPr>
              <a:t> </a:t>
            </a:r>
            <a:r>
              <a:rPr dirty="0" sz="1450" spc="-10">
                <a:latin typeface="Times New Roman"/>
                <a:cs typeface="Times New Roman"/>
              </a:rPr>
              <a:t>sat</a:t>
            </a:r>
            <a:r>
              <a:rPr dirty="0" sz="1450" spc="270">
                <a:latin typeface="Times New Roman"/>
                <a:cs typeface="Times New Roman"/>
              </a:rPr>
              <a:t> </a:t>
            </a:r>
            <a:r>
              <a:rPr dirty="0" sz="1450" spc="-5">
                <a:latin typeface="Times New Roman"/>
                <a:cs typeface="Times New Roman"/>
              </a:rPr>
              <a:t>up</a:t>
            </a:r>
            <a:r>
              <a:rPr dirty="0" sz="1450" spc="27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“I </a:t>
            </a:r>
            <a:r>
              <a:rPr dirty="0" sz="1450" spc="-5">
                <a:latin typeface="Times New Roman"/>
                <a:cs typeface="Times New Roman"/>
              </a:rPr>
              <a:t>do </a:t>
            </a:r>
            <a:r>
              <a:rPr dirty="0" sz="1450" spc="-10">
                <a:latin typeface="Times New Roman"/>
                <a:cs typeface="Times New Roman"/>
              </a:rPr>
              <a:t>think so indeed,” returned Crookback. </a:t>
            </a:r>
            <a:r>
              <a:rPr dirty="0" sz="1450" spc="-30">
                <a:latin typeface="Times New Roman"/>
                <a:cs typeface="Times New Roman"/>
              </a:rPr>
              <a:t>“Well, </a:t>
            </a:r>
            <a:r>
              <a:rPr dirty="0" sz="1450" spc="-10">
                <a:latin typeface="Times New Roman"/>
                <a:cs typeface="Times New Roman"/>
              </a:rPr>
              <a:t>before an </a:t>
            </a:r>
            <a:r>
              <a:rPr dirty="0" sz="1450" spc="-20">
                <a:latin typeface="Times New Roman"/>
                <a:cs typeface="Times New Roman"/>
              </a:rPr>
              <a:t>hour, </a:t>
            </a:r>
            <a:r>
              <a:rPr dirty="0" sz="1450" spc="-5">
                <a:latin typeface="Times New Roman"/>
                <a:cs typeface="Times New Roman"/>
              </a:rPr>
              <a:t>ye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in the thick </a:t>
            </a:r>
            <a:r>
              <a:rPr dirty="0" sz="1450" spc="-15">
                <a:latin typeface="Times New Roman"/>
                <a:cs typeface="Times New Roman"/>
              </a:rPr>
              <a:t>on’t, </a:t>
            </a:r>
            <a:r>
              <a:rPr dirty="0" sz="1450" spc="-10">
                <a:latin typeface="Times New Roman"/>
                <a:cs typeface="Times New Roman"/>
              </a:rPr>
              <a:t>winning spurs. A swift man to Holywood, carrying Lord  </a:t>
            </a:r>
            <a:r>
              <a:rPr dirty="0" sz="1450" spc="-20">
                <a:latin typeface="Times New Roman"/>
                <a:cs typeface="Times New Roman"/>
              </a:rPr>
              <a:t>Foxham’s </a:t>
            </a:r>
            <a:r>
              <a:rPr dirty="0" sz="1450" spc="-10">
                <a:latin typeface="Times New Roman"/>
                <a:cs typeface="Times New Roman"/>
              </a:rPr>
              <a:t>signet; another along the road to speed my laggards! </a:t>
            </a:r>
            <a:r>
              <a:rPr dirty="0" sz="1450" spc="-35">
                <a:latin typeface="Times New Roman"/>
                <a:cs typeface="Times New Roman"/>
              </a:rPr>
              <a:t>Nay, </a:t>
            </a:r>
            <a:r>
              <a:rPr dirty="0" sz="1450" spc="-10">
                <a:latin typeface="Times New Roman"/>
                <a:cs typeface="Times New Roman"/>
              </a:rPr>
              <a:t>Shelton,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rood, </a:t>
            </a:r>
            <a:r>
              <a:rPr dirty="0" sz="1450" spc="-10">
                <a:latin typeface="Times New Roman"/>
                <a:cs typeface="Times New Roman"/>
              </a:rPr>
              <a:t>it may </a:t>
            </a:r>
            <a:r>
              <a:rPr dirty="0" sz="1450" spc="-5">
                <a:latin typeface="Times New Roman"/>
                <a:cs typeface="Times New Roman"/>
              </a:rPr>
              <a:t>be</a:t>
            </a:r>
            <a:r>
              <a:rPr dirty="0" sz="1450" spc="5">
                <a:latin typeface="Times New Roman"/>
                <a:cs typeface="Times New Roman"/>
              </a:rPr>
              <a:t> </a:t>
            </a:r>
            <a:r>
              <a:rPr dirty="0" sz="1450" spc="-10">
                <a:latin typeface="Times New Roman"/>
                <a:cs typeface="Times New Roman"/>
              </a:rPr>
              <a:t>done!”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Therewith </a:t>
            </a:r>
            <a:r>
              <a:rPr dirty="0" sz="1450" spc="-5">
                <a:latin typeface="Times New Roman"/>
                <a:cs typeface="Times New Roman"/>
              </a:rPr>
              <a:t>he </a:t>
            </a:r>
            <a:r>
              <a:rPr dirty="0" sz="1450" spc="-10">
                <a:latin typeface="Times New Roman"/>
                <a:cs typeface="Times New Roman"/>
              </a:rPr>
              <a:t>once more set his trumpet to his lips and</a:t>
            </a:r>
            <a:r>
              <a:rPr dirty="0" sz="1450" spc="55">
                <a:latin typeface="Times New Roman"/>
                <a:cs typeface="Times New Roman"/>
              </a:rPr>
              <a:t> </a:t>
            </a:r>
            <a:r>
              <a:rPr dirty="0" sz="1450" spc="-30">
                <a:latin typeface="Times New Roman"/>
                <a:cs typeface="Times New Roman"/>
              </a:rPr>
              <a:t>blew.</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This time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long kept waiting. In </a:t>
            </a:r>
            <a:r>
              <a:rPr dirty="0" sz="1450" spc="-5">
                <a:latin typeface="Times New Roman"/>
                <a:cs typeface="Times New Roman"/>
              </a:rPr>
              <a:t>a </a:t>
            </a:r>
            <a:r>
              <a:rPr dirty="0" sz="1450" spc="-10">
                <a:latin typeface="Times New Roman"/>
                <a:cs typeface="Times New Roman"/>
              </a:rPr>
              <a:t>moment the open space about the  cross was filled with horse and foot. Richard </a:t>
            </a:r>
            <a:r>
              <a:rPr dirty="0" sz="1450" spc="-5">
                <a:latin typeface="Times New Roman"/>
                <a:cs typeface="Times New Roman"/>
              </a:rPr>
              <a:t>of </a:t>
            </a:r>
            <a:r>
              <a:rPr dirty="0" sz="1450" spc="-10">
                <a:latin typeface="Times New Roman"/>
                <a:cs typeface="Times New Roman"/>
              </a:rPr>
              <a:t>Gloucester took his place </a:t>
            </a:r>
            <a:r>
              <a:rPr dirty="0" sz="1450" spc="-5">
                <a:latin typeface="Times New Roman"/>
                <a:cs typeface="Times New Roman"/>
              </a:rPr>
              <a:t>upon  </a:t>
            </a:r>
            <a:r>
              <a:rPr dirty="0" sz="1450" spc="-10">
                <a:latin typeface="Times New Roman"/>
                <a:cs typeface="Times New Roman"/>
              </a:rPr>
              <a:t>the steps, and despatched messenger after messenger to hasten the  concentration </a:t>
            </a:r>
            <a:r>
              <a:rPr dirty="0" sz="1450" spc="-5">
                <a:latin typeface="Times New Roman"/>
                <a:cs typeface="Times New Roman"/>
              </a:rPr>
              <a:t>of </a:t>
            </a:r>
            <a:r>
              <a:rPr dirty="0" sz="1450" spc="-10">
                <a:latin typeface="Times New Roman"/>
                <a:cs typeface="Times New Roman"/>
              </a:rPr>
              <a:t>the seven hundred men that lay hidden in the immediate  neighbourhood among the woods; and before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had passed,  all his dispositions being taken, </a:t>
            </a:r>
            <a:r>
              <a:rPr dirty="0" sz="1450" spc="-5">
                <a:latin typeface="Times New Roman"/>
                <a:cs typeface="Times New Roman"/>
              </a:rPr>
              <a:t>he put </a:t>
            </a:r>
            <a:r>
              <a:rPr dirty="0" sz="1450" spc="-10">
                <a:latin typeface="Times New Roman"/>
                <a:cs typeface="Times New Roman"/>
              </a:rPr>
              <a:t>himself at their head, and began to  move down the hill towards</a:t>
            </a:r>
            <a:r>
              <a:rPr dirty="0" sz="1450" spc="10">
                <a:latin typeface="Times New Roman"/>
                <a:cs typeface="Times New Roman"/>
              </a:rPr>
              <a:t> </a:t>
            </a:r>
            <a:r>
              <a:rPr dirty="0" sz="1450" spc="-20">
                <a:latin typeface="Times New Roman"/>
                <a:cs typeface="Times New Roman"/>
              </a:rPr>
              <a:t>Shoreby.</a:t>
            </a:r>
            <a:endParaRPr sz="1450">
              <a:latin typeface="Times New Roman"/>
              <a:cs typeface="Times New Roman"/>
            </a:endParaRPr>
          </a:p>
          <a:p>
            <a:pPr algn="just" marL="12700" marR="9525">
              <a:lnSpc>
                <a:spcPts val="1730"/>
              </a:lnSpc>
              <a:spcBef>
                <a:spcPts val="565"/>
              </a:spcBef>
            </a:pPr>
            <a:r>
              <a:rPr dirty="0" sz="1450" spc="-10">
                <a:latin typeface="Times New Roman"/>
                <a:cs typeface="Times New Roman"/>
              </a:rPr>
              <a:t>His plan was simple. He was to seize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the town </a:t>
            </a:r>
            <a:r>
              <a:rPr dirty="0" sz="1450" spc="-5">
                <a:latin typeface="Times New Roman"/>
                <a:cs typeface="Times New Roman"/>
              </a:rPr>
              <a:t>of </a:t>
            </a:r>
            <a:r>
              <a:rPr dirty="0" sz="1450" spc="-10">
                <a:latin typeface="Times New Roman"/>
                <a:cs typeface="Times New Roman"/>
              </a:rPr>
              <a:t>Shoreby lying  </a:t>
            </a:r>
            <a:r>
              <a:rPr dirty="0" sz="1450" spc="-5">
                <a:latin typeface="Times New Roman"/>
                <a:cs typeface="Times New Roman"/>
              </a:rPr>
              <a:t>on </a:t>
            </a:r>
            <a:r>
              <a:rPr dirty="0" sz="1450" spc="-10">
                <a:latin typeface="Times New Roman"/>
                <a:cs typeface="Times New Roman"/>
              </a:rPr>
              <a:t>the right hand </a:t>
            </a:r>
            <a:r>
              <a:rPr dirty="0" sz="1450" spc="-5">
                <a:latin typeface="Times New Roman"/>
                <a:cs typeface="Times New Roman"/>
              </a:rPr>
              <a:t>of </a:t>
            </a:r>
            <a:r>
              <a:rPr dirty="0" sz="1450" spc="-10">
                <a:latin typeface="Times New Roman"/>
                <a:cs typeface="Times New Roman"/>
              </a:rPr>
              <a:t>the high road, and make his position </a:t>
            </a:r>
            <a:r>
              <a:rPr dirty="0" sz="1450" spc="-5">
                <a:latin typeface="Times New Roman"/>
                <a:cs typeface="Times New Roman"/>
              </a:rPr>
              <a:t>good </a:t>
            </a:r>
            <a:r>
              <a:rPr dirty="0" sz="1450" spc="-10">
                <a:latin typeface="Times New Roman"/>
                <a:cs typeface="Times New Roman"/>
              </a:rPr>
              <a:t>there in the  narrow lanes until his reinforcements</a:t>
            </a:r>
            <a:r>
              <a:rPr dirty="0" sz="1450" spc="15">
                <a:latin typeface="Times New Roman"/>
                <a:cs typeface="Times New Roman"/>
              </a:rPr>
              <a:t> </a:t>
            </a:r>
            <a:r>
              <a:rPr dirty="0" sz="1450" spc="-10">
                <a:latin typeface="Times New Roman"/>
                <a:cs typeface="Times New Roman"/>
              </a:rPr>
              <a:t>followed.</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If Lord Risingham chose to retreat, Richard would follow </a:t>
            </a:r>
            <a:r>
              <a:rPr dirty="0" sz="1450" spc="-5">
                <a:latin typeface="Times New Roman"/>
                <a:cs typeface="Times New Roman"/>
              </a:rPr>
              <a:t>upon </a:t>
            </a:r>
            <a:r>
              <a:rPr dirty="0" sz="1450" spc="-10">
                <a:latin typeface="Times New Roman"/>
                <a:cs typeface="Times New Roman"/>
              </a:rPr>
              <a:t>his </a:t>
            </a:r>
            <a:r>
              <a:rPr dirty="0" sz="1450" spc="-20">
                <a:latin typeface="Times New Roman"/>
                <a:cs typeface="Times New Roman"/>
              </a:rPr>
              <a:t>rear, </a:t>
            </a:r>
            <a:r>
              <a:rPr dirty="0" sz="1450" spc="-10">
                <a:latin typeface="Times New Roman"/>
                <a:cs typeface="Times New Roman"/>
              </a:rPr>
              <a:t>and  take him between two fires; </a:t>
            </a:r>
            <a:r>
              <a:rPr dirty="0" sz="1450" spc="-25">
                <a:latin typeface="Times New Roman"/>
                <a:cs typeface="Times New Roman"/>
              </a:rPr>
              <a:t>or,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preferred to hold the town,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shut in </a:t>
            </a:r>
            <a:r>
              <a:rPr dirty="0" sz="1450" spc="-5">
                <a:latin typeface="Times New Roman"/>
                <a:cs typeface="Times New Roman"/>
              </a:rPr>
              <a:t>a </a:t>
            </a:r>
            <a:r>
              <a:rPr dirty="0" sz="1450" spc="-10">
                <a:latin typeface="Times New Roman"/>
                <a:cs typeface="Times New Roman"/>
              </a:rPr>
              <a:t>trap, there to </a:t>
            </a:r>
            <a:r>
              <a:rPr dirty="0" sz="1450" spc="-5">
                <a:latin typeface="Times New Roman"/>
                <a:cs typeface="Times New Roman"/>
              </a:rPr>
              <a:t>be </a:t>
            </a:r>
            <a:r>
              <a:rPr dirty="0" sz="1450" spc="-10">
                <a:latin typeface="Times New Roman"/>
                <a:cs typeface="Times New Roman"/>
              </a:rPr>
              <a:t>gradually overwhelmed </a:t>
            </a:r>
            <a:r>
              <a:rPr dirty="0" sz="1450" spc="-5">
                <a:latin typeface="Times New Roman"/>
                <a:cs typeface="Times New Roman"/>
              </a:rPr>
              <a:t>by </a:t>
            </a:r>
            <a:r>
              <a:rPr dirty="0" sz="1450" spc="-10">
                <a:latin typeface="Times New Roman"/>
                <a:cs typeface="Times New Roman"/>
              </a:rPr>
              <a:t>force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numbers.</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There was </a:t>
            </a:r>
            <a:r>
              <a:rPr dirty="0" sz="1450" spc="-5">
                <a:latin typeface="Times New Roman"/>
                <a:cs typeface="Times New Roman"/>
              </a:rPr>
              <a:t>but one </a:t>
            </a:r>
            <a:r>
              <a:rPr dirty="0" sz="1450" spc="-15">
                <a:latin typeface="Times New Roman"/>
                <a:cs typeface="Times New Roman"/>
              </a:rPr>
              <a:t>danger, </a:t>
            </a:r>
            <a:r>
              <a:rPr dirty="0" sz="1450" spc="-5">
                <a:latin typeface="Times New Roman"/>
                <a:cs typeface="Times New Roman"/>
              </a:rPr>
              <a:t>but </a:t>
            </a:r>
            <a:r>
              <a:rPr dirty="0" sz="1450" spc="-10">
                <a:latin typeface="Times New Roman"/>
                <a:cs typeface="Times New Roman"/>
              </a:rPr>
              <a:t>that was imminent and great—Gloucester’s  seven hundred might </a:t>
            </a:r>
            <a:r>
              <a:rPr dirty="0" sz="1450" spc="-5">
                <a:latin typeface="Times New Roman"/>
                <a:cs typeface="Times New Roman"/>
              </a:rPr>
              <a:t>be </a:t>
            </a:r>
            <a:r>
              <a:rPr dirty="0" sz="1450" spc="-10">
                <a:latin typeface="Times New Roman"/>
                <a:cs typeface="Times New Roman"/>
              </a:rPr>
              <a:t>rolled </a:t>
            </a:r>
            <a:r>
              <a:rPr dirty="0" sz="1450" spc="-5">
                <a:latin typeface="Times New Roman"/>
                <a:cs typeface="Times New Roman"/>
              </a:rPr>
              <a:t>up </a:t>
            </a:r>
            <a:r>
              <a:rPr dirty="0" sz="1450" spc="-10">
                <a:latin typeface="Times New Roman"/>
                <a:cs typeface="Times New Roman"/>
              </a:rPr>
              <a:t>and cut to pieces in the first </a:t>
            </a:r>
            <a:r>
              <a:rPr dirty="0" sz="1450" spc="-15">
                <a:latin typeface="Times New Roman"/>
                <a:cs typeface="Times New Roman"/>
              </a:rPr>
              <a:t>encounter, </a:t>
            </a:r>
            <a:r>
              <a:rPr dirty="0" sz="1450" spc="-10">
                <a:latin typeface="Times New Roman"/>
                <a:cs typeface="Times New Roman"/>
              </a:rPr>
              <a:t>and,  to avoid this, it was needful to make the surprise </a:t>
            </a:r>
            <a:r>
              <a:rPr dirty="0" sz="1450" spc="-5">
                <a:latin typeface="Times New Roman"/>
                <a:cs typeface="Times New Roman"/>
              </a:rPr>
              <a:t>of </a:t>
            </a:r>
            <a:r>
              <a:rPr dirty="0" sz="1450" spc="-10">
                <a:latin typeface="Times New Roman"/>
                <a:cs typeface="Times New Roman"/>
              </a:rPr>
              <a:t>their arrival as complete as  possible.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 footmen, therefore, were all once more taken </a:t>
            </a:r>
            <a:r>
              <a:rPr dirty="0" sz="1450" spc="-5">
                <a:latin typeface="Times New Roman"/>
                <a:cs typeface="Times New Roman"/>
              </a:rPr>
              <a:t>up </a:t>
            </a:r>
            <a:r>
              <a:rPr dirty="0" sz="1450" spc="-10">
                <a:latin typeface="Times New Roman"/>
                <a:cs typeface="Times New Roman"/>
              </a:rPr>
              <a:t>behind the riders, and  Dick had the signal </a:t>
            </a:r>
            <a:r>
              <a:rPr dirty="0" sz="1450" spc="-5">
                <a:latin typeface="Times New Roman"/>
                <a:cs typeface="Times New Roman"/>
              </a:rPr>
              <a:t>honour </a:t>
            </a:r>
            <a:r>
              <a:rPr dirty="0" sz="1450" spc="-10">
                <a:latin typeface="Times New Roman"/>
                <a:cs typeface="Times New Roman"/>
              </a:rPr>
              <a:t>meted </a:t>
            </a:r>
            <a:r>
              <a:rPr dirty="0" sz="1450" spc="-5">
                <a:latin typeface="Times New Roman"/>
                <a:cs typeface="Times New Roman"/>
              </a:rPr>
              <a:t>out </a:t>
            </a:r>
            <a:r>
              <a:rPr dirty="0" sz="1450" spc="-10">
                <a:latin typeface="Times New Roman"/>
                <a:cs typeface="Times New Roman"/>
              </a:rPr>
              <a:t>to him </a:t>
            </a:r>
            <a:r>
              <a:rPr dirty="0" sz="1450" spc="-5">
                <a:latin typeface="Times New Roman"/>
                <a:cs typeface="Times New Roman"/>
              </a:rPr>
              <a:t>of </a:t>
            </a:r>
            <a:r>
              <a:rPr dirty="0" sz="1450" spc="-10">
                <a:latin typeface="Times New Roman"/>
                <a:cs typeface="Times New Roman"/>
              </a:rPr>
              <a:t>mounting behind Gloucester  himself. For as far as there was any cover the troops moved </a:t>
            </a:r>
            <a:r>
              <a:rPr dirty="0" sz="1450" spc="-25">
                <a:latin typeface="Times New Roman"/>
                <a:cs typeface="Times New Roman"/>
              </a:rPr>
              <a:t>slowly, </a:t>
            </a:r>
            <a:r>
              <a:rPr dirty="0" sz="1450" spc="-10">
                <a:latin typeface="Times New Roman"/>
                <a:cs typeface="Times New Roman"/>
              </a:rPr>
              <a:t>and when  they came near the end </a:t>
            </a:r>
            <a:r>
              <a:rPr dirty="0" sz="1450" spc="-5">
                <a:latin typeface="Times New Roman"/>
                <a:cs typeface="Times New Roman"/>
              </a:rPr>
              <a:t>of </a:t>
            </a:r>
            <a:r>
              <a:rPr dirty="0" sz="1450" spc="-10">
                <a:latin typeface="Times New Roman"/>
                <a:cs typeface="Times New Roman"/>
              </a:rPr>
              <a:t>the trees that lined the </a:t>
            </a:r>
            <a:r>
              <a:rPr dirty="0" sz="1450" spc="-20">
                <a:latin typeface="Times New Roman"/>
                <a:cs typeface="Times New Roman"/>
              </a:rPr>
              <a:t>highway, </a:t>
            </a:r>
            <a:r>
              <a:rPr dirty="0" sz="1450" spc="-10">
                <a:latin typeface="Times New Roman"/>
                <a:cs typeface="Times New Roman"/>
              </a:rPr>
              <a:t>stopped to breathe  and reconnoitre.</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The sun was now well </a:t>
            </a:r>
            <a:r>
              <a:rPr dirty="0" sz="1450" spc="-5">
                <a:latin typeface="Times New Roman"/>
                <a:cs typeface="Times New Roman"/>
              </a:rPr>
              <a:t>up, </a:t>
            </a:r>
            <a:r>
              <a:rPr dirty="0" sz="1450" spc="-10">
                <a:latin typeface="Times New Roman"/>
                <a:cs typeface="Times New Roman"/>
              </a:rPr>
              <a:t>shining with </a:t>
            </a:r>
            <a:r>
              <a:rPr dirty="0" sz="1450" spc="-5">
                <a:latin typeface="Times New Roman"/>
                <a:cs typeface="Times New Roman"/>
              </a:rPr>
              <a:t>a </a:t>
            </a:r>
            <a:r>
              <a:rPr dirty="0" sz="1450" spc="-10">
                <a:latin typeface="Times New Roman"/>
                <a:cs typeface="Times New Roman"/>
              </a:rPr>
              <a:t>frosty brightness </a:t>
            </a:r>
            <a:r>
              <a:rPr dirty="0" sz="1450" spc="-5">
                <a:latin typeface="Times New Roman"/>
                <a:cs typeface="Times New Roman"/>
              </a:rPr>
              <a:t>out of a </a:t>
            </a:r>
            <a:r>
              <a:rPr dirty="0" sz="1450" spc="-10">
                <a:latin typeface="Times New Roman"/>
                <a:cs typeface="Times New Roman"/>
              </a:rPr>
              <a:t>yellow  halo, and right over against the </a:t>
            </a:r>
            <a:r>
              <a:rPr dirty="0" sz="1450" spc="-20">
                <a:latin typeface="Times New Roman"/>
                <a:cs typeface="Times New Roman"/>
              </a:rPr>
              <a:t>luminary, Shoreby, </a:t>
            </a:r>
            <a:r>
              <a:rPr dirty="0" sz="1450" spc="-5">
                <a:latin typeface="Times New Roman"/>
                <a:cs typeface="Times New Roman"/>
              </a:rPr>
              <a:t>a </a:t>
            </a:r>
            <a:r>
              <a:rPr dirty="0" sz="1450" spc="-10">
                <a:latin typeface="Times New Roman"/>
                <a:cs typeface="Times New Roman"/>
              </a:rPr>
              <a:t>field </a:t>
            </a:r>
            <a:r>
              <a:rPr dirty="0" sz="1450" spc="-5">
                <a:latin typeface="Times New Roman"/>
                <a:cs typeface="Times New Roman"/>
              </a:rPr>
              <a:t>of </a:t>
            </a:r>
            <a:r>
              <a:rPr dirty="0" sz="1450" spc="-10">
                <a:latin typeface="Times New Roman"/>
                <a:cs typeface="Times New Roman"/>
              </a:rPr>
              <a:t>snowy roofs and  ruddy gables, was rolling </a:t>
            </a:r>
            <a:r>
              <a:rPr dirty="0" sz="1450" spc="-5">
                <a:latin typeface="Times New Roman"/>
                <a:cs typeface="Times New Roman"/>
              </a:rPr>
              <a:t>up </a:t>
            </a:r>
            <a:r>
              <a:rPr dirty="0" sz="1450" spc="-10">
                <a:latin typeface="Times New Roman"/>
                <a:cs typeface="Times New Roman"/>
              </a:rPr>
              <a:t>its columns </a:t>
            </a:r>
            <a:r>
              <a:rPr dirty="0" sz="1450" spc="-5">
                <a:latin typeface="Times New Roman"/>
                <a:cs typeface="Times New Roman"/>
              </a:rPr>
              <a:t>of </a:t>
            </a:r>
            <a:r>
              <a:rPr dirty="0" sz="1450" spc="-10">
                <a:latin typeface="Times New Roman"/>
                <a:cs typeface="Times New Roman"/>
              </a:rPr>
              <a:t>morning smoke. Gloucester turned  round to</a:t>
            </a:r>
            <a:r>
              <a:rPr dirty="0" sz="1450" spc="-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“In that </a:t>
            </a:r>
            <a:r>
              <a:rPr dirty="0" sz="1450" spc="-5">
                <a:latin typeface="Times New Roman"/>
                <a:cs typeface="Times New Roman"/>
              </a:rPr>
              <a:t>poor </a:t>
            </a:r>
            <a:r>
              <a:rPr dirty="0" sz="1450" spc="-10">
                <a:latin typeface="Times New Roman"/>
                <a:cs typeface="Times New Roman"/>
              </a:rPr>
              <a:t>place,” </a:t>
            </a:r>
            <a:r>
              <a:rPr dirty="0" sz="1450" spc="-5">
                <a:latin typeface="Times New Roman"/>
                <a:cs typeface="Times New Roman"/>
              </a:rPr>
              <a:t>he </a:t>
            </a:r>
            <a:r>
              <a:rPr dirty="0" sz="1450" spc="-10">
                <a:latin typeface="Times New Roman"/>
                <a:cs typeface="Times New Roman"/>
              </a:rPr>
              <a:t>said, “where people are cooking breakfast, either </a:t>
            </a:r>
            <a:r>
              <a:rPr dirty="0" sz="1450" spc="-5">
                <a:latin typeface="Times New Roman"/>
                <a:cs typeface="Times New Roman"/>
              </a:rPr>
              <a:t>you  </a:t>
            </a:r>
            <a:r>
              <a:rPr dirty="0" sz="1450" spc="-10">
                <a:latin typeface="Times New Roman"/>
                <a:cs typeface="Times New Roman"/>
              </a:rPr>
              <a:t>shall gain </a:t>
            </a:r>
            <a:r>
              <a:rPr dirty="0" sz="1450" spc="-5">
                <a:latin typeface="Times New Roman"/>
                <a:cs typeface="Times New Roman"/>
              </a:rPr>
              <a:t>your </a:t>
            </a:r>
            <a:r>
              <a:rPr dirty="0" sz="1450" spc="-10">
                <a:latin typeface="Times New Roman"/>
                <a:cs typeface="Times New Roman"/>
              </a:rPr>
              <a:t>spurs and </a:t>
            </a:r>
            <a:r>
              <a:rPr dirty="0" sz="1450" spc="-5">
                <a:latin typeface="Times New Roman"/>
                <a:cs typeface="Times New Roman"/>
              </a:rPr>
              <a:t>I </a:t>
            </a:r>
            <a:r>
              <a:rPr dirty="0" sz="1450" spc="-10">
                <a:latin typeface="Times New Roman"/>
                <a:cs typeface="Times New Roman"/>
              </a:rPr>
              <a:t>begin </a:t>
            </a:r>
            <a:r>
              <a:rPr dirty="0" sz="1450" spc="-5">
                <a:latin typeface="Times New Roman"/>
                <a:cs typeface="Times New Roman"/>
              </a:rPr>
              <a:t>a </a:t>
            </a:r>
            <a:r>
              <a:rPr dirty="0" sz="1450" spc="-10">
                <a:latin typeface="Times New Roman"/>
                <a:cs typeface="Times New Roman"/>
              </a:rPr>
              <a:t>life </a:t>
            </a:r>
            <a:r>
              <a:rPr dirty="0" sz="1450" spc="-5">
                <a:latin typeface="Times New Roman"/>
                <a:cs typeface="Times New Roman"/>
              </a:rPr>
              <a:t>of </a:t>
            </a:r>
            <a:r>
              <a:rPr dirty="0" sz="1450" spc="-10">
                <a:latin typeface="Times New Roman"/>
                <a:cs typeface="Times New Roman"/>
              </a:rPr>
              <a:t>mighty </a:t>
            </a:r>
            <a:r>
              <a:rPr dirty="0" sz="1450" spc="-5">
                <a:latin typeface="Times New Roman"/>
                <a:cs typeface="Times New Roman"/>
              </a:rPr>
              <a:t>honour </a:t>
            </a:r>
            <a:r>
              <a:rPr dirty="0" sz="1450" spc="-10">
                <a:latin typeface="Times New Roman"/>
                <a:cs typeface="Times New Roman"/>
              </a:rPr>
              <a:t>and glory in the  </a:t>
            </a:r>
            <a:r>
              <a:rPr dirty="0" sz="1450" spc="-20">
                <a:latin typeface="Times New Roman"/>
                <a:cs typeface="Times New Roman"/>
              </a:rPr>
              <a:t>world’s </a:t>
            </a:r>
            <a:r>
              <a:rPr dirty="0" sz="1450" spc="-10">
                <a:latin typeface="Times New Roman"/>
                <a:cs typeface="Times New Roman"/>
              </a:rPr>
              <a:t>eye, </a:t>
            </a:r>
            <a:r>
              <a:rPr dirty="0" sz="1450" spc="-5">
                <a:latin typeface="Times New Roman"/>
                <a:cs typeface="Times New Roman"/>
              </a:rPr>
              <a:t>or </a:t>
            </a:r>
            <a:r>
              <a:rPr dirty="0" sz="1450" spc="-10">
                <a:latin typeface="Times New Roman"/>
                <a:cs typeface="Times New Roman"/>
              </a:rPr>
              <a:t>both </a:t>
            </a:r>
            <a:r>
              <a:rPr dirty="0" sz="1450" spc="-5">
                <a:latin typeface="Times New Roman"/>
                <a:cs typeface="Times New Roman"/>
              </a:rPr>
              <a:t>of </a:t>
            </a:r>
            <a:r>
              <a:rPr dirty="0" sz="1450" spc="-10">
                <a:latin typeface="Times New Roman"/>
                <a:cs typeface="Times New Roman"/>
              </a:rPr>
              <a:t>us, as </a:t>
            </a:r>
            <a:r>
              <a:rPr dirty="0" sz="1450" spc="-5">
                <a:latin typeface="Times New Roman"/>
                <a:cs typeface="Times New Roman"/>
              </a:rPr>
              <a:t>I </a:t>
            </a:r>
            <a:r>
              <a:rPr dirty="0" sz="1450" spc="-10">
                <a:latin typeface="Times New Roman"/>
                <a:cs typeface="Times New Roman"/>
              </a:rPr>
              <a:t>conceive it, shall fall dead and </a:t>
            </a:r>
            <a:r>
              <a:rPr dirty="0" sz="1450" spc="-5">
                <a:latin typeface="Times New Roman"/>
                <a:cs typeface="Times New Roman"/>
              </a:rPr>
              <a:t>be </a:t>
            </a:r>
            <a:r>
              <a:rPr dirty="0" sz="1450" spc="-10">
                <a:latin typeface="Times New Roman"/>
                <a:cs typeface="Times New Roman"/>
              </a:rPr>
              <a:t>unheard </a:t>
            </a:r>
            <a:r>
              <a:rPr dirty="0" sz="1450" spc="-5">
                <a:latin typeface="Times New Roman"/>
                <a:cs typeface="Times New Roman"/>
              </a:rPr>
              <a:t>of.  </a:t>
            </a:r>
            <a:r>
              <a:rPr dirty="0" sz="1450" spc="-45">
                <a:latin typeface="Times New Roman"/>
                <a:cs typeface="Times New Roman"/>
              </a:rPr>
              <a:t>Two </a:t>
            </a:r>
            <a:r>
              <a:rPr dirty="0" sz="1450" spc="-10">
                <a:latin typeface="Times New Roman"/>
                <a:cs typeface="Times New Roman"/>
              </a:rPr>
              <a:t>Richards are we. </a:t>
            </a:r>
            <a:r>
              <a:rPr dirty="0" sz="1450" spc="-35">
                <a:latin typeface="Times New Roman"/>
                <a:cs typeface="Times New Roman"/>
              </a:rPr>
              <a:t>Well, </a:t>
            </a:r>
            <a:r>
              <a:rPr dirty="0" sz="1450" spc="-10">
                <a:latin typeface="Times New Roman"/>
                <a:cs typeface="Times New Roman"/>
              </a:rPr>
              <a:t>then, Richard Shelton, they shall </a:t>
            </a:r>
            <a:r>
              <a:rPr dirty="0" sz="1450" spc="-5">
                <a:latin typeface="Times New Roman"/>
                <a:cs typeface="Times New Roman"/>
              </a:rPr>
              <a:t>be </a:t>
            </a:r>
            <a:r>
              <a:rPr dirty="0" sz="1450" spc="-10">
                <a:latin typeface="Times New Roman"/>
                <a:cs typeface="Times New Roman"/>
              </a:rPr>
              <a:t>heard about,  these two! Their swords shall </a:t>
            </a:r>
            <a:r>
              <a:rPr dirty="0" sz="1450" spc="-5">
                <a:latin typeface="Times New Roman"/>
                <a:cs typeface="Times New Roman"/>
              </a:rPr>
              <a:t>not </a:t>
            </a:r>
            <a:r>
              <a:rPr dirty="0" sz="1450" spc="-10">
                <a:latin typeface="Times New Roman"/>
                <a:cs typeface="Times New Roman"/>
              </a:rPr>
              <a:t>ring more loudly </a:t>
            </a:r>
            <a:r>
              <a:rPr dirty="0" sz="1450" spc="-5">
                <a:latin typeface="Times New Roman"/>
                <a:cs typeface="Times New Roman"/>
              </a:rPr>
              <a:t>on </a:t>
            </a:r>
            <a:r>
              <a:rPr dirty="0" sz="1450" spc="-25">
                <a:latin typeface="Times New Roman"/>
                <a:cs typeface="Times New Roman"/>
              </a:rPr>
              <a:t>men’s </a:t>
            </a:r>
            <a:r>
              <a:rPr dirty="0" sz="1450" spc="-10">
                <a:latin typeface="Times New Roman"/>
                <a:cs typeface="Times New Roman"/>
              </a:rPr>
              <a:t>helmets than their  names shall ring in </a:t>
            </a:r>
            <a:r>
              <a:rPr dirty="0" sz="1450" spc="-20">
                <a:latin typeface="Times New Roman"/>
                <a:cs typeface="Times New Roman"/>
              </a:rPr>
              <a:t>people’s</a:t>
            </a:r>
            <a:r>
              <a:rPr dirty="0" sz="1450" spc="10">
                <a:latin typeface="Times New Roman"/>
                <a:cs typeface="Times New Roman"/>
              </a:rPr>
              <a:t> </a:t>
            </a:r>
            <a:r>
              <a:rPr dirty="0" sz="1450" spc="-10">
                <a:latin typeface="Times New Roman"/>
                <a:cs typeface="Times New Roman"/>
              </a:rPr>
              <a:t>ears.”</a:t>
            </a:r>
            <a:endParaRPr sz="1450">
              <a:latin typeface="Times New Roman"/>
              <a:cs typeface="Times New Roman"/>
            </a:endParaRPr>
          </a:p>
          <a:p>
            <a:pPr algn="just" marL="12700" marR="7620">
              <a:lnSpc>
                <a:spcPts val="1730"/>
              </a:lnSpc>
              <a:spcBef>
                <a:spcPts val="565"/>
              </a:spcBef>
            </a:pPr>
            <a:r>
              <a:rPr dirty="0" sz="1450" spc="-10">
                <a:latin typeface="Times New Roman"/>
                <a:cs typeface="Times New Roman"/>
              </a:rPr>
              <a:t>Dick was astonished at so great </a:t>
            </a:r>
            <a:r>
              <a:rPr dirty="0" sz="1450" spc="-5">
                <a:latin typeface="Times New Roman"/>
                <a:cs typeface="Times New Roman"/>
              </a:rPr>
              <a:t>a </a:t>
            </a:r>
            <a:r>
              <a:rPr dirty="0" sz="1450" spc="-10">
                <a:latin typeface="Times New Roman"/>
                <a:cs typeface="Times New Roman"/>
              </a:rPr>
              <a:t>hunger after fame, expressed with so great  vehemence</a:t>
            </a:r>
            <a:r>
              <a:rPr dirty="0" sz="1450" spc="50">
                <a:latin typeface="Times New Roman"/>
                <a:cs typeface="Times New Roman"/>
              </a:rPr>
              <a:t>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voice</a:t>
            </a:r>
            <a:r>
              <a:rPr dirty="0" sz="1450" spc="50">
                <a:latin typeface="Times New Roman"/>
                <a:cs typeface="Times New Roman"/>
              </a:rPr>
              <a:t> </a:t>
            </a:r>
            <a:r>
              <a:rPr dirty="0" sz="1450" spc="-10">
                <a:latin typeface="Times New Roman"/>
                <a:cs typeface="Times New Roman"/>
              </a:rPr>
              <a:t>and</a:t>
            </a:r>
            <a:r>
              <a:rPr dirty="0" sz="1450" spc="60">
                <a:latin typeface="Times New Roman"/>
                <a:cs typeface="Times New Roman"/>
              </a:rPr>
              <a:t> </a:t>
            </a:r>
            <a:r>
              <a:rPr dirty="0" sz="1450" spc="-10">
                <a:latin typeface="Times New Roman"/>
                <a:cs typeface="Times New Roman"/>
              </a:rPr>
              <a:t>language,</a:t>
            </a:r>
            <a:r>
              <a:rPr dirty="0" sz="1450" spc="50">
                <a:latin typeface="Times New Roman"/>
                <a:cs typeface="Times New Roman"/>
              </a:rPr>
              <a:t> </a:t>
            </a:r>
            <a:r>
              <a:rPr dirty="0" sz="1450" spc="-10">
                <a:latin typeface="Times New Roman"/>
                <a:cs typeface="Times New Roman"/>
              </a:rPr>
              <a:t>and</a:t>
            </a:r>
            <a:r>
              <a:rPr dirty="0" sz="1450" spc="60">
                <a:latin typeface="Times New Roman"/>
                <a:cs typeface="Times New Roman"/>
              </a:rPr>
              <a:t> </a:t>
            </a:r>
            <a:r>
              <a:rPr dirty="0" sz="1450" spc="-5">
                <a:latin typeface="Times New Roman"/>
                <a:cs typeface="Times New Roman"/>
              </a:rPr>
              <a:t>he</a:t>
            </a:r>
            <a:r>
              <a:rPr dirty="0" sz="1450" spc="50">
                <a:latin typeface="Times New Roman"/>
                <a:cs typeface="Times New Roman"/>
              </a:rPr>
              <a:t> </a:t>
            </a:r>
            <a:r>
              <a:rPr dirty="0" sz="1450" spc="-10">
                <a:latin typeface="Times New Roman"/>
                <a:cs typeface="Times New Roman"/>
              </a:rPr>
              <a:t>answered</a:t>
            </a:r>
            <a:r>
              <a:rPr dirty="0" sz="1450" spc="60">
                <a:latin typeface="Times New Roman"/>
                <a:cs typeface="Times New Roman"/>
              </a:rPr>
              <a:t> </a:t>
            </a:r>
            <a:r>
              <a:rPr dirty="0" sz="1450" spc="-10">
                <a:latin typeface="Times New Roman"/>
                <a:cs typeface="Times New Roman"/>
              </a:rPr>
              <a:t>very</a:t>
            </a:r>
            <a:r>
              <a:rPr dirty="0" sz="1450" spc="50">
                <a:latin typeface="Times New Roman"/>
                <a:cs typeface="Times New Roman"/>
              </a:rPr>
              <a:t> </a:t>
            </a:r>
            <a:r>
              <a:rPr dirty="0" sz="1450" spc="-10">
                <a:latin typeface="Times New Roman"/>
                <a:cs typeface="Times New Roman"/>
              </a:rPr>
              <a:t>sensibly</a:t>
            </a:r>
            <a:r>
              <a:rPr dirty="0" sz="1450" spc="60">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20">
                <a:latin typeface="Times New Roman"/>
                <a:cs typeface="Times New Roman"/>
              </a:rPr>
              <a:t>quietly,</a:t>
            </a:r>
            <a:endParaRPr sz="1450">
              <a:latin typeface="Times New Roman"/>
              <a:cs typeface="Times New Roman"/>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9525">
              <a:lnSpc>
                <a:spcPts val="1730"/>
              </a:lnSpc>
              <a:spcBef>
                <a:spcPts val="155"/>
              </a:spcBef>
            </a:pPr>
            <a:r>
              <a:rPr dirty="0" sz="1450" spc="-10">
                <a:latin typeface="Times New Roman"/>
                <a:cs typeface="Times New Roman"/>
              </a:rPr>
              <a:t>that, for his part, </a:t>
            </a:r>
            <a:r>
              <a:rPr dirty="0" sz="1450" spc="-5">
                <a:latin typeface="Times New Roman"/>
                <a:cs typeface="Times New Roman"/>
              </a:rPr>
              <a:t>he </a:t>
            </a:r>
            <a:r>
              <a:rPr dirty="0" sz="1450" spc="-10">
                <a:latin typeface="Times New Roman"/>
                <a:cs typeface="Times New Roman"/>
              </a:rPr>
              <a:t>promised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do </a:t>
            </a:r>
            <a:r>
              <a:rPr dirty="0" sz="1450" spc="-10">
                <a:latin typeface="Times New Roman"/>
                <a:cs typeface="Times New Roman"/>
              </a:rPr>
              <a:t>his </a:t>
            </a:r>
            <a:r>
              <a:rPr dirty="0" sz="1450" spc="-25">
                <a:latin typeface="Times New Roman"/>
                <a:cs typeface="Times New Roman"/>
              </a:rPr>
              <a:t>duty, </a:t>
            </a:r>
            <a:r>
              <a:rPr dirty="0" sz="1450" spc="-10">
                <a:latin typeface="Times New Roman"/>
                <a:cs typeface="Times New Roman"/>
              </a:rPr>
              <a:t>and doubted </a:t>
            </a:r>
            <a:r>
              <a:rPr dirty="0" sz="1450" spc="-5">
                <a:latin typeface="Times New Roman"/>
                <a:cs typeface="Times New Roman"/>
              </a:rPr>
              <a:t>not of </a:t>
            </a:r>
            <a:r>
              <a:rPr dirty="0" sz="1450" spc="-10">
                <a:latin typeface="Times New Roman"/>
                <a:cs typeface="Times New Roman"/>
              </a:rPr>
              <a:t>victory  if everyone did the</a:t>
            </a:r>
            <a:r>
              <a:rPr dirty="0" sz="1450" spc="5">
                <a:latin typeface="Times New Roman"/>
                <a:cs typeface="Times New Roman"/>
              </a:rPr>
              <a:t> </a:t>
            </a:r>
            <a:r>
              <a:rPr dirty="0" sz="1450" spc="-10">
                <a:latin typeface="Times New Roman"/>
                <a:cs typeface="Times New Roman"/>
              </a:rPr>
              <a:t>like.</a:t>
            </a:r>
            <a:endParaRPr sz="1450">
              <a:latin typeface="Times New Roman"/>
              <a:cs typeface="Times New Roman"/>
            </a:endParaRPr>
          </a:p>
          <a:p>
            <a:pPr algn="just" marL="12700" marR="6350">
              <a:lnSpc>
                <a:spcPts val="1730"/>
              </a:lnSpc>
              <a:spcBef>
                <a:spcPts val="575"/>
              </a:spcBef>
            </a:pPr>
            <a:r>
              <a:rPr dirty="0" sz="1450" spc="-10">
                <a:latin typeface="Times New Roman"/>
                <a:cs typeface="Times New Roman"/>
              </a:rPr>
              <a:t>By this time the horses were well breathed, and the leader holding </a:t>
            </a:r>
            <a:r>
              <a:rPr dirty="0" sz="1450" spc="-5">
                <a:latin typeface="Times New Roman"/>
                <a:cs typeface="Times New Roman"/>
              </a:rPr>
              <a:t>up </a:t>
            </a:r>
            <a:r>
              <a:rPr dirty="0" sz="1450" spc="-10">
                <a:latin typeface="Times New Roman"/>
                <a:cs typeface="Times New Roman"/>
              </a:rPr>
              <a:t>his  sword and giving rein, the whole troop </a:t>
            </a:r>
            <a:r>
              <a:rPr dirty="0" sz="1450" spc="-5">
                <a:latin typeface="Times New Roman"/>
                <a:cs typeface="Times New Roman"/>
              </a:rPr>
              <a:t>of </a:t>
            </a:r>
            <a:r>
              <a:rPr dirty="0" sz="1450" spc="-15">
                <a:latin typeface="Times New Roman"/>
                <a:cs typeface="Times New Roman"/>
              </a:rPr>
              <a:t>chargers </a:t>
            </a:r>
            <a:r>
              <a:rPr dirty="0" sz="1450" spc="-10">
                <a:latin typeface="Times New Roman"/>
                <a:cs typeface="Times New Roman"/>
              </a:rPr>
              <a:t>broke into the gallop and  thundered, with their </a:t>
            </a:r>
            <a:r>
              <a:rPr dirty="0" sz="1450" spc="-5">
                <a:latin typeface="Times New Roman"/>
                <a:cs typeface="Times New Roman"/>
              </a:rPr>
              <a:t>double </a:t>
            </a:r>
            <a:r>
              <a:rPr dirty="0" sz="1450" spc="-10">
                <a:latin typeface="Times New Roman"/>
                <a:cs typeface="Times New Roman"/>
              </a:rPr>
              <a:t>load </a:t>
            </a:r>
            <a:r>
              <a:rPr dirty="0" sz="1450" spc="-5">
                <a:latin typeface="Times New Roman"/>
                <a:cs typeface="Times New Roman"/>
              </a:rPr>
              <a:t>of </a:t>
            </a:r>
            <a:r>
              <a:rPr dirty="0" sz="1450" spc="-10">
                <a:latin typeface="Times New Roman"/>
                <a:cs typeface="Times New Roman"/>
              </a:rPr>
              <a:t>fighting men, down the remainder </a:t>
            </a:r>
            <a:r>
              <a:rPr dirty="0" sz="1450" spc="-5">
                <a:latin typeface="Times New Roman"/>
                <a:cs typeface="Times New Roman"/>
              </a:rPr>
              <a:t>of </a:t>
            </a:r>
            <a:r>
              <a:rPr dirty="0" sz="1450" spc="-10">
                <a:latin typeface="Times New Roman"/>
                <a:cs typeface="Times New Roman"/>
              </a:rPr>
              <a:t>the  hill and across the snow-covered plain that still divided them from</a:t>
            </a:r>
            <a:r>
              <a:rPr dirty="0" sz="1450" spc="114">
                <a:latin typeface="Times New Roman"/>
                <a:cs typeface="Times New Roman"/>
              </a:rPr>
              <a:t> </a:t>
            </a:r>
            <a:r>
              <a:rPr dirty="0" sz="1450" spc="-20">
                <a:latin typeface="Times New Roman"/>
                <a:cs typeface="Times New Roman"/>
              </a:rPr>
              <a:t>Shoreby.</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00">
              <a:latin typeface="Times New Roman"/>
              <a:cs typeface="Times New Roman"/>
            </a:endParaRPr>
          </a:p>
          <a:p>
            <a:pPr algn="ctr">
              <a:lnSpc>
                <a:spcPct val="100000"/>
              </a:lnSpc>
            </a:pPr>
            <a:r>
              <a:rPr dirty="0" sz="1450" spc="-15" b="1">
                <a:latin typeface="Times New Roman"/>
                <a:cs typeface="Times New Roman"/>
              </a:rPr>
              <a:t>CHAPTER </a:t>
            </a:r>
            <a:r>
              <a:rPr dirty="0" sz="1450" spc="-10" b="1">
                <a:latin typeface="Times New Roman"/>
                <a:cs typeface="Times New Roman"/>
              </a:rPr>
              <a:t>II—THE </a:t>
            </a:r>
            <a:r>
              <a:rPr dirty="0" sz="1450" spc="-30" b="1">
                <a:latin typeface="Times New Roman"/>
                <a:cs typeface="Times New Roman"/>
              </a:rPr>
              <a:t>BATTLE </a:t>
            </a:r>
            <a:r>
              <a:rPr dirty="0" sz="1450" spc="-10" b="1">
                <a:latin typeface="Times New Roman"/>
                <a:cs typeface="Times New Roman"/>
              </a:rPr>
              <a:t>OF</a:t>
            </a:r>
            <a:r>
              <a:rPr dirty="0" sz="1450" spc="-25" b="1">
                <a:latin typeface="Times New Roman"/>
                <a:cs typeface="Times New Roman"/>
              </a:rPr>
              <a:t> </a:t>
            </a:r>
            <a:r>
              <a:rPr dirty="0" sz="1450" spc="-15" b="1">
                <a:latin typeface="Times New Roman"/>
                <a:cs typeface="Times New Roman"/>
              </a:rPr>
              <a:t>SHOREBY</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The whole distance to </a:t>
            </a:r>
            <a:r>
              <a:rPr dirty="0" sz="1450" spc="-5">
                <a:latin typeface="Times New Roman"/>
                <a:cs typeface="Times New Roman"/>
              </a:rPr>
              <a:t>be </a:t>
            </a:r>
            <a:r>
              <a:rPr dirty="0" sz="1450" spc="-10">
                <a:latin typeface="Times New Roman"/>
                <a:cs typeface="Times New Roman"/>
              </a:rPr>
              <a:t>crossed was </a:t>
            </a:r>
            <a:r>
              <a:rPr dirty="0" sz="1450" spc="-5">
                <a:latin typeface="Times New Roman"/>
                <a:cs typeface="Times New Roman"/>
              </a:rPr>
              <a:t>not </a:t>
            </a:r>
            <a:r>
              <a:rPr dirty="0" sz="1450" spc="-10">
                <a:latin typeface="Times New Roman"/>
                <a:cs typeface="Times New Roman"/>
              </a:rPr>
              <a:t>above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 </a:t>
            </a:r>
            <a:r>
              <a:rPr dirty="0" sz="1450" spc="-10">
                <a:latin typeface="Times New Roman"/>
                <a:cs typeface="Times New Roman"/>
              </a:rPr>
              <a:t>mile. But they  had </a:t>
            </a:r>
            <a:r>
              <a:rPr dirty="0" sz="1450" spc="-5">
                <a:latin typeface="Times New Roman"/>
                <a:cs typeface="Times New Roman"/>
              </a:rPr>
              <a:t>no </a:t>
            </a:r>
            <a:r>
              <a:rPr dirty="0" sz="1450" spc="-10">
                <a:latin typeface="Times New Roman"/>
                <a:cs typeface="Times New Roman"/>
              </a:rPr>
              <a:t>sooner debauched beyond the cover </a:t>
            </a:r>
            <a:r>
              <a:rPr dirty="0" sz="1450" spc="-5">
                <a:latin typeface="Times New Roman"/>
                <a:cs typeface="Times New Roman"/>
              </a:rPr>
              <a:t>of </a:t>
            </a:r>
            <a:r>
              <a:rPr dirty="0" sz="1450" spc="-10">
                <a:latin typeface="Times New Roman"/>
                <a:cs typeface="Times New Roman"/>
              </a:rPr>
              <a:t>the trees than they were aware  </a:t>
            </a:r>
            <a:r>
              <a:rPr dirty="0" sz="1450" spc="-5">
                <a:latin typeface="Times New Roman"/>
                <a:cs typeface="Times New Roman"/>
              </a:rPr>
              <a:t>of </a:t>
            </a:r>
            <a:r>
              <a:rPr dirty="0" sz="1450" spc="-10">
                <a:latin typeface="Times New Roman"/>
                <a:cs typeface="Times New Roman"/>
              </a:rPr>
              <a:t>people fleeing and screaming in the snowy meadows </a:t>
            </a:r>
            <a:r>
              <a:rPr dirty="0" sz="1450" spc="-5">
                <a:latin typeface="Times New Roman"/>
                <a:cs typeface="Times New Roman"/>
              </a:rPr>
              <a:t>upon </a:t>
            </a:r>
            <a:r>
              <a:rPr dirty="0" sz="1450" spc="-10">
                <a:latin typeface="Times New Roman"/>
                <a:cs typeface="Times New Roman"/>
              </a:rPr>
              <a:t>either hand.  Almost at the same moment </a:t>
            </a:r>
            <a:r>
              <a:rPr dirty="0" sz="1450" spc="-5">
                <a:latin typeface="Times New Roman"/>
                <a:cs typeface="Times New Roman"/>
              </a:rPr>
              <a:t>a </a:t>
            </a:r>
            <a:r>
              <a:rPr dirty="0" sz="1450" spc="-10">
                <a:latin typeface="Times New Roman"/>
                <a:cs typeface="Times New Roman"/>
              </a:rPr>
              <a:t>great rumour began to arise, and spread and  grow continually louder in the town; and they were </a:t>
            </a:r>
            <a:r>
              <a:rPr dirty="0" sz="1450" spc="-5">
                <a:latin typeface="Times New Roman"/>
                <a:cs typeface="Times New Roman"/>
              </a:rPr>
              <a:t>not </a:t>
            </a:r>
            <a:r>
              <a:rPr dirty="0" sz="1450" spc="-10">
                <a:latin typeface="Times New Roman"/>
                <a:cs typeface="Times New Roman"/>
              </a:rPr>
              <a:t>yet halfway to the  nearest house before the bells began to ring backward from the</a:t>
            </a:r>
            <a:r>
              <a:rPr dirty="0" sz="1450" spc="90">
                <a:latin typeface="Times New Roman"/>
                <a:cs typeface="Times New Roman"/>
              </a:rPr>
              <a:t> </a:t>
            </a:r>
            <a:r>
              <a:rPr dirty="0" sz="1450" spc="-10">
                <a:latin typeface="Times New Roman"/>
                <a:cs typeface="Times New Roman"/>
              </a:rPr>
              <a:t>steeple.</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The </a:t>
            </a:r>
            <a:r>
              <a:rPr dirty="0" sz="1450" spc="-5">
                <a:latin typeface="Times New Roman"/>
                <a:cs typeface="Times New Roman"/>
              </a:rPr>
              <a:t>young duke </a:t>
            </a:r>
            <a:r>
              <a:rPr dirty="0" sz="1450" spc="-10">
                <a:latin typeface="Times New Roman"/>
                <a:cs typeface="Times New Roman"/>
              </a:rPr>
              <a:t>ground his teeth </a:t>
            </a:r>
            <a:r>
              <a:rPr dirty="0" sz="1450" spc="-20">
                <a:latin typeface="Times New Roman"/>
                <a:cs typeface="Times New Roman"/>
              </a:rPr>
              <a:t>together. </a:t>
            </a:r>
            <a:r>
              <a:rPr dirty="0" sz="1450" spc="-10">
                <a:latin typeface="Times New Roman"/>
                <a:cs typeface="Times New Roman"/>
              </a:rPr>
              <a:t>By these so early signals </a:t>
            </a:r>
            <a:r>
              <a:rPr dirty="0" sz="1450" spc="-5">
                <a:latin typeface="Times New Roman"/>
                <a:cs typeface="Times New Roman"/>
              </a:rPr>
              <a:t>of </a:t>
            </a:r>
            <a:r>
              <a:rPr dirty="0" sz="1450" spc="-10">
                <a:latin typeface="Times New Roman"/>
                <a:cs typeface="Times New Roman"/>
              </a:rPr>
              <a:t>alarm  </a:t>
            </a:r>
            <a:r>
              <a:rPr dirty="0" sz="1450" spc="-5">
                <a:latin typeface="Times New Roman"/>
                <a:cs typeface="Times New Roman"/>
              </a:rPr>
              <a:t>he </a:t>
            </a:r>
            <a:r>
              <a:rPr dirty="0" sz="1450" spc="-10">
                <a:latin typeface="Times New Roman"/>
                <a:cs typeface="Times New Roman"/>
              </a:rPr>
              <a:t>feared to find his enemies prepared; and if </a:t>
            </a:r>
            <a:r>
              <a:rPr dirty="0" sz="1450" spc="-5">
                <a:latin typeface="Times New Roman"/>
                <a:cs typeface="Times New Roman"/>
              </a:rPr>
              <a:t>he </a:t>
            </a:r>
            <a:r>
              <a:rPr dirty="0" sz="1450" spc="-10">
                <a:latin typeface="Times New Roman"/>
                <a:cs typeface="Times New Roman"/>
              </a:rPr>
              <a:t>failed to gain </a:t>
            </a:r>
            <a:r>
              <a:rPr dirty="0" sz="1450" spc="-5">
                <a:latin typeface="Times New Roman"/>
                <a:cs typeface="Times New Roman"/>
              </a:rPr>
              <a:t>a </a:t>
            </a:r>
            <a:r>
              <a:rPr dirty="0" sz="1450" spc="-10">
                <a:latin typeface="Times New Roman"/>
                <a:cs typeface="Times New Roman"/>
              </a:rPr>
              <a:t>footing in the  town, </a:t>
            </a:r>
            <a:r>
              <a:rPr dirty="0" sz="1450" spc="-5">
                <a:latin typeface="Times New Roman"/>
                <a:cs typeface="Times New Roman"/>
              </a:rPr>
              <a:t>he </a:t>
            </a:r>
            <a:r>
              <a:rPr dirty="0" sz="1450" spc="-10">
                <a:latin typeface="Times New Roman"/>
                <a:cs typeface="Times New Roman"/>
              </a:rPr>
              <a:t>knew that his small party would soon </a:t>
            </a:r>
            <a:r>
              <a:rPr dirty="0" sz="1450" spc="-5">
                <a:latin typeface="Times New Roman"/>
                <a:cs typeface="Times New Roman"/>
              </a:rPr>
              <a:t>be </a:t>
            </a:r>
            <a:r>
              <a:rPr dirty="0" sz="1450" spc="-10">
                <a:latin typeface="Times New Roman"/>
                <a:cs typeface="Times New Roman"/>
              </a:rPr>
              <a:t>broken and exterminated in  the open.</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In the town, </a:t>
            </a:r>
            <a:r>
              <a:rPr dirty="0" sz="1450" spc="-15">
                <a:latin typeface="Times New Roman"/>
                <a:cs typeface="Times New Roman"/>
              </a:rPr>
              <a:t>however, </a:t>
            </a:r>
            <a:r>
              <a:rPr dirty="0" sz="1450" spc="-10">
                <a:latin typeface="Times New Roman"/>
                <a:cs typeface="Times New Roman"/>
              </a:rPr>
              <a:t>the Lancastrians were far from being in so </a:t>
            </a:r>
            <a:r>
              <a:rPr dirty="0" sz="1450" spc="-5">
                <a:latin typeface="Times New Roman"/>
                <a:cs typeface="Times New Roman"/>
              </a:rPr>
              <a:t>good a  </a:t>
            </a:r>
            <a:r>
              <a:rPr dirty="0" sz="1450" spc="-10">
                <a:latin typeface="Times New Roman"/>
                <a:cs typeface="Times New Roman"/>
              </a:rPr>
              <a:t>posture. It was as Dick had said. The night-guard had already </a:t>
            </a:r>
            <a:r>
              <a:rPr dirty="0" sz="1450" spc="-15">
                <a:latin typeface="Times New Roman"/>
                <a:cs typeface="Times New Roman"/>
              </a:rPr>
              <a:t>doffed </a:t>
            </a:r>
            <a:r>
              <a:rPr dirty="0" sz="1450" spc="-10">
                <a:latin typeface="Times New Roman"/>
                <a:cs typeface="Times New Roman"/>
              </a:rPr>
              <a:t>their  harness; the rest were still hanging—unlatched, unbraced, all unprepared for  battle—about their quarters; and in the whole </a:t>
            </a:r>
            <a:r>
              <a:rPr dirty="0" sz="1450" spc="-5">
                <a:latin typeface="Times New Roman"/>
                <a:cs typeface="Times New Roman"/>
              </a:rPr>
              <a:t>of </a:t>
            </a:r>
            <a:r>
              <a:rPr dirty="0" sz="1450" spc="-10">
                <a:latin typeface="Times New Roman"/>
                <a:cs typeface="Times New Roman"/>
              </a:rPr>
              <a:t>Shoreby there were </a:t>
            </a:r>
            <a:r>
              <a:rPr dirty="0" sz="1450" spc="-5">
                <a:latin typeface="Times New Roman"/>
                <a:cs typeface="Times New Roman"/>
              </a:rPr>
              <a:t>not,  </a:t>
            </a:r>
            <a:r>
              <a:rPr dirty="0" sz="1450" spc="-10">
                <a:latin typeface="Times New Roman"/>
                <a:cs typeface="Times New Roman"/>
              </a:rPr>
              <a:t>perhaps, fifty men full armed, </a:t>
            </a:r>
            <a:r>
              <a:rPr dirty="0" sz="1450" spc="-5">
                <a:latin typeface="Times New Roman"/>
                <a:cs typeface="Times New Roman"/>
              </a:rPr>
              <a:t>or </a:t>
            </a:r>
            <a:r>
              <a:rPr dirty="0" sz="1450" spc="-10">
                <a:latin typeface="Times New Roman"/>
                <a:cs typeface="Times New Roman"/>
              </a:rPr>
              <a:t>fifty </a:t>
            </a:r>
            <a:r>
              <a:rPr dirty="0" sz="1450" spc="-15">
                <a:latin typeface="Times New Roman"/>
                <a:cs typeface="Times New Roman"/>
              </a:rPr>
              <a:t>chargers </a:t>
            </a:r>
            <a:r>
              <a:rPr dirty="0" sz="1450" spc="-10">
                <a:latin typeface="Times New Roman"/>
                <a:cs typeface="Times New Roman"/>
              </a:rPr>
              <a:t>ready to </a:t>
            </a:r>
            <a:r>
              <a:rPr dirty="0" sz="1450" spc="-5">
                <a:latin typeface="Times New Roman"/>
                <a:cs typeface="Times New Roman"/>
              </a:rPr>
              <a:t>be</a:t>
            </a:r>
            <a:r>
              <a:rPr dirty="0" sz="1450" spc="75">
                <a:latin typeface="Times New Roman"/>
                <a:cs typeface="Times New Roman"/>
              </a:rPr>
              <a:t> </a:t>
            </a:r>
            <a:r>
              <a:rPr dirty="0" sz="1450" spc="-10">
                <a:latin typeface="Times New Roman"/>
                <a:cs typeface="Times New Roman"/>
              </a:rPr>
              <a:t>mounted.</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The beating </a:t>
            </a:r>
            <a:r>
              <a:rPr dirty="0" sz="1450" spc="-5">
                <a:latin typeface="Times New Roman"/>
                <a:cs typeface="Times New Roman"/>
              </a:rPr>
              <a:t>of </a:t>
            </a:r>
            <a:r>
              <a:rPr dirty="0" sz="1450" spc="-10">
                <a:latin typeface="Times New Roman"/>
                <a:cs typeface="Times New Roman"/>
              </a:rPr>
              <a:t>the bells, the terrifying summons </a:t>
            </a:r>
            <a:r>
              <a:rPr dirty="0" sz="1450" spc="-5">
                <a:latin typeface="Times New Roman"/>
                <a:cs typeface="Times New Roman"/>
              </a:rPr>
              <a:t>of </a:t>
            </a:r>
            <a:r>
              <a:rPr dirty="0" sz="1450" spc="-10">
                <a:latin typeface="Times New Roman"/>
                <a:cs typeface="Times New Roman"/>
              </a:rPr>
              <a:t>men who ran about the  streets crying and beating </a:t>
            </a:r>
            <a:r>
              <a:rPr dirty="0" sz="1450" spc="-5">
                <a:latin typeface="Times New Roman"/>
                <a:cs typeface="Times New Roman"/>
              </a:rPr>
              <a:t>upon </a:t>
            </a:r>
            <a:r>
              <a:rPr dirty="0" sz="1450" spc="-10">
                <a:latin typeface="Times New Roman"/>
                <a:cs typeface="Times New Roman"/>
              </a:rPr>
              <a:t>the doors, aroused in an incredibly short space  at least two score </a:t>
            </a:r>
            <a:r>
              <a:rPr dirty="0" sz="1450" spc="-5">
                <a:latin typeface="Times New Roman"/>
                <a:cs typeface="Times New Roman"/>
              </a:rPr>
              <a:t>out of </a:t>
            </a:r>
            <a:r>
              <a:rPr dirty="0" sz="1450" spc="-10">
                <a:latin typeface="Times New Roman"/>
                <a:cs typeface="Times New Roman"/>
              </a:rPr>
              <a:t>that half hundred. These </a:t>
            </a:r>
            <a:r>
              <a:rPr dirty="0" sz="1450" spc="-5">
                <a:latin typeface="Times New Roman"/>
                <a:cs typeface="Times New Roman"/>
              </a:rPr>
              <a:t>got </a:t>
            </a:r>
            <a:r>
              <a:rPr dirty="0" sz="1450" spc="-10">
                <a:latin typeface="Times New Roman"/>
                <a:cs typeface="Times New Roman"/>
              </a:rPr>
              <a:t>speedily to horse, and,  the alarm still flying wild and </a:t>
            </a:r>
            <a:r>
              <a:rPr dirty="0" sz="1450" spc="-20">
                <a:latin typeface="Times New Roman"/>
                <a:cs typeface="Times New Roman"/>
              </a:rPr>
              <a:t>contrary, </a:t>
            </a:r>
            <a:r>
              <a:rPr dirty="0" sz="1450" spc="-10">
                <a:latin typeface="Times New Roman"/>
                <a:cs typeface="Times New Roman"/>
              </a:rPr>
              <a:t>galloped in different</a:t>
            </a:r>
            <a:r>
              <a:rPr dirty="0" sz="1450" spc="85">
                <a:latin typeface="Times New Roman"/>
                <a:cs typeface="Times New Roman"/>
              </a:rPr>
              <a:t> </a:t>
            </a:r>
            <a:r>
              <a:rPr dirty="0" sz="1450" spc="-10">
                <a:latin typeface="Times New Roman"/>
                <a:cs typeface="Times New Roman"/>
              </a:rPr>
              <a:t>directions.</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Thus it befell that, when Richard </a:t>
            </a:r>
            <a:r>
              <a:rPr dirty="0" sz="1450" spc="-5">
                <a:latin typeface="Times New Roman"/>
                <a:cs typeface="Times New Roman"/>
              </a:rPr>
              <a:t>of </a:t>
            </a:r>
            <a:r>
              <a:rPr dirty="0" sz="1450" spc="-10">
                <a:latin typeface="Times New Roman"/>
                <a:cs typeface="Times New Roman"/>
              </a:rPr>
              <a:t>Gloucester reached the first house </a:t>
            </a:r>
            <a:r>
              <a:rPr dirty="0" sz="1450" spc="-5">
                <a:latin typeface="Times New Roman"/>
                <a:cs typeface="Times New Roman"/>
              </a:rPr>
              <a:t>of  </a:t>
            </a:r>
            <a:r>
              <a:rPr dirty="0" sz="1450" spc="-20">
                <a:latin typeface="Times New Roman"/>
                <a:cs typeface="Times New Roman"/>
              </a:rPr>
              <a:t>Shoreby, </a:t>
            </a:r>
            <a:r>
              <a:rPr dirty="0" sz="1450" spc="-5">
                <a:latin typeface="Times New Roman"/>
                <a:cs typeface="Times New Roman"/>
              </a:rPr>
              <a:t>he </a:t>
            </a:r>
            <a:r>
              <a:rPr dirty="0" sz="1450" spc="-10">
                <a:latin typeface="Times New Roman"/>
                <a:cs typeface="Times New Roman"/>
              </a:rPr>
              <a:t>was met in the mouth </a:t>
            </a:r>
            <a:r>
              <a:rPr dirty="0" sz="1450" spc="-5">
                <a:latin typeface="Times New Roman"/>
                <a:cs typeface="Times New Roman"/>
              </a:rPr>
              <a:t>of </a:t>
            </a:r>
            <a:r>
              <a:rPr dirty="0" sz="1450" spc="-10">
                <a:latin typeface="Times New Roman"/>
                <a:cs typeface="Times New Roman"/>
              </a:rPr>
              <a:t>the street </a:t>
            </a:r>
            <a:r>
              <a:rPr dirty="0" sz="1450" spc="-5">
                <a:latin typeface="Times New Roman"/>
                <a:cs typeface="Times New Roman"/>
              </a:rPr>
              <a:t>by a </a:t>
            </a:r>
            <a:r>
              <a:rPr dirty="0" sz="1450" spc="-10">
                <a:latin typeface="Times New Roman"/>
                <a:cs typeface="Times New Roman"/>
              </a:rPr>
              <a:t>mere handful </a:t>
            </a:r>
            <a:r>
              <a:rPr dirty="0" sz="1450" spc="-5">
                <a:latin typeface="Times New Roman"/>
                <a:cs typeface="Times New Roman"/>
              </a:rPr>
              <a:t>of </a:t>
            </a:r>
            <a:r>
              <a:rPr dirty="0" sz="1450" spc="-10">
                <a:latin typeface="Times New Roman"/>
                <a:cs typeface="Times New Roman"/>
              </a:rPr>
              <a:t>lances,  whom </a:t>
            </a:r>
            <a:r>
              <a:rPr dirty="0" sz="1450" spc="-5">
                <a:latin typeface="Times New Roman"/>
                <a:cs typeface="Times New Roman"/>
              </a:rPr>
              <a:t>he </a:t>
            </a:r>
            <a:r>
              <a:rPr dirty="0" sz="1450" spc="-10">
                <a:latin typeface="Times New Roman"/>
                <a:cs typeface="Times New Roman"/>
              </a:rPr>
              <a:t>swept before his onset as the storm chases the</a:t>
            </a:r>
            <a:r>
              <a:rPr dirty="0" sz="1450" spc="55">
                <a:latin typeface="Times New Roman"/>
                <a:cs typeface="Times New Roman"/>
              </a:rPr>
              <a:t> </a:t>
            </a:r>
            <a:r>
              <a:rPr dirty="0" sz="1450" spc="-10">
                <a:latin typeface="Times New Roman"/>
                <a:cs typeface="Times New Roman"/>
              </a:rPr>
              <a:t>bark.</a:t>
            </a:r>
            <a:endParaRPr sz="1450">
              <a:latin typeface="Times New Roman"/>
              <a:cs typeface="Times New Roman"/>
            </a:endParaRPr>
          </a:p>
          <a:p>
            <a:pPr marL="12700" marR="5715">
              <a:lnSpc>
                <a:spcPts val="1730"/>
              </a:lnSpc>
              <a:spcBef>
                <a:spcPts val="570"/>
              </a:spcBef>
            </a:pPr>
            <a:r>
              <a:rPr dirty="0" sz="1450" spc="-10">
                <a:latin typeface="Times New Roman"/>
                <a:cs typeface="Times New Roman"/>
              </a:rPr>
              <a:t>A hundred paces into the town, Dick Shelton touched the </a:t>
            </a:r>
            <a:r>
              <a:rPr dirty="0" sz="1450" spc="-20">
                <a:latin typeface="Times New Roman"/>
                <a:cs typeface="Times New Roman"/>
              </a:rPr>
              <a:t>duke’s </a:t>
            </a:r>
            <a:r>
              <a:rPr dirty="0" sz="1450" spc="-10">
                <a:latin typeface="Times New Roman"/>
                <a:cs typeface="Times New Roman"/>
              </a:rPr>
              <a:t>arm; the  duke, in </a:t>
            </a:r>
            <a:r>
              <a:rPr dirty="0" sz="1450" spc="-20">
                <a:latin typeface="Times New Roman"/>
                <a:cs typeface="Times New Roman"/>
              </a:rPr>
              <a:t>answer, </a:t>
            </a:r>
            <a:r>
              <a:rPr dirty="0" sz="1450" spc="-10">
                <a:latin typeface="Times New Roman"/>
                <a:cs typeface="Times New Roman"/>
              </a:rPr>
              <a:t>gathered his reins, </a:t>
            </a:r>
            <a:r>
              <a:rPr dirty="0" sz="1450" spc="-5">
                <a:latin typeface="Times New Roman"/>
                <a:cs typeface="Times New Roman"/>
              </a:rPr>
              <a:t>put </a:t>
            </a:r>
            <a:r>
              <a:rPr dirty="0" sz="1450" spc="-10">
                <a:latin typeface="Times New Roman"/>
                <a:cs typeface="Times New Roman"/>
              </a:rPr>
              <a:t>the shrill trumpet to his mouth, and  blowing </a:t>
            </a:r>
            <a:r>
              <a:rPr dirty="0" sz="1450" spc="-5">
                <a:latin typeface="Times New Roman"/>
                <a:cs typeface="Times New Roman"/>
              </a:rPr>
              <a:t>a </a:t>
            </a:r>
            <a:r>
              <a:rPr dirty="0" sz="1450" spc="-10">
                <a:latin typeface="Times New Roman"/>
                <a:cs typeface="Times New Roman"/>
              </a:rPr>
              <a:t>concerted point, turned to the right hand </a:t>
            </a:r>
            <a:r>
              <a:rPr dirty="0" sz="1450" spc="-5">
                <a:latin typeface="Times New Roman"/>
                <a:cs typeface="Times New Roman"/>
              </a:rPr>
              <a:t>out of </a:t>
            </a:r>
            <a:r>
              <a:rPr dirty="0" sz="1450" spc="-10">
                <a:latin typeface="Times New Roman"/>
                <a:cs typeface="Times New Roman"/>
              </a:rPr>
              <a:t>the direct advance.  Swerving like </a:t>
            </a:r>
            <a:r>
              <a:rPr dirty="0" sz="1450" spc="-5">
                <a:latin typeface="Times New Roman"/>
                <a:cs typeface="Times New Roman"/>
              </a:rPr>
              <a:t>a </a:t>
            </a:r>
            <a:r>
              <a:rPr dirty="0" sz="1450" spc="-10">
                <a:latin typeface="Times New Roman"/>
                <a:cs typeface="Times New Roman"/>
              </a:rPr>
              <a:t>single </a:t>
            </a:r>
            <a:r>
              <a:rPr dirty="0" sz="1450" spc="-20">
                <a:latin typeface="Times New Roman"/>
                <a:cs typeface="Times New Roman"/>
              </a:rPr>
              <a:t>rider, </a:t>
            </a:r>
            <a:r>
              <a:rPr dirty="0" sz="1450" spc="-10">
                <a:latin typeface="Times New Roman"/>
                <a:cs typeface="Times New Roman"/>
              </a:rPr>
              <a:t>his whole command turned after him, and, still at  the full gallop </a:t>
            </a:r>
            <a:r>
              <a:rPr dirty="0" sz="1450" spc="-5">
                <a:latin typeface="Times New Roman"/>
                <a:cs typeface="Times New Roman"/>
              </a:rPr>
              <a:t>of </a:t>
            </a:r>
            <a:r>
              <a:rPr dirty="0" sz="1450" spc="-10">
                <a:latin typeface="Times New Roman"/>
                <a:cs typeface="Times New Roman"/>
              </a:rPr>
              <a:t>the chargers, swept </a:t>
            </a:r>
            <a:r>
              <a:rPr dirty="0" sz="1450" spc="-5">
                <a:latin typeface="Times New Roman"/>
                <a:cs typeface="Times New Roman"/>
              </a:rPr>
              <a:t>up </a:t>
            </a:r>
            <a:r>
              <a:rPr dirty="0" sz="1450" spc="-10">
                <a:latin typeface="Times New Roman"/>
                <a:cs typeface="Times New Roman"/>
              </a:rPr>
              <a:t>the narrow bye-street. Only the last  score </a:t>
            </a:r>
            <a:r>
              <a:rPr dirty="0" sz="1450" spc="-5">
                <a:latin typeface="Times New Roman"/>
                <a:cs typeface="Times New Roman"/>
              </a:rPr>
              <a:t>of </a:t>
            </a:r>
            <a:r>
              <a:rPr dirty="0" sz="1450" spc="-10">
                <a:latin typeface="Times New Roman"/>
                <a:cs typeface="Times New Roman"/>
              </a:rPr>
              <a:t>riders drew rein and faced about in the entrance; the footmen, whom  they carried behind them, leapt at the same instant to the earth, and began,  some</a:t>
            </a:r>
            <a:r>
              <a:rPr dirty="0" sz="1450" spc="65">
                <a:latin typeface="Times New Roman"/>
                <a:cs typeface="Times New Roman"/>
              </a:rPr>
              <a:t> </a:t>
            </a:r>
            <a:r>
              <a:rPr dirty="0" sz="1450" spc="-10">
                <a:latin typeface="Times New Roman"/>
                <a:cs typeface="Times New Roman"/>
              </a:rPr>
              <a:t>to</a:t>
            </a:r>
            <a:r>
              <a:rPr dirty="0" sz="1450" spc="70">
                <a:latin typeface="Times New Roman"/>
                <a:cs typeface="Times New Roman"/>
              </a:rPr>
              <a:t> </a:t>
            </a:r>
            <a:r>
              <a:rPr dirty="0" sz="1450" spc="-10">
                <a:latin typeface="Times New Roman"/>
                <a:cs typeface="Times New Roman"/>
              </a:rPr>
              <a:t>bend</a:t>
            </a:r>
            <a:r>
              <a:rPr dirty="0" sz="1450" spc="70">
                <a:latin typeface="Times New Roman"/>
                <a:cs typeface="Times New Roman"/>
              </a:rPr>
              <a:t> </a:t>
            </a:r>
            <a:r>
              <a:rPr dirty="0" sz="1450" spc="-10">
                <a:latin typeface="Times New Roman"/>
                <a:cs typeface="Times New Roman"/>
              </a:rPr>
              <a:t>their</a:t>
            </a:r>
            <a:r>
              <a:rPr dirty="0" sz="1450" spc="70">
                <a:latin typeface="Times New Roman"/>
                <a:cs typeface="Times New Roman"/>
              </a:rPr>
              <a:t> </a:t>
            </a:r>
            <a:r>
              <a:rPr dirty="0" sz="1450" spc="-10">
                <a:latin typeface="Times New Roman"/>
                <a:cs typeface="Times New Roman"/>
              </a:rPr>
              <a:t>bows,</a:t>
            </a:r>
            <a:r>
              <a:rPr dirty="0" sz="1450" spc="70">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10">
                <a:latin typeface="Times New Roman"/>
                <a:cs typeface="Times New Roman"/>
              </a:rPr>
              <a:t>others</a:t>
            </a:r>
            <a:r>
              <a:rPr dirty="0" sz="1450" spc="65">
                <a:latin typeface="Times New Roman"/>
                <a:cs typeface="Times New Roman"/>
              </a:rPr>
              <a:t> </a:t>
            </a:r>
            <a:r>
              <a:rPr dirty="0" sz="1450" spc="-10">
                <a:latin typeface="Times New Roman"/>
                <a:cs typeface="Times New Roman"/>
              </a:rPr>
              <a:t>to</a:t>
            </a:r>
            <a:r>
              <a:rPr dirty="0" sz="1450" spc="75">
                <a:latin typeface="Times New Roman"/>
                <a:cs typeface="Times New Roman"/>
              </a:rPr>
              <a:t> </a:t>
            </a:r>
            <a:r>
              <a:rPr dirty="0" sz="1450" spc="-10">
                <a:latin typeface="Times New Roman"/>
                <a:cs typeface="Times New Roman"/>
              </a:rPr>
              <a:t>break</a:t>
            </a:r>
            <a:r>
              <a:rPr dirty="0" sz="1450" spc="65">
                <a:latin typeface="Times New Roman"/>
                <a:cs typeface="Times New Roman"/>
              </a:rPr>
              <a:t> </a:t>
            </a:r>
            <a:r>
              <a:rPr dirty="0" sz="1450" spc="-10">
                <a:latin typeface="Times New Roman"/>
                <a:cs typeface="Times New Roman"/>
              </a:rPr>
              <a:t>into</a:t>
            </a:r>
            <a:r>
              <a:rPr dirty="0" sz="1450" spc="75">
                <a:latin typeface="Times New Roman"/>
                <a:cs typeface="Times New Roman"/>
              </a:rPr>
              <a:t> </a:t>
            </a:r>
            <a:r>
              <a:rPr dirty="0" sz="1450" spc="-10">
                <a:latin typeface="Times New Roman"/>
                <a:cs typeface="Times New Roman"/>
              </a:rPr>
              <a:t>and</a:t>
            </a:r>
            <a:r>
              <a:rPr dirty="0" sz="1450" spc="65">
                <a:latin typeface="Times New Roman"/>
                <a:cs typeface="Times New Roman"/>
              </a:rPr>
              <a:t> </a:t>
            </a:r>
            <a:r>
              <a:rPr dirty="0" sz="1450" spc="-10">
                <a:latin typeface="Times New Roman"/>
                <a:cs typeface="Times New Roman"/>
              </a:rPr>
              <a:t>secure</a:t>
            </a:r>
            <a:r>
              <a:rPr dirty="0" sz="1450" spc="75">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houses</a:t>
            </a:r>
            <a:r>
              <a:rPr dirty="0" sz="1450" spc="70">
                <a:latin typeface="Times New Roman"/>
                <a:cs typeface="Times New Roman"/>
              </a:rPr>
              <a:t> </a:t>
            </a:r>
            <a:r>
              <a:rPr dirty="0" sz="1450" spc="-5">
                <a:latin typeface="Times New Roman"/>
                <a:cs typeface="Times New Roman"/>
              </a:rPr>
              <a:t>upon</a:t>
            </a:r>
            <a:endParaRPr sz="1450">
              <a:latin typeface="Times New Roman"/>
              <a:cs typeface="Times New Roman"/>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1862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either hand.</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Surprised at this sudden change </a:t>
            </a:r>
            <a:r>
              <a:rPr dirty="0" sz="1450" spc="-5">
                <a:latin typeface="Times New Roman"/>
                <a:cs typeface="Times New Roman"/>
              </a:rPr>
              <a:t>of </a:t>
            </a:r>
            <a:r>
              <a:rPr dirty="0" sz="1450" spc="-10">
                <a:latin typeface="Times New Roman"/>
                <a:cs typeface="Times New Roman"/>
              </a:rPr>
              <a:t>direction, and daunted </a:t>
            </a:r>
            <a:r>
              <a:rPr dirty="0" sz="1450" spc="-5">
                <a:latin typeface="Times New Roman"/>
                <a:cs typeface="Times New Roman"/>
              </a:rPr>
              <a:t>by </a:t>
            </a:r>
            <a:r>
              <a:rPr dirty="0" sz="1450" spc="-10">
                <a:latin typeface="Times New Roman"/>
                <a:cs typeface="Times New Roman"/>
              </a:rPr>
              <a:t>the firm front </a:t>
            </a:r>
            <a:r>
              <a:rPr dirty="0" sz="1450" spc="-5">
                <a:latin typeface="Times New Roman"/>
                <a:cs typeface="Times New Roman"/>
              </a:rPr>
              <a:t>of  </a:t>
            </a:r>
            <a:r>
              <a:rPr dirty="0" sz="1450" spc="-10">
                <a:latin typeface="Times New Roman"/>
                <a:cs typeface="Times New Roman"/>
              </a:rPr>
              <a:t>the rear-guard, the few Lancastrians, after </a:t>
            </a:r>
            <a:r>
              <a:rPr dirty="0" sz="1450" spc="-5">
                <a:latin typeface="Times New Roman"/>
                <a:cs typeface="Times New Roman"/>
              </a:rPr>
              <a:t>a </a:t>
            </a:r>
            <a:r>
              <a:rPr dirty="0" sz="1450" spc="-10">
                <a:latin typeface="Times New Roman"/>
                <a:cs typeface="Times New Roman"/>
              </a:rPr>
              <a:t>momentary consultation, turned  and rode farther into town to seek for</a:t>
            </a:r>
            <a:r>
              <a:rPr dirty="0" sz="1450" spc="35">
                <a:latin typeface="Times New Roman"/>
                <a:cs typeface="Times New Roman"/>
              </a:rPr>
              <a:t> </a:t>
            </a:r>
            <a:r>
              <a:rPr dirty="0" sz="1450" spc="-10">
                <a:latin typeface="Times New Roman"/>
                <a:cs typeface="Times New Roman"/>
              </a:rPr>
              <a:t>reinforcements.</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The quarter </a:t>
            </a:r>
            <a:r>
              <a:rPr dirty="0" sz="1450" spc="-5">
                <a:latin typeface="Times New Roman"/>
                <a:cs typeface="Times New Roman"/>
              </a:rPr>
              <a:t>of </a:t>
            </a:r>
            <a:r>
              <a:rPr dirty="0" sz="1450" spc="-10">
                <a:latin typeface="Times New Roman"/>
                <a:cs typeface="Times New Roman"/>
              </a:rPr>
              <a:t>the town </a:t>
            </a:r>
            <a:r>
              <a:rPr dirty="0" sz="1450" spc="-5">
                <a:latin typeface="Times New Roman"/>
                <a:cs typeface="Times New Roman"/>
              </a:rPr>
              <a:t>upon </a:t>
            </a:r>
            <a:r>
              <a:rPr dirty="0" sz="1450" spc="-10">
                <a:latin typeface="Times New Roman"/>
                <a:cs typeface="Times New Roman"/>
              </a:rPr>
              <a:t>which, </a:t>
            </a:r>
            <a:r>
              <a:rPr dirty="0" sz="1450" spc="-5">
                <a:latin typeface="Times New Roman"/>
                <a:cs typeface="Times New Roman"/>
              </a:rPr>
              <a:t>by </a:t>
            </a:r>
            <a:r>
              <a:rPr dirty="0" sz="1450" spc="-10">
                <a:latin typeface="Times New Roman"/>
                <a:cs typeface="Times New Roman"/>
              </a:rPr>
              <a:t>the advice </a:t>
            </a:r>
            <a:r>
              <a:rPr dirty="0" sz="1450" spc="-5">
                <a:latin typeface="Times New Roman"/>
                <a:cs typeface="Times New Roman"/>
              </a:rPr>
              <a:t>of </a:t>
            </a:r>
            <a:r>
              <a:rPr dirty="0" sz="1450" spc="-10">
                <a:latin typeface="Times New Roman"/>
                <a:cs typeface="Times New Roman"/>
              </a:rPr>
              <a:t>Dick, Richard </a:t>
            </a:r>
            <a:r>
              <a:rPr dirty="0" sz="1450" spc="-5">
                <a:latin typeface="Times New Roman"/>
                <a:cs typeface="Times New Roman"/>
              </a:rPr>
              <a:t>of  </a:t>
            </a:r>
            <a:r>
              <a:rPr dirty="0" sz="1450" spc="-10">
                <a:latin typeface="Times New Roman"/>
                <a:cs typeface="Times New Roman"/>
              </a:rPr>
              <a:t>Gloucester had now seized, consisted </a:t>
            </a:r>
            <a:r>
              <a:rPr dirty="0" sz="1450" spc="-5">
                <a:latin typeface="Times New Roman"/>
                <a:cs typeface="Times New Roman"/>
              </a:rPr>
              <a:t>of </a:t>
            </a:r>
            <a:r>
              <a:rPr dirty="0" sz="1450" spc="-10">
                <a:latin typeface="Times New Roman"/>
                <a:cs typeface="Times New Roman"/>
              </a:rPr>
              <a:t>five small streets </a:t>
            </a:r>
            <a:r>
              <a:rPr dirty="0" sz="1450" spc="-5">
                <a:latin typeface="Times New Roman"/>
                <a:cs typeface="Times New Roman"/>
              </a:rPr>
              <a:t>of poor </a:t>
            </a:r>
            <a:r>
              <a:rPr dirty="0" sz="1450" spc="-10">
                <a:latin typeface="Times New Roman"/>
                <a:cs typeface="Times New Roman"/>
              </a:rPr>
              <a:t>and ill-  inhabited houses, occupying </a:t>
            </a:r>
            <a:r>
              <a:rPr dirty="0" sz="1450" spc="-5">
                <a:latin typeface="Times New Roman"/>
                <a:cs typeface="Times New Roman"/>
              </a:rPr>
              <a:t>a </a:t>
            </a:r>
            <a:r>
              <a:rPr dirty="0" sz="1450" spc="-10">
                <a:latin typeface="Times New Roman"/>
                <a:cs typeface="Times New Roman"/>
              </a:rPr>
              <a:t>very gentle eminence, and lying open towards  the back.</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The five streets being each secured </a:t>
            </a:r>
            <a:r>
              <a:rPr dirty="0" sz="1450" spc="-5">
                <a:latin typeface="Times New Roman"/>
                <a:cs typeface="Times New Roman"/>
              </a:rPr>
              <a:t>by a good </a:t>
            </a:r>
            <a:r>
              <a:rPr dirty="0" sz="1450" spc="-10">
                <a:latin typeface="Times New Roman"/>
                <a:cs typeface="Times New Roman"/>
              </a:rPr>
              <a:t>guard, the reserve would thus  occupy the centre, </a:t>
            </a:r>
            <a:r>
              <a:rPr dirty="0" sz="1450" spc="-5">
                <a:latin typeface="Times New Roman"/>
                <a:cs typeface="Times New Roman"/>
              </a:rPr>
              <a:t>out of </a:t>
            </a:r>
            <a:r>
              <a:rPr dirty="0" sz="1450" spc="-10">
                <a:latin typeface="Times New Roman"/>
                <a:cs typeface="Times New Roman"/>
              </a:rPr>
              <a:t>shot, and yet ready to carry aid wherever it was  needed.</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Such was the poorness </a:t>
            </a:r>
            <a:r>
              <a:rPr dirty="0" sz="1450" spc="-5">
                <a:latin typeface="Times New Roman"/>
                <a:cs typeface="Times New Roman"/>
              </a:rPr>
              <a:t>of </a:t>
            </a:r>
            <a:r>
              <a:rPr dirty="0" sz="1450" spc="-10">
                <a:latin typeface="Times New Roman"/>
                <a:cs typeface="Times New Roman"/>
              </a:rPr>
              <a:t>the neighbourhood that </a:t>
            </a:r>
            <a:r>
              <a:rPr dirty="0" sz="1450" spc="-5">
                <a:latin typeface="Times New Roman"/>
                <a:cs typeface="Times New Roman"/>
              </a:rPr>
              <a:t>none of </a:t>
            </a:r>
            <a:r>
              <a:rPr dirty="0" sz="1450" spc="-10">
                <a:latin typeface="Times New Roman"/>
                <a:cs typeface="Times New Roman"/>
              </a:rPr>
              <a:t>the Lancastrian  lords, and </a:t>
            </a:r>
            <a:r>
              <a:rPr dirty="0" sz="1450" spc="-5">
                <a:latin typeface="Times New Roman"/>
                <a:cs typeface="Times New Roman"/>
              </a:rPr>
              <a:t>but </a:t>
            </a:r>
            <a:r>
              <a:rPr dirty="0" sz="1450" spc="-10">
                <a:latin typeface="Times New Roman"/>
                <a:cs typeface="Times New Roman"/>
              </a:rPr>
              <a:t>few </a:t>
            </a:r>
            <a:r>
              <a:rPr dirty="0" sz="1450" spc="-5">
                <a:latin typeface="Times New Roman"/>
                <a:cs typeface="Times New Roman"/>
              </a:rPr>
              <a:t>of </a:t>
            </a:r>
            <a:r>
              <a:rPr dirty="0" sz="1450" spc="-10">
                <a:latin typeface="Times New Roman"/>
                <a:cs typeface="Times New Roman"/>
              </a:rPr>
              <a:t>their retainers, had been lodged therein; and the  inhabitants, with </a:t>
            </a:r>
            <a:r>
              <a:rPr dirty="0" sz="1450" spc="-5">
                <a:latin typeface="Times New Roman"/>
                <a:cs typeface="Times New Roman"/>
              </a:rPr>
              <a:t>one </a:t>
            </a:r>
            <a:r>
              <a:rPr dirty="0" sz="1450" spc="-10">
                <a:latin typeface="Times New Roman"/>
                <a:cs typeface="Times New Roman"/>
              </a:rPr>
              <a:t>accord, deserted their houses and fled, squalling, along  the streets </a:t>
            </a:r>
            <a:r>
              <a:rPr dirty="0" sz="1450" spc="-5">
                <a:latin typeface="Times New Roman"/>
                <a:cs typeface="Times New Roman"/>
              </a:rPr>
              <a:t>or </a:t>
            </a:r>
            <a:r>
              <a:rPr dirty="0" sz="1450" spc="-10">
                <a:latin typeface="Times New Roman"/>
                <a:cs typeface="Times New Roman"/>
              </a:rPr>
              <a:t>over garden</a:t>
            </a:r>
            <a:r>
              <a:rPr dirty="0" sz="1450" spc="5">
                <a:latin typeface="Times New Roman"/>
                <a:cs typeface="Times New Roman"/>
              </a:rPr>
              <a:t> </a:t>
            </a:r>
            <a:r>
              <a:rPr dirty="0" sz="1450" spc="-10">
                <a:latin typeface="Times New Roman"/>
                <a:cs typeface="Times New Roman"/>
              </a:rPr>
              <a:t>walls.</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In the centre, where the five ways all met, </a:t>
            </a:r>
            <a:r>
              <a:rPr dirty="0" sz="1450" spc="-5">
                <a:latin typeface="Times New Roman"/>
                <a:cs typeface="Times New Roman"/>
              </a:rPr>
              <a:t>a </a:t>
            </a:r>
            <a:r>
              <a:rPr dirty="0" sz="1450" spc="-10">
                <a:latin typeface="Times New Roman"/>
                <a:cs typeface="Times New Roman"/>
              </a:rPr>
              <a:t>somewhat ill-favoured alehouse  displayed the sign </a:t>
            </a:r>
            <a:r>
              <a:rPr dirty="0" sz="1450" spc="-5">
                <a:latin typeface="Times New Roman"/>
                <a:cs typeface="Times New Roman"/>
              </a:rPr>
              <a:t>of </a:t>
            </a:r>
            <a:r>
              <a:rPr dirty="0" sz="1450" spc="-10">
                <a:latin typeface="Times New Roman"/>
                <a:cs typeface="Times New Roman"/>
              </a:rPr>
              <a:t>the Chequers; and here the Duke </a:t>
            </a:r>
            <a:r>
              <a:rPr dirty="0" sz="1450" spc="-5">
                <a:latin typeface="Times New Roman"/>
                <a:cs typeface="Times New Roman"/>
              </a:rPr>
              <a:t>of </a:t>
            </a:r>
            <a:r>
              <a:rPr dirty="0" sz="1450" spc="-10">
                <a:latin typeface="Times New Roman"/>
                <a:cs typeface="Times New Roman"/>
              </a:rPr>
              <a:t>Gloucester chose his  headquarters for the</a:t>
            </a:r>
            <a:r>
              <a:rPr dirty="0" sz="1450">
                <a:latin typeface="Times New Roman"/>
                <a:cs typeface="Times New Roman"/>
              </a:rPr>
              <a:t> </a:t>
            </a:r>
            <a:r>
              <a:rPr dirty="0" sz="1450" spc="-30">
                <a:latin typeface="Times New Roman"/>
                <a:cs typeface="Times New Roman"/>
              </a:rPr>
              <a:t>day.</a:t>
            </a:r>
            <a:endParaRPr sz="1450">
              <a:latin typeface="Times New Roman"/>
              <a:cs typeface="Times New Roman"/>
            </a:endParaRPr>
          </a:p>
          <a:p>
            <a:pPr algn="just" marL="12700">
              <a:lnSpc>
                <a:spcPct val="100000"/>
              </a:lnSpc>
              <a:spcBef>
                <a:spcPts val="505"/>
              </a:spcBef>
            </a:pPr>
            <a:r>
              <a:rPr dirty="0" sz="1450" spc="-60">
                <a:latin typeface="Times New Roman"/>
                <a:cs typeface="Times New Roman"/>
              </a:rPr>
              <a:t>To </a:t>
            </a:r>
            <a:r>
              <a:rPr dirty="0" sz="1450" spc="-10">
                <a:latin typeface="Times New Roman"/>
                <a:cs typeface="Times New Roman"/>
              </a:rPr>
              <a:t>Dick </a:t>
            </a:r>
            <a:r>
              <a:rPr dirty="0" sz="1450" spc="-5">
                <a:latin typeface="Times New Roman"/>
                <a:cs typeface="Times New Roman"/>
              </a:rPr>
              <a:t>he </a:t>
            </a:r>
            <a:r>
              <a:rPr dirty="0" sz="1450" spc="-10">
                <a:latin typeface="Times New Roman"/>
                <a:cs typeface="Times New Roman"/>
              </a:rPr>
              <a:t>assigned the guard </a:t>
            </a:r>
            <a:r>
              <a:rPr dirty="0" sz="1450" spc="-5">
                <a:latin typeface="Times New Roman"/>
                <a:cs typeface="Times New Roman"/>
              </a:rPr>
              <a:t>of one of </a:t>
            </a:r>
            <a:r>
              <a:rPr dirty="0" sz="1450" spc="-10">
                <a:latin typeface="Times New Roman"/>
                <a:cs typeface="Times New Roman"/>
              </a:rPr>
              <a:t>the five</a:t>
            </a:r>
            <a:r>
              <a:rPr dirty="0" sz="1450" spc="80">
                <a:latin typeface="Times New Roman"/>
                <a:cs typeface="Times New Roman"/>
              </a:rPr>
              <a:t> </a:t>
            </a:r>
            <a:r>
              <a:rPr dirty="0" sz="1450" spc="-10">
                <a:latin typeface="Times New Roman"/>
                <a:cs typeface="Times New Roman"/>
              </a:rPr>
              <a:t>streets.</a:t>
            </a:r>
            <a:endParaRPr sz="1450">
              <a:latin typeface="Times New Roman"/>
              <a:cs typeface="Times New Roman"/>
            </a:endParaRPr>
          </a:p>
          <a:p>
            <a:pPr algn="just" marL="12700" marR="11430">
              <a:lnSpc>
                <a:spcPts val="1730"/>
              </a:lnSpc>
              <a:spcBef>
                <a:spcPts val="630"/>
              </a:spcBef>
            </a:pPr>
            <a:r>
              <a:rPr dirty="0" sz="1450" spc="-10">
                <a:latin typeface="Times New Roman"/>
                <a:cs typeface="Times New Roman"/>
              </a:rPr>
              <a:t>“Go,” </a:t>
            </a:r>
            <a:r>
              <a:rPr dirty="0" sz="1450" spc="-5">
                <a:latin typeface="Times New Roman"/>
                <a:cs typeface="Times New Roman"/>
              </a:rPr>
              <a:t>he </a:t>
            </a:r>
            <a:r>
              <a:rPr dirty="0" sz="1450" spc="-10">
                <a:latin typeface="Times New Roman"/>
                <a:cs typeface="Times New Roman"/>
              </a:rPr>
              <a:t>said, “win </a:t>
            </a:r>
            <a:r>
              <a:rPr dirty="0" sz="1450" spc="-5">
                <a:latin typeface="Times New Roman"/>
                <a:cs typeface="Times New Roman"/>
              </a:rPr>
              <a:t>your </a:t>
            </a:r>
            <a:r>
              <a:rPr dirty="0" sz="1450" spc="-10">
                <a:latin typeface="Times New Roman"/>
                <a:cs typeface="Times New Roman"/>
              </a:rPr>
              <a:t>spurs. </a:t>
            </a:r>
            <a:r>
              <a:rPr dirty="0" sz="1450" spc="-30">
                <a:latin typeface="Times New Roman"/>
                <a:cs typeface="Times New Roman"/>
              </a:rPr>
              <a:t>Win </a:t>
            </a:r>
            <a:r>
              <a:rPr dirty="0" sz="1450" spc="-10">
                <a:latin typeface="Times New Roman"/>
                <a:cs typeface="Times New Roman"/>
              </a:rPr>
              <a:t>glory for me: </a:t>
            </a:r>
            <a:r>
              <a:rPr dirty="0" sz="1450" spc="-5">
                <a:latin typeface="Times New Roman"/>
                <a:cs typeface="Times New Roman"/>
              </a:rPr>
              <a:t>one </a:t>
            </a:r>
            <a:r>
              <a:rPr dirty="0" sz="1450" spc="-10">
                <a:latin typeface="Times New Roman"/>
                <a:cs typeface="Times New Roman"/>
              </a:rPr>
              <a:t>Richard for </a:t>
            </a:r>
            <a:r>
              <a:rPr dirty="0" sz="1450" spc="-20">
                <a:latin typeface="Times New Roman"/>
                <a:cs typeface="Times New Roman"/>
              </a:rPr>
              <a:t>another.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rise, </a:t>
            </a:r>
            <a:r>
              <a:rPr dirty="0" sz="1450" spc="-5">
                <a:latin typeface="Times New Roman"/>
                <a:cs typeface="Times New Roman"/>
              </a:rPr>
              <a:t>ye </a:t>
            </a:r>
            <a:r>
              <a:rPr dirty="0" sz="1450" spc="-10">
                <a:latin typeface="Times New Roman"/>
                <a:cs typeface="Times New Roman"/>
              </a:rPr>
              <a:t>shall rise </a:t>
            </a:r>
            <a:r>
              <a:rPr dirty="0" sz="1450" spc="-5">
                <a:latin typeface="Times New Roman"/>
                <a:cs typeface="Times New Roman"/>
              </a:rPr>
              <a:t>by </a:t>
            </a:r>
            <a:r>
              <a:rPr dirty="0" sz="1450" spc="-10">
                <a:latin typeface="Times New Roman"/>
                <a:cs typeface="Times New Roman"/>
              </a:rPr>
              <a:t>the same </a:t>
            </a:r>
            <a:r>
              <a:rPr dirty="0" sz="1450" spc="-20">
                <a:latin typeface="Times New Roman"/>
                <a:cs typeface="Times New Roman"/>
              </a:rPr>
              <a:t>ladder. </a:t>
            </a:r>
            <a:r>
              <a:rPr dirty="0" sz="1450" spc="-10">
                <a:latin typeface="Times New Roman"/>
                <a:cs typeface="Times New Roman"/>
              </a:rPr>
              <a:t>Go,” </a:t>
            </a:r>
            <a:r>
              <a:rPr dirty="0" sz="1450" spc="-5">
                <a:latin typeface="Times New Roman"/>
                <a:cs typeface="Times New Roman"/>
              </a:rPr>
              <a:t>he </a:t>
            </a:r>
            <a:r>
              <a:rPr dirty="0" sz="1450" spc="-10">
                <a:latin typeface="Times New Roman"/>
                <a:cs typeface="Times New Roman"/>
              </a:rPr>
              <a:t>added, shaking him  </a:t>
            </a:r>
            <a:r>
              <a:rPr dirty="0" sz="1450" spc="-5">
                <a:latin typeface="Times New Roman"/>
                <a:cs typeface="Times New Roman"/>
              </a:rPr>
              <a:t>by </a:t>
            </a:r>
            <a:r>
              <a:rPr dirty="0" sz="1450" spc="-10">
                <a:latin typeface="Times New Roman"/>
                <a:cs typeface="Times New Roman"/>
              </a:rPr>
              <a:t>the hand.</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But, as soon as Dick was gone, </a:t>
            </a:r>
            <a:r>
              <a:rPr dirty="0" sz="1450" spc="-5">
                <a:latin typeface="Times New Roman"/>
                <a:cs typeface="Times New Roman"/>
              </a:rPr>
              <a:t>he </a:t>
            </a:r>
            <a:r>
              <a:rPr dirty="0" sz="1450" spc="-10">
                <a:latin typeface="Times New Roman"/>
                <a:cs typeface="Times New Roman"/>
              </a:rPr>
              <a:t>turned to </a:t>
            </a:r>
            <a:r>
              <a:rPr dirty="0" sz="1450" spc="-5">
                <a:latin typeface="Times New Roman"/>
                <a:cs typeface="Times New Roman"/>
              </a:rPr>
              <a:t>a </a:t>
            </a:r>
            <a:r>
              <a:rPr dirty="0" sz="1450" spc="-10">
                <a:latin typeface="Times New Roman"/>
                <a:cs typeface="Times New Roman"/>
              </a:rPr>
              <a:t>little shabby archer at his</a:t>
            </a:r>
            <a:r>
              <a:rPr dirty="0" sz="1450" spc="160">
                <a:latin typeface="Times New Roman"/>
                <a:cs typeface="Times New Roman"/>
              </a:rPr>
              <a:t> </a:t>
            </a:r>
            <a:r>
              <a:rPr dirty="0" sz="1450" spc="-25">
                <a:latin typeface="Times New Roman"/>
                <a:cs typeface="Times New Roman"/>
              </a:rPr>
              <a:t>elbow.</a:t>
            </a:r>
            <a:endParaRPr sz="1450">
              <a:latin typeface="Times New Roman"/>
              <a:cs typeface="Times New Roman"/>
            </a:endParaRPr>
          </a:p>
          <a:p>
            <a:pPr algn="just" marL="12700" marR="6350">
              <a:lnSpc>
                <a:spcPts val="1730"/>
              </a:lnSpc>
              <a:spcBef>
                <a:spcPts val="630"/>
              </a:spcBef>
            </a:pPr>
            <a:r>
              <a:rPr dirty="0" sz="1450" spc="-10">
                <a:latin typeface="Times New Roman"/>
                <a:cs typeface="Times New Roman"/>
              </a:rPr>
              <a:t>“Go, Dutton, and that right </a:t>
            </a:r>
            <a:r>
              <a:rPr dirty="0" sz="1450" spc="-20">
                <a:latin typeface="Times New Roman"/>
                <a:cs typeface="Times New Roman"/>
              </a:rPr>
              <a:t>speedily,” </a:t>
            </a:r>
            <a:r>
              <a:rPr dirty="0" sz="1450" spc="-5">
                <a:latin typeface="Times New Roman"/>
                <a:cs typeface="Times New Roman"/>
              </a:rPr>
              <a:t>he </a:t>
            </a:r>
            <a:r>
              <a:rPr dirty="0" sz="1450" spc="-10">
                <a:latin typeface="Times New Roman"/>
                <a:cs typeface="Times New Roman"/>
              </a:rPr>
              <a:t>added. “Follow that lad. If </a:t>
            </a:r>
            <a:r>
              <a:rPr dirty="0" sz="1450" spc="-5">
                <a:latin typeface="Times New Roman"/>
                <a:cs typeface="Times New Roman"/>
              </a:rPr>
              <a:t>ye </a:t>
            </a:r>
            <a:r>
              <a:rPr dirty="0" sz="1450" spc="-10">
                <a:latin typeface="Times New Roman"/>
                <a:cs typeface="Times New Roman"/>
              </a:rPr>
              <a:t>find  him faithful, </a:t>
            </a:r>
            <a:r>
              <a:rPr dirty="0" sz="1450" spc="-5">
                <a:latin typeface="Times New Roman"/>
                <a:cs typeface="Times New Roman"/>
              </a:rPr>
              <a:t>ye </a:t>
            </a:r>
            <a:r>
              <a:rPr dirty="0" sz="1450" spc="-10">
                <a:latin typeface="Times New Roman"/>
                <a:cs typeface="Times New Roman"/>
              </a:rPr>
              <a:t>answer for his </a:t>
            </a:r>
            <a:r>
              <a:rPr dirty="0" sz="1450" spc="-25">
                <a:latin typeface="Times New Roman"/>
                <a:cs typeface="Times New Roman"/>
              </a:rPr>
              <a:t>safety, </a:t>
            </a:r>
            <a:r>
              <a:rPr dirty="0" sz="1450" spc="-5">
                <a:latin typeface="Times New Roman"/>
                <a:cs typeface="Times New Roman"/>
              </a:rPr>
              <a:t>a </a:t>
            </a:r>
            <a:r>
              <a:rPr dirty="0" sz="1450" spc="-10">
                <a:latin typeface="Times New Roman"/>
                <a:cs typeface="Times New Roman"/>
              </a:rPr>
              <a:t>head for </a:t>
            </a:r>
            <a:r>
              <a:rPr dirty="0" sz="1450" spc="-5">
                <a:latin typeface="Times New Roman"/>
                <a:cs typeface="Times New Roman"/>
              </a:rPr>
              <a:t>a </a:t>
            </a:r>
            <a:r>
              <a:rPr dirty="0" sz="1450" spc="-10">
                <a:latin typeface="Times New Roman"/>
                <a:cs typeface="Times New Roman"/>
              </a:rPr>
              <a:t>head. </a:t>
            </a:r>
            <a:r>
              <a:rPr dirty="0" sz="1450" spc="-50">
                <a:latin typeface="Times New Roman"/>
                <a:cs typeface="Times New Roman"/>
              </a:rPr>
              <a:t>Woe </a:t>
            </a:r>
            <a:r>
              <a:rPr dirty="0" sz="1450" spc="-10">
                <a:latin typeface="Times New Roman"/>
                <a:cs typeface="Times New Roman"/>
              </a:rPr>
              <a:t>unto </a:t>
            </a:r>
            <a:r>
              <a:rPr dirty="0" sz="1450" spc="-5">
                <a:latin typeface="Times New Roman"/>
                <a:cs typeface="Times New Roman"/>
              </a:rPr>
              <a:t>you,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return without him! But if </a:t>
            </a:r>
            <a:r>
              <a:rPr dirty="0" sz="1450" spc="-5">
                <a:latin typeface="Times New Roman"/>
                <a:cs typeface="Times New Roman"/>
              </a:rPr>
              <a:t>he be </a:t>
            </a:r>
            <a:r>
              <a:rPr dirty="0" sz="1450" spc="-15">
                <a:latin typeface="Times New Roman"/>
                <a:cs typeface="Times New Roman"/>
              </a:rPr>
              <a:t>faithless—or, </a:t>
            </a:r>
            <a:r>
              <a:rPr dirty="0" sz="1450" spc="-10">
                <a:latin typeface="Times New Roman"/>
                <a:cs typeface="Times New Roman"/>
              </a:rPr>
              <a:t>for </a:t>
            </a:r>
            <a:r>
              <a:rPr dirty="0" sz="1450" spc="-5">
                <a:latin typeface="Times New Roman"/>
                <a:cs typeface="Times New Roman"/>
              </a:rPr>
              <a:t>one </a:t>
            </a:r>
            <a:r>
              <a:rPr dirty="0" sz="1450" spc="-10">
                <a:latin typeface="Times New Roman"/>
                <a:cs typeface="Times New Roman"/>
              </a:rPr>
              <a:t>instant, </a:t>
            </a:r>
            <a:r>
              <a:rPr dirty="0" sz="1450" spc="-5">
                <a:latin typeface="Times New Roman"/>
                <a:cs typeface="Times New Roman"/>
              </a:rPr>
              <a:t>ye </a:t>
            </a:r>
            <a:r>
              <a:rPr dirty="0" sz="1450" spc="-10">
                <a:latin typeface="Times New Roman"/>
                <a:cs typeface="Times New Roman"/>
              </a:rPr>
              <a:t>misdoubt  him—stab him from</a:t>
            </a:r>
            <a:r>
              <a:rPr dirty="0" sz="1450">
                <a:latin typeface="Times New Roman"/>
                <a:cs typeface="Times New Roman"/>
              </a:rPr>
              <a:t> </a:t>
            </a:r>
            <a:r>
              <a:rPr dirty="0" sz="1450" spc="-10">
                <a:latin typeface="Times New Roman"/>
                <a:cs typeface="Times New Roman"/>
              </a:rPr>
              <a:t>behind.”</a:t>
            </a:r>
            <a:endParaRPr sz="1450">
              <a:latin typeface="Times New Roman"/>
              <a:cs typeface="Times New Roman"/>
            </a:endParaRPr>
          </a:p>
          <a:p>
            <a:pPr marL="12700" marR="8255">
              <a:lnSpc>
                <a:spcPts val="1730"/>
              </a:lnSpc>
              <a:spcBef>
                <a:spcPts val="570"/>
              </a:spcBef>
            </a:pPr>
            <a:r>
              <a:rPr dirty="0" sz="1450" spc="-10">
                <a:latin typeface="Times New Roman"/>
                <a:cs typeface="Times New Roman"/>
              </a:rPr>
              <a:t>In the meanwhile Dick hastened to secure his post. The street </a:t>
            </a:r>
            <a:r>
              <a:rPr dirty="0" sz="1450" spc="-5">
                <a:latin typeface="Times New Roman"/>
                <a:cs typeface="Times New Roman"/>
              </a:rPr>
              <a:t>he </a:t>
            </a:r>
            <a:r>
              <a:rPr dirty="0" sz="1450" spc="-10">
                <a:latin typeface="Times New Roman"/>
                <a:cs typeface="Times New Roman"/>
              </a:rPr>
              <a:t>had to guard  was very </a:t>
            </a:r>
            <a:r>
              <a:rPr dirty="0" sz="1450" spc="-20">
                <a:latin typeface="Times New Roman"/>
                <a:cs typeface="Times New Roman"/>
              </a:rPr>
              <a:t>narrow, </a:t>
            </a:r>
            <a:r>
              <a:rPr dirty="0" sz="1450" spc="-10">
                <a:latin typeface="Times New Roman"/>
                <a:cs typeface="Times New Roman"/>
              </a:rPr>
              <a:t>and closely lined with houses, which projected and overhung  the roadway; </a:t>
            </a:r>
            <a:r>
              <a:rPr dirty="0" sz="1450" spc="-5">
                <a:latin typeface="Times New Roman"/>
                <a:cs typeface="Times New Roman"/>
              </a:rPr>
              <a:t>but </a:t>
            </a:r>
            <a:r>
              <a:rPr dirty="0" sz="1450" spc="-10">
                <a:latin typeface="Times New Roman"/>
                <a:cs typeface="Times New Roman"/>
              </a:rPr>
              <a:t>narrow and dark as it was, since it opened </a:t>
            </a:r>
            <a:r>
              <a:rPr dirty="0" sz="1450" spc="-5">
                <a:latin typeface="Times New Roman"/>
                <a:cs typeface="Times New Roman"/>
              </a:rPr>
              <a:t>upon </a:t>
            </a:r>
            <a:r>
              <a:rPr dirty="0" sz="1450" spc="-10">
                <a:latin typeface="Times New Roman"/>
                <a:cs typeface="Times New Roman"/>
              </a:rPr>
              <a:t>the market-  place </a:t>
            </a:r>
            <a:r>
              <a:rPr dirty="0" sz="1450" spc="-5">
                <a:latin typeface="Times New Roman"/>
                <a:cs typeface="Times New Roman"/>
              </a:rPr>
              <a:t>of </a:t>
            </a:r>
            <a:r>
              <a:rPr dirty="0" sz="1450" spc="-10">
                <a:latin typeface="Times New Roman"/>
                <a:cs typeface="Times New Roman"/>
              </a:rPr>
              <a:t>the town, the main issue </a:t>
            </a:r>
            <a:r>
              <a:rPr dirty="0" sz="1450" spc="-5">
                <a:latin typeface="Times New Roman"/>
                <a:cs typeface="Times New Roman"/>
              </a:rPr>
              <a:t>of </a:t>
            </a:r>
            <a:r>
              <a:rPr dirty="0" sz="1450" spc="-10">
                <a:latin typeface="Times New Roman"/>
                <a:cs typeface="Times New Roman"/>
              </a:rPr>
              <a:t>the battle would probably fall to </a:t>
            </a:r>
            <a:r>
              <a:rPr dirty="0" sz="1450" spc="-5">
                <a:latin typeface="Times New Roman"/>
                <a:cs typeface="Times New Roman"/>
              </a:rPr>
              <a:t>be  </a:t>
            </a:r>
            <a:r>
              <a:rPr dirty="0" sz="1450" spc="-10">
                <a:latin typeface="Times New Roman"/>
                <a:cs typeface="Times New Roman"/>
              </a:rPr>
              <a:t>decided </a:t>
            </a:r>
            <a:r>
              <a:rPr dirty="0" sz="1450" spc="-5">
                <a:latin typeface="Times New Roman"/>
                <a:cs typeface="Times New Roman"/>
              </a:rPr>
              <a:t>on </a:t>
            </a:r>
            <a:r>
              <a:rPr dirty="0" sz="1450" spc="-10">
                <a:latin typeface="Times New Roman"/>
                <a:cs typeface="Times New Roman"/>
              </a:rPr>
              <a:t>that</a:t>
            </a:r>
            <a:r>
              <a:rPr dirty="0" sz="1450" spc="-5">
                <a:latin typeface="Times New Roman"/>
                <a:cs typeface="Times New Roman"/>
              </a:rPr>
              <a:t> </a:t>
            </a:r>
            <a:r>
              <a:rPr dirty="0" sz="1450" spc="-10">
                <a:latin typeface="Times New Roman"/>
                <a:cs typeface="Times New Roman"/>
              </a:rPr>
              <a:t>spot.</a:t>
            </a:r>
            <a:endParaRPr sz="1450">
              <a:latin typeface="Times New Roman"/>
              <a:cs typeface="Times New Roman"/>
            </a:endParaRPr>
          </a:p>
          <a:p>
            <a:pPr algn="just" marL="12700" marR="8890">
              <a:lnSpc>
                <a:spcPts val="1730"/>
              </a:lnSpc>
              <a:spcBef>
                <a:spcPts val="570"/>
              </a:spcBef>
            </a:pPr>
            <a:r>
              <a:rPr dirty="0" sz="1450" spc="-10">
                <a:latin typeface="Times New Roman"/>
                <a:cs typeface="Times New Roman"/>
              </a:rPr>
              <a:t>The market-place was full </a:t>
            </a:r>
            <a:r>
              <a:rPr dirty="0" sz="1450" spc="-5">
                <a:latin typeface="Times New Roman"/>
                <a:cs typeface="Times New Roman"/>
              </a:rPr>
              <a:t>of </a:t>
            </a:r>
            <a:r>
              <a:rPr dirty="0" sz="1450" spc="-10">
                <a:latin typeface="Times New Roman"/>
                <a:cs typeface="Times New Roman"/>
              </a:rPr>
              <a:t>townspeople fleeing in disorder; </a:t>
            </a:r>
            <a:r>
              <a:rPr dirty="0" sz="1450" spc="-5">
                <a:latin typeface="Times New Roman"/>
                <a:cs typeface="Times New Roman"/>
              </a:rPr>
              <a:t>but </a:t>
            </a:r>
            <a:r>
              <a:rPr dirty="0" sz="1450" spc="-10">
                <a:latin typeface="Times New Roman"/>
                <a:cs typeface="Times New Roman"/>
              </a:rPr>
              <a:t>there was as  yet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any foeman ready to attack, and Dick judged </a:t>
            </a:r>
            <a:r>
              <a:rPr dirty="0" sz="1450" spc="-5">
                <a:latin typeface="Times New Roman"/>
                <a:cs typeface="Times New Roman"/>
              </a:rPr>
              <a:t>he </a:t>
            </a:r>
            <a:r>
              <a:rPr dirty="0" sz="1450" spc="-10">
                <a:latin typeface="Times New Roman"/>
                <a:cs typeface="Times New Roman"/>
              </a:rPr>
              <a:t>had some time  before him to make ready his</a:t>
            </a:r>
            <a:r>
              <a:rPr dirty="0" sz="1450" spc="20">
                <a:latin typeface="Times New Roman"/>
                <a:cs typeface="Times New Roman"/>
              </a:rPr>
              <a:t> </a:t>
            </a:r>
            <a:r>
              <a:rPr dirty="0" sz="1450" spc="-10">
                <a:latin typeface="Times New Roman"/>
                <a:cs typeface="Times New Roman"/>
              </a:rPr>
              <a:t>defence.</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The two houses at the end stood deserted, with open doors, as the inhabitants  had left them in their flight, and from these </a:t>
            </a:r>
            <a:r>
              <a:rPr dirty="0" sz="1450" spc="-5">
                <a:latin typeface="Times New Roman"/>
                <a:cs typeface="Times New Roman"/>
              </a:rPr>
              <a:t>he </a:t>
            </a:r>
            <a:r>
              <a:rPr dirty="0" sz="1450" spc="-10">
                <a:latin typeface="Times New Roman"/>
                <a:cs typeface="Times New Roman"/>
              </a:rPr>
              <a:t>had the furniture hastily tossed  forth</a:t>
            </a:r>
            <a:r>
              <a:rPr dirty="0" sz="1450" spc="200">
                <a:latin typeface="Times New Roman"/>
                <a:cs typeface="Times New Roman"/>
              </a:rPr>
              <a:t> </a:t>
            </a:r>
            <a:r>
              <a:rPr dirty="0" sz="1450" spc="-10">
                <a:latin typeface="Times New Roman"/>
                <a:cs typeface="Times New Roman"/>
              </a:rPr>
              <a:t>and</a:t>
            </a:r>
            <a:r>
              <a:rPr dirty="0" sz="1450" spc="204">
                <a:latin typeface="Times New Roman"/>
                <a:cs typeface="Times New Roman"/>
              </a:rPr>
              <a:t> </a:t>
            </a:r>
            <a:r>
              <a:rPr dirty="0" sz="1450" spc="-10">
                <a:latin typeface="Times New Roman"/>
                <a:cs typeface="Times New Roman"/>
              </a:rPr>
              <a:t>piled</a:t>
            </a:r>
            <a:r>
              <a:rPr dirty="0" sz="1450" spc="204">
                <a:latin typeface="Times New Roman"/>
                <a:cs typeface="Times New Roman"/>
              </a:rPr>
              <a:t> </a:t>
            </a:r>
            <a:r>
              <a:rPr dirty="0" sz="1450" spc="-10">
                <a:latin typeface="Times New Roman"/>
                <a:cs typeface="Times New Roman"/>
              </a:rPr>
              <a:t>into</a:t>
            </a:r>
            <a:r>
              <a:rPr dirty="0" sz="1450" spc="210">
                <a:latin typeface="Times New Roman"/>
                <a:cs typeface="Times New Roman"/>
              </a:rPr>
              <a:t> </a:t>
            </a:r>
            <a:r>
              <a:rPr dirty="0" sz="1450" spc="-5">
                <a:latin typeface="Times New Roman"/>
                <a:cs typeface="Times New Roman"/>
              </a:rPr>
              <a:t>a</a:t>
            </a:r>
            <a:r>
              <a:rPr dirty="0" sz="1450" spc="200">
                <a:latin typeface="Times New Roman"/>
                <a:cs typeface="Times New Roman"/>
              </a:rPr>
              <a:t> </a:t>
            </a:r>
            <a:r>
              <a:rPr dirty="0" sz="1450" spc="-10">
                <a:latin typeface="Times New Roman"/>
                <a:cs typeface="Times New Roman"/>
              </a:rPr>
              <a:t>barrier</a:t>
            </a:r>
            <a:r>
              <a:rPr dirty="0" sz="1450" spc="204">
                <a:latin typeface="Times New Roman"/>
                <a:cs typeface="Times New Roman"/>
              </a:rPr>
              <a:t> </a:t>
            </a:r>
            <a:r>
              <a:rPr dirty="0" sz="1450" spc="-10">
                <a:latin typeface="Times New Roman"/>
                <a:cs typeface="Times New Roman"/>
              </a:rPr>
              <a:t>in</a:t>
            </a:r>
            <a:r>
              <a:rPr dirty="0" sz="1450" spc="210">
                <a:latin typeface="Times New Roman"/>
                <a:cs typeface="Times New Roman"/>
              </a:rPr>
              <a:t> </a:t>
            </a:r>
            <a:r>
              <a:rPr dirty="0" sz="1450" spc="-10">
                <a:latin typeface="Times New Roman"/>
                <a:cs typeface="Times New Roman"/>
              </a:rPr>
              <a:t>the</a:t>
            </a:r>
            <a:r>
              <a:rPr dirty="0" sz="1450" spc="204">
                <a:latin typeface="Times New Roman"/>
                <a:cs typeface="Times New Roman"/>
              </a:rPr>
              <a:t> </a:t>
            </a:r>
            <a:r>
              <a:rPr dirty="0" sz="1450" spc="-10">
                <a:latin typeface="Times New Roman"/>
                <a:cs typeface="Times New Roman"/>
              </a:rPr>
              <a:t>entry</a:t>
            </a:r>
            <a:r>
              <a:rPr dirty="0" sz="1450" spc="200">
                <a:latin typeface="Times New Roman"/>
                <a:cs typeface="Times New Roman"/>
              </a:rPr>
              <a:t> </a:t>
            </a:r>
            <a:r>
              <a:rPr dirty="0" sz="1450" spc="-5">
                <a:latin typeface="Times New Roman"/>
                <a:cs typeface="Times New Roman"/>
              </a:rPr>
              <a:t>of</a:t>
            </a:r>
            <a:r>
              <a:rPr dirty="0" sz="1450" spc="204">
                <a:latin typeface="Times New Roman"/>
                <a:cs typeface="Times New Roman"/>
              </a:rPr>
              <a:t> </a:t>
            </a:r>
            <a:r>
              <a:rPr dirty="0" sz="1450" spc="-10">
                <a:latin typeface="Times New Roman"/>
                <a:cs typeface="Times New Roman"/>
              </a:rPr>
              <a:t>the</a:t>
            </a:r>
            <a:r>
              <a:rPr dirty="0" sz="1450" spc="204">
                <a:latin typeface="Times New Roman"/>
                <a:cs typeface="Times New Roman"/>
              </a:rPr>
              <a:t> </a:t>
            </a:r>
            <a:r>
              <a:rPr dirty="0" sz="1450" spc="-10">
                <a:latin typeface="Times New Roman"/>
                <a:cs typeface="Times New Roman"/>
              </a:rPr>
              <a:t>lane.</a:t>
            </a:r>
            <a:r>
              <a:rPr dirty="0" sz="1450" spc="210">
                <a:latin typeface="Times New Roman"/>
                <a:cs typeface="Times New Roman"/>
              </a:rPr>
              <a:t> </a:t>
            </a:r>
            <a:r>
              <a:rPr dirty="0" sz="1450" spc="-10">
                <a:latin typeface="Times New Roman"/>
                <a:cs typeface="Times New Roman"/>
              </a:rPr>
              <a:t>A</a:t>
            </a:r>
            <a:r>
              <a:rPr dirty="0" sz="1450" spc="135">
                <a:latin typeface="Times New Roman"/>
                <a:cs typeface="Times New Roman"/>
              </a:rPr>
              <a:t> </a:t>
            </a:r>
            <a:r>
              <a:rPr dirty="0" sz="1450" spc="-10">
                <a:latin typeface="Times New Roman"/>
                <a:cs typeface="Times New Roman"/>
              </a:rPr>
              <a:t>hundred</a:t>
            </a:r>
            <a:r>
              <a:rPr dirty="0" sz="1450" spc="220">
                <a:latin typeface="Times New Roman"/>
                <a:cs typeface="Times New Roman"/>
              </a:rPr>
              <a:t> </a:t>
            </a:r>
            <a:r>
              <a:rPr dirty="0" sz="1450" spc="-10">
                <a:latin typeface="Times New Roman"/>
                <a:cs typeface="Times New Roman"/>
              </a:rPr>
              <a:t>men</a:t>
            </a:r>
            <a:r>
              <a:rPr dirty="0" sz="1450" spc="215">
                <a:latin typeface="Times New Roman"/>
                <a:cs typeface="Times New Roman"/>
              </a:rPr>
              <a:t> </a:t>
            </a:r>
            <a:r>
              <a:rPr dirty="0" sz="1450" spc="-10">
                <a:latin typeface="Times New Roman"/>
                <a:cs typeface="Times New Roman"/>
              </a:rPr>
              <a:t>were</a:t>
            </a:r>
            <a:endParaRPr sz="1450">
              <a:latin typeface="Times New Roman"/>
              <a:cs typeface="Times New Roman"/>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placed at his disposal, and </a:t>
            </a:r>
            <a:r>
              <a:rPr dirty="0" sz="1450" spc="-5">
                <a:latin typeface="Times New Roman"/>
                <a:cs typeface="Times New Roman"/>
              </a:rPr>
              <a:t>of </a:t>
            </a:r>
            <a:r>
              <a:rPr dirty="0" sz="1450" spc="-10">
                <a:latin typeface="Times New Roman"/>
                <a:cs typeface="Times New Roman"/>
              </a:rPr>
              <a:t>these </a:t>
            </a:r>
            <a:r>
              <a:rPr dirty="0" sz="1450" spc="-5">
                <a:latin typeface="Times New Roman"/>
                <a:cs typeface="Times New Roman"/>
              </a:rPr>
              <a:t>he </a:t>
            </a:r>
            <a:r>
              <a:rPr dirty="0" sz="1450" spc="-10">
                <a:latin typeface="Times New Roman"/>
                <a:cs typeface="Times New Roman"/>
              </a:rPr>
              <a:t>threw the more part into the houses,  where they might lie in shelter and deliver their arrows from the windows.  </a:t>
            </a:r>
            <a:r>
              <a:rPr dirty="0" sz="1450" spc="-25">
                <a:latin typeface="Times New Roman"/>
                <a:cs typeface="Times New Roman"/>
              </a:rPr>
              <a:t>With </a:t>
            </a:r>
            <a:r>
              <a:rPr dirty="0" sz="1450" spc="-10">
                <a:latin typeface="Times New Roman"/>
                <a:cs typeface="Times New Roman"/>
              </a:rPr>
              <a:t>the rest, under his own immediate eye, </a:t>
            </a:r>
            <a:r>
              <a:rPr dirty="0" sz="1450" spc="-5">
                <a:latin typeface="Times New Roman"/>
                <a:cs typeface="Times New Roman"/>
              </a:rPr>
              <a:t>he </a:t>
            </a:r>
            <a:r>
              <a:rPr dirty="0" sz="1450" spc="-10">
                <a:latin typeface="Times New Roman"/>
                <a:cs typeface="Times New Roman"/>
              </a:rPr>
              <a:t>lined the</a:t>
            </a:r>
            <a:r>
              <a:rPr dirty="0" sz="1450" spc="80">
                <a:latin typeface="Times New Roman"/>
                <a:cs typeface="Times New Roman"/>
              </a:rPr>
              <a:t> </a:t>
            </a:r>
            <a:r>
              <a:rPr dirty="0" sz="1450" spc="-10">
                <a:latin typeface="Times New Roman"/>
                <a:cs typeface="Times New Roman"/>
              </a:rPr>
              <a:t>barricade.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Meanwhile the utmost uproar and confusion had continued to prevail  throughout the town; and what with the hurried clashing </a:t>
            </a:r>
            <a:r>
              <a:rPr dirty="0" sz="1450" spc="-5">
                <a:latin typeface="Times New Roman"/>
                <a:cs typeface="Times New Roman"/>
              </a:rPr>
              <a:t>of </a:t>
            </a:r>
            <a:r>
              <a:rPr dirty="0" sz="1450" spc="-10">
                <a:latin typeface="Times New Roman"/>
                <a:cs typeface="Times New Roman"/>
              </a:rPr>
              <a:t>bells, the sounding  </a:t>
            </a:r>
            <a:r>
              <a:rPr dirty="0" sz="1450" spc="-5">
                <a:latin typeface="Times New Roman"/>
                <a:cs typeface="Times New Roman"/>
              </a:rPr>
              <a:t>of </a:t>
            </a:r>
            <a:r>
              <a:rPr dirty="0" sz="1450" spc="-10">
                <a:latin typeface="Times New Roman"/>
                <a:cs typeface="Times New Roman"/>
              </a:rPr>
              <a:t>trumpets, the swift movement </a:t>
            </a:r>
            <a:r>
              <a:rPr dirty="0" sz="1450" spc="-5">
                <a:latin typeface="Times New Roman"/>
                <a:cs typeface="Times New Roman"/>
              </a:rPr>
              <a:t>of </a:t>
            </a:r>
            <a:r>
              <a:rPr dirty="0" sz="1450" spc="-10">
                <a:latin typeface="Times New Roman"/>
                <a:cs typeface="Times New Roman"/>
              </a:rPr>
              <a:t>bodies </a:t>
            </a:r>
            <a:r>
              <a:rPr dirty="0" sz="1450" spc="-5">
                <a:latin typeface="Times New Roman"/>
                <a:cs typeface="Times New Roman"/>
              </a:rPr>
              <a:t>of </a:t>
            </a:r>
            <a:r>
              <a:rPr dirty="0" sz="1450" spc="-10">
                <a:latin typeface="Times New Roman"/>
                <a:cs typeface="Times New Roman"/>
              </a:rPr>
              <a:t>horse, the cries </a:t>
            </a:r>
            <a:r>
              <a:rPr dirty="0" sz="1450" spc="-5">
                <a:latin typeface="Times New Roman"/>
                <a:cs typeface="Times New Roman"/>
              </a:rPr>
              <a:t>of </a:t>
            </a:r>
            <a:r>
              <a:rPr dirty="0" sz="1450" spc="-10">
                <a:latin typeface="Times New Roman"/>
                <a:cs typeface="Times New Roman"/>
              </a:rPr>
              <a:t>the  commanders, and the shrieks </a:t>
            </a:r>
            <a:r>
              <a:rPr dirty="0" sz="1450" spc="-5">
                <a:latin typeface="Times New Roman"/>
                <a:cs typeface="Times New Roman"/>
              </a:rPr>
              <a:t>of </a:t>
            </a:r>
            <a:r>
              <a:rPr dirty="0" sz="1450" spc="-10">
                <a:latin typeface="Times New Roman"/>
                <a:cs typeface="Times New Roman"/>
              </a:rPr>
              <a:t>women, the noise was almost deafening to the  </a:t>
            </a:r>
            <a:r>
              <a:rPr dirty="0" sz="1450" spc="-30">
                <a:latin typeface="Times New Roman"/>
                <a:cs typeface="Times New Roman"/>
              </a:rPr>
              <a:t>ear. </a:t>
            </a:r>
            <a:r>
              <a:rPr dirty="0" sz="1450" spc="-20">
                <a:latin typeface="Times New Roman"/>
                <a:cs typeface="Times New Roman"/>
              </a:rPr>
              <a:t>Presently, </a:t>
            </a:r>
            <a:r>
              <a:rPr dirty="0" sz="1450" spc="-10">
                <a:latin typeface="Times New Roman"/>
                <a:cs typeface="Times New Roman"/>
              </a:rPr>
              <a:t>little </a:t>
            </a:r>
            <a:r>
              <a:rPr dirty="0" sz="1450" spc="-5">
                <a:latin typeface="Times New Roman"/>
                <a:cs typeface="Times New Roman"/>
              </a:rPr>
              <a:t>by </a:t>
            </a:r>
            <a:r>
              <a:rPr dirty="0" sz="1450" spc="-10">
                <a:latin typeface="Times New Roman"/>
                <a:cs typeface="Times New Roman"/>
              </a:rPr>
              <a:t>little, the tumult began to subside; and soon </a:t>
            </a:r>
            <a:r>
              <a:rPr dirty="0" sz="1450" spc="-20">
                <a:latin typeface="Times New Roman"/>
                <a:cs typeface="Times New Roman"/>
              </a:rPr>
              <a:t>after, </a:t>
            </a:r>
            <a:r>
              <a:rPr dirty="0" sz="1450" spc="-10">
                <a:latin typeface="Times New Roman"/>
                <a:cs typeface="Times New Roman"/>
              </a:rPr>
              <a:t>files  </a:t>
            </a:r>
            <a:r>
              <a:rPr dirty="0" sz="1450" spc="-5">
                <a:latin typeface="Times New Roman"/>
                <a:cs typeface="Times New Roman"/>
              </a:rPr>
              <a:t>of </a:t>
            </a:r>
            <a:r>
              <a:rPr dirty="0" sz="1450" spc="-10">
                <a:latin typeface="Times New Roman"/>
                <a:cs typeface="Times New Roman"/>
              </a:rPr>
              <a:t>men in armour and bodies </a:t>
            </a:r>
            <a:r>
              <a:rPr dirty="0" sz="1450" spc="-5">
                <a:latin typeface="Times New Roman"/>
                <a:cs typeface="Times New Roman"/>
              </a:rPr>
              <a:t>of </a:t>
            </a:r>
            <a:r>
              <a:rPr dirty="0" sz="1450" spc="-10">
                <a:latin typeface="Times New Roman"/>
                <a:cs typeface="Times New Roman"/>
              </a:rPr>
              <a:t>archers began to assemble and form in line </a:t>
            </a:r>
            <a:r>
              <a:rPr dirty="0" sz="1450" spc="-5">
                <a:latin typeface="Times New Roman"/>
                <a:cs typeface="Times New Roman"/>
              </a:rPr>
              <a:t>of  </a:t>
            </a:r>
            <a:r>
              <a:rPr dirty="0" sz="1450" spc="-10">
                <a:latin typeface="Times New Roman"/>
                <a:cs typeface="Times New Roman"/>
              </a:rPr>
              <a:t>battle in the</a:t>
            </a:r>
            <a:r>
              <a:rPr dirty="0" sz="1450">
                <a:latin typeface="Times New Roman"/>
                <a:cs typeface="Times New Roman"/>
              </a:rPr>
              <a:t> </a:t>
            </a:r>
            <a:r>
              <a:rPr dirty="0" sz="1450" spc="-10">
                <a:latin typeface="Times New Roman"/>
                <a:cs typeface="Times New Roman"/>
              </a:rPr>
              <a:t>market-place.</a:t>
            </a:r>
            <a:endParaRPr sz="1450">
              <a:latin typeface="Times New Roman"/>
              <a:cs typeface="Times New Roman"/>
            </a:endParaRPr>
          </a:p>
          <a:p>
            <a:pPr algn="just" marL="12700" marR="9525">
              <a:lnSpc>
                <a:spcPts val="1730"/>
              </a:lnSpc>
              <a:spcBef>
                <a:spcPts val="565"/>
              </a:spcBef>
            </a:pPr>
            <a:r>
              <a:rPr dirty="0" sz="1450" spc="-10">
                <a:latin typeface="Times New Roman"/>
                <a:cs typeface="Times New Roman"/>
              </a:rPr>
              <a:t>A </a:t>
            </a:r>
            <a:r>
              <a:rPr dirty="0" sz="1450" spc="-15">
                <a:latin typeface="Times New Roman"/>
                <a:cs typeface="Times New Roman"/>
              </a:rPr>
              <a:t>large </a:t>
            </a:r>
            <a:r>
              <a:rPr dirty="0" sz="1450" spc="-10">
                <a:latin typeface="Times New Roman"/>
                <a:cs typeface="Times New Roman"/>
              </a:rPr>
              <a:t>portion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body </a:t>
            </a:r>
            <a:r>
              <a:rPr dirty="0" sz="1450" spc="-10">
                <a:latin typeface="Times New Roman"/>
                <a:cs typeface="Times New Roman"/>
              </a:rPr>
              <a:t>were in murrey and blue, and in the mounted  </a:t>
            </a:r>
            <a:r>
              <a:rPr dirty="0" sz="1450" spc="-5">
                <a:latin typeface="Times New Roman"/>
                <a:cs typeface="Times New Roman"/>
              </a:rPr>
              <a:t>knight </a:t>
            </a:r>
            <a:r>
              <a:rPr dirty="0" sz="1450" spc="-10">
                <a:latin typeface="Times New Roman"/>
                <a:cs typeface="Times New Roman"/>
              </a:rPr>
              <a:t>who ordered their array Dick recognised Sir Daniel</a:t>
            </a:r>
            <a:r>
              <a:rPr dirty="0" sz="1450" spc="40">
                <a:latin typeface="Times New Roman"/>
                <a:cs typeface="Times New Roman"/>
              </a:rPr>
              <a:t> </a:t>
            </a:r>
            <a:r>
              <a:rPr dirty="0" sz="1450" spc="-20">
                <a:latin typeface="Times New Roman"/>
                <a:cs typeface="Times New Roman"/>
              </a:rPr>
              <a:t>Brackley.</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Then there befell </a:t>
            </a:r>
            <a:r>
              <a:rPr dirty="0" sz="1450" spc="-5">
                <a:latin typeface="Times New Roman"/>
                <a:cs typeface="Times New Roman"/>
              </a:rPr>
              <a:t>a </a:t>
            </a:r>
            <a:r>
              <a:rPr dirty="0" sz="1450" spc="-10">
                <a:latin typeface="Times New Roman"/>
                <a:cs typeface="Times New Roman"/>
              </a:rPr>
              <a:t>long pause, which was followed </a:t>
            </a:r>
            <a:r>
              <a:rPr dirty="0" sz="1450" spc="-5">
                <a:latin typeface="Times New Roman"/>
                <a:cs typeface="Times New Roman"/>
              </a:rPr>
              <a:t>by </a:t>
            </a:r>
            <a:r>
              <a:rPr dirty="0" sz="1450" spc="-10">
                <a:latin typeface="Times New Roman"/>
                <a:cs typeface="Times New Roman"/>
              </a:rPr>
              <a:t>the almost  simultaneous sounding </a:t>
            </a:r>
            <a:r>
              <a:rPr dirty="0" sz="1450" spc="-5">
                <a:latin typeface="Times New Roman"/>
                <a:cs typeface="Times New Roman"/>
              </a:rPr>
              <a:t>of </a:t>
            </a:r>
            <a:r>
              <a:rPr dirty="0" sz="1450" spc="-10">
                <a:latin typeface="Times New Roman"/>
                <a:cs typeface="Times New Roman"/>
              </a:rPr>
              <a:t>four trumpets from four different quarters </a:t>
            </a:r>
            <a:r>
              <a:rPr dirty="0" sz="1450" spc="-5">
                <a:latin typeface="Times New Roman"/>
                <a:cs typeface="Times New Roman"/>
              </a:rPr>
              <a:t>of </a:t>
            </a:r>
            <a:r>
              <a:rPr dirty="0" sz="1450" spc="-10">
                <a:latin typeface="Times New Roman"/>
                <a:cs typeface="Times New Roman"/>
              </a:rPr>
              <a:t>the  town. A fifth rang in answer from the market-place, and at the same moment  the files began to move, and </a:t>
            </a:r>
            <a:r>
              <a:rPr dirty="0" sz="1450" spc="-5">
                <a:latin typeface="Times New Roman"/>
                <a:cs typeface="Times New Roman"/>
              </a:rPr>
              <a:t>a </a:t>
            </a:r>
            <a:r>
              <a:rPr dirty="0" sz="1450" spc="-10">
                <a:latin typeface="Times New Roman"/>
                <a:cs typeface="Times New Roman"/>
              </a:rPr>
              <a:t>shower </a:t>
            </a:r>
            <a:r>
              <a:rPr dirty="0" sz="1450" spc="-5">
                <a:latin typeface="Times New Roman"/>
                <a:cs typeface="Times New Roman"/>
              </a:rPr>
              <a:t>of </a:t>
            </a:r>
            <a:r>
              <a:rPr dirty="0" sz="1450" spc="-10">
                <a:latin typeface="Times New Roman"/>
                <a:cs typeface="Times New Roman"/>
              </a:rPr>
              <a:t>arrows rattled about the barricade,  and sounded like blows </a:t>
            </a:r>
            <a:r>
              <a:rPr dirty="0" sz="1450" spc="-5">
                <a:latin typeface="Times New Roman"/>
                <a:cs typeface="Times New Roman"/>
              </a:rPr>
              <a:t>upon </a:t>
            </a:r>
            <a:r>
              <a:rPr dirty="0" sz="1450" spc="-10">
                <a:latin typeface="Times New Roman"/>
                <a:cs typeface="Times New Roman"/>
              </a:rPr>
              <a:t>the walls </a:t>
            </a:r>
            <a:r>
              <a:rPr dirty="0" sz="1450" spc="-5">
                <a:latin typeface="Times New Roman"/>
                <a:cs typeface="Times New Roman"/>
              </a:rPr>
              <a:t>of </a:t>
            </a:r>
            <a:r>
              <a:rPr dirty="0" sz="1450" spc="-10">
                <a:latin typeface="Times New Roman"/>
                <a:cs typeface="Times New Roman"/>
              </a:rPr>
              <a:t>the two flanking</a:t>
            </a:r>
            <a:r>
              <a:rPr dirty="0" sz="1450" spc="60">
                <a:latin typeface="Times New Roman"/>
                <a:cs typeface="Times New Roman"/>
              </a:rPr>
              <a:t> </a:t>
            </a:r>
            <a:r>
              <a:rPr dirty="0" sz="1450" spc="-10">
                <a:latin typeface="Times New Roman"/>
                <a:cs typeface="Times New Roman"/>
              </a:rPr>
              <a:t>houses.</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The attack had </a:t>
            </a:r>
            <a:r>
              <a:rPr dirty="0" sz="1450" spc="-5">
                <a:latin typeface="Times New Roman"/>
                <a:cs typeface="Times New Roman"/>
              </a:rPr>
              <a:t>begun, by a </a:t>
            </a:r>
            <a:r>
              <a:rPr dirty="0" sz="1450" spc="-10">
                <a:latin typeface="Times New Roman"/>
                <a:cs typeface="Times New Roman"/>
              </a:rPr>
              <a:t>common signal, </a:t>
            </a:r>
            <a:r>
              <a:rPr dirty="0" sz="1450" spc="-5">
                <a:latin typeface="Times New Roman"/>
                <a:cs typeface="Times New Roman"/>
              </a:rPr>
              <a:t>on </a:t>
            </a:r>
            <a:r>
              <a:rPr dirty="0" sz="1450" spc="-10">
                <a:latin typeface="Times New Roman"/>
                <a:cs typeface="Times New Roman"/>
              </a:rPr>
              <a:t>all the five issues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quarter. </a:t>
            </a:r>
            <a:r>
              <a:rPr dirty="0" sz="1450" spc="-10">
                <a:latin typeface="Times New Roman"/>
                <a:cs typeface="Times New Roman"/>
              </a:rPr>
              <a:t>Gloucester was beleaguered </a:t>
            </a:r>
            <a:r>
              <a:rPr dirty="0" sz="1450" spc="-5">
                <a:latin typeface="Times New Roman"/>
                <a:cs typeface="Times New Roman"/>
              </a:rPr>
              <a:t>upon </a:t>
            </a:r>
            <a:r>
              <a:rPr dirty="0" sz="1450" spc="-10">
                <a:latin typeface="Times New Roman"/>
                <a:cs typeface="Times New Roman"/>
              </a:rPr>
              <a:t>every side; and Dick judged, if </a:t>
            </a:r>
            <a:r>
              <a:rPr dirty="0" sz="1450" spc="-5">
                <a:latin typeface="Times New Roman"/>
                <a:cs typeface="Times New Roman"/>
              </a:rPr>
              <a:t>he  </a:t>
            </a:r>
            <a:r>
              <a:rPr dirty="0" sz="1450" spc="-10">
                <a:latin typeface="Times New Roman"/>
                <a:cs typeface="Times New Roman"/>
              </a:rPr>
              <a:t>would make </a:t>
            </a:r>
            <a:r>
              <a:rPr dirty="0" sz="1450" spc="-5">
                <a:latin typeface="Times New Roman"/>
                <a:cs typeface="Times New Roman"/>
              </a:rPr>
              <a:t>good </a:t>
            </a:r>
            <a:r>
              <a:rPr dirty="0" sz="1450" spc="-10">
                <a:latin typeface="Times New Roman"/>
                <a:cs typeface="Times New Roman"/>
              </a:rPr>
              <a:t>his post, </a:t>
            </a:r>
            <a:r>
              <a:rPr dirty="0" sz="1450" spc="-5">
                <a:latin typeface="Times New Roman"/>
                <a:cs typeface="Times New Roman"/>
              </a:rPr>
              <a:t>he </a:t>
            </a:r>
            <a:r>
              <a:rPr dirty="0" sz="1450" spc="-10">
                <a:latin typeface="Times New Roman"/>
                <a:cs typeface="Times New Roman"/>
              </a:rPr>
              <a:t>must rely entirely </a:t>
            </a:r>
            <a:r>
              <a:rPr dirty="0" sz="1450" spc="-5">
                <a:latin typeface="Times New Roman"/>
                <a:cs typeface="Times New Roman"/>
              </a:rPr>
              <a:t>on </a:t>
            </a:r>
            <a:r>
              <a:rPr dirty="0" sz="1450" spc="-10">
                <a:latin typeface="Times New Roman"/>
                <a:cs typeface="Times New Roman"/>
              </a:rPr>
              <a:t>the hundred men </a:t>
            </a:r>
            <a:r>
              <a:rPr dirty="0" sz="1450" spc="-5">
                <a:latin typeface="Times New Roman"/>
                <a:cs typeface="Times New Roman"/>
              </a:rPr>
              <a:t>of </a:t>
            </a:r>
            <a:r>
              <a:rPr dirty="0" sz="1450" spc="-10">
                <a:latin typeface="Times New Roman"/>
                <a:cs typeface="Times New Roman"/>
              </a:rPr>
              <a:t>his  command.</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Seven volleys </a:t>
            </a:r>
            <a:r>
              <a:rPr dirty="0" sz="1450" spc="-5">
                <a:latin typeface="Times New Roman"/>
                <a:cs typeface="Times New Roman"/>
              </a:rPr>
              <a:t>of </a:t>
            </a:r>
            <a:r>
              <a:rPr dirty="0" sz="1450" spc="-10">
                <a:latin typeface="Times New Roman"/>
                <a:cs typeface="Times New Roman"/>
              </a:rPr>
              <a:t>arrows followed </a:t>
            </a:r>
            <a:r>
              <a:rPr dirty="0" sz="1450" spc="-5">
                <a:latin typeface="Times New Roman"/>
                <a:cs typeface="Times New Roman"/>
              </a:rPr>
              <a:t>one upon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and in the very thick </a:t>
            </a:r>
            <a:r>
              <a:rPr dirty="0" sz="1450" spc="-5">
                <a:latin typeface="Times New Roman"/>
                <a:cs typeface="Times New Roman"/>
              </a:rPr>
              <a:t>of  </a:t>
            </a:r>
            <a:r>
              <a:rPr dirty="0" sz="1450" spc="-10">
                <a:latin typeface="Times New Roman"/>
                <a:cs typeface="Times New Roman"/>
              </a:rPr>
              <a:t>the discharges Dick was touched from behind </a:t>
            </a:r>
            <a:r>
              <a:rPr dirty="0" sz="1450" spc="-5">
                <a:latin typeface="Times New Roman"/>
                <a:cs typeface="Times New Roman"/>
              </a:rPr>
              <a:t>upon </a:t>
            </a:r>
            <a:r>
              <a:rPr dirty="0" sz="1450" spc="-10">
                <a:latin typeface="Times New Roman"/>
                <a:cs typeface="Times New Roman"/>
              </a:rPr>
              <a:t>the arm, and found </a:t>
            </a:r>
            <a:r>
              <a:rPr dirty="0" sz="1450" spc="-5">
                <a:latin typeface="Times New Roman"/>
                <a:cs typeface="Times New Roman"/>
              </a:rPr>
              <a:t>a </a:t>
            </a:r>
            <a:r>
              <a:rPr dirty="0" sz="1450" spc="-10">
                <a:latin typeface="Times New Roman"/>
                <a:cs typeface="Times New Roman"/>
              </a:rPr>
              <a:t>page  holding </a:t>
            </a:r>
            <a:r>
              <a:rPr dirty="0" sz="1450" spc="-5">
                <a:latin typeface="Times New Roman"/>
                <a:cs typeface="Times New Roman"/>
              </a:rPr>
              <a:t>out </a:t>
            </a:r>
            <a:r>
              <a:rPr dirty="0" sz="1450" spc="-10">
                <a:latin typeface="Times New Roman"/>
                <a:cs typeface="Times New Roman"/>
              </a:rPr>
              <a:t>to him </a:t>
            </a:r>
            <a:r>
              <a:rPr dirty="0" sz="1450" spc="-5">
                <a:latin typeface="Times New Roman"/>
                <a:cs typeface="Times New Roman"/>
              </a:rPr>
              <a:t>a </a:t>
            </a:r>
            <a:r>
              <a:rPr dirty="0" sz="1450" spc="-10">
                <a:latin typeface="Times New Roman"/>
                <a:cs typeface="Times New Roman"/>
              </a:rPr>
              <a:t>leathern jack, strengthened with bright plates </a:t>
            </a:r>
            <a:r>
              <a:rPr dirty="0" sz="1450" spc="-5">
                <a:latin typeface="Times New Roman"/>
                <a:cs typeface="Times New Roman"/>
              </a:rPr>
              <a:t>of</a:t>
            </a:r>
            <a:r>
              <a:rPr dirty="0" sz="1450" spc="95">
                <a:latin typeface="Times New Roman"/>
                <a:cs typeface="Times New Roman"/>
              </a:rPr>
              <a:t> </a:t>
            </a:r>
            <a:r>
              <a:rPr dirty="0" sz="1450" spc="-10">
                <a:latin typeface="Times New Roman"/>
                <a:cs typeface="Times New Roman"/>
              </a:rPr>
              <a:t>mail.</a:t>
            </a:r>
            <a:endParaRPr sz="1450">
              <a:latin typeface="Times New Roman"/>
              <a:cs typeface="Times New Roman"/>
            </a:endParaRPr>
          </a:p>
          <a:p>
            <a:pPr algn="just" marL="12700" marR="8890">
              <a:lnSpc>
                <a:spcPts val="1730"/>
              </a:lnSpc>
              <a:spcBef>
                <a:spcPts val="570"/>
              </a:spcBef>
            </a:pPr>
            <a:r>
              <a:rPr dirty="0" sz="1450" spc="-10">
                <a:latin typeface="Times New Roman"/>
                <a:cs typeface="Times New Roman"/>
              </a:rPr>
              <a:t>“It is from my Lord </a:t>
            </a:r>
            <a:r>
              <a:rPr dirty="0" sz="1450" spc="-5">
                <a:latin typeface="Times New Roman"/>
                <a:cs typeface="Times New Roman"/>
              </a:rPr>
              <a:t>of </a:t>
            </a:r>
            <a:r>
              <a:rPr dirty="0" sz="1450" spc="-15">
                <a:latin typeface="Times New Roman"/>
                <a:cs typeface="Times New Roman"/>
              </a:rPr>
              <a:t>Gloucester,” </a:t>
            </a:r>
            <a:r>
              <a:rPr dirty="0" sz="1450" spc="-10">
                <a:latin typeface="Times New Roman"/>
                <a:cs typeface="Times New Roman"/>
              </a:rPr>
              <a:t>said the page. “He hath observed, Sir  Richard, that </a:t>
            </a:r>
            <a:r>
              <a:rPr dirty="0" sz="1450" spc="-5">
                <a:latin typeface="Times New Roman"/>
                <a:cs typeface="Times New Roman"/>
              </a:rPr>
              <a:t>ye </a:t>
            </a:r>
            <a:r>
              <a:rPr dirty="0" sz="1450" spc="-10">
                <a:latin typeface="Times New Roman"/>
                <a:cs typeface="Times New Roman"/>
              </a:rPr>
              <a:t>went</a:t>
            </a:r>
            <a:r>
              <a:rPr dirty="0" sz="1450">
                <a:latin typeface="Times New Roman"/>
                <a:cs typeface="Times New Roman"/>
              </a:rPr>
              <a:t> </a:t>
            </a:r>
            <a:r>
              <a:rPr dirty="0" sz="1450" spc="-10">
                <a:latin typeface="Times New Roman"/>
                <a:cs typeface="Times New Roman"/>
              </a:rPr>
              <a:t>unarmed.”</a:t>
            </a:r>
            <a:endParaRPr sz="1450">
              <a:latin typeface="Times New Roman"/>
              <a:cs typeface="Times New Roman"/>
            </a:endParaRPr>
          </a:p>
          <a:p>
            <a:pPr algn="just" marL="12700" marR="10795">
              <a:lnSpc>
                <a:spcPts val="1730"/>
              </a:lnSpc>
              <a:spcBef>
                <a:spcPts val="570"/>
              </a:spcBef>
            </a:pPr>
            <a:r>
              <a:rPr dirty="0" sz="1450" spc="-10">
                <a:latin typeface="Times New Roman"/>
                <a:cs typeface="Times New Roman"/>
              </a:rPr>
              <a:t>Dick, with </a:t>
            </a:r>
            <a:r>
              <a:rPr dirty="0" sz="1450" spc="-5">
                <a:latin typeface="Times New Roman"/>
                <a:cs typeface="Times New Roman"/>
              </a:rPr>
              <a:t>a </a:t>
            </a:r>
            <a:r>
              <a:rPr dirty="0" sz="1450" spc="-10">
                <a:latin typeface="Times New Roman"/>
                <a:cs typeface="Times New Roman"/>
              </a:rPr>
              <a:t>glow at his heart at being so addressed, </a:t>
            </a:r>
            <a:r>
              <a:rPr dirty="0" sz="1450" spc="-5">
                <a:latin typeface="Times New Roman"/>
                <a:cs typeface="Times New Roman"/>
              </a:rPr>
              <a:t>got </a:t>
            </a:r>
            <a:r>
              <a:rPr dirty="0" sz="1450" spc="-10">
                <a:latin typeface="Times New Roman"/>
                <a:cs typeface="Times New Roman"/>
              </a:rPr>
              <a:t>to his feet and, with  the assistance </a:t>
            </a:r>
            <a:r>
              <a:rPr dirty="0" sz="1450" spc="-5">
                <a:latin typeface="Times New Roman"/>
                <a:cs typeface="Times New Roman"/>
              </a:rPr>
              <a:t>of </a:t>
            </a:r>
            <a:r>
              <a:rPr dirty="0" sz="1450" spc="-10">
                <a:latin typeface="Times New Roman"/>
                <a:cs typeface="Times New Roman"/>
              </a:rPr>
              <a:t>the page, donned the defensive coat. Even as </a:t>
            </a:r>
            <a:r>
              <a:rPr dirty="0" sz="1450" spc="-5">
                <a:latin typeface="Times New Roman"/>
                <a:cs typeface="Times New Roman"/>
              </a:rPr>
              <a:t>he </a:t>
            </a:r>
            <a:r>
              <a:rPr dirty="0" sz="1450" spc="-10">
                <a:latin typeface="Times New Roman"/>
                <a:cs typeface="Times New Roman"/>
              </a:rPr>
              <a:t>did so, two  arrows rattled harmlessly </a:t>
            </a:r>
            <a:r>
              <a:rPr dirty="0" sz="1450" spc="-5">
                <a:latin typeface="Times New Roman"/>
                <a:cs typeface="Times New Roman"/>
              </a:rPr>
              <a:t>upon </a:t>
            </a:r>
            <a:r>
              <a:rPr dirty="0" sz="1450" spc="-10">
                <a:latin typeface="Times New Roman"/>
                <a:cs typeface="Times New Roman"/>
              </a:rPr>
              <a:t>the plates, and </a:t>
            </a:r>
            <a:r>
              <a:rPr dirty="0" sz="1450" spc="-5">
                <a:latin typeface="Times New Roman"/>
                <a:cs typeface="Times New Roman"/>
              </a:rPr>
              <a:t>a </a:t>
            </a:r>
            <a:r>
              <a:rPr dirty="0" sz="1450" spc="-10">
                <a:latin typeface="Times New Roman"/>
                <a:cs typeface="Times New Roman"/>
              </a:rPr>
              <a:t>third struck down the page,  mortally wounded, at his</a:t>
            </a:r>
            <a:r>
              <a:rPr dirty="0" sz="1450" spc="5">
                <a:latin typeface="Times New Roman"/>
                <a:cs typeface="Times New Roman"/>
              </a:rPr>
              <a:t> </a:t>
            </a:r>
            <a:r>
              <a:rPr dirty="0" sz="1450" spc="-10">
                <a:latin typeface="Times New Roman"/>
                <a:cs typeface="Times New Roman"/>
              </a:rPr>
              <a:t>feet.</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Meantime the whole </a:t>
            </a:r>
            <a:r>
              <a:rPr dirty="0" sz="1450" spc="-5">
                <a:latin typeface="Times New Roman"/>
                <a:cs typeface="Times New Roman"/>
              </a:rPr>
              <a:t>body of </a:t>
            </a:r>
            <a:r>
              <a:rPr dirty="0" sz="1450" spc="-10">
                <a:latin typeface="Times New Roman"/>
                <a:cs typeface="Times New Roman"/>
              </a:rPr>
              <a:t>the enemy had been steadily drawing nearer  across the market-place; and </a:t>
            </a:r>
            <a:r>
              <a:rPr dirty="0" sz="1450" spc="-5">
                <a:latin typeface="Times New Roman"/>
                <a:cs typeface="Times New Roman"/>
              </a:rPr>
              <a:t>by </a:t>
            </a:r>
            <a:r>
              <a:rPr dirty="0" sz="1450" spc="-10">
                <a:latin typeface="Times New Roman"/>
                <a:cs typeface="Times New Roman"/>
              </a:rPr>
              <a:t>this time were so close at hand that Dick gave  the order to return their shot. </a:t>
            </a:r>
            <a:r>
              <a:rPr dirty="0" sz="1450" spc="-20">
                <a:latin typeface="Times New Roman"/>
                <a:cs typeface="Times New Roman"/>
              </a:rPr>
              <a:t>Immediately, </a:t>
            </a:r>
            <a:r>
              <a:rPr dirty="0" sz="1450" spc="-10">
                <a:latin typeface="Times New Roman"/>
                <a:cs typeface="Times New Roman"/>
              </a:rPr>
              <a:t>from behind the barrier and from  the windows </a:t>
            </a:r>
            <a:r>
              <a:rPr dirty="0" sz="1450" spc="-5">
                <a:latin typeface="Times New Roman"/>
                <a:cs typeface="Times New Roman"/>
              </a:rPr>
              <a:t>of </a:t>
            </a:r>
            <a:r>
              <a:rPr dirty="0" sz="1450" spc="-10">
                <a:latin typeface="Times New Roman"/>
                <a:cs typeface="Times New Roman"/>
              </a:rPr>
              <a:t>the houses, </a:t>
            </a:r>
            <a:r>
              <a:rPr dirty="0" sz="1450" spc="-5">
                <a:latin typeface="Times New Roman"/>
                <a:cs typeface="Times New Roman"/>
              </a:rPr>
              <a:t>a </a:t>
            </a:r>
            <a:r>
              <a:rPr dirty="0" sz="1450" spc="-10">
                <a:latin typeface="Times New Roman"/>
                <a:cs typeface="Times New Roman"/>
              </a:rPr>
              <a:t>counterblast </a:t>
            </a:r>
            <a:r>
              <a:rPr dirty="0" sz="1450" spc="-5">
                <a:latin typeface="Times New Roman"/>
                <a:cs typeface="Times New Roman"/>
              </a:rPr>
              <a:t>of </a:t>
            </a:r>
            <a:r>
              <a:rPr dirty="0" sz="1450" spc="-10">
                <a:latin typeface="Times New Roman"/>
                <a:cs typeface="Times New Roman"/>
              </a:rPr>
              <a:t>arrows sped, carrying death. But  the Lancastrians, as if they had </a:t>
            </a:r>
            <a:r>
              <a:rPr dirty="0" sz="1450" spc="-5">
                <a:latin typeface="Times New Roman"/>
                <a:cs typeface="Times New Roman"/>
              </a:rPr>
              <a:t>but </a:t>
            </a:r>
            <a:r>
              <a:rPr dirty="0" sz="1450" spc="-10">
                <a:latin typeface="Times New Roman"/>
                <a:cs typeface="Times New Roman"/>
              </a:rPr>
              <a:t>waited for </a:t>
            </a:r>
            <a:r>
              <a:rPr dirty="0" sz="1450" spc="-5">
                <a:latin typeface="Times New Roman"/>
                <a:cs typeface="Times New Roman"/>
              </a:rPr>
              <a:t>a </a:t>
            </a:r>
            <a:r>
              <a:rPr dirty="0" sz="1450" spc="-10">
                <a:latin typeface="Times New Roman"/>
                <a:cs typeface="Times New Roman"/>
              </a:rPr>
              <a:t>signal, shouted loudly in  answer; and began to close at </a:t>
            </a:r>
            <a:r>
              <a:rPr dirty="0" sz="1450" spc="-5">
                <a:latin typeface="Times New Roman"/>
                <a:cs typeface="Times New Roman"/>
              </a:rPr>
              <a:t>a </a:t>
            </a:r>
            <a:r>
              <a:rPr dirty="0" sz="1450" spc="-10">
                <a:latin typeface="Times New Roman"/>
                <a:cs typeface="Times New Roman"/>
              </a:rPr>
              <a:t>run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barrier, </a:t>
            </a:r>
            <a:r>
              <a:rPr dirty="0" sz="1450" spc="-10">
                <a:latin typeface="Times New Roman"/>
                <a:cs typeface="Times New Roman"/>
              </a:rPr>
              <a:t>the horsemen still  hanging back, with visors</a:t>
            </a:r>
            <a:r>
              <a:rPr dirty="0" sz="1450" spc="10">
                <a:latin typeface="Times New Roman"/>
                <a:cs typeface="Times New Roman"/>
              </a:rPr>
              <a:t> </a:t>
            </a:r>
            <a:r>
              <a:rPr dirty="0" sz="1450" spc="-10">
                <a:latin typeface="Times New Roman"/>
                <a:cs typeface="Times New Roman"/>
              </a:rPr>
              <a:t>lowered.</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Then followed an obstinate and deadly struggle, hand to hand. The assailants,  wielding</a:t>
            </a:r>
            <a:r>
              <a:rPr dirty="0" sz="1450" spc="50">
                <a:latin typeface="Times New Roman"/>
                <a:cs typeface="Times New Roman"/>
              </a:rPr>
              <a:t> </a:t>
            </a:r>
            <a:r>
              <a:rPr dirty="0" sz="1450" spc="-10">
                <a:latin typeface="Times New Roman"/>
                <a:cs typeface="Times New Roman"/>
              </a:rPr>
              <a:t>their</a:t>
            </a:r>
            <a:r>
              <a:rPr dirty="0" sz="1450" spc="55">
                <a:latin typeface="Times New Roman"/>
                <a:cs typeface="Times New Roman"/>
              </a:rPr>
              <a:t> </a:t>
            </a:r>
            <a:r>
              <a:rPr dirty="0" sz="1450" spc="-10">
                <a:latin typeface="Times New Roman"/>
                <a:cs typeface="Times New Roman"/>
              </a:rPr>
              <a:t>falchions</a:t>
            </a:r>
            <a:r>
              <a:rPr dirty="0" sz="1450" spc="55">
                <a:latin typeface="Times New Roman"/>
                <a:cs typeface="Times New Roman"/>
              </a:rPr>
              <a:t> </a:t>
            </a:r>
            <a:r>
              <a:rPr dirty="0" sz="1450" spc="-10">
                <a:latin typeface="Times New Roman"/>
                <a:cs typeface="Times New Roman"/>
              </a:rPr>
              <a:t>with</a:t>
            </a:r>
            <a:r>
              <a:rPr dirty="0" sz="1450" spc="55">
                <a:latin typeface="Times New Roman"/>
                <a:cs typeface="Times New Roman"/>
              </a:rPr>
              <a:t> </a:t>
            </a:r>
            <a:r>
              <a:rPr dirty="0" sz="1450" spc="-5">
                <a:latin typeface="Times New Roman"/>
                <a:cs typeface="Times New Roman"/>
              </a:rPr>
              <a:t>one</a:t>
            </a:r>
            <a:r>
              <a:rPr dirty="0" sz="1450" spc="55">
                <a:latin typeface="Times New Roman"/>
                <a:cs typeface="Times New Roman"/>
              </a:rPr>
              <a:t> </a:t>
            </a:r>
            <a:r>
              <a:rPr dirty="0" sz="1450" spc="-10">
                <a:latin typeface="Times New Roman"/>
                <a:cs typeface="Times New Roman"/>
              </a:rPr>
              <a:t>hand,</a:t>
            </a:r>
            <a:r>
              <a:rPr dirty="0" sz="1450" spc="50">
                <a:latin typeface="Times New Roman"/>
                <a:cs typeface="Times New Roman"/>
              </a:rPr>
              <a:t> </a:t>
            </a:r>
            <a:r>
              <a:rPr dirty="0" sz="1450" spc="-10">
                <a:latin typeface="Times New Roman"/>
                <a:cs typeface="Times New Roman"/>
              </a:rPr>
              <a:t>strove</a:t>
            </a:r>
            <a:r>
              <a:rPr dirty="0" sz="1450" spc="55">
                <a:latin typeface="Times New Roman"/>
                <a:cs typeface="Times New Roman"/>
              </a:rPr>
              <a:t> </a:t>
            </a:r>
            <a:r>
              <a:rPr dirty="0" sz="1450" spc="-10">
                <a:latin typeface="Times New Roman"/>
                <a:cs typeface="Times New Roman"/>
              </a:rPr>
              <a:t>with</a:t>
            </a:r>
            <a:r>
              <a:rPr dirty="0" sz="1450" spc="55">
                <a:latin typeface="Times New Roman"/>
                <a:cs typeface="Times New Roman"/>
              </a:rPr>
              <a:t> </a:t>
            </a: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other</a:t>
            </a:r>
            <a:r>
              <a:rPr dirty="0" sz="1450" spc="55">
                <a:latin typeface="Times New Roman"/>
                <a:cs typeface="Times New Roman"/>
              </a:rPr>
              <a:t> </a:t>
            </a:r>
            <a:r>
              <a:rPr dirty="0" sz="1450" spc="-10">
                <a:latin typeface="Times New Roman"/>
                <a:cs typeface="Times New Roman"/>
              </a:rPr>
              <a:t>to</a:t>
            </a:r>
            <a:r>
              <a:rPr dirty="0" sz="1450" spc="50">
                <a:latin typeface="Times New Roman"/>
                <a:cs typeface="Times New Roman"/>
              </a:rPr>
              <a:t> </a:t>
            </a:r>
            <a:r>
              <a:rPr dirty="0" sz="1450" spc="-10">
                <a:latin typeface="Times New Roman"/>
                <a:cs typeface="Times New Roman"/>
              </a:rPr>
              <a:t>drag</a:t>
            </a:r>
            <a:r>
              <a:rPr dirty="0" sz="1450" spc="55">
                <a:latin typeface="Times New Roman"/>
                <a:cs typeface="Times New Roman"/>
              </a:rPr>
              <a:t> </a:t>
            </a:r>
            <a:r>
              <a:rPr dirty="0" sz="1450" spc="-10">
                <a:latin typeface="Times New Roman"/>
                <a:cs typeface="Times New Roman"/>
              </a:rPr>
              <a:t>down</a:t>
            </a:r>
            <a:r>
              <a:rPr dirty="0" sz="1450" spc="5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structure </a:t>
            </a:r>
            <a:r>
              <a:rPr dirty="0" sz="1450" spc="-5">
                <a:latin typeface="Times New Roman"/>
                <a:cs typeface="Times New Roman"/>
              </a:rPr>
              <a:t>of </a:t>
            </a:r>
            <a:r>
              <a:rPr dirty="0" sz="1450" spc="-10">
                <a:latin typeface="Times New Roman"/>
                <a:cs typeface="Times New Roman"/>
              </a:rPr>
              <a:t>the barricade. On the other side, the parts were reversed; and the  defenders exposed themselves like madmen to protect their rampart. So for  some minutes the contest raged almost in silence, friend and foe falling </a:t>
            </a:r>
            <a:r>
              <a:rPr dirty="0" sz="1450" spc="-5">
                <a:latin typeface="Times New Roman"/>
                <a:cs typeface="Times New Roman"/>
              </a:rPr>
              <a:t>one  upon </a:t>
            </a:r>
            <a:r>
              <a:rPr dirty="0" sz="1450" spc="-20">
                <a:latin typeface="Times New Roman"/>
                <a:cs typeface="Times New Roman"/>
              </a:rPr>
              <a:t>another. </a:t>
            </a:r>
            <a:r>
              <a:rPr dirty="0" sz="1450" spc="-10">
                <a:latin typeface="Times New Roman"/>
                <a:cs typeface="Times New Roman"/>
              </a:rPr>
              <a:t>But it is always the easier to destroy; and when </a:t>
            </a:r>
            <a:r>
              <a:rPr dirty="0" sz="1450" spc="-5">
                <a:latin typeface="Times New Roman"/>
                <a:cs typeface="Times New Roman"/>
              </a:rPr>
              <a:t>a </a:t>
            </a:r>
            <a:r>
              <a:rPr dirty="0" sz="1450" spc="-10">
                <a:latin typeface="Times New Roman"/>
                <a:cs typeface="Times New Roman"/>
              </a:rPr>
              <a:t>single note  </a:t>
            </a:r>
            <a:r>
              <a:rPr dirty="0" sz="1450" spc="-5">
                <a:latin typeface="Times New Roman"/>
                <a:cs typeface="Times New Roman"/>
              </a:rPr>
              <a:t>upon </a:t>
            </a:r>
            <a:r>
              <a:rPr dirty="0" sz="1450" spc="-10">
                <a:latin typeface="Times New Roman"/>
                <a:cs typeface="Times New Roman"/>
              </a:rPr>
              <a:t>the tucket recalled the attacking party from this desperate service, much  </a:t>
            </a:r>
            <a:r>
              <a:rPr dirty="0" sz="1450" spc="-5">
                <a:latin typeface="Times New Roman"/>
                <a:cs typeface="Times New Roman"/>
              </a:rPr>
              <a:t>of </a:t>
            </a:r>
            <a:r>
              <a:rPr dirty="0" sz="1450" spc="-10">
                <a:latin typeface="Times New Roman"/>
                <a:cs typeface="Times New Roman"/>
              </a:rPr>
              <a:t>the barricade had been removed piecemeal, and the whole fabric had sunk  to half its height, and tottered to </a:t>
            </a:r>
            <a:r>
              <a:rPr dirty="0" sz="1450" spc="-5">
                <a:latin typeface="Times New Roman"/>
                <a:cs typeface="Times New Roman"/>
              </a:rPr>
              <a:t>a </a:t>
            </a:r>
            <a:r>
              <a:rPr dirty="0" sz="1450" spc="-10">
                <a:latin typeface="Times New Roman"/>
                <a:cs typeface="Times New Roman"/>
              </a:rPr>
              <a:t>general</a:t>
            </a:r>
            <a:r>
              <a:rPr dirty="0" sz="1450" spc="35">
                <a:latin typeface="Times New Roman"/>
                <a:cs typeface="Times New Roman"/>
              </a:rPr>
              <a:t> </a:t>
            </a:r>
            <a:r>
              <a:rPr dirty="0" sz="1450" spc="-10">
                <a:latin typeface="Times New Roman"/>
                <a:cs typeface="Times New Roman"/>
              </a:rPr>
              <a:t>fall.</a:t>
            </a:r>
            <a:endParaRPr sz="1450">
              <a:latin typeface="Times New Roman"/>
              <a:cs typeface="Times New Roman"/>
            </a:endParaRPr>
          </a:p>
          <a:p>
            <a:pPr algn="just" marL="12700" marR="7620">
              <a:lnSpc>
                <a:spcPts val="1730"/>
              </a:lnSpc>
              <a:spcBef>
                <a:spcPts val="565"/>
              </a:spcBef>
            </a:pPr>
            <a:r>
              <a:rPr dirty="0" sz="1450" spc="-10">
                <a:latin typeface="Times New Roman"/>
                <a:cs typeface="Times New Roman"/>
              </a:rPr>
              <a:t>And now the footmen in the market-place fell back, at </a:t>
            </a:r>
            <a:r>
              <a:rPr dirty="0" sz="1450" spc="-5">
                <a:latin typeface="Times New Roman"/>
                <a:cs typeface="Times New Roman"/>
              </a:rPr>
              <a:t>a run, on </a:t>
            </a:r>
            <a:r>
              <a:rPr dirty="0" sz="1450" spc="-10">
                <a:latin typeface="Times New Roman"/>
                <a:cs typeface="Times New Roman"/>
              </a:rPr>
              <a:t>every side.  The horsemen, who had been standing in </a:t>
            </a:r>
            <a:r>
              <a:rPr dirty="0" sz="1450" spc="-5">
                <a:latin typeface="Times New Roman"/>
                <a:cs typeface="Times New Roman"/>
              </a:rPr>
              <a:t>a </a:t>
            </a:r>
            <a:r>
              <a:rPr dirty="0" sz="1450" spc="-10">
                <a:latin typeface="Times New Roman"/>
                <a:cs typeface="Times New Roman"/>
              </a:rPr>
              <a:t>line two deep, wheeled </a:t>
            </a:r>
            <a:r>
              <a:rPr dirty="0" sz="1450" spc="-20">
                <a:latin typeface="Times New Roman"/>
                <a:cs typeface="Times New Roman"/>
              </a:rPr>
              <a:t>suddenly,  </a:t>
            </a:r>
            <a:r>
              <a:rPr dirty="0" sz="1450" spc="-10">
                <a:latin typeface="Times New Roman"/>
                <a:cs typeface="Times New Roman"/>
              </a:rPr>
              <a:t>and made their flank into their front; and as swift as </a:t>
            </a:r>
            <a:r>
              <a:rPr dirty="0" sz="1450" spc="-5">
                <a:latin typeface="Times New Roman"/>
                <a:cs typeface="Times New Roman"/>
              </a:rPr>
              <a:t>a </a:t>
            </a:r>
            <a:r>
              <a:rPr dirty="0" sz="1450" spc="-10">
                <a:latin typeface="Times New Roman"/>
                <a:cs typeface="Times New Roman"/>
              </a:rPr>
              <a:t>striking </a:t>
            </a:r>
            <a:r>
              <a:rPr dirty="0" sz="1450" spc="-20">
                <a:latin typeface="Times New Roman"/>
                <a:cs typeface="Times New Roman"/>
              </a:rPr>
              <a:t>adder, </a:t>
            </a:r>
            <a:r>
              <a:rPr dirty="0" sz="1450" spc="-10">
                <a:latin typeface="Times New Roman"/>
                <a:cs typeface="Times New Roman"/>
              </a:rPr>
              <a:t>the </a:t>
            </a:r>
            <a:r>
              <a:rPr dirty="0" sz="1450" spc="-5">
                <a:latin typeface="Times New Roman"/>
                <a:cs typeface="Times New Roman"/>
              </a:rPr>
              <a:t>long,  </a:t>
            </a:r>
            <a:r>
              <a:rPr dirty="0" sz="1450" spc="-10">
                <a:latin typeface="Times New Roman"/>
                <a:cs typeface="Times New Roman"/>
              </a:rPr>
              <a:t>steel-clad column was launched </a:t>
            </a:r>
            <a:r>
              <a:rPr dirty="0" sz="1450" spc="-5">
                <a:latin typeface="Times New Roman"/>
                <a:cs typeface="Times New Roman"/>
              </a:rPr>
              <a:t>upon </a:t>
            </a:r>
            <a:r>
              <a:rPr dirty="0" sz="1450" spc="-10">
                <a:latin typeface="Times New Roman"/>
                <a:cs typeface="Times New Roman"/>
              </a:rPr>
              <a:t>the ruinous</a:t>
            </a:r>
            <a:r>
              <a:rPr dirty="0" sz="1450" spc="25">
                <a:latin typeface="Times New Roman"/>
                <a:cs typeface="Times New Roman"/>
              </a:rPr>
              <a:t> </a:t>
            </a:r>
            <a:r>
              <a:rPr dirty="0" sz="1450" spc="-10">
                <a:latin typeface="Times New Roman"/>
                <a:cs typeface="Times New Roman"/>
              </a:rPr>
              <a:t>barricade.</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Of the first two horsemen, </a:t>
            </a:r>
            <a:r>
              <a:rPr dirty="0" sz="1450" spc="-5">
                <a:latin typeface="Times New Roman"/>
                <a:cs typeface="Times New Roman"/>
              </a:rPr>
              <a:t>one </a:t>
            </a:r>
            <a:r>
              <a:rPr dirty="0" sz="1450" spc="-10">
                <a:latin typeface="Times New Roman"/>
                <a:cs typeface="Times New Roman"/>
              </a:rPr>
              <a:t>fell, rider and steed, and was ridden down </a:t>
            </a:r>
            <a:r>
              <a:rPr dirty="0" sz="1450" spc="-5">
                <a:latin typeface="Times New Roman"/>
                <a:cs typeface="Times New Roman"/>
              </a:rPr>
              <a:t>by  </a:t>
            </a:r>
            <a:r>
              <a:rPr dirty="0" sz="1450" spc="-10">
                <a:latin typeface="Times New Roman"/>
                <a:cs typeface="Times New Roman"/>
              </a:rPr>
              <a:t>his companions. The second leaped clean </a:t>
            </a:r>
            <a:r>
              <a:rPr dirty="0" sz="1450" spc="-5">
                <a:latin typeface="Times New Roman"/>
                <a:cs typeface="Times New Roman"/>
              </a:rPr>
              <a:t>upon </a:t>
            </a:r>
            <a:r>
              <a:rPr dirty="0" sz="1450" spc="-10">
                <a:latin typeface="Times New Roman"/>
                <a:cs typeface="Times New Roman"/>
              </a:rPr>
              <a:t>the summit </a:t>
            </a:r>
            <a:r>
              <a:rPr dirty="0" sz="1450" spc="-5">
                <a:latin typeface="Times New Roman"/>
                <a:cs typeface="Times New Roman"/>
              </a:rPr>
              <a:t>of </a:t>
            </a:r>
            <a:r>
              <a:rPr dirty="0" sz="1450" spc="-10">
                <a:latin typeface="Times New Roman"/>
                <a:cs typeface="Times New Roman"/>
              </a:rPr>
              <a:t>the rampart,  transpiercing an archer with his lance. Almost in the same instant </a:t>
            </a:r>
            <a:r>
              <a:rPr dirty="0" sz="1450" spc="-5">
                <a:latin typeface="Times New Roman"/>
                <a:cs typeface="Times New Roman"/>
              </a:rPr>
              <a:t>he </a:t>
            </a:r>
            <a:r>
              <a:rPr dirty="0" sz="1450" spc="-10">
                <a:latin typeface="Times New Roman"/>
                <a:cs typeface="Times New Roman"/>
              </a:rPr>
              <a:t>was  dragged from the saddle and his horse</a:t>
            </a:r>
            <a:r>
              <a:rPr dirty="0" sz="1450" spc="30">
                <a:latin typeface="Times New Roman"/>
                <a:cs typeface="Times New Roman"/>
              </a:rPr>
              <a:t> </a:t>
            </a:r>
            <a:r>
              <a:rPr dirty="0" sz="1450" spc="-10">
                <a:latin typeface="Times New Roman"/>
                <a:cs typeface="Times New Roman"/>
              </a:rPr>
              <a:t>despatched.</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And then the full weight and impetus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charge </a:t>
            </a:r>
            <a:r>
              <a:rPr dirty="0" sz="1450" spc="-10">
                <a:latin typeface="Times New Roman"/>
                <a:cs typeface="Times New Roman"/>
              </a:rPr>
              <a:t>burst </a:t>
            </a:r>
            <a:r>
              <a:rPr dirty="0" sz="1450" spc="-5">
                <a:latin typeface="Times New Roman"/>
                <a:cs typeface="Times New Roman"/>
              </a:rPr>
              <a:t>upon </a:t>
            </a:r>
            <a:r>
              <a:rPr dirty="0" sz="1450" spc="-10">
                <a:latin typeface="Times New Roman"/>
                <a:cs typeface="Times New Roman"/>
              </a:rPr>
              <a:t>and scattered  the defenders. The men-at-arms, surmounting their fallen comrades, and  carried onward </a:t>
            </a:r>
            <a:r>
              <a:rPr dirty="0" sz="1450" spc="-5">
                <a:latin typeface="Times New Roman"/>
                <a:cs typeface="Times New Roman"/>
              </a:rPr>
              <a:t>by </a:t>
            </a:r>
            <a:r>
              <a:rPr dirty="0" sz="1450" spc="-10">
                <a:latin typeface="Times New Roman"/>
                <a:cs typeface="Times New Roman"/>
              </a:rPr>
              <a:t>the fury </a:t>
            </a:r>
            <a:r>
              <a:rPr dirty="0" sz="1450" spc="-5">
                <a:latin typeface="Times New Roman"/>
                <a:cs typeface="Times New Roman"/>
              </a:rPr>
              <a:t>of </a:t>
            </a:r>
            <a:r>
              <a:rPr dirty="0" sz="1450" spc="-10">
                <a:latin typeface="Times New Roman"/>
                <a:cs typeface="Times New Roman"/>
              </a:rPr>
              <a:t>their onslaught, dashed through </a:t>
            </a:r>
            <a:r>
              <a:rPr dirty="0" sz="1450" spc="-25">
                <a:latin typeface="Times New Roman"/>
                <a:cs typeface="Times New Roman"/>
              </a:rPr>
              <a:t>Dick’s </a:t>
            </a:r>
            <a:r>
              <a:rPr dirty="0" sz="1450" spc="-10">
                <a:latin typeface="Times New Roman"/>
                <a:cs typeface="Times New Roman"/>
              </a:rPr>
              <a:t>broken  line and poured thundering </a:t>
            </a:r>
            <a:r>
              <a:rPr dirty="0" sz="1450" spc="-5">
                <a:latin typeface="Times New Roman"/>
                <a:cs typeface="Times New Roman"/>
              </a:rPr>
              <a:t>up </a:t>
            </a:r>
            <a:r>
              <a:rPr dirty="0" sz="1450" spc="-10">
                <a:latin typeface="Times New Roman"/>
                <a:cs typeface="Times New Roman"/>
              </a:rPr>
              <a:t>the lane </a:t>
            </a:r>
            <a:r>
              <a:rPr dirty="0" sz="1450" spc="-5">
                <a:latin typeface="Times New Roman"/>
                <a:cs typeface="Times New Roman"/>
              </a:rPr>
              <a:t>beyond,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stream bestrides and pours  across </a:t>
            </a:r>
            <a:r>
              <a:rPr dirty="0" sz="1450" spc="-5">
                <a:latin typeface="Times New Roman"/>
                <a:cs typeface="Times New Roman"/>
              </a:rPr>
              <a:t>a </a:t>
            </a:r>
            <a:r>
              <a:rPr dirty="0" sz="1450" spc="-10">
                <a:latin typeface="Times New Roman"/>
                <a:cs typeface="Times New Roman"/>
              </a:rPr>
              <a:t>broken</a:t>
            </a:r>
            <a:r>
              <a:rPr dirty="0" sz="1450" spc="-5">
                <a:latin typeface="Times New Roman"/>
                <a:cs typeface="Times New Roman"/>
              </a:rPr>
              <a:t> </a:t>
            </a:r>
            <a:r>
              <a:rPr dirty="0" sz="1450" spc="-10">
                <a:latin typeface="Times New Roman"/>
                <a:cs typeface="Times New Roman"/>
              </a:rPr>
              <a:t>dam.</a:t>
            </a:r>
            <a:endParaRPr sz="1450">
              <a:latin typeface="Times New Roman"/>
              <a:cs typeface="Times New Roman"/>
            </a:endParaRPr>
          </a:p>
          <a:p>
            <a:pPr algn="just" marL="12700" marR="5080">
              <a:lnSpc>
                <a:spcPts val="1730"/>
              </a:lnSpc>
              <a:spcBef>
                <a:spcPts val="570"/>
              </a:spcBef>
            </a:pPr>
            <a:r>
              <a:rPr dirty="0" sz="1450" spc="-60">
                <a:latin typeface="Times New Roman"/>
                <a:cs typeface="Times New Roman"/>
              </a:rPr>
              <a:t>Yet </a:t>
            </a:r>
            <a:r>
              <a:rPr dirty="0" sz="1450" spc="-10">
                <a:latin typeface="Times New Roman"/>
                <a:cs typeface="Times New Roman"/>
              </a:rPr>
              <a:t>was the fight </a:t>
            </a:r>
            <a:r>
              <a:rPr dirty="0" sz="1450" spc="-5">
                <a:latin typeface="Times New Roman"/>
                <a:cs typeface="Times New Roman"/>
              </a:rPr>
              <a:t>not </a:t>
            </a:r>
            <a:r>
              <a:rPr dirty="0" sz="1450" spc="-25">
                <a:latin typeface="Times New Roman"/>
                <a:cs typeface="Times New Roman"/>
              </a:rPr>
              <a:t>over. </a:t>
            </a:r>
            <a:r>
              <a:rPr dirty="0" sz="1450" spc="-10">
                <a:latin typeface="Times New Roman"/>
                <a:cs typeface="Times New Roman"/>
              </a:rPr>
              <a:t>Still, in the narrow jaws </a:t>
            </a:r>
            <a:r>
              <a:rPr dirty="0" sz="1450" spc="-5">
                <a:latin typeface="Times New Roman"/>
                <a:cs typeface="Times New Roman"/>
              </a:rPr>
              <a:t>of </a:t>
            </a:r>
            <a:r>
              <a:rPr dirty="0" sz="1450" spc="-10">
                <a:latin typeface="Times New Roman"/>
                <a:cs typeface="Times New Roman"/>
              </a:rPr>
              <a:t>the entrance, Dick and </a:t>
            </a:r>
            <a:r>
              <a:rPr dirty="0" sz="1450" spc="-5">
                <a:latin typeface="Times New Roman"/>
                <a:cs typeface="Times New Roman"/>
              </a:rPr>
              <a:t>a  </a:t>
            </a:r>
            <a:r>
              <a:rPr dirty="0" sz="1450" spc="-10">
                <a:latin typeface="Times New Roman"/>
                <a:cs typeface="Times New Roman"/>
              </a:rPr>
              <a:t>few survivors plied their bills like woodmen; and </a:t>
            </a:r>
            <a:r>
              <a:rPr dirty="0" sz="1450" spc="-20">
                <a:latin typeface="Times New Roman"/>
                <a:cs typeface="Times New Roman"/>
              </a:rPr>
              <a:t>already, </a:t>
            </a:r>
            <a:r>
              <a:rPr dirty="0" sz="1450" spc="-10">
                <a:latin typeface="Times New Roman"/>
                <a:cs typeface="Times New Roman"/>
              </a:rPr>
              <a:t>across the width </a:t>
            </a:r>
            <a:r>
              <a:rPr dirty="0" sz="1450" spc="-5">
                <a:latin typeface="Times New Roman"/>
                <a:cs typeface="Times New Roman"/>
              </a:rPr>
              <a:t>of  </a:t>
            </a:r>
            <a:r>
              <a:rPr dirty="0" sz="1450" spc="-10">
                <a:latin typeface="Times New Roman"/>
                <a:cs typeface="Times New Roman"/>
              </a:rPr>
              <a:t>the passage, there had been formed </a:t>
            </a:r>
            <a:r>
              <a:rPr dirty="0" sz="1450" spc="-5">
                <a:latin typeface="Times New Roman"/>
                <a:cs typeface="Times New Roman"/>
              </a:rPr>
              <a:t>a </a:t>
            </a:r>
            <a:r>
              <a:rPr dirty="0" sz="1450" spc="-10">
                <a:latin typeface="Times New Roman"/>
                <a:cs typeface="Times New Roman"/>
              </a:rPr>
              <a:t>second, </a:t>
            </a:r>
            <a:r>
              <a:rPr dirty="0" sz="1450" spc="-5">
                <a:latin typeface="Times New Roman"/>
                <a:cs typeface="Times New Roman"/>
              </a:rPr>
              <a:t>a </a:t>
            </a:r>
            <a:r>
              <a:rPr dirty="0" sz="1450" spc="-15">
                <a:latin typeface="Times New Roman"/>
                <a:cs typeface="Times New Roman"/>
              </a:rPr>
              <a:t>higher,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more </a:t>
            </a:r>
            <a:r>
              <a:rPr dirty="0" sz="1450" spc="-15">
                <a:latin typeface="Times New Roman"/>
                <a:cs typeface="Times New Roman"/>
              </a:rPr>
              <a:t>effectual  </a:t>
            </a:r>
            <a:r>
              <a:rPr dirty="0" sz="1450" spc="-10">
                <a:latin typeface="Times New Roman"/>
                <a:cs typeface="Times New Roman"/>
              </a:rPr>
              <a:t>rampart </a:t>
            </a:r>
            <a:r>
              <a:rPr dirty="0" sz="1450" spc="-5">
                <a:latin typeface="Times New Roman"/>
                <a:cs typeface="Times New Roman"/>
              </a:rPr>
              <a:t>of </a:t>
            </a:r>
            <a:r>
              <a:rPr dirty="0" sz="1450" spc="-10">
                <a:latin typeface="Times New Roman"/>
                <a:cs typeface="Times New Roman"/>
              </a:rPr>
              <a:t>fallen men and disembowelled horses, lashing in the agonies </a:t>
            </a:r>
            <a:r>
              <a:rPr dirty="0" sz="1450" spc="-5">
                <a:latin typeface="Times New Roman"/>
                <a:cs typeface="Times New Roman"/>
              </a:rPr>
              <a:t>of  </a:t>
            </a:r>
            <a:r>
              <a:rPr dirty="0" sz="1450" spc="-10">
                <a:latin typeface="Times New Roman"/>
                <a:cs typeface="Times New Roman"/>
              </a:rPr>
              <a:t>death.</a:t>
            </a:r>
            <a:endParaRPr sz="1450">
              <a:latin typeface="Times New Roman"/>
              <a:cs typeface="Times New Roman"/>
            </a:endParaRPr>
          </a:p>
          <a:p>
            <a:pPr algn="just" marL="12700" marR="10160">
              <a:lnSpc>
                <a:spcPts val="1730"/>
              </a:lnSpc>
              <a:spcBef>
                <a:spcPts val="565"/>
              </a:spcBef>
            </a:pPr>
            <a:r>
              <a:rPr dirty="0" sz="1450" spc="-15">
                <a:latin typeface="Times New Roman"/>
                <a:cs typeface="Times New Roman"/>
              </a:rPr>
              <a:t>Baffled </a:t>
            </a:r>
            <a:r>
              <a:rPr dirty="0" sz="1450" spc="-5">
                <a:latin typeface="Times New Roman"/>
                <a:cs typeface="Times New Roman"/>
              </a:rPr>
              <a:t>by </a:t>
            </a:r>
            <a:r>
              <a:rPr dirty="0" sz="1450" spc="-10">
                <a:latin typeface="Times New Roman"/>
                <a:cs typeface="Times New Roman"/>
              </a:rPr>
              <a:t>this fresh obstacle, the remainder </a:t>
            </a:r>
            <a:r>
              <a:rPr dirty="0" sz="1450" spc="-5">
                <a:latin typeface="Times New Roman"/>
                <a:cs typeface="Times New Roman"/>
              </a:rPr>
              <a:t>of </a:t>
            </a:r>
            <a:r>
              <a:rPr dirty="0" sz="1450" spc="-10">
                <a:latin typeface="Times New Roman"/>
                <a:cs typeface="Times New Roman"/>
              </a:rPr>
              <a:t>the cavalry fell back; and as, at  the sight </a:t>
            </a:r>
            <a:r>
              <a:rPr dirty="0" sz="1450" spc="-5">
                <a:latin typeface="Times New Roman"/>
                <a:cs typeface="Times New Roman"/>
              </a:rPr>
              <a:t>of </a:t>
            </a:r>
            <a:r>
              <a:rPr dirty="0" sz="1450" spc="-10">
                <a:latin typeface="Times New Roman"/>
                <a:cs typeface="Times New Roman"/>
              </a:rPr>
              <a:t>this movement, the flight </a:t>
            </a:r>
            <a:r>
              <a:rPr dirty="0" sz="1450" spc="-5">
                <a:latin typeface="Times New Roman"/>
                <a:cs typeface="Times New Roman"/>
              </a:rPr>
              <a:t>of </a:t>
            </a:r>
            <a:r>
              <a:rPr dirty="0" sz="1450" spc="-10">
                <a:latin typeface="Times New Roman"/>
                <a:cs typeface="Times New Roman"/>
              </a:rPr>
              <a:t>arrows redoubled from the casements  </a:t>
            </a:r>
            <a:r>
              <a:rPr dirty="0" sz="1450" spc="-5">
                <a:latin typeface="Times New Roman"/>
                <a:cs typeface="Times New Roman"/>
              </a:rPr>
              <a:t>of </a:t>
            </a:r>
            <a:r>
              <a:rPr dirty="0" sz="1450" spc="-10">
                <a:latin typeface="Times New Roman"/>
                <a:cs typeface="Times New Roman"/>
              </a:rPr>
              <a:t>the houses, their retreat had, for </a:t>
            </a:r>
            <a:r>
              <a:rPr dirty="0" sz="1450" spc="-5">
                <a:latin typeface="Times New Roman"/>
                <a:cs typeface="Times New Roman"/>
              </a:rPr>
              <a:t>a </a:t>
            </a:r>
            <a:r>
              <a:rPr dirty="0" sz="1450" spc="-10">
                <a:latin typeface="Times New Roman"/>
                <a:cs typeface="Times New Roman"/>
              </a:rPr>
              <a:t>moment, almost degenerated into</a:t>
            </a:r>
            <a:r>
              <a:rPr dirty="0" sz="1450" spc="125">
                <a:latin typeface="Times New Roman"/>
                <a:cs typeface="Times New Roman"/>
              </a:rPr>
              <a:t> </a:t>
            </a:r>
            <a:r>
              <a:rPr dirty="0" sz="1450" spc="-10">
                <a:latin typeface="Times New Roman"/>
                <a:cs typeface="Times New Roman"/>
              </a:rPr>
              <a:t>flight.</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Almost at the same time, those who had crossed the barricade and </a:t>
            </a:r>
            <a:r>
              <a:rPr dirty="0" sz="1450" spc="-15">
                <a:latin typeface="Times New Roman"/>
                <a:cs typeface="Times New Roman"/>
              </a:rPr>
              <a:t>charged  </a:t>
            </a:r>
            <a:r>
              <a:rPr dirty="0" sz="1450" spc="-10">
                <a:latin typeface="Times New Roman"/>
                <a:cs typeface="Times New Roman"/>
              </a:rPr>
              <a:t>farther </a:t>
            </a:r>
            <a:r>
              <a:rPr dirty="0" sz="1450" spc="-5">
                <a:latin typeface="Times New Roman"/>
                <a:cs typeface="Times New Roman"/>
              </a:rPr>
              <a:t>up </a:t>
            </a:r>
            <a:r>
              <a:rPr dirty="0" sz="1450" spc="-10">
                <a:latin typeface="Times New Roman"/>
                <a:cs typeface="Times New Roman"/>
              </a:rPr>
              <a:t>the street, being met before the </a:t>
            </a:r>
            <a:r>
              <a:rPr dirty="0" sz="1450" spc="-5">
                <a:latin typeface="Times New Roman"/>
                <a:cs typeface="Times New Roman"/>
              </a:rPr>
              <a:t>door of </a:t>
            </a:r>
            <a:r>
              <a:rPr dirty="0" sz="1450" spc="-10">
                <a:latin typeface="Times New Roman"/>
                <a:cs typeface="Times New Roman"/>
              </a:rPr>
              <a:t>the Chequers </a:t>
            </a:r>
            <a:r>
              <a:rPr dirty="0" sz="1450" spc="-5">
                <a:latin typeface="Times New Roman"/>
                <a:cs typeface="Times New Roman"/>
              </a:rPr>
              <a:t>by </a:t>
            </a:r>
            <a:r>
              <a:rPr dirty="0" sz="1450" spc="-10">
                <a:latin typeface="Times New Roman"/>
                <a:cs typeface="Times New Roman"/>
              </a:rPr>
              <a:t>the  formidable hunchback and the whole reserve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Yorkists, </a:t>
            </a:r>
            <a:r>
              <a:rPr dirty="0" sz="1450" spc="-10">
                <a:latin typeface="Times New Roman"/>
                <a:cs typeface="Times New Roman"/>
              </a:rPr>
              <a:t>began to come  scattering backward, in the excess </a:t>
            </a:r>
            <a:r>
              <a:rPr dirty="0" sz="1450" spc="-5">
                <a:latin typeface="Times New Roman"/>
                <a:cs typeface="Times New Roman"/>
              </a:rPr>
              <a:t>of </a:t>
            </a:r>
            <a:r>
              <a:rPr dirty="0" sz="1450" spc="-10">
                <a:latin typeface="Times New Roman"/>
                <a:cs typeface="Times New Roman"/>
              </a:rPr>
              <a:t>disarray and</a:t>
            </a:r>
            <a:r>
              <a:rPr dirty="0" sz="1450" spc="30">
                <a:latin typeface="Times New Roman"/>
                <a:cs typeface="Times New Roman"/>
              </a:rPr>
              <a:t> </a:t>
            </a:r>
            <a:r>
              <a:rPr dirty="0" sz="1450" spc="-20">
                <a:latin typeface="Times New Roman"/>
                <a:cs typeface="Times New Roman"/>
              </a:rPr>
              <a:t>terror.</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Dick and his fellows faced about, fresh men poured </a:t>
            </a:r>
            <a:r>
              <a:rPr dirty="0" sz="1450" spc="-5">
                <a:latin typeface="Times New Roman"/>
                <a:cs typeface="Times New Roman"/>
              </a:rPr>
              <a:t>out of </a:t>
            </a:r>
            <a:r>
              <a:rPr dirty="0" sz="1450" spc="-10">
                <a:latin typeface="Times New Roman"/>
                <a:cs typeface="Times New Roman"/>
              </a:rPr>
              <a:t>the houses; </a:t>
            </a:r>
            <a:r>
              <a:rPr dirty="0" sz="1450" spc="-5">
                <a:latin typeface="Times New Roman"/>
                <a:cs typeface="Times New Roman"/>
              </a:rPr>
              <a:t>a </a:t>
            </a:r>
            <a:r>
              <a:rPr dirty="0" sz="1450" spc="-10">
                <a:latin typeface="Times New Roman"/>
                <a:cs typeface="Times New Roman"/>
              </a:rPr>
              <a:t>cruel  blast </a:t>
            </a:r>
            <a:r>
              <a:rPr dirty="0" sz="1450" spc="-5">
                <a:latin typeface="Times New Roman"/>
                <a:cs typeface="Times New Roman"/>
              </a:rPr>
              <a:t>of </a:t>
            </a:r>
            <a:r>
              <a:rPr dirty="0" sz="1450" spc="-10">
                <a:latin typeface="Times New Roman"/>
                <a:cs typeface="Times New Roman"/>
              </a:rPr>
              <a:t>arrows met the fugitives full in the face, while Gloucester was already  riding down their rear; in the inside </a:t>
            </a:r>
            <a:r>
              <a:rPr dirty="0" sz="1450" spc="-5">
                <a:latin typeface="Times New Roman"/>
                <a:cs typeface="Times New Roman"/>
              </a:rPr>
              <a:t>of a </a:t>
            </a:r>
            <a:r>
              <a:rPr dirty="0" sz="1450" spc="-10">
                <a:latin typeface="Times New Roman"/>
                <a:cs typeface="Times New Roman"/>
              </a:rPr>
              <a:t>minute and </a:t>
            </a:r>
            <a:r>
              <a:rPr dirty="0" sz="1450" spc="-5">
                <a:latin typeface="Times New Roman"/>
                <a:cs typeface="Times New Roman"/>
              </a:rPr>
              <a:t>a </a:t>
            </a:r>
            <a:r>
              <a:rPr dirty="0" sz="1450" spc="-10">
                <a:latin typeface="Times New Roman"/>
                <a:cs typeface="Times New Roman"/>
              </a:rPr>
              <a:t>half there was </a:t>
            </a:r>
            <a:r>
              <a:rPr dirty="0" sz="1450" spc="-5">
                <a:latin typeface="Times New Roman"/>
                <a:cs typeface="Times New Roman"/>
              </a:rPr>
              <a:t>no </a:t>
            </a:r>
            <a:r>
              <a:rPr dirty="0" sz="1450" spc="-10">
                <a:latin typeface="Times New Roman"/>
                <a:cs typeface="Times New Roman"/>
              </a:rPr>
              <a:t>living  Lancastrian in the</a:t>
            </a:r>
            <a:r>
              <a:rPr dirty="0" sz="1450">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marR="10160">
              <a:lnSpc>
                <a:spcPts val="1730"/>
              </a:lnSpc>
              <a:spcBef>
                <a:spcPts val="565"/>
              </a:spcBef>
            </a:pPr>
            <a:r>
              <a:rPr dirty="0" sz="1450" spc="-10">
                <a:latin typeface="Times New Roman"/>
                <a:cs typeface="Times New Roman"/>
              </a:rPr>
              <a:t>Then, and </a:t>
            </a:r>
            <a:r>
              <a:rPr dirty="0" sz="1450" spc="-5">
                <a:latin typeface="Times New Roman"/>
                <a:cs typeface="Times New Roman"/>
              </a:rPr>
              <a:t>not </a:t>
            </a:r>
            <a:r>
              <a:rPr dirty="0" sz="1450" spc="-10">
                <a:latin typeface="Times New Roman"/>
                <a:cs typeface="Times New Roman"/>
              </a:rPr>
              <a:t>till then, did Dick hold </a:t>
            </a:r>
            <a:r>
              <a:rPr dirty="0" sz="1450" spc="-5">
                <a:latin typeface="Times New Roman"/>
                <a:cs typeface="Times New Roman"/>
              </a:rPr>
              <a:t>up </a:t>
            </a:r>
            <a:r>
              <a:rPr dirty="0" sz="1450" spc="-10">
                <a:latin typeface="Times New Roman"/>
                <a:cs typeface="Times New Roman"/>
              </a:rPr>
              <a:t>his reeking blade and give the word  to </a:t>
            </a:r>
            <a:r>
              <a:rPr dirty="0" sz="1450" spc="-25">
                <a:latin typeface="Times New Roman"/>
                <a:cs typeface="Times New Roman"/>
              </a:rPr>
              <a:t>cheer.</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Meanwhile Gloucester dismounted from his horse and came forward to</a:t>
            </a:r>
            <a:r>
              <a:rPr dirty="0" sz="1450" spc="114">
                <a:latin typeface="Times New Roman"/>
                <a:cs typeface="Times New Roman"/>
              </a:rPr>
              <a:t> </a:t>
            </a:r>
            <a:r>
              <a:rPr dirty="0" sz="1450" spc="-10">
                <a:latin typeface="Times New Roman"/>
                <a:cs typeface="Times New Roman"/>
              </a:rPr>
              <a:t>inspect</a:t>
            </a:r>
            <a:endParaRPr sz="1450">
              <a:latin typeface="Times New Roman"/>
              <a:cs typeface="Times New Roman"/>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marL="12700" marR="9525">
              <a:lnSpc>
                <a:spcPts val="1730"/>
              </a:lnSpc>
              <a:spcBef>
                <a:spcPts val="155"/>
              </a:spcBef>
              <a:tabLst>
                <a:tab pos="4700905" algn="l"/>
                <a:tab pos="5280660" algn="l"/>
              </a:tabLst>
            </a:pPr>
            <a:r>
              <a:rPr dirty="0" sz="1450" spc="-10">
                <a:latin typeface="Times New Roman"/>
                <a:cs typeface="Times New Roman"/>
              </a:rPr>
              <a:t>the post. His face was as pale as linen; </a:t>
            </a:r>
            <a:r>
              <a:rPr dirty="0" sz="1450" spc="-5">
                <a:latin typeface="Times New Roman"/>
                <a:cs typeface="Times New Roman"/>
              </a:rPr>
              <a:t>but </a:t>
            </a:r>
            <a:r>
              <a:rPr dirty="0" sz="1450" spc="-10">
                <a:latin typeface="Times New Roman"/>
                <a:cs typeface="Times New Roman"/>
              </a:rPr>
              <a:t>his eyes shone in his head like  some strange jewel, and his voice, when </a:t>
            </a:r>
            <a:r>
              <a:rPr dirty="0" sz="1450" spc="-5">
                <a:latin typeface="Times New Roman"/>
                <a:cs typeface="Times New Roman"/>
              </a:rPr>
              <a:t>he </a:t>
            </a:r>
            <a:r>
              <a:rPr dirty="0" sz="1450" spc="-10">
                <a:latin typeface="Times New Roman"/>
                <a:cs typeface="Times New Roman"/>
              </a:rPr>
              <a:t>spoke, was hoarse and broken with  </a:t>
            </a:r>
            <a:r>
              <a:rPr dirty="0" sz="1450" spc="-10">
                <a:latin typeface="Times New Roman"/>
                <a:cs typeface="Times New Roman"/>
              </a:rPr>
              <a:t>t</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e</a:t>
            </a:r>
            <a:r>
              <a:rPr dirty="0" sz="1450" spc="-5">
                <a:latin typeface="Times New Roman"/>
                <a:cs typeface="Times New Roman"/>
              </a:rPr>
              <a:t>xu</a:t>
            </a:r>
            <a:r>
              <a:rPr dirty="0" sz="1450" spc="-10">
                <a:latin typeface="Times New Roman"/>
                <a:cs typeface="Times New Roman"/>
              </a:rPr>
              <a:t>ltati</a:t>
            </a:r>
            <a:r>
              <a:rPr dirty="0" sz="1450" spc="-5">
                <a:latin typeface="Times New Roman"/>
                <a:cs typeface="Times New Roman"/>
              </a:rPr>
              <a:t>on</a:t>
            </a:r>
            <a:r>
              <a:rPr dirty="0" sz="1450" spc="-5">
                <a:latin typeface="Times New Roman"/>
                <a:cs typeface="Times New Roman"/>
              </a:rPr>
              <a:t> </a:t>
            </a:r>
            <a:r>
              <a:rPr dirty="0" sz="1450" spc="-5">
                <a:latin typeface="Times New Roman"/>
                <a:cs typeface="Times New Roman"/>
              </a:rPr>
              <a:t>of</a:t>
            </a:r>
            <a:r>
              <a:rPr dirty="0" sz="1450" spc="-5">
                <a:latin typeface="Times New Roman"/>
                <a:cs typeface="Times New Roman"/>
              </a:rPr>
              <a:t> </a:t>
            </a:r>
            <a:r>
              <a:rPr dirty="0" sz="1450" spc="-5">
                <a:latin typeface="Times New Roman"/>
                <a:cs typeface="Times New Roman"/>
              </a:rPr>
              <a:t>b</a:t>
            </a:r>
            <a:r>
              <a:rPr dirty="0" sz="1450" spc="-10">
                <a:latin typeface="Times New Roman"/>
                <a:cs typeface="Times New Roman"/>
              </a:rPr>
              <a:t>attl</a:t>
            </a:r>
            <a:r>
              <a:rPr dirty="0" sz="1450" spc="-5">
                <a:latin typeface="Times New Roman"/>
                <a:cs typeface="Times New Roman"/>
              </a:rPr>
              <a:t>e</a:t>
            </a:r>
            <a:r>
              <a:rPr dirty="0" sz="1450" spc="-5">
                <a:latin typeface="Times New Roman"/>
                <a:cs typeface="Times New Roman"/>
              </a:rPr>
              <a:t> </a:t>
            </a:r>
            <a:r>
              <a:rPr dirty="0" sz="1450" spc="-10">
                <a:latin typeface="Times New Roman"/>
                <a:cs typeface="Times New Roman"/>
              </a:rPr>
              <a:t>a</a:t>
            </a:r>
            <a:r>
              <a:rPr dirty="0" sz="1450" spc="-5">
                <a:latin typeface="Times New Roman"/>
                <a:cs typeface="Times New Roman"/>
              </a:rPr>
              <a:t>nd</a:t>
            </a:r>
            <a:r>
              <a:rPr dirty="0" sz="1450" spc="-5">
                <a:latin typeface="Times New Roman"/>
                <a:cs typeface="Times New Roman"/>
              </a:rPr>
              <a:t> </a:t>
            </a:r>
            <a:r>
              <a:rPr dirty="0" sz="1450" spc="-10">
                <a:latin typeface="Times New Roman"/>
                <a:cs typeface="Times New Roman"/>
              </a:rPr>
              <a:t>s</a:t>
            </a:r>
            <a:r>
              <a:rPr dirty="0" sz="1450" spc="-5">
                <a:latin typeface="Times New Roman"/>
                <a:cs typeface="Times New Roman"/>
              </a:rPr>
              <a:t>u</a:t>
            </a:r>
            <a:r>
              <a:rPr dirty="0" sz="1450" spc="-10">
                <a:latin typeface="Times New Roman"/>
                <a:cs typeface="Times New Roman"/>
              </a:rPr>
              <a:t>ccess</a:t>
            </a:r>
            <a:r>
              <a:rPr dirty="0" sz="1450" spc="-5">
                <a:latin typeface="Times New Roman"/>
                <a:cs typeface="Times New Roman"/>
              </a:rPr>
              <a:t>.</a:t>
            </a:r>
            <a:r>
              <a:rPr dirty="0" sz="1450">
                <a:latin typeface="Times New Roman"/>
                <a:cs typeface="Times New Roman"/>
              </a:rPr>
              <a:t> </a:t>
            </a:r>
            <a:r>
              <a:rPr dirty="0" sz="1450" spc="-5">
                <a:latin typeface="Times New Roman"/>
                <a:cs typeface="Times New Roman"/>
              </a:rPr>
              <a:t> </a:t>
            </a:r>
            <a:r>
              <a:rPr dirty="0" sz="1450" spc="-15">
                <a:latin typeface="Times New Roman"/>
                <a:cs typeface="Times New Roman"/>
              </a:rPr>
              <a:t>H</a:t>
            </a:r>
            <a:r>
              <a:rPr dirty="0" sz="1450" spc="-5">
                <a:latin typeface="Times New Roman"/>
                <a:cs typeface="Times New Roman"/>
              </a:rPr>
              <a:t>e</a:t>
            </a:r>
            <a:r>
              <a:rPr dirty="0" sz="1450" spc="-5">
                <a:latin typeface="Times New Roman"/>
                <a:cs typeface="Times New Roman"/>
              </a:rPr>
              <a:t> </a:t>
            </a:r>
            <a:r>
              <a:rPr dirty="0" sz="1450" spc="-10">
                <a:latin typeface="Times New Roman"/>
                <a:cs typeface="Times New Roman"/>
              </a:rPr>
              <a:t>l</a:t>
            </a:r>
            <a:r>
              <a:rPr dirty="0" sz="1450" spc="-5">
                <a:latin typeface="Times New Roman"/>
                <a:cs typeface="Times New Roman"/>
              </a:rPr>
              <a:t>ook</a:t>
            </a:r>
            <a:r>
              <a:rPr dirty="0" sz="1450" spc="-10">
                <a:latin typeface="Times New Roman"/>
                <a:cs typeface="Times New Roman"/>
              </a:rPr>
              <a:t>e</a:t>
            </a:r>
            <a:r>
              <a:rPr dirty="0" sz="1450" spc="-5">
                <a:latin typeface="Times New Roman"/>
                <a:cs typeface="Times New Roman"/>
              </a:rPr>
              <a:t>d</a:t>
            </a:r>
            <a:r>
              <a:rPr dirty="0" sz="1450" spc="-5">
                <a:latin typeface="Times New Roman"/>
                <a:cs typeface="Times New Roman"/>
              </a:rPr>
              <a:t> </a:t>
            </a:r>
            <a:r>
              <a:rPr dirty="0" sz="1450" spc="-10">
                <a:latin typeface="Times New Roman"/>
                <a:cs typeface="Times New Roman"/>
              </a:rPr>
              <a:t>a</a:t>
            </a:r>
            <a:r>
              <a:rPr dirty="0" sz="1450" spc="-5">
                <a:latin typeface="Times New Roman"/>
                <a:cs typeface="Times New Roman"/>
              </a:rPr>
              <a:t>t</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ram</a:t>
            </a:r>
            <a:r>
              <a:rPr dirty="0" sz="1450" spc="-5">
                <a:latin typeface="Times New Roman"/>
                <a:cs typeface="Times New Roman"/>
              </a:rPr>
              <a:t>p</a:t>
            </a:r>
            <a:r>
              <a:rPr dirty="0" sz="1450" spc="-10">
                <a:latin typeface="Times New Roman"/>
                <a:cs typeface="Times New Roman"/>
              </a:rPr>
              <a:t>art</a:t>
            </a:r>
            <a:r>
              <a:rPr dirty="0" sz="1450" spc="-5">
                <a:latin typeface="Times New Roman"/>
                <a:cs typeface="Times New Roman"/>
              </a:rPr>
              <a:t>,</a:t>
            </a:r>
            <a:r>
              <a:rPr dirty="0" sz="1450">
                <a:latin typeface="Times New Roman"/>
                <a:cs typeface="Times New Roman"/>
              </a:rPr>
              <a:t>	</a:t>
            </a:r>
            <a:r>
              <a:rPr dirty="0" sz="1450" spc="-15">
                <a:latin typeface="Times New Roman"/>
                <a:cs typeface="Times New Roman"/>
              </a:rPr>
              <a:t>w</a:t>
            </a:r>
            <a:r>
              <a:rPr dirty="0" sz="1450" spc="-5">
                <a:latin typeface="Times New Roman"/>
                <a:cs typeface="Times New Roman"/>
              </a:rPr>
              <a:t>h</a:t>
            </a:r>
            <a:r>
              <a:rPr dirty="0" sz="1450" spc="-10">
                <a:latin typeface="Times New Roman"/>
                <a:cs typeface="Times New Roman"/>
              </a:rPr>
              <a:t>ic</a:t>
            </a:r>
            <a:r>
              <a:rPr dirty="0" sz="1450" spc="-5">
                <a:latin typeface="Times New Roman"/>
                <a:cs typeface="Times New Roman"/>
              </a:rPr>
              <a:t>h</a:t>
            </a:r>
            <a:r>
              <a:rPr dirty="0" sz="1450">
                <a:latin typeface="Times New Roman"/>
                <a:cs typeface="Times New Roman"/>
              </a:rPr>
              <a:t>	</a:t>
            </a:r>
            <a:r>
              <a:rPr dirty="0" sz="1450" spc="-5">
                <a:latin typeface="Times New Roman"/>
                <a:cs typeface="Times New Roman"/>
              </a:rPr>
              <a:t>n</a:t>
            </a:r>
            <a:r>
              <a:rPr dirty="0" sz="1450" spc="-10">
                <a:latin typeface="Times New Roman"/>
                <a:cs typeface="Times New Roman"/>
              </a:rPr>
              <a:t>eit</a:t>
            </a:r>
            <a:r>
              <a:rPr dirty="0" sz="1450" spc="-5">
                <a:latin typeface="Times New Roman"/>
                <a:cs typeface="Times New Roman"/>
              </a:rPr>
              <a:t>h</a:t>
            </a:r>
            <a:r>
              <a:rPr dirty="0" sz="1450" spc="-10">
                <a:latin typeface="Times New Roman"/>
                <a:cs typeface="Times New Roman"/>
              </a:rPr>
              <a:t>e</a:t>
            </a:r>
            <a:r>
              <a:rPr dirty="0" sz="1450" spc="-5">
                <a:latin typeface="Times New Roman"/>
                <a:cs typeface="Times New Roman"/>
              </a:rPr>
              <a:t>r  </a:t>
            </a:r>
            <a:r>
              <a:rPr dirty="0" sz="1450" spc="-10">
                <a:latin typeface="Times New Roman"/>
                <a:cs typeface="Times New Roman"/>
              </a:rPr>
              <a:t>friend </a:t>
            </a:r>
            <a:r>
              <a:rPr dirty="0" sz="1450" spc="-5">
                <a:latin typeface="Times New Roman"/>
                <a:cs typeface="Times New Roman"/>
              </a:rPr>
              <a:t>nor </a:t>
            </a:r>
            <a:r>
              <a:rPr dirty="0" sz="1450" spc="-10">
                <a:latin typeface="Times New Roman"/>
                <a:cs typeface="Times New Roman"/>
              </a:rPr>
              <a:t>foe could now approach without precaution, so fiercely did the  horses struggle in the throes </a:t>
            </a:r>
            <a:r>
              <a:rPr dirty="0" sz="1450" spc="-5">
                <a:latin typeface="Times New Roman"/>
                <a:cs typeface="Times New Roman"/>
              </a:rPr>
              <a:t>of </a:t>
            </a:r>
            <a:r>
              <a:rPr dirty="0" sz="1450" spc="-10">
                <a:latin typeface="Times New Roman"/>
                <a:cs typeface="Times New Roman"/>
              </a:rPr>
              <a:t>death, and at the sight </a:t>
            </a:r>
            <a:r>
              <a:rPr dirty="0" sz="1450" spc="-5">
                <a:latin typeface="Times New Roman"/>
                <a:cs typeface="Times New Roman"/>
              </a:rPr>
              <a:t>of </a:t>
            </a:r>
            <a:r>
              <a:rPr dirty="0" sz="1450" spc="-10">
                <a:latin typeface="Times New Roman"/>
                <a:cs typeface="Times New Roman"/>
              </a:rPr>
              <a:t>that great carnage </a:t>
            </a:r>
            <a:r>
              <a:rPr dirty="0" sz="1450" spc="-5">
                <a:latin typeface="Times New Roman"/>
                <a:cs typeface="Times New Roman"/>
              </a:rPr>
              <a:t>he  </a:t>
            </a:r>
            <a:r>
              <a:rPr dirty="0" sz="1450" spc="-10">
                <a:latin typeface="Times New Roman"/>
                <a:cs typeface="Times New Roman"/>
              </a:rPr>
              <a:t>smiled </a:t>
            </a:r>
            <a:r>
              <a:rPr dirty="0" sz="1450" spc="-5">
                <a:latin typeface="Times New Roman"/>
                <a:cs typeface="Times New Roman"/>
              </a:rPr>
              <a:t>upon one </a:t>
            </a:r>
            <a:r>
              <a:rPr dirty="0" sz="1450" spc="-10">
                <a:latin typeface="Times New Roman"/>
                <a:cs typeface="Times New Roman"/>
              </a:rPr>
              <a:t>side.</a:t>
            </a:r>
            <a:endParaRPr sz="1450">
              <a:latin typeface="Times New Roman"/>
              <a:cs typeface="Times New Roman"/>
            </a:endParaRPr>
          </a:p>
          <a:p>
            <a:pPr marL="12700" marR="5080">
              <a:lnSpc>
                <a:spcPts val="1730"/>
              </a:lnSpc>
              <a:spcBef>
                <a:spcPts val="565"/>
              </a:spcBef>
            </a:pPr>
            <a:r>
              <a:rPr dirty="0" sz="1450" spc="-10">
                <a:latin typeface="Times New Roman"/>
                <a:cs typeface="Times New Roman"/>
              </a:rPr>
              <a:t>“Despatch these horses,” </a:t>
            </a:r>
            <a:r>
              <a:rPr dirty="0" sz="1450" spc="-5">
                <a:latin typeface="Times New Roman"/>
                <a:cs typeface="Times New Roman"/>
              </a:rPr>
              <a:t>he </a:t>
            </a:r>
            <a:r>
              <a:rPr dirty="0" sz="1450" spc="-10">
                <a:latin typeface="Times New Roman"/>
                <a:cs typeface="Times New Roman"/>
              </a:rPr>
              <a:t>said; “they keep </a:t>
            </a:r>
            <a:r>
              <a:rPr dirty="0" sz="1450" spc="-5">
                <a:latin typeface="Times New Roman"/>
                <a:cs typeface="Times New Roman"/>
              </a:rPr>
              <a:t>you </a:t>
            </a:r>
            <a:r>
              <a:rPr dirty="0" sz="1450" spc="-10">
                <a:latin typeface="Times New Roman"/>
                <a:cs typeface="Times New Roman"/>
              </a:rPr>
              <a:t>from </a:t>
            </a:r>
            <a:r>
              <a:rPr dirty="0" sz="1450" spc="-5">
                <a:latin typeface="Times New Roman"/>
                <a:cs typeface="Times New Roman"/>
              </a:rPr>
              <a:t>your </a:t>
            </a:r>
            <a:r>
              <a:rPr dirty="0" sz="1450" spc="-10">
                <a:latin typeface="Times New Roman"/>
                <a:cs typeface="Times New Roman"/>
              </a:rPr>
              <a:t>vantage. Richard  Shelton,” </a:t>
            </a:r>
            <a:r>
              <a:rPr dirty="0" sz="1450" spc="-5">
                <a:latin typeface="Times New Roman"/>
                <a:cs typeface="Times New Roman"/>
              </a:rPr>
              <a:t>he </a:t>
            </a:r>
            <a:r>
              <a:rPr dirty="0" sz="1450" spc="-10">
                <a:latin typeface="Times New Roman"/>
                <a:cs typeface="Times New Roman"/>
              </a:rPr>
              <a:t>added, “ye have pleased me.</a:t>
            </a:r>
            <a:r>
              <a:rPr dirty="0" sz="1450" spc="20">
                <a:latin typeface="Times New Roman"/>
                <a:cs typeface="Times New Roman"/>
              </a:rPr>
              <a:t> </a:t>
            </a:r>
            <a:r>
              <a:rPr dirty="0" sz="1450" spc="-10">
                <a:latin typeface="Times New Roman"/>
                <a:cs typeface="Times New Roman"/>
              </a:rPr>
              <a:t>Kneel.”</a:t>
            </a:r>
            <a:endParaRPr sz="1450">
              <a:latin typeface="Times New Roman"/>
              <a:cs typeface="Times New Roman"/>
            </a:endParaRPr>
          </a:p>
          <a:p>
            <a:pPr algn="just" marL="12700" marR="6350">
              <a:lnSpc>
                <a:spcPts val="1730"/>
              </a:lnSpc>
              <a:spcBef>
                <a:spcPts val="575"/>
              </a:spcBef>
            </a:pPr>
            <a:r>
              <a:rPr dirty="0" sz="1450" spc="-10">
                <a:latin typeface="Times New Roman"/>
                <a:cs typeface="Times New Roman"/>
              </a:rPr>
              <a:t>The Lancastrians had already resumed their </a:t>
            </a:r>
            <a:r>
              <a:rPr dirty="0" sz="1450" spc="-20">
                <a:latin typeface="Times New Roman"/>
                <a:cs typeface="Times New Roman"/>
              </a:rPr>
              <a:t>archery, </a:t>
            </a:r>
            <a:r>
              <a:rPr dirty="0" sz="1450" spc="-10">
                <a:latin typeface="Times New Roman"/>
                <a:cs typeface="Times New Roman"/>
              </a:rPr>
              <a:t>and the shafts fell thick in  the mouth </a:t>
            </a:r>
            <a:r>
              <a:rPr dirty="0" sz="1450" spc="-5">
                <a:latin typeface="Times New Roman"/>
                <a:cs typeface="Times New Roman"/>
              </a:rPr>
              <a:t>of </a:t>
            </a:r>
            <a:r>
              <a:rPr dirty="0" sz="1450" spc="-10">
                <a:latin typeface="Times New Roman"/>
                <a:cs typeface="Times New Roman"/>
              </a:rPr>
              <a:t>the street; </a:t>
            </a:r>
            <a:r>
              <a:rPr dirty="0" sz="1450" spc="-5">
                <a:latin typeface="Times New Roman"/>
                <a:cs typeface="Times New Roman"/>
              </a:rPr>
              <a:t>but </a:t>
            </a:r>
            <a:r>
              <a:rPr dirty="0" sz="1450" spc="-10">
                <a:latin typeface="Times New Roman"/>
                <a:cs typeface="Times New Roman"/>
              </a:rPr>
              <a:t>the duke, minding them </a:t>
            </a:r>
            <a:r>
              <a:rPr dirty="0" sz="1450" spc="-5">
                <a:latin typeface="Times New Roman"/>
                <a:cs typeface="Times New Roman"/>
              </a:rPr>
              <a:t>not </a:t>
            </a:r>
            <a:r>
              <a:rPr dirty="0" sz="1450" spc="-10">
                <a:latin typeface="Times New Roman"/>
                <a:cs typeface="Times New Roman"/>
              </a:rPr>
              <a:t>at all, deliberately  drew his sword and dubbed Richard </a:t>
            </a:r>
            <a:r>
              <a:rPr dirty="0" sz="1450" spc="-5">
                <a:latin typeface="Times New Roman"/>
                <a:cs typeface="Times New Roman"/>
              </a:rPr>
              <a:t>a knight upon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spot.</a:t>
            </a:r>
            <a:endParaRPr sz="1450">
              <a:latin typeface="Times New Roman"/>
              <a:cs typeface="Times New Roman"/>
            </a:endParaRPr>
          </a:p>
          <a:p>
            <a:pPr algn="just" marL="12700" marR="10795">
              <a:lnSpc>
                <a:spcPts val="1730"/>
              </a:lnSpc>
              <a:spcBef>
                <a:spcPts val="570"/>
              </a:spcBef>
            </a:pPr>
            <a:r>
              <a:rPr dirty="0" sz="1450" spc="-10">
                <a:latin typeface="Times New Roman"/>
                <a:cs typeface="Times New Roman"/>
              </a:rPr>
              <a:t>“And </a:t>
            </a:r>
            <a:r>
              <a:rPr dirty="0" sz="1450" spc="-30">
                <a:latin typeface="Times New Roman"/>
                <a:cs typeface="Times New Roman"/>
              </a:rPr>
              <a:t>now, </a:t>
            </a:r>
            <a:r>
              <a:rPr dirty="0" sz="1450" spc="-10">
                <a:latin typeface="Times New Roman"/>
                <a:cs typeface="Times New Roman"/>
              </a:rPr>
              <a:t>Sir Richard,” </a:t>
            </a:r>
            <a:r>
              <a:rPr dirty="0" sz="1450" spc="-5">
                <a:latin typeface="Times New Roman"/>
                <a:cs typeface="Times New Roman"/>
              </a:rPr>
              <a:t>he </a:t>
            </a:r>
            <a:r>
              <a:rPr dirty="0" sz="1450" spc="-10">
                <a:latin typeface="Times New Roman"/>
                <a:cs typeface="Times New Roman"/>
              </a:rPr>
              <a:t>continued, “if that </a:t>
            </a:r>
            <a:r>
              <a:rPr dirty="0" sz="1450" spc="-5">
                <a:latin typeface="Times New Roman"/>
                <a:cs typeface="Times New Roman"/>
              </a:rPr>
              <a:t>ye </a:t>
            </a:r>
            <a:r>
              <a:rPr dirty="0" sz="1450" spc="-10">
                <a:latin typeface="Times New Roman"/>
                <a:cs typeface="Times New Roman"/>
              </a:rPr>
              <a:t>see Lord Risingham, send  me an express </a:t>
            </a:r>
            <a:r>
              <a:rPr dirty="0" sz="1450" spc="-5">
                <a:latin typeface="Times New Roman"/>
                <a:cs typeface="Times New Roman"/>
              </a:rPr>
              <a:t>upon </a:t>
            </a:r>
            <a:r>
              <a:rPr dirty="0" sz="1450" spc="-10">
                <a:latin typeface="Times New Roman"/>
                <a:cs typeface="Times New Roman"/>
              </a:rPr>
              <a:t>the instant. </a:t>
            </a:r>
            <a:r>
              <a:rPr dirty="0" sz="1450" spc="-40">
                <a:latin typeface="Times New Roman"/>
                <a:cs typeface="Times New Roman"/>
              </a:rPr>
              <a:t>Were </a:t>
            </a:r>
            <a:r>
              <a:rPr dirty="0" sz="1450" spc="-10">
                <a:latin typeface="Times New Roman"/>
                <a:cs typeface="Times New Roman"/>
              </a:rPr>
              <a:t>it </a:t>
            </a:r>
            <a:r>
              <a:rPr dirty="0" sz="1450" spc="-5">
                <a:latin typeface="Times New Roman"/>
                <a:cs typeface="Times New Roman"/>
              </a:rPr>
              <a:t>your </a:t>
            </a:r>
            <a:r>
              <a:rPr dirty="0" sz="1450" spc="-10">
                <a:latin typeface="Times New Roman"/>
                <a:cs typeface="Times New Roman"/>
              </a:rPr>
              <a:t>last man, let me hear </a:t>
            </a:r>
            <a:r>
              <a:rPr dirty="0" sz="1450" spc="-5">
                <a:latin typeface="Times New Roman"/>
                <a:cs typeface="Times New Roman"/>
              </a:rPr>
              <a:t>of </a:t>
            </a:r>
            <a:r>
              <a:rPr dirty="0" sz="1450" spc="-10">
                <a:latin typeface="Times New Roman"/>
                <a:cs typeface="Times New Roman"/>
              </a:rPr>
              <a:t>it  </a:t>
            </a:r>
            <a:r>
              <a:rPr dirty="0" sz="1450" spc="-15">
                <a:latin typeface="Times New Roman"/>
                <a:cs typeface="Times New Roman"/>
              </a:rPr>
              <a:t>incontinently. </a:t>
            </a:r>
            <a:r>
              <a:rPr dirty="0" sz="1450" spc="-5">
                <a:latin typeface="Times New Roman"/>
                <a:cs typeface="Times New Roman"/>
              </a:rPr>
              <a:t>I </a:t>
            </a:r>
            <a:r>
              <a:rPr dirty="0" sz="1450" spc="-10">
                <a:latin typeface="Times New Roman"/>
                <a:cs typeface="Times New Roman"/>
              </a:rPr>
              <a:t>had rather venture the post than lose my stroke at him. For  mark me, all </a:t>
            </a:r>
            <a:r>
              <a:rPr dirty="0" sz="1450" spc="-5">
                <a:latin typeface="Times New Roman"/>
                <a:cs typeface="Times New Roman"/>
              </a:rPr>
              <a:t>of ye,” he </a:t>
            </a:r>
            <a:r>
              <a:rPr dirty="0" sz="1450" spc="-10">
                <a:latin typeface="Times New Roman"/>
                <a:cs typeface="Times New Roman"/>
              </a:rPr>
              <a:t>added, raising his voice, “if Earl Risingham fall </a:t>
            </a:r>
            <a:r>
              <a:rPr dirty="0" sz="1450" spc="-5">
                <a:latin typeface="Times New Roman"/>
                <a:cs typeface="Times New Roman"/>
              </a:rPr>
              <a:t>by  </a:t>
            </a:r>
            <a:r>
              <a:rPr dirty="0" sz="1450" spc="-10">
                <a:latin typeface="Times New Roman"/>
                <a:cs typeface="Times New Roman"/>
              </a:rPr>
              <a:t>another hand than mine, </a:t>
            </a:r>
            <a:r>
              <a:rPr dirty="0" sz="1450" spc="-5">
                <a:latin typeface="Times New Roman"/>
                <a:cs typeface="Times New Roman"/>
              </a:rPr>
              <a:t>I </a:t>
            </a:r>
            <a:r>
              <a:rPr dirty="0" sz="1450" spc="-10">
                <a:latin typeface="Times New Roman"/>
                <a:cs typeface="Times New Roman"/>
              </a:rPr>
              <a:t>shall count this victory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defeat.”</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“My lord </a:t>
            </a:r>
            <a:r>
              <a:rPr dirty="0" sz="1450" spc="-5">
                <a:latin typeface="Times New Roman"/>
                <a:cs typeface="Times New Roman"/>
              </a:rPr>
              <a:t>duke,” </a:t>
            </a:r>
            <a:r>
              <a:rPr dirty="0" sz="1450" spc="-10">
                <a:latin typeface="Times New Roman"/>
                <a:cs typeface="Times New Roman"/>
              </a:rPr>
              <a:t>said </a:t>
            </a:r>
            <a:r>
              <a:rPr dirty="0" sz="1450" spc="-5">
                <a:latin typeface="Times New Roman"/>
                <a:cs typeface="Times New Roman"/>
              </a:rPr>
              <a:t>one of </a:t>
            </a:r>
            <a:r>
              <a:rPr dirty="0" sz="1450" spc="-10">
                <a:latin typeface="Times New Roman"/>
                <a:cs typeface="Times New Roman"/>
              </a:rPr>
              <a:t>his attendants, “is </a:t>
            </a:r>
            <a:r>
              <a:rPr dirty="0" sz="1450" spc="-5">
                <a:latin typeface="Times New Roman"/>
                <a:cs typeface="Times New Roman"/>
              </a:rPr>
              <a:t>your </a:t>
            </a:r>
            <a:r>
              <a:rPr dirty="0" sz="1450" spc="-10">
                <a:latin typeface="Times New Roman"/>
                <a:cs typeface="Times New Roman"/>
              </a:rPr>
              <a:t>grace </a:t>
            </a:r>
            <a:r>
              <a:rPr dirty="0" sz="1450" spc="-5">
                <a:latin typeface="Times New Roman"/>
                <a:cs typeface="Times New Roman"/>
              </a:rPr>
              <a:t>not </a:t>
            </a:r>
            <a:r>
              <a:rPr dirty="0" sz="1450" spc="-10">
                <a:latin typeface="Times New Roman"/>
                <a:cs typeface="Times New Roman"/>
              </a:rPr>
              <a:t>weary </a:t>
            </a:r>
            <a:r>
              <a:rPr dirty="0" sz="1450" spc="-5">
                <a:latin typeface="Times New Roman"/>
                <a:cs typeface="Times New Roman"/>
              </a:rPr>
              <a:t>of  </a:t>
            </a:r>
            <a:r>
              <a:rPr dirty="0" sz="1450" spc="-10">
                <a:latin typeface="Times New Roman"/>
                <a:cs typeface="Times New Roman"/>
              </a:rPr>
              <a:t>exposing his dear life unneedfully? Why tarry we</a:t>
            </a:r>
            <a:r>
              <a:rPr dirty="0" sz="1450" spc="40">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5080">
              <a:lnSpc>
                <a:spcPts val="1730"/>
              </a:lnSpc>
              <a:spcBef>
                <a:spcPts val="570"/>
              </a:spcBef>
            </a:pPr>
            <a:r>
              <a:rPr dirty="0" sz="1450" spc="-20">
                <a:latin typeface="Times New Roman"/>
                <a:cs typeface="Times New Roman"/>
              </a:rPr>
              <a:t>“Catesby,” </a:t>
            </a:r>
            <a:r>
              <a:rPr dirty="0" sz="1450" spc="-10">
                <a:latin typeface="Times New Roman"/>
                <a:cs typeface="Times New Roman"/>
              </a:rPr>
              <a:t>returned the duke, “here is the battle, </a:t>
            </a:r>
            <a:r>
              <a:rPr dirty="0" sz="1450" spc="-5">
                <a:latin typeface="Times New Roman"/>
                <a:cs typeface="Times New Roman"/>
              </a:rPr>
              <a:t>not </a:t>
            </a:r>
            <a:r>
              <a:rPr dirty="0" sz="1450" spc="-10">
                <a:latin typeface="Times New Roman"/>
                <a:cs typeface="Times New Roman"/>
              </a:rPr>
              <a:t>elsewhere. The rest are  </a:t>
            </a:r>
            <a:r>
              <a:rPr dirty="0" sz="1450" spc="-5">
                <a:latin typeface="Times New Roman"/>
                <a:cs typeface="Times New Roman"/>
              </a:rPr>
              <a:t>but </a:t>
            </a:r>
            <a:r>
              <a:rPr dirty="0" sz="1450" spc="-10">
                <a:latin typeface="Times New Roman"/>
                <a:cs typeface="Times New Roman"/>
              </a:rPr>
              <a:t>feigned onslaughts. Here must we vanquish. And for the exposure—if </a:t>
            </a:r>
            <a:r>
              <a:rPr dirty="0" sz="1450" spc="-5">
                <a:latin typeface="Times New Roman"/>
                <a:cs typeface="Times New Roman"/>
              </a:rPr>
              <a:t>ye  </a:t>
            </a:r>
            <a:r>
              <a:rPr dirty="0" sz="1450" spc="-10">
                <a:latin typeface="Times New Roman"/>
                <a:cs typeface="Times New Roman"/>
              </a:rPr>
              <a:t>were an ugly hunchback, and the children gecked at </a:t>
            </a:r>
            <a:r>
              <a:rPr dirty="0" sz="1450" spc="-5">
                <a:latin typeface="Times New Roman"/>
                <a:cs typeface="Times New Roman"/>
              </a:rPr>
              <a:t>you upon </a:t>
            </a:r>
            <a:r>
              <a:rPr dirty="0" sz="1450" spc="-10">
                <a:latin typeface="Times New Roman"/>
                <a:cs typeface="Times New Roman"/>
              </a:rPr>
              <a:t>the street, </a:t>
            </a:r>
            <a:r>
              <a:rPr dirty="0" sz="1450" spc="-5">
                <a:latin typeface="Times New Roman"/>
                <a:cs typeface="Times New Roman"/>
              </a:rPr>
              <a:t>ye  </a:t>
            </a:r>
            <a:r>
              <a:rPr dirty="0" sz="1450" spc="-10">
                <a:latin typeface="Times New Roman"/>
                <a:cs typeface="Times New Roman"/>
              </a:rPr>
              <a:t>would count </a:t>
            </a:r>
            <a:r>
              <a:rPr dirty="0" sz="1450" spc="-5">
                <a:latin typeface="Times New Roman"/>
                <a:cs typeface="Times New Roman"/>
              </a:rPr>
              <a:t>your body </a:t>
            </a:r>
            <a:r>
              <a:rPr dirty="0" sz="1450" spc="-15">
                <a:latin typeface="Times New Roman"/>
                <a:cs typeface="Times New Roman"/>
              </a:rPr>
              <a:t>cheaper, </a:t>
            </a:r>
            <a:r>
              <a:rPr dirty="0" sz="1450" spc="-10">
                <a:latin typeface="Times New Roman"/>
                <a:cs typeface="Times New Roman"/>
              </a:rPr>
              <a:t>and an </a:t>
            </a:r>
            <a:r>
              <a:rPr dirty="0" sz="1450" spc="-5">
                <a:latin typeface="Times New Roman"/>
                <a:cs typeface="Times New Roman"/>
              </a:rPr>
              <a:t>hour of </a:t>
            </a:r>
            <a:r>
              <a:rPr dirty="0" sz="1450" spc="-10">
                <a:latin typeface="Times New Roman"/>
                <a:cs typeface="Times New Roman"/>
              </a:rPr>
              <a:t>glory worth </a:t>
            </a:r>
            <a:r>
              <a:rPr dirty="0" sz="1450" spc="-5">
                <a:latin typeface="Times New Roman"/>
                <a:cs typeface="Times New Roman"/>
              </a:rPr>
              <a:t>a </a:t>
            </a:r>
            <a:r>
              <a:rPr dirty="0" sz="1450" spc="-10">
                <a:latin typeface="Times New Roman"/>
                <a:cs typeface="Times New Roman"/>
              </a:rPr>
              <a:t>life. Howbeit, if  </a:t>
            </a:r>
            <a:r>
              <a:rPr dirty="0" sz="1450" spc="-5">
                <a:latin typeface="Times New Roman"/>
                <a:cs typeface="Times New Roman"/>
              </a:rPr>
              <a:t>ye </a:t>
            </a:r>
            <a:r>
              <a:rPr dirty="0" sz="1450" spc="-10">
                <a:latin typeface="Times New Roman"/>
                <a:cs typeface="Times New Roman"/>
              </a:rPr>
              <a:t>will, let </a:t>
            </a:r>
            <a:r>
              <a:rPr dirty="0" sz="1450" spc="-5">
                <a:latin typeface="Times New Roman"/>
                <a:cs typeface="Times New Roman"/>
              </a:rPr>
              <a:t>us </a:t>
            </a:r>
            <a:r>
              <a:rPr dirty="0" sz="1450" spc="-10">
                <a:latin typeface="Times New Roman"/>
                <a:cs typeface="Times New Roman"/>
              </a:rPr>
              <a:t>ride </a:t>
            </a:r>
            <a:r>
              <a:rPr dirty="0" sz="1450" spc="-5">
                <a:latin typeface="Times New Roman"/>
                <a:cs typeface="Times New Roman"/>
              </a:rPr>
              <a:t>on </a:t>
            </a:r>
            <a:r>
              <a:rPr dirty="0" sz="1450" spc="-10">
                <a:latin typeface="Times New Roman"/>
                <a:cs typeface="Times New Roman"/>
              </a:rPr>
              <a:t>and visit the other posts. Sir Richard here, my namesake,  </a:t>
            </a:r>
            <a:r>
              <a:rPr dirty="0" sz="1450" spc="-5">
                <a:latin typeface="Times New Roman"/>
                <a:cs typeface="Times New Roman"/>
              </a:rPr>
              <a:t>he </a:t>
            </a:r>
            <a:r>
              <a:rPr dirty="0" sz="1450" spc="-10">
                <a:latin typeface="Times New Roman"/>
                <a:cs typeface="Times New Roman"/>
              </a:rPr>
              <a:t>shall still hold this </a:t>
            </a:r>
            <a:r>
              <a:rPr dirty="0" sz="1450" spc="-25">
                <a:latin typeface="Times New Roman"/>
                <a:cs typeface="Times New Roman"/>
              </a:rPr>
              <a:t>entry, </a:t>
            </a:r>
            <a:r>
              <a:rPr dirty="0" sz="1450" spc="-10">
                <a:latin typeface="Times New Roman"/>
                <a:cs typeface="Times New Roman"/>
              </a:rPr>
              <a:t>where </a:t>
            </a:r>
            <a:r>
              <a:rPr dirty="0" sz="1450" spc="-5">
                <a:latin typeface="Times New Roman"/>
                <a:cs typeface="Times New Roman"/>
              </a:rPr>
              <a:t>he </a:t>
            </a:r>
            <a:r>
              <a:rPr dirty="0" sz="1450" spc="-10">
                <a:latin typeface="Times New Roman"/>
                <a:cs typeface="Times New Roman"/>
              </a:rPr>
              <a:t>wadeth to the ankles in </a:t>
            </a:r>
            <a:r>
              <a:rPr dirty="0" sz="1450" spc="-5">
                <a:latin typeface="Times New Roman"/>
                <a:cs typeface="Times New Roman"/>
              </a:rPr>
              <a:t>hot blood. </a:t>
            </a:r>
            <a:r>
              <a:rPr dirty="0" sz="1450" spc="-10">
                <a:latin typeface="Times New Roman"/>
                <a:cs typeface="Times New Roman"/>
              </a:rPr>
              <a:t>Him  can we trust. But mark it, Sir Richard, </a:t>
            </a:r>
            <a:r>
              <a:rPr dirty="0" sz="1450" spc="-5">
                <a:latin typeface="Times New Roman"/>
                <a:cs typeface="Times New Roman"/>
              </a:rPr>
              <a:t>ye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yet done. The worst is yet to  ward. Sleep</a:t>
            </a:r>
            <a:r>
              <a:rPr dirty="0" sz="1450" spc="-5">
                <a:latin typeface="Times New Roman"/>
                <a:cs typeface="Times New Roman"/>
              </a:rPr>
              <a:t> not.”</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He came right </a:t>
            </a:r>
            <a:r>
              <a:rPr dirty="0" sz="1450" spc="-5">
                <a:latin typeface="Times New Roman"/>
                <a:cs typeface="Times New Roman"/>
              </a:rPr>
              <a:t>up </a:t>
            </a:r>
            <a:r>
              <a:rPr dirty="0" sz="1450" spc="-10">
                <a:latin typeface="Times New Roman"/>
                <a:cs typeface="Times New Roman"/>
              </a:rPr>
              <a:t>to </a:t>
            </a:r>
            <a:r>
              <a:rPr dirty="0" sz="1450" spc="-5">
                <a:latin typeface="Times New Roman"/>
                <a:cs typeface="Times New Roman"/>
              </a:rPr>
              <a:t>young </a:t>
            </a:r>
            <a:r>
              <a:rPr dirty="0" sz="1450" spc="-10">
                <a:latin typeface="Times New Roman"/>
                <a:cs typeface="Times New Roman"/>
              </a:rPr>
              <a:t>Shelton, looking him hard in the eyes, and taking  his hand in both </a:t>
            </a:r>
            <a:r>
              <a:rPr dirty="0" sz="1450" spc="-5">
                <a:latin typeface="Times New Roman"/>
                <a:cs typeface="Times New Roman"/>
              </a:rPr>
              <a:t>of </a:t>
            </a:r>
            <a:r>
              <a:rPr dirty="0" sz="1450" spc="-10">
                <a:latin typeface="Times New Roman"/>
                <a:cs typeface="Times New Roman"/>
              </a:rPr>
              <a:t>his, gave it so extreme </a:t>
            </a:r>
            <a:r>
              <a:rPr dirty="0" sz="1450" spc="-5">
                <a:latin typeface="Times New Roman"/>
                <a:cs typeface="Times New Roman"/>
              </a:rPr>
              <a:t>a </a:t>
            </a:r>
            <a:r>
              <a:rPr dirty="0" sz="1450" spc="-10">
                <a:latin typeface="Times New Roman"/>
                <a:cs typeface="Times New Roman"/>
              </a:rPr>
              <a:t>squeeze that the blood had nearly  spurted. Dick quailed before his eyes. The insane excitement, the courage, and  the cruelty that </a:t>
            </a:r>
            <a:r>
              <a:rPr dirty="0" sz="1450" spc="-5">
                <a:latin typeface="Times New Roman"/>
                <a:cs typeface="Times New Roman"/>
              </a:rPr>
              <a:t>he </a:t>
            </a:r>
            <a:r>
              <a:rPr dirty="0" sz="1450" spc="-10">
                <a:latin typeface="Times New Roman"/>
                <a:cs typeface="Times New Roman"/>
              </a:rPr>
              <a:t>read therein filled him with dismay about the future. This  </a:t>
            </a:r>
            <a:r>
              <a:rPr dirty="0" sz="1450" spc="-5">
                <a:latin typeface="Times New Roman"/>
                <a:cs typeface="Times New Roman"/>
              </a:rPr>
              <a:t>young </a:t>
            </a:r>
            <a:r>
              <a:rPr dirty="0" sz="1450" spc="-20">
                <a:latin typeface="Times New Roman"/>
                <a:cs typeface="Times New Roman"/>
              </a:rPr>
              <a:t>duke’s </a:t>
            </a:r>
            <a:r>
              <a:rPr dirty="0" sz="1450" spc="-10">
                <a:latin typeface="Times New Roman"/>
                <a:cs typeface="Times New Roman"/>
              </a:rPr>
              <a:t>was indeed </a:t>
            </a:r>
            <a:r>
              <a:rPr dirty="0" sz="1450" spc="-5">
                <a:latin typeface="Times New Roman"/>
                <a:cs typeface="Times New Roman"/>
              </a:rPr>
              <a:t>a </a:t>
            </a:r>
            <a:r>
              <a:rPr dirty="0" sz="1450" spc="-10">
                <a:latin typeface="Times New Roman"/>
                <a:cs typeface="Times New Roman"/>
              </a:rPr>
              <a:t>gallant spirit, to ride foremost in the ranks </a:t>
            </a:r>
            <a:r>
              <a:rPr dirty="0" sz="1450" spc="-5">
                <a:latin typeface="Times New Roman"/>
                <a:cs typeface="Times New Roman"/>
              </a:rPr>
              <a:t>of </a:t>
            </a:r>
            <a:r>
              <a:rPr dirty="0" sz="1450" spc="-10">
                <a:latin typeface="Times New Roman"/>
                <a:cs typeface="Times New Roman"/>
              </a:rPr>
              <a:t>war;  </a:t>
            </a:r>
            <a:r>
              <a:rPr dirty="0" sz="1450" spc="-5">
                <a:latin typeface="Times New Roman"/>
                <a:cs typeface="Times New Roman"/>
              </a:rPr>
              <a:t>but </a:t>
            </a:r>
            <a:r>
              <a:rPr dirty="0" sz="1450" spc="-10">
                <a:latin typeface="Times New Roman"/>
                <a:cs typeface="Times New Roman"/>
              </a:rPr>
              <a:t>after the battle, in the days </a:t>
            </a:r>
            <a:r>
              <a:rPr dirty="0" sz="1450" spc="-5">
                <a:latin typeface="Times New Roman"/>
                <a:cs typeface="Times New Roman"/>
              </a:rPr>
              <a:t>of </a:t>
            </a:r>
            <a:r>
              <a:rPr dirty="0" sz="1450" spc="-10">
                <a:latin typeface="Times New Roman"/>
                <a:cs typeface="Times New Roman"/>
              </a:rPr>
              <a:t>peace and in the circle </a:t>
            </a:r>
            <a:r>
              <a:rPr dirty="0" sz="1450" spc="-5">
                <a:latin typeface="Times New Roman"/>
                <a:cs typeface="Times New Roman"/>
              </a:rPr>
              <a:t>of </a:t>
            </a:r>
            <a:r>
              <a:rPr dirty="0" sz="1450" spc="-10">
                <a:latin typeface="Times New Roman"/>
                <a:cs typeface="Times New Roman"/>
              </a:rPr>
              <a:t>his trusted friends,  that mind, it was to </a:t>
            </a:r>
            <a:r>
              <a:rPr dirty="0" sz="1450" spc="-5">
                <a:latin typeface="Times New Roman"/>
                <a:cs typeface="Times New Roman"/>
              </a:rPr>
              <a:t>be </a:t>
            </a:r>
            <a:r>
              <a:rPr dirty="0" sz="1450" spc="-10">
                <a:latin typeface="Times New Roman"/>
                <a:cs typeface="Times New Roman"/>
              </a:rPr>
              <a:t>dreaded, would continue to bring forth the fruits </a:t>
            </a:r>
            <a:r>
              <a:rPr dirty="0" sz="1450" spc="-5">
                <a:latin typeface="Times New Roman"/>
                <a:cs typeface="Times New Roman"/>
              </a:rPr>
              <a:t>of  </a:t>
            </a:r>
            <a:r>
              <a:rPr dirty="0" sz="1450" spc="-10">
                <a:latin typeface="Times New Roman"/>
                <a:cs typeface="Times New Roman"/>
              </a:rPr>
              <a:t>death.</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45"/>
              </a:spcBef>
            </a:pPr>
            <a:endParaRPr sz="1800">
              <a:latin typeface="Times New Roman"/>
              <a:cs typeface="Times New Roman"/>
            </a:endParaRPr>
          </a:p>
          <a:p>
            <a:pPr marL="536575">
              <a:lnSpc>
                <a:spcPct val="100000"/>
              </a:lnSpc>
            </a:pPr>
            <a:r>
              <a:rPr dirty="0" sz="1450" spc="-15" b="1">
                <a:latin typeface="Times New Roman"/>
                <a:cs typeface="Times New Roman"/>
              </a:rPr>
              <a:t>CHAPTER </a:t>
            </a:r>
            <a:r>
              <a:rPr dirty="0" sz="1450" spc="-10" b="1">
                <a:latin typeface="Times New Roman"/>
                <a:cs typeface="Times New Roman"/>
              </a:rPr>
              <a:t>III—THE </a:t>
            </a:r>
            <a:r>
              <a:rPr dirty="0" sz="1450" spc="-30" b="1">
                <a:latin typeface="Times New Roman"/>
                <a:cs typeface="Times New Roman"/>
              </a:rPr>
              <a:t>BATTLE </a:t>
            </a:r>
            <a:r>
              <a:rPr dirty="0" sz="1450" spc="-10" b="1">
                <a:latin typeface="Times New Roman"/>
                <a:cs typeface="Times New Roman"/>
              </a:rPr>
              <a:t>OF </a:t>
            </a:r>
            <a:r>
              <a:rPr dirty="0" sz="1450" spc="-15" b="1">
                <a:latin typeface="Times New Roman"/>
                <a:cs typeface="Times New Roman"/>
              </a:rPr>
              <a:t>SHOREBY</a:t>
            </a:r>
            <a:r>
              <a:rPr dirty="0" sz="1450" spc="-75" b="1">
                <a:latin typeface="Times New Roman"/>
                <a:cs typeface="Times New Roman"/>
              </a:rPr>
              <a:t> </a:t>
            </a:r>
            <a:r>
              <a:rPr dirty="0" sz="1450" spc="-10" b="1">
                <a:latin typeface="Times New Roman"/>
                <a:cs typeface="Times New Roman"/>
              </a:rPr>
              <a:t>(Concluded)</a:t>
            </a:r>
            <a:endParaRPr sz="1450">
              <a:latin typeface="Times New Roman"/>
              <a:cs typeface="Times New Roman"/>
            </a:endParaRPr>
          </a:p>
          <a:p>
            <a:pPr>
              <a:lnSpc>
                <a:spcPct val="100000"/>
              </a:lnSpc>
            </a:pPr>
            <a:endParaRPr sz="2050">
              <a:latin typeface="Times New Roman"/>
              <a:cs typeface="Times New Roman"/>
            </a:endParaRPr>
          </a:p>
          <a:p>
            <a:pPr algn="just" marL="12700" marR="10160">
              <a:lnSpc>
                <a:spcPts val="1730"/>
              </a:lnSpc>
            </a:pPr>
            <a:r>
              <a:rPr dirty="0" sz="1450" spc="-10">
                <a:latin typeface="Times New Roman"/>
                <a:cs typeface="Times New Roman"/>
              </a:rPr>
              <a:t>Dick, once more left to his own counsels, began to look about him. The arrow-  shot</a:t>
            </a:r>
            <a:r>
              <a:rPr dirty="0" sz="1450" spc="110">
                <a:latin typeface="Times New Roman"/>
                <a:cs typeface="Times New Roman"/>
              </a:rPr>
              <a:t> </a:t>
            </a:r>
            <a:r>
              <a:rPr dirty="0" sz="1450" spc="-10">
                <a:latin typeface="Times New Roman"/>
                <a:cs typeface="Times New Roman"/>
              </a:rPr>
              <a:t>had</a:t>
            </a:r>
            <a:r>
              <a:rPr dirty="0" sz="1450" spc="114">
                <a:latin typeface="Times New Roman"/>
                <a:cs typeface="Times New Roman"/>
              </a:rPr>
              <a:t> </a:t>
            </a:r>
            <a:r>
              <a:rPr dirty="0" sz="1450" spc="-10">
                <a:latin typeface="Times New Roman"/>
                <a:cs typeface="Times New Roman"/>
              </a:rPr>
              <a:t>somewhat</a:t>
            </a:r>
            <a:r>
              <a:rPr dirty="0" sz="1450" spc="110">
                <a:latin typeface="Times New Roman"/>
                <a:cs typeface="Times New Roman"/>
              </a:rPr>
              <a:t> </a:t>
            </a:r>
            <a:r>
              <a:rPr dirty="0" sz="1450" spc="-10">
                <a:latin typeface="Times New Roman"/>
                <a:cs typeface="Times New Roman"/>
              </a:rPr>
              <a:t>slackened.</a:t>
            </a:r>
            <a:r>
              <a:rPr dirty="0" sz="1450" spc="114">
                <a:latin typeface="Times New Roman"/>
                <a:cs typeface="Times New Roman"/>
              </a:rPr>
              <a:t> </a:t>
            </a:r>
            <a:r>
              <a:rPr dirty="0" sz="1450" spc="-10">
                <a:latin typeface="Times New Roman"/>
                <a:cs typeface="Times New Roman"/>
              </a:rPr>
              <a:t>On</a:t>
            </a:r>
            <a:r>
              <a:rPr dirty="0" sz="1450" spc="114">
                <a:latin typeface="Times New Roman"/>
                <a:cs typeface="Times New Roman"/>
              </a:rPr>
              <a:t> </a:t>
            </a:r>
            <a:r>
              <a:rPr dirty="0" sz="1450" spc="-10">
                <a:latin typeface="Times New Roman"/>
                <a:cs typeface="Times New Roman"/>
              </a:rPr>
              <a:t>all</a:t>
            </a:r>
            <a:r>
              <a:rPr dirty="0" sz="1450" spc="120">
                <a:latin typeface="Times New Roman"/>
                <a:cs typeface="Times New Roman"/>
              </a:rPr>
              <a:t> </a:t>
            </a:r>
            <a:r>
              <a:rPr dirty="0" sz="1450" spc="-10">
                <a:latin typeface="Times New Roman"/>
                <a:cs typeface="Times New Roman"/>
              </a:rPr>
              <a:t>sides</a:t>
            </a:r>
            <a:r>
              <a:rPr dirty="0" sz="1450" spc="114">
                <a:latin typeface="Times New Roman"/>
                <a:cs typeface="Times New Roman"/>
              </a:rPr>
              <a:t> </a:t>
            </a:r>
            <a:r>
              <a:rPr dirty="0" sz="1450" spc="-10">
                <a:latin typeface="Times New Roman"/>
                <a:cs typeface="Times New Roman"/>
              </a:rPr>
              <a:t>the</a:t>
            </a:r>
            <a:r>
              <a:rPr dirty="0" sz="1450" spc="120">
                <a:latin typeface="Times New Roman"/>
                <a:cs typeface="Times New Roman"/>
              </a:rPr>
              <a:t> </a:t>
            </a:r>
            <a:r>
              <a:rPr dirty="0" sz="1450" spc="-10">
                <a:latin typeface="Times New Roman"/>
                <a:cs typeface="Times New Roman"/>
              </a:rPr>
              <a:t>enemy</a:t>
            </a:r>
            <a:r>
              <a:rPr dirty="0" sz="1450" spc="114">
                <a:latin typeface="Times New Roman"/>
                <a:cs typeface="Times New Roman"/>
              </a:rPr>
              <a:t> </a:t>
            </a:r>
            <a:r>
              <a:rPr dirty="0" sz="1450" spc="-10">
                <a:latin typeface="Times New Roman"/>
                <a:cs typeface="Times New Roman"/>
              </a:rPr>
              <a:t>were</a:t>
            </a:r>
            <a:r>
              <a:rPr dirty="0" sz="1450" spc="120">
                <a:latin typeface="Times New Roman"/>
                <a:cs typeface="Times New Roman"/>
              </a:rPr>
              <a:t> </a:t>
            </a:r>
            <a:r>
              <a:rPr dirty="0" sz="1450" spc="-10">
                <a:latin typeface="Times New Roman"/>
                <a:cs typeface="Times New Roman"/>
              </a:rPr>
              <a:t>falling</a:t>
            </a:r>
            <a:r>
              <a:rPr dirty="0" sz="1450" spc="114">
                <a:latin typeface="Times New Roman"/>
                <a:cs typeface="Times New Roman"/>
              </a:rPr>
              <a:t> </a:t>
            </a:r>
            <a:r>
              <a:rPr dirty="0" sz="1450" spc="-10">
                <a:latin typeface="Times New Roman"/>
                <a:cs typeface="Times New Roman"/>
              </a:rPr>
              <a:t>back;</a:t>
            </a:r>
            <a:r>
              <a:rPr dirty="0" sz="1450" spc="12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1430">
              <a:lnSpc>
                <a:spcPts val="1730"/>
              </a:lnSpc>
              <a:spcBef>
                <a:spcPts val="155"/>
              </a:spcBef>
            </a:pPr>
            <a:r>
              <a:rPr dirty="0" sz="1450" spc="-10">
                <a:latin typeface="Times New Roman"/>
                <a:cs typeface="Times New Roman"/>
              </a:rPr>
              <a:t>the greater part </a:t>
            </a:r>
            <a:r>
              <a:rPr dirty="0" sz="1450" spc="-5">
                <a:latin typeface="Times New Roman"/>
                <a:cs typeface="Times New Roman"/>
              </a:rPr>
              <a:t>of </a:t>
            </a:r>
            <a:r>
              <a:rPr dirty="0" sz="1450" spc="-10">
                <a:latin typeface="Times New Roman"/>
                <a:cs typeface="Times New Roman"/>
              </a:rPr>
              <a:t>the market-place was now left </a:t>
            </a:r>
            <a:r>
              <a:rPr dirty="0" sz="1450" spc="-25">
                <a:latin typeface="Times New Roman"/>
                <a:cs typeface="Times New Roman"/>
              </a:rPr>
              <a:t>empty, </a:t>
            </a:r>
            <a:r>
              <a:rPr dirty="0" sz="1450" spc="-10">
                <a:latin typeface="Times New Roman"/>
                <a:cs typeface="Times New Roman"/>
              </a:rPr>
              <a:t>the snow here  trampled into orange mud, there splashed with gore, scattered all over with  dead men and horses, and bristling thick with feathered</a:t>
            </a:r>
            <a:r>
              <a:rPr dirty="0" sz="1450" spc="45">
                <a:latin typeface="Times New Roman"/>
                <a:cs typeface="Times New Roman"/>
              </a:rPr>
              <a:t> </a:t>
            </a:r>
            <a:r>
              <a:rPr dirty="0" sz="1450" spc="-10">
                <a:latin typeface="Times New Roman"/>
                <a:cs typeface="Times New Roman"/>
              </a:rPr>
              <a:t>arrows.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On his own side the loss had been cruel. The jaws </a:t>
            </a:r>
            <a:r>
              <a:rPr dirty="0" sz="1450" spc="-5">
                <a:latin typeface="Times New Roman"/>
                <a:cs typeface="Times New Roman"/>
              </a:rPr>
              <a:t>of </a:t>
            </a:r>
            <a:r>
              <a:rPr dirty="0" sz="1450" spc="-10">
                <a:latin typeface="Times New Roman"/>
                <a:cs typeface="Times New Roman"/>
              </a:rPr>
              <a:t>the little street and the  ruins </a:t>
            </a:r>
            <a:r>
              <a:rPr dirty="0" sz="1450" spc="-5">
                <a:latin typeface="Times New Roman"/>
                <a:cs typeface="Times New Roman"/>
              </a:rPr>
              <a:t>of </a:t>
            </a:r>
            <a:r>
              <a:rPr dirty="0" sz="1450" spc="-10">
                <a:latin typeface="Times New Roman"/>
                <a:cs typeface="Times New Roman"/>
              </a:rPr>
              <a:t>the barricade were heaped with the dead and </a:t>
            </a:r>
            <a:r>
              <a:rPr dirty="0" sz="1450" spc="-5">
                <a:latin typeface="Times New Roman"/>
                <a:cs typeface="Times New Roman"/>
              </a:rPr>
              <a:t>dying; </a:t>
            </a:r>
            <a:r>
              <a:rPr dirty="0" sz="1450" spc="-10">
                <a:latin typeface="Times New Roman"/>
                <a:cs typeface="Times New Roman"/>
              </a:rPr>
              <a:t>and </a:t>
            </a:r>
            <a:r>
              <a:rPr dirty="0" sz="1450" spc="-5">
                <a:latin typeface="Times New Roman"/>
                <a:cs typeface="Times New Roman"/>
              </a:rPr>
              <a:t>out of </a:t>
            </a:r>
            <a:r>
              <a:rPr dirty="0" sz="1450" spc="-10">
                <a:latin typeface="Times New Roman"/>
                <a:cs typeface="Times New Roman"/>
              </a:rPr>
              <a:t>the  hundred men with whom </a:t>
            </a:r>
            <a:r>
              <a:rPr dirty="0" sz="1450" spc="-5">
                <a:latin typeface="Times New Roman"/>
                <a:cs typeface="Times New Roman"/>
              </a:rPr>
              <a:t>he </a:t>
            </a:r>
            <a:r>
              <a:rPr dirty="0" sz="1450" spc="-10">
                <a:latin typeface="Times New Roman"/>
                <a:cs typeface="Times New Roman"/>
              </a:rPr>
              <a:t>had begun the battle, there were </a:t>
            </a:r>
            <a:r>
              <a:rPr dirty="0" sz="1450" spc="-5">
                <a:latin typeface="Times New Roman"/>
                <a:cs typeface="Times New Roman"/>
              </a:rPr>
              <a:t>not </a:t>
            </a:r>
            <a:r>
              <a:rPr dirty="0" sz="1450" spc="-10">
                <a:latin typeface="Times New Roman"/>
                <a:cs typeface="Times New Roman"/>
              </a:rPr>
              <a:t>seventy left  who could still stand to</a:t>
            </a:r>
            <a:r>
              <a:rPr dirty="0" sz="1450" spc="10">
                <a:latin typeface="Times New Roman"/>
                <a:cs typeface="Times New Roman"/>
              </a:rPr>
              <a:t> </a:t>
            </a:r>
            <a:r>
              <a:rPr dirty="0" sz="1450" spc="-10">
                <a:latin typeface="Times New Roman"/>
                <a:cs typeface="Times New Roman"/>
              </a:rPr>
              <a:t>arms.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At the same time, the day was passing. The first reinforcements might </a:t>
            </a:r>
            <a:r>
              <a:rPr dirty="0" sz="1450" spc="-5">
                <a:latin typeface="Times New Roman"/>
                <a:cs typeface="Times New Roman"/>
              </a:rPr>
              <a:t>be  </a:t>
            </a:r>
            <a:r>
              <a:rPr dirty="0" sz="1450" spc="-10">
                <a:latin typeface="Times New Roman"/>
                <a:cs typeface="Times New Roman"/>
              </a:rPr>
              <a:t>looked for to arrive at any moment; and the Lancastrians, already shaken </a:t>
            </a:r>
            <a:r>
              <a:rPr dirty="0" sz="1450" spc="-5">
                <a:latin typeface="Times New Roman"/>
                <a:cs typeface="Times New Roman"/>
              </a:rPr>
              <a:t>by  </a:t>
            </a:r>
            <a:r>
              <a:rPr dirty="0" sz="1450" spc="-10">
                <a:latin typeface="Times New Roman"/>
                <a:cs typeface="Times New Roman"/>
              </a:rPr>
              <a:t>the result </a:t>
            </a:r>
            <a:r>
              <a:rPr dirty="0" sz="1450" spc="-5">
                <a:latin typeface="Times New Roman"/>
                <a:cs typeface="Times New Roman"/>
              </a:rPr>
              <a:t>of </a:t>
            </a:r>
            <a:r>
              <a:rPr dirty="0" sz="1450" spc="-10">
                <a:latin typeface="Times New Roman"/>
                <a:cs typeface="Times New Roman"/>
              </a:rPr>
              <a:t>their desperate </a:t>
            </a:r>
            <a:r>
              <a:rPr dirty="0" sz="1450" spc="-5">
                <a:latin typeface="Times New Roman"/>
                <a:cs typeface="Times New Roman"/>
              </a:rPr>
              <a:t>but </a:t>
            </a:r>
            <a:r>
              <a:rPr dirty="0" sz="1450" spc="-10">
                <a:latin typeface="Times New Roman"/>
                <a:cs typeface="Times New Roman"/>
              </a:rPr>
              <a:t>unsuccessful onslaught, were in an ill temper  to support </a:t>
            </a:r>
            <a:r>
              <a:rPr dirty="0" sz="1450" spc="-5">
                <a:latin typeface="Times New Roman"/>
                <a:cs typeface="Times New Roman"/>
              </a:rPr>
              <a:t>a </a:t>
            </a:r>
            <a:r>
              <a:rPr dirty="0" sz="1450" spc="-10">
                <a:latin typeface="Times New Roman"/>
                <a:cs typeface="Times New Roman"/>
              </a:rPr>
              <a:t>fresh</a:t>
            </a:r>
            <a:r>
              <a:rPr dirty="0" sz="1450">
                <a:latin typeface="Times New Roman"/>
                <a:cs typeface="Times New Roman"/>
              </a:rPr>
              <a:t> </a:t>
            </a:r>
            <a:r>
              <a:rPr dirty="0" sz="1450" spc="-20">
                <a:latin typeface="Times New Roman"/>
                <a:cs typeface="Times New Roman"/>
              </a:rPr>
              <a:t>invader.</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dial in the wall </a:t>
            </a:r>
            <a:r>
              <a:rPr dirty="0" sz="1450" spc="-5">
                <a:latin typeface="Times New Roman"/>
                <a:cs typeface="Times New Roman"/>
              </a:rPr>
              <a:t>of one of </a:t>
            </a:r>
            <a:r>
              <a:rPr dirty="0" sz="1450" spc="-10">
                <a:latin typeface="Times New Roman"/>
                <a:cs typeface="Times New Roman"/>
              </a:rPr>
              <a:t>the two flanking houses; and this, in the  frosty winter sunshine, indicated ten </a:t>
            </a:r>
            <a:r>
              <a:rPr dirty="0" sz="1450" spc="-5">
                <a:latin typeface="Times New Roman"/>
                <a:cs typeface="Times New Roman"/>
              </a:rPr>
              <a:t>of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forenoon.</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Dick turned to the man who was at his </a:t>
            </a:r>
            <a:r>
              <a:rPr dirty="0" sz="1450" spc="-25">
                <a:latin typeface="Times New Roman"/>
                <a:cs typeface="Times New Roman"/>
              </a:rPr>
              <a:t>elbow, </a:t>
            </a:r>
            <a:r>
              <a:rPr dirty="0" sz="1450" spc="-5">
                <a:latin typeface="Times New Roman"/>
                <a:cs typeface="Times New Roman"/>
              </a:rPr>
              <a:t>a </a:t>
            </a:r>
            <a:r>
              <a:rPr dirty="0" sz="1450" spc="-10">
                <a:latin typeface="Times New Roman"/>
                <a:cs typeface="Times New Roman"/>
              </a:rPr>
              <a:t>little insignificant </a:t>
            </a:r>
            <a:r>
              <a:rPr dirty="0" sz="1450" spc="-20">
                <a:latin typeface="Times New Roman"/>
                <a:cs typeface="Times New Roman"/>
              </a:rPr>
              <a:t>archer,  </a:t>
            </a:r>
            <a:r>
              <a:rPr dirty="0" sz="1450" spc="-10">
                <a:latin typeface="Times New Roman"/>
                <a:cs typeface="Times New Roman"/>
              </a:rPr>
              <a:t>binding </a:t>
            </a:r>
            <a:r>
              <a:rPr dirty="0" sz="1450" spc="-5">
                <a:latin typeface="Times New Roman"/>
                <a:cs typeface="Times New Roman"/>
              </a:rPr>
              <a:t>a </a:t>
            </a:r>
            <a:r>
              <a:rPr dirty="0" sz="1450" spc="-10">
                <a:latin typeface="Times New Roman"/>
                <a:cs typeface="Times New Roman"/>
              </a:rPr>
              <a:t>cut in his</a:t>
            </a:r>
            <a:r>
              <a:rPr dirty="0" sz="1450" spc="5">
                <a:latin typeface="Times New Roman"/>
                <a:cs typeface="Times New Roman"/>
              </a:rPr>
              <a:t> </a:t>
            </a:r>
            <a:r>
              <a:rPr dirty="0" sz="1450" spc="-10">
                <a:latin typeface="Times New Roman"/>
                <a:cs typeface="Times New Roman"/>
              </a:rPr>
              <a:t>arm.</a:t>
            </a:r>
            <a:endParaRPr sz="1450">
              <a:latin typeface="Times New Roman"/>
              <a:cs typeface="Times New Roman"/>
            </a:endParaRPr>
          </a:p>
          <a:p>
            <a:pPr algn="just" marL="12700" marR="12700">
              <a:lnSpc>
                <a:spcPts val="1730"/>
              </a:lnSpc>
              <a:spcBef>
                <a:spcPts val="570"/>
              </a:spcBef>
            </a:pPr>
            <a:r>
              <a:rPr dirty="0" sz="1450" spc="-10">
                <a:latin typeface="Times New Roman"/>
                <a:cs typeface="Times New Roman"/>
              </a:rPr>
              <a:t>“It was well fought,” </a:t>
            </a:r>
            <a:r>
              <a:rPr dirty="0" sz="1450" spc="-5">
                <a:latin typeface="Times New Roman"/>
                <a:cs typeface="Times New Roman"/>
              </a:rPr>
              <a:t>he </a:t>
            </a:r>
            <a:r>
              <a:rPr dirty="0" sz="1450" spc="-10">
                <a:latin typeface="Times New Roman"/>
                <a:cs typeface="Times New Roman"/>
              </a:rPr>
              <a:t>said, “and, </a:t>
            </a:r>
            <a:r>
              <a:rPr dirty="0" sz="1450" spc="-5">
                <a:latin typeface="Times New Roman"/>
                <a:cs typeface="Times New Roman"/>
              </a:rPr>
              <a:t>by </a:t>
            </a:r>
            <a:r>
              <a:rPr dirty="0" sz="1450" spc="-10">
                <a:latin typeface="Times New Roman"/>
                <a:cs typeface="Times New Roman"/>
              </a:rPr>
              <a:t>my sooth, they will </a:t>
            </a:r>
            <a:r>
              <a:rPr dirty="0" sz="1450" spc="-5">
                <a:latin typeface="Times New Roman"/>
                <a:cs typeface="Times New Roman"/>
              </a:rPr>
              <a:t>not </a:t>
            </a:r>
            <a:r>
              <a:rPr dirty="0" sz="1450" spc="-15">
                <a:latin typeface="Times New Roman"/>
                <a:cs typeface="Times New Roman"/>
              </a:rPr>
              <a:t>charge </a:t>
            </a:r>
            <a:r>
              <a:rPr dirty="0" sz="1450" spc="-5">
                <a:latin typeface="Times New Roman"/>
                <a:cs typeface="Times New Roman"/>
              </a:rPr>
              <a:t>us  </a:t>
            </a:r>
            <a:r>
              <a:rPr dirty="0" sz="1450" spc="-10">
                <a:latin typeface="Times New Roman"/>
                <a:cs typeface="Times New Roman"/>
              </a:rPr>
              <a:t>twice.”</a:t>
            </a:r>
            <a:endParaRPr sz="1450">
              <a:latin typeface="Times New Roman"/>
              <a:cs typeface="Times New Roman"/>
            </a:endParaRPr>
          </a:p>
          <a:p>
            <a:pPr algn="just" marL="12700" marR="5080">
              <a:lnSpc>
                <a:spcPts val="1730"/>
              </a:lnSpc>
              <a:spcBef>
                <a:spcPts val="575"/>
              </a:spcBef>
            </a:pPr>
            <a:r>
              <a:rPr dirty="0" sz="1450" spc="-20">
                <a:latin typeface="Times New Roman"/>
                <a:cs typeface="Times New Roman"/>
              </a:rPr>
              <a:t>“Sir,” </a:t>
            </a:r>
            <a:r>
              <a:rPr dirty="0" sz="1450" spc="-10">
                <a:latin typeface="Times New Roman"/>
                <a:cs typeface="Times New Roman"/>
              </a:rPr>
              <a:t>said the little </a:t>
            </a:r>
            <a:r>
              <a:rPr dirty="0" sz="1450" spc="-20">
                <a:latin typeface="Times New Roman"/>
                <a:cs typeface="Times New Roman"/>
              </a:rPr>
              <a:t>archer, </a:t>
            </a:r>
            <a:r>
              <a:rPr dirty="0" sz="1450" spc="-10">
                <a:latin typeface="Times New Roman"/>
                <a:cs typeface="Times New Roman"/>
              </a:rPr>
              <a:t>“ye have </a:t>
            </a:r>
            <a:r>
              <a:rPr dirty="0" sz="1450" spc="-5">
                <a:latin typeface="Times New Roman"/>
                <a:cs typeface="Times New Roman"/>
              </a:rPr>
              <a:t>fought </a:t>
            </a:r>
            <a:r>
              <a:rPr dirty="0" sz="1450" spc="-10">
                <a:latin typeface="Times New Roman"/>
                <a:cs typeface="Times New Roman"/>
              </a:rPr>
              <a:t>right well for </a:t>
            </a:r>
            <a:r>
              <a:rPr dirty="0" sz="1450" spc="-40">
                <a:latin typeface="Times New Roman"/>
                <a:cs typeface="Times New Roman"/>
              </a:rPr>
              <a:t>York, </a:t>
            </a:r>
            <a:r>
              <a:rPr dirty="0" sz="1450" spc="-10">
                <a:latin typeface="Times New Roman"/>
                <a:cs typeface="Times New Roman"/>
              </a:rPr>
              <a:t>and better for  yourself. Never hath man in so brief space prevailed so greatly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duke’s  </a:t>
            </a:r>
            <a:r>
              <a:rPr dirty="0" sz="1450" spc="-10">
                <a:latin typeface="Times New Roman"/>
                <a:cs typeface="Times New Roman"/>
              </a:rPr>
              <a:t>affections. That </a:t>
            </a:r>
            <a:r>
              <a:rPr dirty="0" sz="1450" spc="-5">
                <a:latin typeface="Times New Roman"/>
                <a:cs typeface="Times New Roman"/>
              </a:rPr>
              <a:t>he </a:t>
            </a:r>
            <a:r>
              <a:rPr dirty="0" sz="1450" spc="-10">
                <a:latin typeface="Times New Roman"/>
                <a:cs typeface="Times New Roman"/>
              </a:rPr>
              <a:t>should have entrusted such </a:t>
            </a:r>
            <a:r>
              <a:rPr dirty="0" sz="1450" spc="-5">
                <a:latin typeface="Times New Roman"/>
                <a:cs typeface="Times New Roman"/>
              </a:rPr>
              <a:t>a </a:t>
            </a:r>
            <a:r>
              <a:rPr dirty="0" sz="1450" spc="-10">
                <a:latin typeface="Times New Roman"/>
                <a:cs typeface="Times New Roman"/>
              </a:rPr>
              <a:t>post to </a:t>
            </a:r>
            <a:r>
              <a:rPr dirty="0" sz="1450" spc="-5">
                <a:latin typeface="Times New Roman"/>
                <a:cs typeface="Times New Roman"/>
              </a:rPr>
              <a:t>one he </a:t>
            </a:r>
            <a:r>
              <a:rPr dirty="0" sz="1450" spc="-10">
                <a:latin typeface="Times New Roman"/>
                <a:cs typeface="Times New Roman"/>
              </a:rPr>
              <a:t>knew </a:t>
            </a:r>
            <a:r>
              <a:rPr dirty="0" sz="1450" spc="-5">
                <a:latin typeface="Times New Roman"/>
                <a:cs typeface="Times New Roman"/>
              </a:rPr>
              <a:t>not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marvel. But look to </a:t>
            </a:r>
            <a:r>
              <a:rPr dirty="0" sz="1450" spc="-5">
                <a:latin typeface="Times New Roman"/>
                <a:cs typeface="Times New Roman"/>
              </a:rPr>
              <a:t>your </a:t>
            </a:r>
            <a:r>
              <a:rPr dirty="0" sz="1450" spc="-10">
                <a:latin typeface="Times New Roman"/>
                <a:cs typeface="Times New Roman"/>
              </a:rPr>
              <a:t>head, Sir Richard! If </a:t>
            </a:r>
            <a:r>
              <a:rPr dirty="0" sz="1450" spc="-5">
                <a:latin typeface="Times New Roman"/>
                <a:cs typeface="Times New Roman"/>
              </a:rPr>
              <a:t>ye be </a:t>
            </a:r>
            <a:r>
              <a:rPr dirty="0" sz="1450" spc="-15">
                <a:latin typeface="Times New Roman"/>
                <a:cs typeface="Times New Roman"/>
              </a:rPr>
              <a:t>vanquished—ay,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give way </a:t>
            </a:r>
            <a:r>
              <a:rPr dirty="0" sz="1450" spc="-5">
                <a:latin typeface="Times New Roman"/>
                <a:cs typeface="Times New Roman"/>
              </a:rPr>
              <a:t>one </a:t>
            </a:r>
            <a:r>
              <a:rPr dirty="0" sz="1450" spc="-20">
                <a:latin typeface="Times New Roman"/>
                <a:cs typeface="Times New Roman"/>
              </a:rPr>
              <a:t>foot’s </a:t>
            </a:r>
            <a:r>
              <a:rPr dirty="0" sz="1450" spc="-10">
                <a:latin typeface="Times New Roman"/>
                <a:cs typeface="Times New Roman"/>
              </a:rPr>
              <a:t>breadth—axe </a:t>
            </a:r>
            <a:r>
              <a:rPr dirty="0" sz="1450" spc="-5">
                <a:latin typeface="Times New Roman"/>
                <a:cs typeface="Times New Roman"/>
              </a:rPr>
              <a:t>or </a:t>
            </a:r>
            <a:r>
              <a:rPr dirty="0" sz="1450" spc="-10">
                <a:latin typeface="Times New Roman"/>
                <a:cs typeface="Times New Roman"/>
              </a:rPr>
              <a:t>cord shall punish it; and </a:t>
            </a:r>
            <a:r>
              <a:rPr dirty="0" sz="1450" spc="-5">
                <a:latin typeface="Times New Roman"/>
                <a:cs typeface="Times New Roman"/>
              </a:rPr>
              <a:t>I </a:t>
            </a:r>
            <a:r>
              <a:rPr dirty="0" sz="1450" spc="-10">
                <a:latin typeface="Times New Roman"/>
                <a:cs typeface="Times New Roman"/>
              </a:rPr>
              <a:t>am set if </a:t>
            </a:r>
            <a:r>
              <a:rPr dirty="0" sz="1450" spc="-5">
                <a:latin typeface="Times New Roman"/>
                <a:cs typeface="Times New Roman"/>
              </a:rPr>
              <a:t>ye do  </a:t>
            </a:r>
            <a:r>
              <a:rPr dirty="0" sz="1450" spc="-10">
                <a:latin typeface="Times New Roman"/>
                <a:cs typeface="Times New Roman"/>
              </a:rPr>
              <a:t>aught doubtful, </a:t>
            </a:r>
            <a:r>
              <a:rPr dirty="0" sz="1450" spc="-5">
                <a:latin typeface="Times New Roman"/>
                <a:cs typeface="Times New Roman"/>
              </a:rPr>
              <a:t>I </a:t>
            </a:r>
            <a:r>
              <a:rPr dirty="0" sz="1450" spc="-10">
                <a:latin typeface="Times New Roman"/>
                <a:cs typeface="Times New Roman"/>
              </a:rPr>
              <a:t>will tell </a:t>
            </a:r>
            <a:r>
              <a:rPr dirty="0" sz="1450" spc="-5">
                <a:latin typeface="Times New Roman"/>
                <a:cs typeface="Times New Roman"/>
              </a:rPr>
              <a:t>you </a:t>
            </a:r>
            <a:r>
              <a:rPr dirty="0" sz="1450" spc="-20">
                <a:latin typeface="Times New Roman"/>
                <a:cs typeface="Times New Roman"/>
              </a:rPr>
              <a:t>honestly, </a:t>
            </a:r>
            <a:r>
              <a:rPr dirty="0" sz="1450" spc="-10">
                <a:latin typeface="Times New Roman"/>
                <a:cs typeface="Times New Roman"/>
              </a:rPr>
              <a:t>here to stab </a:t>
            </a:r>
            <a:r>
              <a:rPr dirty="0" sz="1450" spc="-5">
                <a:latin typeface="Times New Roman"/>
                <a:cs typeface="Times New Roman"/>
              </a:rPr>
              <a:t>you </a:t>
            </a:r>
            <a:r>
              <a:rPr dirty="0" sz="1450" spc="-10">
                <a:latin typeface="Times New Roman"/>
                <a:cs typeface="Times New Roman"/>
              </a:rPr>
              <a:t>from</a:t>
            </a:r>
            <a:r>
              <a:rPr dirty="0" sz="1450" spc="90">
                <a:latin typeface="Times New Roman"/>
                <a:cs typeface="Times New Roman"/>
              </a:rPr>
              <a:t> </a:t>
            </a:r>
            <a:r>
              <a:rPr dirty="0" sz="1450" spc="-10">
                <a:latin typeface="Times New Roman"/>
                <a:cs typeface="Times New Roman"/>
              </a:rPr>
              <a:t>behind.”</a:t>
            </a:r>
            <a:endParaRPr sz="1450">
              <a:latin typeface="Times New Roman"/>
              <a:cs typeface="Times New Roman"/>
            </a:endParaRPr>
          </a:p>
          <a:p>
            <a:pPr algn="just" marL="12700" marR="2952750">
              <a:lnSpc>
                <a:spcPts val="2300"/>
              </a:lnSpc>
              <a:spcBef>
                <a:spcPts val="110"/>
              </a:spcBef>
            </a:pPr>
            <a:r>
              <a:rPr dirty="0" sz="1450" spc="-10">
                <a:latin typeface="Times New Roman"/>
                <a:cs typeface="Times New Roman"/>
              </a:rPr>
              <a:t>Dick looked at the little man in amaze.  </a:t>
            </a:r>
            <a:r>
              <a:rPr dirty="0" sz="1450" spc="-35">
                <a:latin typeface="Times New Roman"/>
                <a:cs typeface="Times New Roman"/>
              </a:rPr>
              <a:t>“You!” </a:t>
            </a:r>
            <a:r>
              <a:rPr dirty="0" sz="1450" spc="-5">
                <a:latin typeface="Times New Roman"/>
                <a:cs typeface="Times New Roman"/>
              </a:rPr>
              <a:t>he </a:t>
            </a:r>
            <a:r>
              <a:rPr dirty="0" sz="1450" spc="-10">
                <a:latin typeface="Times New Roman"/>
                <a:cs typeface="Times New Roman"/>
              </a:rPr>
              <a:t>cried. “And from</a:t>
            </a:r>
            <a:r>
              <a:rPr dirty="0" sz="1450" spc="30">
                <a:latin typeface="Times New Roman"/>
                <a:cs typeface="Times New Roman"/>
              </a:rPr>
              <a:t> </a:t>
            </a:r>
            <a:r>
              <a:rPr dirty="0" sz="1450" spc="-10">
                <a:latin typeface="Times New Roman"/>
                <a:cs typeface="Times New Roman"/>
              </a:rPr>
              <a:t>behind!”</a:t>
            </a:r>
            <a:endParaRPr sz="1450">
              <a:latin typeface="Times New Roman"/>
              <a:cs typeface="Times New Roman"/>
            </a:endParaRPr>
          </a:p>
          <a:p>
            <a:pPr algn="just" marL="12700" marR="9525">
              <a:lnSpc>
                <a:spcPts val="1730"/>
              </a:lnSpc>
              <a:spcBef>
                <a:spcPts val="465"/>
              </a:spcBef>
            </a:pPr>
            <a:r>
              <a:rPr dirty="0" sz="1450" spc="-10">
                <a:latin typeface="Times New Roman"/>
                <a:cs typeface="Times New Roman"/>
              </a:rPr>
              <a:t>“It is right </a:t>
            </a:r>
            <a:r>
              <a:rPr dirty="0" sz="1450" spc="-5">
                <a:latin typeface="Times New Roman"/>
                <a:cs typeface="Times New Roman"/>
              </a:rPr>
              <a:t>so,” </a:t>
            </a:r>
            <a:r>
              <a:rPr dirty="0" sz="1450" spc="-10">
                <a:latin typeface="Times New Roman"/>
                <a:cs typeface="Times New Roman"/>
              </a:rPr>
              <a:t>returned the archer; “and because </a:t>
            </a:r>
            <a:r>
              <a:rPr dirty="0" sz="1450" spc="-5">
                <a:latin typeface="Times New Roman"/>
                <a:cs typeface="Times New Roman"/>
              </a:rPr>
              <a:t>I </a:t>
            </a:r>
            <a:r>
              <a:rPr dirty="0" sz="1450" spc="-10">
                <a:latin typeface="Times New Roman"/>
                <a:cs typeface="Times New Roman"/>
              </a:rPr>
              <a:t>like </a:t>
            </a:r>
            <a:r>
              <a:rPr dirty="0" sz="1450" spc="-5">
                <a:latin typeface="Times New Roman"/>
                <a:cs typeface="Times New Roman"/>
              </a:rPr>
              <a:t>not </a:t>
            </a:r>
            <a:r>
              <a:rPr dirty="0" sz="1450" spc="-10">
                <a:latin typeface="Times New Roman"/>
                <a:cs typeface="Times New Roman"/>
              </a:rPr>
              <a:t>the </a:t>
            </a:r>
            <a:r>
              <a:rPr dirty="0" sz="1450" spc="-15">
                <a:latin typeface="Times New Roman"/>
                <a:cs typeface="Times New Roman"/>
              </a:rPr>
              <a:t>affair </a:t>
            </a:r>
            <a:r>
              <a:rPr dirty="0" sz="1450" spc="-5">
                <a:latin typeface="Times New Roman"/>
                <a:cs typeface="Times New Roman"/>
              </a:rPr>
              <a:t>I </a:t>
            </a:r>
            <a:r>
              <a:rPr dirty="0" sz="1450" spc="-10">
                <a:latin typeface="Times New Roman"/>
                <a:cs typeface="Times New Roman"/>
              </a:rPr>
              <a:t>tell it  </a:t>
            </a:r>
            <a:r>
              <a:rPr dirty="0" sz="1450" spc="-5">
                <a:latin typeface="Times New Roman"/>
                <a:cs typeface="Times New Roman"/>
              </a:rPr>
              <a:t>you. </a:t>
            </a:r>
            <a:r>
              <a:rPr dirty="0" sz="1450" spc="-85">
                <a:latin typeface="Times New Roman"/>
                <a:cs typeface="Times New Roman"/>
              </a:rPr>
              <a:t>Ye </a:t>
            </a:r>
            <a:r>
              <a:rPr dirty="0" sz="1450" spc="-10">
                <a:latin typeface="Times New Roman"/>
                <a:cs typeface="Times New Roman"/>
              </a:rPr>
              <a:t>must make the post </a:t>
            </a:r>
            <a:r>
              <a:rPr dirty="0" sz="1450" spc="-5">
                <a:latin typeface="Times New Roman"/>
                <a:cs typeface="Times New Roman"/>
              </a:rPr>
              <a:t>good, </a:t>
            </a:r>
            <a:r>
              <a:rPr dirty="0" sz="1450" spc="-10">
                <a:latin typeface="Times New Roman"/>
                <a:cs typeface="Times New Roman"/>
              </a:rPr>
              <a:t>Sir Richard, at </a:t>
            </a:r>
            <a:r>
              <a:rPr dirty="0" sz="1450" spc="-5">
                <a:latin typeface="Times New Roman"/>
                <a:cs typeface="Times New Roman"/>
              </a:rPr>
              <a:t>your </a:t>
            </a:r>
            <a:r>
              <a:rPr dirty="0" sz="1450" spc="-10">
                <a:latin typeface="Times New Roman"/>
                <a:cs typeface="Times New Roman"/>
              </a:rPr>
              <a:t>peril. O, </a:t>
            </a:r>
            <a:r>
              <a:rPr dirty="0" sz="1450" spc="-5">
                <a:latin typeface="Times New Roman"/>
                <a:cs typeface="Times New Roman"/>
              </a:rPr>
              <a:t>our </a:t>
            </a:r>
            <a:r>
              <a:rPr dirty="0" sz="1450" spc="-10">
                <a:latin typeface="Times New Roman"/>
                <a:cs typeface="Times New Roman"/>
              </a:rPr>
              <a:t>Crookback  is </a:t>
            </a:r>
            <a:r>
              <a:rPr dirty="0" sz="1450" spc="-5">
                <a:latin typeface="Times New Roman"/>
                <a:cs typeface="Times New Roman"/>
              </a:rPr>
              <a:t>a </a:t>
            </a:r>
            <a:r>
              <a:rPr dirty="0" sz="1450" spc="-10">
                <a:latin typeface="Times New Roman"/>
                <a:cs typeface="Times New Roman"/>
              </a:rPr>
              <a:t>bold blade and </a:t>
            </a:r>
            <a:r>
              <a:rPr dirty="0" sz="1450" spc="-5">
                <a:latin typeface="Times New Roman"/>
                <a:cs typeface="Times New Roman"/>
              </a:rPr>
              <a:t>a good </a:t>
            </a:r>
            <a:r>
              <a:rPr dirty="0" sz="1450" spc="-10">
                <a:latin typeface="Times New Roman"/>
                <a:cs typeface="Times New Roman"/>
              </a:rPr>
              <a:t>warrior; </a:t>
            </a:r>
            <a:r>
              <a:rPr dirty="0" sz="1450" spc="-5">
                <a:latin typeface="Times New Roman"/>
                <a:cs typeface="Times New Roman"/>
              </a:rPr>
              <a:t>but, </a:t>
            </a:r>
            <a:r>
              <a:rPr dirty="0" sz="1450" spc="-10">
                <a:latin typeface="Times New Roman"/>
                <a:cs typeface="Times New Roman"/>
              </a:rPr>
              <a:t>whether in cold blood </a:t>
            </a:r>
            <a:r>
              <a:rPr dirty="0" sz="1450" spc="-5">
                <a:latin typeface="Times New Roman"/>
                <a:cs typeface="Times New Roman"/>
              </a:rPr>
              <a:t>or </a:t>
            </a:r>
            <a:r>
              <a:rPr dirty="0" sz="1450" spc="-10">
                <a:latin typeface="Times New Roman"/>
                <a:cs typeface="Times New Roman"/>
              </a:rPr>
              <a:t>in </a:t>
            </a:r>
            <a:r>
              <a:rPr dirty="0" sz="1450" spc="-5">
                <a:latin typeface="Times New Roman"/>
                <a:cs typeface="Times New Roman"/>
              </a:rPr>
              <a:t>hot, he </a:t>
            </a:r>
            <a:r>
              <a:rPr dirty="0" sz="1450" spc="-10">
                <a:latin typeface="Times New Roman"/>
                <a:cs typeface="Times New Roman"/>
              </a:rPr>
              <a:t>will  have all things </a:t>
            </a:r>
            <a:r>
              <a:rPr dirty="0" sz="1450" spc="-5">
                <a:latin typeface="Times New Roman"/>
                <a:cs typeface="Times New Roman"/>
              </a:rPr>
              <a:t>done </a:t>
            </a:r>
            <a:r>
              <a:rPr dirty="0" sz="1450" spc="-10">
                <a:latin typeface="Times New Roman"/>
                <a:cs typeface="Times New Roman"/>
              </a:rPr>
              <a:t>exact to his commandment. If any fail </a:t>
            </a:r>
            <a:r>
              <a:rPr dirty="0" sz="1450" spc="-5">
                <a:latin typeface="Times New Roman"/>
                <a:cs typeface="Times New Roman"/>
              </a:rPr>
              <a:t>or </a:t>
            </a:r>
            <a:r>
              <a:rPr dirty="0" sz="1450" spc="-15">
                <a:latin typeface="Times New Roman"/>
                <a:cs typeface="Times New Roman"/>
              </a:rPr>
              <a:t>hinder, </a:t>
            </a:r>
            <a:r>
              <a:rPr dirty="0" sz="1450" spc="-10">
                <a:latin typeface="Times New Roman"/>
                <a:cs typeface="Times New Roman"/>
              </a:rPr>
              <a:t>they  shall die the</a:t>
            </a:r>
            <a:r>
              <a:rPr dirty="0" sz="1450">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algn="just" marL="12700" marR="8890">
              <a:lnSpc>
                <a:spcPts val="1730"/>
              </a:lnSpc>
              <a:spcBef>
                <a:spcPts val="570"/>
              </a:spcBef>
            </a:pPr>
            <a:r>
              <a:rPr dirty="0" sz="1450" spc="-30">
                <a:latin typeface="Times New Roman"/>
                <a:cs typeface="Times New Roman"/>
              </a:rPr>
              <a:t>“Now, </a:t>
            </a:r>
            <a:r>
              <a:rPr dirty="0" sz="1450" spc="-5">
                <a:latin typeface="Times New Roman"/>
                <a:cs typeface="Times New Roman"/>
              </a:rPr>
              <a:t>by </a:t>
            </a:r>
            <a:r>
              <a:rPr dirty="0" sz="1450" spc="-10">
                <a:latin typeface="Times New Roman"/>
                <a:cs typeface="Times New Roman"/>
              </a:rPr>
              <a:t>the saints!” cried Richard, “is this so? And will men follow such </a:t>
            </a:r>
            <a:r>
              <a:rPr dirty="0" sz="1450" spc="-5">
                <a:latin typeface="Times New Roman"/>
                <a:cs typeface="Times New Roman"/>
              </a:rPr>
              <a:t>a  </a:t>
            </a:r>
            <a:r>
              <a:rPr dirty="0" sz="1450" spc="-10">
                <a:latin typeface="Times New Roman"/>
                <a:cs typeface="Times New Roman"/>
              </a:rPr>
              <a:t>leader?”</a:t>
            </a:r>
            <a:endParaRPr sz="1450">
              <a:latin typeface="Times New Roman"/>
              <a:cs typeface="Times New Roman"/>
            </a:endParaRPr>
          </a:p>
          <a:p>
            <a:pPr algn="just" marL="12700" marR="6350">
              <a:lnSpc>
                <a:spcPts val="1730"/>
              </a:lnSpc>
              <a:spcBef>
                <a:spcPts val="570"/>
              </a:spcBef>
            </a:pPr>
            <a:r>
              <a:rPr dirty="0" sz="1450" spc="-30">
                <a:latin typeface="Times New Roman"/>
                <a:cs typeface="Times New Roman"/>
              </a:rPr>
              <a:t>“Nay, </a:t>
            </a:r>
            <a:r>
              <a:rPr dirty="0" sz="1450" spc="-10">
                <a:latin typeface="Times New Roman"/>
                <a:cs typeface="Times New Roman"/>
              </a:rPr>
              <a:t>they follow him </a:t>
            </a:r>
            <a:r>
              <a:rPr dirty="0" sz="1450" spc="-15">
                <a:latin typeface="Times New Roman"/>
                <a:cs typeface="Times New Roman"/>
              </a:rPr>
              <a:t>gleefully,” </a:t>
            </a:r>
            <a:r>
              <a:rPr dirty="0" sz="1450" spc="-10">
                <a:latin typeface="Times New Roman"/>
                <a:cs typeface="Times New Roman"/>
              </a:rPr>
              <a:t>replied the other; “for if </a:t>
            </a:r>
            <a:r>
              <a:rPr dirty="0" sz="1450" spc="-5">
                <a:latin typeface="Times New Roman"/>
                <a:cs typeface="Times New Roman"/>
              </a:rPr>
              <a:t>he be </a:t>
            </a:r>
            <a:r>
              <a:rPr dirty="0" sz="1450" spc="-10">
                <a:latin typeface="Times New Roman"/>
                <a:cs typeface="Times New Roman"/>
              </a:rPr>
              <a:t>exact to  punish, </a:t>
            </a:r>
            <a:r>
              <a:rPr dirty="0" sz="1450" spc="-5">
                <a:latin typeface="Times New Roman"/>
                <a:cs typeface="Times New Roman"/>
              </a:rPr>
              <a:t>he </a:t>
            </a:r>
            <a:r>
              <a:rPr dirty="0" sz="1450" spc="-10">
                <a:latin typeface="Times New Roman"/>
                <a:cs typeface="Times New Roman"/>
              </a:rPr>
              <a:t>is most open-handed to reward. And if </a:t>
            </a:r>
            <a:r>
              <a:rPr dirty="0" sz="1450" spc="-5">
                <a:latin typeface="Times New Roman"/>
                <a:cs typeface="Times New Roman"/>
              </a:rPr>
              <a:t>he </a:t>
            </a:r>
            <a:r>
              <a:rPr dirty="0" sz="1450" spc="-10">
                <a:latin typeface="Times New Roman"/>
                <a:cs typeface="Times New Roman"/>
              </a:rPr>
              <a:t>spare </a:t>
            </a:r>
            <a:r>
              <a:rPr dirty="0" sz="1450" spc="-5">
                <a:latin typeface="Times New Roman"/>
                <a:cs typeface="Times New Roman"/>
              </a:rPr>
              <a:t>not </a:t>
            </a:r>
            <a:r>
              <a:rPr dirty="0" sz="1450" spc="-10">
                <a:latin typeface="Times New Roman"/>
                <a:cs typeface="Times New Roman"/>
              </a:rPr>
              <a:t>the blood and  sweat </a:t>
            </a:r>
            <a:r>
              <a:rPr dirty="0" sz="1450" spc="-5">
                <a:latin typeface="Times New Roman"/>
                <a:cs typeface="Times New Roman"/>
              </a:rPr>
              <a:t>of </a:t>
            </a:r>
            <a:r>
              <a:rPr dirty="0" sz="1450" spc="-10">
                <a:latin typeface="Times New Roman"/>
                <a:cs typeface="Times New Roman"/>
              </a:rPr>
              <a:t>others, </a:t>
            </a:r>
            <a:r>
              <a:rPr dirty="0" sz="1450" spc="-5">
                <a:latin typeface="Times New Roman"/>
                <a:cs typeface="Times New Roman"/>
              </a:rPr>
              <a:t>he </a:t>
            </a:r>
            <a:r>
              <a:rPr dirty="0" sz="1450" spc="-10">
                <a:latin typeface="Times New Roman"/>
                <a:cs typeface="Times New Roman"/>
              </a:rPr>
              <a:t>is ever liberal </a:t>
            </a:r>
            <a:r>
              <a:rPr dirty="0" sz="1450" spc="-5">
                <a:latin typeface="Times New Roman"/>
                <a:cs typeface="Times New Roman"/>
              </a:rPr>
              <a:t>of </a:t>
            </a:r>
            <a:r>
              <a:rPr dirty="0" sz="1450" spc="-10">
                <a:latin typeface="Times New Roman"/>
                <a:cs typeface="Times New Roman"/>
              </a:rPr>
              <a:t>his own, still in the first front </a:t>
            </a:r>
            <a:r>
              <a:rPr dirty="0" sz="1450" spc="-5">
                <a:latin typeface="Times New Roman"/>
                <a:cs typeface="Times New Roman"/>
              </a:rPr>
              <a:t>of </a:t>
            </a:r>
            <a:r>
              <a:rPr dirty="0" sz="1450" spc="-10">
                <a:latin typeface="Times New Roman"/>
                <a:cs typeface="Times New Roman"/>
              </a:rPr>
              <a:t>battle,  still the last to sleep. He will </a:t>
            </a:r>
            <a:r>
              <a:rPr dirty="0" sz="1450" spc="-5">
                <a:latin typeface="Times New Roman"/>
                <a:cs typeface="Times New Roman"/>
              </a:rPr>
              <a:t>go </a:t>
            </a:r>
            <a:r>
              <a:rPr dirty="0" sz="1450" spc="-25">
                <a:latin typeface="Times New Roman"/>
                <a:cs typeface="Times New Roman"/>
              </a:rPr>
              <a:t>far, </a:t>
            </a:r>
            <a:r>
              <a:rPr dirty="0" sz="1450" spc="-10">
                <a:latin typeface="Times New Roman"/>
                <a:cs typeface="Times New Roman"/>
              </a:rPr>
              <a:t>will Crookback Dick </a:t>
            </a:r>
            <a:r>
              <a:rPr dirty="0" sz="1450" spc="-5">
                <a:latin typeface="Times New Roman"/>
                <a:cs typeface="Times New Roman"/>
              </a:rPr>
              <a:t>o’</a:t>
            </a:r>
            <a:r>
              <a:rPr dirty="0" sz="1450">
                <a:latin typeface="Times New Roman"/>
                <a:cs typeface="Times New Roman"/>
              </a:rPr>
              <a:t> </a:t>
            </a:r>
            <a:r>
              <a:rPr dirty="0" sz="1450" spc="-10">
                <a:latin typeface="Times New Roman"/>
                <a:cs typeface="Times New Roman"/>
              </a:rPr>
              <a:t>Gloucester!”</a:t>
            </a:r>
            <a:endParaRPr sz="1450">
              <a:latin typeface="Times New Roman"/>
              <a:cs typeface="Times New Roman"/>
            </a:endParaRPr>
          </a:p>
          <a:p>
            <a:pPr algn="just" marL="12700" marR="8890">
              <a:lnSpc>
                <a:spcPts val="1730"/>
              </a:lnSpc>
              <a:spcBef>
                <a:spcPts val="570"/>
              </a:spcBef>
            </a:pP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knight, if </a:t>
            </a:r>
            <a:r>
              <a:rPr dirty="0" sz="1450" spc="-5">
                <a:latin typeface="Times New Roman"/>
                <a:cs typeface="Times New Roman"/>
              </a:rPr>
              <a:t>he </a:t>
            </a:r>
            <a:r>
              <a:rPr dirty="0" sz="1450" spc="-10">
                <a:latin typeface="Times New Roman"/>
                <a:cs typeface="Times New Roman"/>
              </a:rPr>
              <a:t>had before been brave and vigilant, was now all the  more</a:t>
            </a:r>
            <a:r>
              <a:rPr dirty="0" sz="1450" spc="200">
                <a:latin typeface="Times New Roman"/>
                <a:cs typeface="Times New Roman"/>
              </a:rPr>
              <a:t> </a:t>
            </a:r>
            <a:r>
              <a:rPr dirty="0" sz="1450" spc="-10">
                <a:latin typeface="Times New Roman"/>
                <a:cs typeface="Times New Roman"/>
              </a:rPr>
              <a:t>inclined</a:t>
            </a:r>
            <a:r>
              <a:rPr dirty="0" sz="1450" spc="204">
                <a:latin typeface="Times New Roman"/>
                <a:cs typeface="Times New Roman"/>
              </a:rPr>
              <a:t> </a:t>
            </a:r>
            <a:r>
              <a:rPr dirty="0" sz="1450" spc="-10">
                <a:latin typeface="Times New Roman"/>
                <a:cs typeface="Times New Roman"/>
              </a:rPr>
              <a:t>to</a:t>
            </a:r>
            <a:r>
              <a:rPr dirty="0" sz="1450" spc="204">
                <a:latin typeface="Times New Roman"/>
                <a:cs typeface="Times New Roman"/>
              </a:rPr>
              <a:t> </a:t>
            </a:r>
            <a:r>
              <a:rPr dirty="0" sz="1450" spc="-10">
                <a:latin typeface="Times New Roman"/>
                <a:cs typeface="Times New Roman"/>
              </a:rPr>
              <a:t>watchfulness</a:t>
            </a:r>
            <a:r>
              <a:rPr dirty="0" sz="1450" spc="204">
                <a:latin typeface="Times New Roman"/>
                <a:cs typeface="Times New Roman"/>
              </a:rPr>
              <a:t> </a:t>
            </a:r>
            <a:r>
              <a:rPr dirty="0" sz="1450" spc="-10">
                <a:latin typeface="Times New Roman"/>
                <a:cs typeface="Times New Roman"/>
              </a:rPr>
              <a:t>and</a:t>
            </a:r>
            <a:r>
              <a:rPr dirty="0" sz="1450" spc="204">
                <a:latin typeface="Times New Roman"/>
                <a:cs typeface="Times New Roman"/>
              </a:rPr>
              <a:t> </a:t>
            </a:r>
            <a:r>
              <a:rPr dirty="0" sz="1450" spc="-10">
                <a:latin typeface="Times New Roman"/>
                <a:cs typeface="Times New Roman"/>
              </a:rPr>
              <a:t>courage.</a:t>
            </a:r>
            <a:r>
              <a:rPr dirty="0" sz="1450" spc="210">
                <a:latin typeface="Times New Roman"/>
                <a:cs typeface="Times New Roman"/>
              </a:rPr>
              <a:t> </a:t>
            </a:r>
            <a:r>
              <a:rPr dirty="0" sz="1450" spc="-10">
                <a:latin typeface="Times New Roman"/>
                <a:cs typeface="Times New Roman"/>
              </a:rPr>
              <a:t>His</a:t>
            </a:r>
            <a:r>
              <a:rPr dirty="0" sz="1450" spc="204">
                <a:latin typeface="Times New Roman"/>
                <a:cs typeface="Times New Roman"/>
              </a:rPr>
              <a:t> </a:t>
            </a:r>
            <a:r>
              <a:rPr dirty="0" sz="1450" spc="-10">
                <a:latin typeface="Times New Roman"/>
                <a:cs typeface="Times New Roman"/>
              </a:rPr>
              <a:t>sudden</a:t>
            </a:r>
            <a:r>
              <a:rPr dirty="0" sz="1450" spc="204">
                <a:latin typeface="Times New Roman"/>
                <a:cs typeface="Times New Roman"/>
              </a:rPr>
              <a:t> </a:t>
            </a:r>
            <a:r>
              <a:rPr dirty="0" sz="1450" spc="-15">
                <a:latin typeface="Times New Roman"/>
                <a:cs typeface="Times New Roman"/>
              </a:rPr>
              <a:t>favour,</a:t>
            </a:r>
            <a:r>
              <a:rPr dirty="0" sz="1450" spc="204">
                <a:latin typeface="Times New Roman"/>
                <a:cs typeface="Times New Roman"/>
              </a:rPr>
              <a:t> </a:t>
            </a:r>
            <a:r>
              <a:rPr dirty="0" sz="1450" spc="-5">
                <a:latin typeface="Times New Roman"/>
                <a:cs typeface="Times New Roman"/>
              </a:rPr>
              <a:t>he</a:t>
            </a:r>
            <a:r>
              <a:rPr dirty="0" sz="1450" spc="204">
                <a:latin typeface="Times New Roman"/>
                <a:cs typeface="Times New Roman"/>
              </a:rPr>
              <a:t> </a:t>
            </a:r>
            <a:r>
              <a:rPr dirty="0" sz="1450" spc="-10">
                <a:latin typeface="Times New Roman"/>
                <a:cs typeface="Times New Roman"/>
              </a:rPr>
              <a:t>began</a:t>
            </a:r>
            <a:r>
              <a:rPr dirty="0" sz="1450" spc="204">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perceive, had </a:t>
            </a:r>
            <a:r>
              <a:rPr dirty="0" sz="1450" spc="-5">
                <a:latin typeface="Times New Roman"/>
                <a:cs typeface="Times New Roman"/>
              </a:rPr>
              <a:t>brought </a:t>
            </a:r>
            <a:r>
              <a:rPr dirty="0" sz="1450" spc="-10">
                <a:latin typeface="Times New Roman"/>
                <a:cs typeface="Times New Roman"/>
              </a:rPr>
              <a:t>perils in its train. And </a:t>
            </a:r>
            <a:r>
              <a:rPr dirty="0" sz="1450" spc="-5">
                <a:latin typeface="Times New Roman"/>
                <a:cs typeface="Times New Roman"/>
              </a:rPr>
              <a:t>he </a:t>
            </a:r>
            <a:r>
              <a:rPr dirty="0" sz="1450" spc="-10">
                <a:latin typeface="Times New Roman"/>
                <a:cs typeface="Times New Roman"/>
              </a:rPr>
              <a:t>turned from the </a:t>
            </a:r>
            <a:r>
              <a:rPr dirty="0" sz="1450" spc="-20">
                <a:latin typeface="Times New Roman"/>
                <a:cs typeface="Times New Roman"/>
              </a:rPr>
              <a:t>archer, </a:t>
            </a:r>
            <a:r>
              <a:rPr dirty="0" sz="1450" spc="-10">
                <a:latin typeface="Times New Roman"/>
                <a:cs typeface="Times New Roman"/>
              </a:rPr>
              <a:t>and  once more scanned anxiously the market-place. It lay empty as</a:t>
            </a:r>
            <a:r>
              <a:rPr dirty="0" sz="1450" spc="75">
                <a:latin typeface="Times New Roman"/>
                <a:cs typeface="Times New Roman"/>
              </a:rPr>
              <a:t> </a:t>
            </a:r>
            <a:r>
              <a:rPr dirty="0" sz="1450" spc="-10">
                <a:latin typeface="Times New Roman"/>
                <a:cs typeface="Times New Roman"/>
              </a:rPr>
              <a:t>before.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“I like </a:t>
            </a:r>
            <a:r>
              <a:rPr dirty="0" sz="1450" spc="-5">
                <a:latin typeface="Times New Roman"/>
                <a:cs typeface="Times New Roman"/>
              </a:rPr>
              <a:t>not </a:t>
            </a:r>
            <a:r>
              <a:rPr dirty="0" sz="1450" spc="-10">
                <a:latin typeface="Times New Roman"/>
                <a:cs typeface="Times New Roman"/>
              </a:rPr>
              <a:t>this quietude,” </a:t>
            </a:r>
            <a:r>
              <a:rPr dirty="0" sz="1450" spc="-5">
                <a:latin typeface="Times New Roman"/>
                <a:cs typeface="Times New Roman"/>
              </a:rPr>
              <a:t>he </a:t>
            </a:r>
            <a:r>
              <a:rPr dirty="0" sz="1450" spc="-10">
                <a:latin typeface="Times New Roman"/>
                <a:cs typeface="Times New Roman"/>
              </a:rPr>
              <a:t>said. “Doubtless they prepare </a:t>
            </a:r>
            <a:r>
              <a:rPr dirty="0" sz="1450" spc="-5">
                <a:latin typeface="Times New Roman"/>
                <a:cs typeface="Times New Roman"/>
              </a:rPr>
              <a:t>us </a:t>
            </a:r>
            <a:r>
              <a:rPr dirty="0" sz="1450" spc="-10">
                <a:latin typeface="Times New Roman"/>
                <a:cs typeface="Times New Roman"/>
              </a:rPr>
              <a:t>some</a:t>
            </a:r>
            <a:r>
              <a:rPr dirty="0" sz="1450" spc="125">
                <a:latin typeface="Times New Roman"/>
                <a:cs typeface="Times New Roman"/>
              </a:rPr>
              <a:t> </a:t>
            </a:r>
            <a:r>
              <a:rPr dirty="0" sz="1450" spc="-10">
                <a:latin typeface="Times New Roman"/>
                <a:cs typeface="Times New Roman"/>
              </a:rPr>
              <a:t>surprise.”</a:t>
            </a:r>
            <a:endParaRPr sz="1450">
              <a:latin typeface="Times New Roman"/>
              <a:cs typeface="Times New Roman"/>
            </a:endParaRPr>
          </a:p>
          <a:p>
            <a:pPr algn="just" marL="12700" marR="6985">
              <a:lnSpc>
                <a:spcPts val="1730"/>
              </a:lnSpc>
              <a:spcBef>
                <a:spcPts val="630"/>
              </a:spcBef>
            </a:pPr>
            <a:r>
              <a:rPr dirty="0" sz="1450" spc="-10">
                <a:latin typeface="Times New Roman"/>
                <a:cs typeface="Times New Roman"/>
              </a:rPr>
              <a:t>And, as if in answer to his remark, the archers began once more to advance  against the barricade, and the arrows to fall thick. But there was something  hesitating in the attack. They came </a:t>
            </a:r>
            <a:r>
              <a:rPr dirty="0" sz="1450" spc="-5">
                <a:latin typeface="Times New Roman"/>
                <a:cs typeface="Times New Roman"/>
              </a:rPr>
              <a:t>not on </a:t>
            </a:r>
            <a:r>
              <a:rPr dirty="0" sz="1450" spc="-20">
                <a:latin typeface="Times New Roman"/>
                <a:cs typeface="Times New Roman"/>
              </a:rPr>
              <a:t>roundly, </a:t>
            </a:r>
            <a:r>
              <a:rPr dirty="0" sz="1450" spc="-5">
                <a:latin typeface="Times New Roman"/>
                <a:cs typeface="Times New Roman"/>
              </a:rPr>
              <a:t>but </a:t>
            </a:r>
            <a:r>
              <a:rPr dirty="0" sz="1450" spc="-10">
                <a:latin typeface="Times New Roman"/>
                <a:cs typeface="Times New Roman"/>
              </a:rPr>
              <a:t>seemed rather to await  </a:t>
            </a:r>
            <a:r>
              <a:rPr dirty="0" sz="1450" spc="-5">
                <a:latin typeface="Times New Roman"/>
                <a:cs typeface="Times New Roman"/>
              </a:rPr>
              <a:t>a </a:t>
            </a:r>
            <a:r>
              <a:rPr dirty="0" sz="1450" spc="-10">
                <a:latin typeface="Times New Roman"/>
                <a:cs typeface="Times New Roman"/>
              </a:rPr>
              <a:t>further signal.</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Dick looked uneasily about him, spying for </a:t>
            </a:r>
            <a:r>
              <a:rPr dirty="0" sz="1450" spc="-5">
                <a:latin typeface="Times New Roman"/>
                <a:cs typeface="Times New Roman"/>
              </a:rPr>
              <a:t>a </a:t>
            </a:r>
            <a:r>
              <a:rPr dirty="0" sz="1450" spc="-10">
                <a:latin typeface="Times New Roman"/>
                <a:cs typeface="Times New Roman"/>
              </a:rPr>
              <a:t>hidden </a:t>
            </a:r>
            <a:r>
              <a:rPr dirty="0" sz="1450" spc="-20">
                <a:latin typeface="Times New Roman"/>
                <a:cs typeface="Times New Roman"/>
              </a:rPr>
              <a:t>danger. </a:t>
            </a:r>
            <a:r>
              <a:rPr dirty="0" sz="1450" spc="-10">
                <a:latin typeface="Times New Roman"/>
                <a:cs typeface="Times New Roman"/>
              </a:rPr>
              <a:t>And sure </a:t>
            </a:r>
            <a:r>
              <a:rPr dirty="0" sz="1450" spc="-5">
                <a:latin typeface="Times New Roman"/>
                <a:cs typeface="Times New Roman"/>
              </a:rPr>
              <a:t>enough,  </a:t>
            </a:r>
            <a:r>
              <a:rPr dirty="0" sz="1450" spc="-10">
                <a:latin typeface="Times New Roman"/>
                <a:cs typeface="Times New Roman"/>
              </a:rPr>
              <a:t>about half way </a:t>
            </a:r>
            <a:r>
              <a:rPr dirty="0" sz="1450" spc="-5">
                <a:latin typeface="Times New Roman"/>
                <a:cs typeface="Times New Roman"/>
              </a:rPr>
              <a:t>up </a:t>
            </a:r>
            <a:r>
              <a:rPr dirty="0" sz="1450" spc="-10">
                <a:latin typeface="Times New Roman"/>
                <a:cs typeface="Times New Roman"/>
              </a:rPr>
              <a:t>the little street, </a:t>
            </a:r>
            <a:r>
              <a:rPr dirty="0" sz="1450" spc="-5">
                <a:latin typeface="Times New Roman"/>
                <a:cs typeface="Times New Roman"/>
              </a:rPr>
              <a:t>a door </a:t>
            </a:r>
            <a:r>
              <a:rPr dirty="0" sz="1450" spc="-10">
                <a:latin typeface="Times New Roman"/>
                <a:cs typeface="Times New Roman"/>
              </a:rPr>
              <a:t>was suddenly opened from within,  and the house continued, for some seconds, and both </a:t>
            </a:r>
            <a:r>
              <a:rPr dirty="0" sz="1450" spc="-5">
                <a:latin typeface="Times New Roman"/>
                <a:cs typeface="Times New Roman"/>
              </a:rPr>
              <a:t>by door </a:t>
            </a:r>
            <a:r>
              <a:rPr dirty="0" sz="1450" spc="-10">
                <a:latin typeface="Times New Roman"/>
                <a:cs typeface="Times New Roman"/>
              </a:rPr>
              <a:t>and </a:t>
            </a:r>
            <a:r>
              <a:rPr dirty="0" sz="1450" spc="-20">
                <a:latin typeface="Times New Roman"/>
                <a:cs typeface="Times New Roman"/>
              </a:rPr>
              <a:t>window, </a:t>
            </a:r>
            <a:r>
              <a:rPr dirty="0" sz="1450" spc="-10">
                <a:latin typeface="Times New Roman"/>
                <a:cs typeface="Times New Roman"/>
              </a:rPr>
              <a:t>to  disgorge </a:t>
            </a:r>
            <a:r>
              <a:rPr dirty="0" sz="1450" spc="-5">
                <a:latin typeface="Times New Roman"/>
                <a:cs typeface="Times New Roman"/>
              </a:rPr>
              <a:t>a </a:t>
            </a:r>
            <a:r>
              <a:rPr dirty="0" sz="1450" spc="-10">
                <a:latin typeface="Times New Roman"/>
                <a:cs typeface="Times New Roman"/>
              </a:rPr>
              <a:t>torrent </a:t>
            </a:r>
            <a:r>
              <a:rPr dirty="0" sz="1450" spc="-5">
                <a:latin typeface="Times New Roman"/>
                <a:cs typeface="Times New Roman"/>
              </a:rPr>
              <a:t>of </a:t>
            </a:r>
            <a:r>
              <a:rPr dirty="0" sz="1450" spc="-10">
                <a:latin typeface="Times New Roman"/>
                <a:cs typeface="Times New Roman"/>
              </a:rPr>
              <a:t>Lancastrian archers. These, as they leaped down,  hurriedly stood to their ranks, bent their bows, and proceeded to </a:t>
            </a:r>
            <a:r>
              <a:rPr dirty="0" sz="1450" spc="-5">
                <a:latin typeface="Times New Roman"/>
                <a:cs typeface="Times New Roman"/>
              </a:rPr>
              <a:t>pour upon  </a:t>
            </a:r>
            <a:r>
              <a:rPr dirty="0" sz="1450" spc="-25">
                <a:latin typeface="Times New Roman"/>
                <a:cs typeface="Times New Roman"/>
              </a:rPr>
              <a:t>Dick’s </a:t>
            </a:r>
            <a:r>
              <a:rPr dirty="0" sz="1450" spc="-10">
                <a:latin typeface="Times New Roman"/>
                <a:cs typeface="Times New Roman"/>
              </a:rPr>
              <a:t>rear </a:t>
            </a:r>
            <a:r>
              <a:rPr dirty="0" sz="1450" spc="-5">
                <a:latin typeface="Times New Roman"/>
                <a:cs typeface="Times New Roman"/>
              </a:rPr>
              <a:t>a </a:t>
            </a:r>
            <a:r>
              <a:rPr dirty="0" sz="1450" spc="-10">
                <a:latin typeface="Times New Roman"/>
                <a:cs typeface="Times New Roman"/>
              </a:rPr>
              <a:t>flight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arrows.</a:t>
            </a:r>
            <a:endParaRPr sz="1450">
              <a:latin typeface="Times New Roman"/>
              <a:cs typeface="Times New Roman"/>
            </a:endParaRPr>
          </a:p>
          <a:p>
            <a:pPr algn="just" marL="12700" marR="12700">
              <a:lnSpc>
                <a:spcPts val="1730"/>
              </a:lnSpc>
              <a:spcBef>
                <a:spcPts val="570"/>
              </a:spcBef>
            </a:pPr>
            <a:r>
              <a:rPr dirty="0" sz="1450" spc="-10">
                <a:latin typeface="Times New Roman"/>
                <a:cs typeface="Times New Roman"/>
              </a:rPr>
              <a:t>At the same time, the assailants in the market-place redoubled their shot, and  began to close in stoutly </a:t>
            </a:r>
            <a:r>
              <a:rPr dirty="0" sz="1450" spc="-5">
                <a:latin typeface="Times New Roman"/>
                <a:cs typeface="Times New Roman"/>
              </a:rPr>
              <a:t>upon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barricade.</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Dick called down his whole command </a:t>
            </a:r>
            <a:r>
              <a:rPr dirty="0" sz="1450" spc="-5">
                <a:latin typeface="Times New Roman"/>
                <a:cs typeface="Times New Roman"/>
              </a:rPr>
              <a:t>out of </a:t>
            </a:r>
            <a:r>
              <a:rPr dirty="0" sz="1450" spc="-10">
                <a:latin typeface="Times New Roman"/>
                <a:cs typeface="Times New Roman"/>
              </a:rPr>
              <a:t>the houses, and facing them both  ways, and encouraging their valour both </a:t>
            </a:r>
            <a:r>
              <a:rPr dirty="0" sz="1450" spc="-5">
                <a:latin typeface="Times New Roman"/>
                <a:cs typeface="Times New Roman"/>
              </a:rPr>
              <a:t>by </a:t>
            </a:r>
            <a:r>
              <a:rPr dirty="0" sz="1450" spc="-10">
                <a:latin typeface="Times New Roman"/>
                <a:cs typeface="Times New Roman"/>
              </a:rPr>
              <a:t>word and gesture, returned as best  </a:t>
            </a:r>
            <a:r>
              <a:rPr dirty="0" sz="1450" spc="-5">
                <a:latin typeface="Times New Roman"/>
                <a:cs typeface="Times New Roman"/>
              </a:rPr>
              <a:t>he </a:t>
            </a:r>
            <a:r>
              <a:rPr dirty="0" sz="1450" spc="-10">
                <a:latin typeface="Times New Roman"/>
                <a:cs typeface="Times New Roman"/>
              </a:rPr>
              <a:t>could the </a:t>
            </a:r>
            <a:r>
              <a:rPr dirty="0" sz="1450" spc="-5">
                <a:latin typeface="Times New Roman"/>
                <a:cs typeface="Times New Roman"/>
              </a:rPr>
              <a:t>double </a:t>
            </a:r>
            <a:r>
              <a:rPr dirty="0" sz="1450" spc="-10">
                <a:latin typeface="Times New Roman"/>
                <a:cs typeface="Times New Roman"/>
              </a:rPr>
              <a:t>shower </a:t>
            </a:r>
            <a:r>
              <a:rPr dirty="0" sz="1450" spc="-5">
                <a:latin typeface="Times New Roman"/>
                <a:cs typeface="Times New Roman"/>
              </a:rPr>
              <a:t>of </a:t>
            </a:r>
            <a:r>
              <a:rPr dirty="0" sz="1450" spc="-10">
                <a:latin typeface="Times New Roman"/>
                <a:cs typeface="Times New Roman"/>
              </a:rPr>
              <a:t>shafts that fell about his</a:t>
            </a:r>
            <a:r>
              <a:rPr dirty="0" sz="1450" spc="45">
                <a:latin typeface="Times New Roman"/>
                <a:cs typeface="Times New Roman"/>
              </a:rPr>
              <a:t> </a:t>
            </a:r>
            <a:r>
              <a:rPr dirty="0" sz="1450" spc="-10">
                <a:latin typeface="Times New Roman"/>
                <a:cs typeface="Times New Roman"/>
              </a:rPr>
              <a:t>post.</a:t>
            </a:r>
            <a:endParaRPr sz="1450">
              <a:latin typeface="Times New Roman"/>
              <a:cs typeface="Times New Roman"/>
            </a:endParaRPr>
          </a:p>
          <a:p>
            <a:pPr algn="just" marL="12700" marR="8890">
              <a:lnSpc>
                <a:spcPts val="1730"/>
              </a:lnSpc>
              <a:spcBef>
                <a:spcPts val="575"/>
              </a:spcBef>
            </a:pPr>
            <a:r>
              <a:rPr dirty="0" sz="1450" spc="-10">
                <a:latin typeface="Times New Roman"/>
                <a:cs typeface="Times New Roman"/>
              </a:rPr>
              <a:t>Meanwhile house after house was opened in the street, and the Lancastrians  continued to </a:t>
            </a:r>
            <a:r>
              <a:rPr dirty="0" sz="1450" spc="-5">
                <a:latin typeface="Times New Roman"/>
                <a:cs typeface="Times New Roman"/>
              </a:rPr>
              <a:t>pour out of </a:t>
            </a:r>
            <a:r>
              <a:rPr dirty="0" sz="1450" spc="-10">
                <a:latin typeface="Times New Roman"/>
                <a:cs typeface="Times New Roman"/>
              </a:rPr>
              <a:t>the doors and leap down from the windows, shouting  </a:t>
            </a:r>
            <a:r>
              <a:rPr dirty="0" sz="1450" spc="-20">
                <a:latin typeface="Times New Roman"/>
                <a:cs typeface="Times New Roman"/>
              </a:rPr>
              <a:t>victory, </a:t>
            </a:r>
            <a:r>
              <a:rPr dirty="0" sz="1450" spc="-10">
                <a:latin typeface="Times New Roman"/>
                <a:cs typeface="Times New Roman"/>
              </a:rPr>
              <a:t>until the number </a:t>
            </a:r>
            <a:r>
              <a:rPr dirty="0" sz="1450" spc="-5">
                <a:latin typeface="Times New Roman"/>
                <a:cs typeface="Times New Roman"/>
              </a:rPr>
              <a:t>of </a:t>
            </a:r>
            <a:r>
              <a:rPr dirty="0" sz="1450" spc="-10">
                <a:latin typeface="Times New Roman"/>
                <a:cs typeface="Times New Roman"/>
              </a:rPr>
              <a:t>enemies </a:t>
            </a:r>
            <a:r>
              <a:rPr dirty="0" sz="1450" spc="-5">
                <a:latin typeface="Times New Roman"/>
                <a:cs typeface="Times New Roman"/>
              </a:rPr>
              <a:t>upon </a:t>
            </a:r>
            <a:r>
              <a:rPr dirty="0" sz="1450" spc="-25">
                <a:latin typeface="Times New Roman"/>
                <a:cs typeface="Times New Roman"/>
              </a:rPr>
              <a:t>Dick’s </a:t>
            </a:r>
            <a:r>
              <a:rPr dirty="0" sz="1450" spc="-10">
                <a:latin typeface="Times New Roman"/>
                <a:cs typeface="Times New Roman"/>
              </a:rPr>
              <a:t>rear was almost equal to the  number in his face. It was plain that </a:t>
            </a:r>
            <a:r>
              <a:rPr dirty="0" sz="1450" spc="-5">
                <a:latin typeface="Times New Roman"/>
                <a:cs typeface="Times New Roman"/>
              </a:rPr>
              <a:t>he </a:t>
            </a:r>
            <a:r>
              <a:rPr dirty="0" sz="1450" spc="-10">
                <a:latin typeface="Times New Roman"/>
                <a:cs typeface="Times New Roman"/>
              </a:rPr>
              <a:t>could hold the post </a:t>
            </a:r>
            <a:r>
              <a:rPr dirty="0" sz="1450" spc="-5">
                <a:latin typeface="Times New Roman"/>
                <a:cs typeface="Times New Roman"/>
              </a:rPr>
              <a:t>no </a:t>
            </a:r>
            <a:r>
              <a:rPr dirty="0" sz="1450" spc="-10">
                <a:latin typeface="Times New Roman"/>
                <a:cs typeface="Times New Roman"/>
              </a:rPr>
              <a:t>longer; what  was worse, even if </a:t>
            </a:r>
            <a:r>
              <a:rPr dirty="0" sz="1450" spc="-5">
                <a:latin typeface="Times New Roman"/>
                <a:cs typeface="Times New Roman"/>
              </a:rPr>
              <a:t>he </a:t>
            </a:r>
            <a:r>
              <a:rPr dirty="0" sz="1450" spc="-10">
                <a:latin typeface="Times New Roman"/>
                <a:cs typeface="Times New Roman"/>
              </a:rPr>
              <a:t>could have held it, it had now become useless; and the  whole </a:t>
            </a:r>
            <a:r>
              <a:rPr dirty="0" sz="1450" spc="-30">
                <a:latin typeface="Times New Roman"/>
                <a:cs typeface="Times New Roman"/>
              </a:rPr>
              <a:t>Yorkist </a:t>
            </a:r>
            <a:r>
              <a:rPr dirty="0" sz="1450" spc="-10">
                <a:latin typeface="Times New Roman"/>
                <a:cs typeface="Times New Roman"/>
              </a:rPr>
              <a:t>army lay in </a:t>
            </a:r>
            <a:r>
              <a:rPr dirty="0" sz="1450" spc="-5">
                <a:latin typeface="Times New Roman"/>
                <a:cs typeface="Times New Roman"/>
              </a:rPr>
              <a:t>a </a:t>
            </a:r>
            <a:r>
              <a:rPr dirty="0" sz="1450" spc="-10">
                <a:latin typeface="Times New Roman"/>
                <a:cs typeface="Times New Roman"/>
              </a:rPr>
              <a:t>posture </a:t>
            </a:r>
            <a:r>
              <a:rPr dirty="0" sz="1450" spc="-5">
                <a:latin typeface="Times New Roman"/>
                <a:cs typeface="Times New Roman"/>
              </a:rPr>
              <a:t>of </a:t>
            </a:r>
            <a:r>
              <a:rPr dirty="0" sz="1450" spc="-10">
                <a:latin typeface="Times New Roman"/>
                <a:cs typeface="Times New Roman"/>
              </a:rPr>
              <a:t>helplessness </a:t>
            </a:r>
            <a:r>
              <a:rPr dirty="0" sz="1450" spc="-5">
                <a:latin typeface="Times New Roman"/>
                <a:cs typeface="Times New Roman"/>
              </a:rPr>
              <a:t>upon </a:t>
            </a:r>
            <a:r>
              <a:rPr dirty="0" sz="1450" spc="-10">
                <a:latin typeface="Times New Roman"/>
                <a:cs typeface="Times New Roman"/>
              </a:rPr>
              <a:t>the brink </a:t>
            </a:r>
            <a:r>
              <a:rPr dirty="0" sz="1450" spc="-5">
                <a:latin typeface="Times New Roman"/>
                <a:cs typeface="Times New Roman"/>
              </a:rPr>
              <a:t>of a  </a:t>
            </a:r>
            <a:r>
              <a:rPr dirty="0" sz="1450" spc="-10">
                <a:latin typeface="Times New Roman"/>
                <a:cs typeface="Times New Roman"/>
              </a:rPr>
              <a:t>complete </a:t>
            </a:r>
            <a:r>
              <a:rPr dirty="0" sz="1450" spc="-20">
                <a:latin typeface="Times New Roman"/>
                <a:cs typeface="Times New Roman"/>
              </a:rPr>
              <a:t>disaster.</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The men behind him formed the vital flaw in the general defence; and it was  </a:t>
            </a:r>
            <a:r>
              <a:rPr dirty="0" sz="1450" spc="-5">
                <a:latin typeface="Times New Roman"/>
                <a:cs typeface="Times New Roman"/>
              </a:rPr>
              <a:t>upon </a:t>
            </a:r>
            <a:r>
              <a:rPr dirty="0" sz="1450" spc="-10">
                <a:latin typeface="Times New Roman"/>
                <a:cs typeface="Times New Roman"/>
              </a:rPr>
              <a:t>these that Dick turned, charging at the head </a:t>
            </a:r>
            <a:r>
              <a:rPr dirty="0" sz="1450" spc="-5">
                <a:latin typeface="Times New Roman"/>
                <a:cs typeface="Times New Roman"/>
              </a:rPr>
              <a:t>of </a:t>
            </a:r>
            <a:r>
              <a:rPr dirty="0" sz="1450" spc="-10">
                <a:latin typeface="Times New Roman"/>
                <a:cs typeface="Times New Roman"/>
              </a:rPr>
              <a:t>his men. So vigorous was  the attack, that the Lancastrian archers gave ground and staggered, and, at last,  breaking their ranks, began to crowd back into the houses from which they had  so recently and so vaingloriously</a:t>
            </a:r>
            <a:r>
              <a:rPr dirty="0" sz="1450" spc="15">
                <a:latin typeface="Times New Roman"/>
                <a:cs typeface="Times New Roman"/>
              </a:rPr>
              <a:t> </a:t>
            </a:r>
            <a:r>
              <a:rPr dirty="0" sz="1450" spc="-10">
                <a:latin typeface="Times New Roman"/>
                <a:cs typeface="Times New Roman"/>
              </a:rPr>
              <a:t>sallied.</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Meanwhile the men from the market-place had swarmed across the  undefended barricade, and fell </a:t>
            </a:r>
            <a:r>
              <a:rPr dirty="0" sz="1450" spc="-5">
                <a:latin typeface="Times New Roman"/>
                <a:cs typeface="Times New Roman"/>
              </a:rPr>
              <a:t>on </a:t>
            </a:r>
            <a:r>
              <a:rPr dirty="0" sz="1450" spc="-10">
                <a:latin typeface="Times New Roman"/>
                <a:cs typeface="Times New Roman"/>
              </a:rPr>
              <a:t>hotly </a:t>
            </a:r>
            <a:r>
              <a:rPr dirty="0" sz="1450" spc="-5">
                <a:latin typeface="Times New Roman"/>
                <a:cs typeface="Times New Roman"/>
              </a:rPr>
              <a:t>upon </a:t>
            </a:r>
            <a:r>
              <a:rPr dirty="0" sz="1450" spc="-10">
                <a:latin typeface="Times New Roman"/>
                <a:cs typeface="Times New Roman"/>
              </a:rPr>
              <a:t>the other side; and Dick must  once again face about, and proceed to drive them back. Once again the spirit  </a:t>
            </a:r>
            <a:r>
              <a:rPr dirty="0" sz="1450" spc="-5">
                <a:latin typeface="Times New Roman"/>
                <a:cs typeface="Times New Roman"/>
              </a:rPr>
              <a:t>of </a:t>
            </a:r>
            <a:r>
              <a:rPr dirty="0" sz="1450" spc="-10">
                <a:latin typeface="Times New Roman"/>
                <a:cs typeface="Times New Roman"/>
              </a:rPr>
              <a:t>his men prevailed; they cleared the street in </a:t>
            </a:r>
            <a:r>
              <a:rPr dirty="0" sz="1450" spc="-5">
                <a:latin typeface="Times New Roman"/>
                <a:cs typeface="Times New Roman"/>
              </a:rPr>
              <a:t>a </a:t>
            </a:r>
            <a:r>
              <a:rPr dirty="0" sz="1450" spc="-10">
                <a:latin typeface="Times New Roman"/>
                <a:cs typeface="Times New Roman"/>
              </a:rPr>
              <a:t>triumphant style, </a:t>
            </a:r>
            <a:r>
              <a:rPr dirty="0" sz="1450" spc="-5">
                <a:latin typeface="Times New Roman"/>
                <a:cs typeface="Times New Roman"/>
              </a:rPr>
              <a:t>but </a:t>
            </a:r>
            <a:r>
              <a:rPr dirty="0" sz="1450" spc="-10">
                <a:latin typeface="Times New Roman"/>
                <a:cs typeface="Times New Roman"/>
              </a:rPr>
              <a:t>even as  they did so the others issued again </a:t>
            </a:r>
            <a:r>
              <a:rPr dirty="0" sz="1450" spc="-5">
                <a:latin typeface="Times New Roman"/>
                <a:cs typeface="Times New Roman"/>
              </a:rPr>
              <a:t>out of </a:t>
            </a:r>
            <a:r>
              <a:rPr dirty="0" sz="1450" spc="-10">
                <a:latin typeface="Times New Roman"/>
                <a:cs typeface="Times New Roman"/>
              </a:rPr>
              <a:t>the houses, and took them, </a:t>
            </a:r>
            <a:r>
              <a:rPr dirty="0" sz="1450" spc="-5">
                <a:latin typeface="Times New Roman"/>
                <a:cs typeface="Times New Roman"/>
              </a:rPr>
              <a:t>a </a:t>
            </a:r>
            <a:r>
              <a:rPr dirty="0" sz="1450" spc="-10">
                <a:latin typeface="Times New Roman"/>
                <a:cs typeface="Times New Roman"/>
              </a:rPr>
              <a:t>third  time, </a:t>
            </a:r>
            <a:r>
              <a:rPr dirty="0" sz="1450" spc="-5">
                <a:latin typeface="Times New Roman"/>
                <a:cs typeface="Times New Roman"/>
              </a:rPr>
              <a:t>upon </a:t>
            </a:r>
            <a:r>
              <a:rPr dirty="0" sz="1450" spc="-10">
                <a:latin typeface="Times New Roman"/>
                <a:cs typeface="Times New Roman"/>
              </a:rPr>
              <a:t>the</a:t>
            </a:r>
            <a:r>
              <a:rPr dirty="0" sz="1450" spc="-5">
                <a:latin typeface="Times New Roman"/>
                <a:cs typeface="Times New Roman"/>
              </a:rPr>
              <a:t> </a:t>
            </a:r>
            <a:r>
              <a:rPr dirty="0" sz="1450" spc="-25">
                <a:latin typeface="Times New Roman"/>
                <a:cs typeface="Times New Roman"/>
              </a:rPr>
              <a:t>rear.</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The </a:t>
            </a:r>
            <a:r>
              <a:rPr dirty="0" sz="1450" spc="-30">
                <a:latin typeface="Times New Roman"/>
                <a:cs typeface="Times New Roman"/>
              </a:rPr>
              <a:t>Yorkists </a:t>
            </a:r>
            <a:r>
              <a:rPr dirty="0" sz="1450" spc="-10">
                <a:latin typeface="Times New Roman"/>
                <a:cs typeface="Times New Roman"/>
              </a:rPr>
              <a:t>began to </a:t>
            </a:r>
            <a:r>
              <a:rPr dirty="0" sz="1450" spc="-5">
                <a:latin typeface="Times New Roman"/>
                <a:cs typeface="Times New Roman"/>
              </a:rPr>
              <a:t>be </a:t>
            </a:r>
            <a:r>
              <a:rPr dirty="0" sz="1450" spc="-10">
                <a:latin typeface="Times New Roman"/>
                <a:cs typeface="Times New Roman"/>
              </a:rPr>
              <a:t>scattered; several times Dick found himself alone  among his foes and plying his bright sword for life; several times </a:t>
            </a:r>
            <a:r>
              <a:rPr dirty="0" sz="1450" spc="-5">
                <a:latin typeface="Times New Roman"/>
                <a:cs typeface="Times New Roman"/>
              </a:rPr>
              <a:t>he </a:t>
            </a:r>
            <a:r>
              <a:rPr dirty="0" sz="1450" spc="-10">
                <a:latin typeface="Times New Roman"/>
                <a:cs typeface="Times New Roman"/>
              </a:rPr>
              <a:t>was  conscious</a:t>
            </a:r>
            <a:r>
              <a:rPr dirty="0" sz="1450" spc="125">
                <a:latin typeface="Times New Roman"/>
                <a:cs typeface="Times New Roman"/>
              </a:rPr>
              <a:t> </a:t>
            </a:r>
            <a:r>
              <a:rPr dirty="0" sz="1450" spc="-5">
                <a:latin typeface="Times New Roman"/>
                <a:cs typeface="Times New Roman"/>
              </a:rPr>
              <a:t>of</a:t>
            </a:r>
            <a:r>
              <a:rPr dirty="0" sz="1450" spc="125">
                <a:latin typeface="Times New Roman"/>
                <a:cs typeface="Times New Roman"/>
              </a:rPr>
              <a:t> </a:t>
            </a:r>
            <a:r>
              <a:rPr dirty="0" sz="1450" spc="-5">
                <a:latin typeface="Times New Roman"/>
                <a:cs typeface="Times New Roman"/>
              </a:rPr>
              <a:t>a</a:t>
            </a:r>
            <a:r>
              <a:rPr dirty="0" sz="1450" spc="130">
                <a:latin typeface="Times New Roman"/>
                <a:cs typeface="Times New Roman"/>
              </a:rPr>
              <a:t> </a:t>
            </a:r>
            <a:r>
              <a:rPr dirty="0" sz="1450" spc="-10">
                <a:latin typeface="Times New Roman"/>
                <a:cs typeface="Times New Roman"/>
              </a:rPr>
              <a:t>hurt.</a:t>
            </a:r>
            <a:r>
              <a:rPr dirty="0" sz="1450" spc="125">
                <a:latin typeface="Times New Roman"/>
                <a:cs typeface="Times New Roman"/>
              </a:rPr>
              <a:t> </a:t>
            </a:r>
            <a:r>
              <a:rPr dirty="0" sz="1450" spc="-10">
                <a:latin typeface="Times New Roman"/>
                <a:cs typeface="Times New Roman"/>
              </a:rPr>
              <a:t>And</a:t>
            </a:r>
            <a:r>
              <a:rPr dirty="0" sz="1450" spc="135">
                <a:latin typeface="Times New Roman"/>
                <a:cs typeface="Times New Roman"/>
              </a:rPr>
              <a:t> </a:t>
            </a:r>
            <a:r>
              <a:rPr dirty="0" sz="1450" spc="-10">
                <a:latin typeface="Times New Roman"/>
                <a:cs typeface="Times New Roman"/>
              </a:rPr>
              <a:t>meanwhile</a:t>
            </a:r>
            <a:r>
              <a:rPr dirty="0" sz="1450" spc="130">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fight</a:t>
            </a:r>
            <a:r>
              <a:rPr dirty="0" sz="1450" spc="135">
                <a:latin typeface="Times New Roman"/>
                <a:cs typeface="Times New Roman"/>
              </a:rPr>
              <a:t> </a:t>
            </a:r>
            <a:r>
              <a:rPr dirty="0" sz="1450" spc="-10">
                <a:latin typeface="Times New Roman"/>
                <a:cs typeface="Times New Roman"/>
              </a:rPr>
              <a:t>swayed</a:t>
            </a:r>
            <a:r>
              <a:rPr dirty="0" sz="1450" spc="130">
                <a:latin typeface="Times New Roman"/>
                <a:cs typeface="Times New Roman"/>
              </a:rPr>
              <a:t> </a:t>
            </a:r>
            <a:r>
              <a:rPr dirty="0" sz="1450" spc="-10">
                <a:latin typeface="Times New Roman"/>
                <a:cs typeface="Times New Roman"/>
              </a:rPr>
              <a:t>to</a:t>
            </a:r>
            <a:r>
              <a:rPr dirty="0" sz="1450" spc="135">
                <a:latin typeface="Times New Roman"/>
                <a:cs typeface="Times New Roman"/>
              </a:rPr>
              <a:t> </a:t>
            </a:r>
            <a:r>
              <a:rPr dirty="0" sz="1450" spc="-10">
                <a:latin typeface="Times New Roman"/>
                <a:cs typeface="Times New Roman"/>
              </a:rPr>
              <a:t>and</a:t>
            </a:r>
            <a:r>
              <a:rPr dirty="0" sz="1450" spc="130">
                <a:latin typeface="Times New Roman"/>
                <a:cs typeface="Times New Roman"/>
              </a:rPr>
              <a:t> </a:t>
            </a:r>
            <a:r>
              <a:rPr dirty="0" sz="1450" spc="-10">
                <a:latin typeface="Times New Roman"/>
                <a:cs typeface="Times New Roman"/>
              </a:rPr>
              <a:t>fro</a:t>
            </a:r>
            <a:r>
              <a:rPr dirty="0" sz="1450" spc="130">
                <a:latin typeface="Times New Roman"/>
                <a:cs typeface="Times New Roman"/>
              </a:rPr>
              <a:t> </a:t>
            </a:r>
            <a:r>
              <a:rPr dirty="0" sz="1450" spc="-10">
                <a:latin typeface="Times New Roman"/>
                <a:cs typeface="Times New Roman"/>
              </a:rPr>
              <a:t>in</a:t>
            </a:r>
            <a:r>
              <a:rPr dirty="0" sz="1450" spc="135">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street</a:t>
            </a:r>
            <a:endParaRPr sz="1450">
              <a:latin typeface="Times New Roman"/>
              <a:cs typeface="Times New Roman"/>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075" cy="9391650"/>
          </a:xfrm>
          <a:prstGeom prst="rect">
            <a:avLst/>
          </a:prstGeom>
        </p:spPr>
        <p:txBody>
          <a:bodyPr wrap="square" lIns="0" tIns="84455" rIns="0" bIns="0" rtlCol="0" vert="horz">
            <a:spAutoFit/>
          </a:bodyPr>
          <a:lstStyle/>
          <a:p>
            <a:pPr marL="12700">
              <a:lnSpc>
                <a:spcPct val="100000"/>
              </a:lnSpc>
              <a:spcBef>
                <a:spcPts val="665"/>
              </a:spcBef>
            </a:pPr>
            <a:r>
              <a:rPr dirty="0" sz="1450" spc="-10">
                <a:latin typeface="Times New Roman"/>
                <a:cs typeface="Times New Roman"/>
              </a:rPr>
              <a:t>without determinate</a:t>
            </a:r>
            <a:r>
              <a:rPr dirty="0" sz="1450" spc="-5">
                <a:latin typeface="Times New Roman"/>
                <a:cs typeface="Times New Roman"/>
              </a:rPr>
              <a:t> </a:t>
            </a:r>
            <a:r>
              <a:rPr dirty="0" sz="1450" spc="-10">
                <a:latin typeface="Times New Roman"/>
                <a:cs typeface="Times New Roman"/>
              </a:rPr>
              <a:t>result.</a:t>
            </a:r>
            <a:endParaRPr sz="1450">
              <a:latin typeface="Times New Roman"/>
              <a:cs typeface="Times New Roman"/>
            </a:endParaRPr>
          </a:p>
          <a:p>
            <a:pPr marL="12700" marR="5715">
              <a:lnSpc>
                <a:spcPts val="1730"/>
              </a:lnSpc>
              <a:spcBef>
                <a:spcPts val="630"/>
              </a:spcBef>
              <a:tabLst>
                <a:tab pos="4892675" algn="l"/>
                <a:tab pos="5440045" algn="l"/>
              </a:tabLst>
            </a:pPr>
            <a:r>
              <a:rPr dirty="0" sz="1450" spc="-10">
                <a:latin typeface="Times New Roman"/>
                <a:cs typeface="Times New Roman"/>
              </a:rPr>
              <a:t>Suddenly Dick was aware </a:t>
            </a:r>
            <a:r>
              <a:rPr dirty="0" sz="1450" spc="-5">
                <a:latin typeface="Times New Roman"/>
                <a:cs typeface="Times New Roman"/>
              </a:rPr>
              <a:t>of a </a:t>
            </a:r>
            <a:r>
              <a:rPr dirty="0" sz="1450" spc="-10">
                <a:latin typeface="Times New Roman"/>
                <a:cs typeface="Times New Roman"/>
              </a:rPr>
              <a:t>great trumpeting about the outskirts </a:t>
            </a:r>
            <a:r>
              <a:rPr dirty="0" sz="1450" spc="-5">
                <a:latin typeface="Times New Roman"/>
                <a:cs typeface="Times New Roman"/>
              </a:rPr>
              <a:t>of </a:t>
            </a:r>
            <a:r>
              <a:rPr dirty="0" sz="1450" spc="-10">
                <a:latin typeface="Times New Roman"/>
                <a:cs typeface="Times New Roman"/>
              </a:rPr>
              <a:t>the  town. The </a:t>
            </a:r>
            <a:r>
              <a:rPr dirty="0" sz="1450" spc="-15">
                <a:latin typeface="Times New Roman"/>
                <a:cs typeface="Times New Roman"/>
              </a:rPr>
              <a:t>war-cry </a:t>
            </a:r>
            <a:r>
              <a:rPr dirty="0" sz="1450" spc="-5">
                <a:latin typeface="Times New Roman"/>
                <a:cs typeface="Times New Roman"/>
              </a:rPr>
              <a:t>of </a:t>
            </a:r>
            <a:r>
              <a:rPr dirty="0" sz="1450" spc="-45">
                <a:latin typeface="Times New Roman"/>
                <a:cs typeface="Times New Roman"/>
              </a:rPr>
              <a:t>York </a:t>
            </a:r>
            <a:r>
              <a:rPr dirty="0" sz="1450" spc="-10">
                <a:latin typeface="Times New Roman"/>
                <a:cs typeface="Times New Roman"/>
              </a:rPr>
              <a:t>began to </a:t>
            </a:r>
            <a:r>
              <a:rPr dirty="0" sz="1450" spc="-5">
                <a:latin typeface="Times New Roman"/>
                <a:cs typeface="Times New Roman"/>
              </a:rPr>
              <a:t>be </a:t>
            </a:r>
            <a:r>
              <a:rPr dirty="0" sz="1450" spc="-10">
                <a:latin typeface="Times New Roman"/>
                <a:cs typeface="Times New Roman"/>
              </a:rPr>
              <a:t>rolled </a:t>
            </a:r>
            <a:r>
              <a:rPr dirty="0" sz="1450" spc="-5">
                <a:latin typeface="Times New Roman"/>
                <a:cs typeface="Times New Roman"/>
              </a:rPr>
              <a:t>up </a:t>
            </a:r>
            <a:r>
              <a:rPr dirty="0" sz="1450" spc="-10">
                <a:latin typeface="Times New Roman"/>
                <a:cs typeface="Times New Roman"/>
              </a:rPr>
              <a:t>to heaven, as </a:t>
            </a:r>
            <a:r>
              <a:rPr dirty="0" sz="1450" spc="-5">
                <a:latin typeface="Times New Roman"/>
                <a:cs typeface="Times New Roman"/>
              </a:rPr>
              <a:t>by </a:t>
            </a:r>
            <a:r>
              <a:rPr dirty="0" sz="1450" spc="-10">
                <a:latin typeface="Times New Roman"/>
                <a:cs typeface="Times New Roman"/>
              </a:rPr>
              <a:t>many and  triumphant voices. And at the same time the men in front </a:t>
            </a:r>
            <a:r>
              <a:rPr dirty="0" sz="1450" spc="-5">
                <a:latin typeface="Times New Roman"/>
                <a:cs typeface="Times New Roman"/>
              </a:rPr>
              <a:t>of </a:t>
            </a:r>
            <a:r>
              <a:rPr dirty="0" sz="1450" spc="-10">
                <a:latin typeface="Times New Roman"/>
                <a:cs typeface="Times New Roman"/>
              </a:rPr>
              <a:t>him began to  give ground </a:t>
            </a:r>
            <a:r>
              <a:rPr dirty="0" sz="1450" spc="-20">
                <a:latin typeface="Times New Roman"/>
                <a:cs typeface="Times New Roman"/>
              </a:rPr>
              <a:t>rapidly, </a:t>
            </a:r>
            <a:r>
              <a:rPr dirty="0" sz="1450" spc="-10">
                <a:latin typeface="Times New Roman"/>
                <a:cs typeface="Times New Roman"/>
              </a:rPr>
              <a:t>streaming </a:t>
            </a:r>
            <a:r>
              <a:rPr dirty="0" sz="1450" spc="-5">
                <a:latin typeface="Times New Roman"/>
                <a:cs typeface="Times New Roman"/>
              </a:rPr>
              <a:t>out of </a:t>
            </a:r>
            <a:r>
              <a:rPr dirty="0" sz="1450" spc="-10">
                <a:latin typeface="Times New Roman"/>
                <a:cs typeface="Times New Roman"/>
              </a:rPr>
              <a:t>the street and back </a:t>
            </a:r>
            <a:r>
              <a:rPr dirty="0" sz="1450" spc="-5">
                <a:latin typeface="Times New Roman"/>
                <a:cs typeface="Times New Roman"/>
              </a:rPr>
              <a:t>upon </a:t>
            </a:r>
            <a:r>
              <a:rPr dirty="0" sz="1450" spc="-10">
                <a:latin typeface="Times New Roman"/>
                <a:cs typeface="Times New Roman"/>
              </a:rPr>
              <a:t>the market-  place. Some </a:t>
            </a:r>
            <a:r>
              <a:rPr dirty="0" sz="1450" spc="-5">
                <a:latin typeface="Times New Roman"/>
                <a:cs typeface="Times New Roman"/>
              </a:rPr>
              <a:t>one </a:t>
            </a:r>
            <a:r>
              <a:rPr dirty="0" sz="1450" spc="-10">
                <a:latin typeface="Times New Roman"/>
                <a:cs typeface="Times New Roman"/>
              </a:rPr>
              <a:t>gave the word to </a:t>
            </a:r>
            <a:r>
              <a:rPr dirty="0" sz="1450" spc="-30">
                <a:latin typeface="Times New Roman"/>
                <a:cs typeface="Times New Roman"/>
              </a:rPr>
              <a:t>fly. </a:t>
            </a:r>
            <a:r>
              <a:rPr dirty="0" sz="1450" spc="-15">
                <a:latin typeface="Times New Roman"/>
                <a:cs typeface="Times New Roman"/>
              </a:rPr>
              <a:t>Trumpets </a:t>
            </a:r>
            <a:r>
              <a:rPr dirty="0" sz="1450" spc="-10">
                <a:latin typeface="Times New Roman"/>
                <a:cs typeface="Times New Roman"/>
              </a:rPr>
              <a:t>were blown </a:t>
            </a:r>
            <a:r>
              <a:rPr dirty="0" sz="1450" spc="-15">
                <a:latin typeface="Times New Roman"/>
                <a:cs typeface="Times New Roman"/>
              </a:rPr>
              <a:t>distractedly,  </a:t>
            </a:r>
            <a:r>
              <a:rPr dirty="0" sz="1450" spc="-10">
                <a:latin typeface="Times New Roman"/>
                <a:cs typeface="Times New Roman"/>
              </a:rPr>
              <a:t>s</a:t>
            </a:r>
            <a:r>
              <a:rPr dirty="0" sz="1450" spc="-5">
                <a:latin typeface="Times New Roman"/>
                <a:cs typeface="Times New Roman"/>
              </a:rPr>
              <a:t>o</a:t>
            </a:r>
            <a:r>
              <a:rPr dirty="0" sz="1450" spc="-15">
                <a:latin typeface="Times New Roman"/>
                <a:cs typeface="Times New Roman"/>
              </a:rPr>
              <a:t>m</a:t>
            </a:r>
            <a:r>
              <a:rPr dirty="0" sz="1450" spc="-5">
                <a:latin typeface="Times New Roman"/>
                <a:cs typeface="Times New Roman"/>
              </a:rPr>
              <a:t>e</a:t>
            </a:r>
            <a:r>
              <a:rPr dirty="0" sz="1450" spc="-5">
                <a:latin typeface="Times New Roman"/>
                <a:cs typeface="Times New Roman"/>
              </a:rPr>
              <a:t> </a:t>
            </a:r>
            <a:r>
              <a:rPr dirty="0" sz="1450" spc="-10">
                <a:latin typeface="Times New Roman"/>
                <a:cs typeface="Times New Roman"/>
              </a:rPr>
              <a:t>f</a:t>
            </a:r>
            <a:r>
              <a:rPr dirty="0" sz="1450" spc="-5">
                <a:latin typeface="Times New Roman"/>
                <a:cs typeface="Times New Roman"/>
              </a:rPr>
              <a:t>or</a:t>
            </a:r>
            <a:r>
              <a:rPr dirty="0" sz="1450" spc="-5">
                <a:latin typeface="Times New Roman"/>
                <a:cs typeface="Times New Roman"/>
              </a:rPr>
              <a:t>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rall</a:t>
            </a:r>
            <a:r>
              <a:rPr dirty="0" sz="1450" spc="-100">
                <a:latin typeface="Times New Roman"/>
                <a:cs typeface="Times New Roman"/>
              </a:rPr>
              <a:t>y</a:t>
            </a:r>
            <a:r>
              <a:rPr dirty="0" sz="1450" spc="-5">
                <a:latin typeface="Times New Roman"/>
                <a:cs typeface="Times New Roman"/>
              </a:rPr>
              <a:t>,</a:t>
            </a:r>
            <a:r>
              <a:rPr dirty="0" sz="1450" spc="-5">
                <a:latin typeface="Times New Roman"/>
                <a:cs typeface="Times New Roman"/>
              </a:rPr>
              <a:t> </a:t>
            </a:r>
            <a:r>
              <a:rPr dirty="0" sz="1450" spc="-10">
                <a:latin typeface="Times New Roman"/>
                <a:cs typeface="Times New Roman"/>
              </a:rPr>
              <a:t>s</a:t>
            </a:r>
            <a:r>
              <a:rPr dirty="0" sz="1450" spc="-5">
                <a:latin typeface="Times New Roman"/>
                <a:cs typeface="Times New Roman"/>
              </a:rPr>
              <a:t>o</a:t>
            </a:r>
            <a:r>
              <a:rPr dirty="0" sz="1450" spc="-15">
                <a:latin typeface="Times New Roman"/>
                <a:cs typeface="Times New Roman"/>
              </a:rPr>
              <a:t>m</a:t>
            </a:r>
            <a:r>
              <a:rPr dirty="0" sz="1450" spc="-5">
                <a:latin typeface="Times New Roman"/>
                <a:cs typeface="Times New Roman"/>
              </a:rPr>
              <a:t>e</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o</a:t>
            </a:r>
            <a:r>
              <a:rPr dirty="0" sz="1450" spc="-5">
                <a:latin typeface="Times New Roman"/>
                <a:cs typeface="Times New Roman"/>
              </a:rPr>
              <a:t> </a:t>
            </a:r>
            <a:r>
              <a:rPr dirty="0" sz="1450" spc="-10">
                <a:latin typeface="Times New Roman"/>
                <a:cs typeface="Times New Roman"/>
              </a:rPr>
              <a:t>c</a:t>
            </a:r>
            <a:r>
              <a:rPr dirty="0" sz="1450" spc="-5">
                <a:latin typeface="Times New Roman"/>
                <a:cs typeface="Times New Roman"/>
              </a:rPr>
              <a:t>h</a:t>
            </a:r>
            <a:r>
              <a:rPr dirty="0" sz="1450" spc="-10">
                <a:latin typeface="Times New Roman"/>
                <a:cs typeface="Times New Roman"/>
              </a:rPr>
              <a:t>a</a:t>
            </a:r>
            <a:r>
              <a:rPr dirty="0" sz="1450" spc="-35">
                <a:latin typeface="Times New Roman"/>
                <a:cs typeface="Times New Roman"/>
              </a:rPr>
              <a:t>r</a:t>
            </a:r>
            <a:r>
              <a:rPr dirty="0" sz="1450" spc="-5">
                <a:latin typeface="Times New Roman"/>
                <a:cs typeface="Times New Roman"/>
              </a:rPr>
              <a:t>g</a:t>
            </a:r>
            <a:r>
              <a:rPr dirty="0" sz="1450" spc="-10">
                <a:latin typeface="Times New Roman"/>
                <a:cs typeface="Times New Roman"/>
              </a:rPr>
              <a:t>e</a:t>
            </a:r>
            <a:r>
              <a:rPr dirty="0" sz="1450" spc="-5">
                <a:latin typeface="Times New Roman"/>
                <a:cs typeface="Times New Roman"/>
              </a:rPr>
              <a:t>.</a:t>
            </a:r>
            <a:r>
              <a:rPr dirty="0" sz="1450">
                <a:latin typeface="Times New Roman"/>
                <a:cs typeface="Times New Roman"/>
              </a:rPr>
              <a:t> </a:t>
            </a:r>
            <a:r>
              <a:rPr dirty="0" sz="1450" spc="-5">
                <a:latin typeface="Times New Roman"/>
                <a:cs typeface="Times New Roman"/>
              </a:rPr>
              <a:t> </a:t>
            </a:r>
            <a:r>
              <a:rPr dirty="0" sz="1450" spc="-10">
                <a:latin typeface="Times New Roman"/>
                <a:cs typeface="Times New Roman"/>
              </a:rPr>
              <a:t>I</a:t>
            </a:r>
            <a:r>
              <a:rPr dirty="0" sz="1450" spc="-5">
                <a:latin typeface="Times New Roman"/>
                <a:cs typeface="Times New Roman"/>
              </a:rPr>
              <a:t>t</a:t>
            </a:r>
            <a:r>
              <a:rPr dirty="0" sz="1450" spc="-5">
                <a:latin typeface="Times New Roman"/>
                <a:cs typeface="Times New Roman"/>
              </a:rPr>
              <a:t> </a:t>
            </a:r>
            <a:r>
              <a:rPr dirty="0" sz="1450" spc="-15">
                <a:latin typeface="Times New Roman"/>
                <a:cs typeface="Times New Roman"/>
              </a:rPr>
              <a:t>wa</a:t>
            </a:r>
            <a:r>
              <a:rPr dirty="0" sz="1450" spc="-5">
                <a:latin typeface="Times New Roman"/>
                <a:cs typeface="Times New Roman"/>
              </a:rPr>
              <a:t>s</a:t>
            </a:r>
            <a:r>
              <a:rPr dirty="0" sz="1450" spc="-5">
                <a:latin typeface="Times New Roman"/>
                <a:cs typeface="Times New Roman"/>
              </a:rPr>
              <a:t> </a:t>
            </a:r>
            <a:r>
              <a:rPr dirty="0" sz="1450" spc="-5">
                <a:latin typeface="Times New Roman"/>
                <a:cs typeface="Times New Roman"/>
              </a:rPr>
              <a:t>p</a:t>
            </a:r>
            <a:r>
              <a:rPr dirty="0" sz="1450" spc="-10">
                <a:latin typeface="Times New Roman"/>
                <a:cs typeface="Times New Roman"/>
              </a:rPr>
              <a:t>lai</a:t>
            </a:r>
            <a:r>
              <a:rPr dirty="0" sz="1450" spc="-5">
                <a:latin typeface="Times New Roman"/>
                <a:cs typeface="Times New Roman"/>
              </a:rPr>
              <a:t>n</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a:t>
            </a:r>
            <a:r>
              <a:rPr dirty="0" sz="1450" spc="-10">
                <a:latin typeface="Times New Roman"/>
                <a:cs typeface="Times New Roman"/>
              </a:rPr>
              <a:t>a</a:t>
            </a:r>
            <a:r>
              <a:rPr dirty="0" sz="1450" spc="-5">
                <a:latin typeface="Times New Roman"/>
                <a:cs typeface="Times New Roman"/>
              </a:rPr>
              <a:t>t</a:t>
            </a:r>
            <a:r>
              <a:rPr dirty="0" sz="1450" spc="-5">
                <a:latin typeface="Times New Roman"/>
                <a:cs typeface="Times New Roman"/>
              </a:rPr>
              <a:t> </a:t>
            </a:r>
            <a:r>
              <a:rPr dirty="0" sz="1450" spc="-5">
                <a:latin typeface="Times New Roman"/>
                <a:cs typeface="Times New Roman"/>
              </a:rPr>
              <a:t>a</a:t>
            </a:r>
            <a:r>
              <a:rPr dirty="0" sz="1450" spc="-5">
                <a:latin typeface="Times New Roman"/>
                <a:cs typeface="Times New Roman"/>
              </a:rPr>
              <a:t> </a:t>
            </a:r>
            <a:r>
              <a:rPr dirty="0" sz="1450" spc="-5">
                <a:latin typeface="Times New Roman"/>
                <a:cs typeface="Times New Roman"/>
              </a:rPr>
              <a:t>g</a:t>
            </a:r>
            <a:r>
              <a:rPr dirty="0" sz="1450" spc="-10">
                <a:latin typeface="Times New Roman"/>
                <a:cs typeface="Times New Roman"/>
              </a:rPr>
              <a:t>rea</a:t>
            </a:r>
            <a:r>
              <a:rPr dirty="0" sz="1450" spc="-5">
                <a:latin typeface="Times New Roman"/>
                <a:cs typeface="Times New Roman"/>
              </a:rPr>
              <a:t>t</a:t>
            </a:r>
            <a:r>
              <a:rPr dirty="0" sz="1450" spc="-5">
                <a:latin typeface="Times New Roman"/>
                <a:cs typeface="Times New Roman"/>
              </a:rPr>
              <a:t> </a:t>
            </a:r>
            <a:r>
              <a:rPr dirty="0" sz="1450" spc="-5">
                <a:latin typeface="Times New Roman"/>
                <a:cs typeface="Times New Roman"/>
              </a:rPr>
              <a:t>b</a:t>
            </a:r>
            <a:r>
              <a:rPr dirty="0" sz="1450" spc="-10">
                <a:latin typeface="Times New Roman"/>
                <a:cs typeface="Times New Roman"/>
              </a:rPr>
              <a:t>l</a:t>
            </a:r>
            <a:r>
              <a:rPr dirty="0" sz="1450" spc="-10">
                <a:latin typeface="Times New Roman"/>
                <a:cs typeface="Times New Roman"/>
              </a:rPr>
              <a:t>ow</a:t>
            </a:r>
            <a:r>
              <a:rPr dirty="0" sz="1450">
                <a:latin typeface="Times New Roman"/>
                <a:cs typeface="Times New Roman"/>
              </a:rPr>
              <a:t>	</a:t>
            </a:r>
            <a:r>
              <a:rPr dirty="0" sz="1450" spc="-5">
                <a:latin typeface="Times New Roman"/>
                <a:cs typeface="Times New Roman"/>
              </a:rPr>
              <a:t>h</a:t>
            </a:r>
            <a:r>
              <a:rPr dirty="0" sz="1450" spc="-10">
                <a:latin typeface="Times New Roman"/>
                <a:cs typeface="Times New Roman"/>
              </a:rPr>
              <a:t>a</a:t>
            </a:r>
            <a:r>
              <a:rPr dirty="0" sz="1450" spc="-5">
                <a:latin typeface="Times New Roman"/>
                <a:cs typeface="Times New Roman"/>
              </a:rPr>
              <a:t>d</a:t>
            </a:r>
            <a:r>
              <a:rPr dirty="0" sz="1450">
                <a:latin typeface="Times New Roman"/>
                <a:cs typeface="Times New Roman"/>
              </a:rPr>
              <a:t>	</a:t>
            </a:r>
            <a:r>
              <a:rPr dirty="0" sz="1450" spc="-5">
                <a:latin typeface="Times New Roman"/>
                <a:cs typeface="Times New Roman"/>
              </a:rPr>
              <a:t>b</a:t>
            </a:r>
            <a:r>
              <a:rPr dirty="0" sz="1450" spc="-10">
                <a:latin typeface="Times New Roman"/>
                <a:cs typeface="Times New Roman"/>
              </a:rPr>
              <a:t>ee</a:t>
            </a:r>
            <a:r>
              <a:rPr dirty="0" sz="1450" spc="-5">
                <a:latin typeface="Times New Roman"/>
                <a:cs typeface="Times New Roman"/>
              </a:rPr>
              <a:t>n  </a:t>
            </a:r>
            <a:r>
              <a:rPr dirty="0" sz="1450" spc="-10">
                <a:latin typeface="Times New Roman"/>
                <a:cs typeface="Times New Roman"/>
              </a:rPr>
              <a:t>struck, and the Lancastrians were thrown, at least for the moment, into full  </a:t>
            </a:r>
            <a:r>
              <a:rPr dirty="0" sz="1450" spc="-15">
                <a:latin typeface="Times New Roman"/>
                <a:cs typeface="Times New Roman"/>
              </a:rPr>
              <a:t>disorder, </a:t>
            </a:r>
            <a:r>
              <a:rPr dirty="0" sz="1450" spc="-10">
                <a:latin typeface="Times New Roman"/>
                <a:cs typeface="Times New Roman"/>
              </a:rPr>
              <a:t>and some degree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panic.</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And then, like </a:t>
            </a:r>
            <a:r>
              <a:rPr dirty="0" sz="1450" spc="-5">
                <a:latin typeface="Times New Roman"/>
                <a:cs typeface="Times New Roman"/>
              </a:rPr>
              <a:t>a </a:t>
            </a:r>
            <a:r>
              <a:rPr dirty="0" sz="1450" spc="-10">
                <a:latin typeface="Times New Roman"/>
                <a:cs typeface="Times New Roman"/>
              </a:rPr>
              <a:t>theatre trick, there followed the last act </a:t>
            </a:r>
            <a:r>
              <a:rPr dirty="0" sz="1450" spc="-5">
                <a:latin typeface="Times New Roman"/>
                <a:cs typeface="Times New Roman"/>
              </a:rPr>
              <a:t>of </a:t>
            </a:r>
            <a:r>
              <a:rPr dirty="0" sz="1450" spc="-10">
                <a:latin typeface="Times New Roman"/>
                <a:cs typeface="Times New Roman"/>
              </a:rPr>
              <a:t>Shoreby Battle.  The men in front </a:t>
            </a:r>
            <a:r>
              <a:rPr dirty="0" sz="1450" spc="-5">
                <a:latin typeface="Times New Roman"/>
                <a:cs typeface="Times New Roman"/>
              </a:rPr>
              <a:t>of </a:t>
            </a:r>
            <a:r>
              <a:rPr dirty="0" sz="1450" spc="-10">
                <a:latin typeface="Times New Roman"/>
                <a:cs typeface="Times New Roman"/>
              </a:rPr>
              <a:t>Richard turned tail, like </a:t>
            </a:r>
            <a:r>
              <a:rPr dirty="0" sz="1450" spc="-5">
                <a:latin typeface="Times New Roman"/>
                <a:cs typeface="Times New Roman"/>
              </a:rPr>
              <a:t>a dog </a:t>
            </a:r>
            <a:r>
              <a:rPr dirty="0" sz="1450" spc="-10">
                <a:latin typeface="Times New Roman"/>
                <a:cs typeface="Times New Roman"/>
              </a:rPr>
              <a:t>that has been whistled  home, and fled like the wind. At the same moment there came through the  market-place </a:t>
            </a:r>
            <a:r>
              <a:rPr dirty="0" sz="1450" spc="-5">
                <a:latin typeface="Times New Roman"/>
                <a:cs typeface="Times New Roman"/>
              </a:rPr>
              <a:t>a </a:t>
            </a:r>
            <a:r>
              <a:rPr dirty="0" sz="1450" spc="-10">
                <a:latin typeface="Times New Roman"/>
                <a:cs typeface="Times New Roman"/>
              </a:rPr>
              <a:t>storm </a:t>
            </a:r>
            <a:r>
              <a:rPr dirty="0" sz="1450" spc="-5">
                <a:latin typeface="Times New Roman"/>
                <a:cs typeface="Times New Roman"/>
              </a:rPr>
              <a:t>of </a:t>
            </a:r>
            <a:r>
              <a:rPr dirty="0" sz="1450" spc="-10">
                <a:latin typeface="Times New Roman"/>
                <a:cs typeface="Times New Roman"/>
              </a:rPr>
              <a:t>horsemen, fleeing and pursuing, the Lancastrians  turning back to strike with the sword, the </a:t>
            </a:r>
            <a:r>
              <a:rPr dirty="0" sz="1450" spc="-30">
                <a:latin typeface="Times New Roman"/>
                <a:cs typeface="Times New Roman"/>
              </a:rPr>
              <a:t>Yorkists </a:t>
            </a:r>
            <a:r>
              <a:rPr dirty="0" sz="1450" spc="-10">
                <a:latin typeface="Times New Roman"/>
                <a:cs typeface="Times New Roman"/>
              </a:rPr>
              <a:t>riding them down at the  </a:t>
            </a:r>
            <a:r>
              <a:rPr dirty="0" sz="1450" spc="-5">
                <a:latin typeface="Times New Roman"/>
                <a:cs typeface="Times New Roman"/>
              </a:rPr>
              <a:t>point of </a:t>
            </a:r>
            <a:r>
              <a:rPr dirty="0" sz="1450" spc="-10">
                <a:latin typeface="Times New Roman"/>
                <a:cs typeface="Times New Roman"/>
              </a:rPr>
              <a:t>the lance.</a:t>
            </a:r>
            <a:endParaRPr sz="1450">
              <a:latin typeface="Times New Roman"/>
              <a:cs typeface="Times New Roman"/>
            </a:endParaRPr>
          </a:p>
          <a:p>
            <a:pPr algn="just" marL="12700" marR="7620">
              <a:lnSpc>
                <a:spcPts val="1730"/>
              </a:lnSpc>
              <a:spcBef>
                <a:spcPts val="565"/>
              </a:spcBef>
            </a:pPr>
            <a:r>
              <a:rPr dirty="0" sz="1450" spc="-10">
                <a:latin typeface="Times New Roman"/>
                <a:cs typeface="Times New Roman"/>
              </a:rPr>
              <a:t>Conspicuous in the </a:t>
            </a:r>
            <a:r>
              <a:rPr dirty="0" sz="1450" spc="-25">
                <a:latin typeface="Times New Roman"/>
                <a:cs typeface="Times New Roman"/>
              </a:rPr>
              <a:t>mellay, </a:t>
            </a:r>
            <a:r>
              <a:rPr dirty="0" sz="1450" spc="-10">
                <a:latin typeface="Times New Roman"/>
                <a:cs typeface="Times New Roman"/>
              </a:rPr>
              <a:t>Dick beheld the Crookback. He was already giving  </a:t>
            </a:r>
            <a:r>
              <a:rPr dirty="0" sz="1450" spc="-5">
                <a:latin typeface="Times New Roman"/>
                <a:cs typeface="Times New Roman"/>
              </a:rPr>
              <a:t>a </a:t>
            </a:r>
            <a:r>
              <a:rPr dirty="0" sz="1450" spc="-10">
                <a:latin typeface="Times New Roman"/>
                <a:cs typeface="Times New Roman"/>
              </a:rPr>
              <a:t>foretaste </a:t>
            </a:r>
            <a:r>
              <a:rPr dirty="0" sz="1450" spc="-5">
                <a:latin typeface="Times New Roman"/>
                <a:cs typeface="Times New Roman"/>
              </a:rPr>
              <a:t>of </a:t>
            </a:r>
            <a:r>
              <a:rPr dirty="0" sz="1450" spc="-10">
                <a:latin typeface="Times New Roman"/>
                <a:cs typeface="Times New Roman"/>
              </a:rPr>
              <a:t>that furious valour and skill to cut his way across the ranks </a:t>
            </a:r>
            <a:r>
              <a:rPr dirty="0" sz="1450" spc="-5">
                <a:latin typeface="Times New Roman"/>
                <a:cs typeface="Times New Roman"/>
              </a:rPr>
              <a:t>of  </a:t>
            </a:r>
            <a:r>
              <a:rPr dirty="0" sz="1450" spc="-25">
                <a:latin typeface="Times New Roman"/>
                <a:cs typeface="Times New Roman"/>
              </a:rPr>
              <a:t>war, </a:t>
            </a:r>
            <a:r>
              <a:rPr dirty="0" sz="1450" spc="-10">
                <a:latin typeface="Times New Roman"/>
                <a:cs typeface="Times New Roman"/>
              </a:rPr>
              <a:t>which, years afterwards </a:t>
            </a:r>
            <a:r>
              <a:rPr dirty="0" sz="1450" spc="-5">
                <a:latin typeface="Times New Roman"/>
                <a:cs typeface="Times New Roman"/>
              </a:rPr>
              <a:t>upon </a:t>
            </a:r>
            <a:r>
              <a:rPr dirty="0" sz="1450" spc="-10">
                <a:latin typeface="Times New Roman"/>
                <a:cs typeface="Times New Roman"/>
              </a:rPr>
              <a:t>the field </a:t>
            </a:r>
            <a:r>
              <a:rPr dirty="0" sz="1450" spc="-5">
                <a:latin typeface="Times New Roman"/>
                <a:cs typeface="Times New Roman"/>
              </a:rPr>
              <a:t>of </a:t>
            </a:r>
            <a:r>
              <a:rPr dirty="0" sz="1450" spc="-10">
                <a:latin typeface="Times New Roman"/>
                <a:cs typeface="Times New Roman"/>
              </a:rPr>
              <a:t>Bosworth, and when </a:t>
            </a:r>
            <a:r>
              <a:rPr dirty="0" sz="1450" spc="-5">
                <a:latin typeface="Times New Roman"/>
                <a:cs typeface="Times New Roman"/>
              </a:rPr>
              <a:t>he </a:t>
            </a:r>
            <a:r>
              <a:rPr dirty="0" sz="1450" spc="-10">
                <a:latin typeface="Times New Roman"/>
                <a:cs typeface="Times New Roman"/>
              </a:rPr>
              <a:t>was  stained with crimes, almost </a:t>
            </a:r>
            <a:r>
              <a:rPr dirty="0" sz="1450" spc="-15">
                <a:latin typeface="Times New Roman"/>
                <a:cs typeface="Times New Roman"/>
              </a:rPr>
              <a:t>sufficed </a:t>
            </a:r>
            <a:r>
              <a:rPr dirty="0" sz="1450" spc="-10">
                <a:latin typeface="Times New Roman"/>
                <a:cs typeface="Times New Roman"/>
              </a:rPr>
              <a:t>to change the fortunes </a:t>
            </a:r>
            <a:r>
              <a:rPr dirty="0" sz="1450" spc="-5">
                <a:latin typeface="Times New Roman"/>
                <a:cs typeface="Times New Roman"/>
              </a:rPr>
              <a:t>of </a:t>
            </a:r>
            <a:r>
              <a:rPr dirty="0" sz="1450" spc="-10">
                <a:latin typeface="Times New Roman"/>
                <a:cs typeface="Times New Roman"/>
              </a:rPr>
              <a:t>the day and the  destiny </a:t>
            </a:r>
            <a:r>
              <a:rPr dirty="0" sz="1450" spc="-5">
                <a:latin typeface="Times New Roman"/>
                <a:cs typeface="Times New Roman"/>
              </a:rPr>
              <a:t>of </a:t>
            </a:r>
            <a:r>
              <a:rPr dirty="0" sz="1450" spc="-10">
                <a:latin typeface="Times New Roman"/>
                <a:cs typeface="Times New Roman"/>
              </a:rPr>
              <a:t>the English throne. Evading, striking, riding down, </a:t>
            </a:r>
            <a:r>
              <a:rPr dirty="0" sz="1450" spc="-5">
                <a:latin typeface="Times New Roman"/>
                <a:cs typeface="Times New Roman"/>
              </a:rPr>
              <a:t>he </a:t>
            </a:r>
            <a:r>
              <a:rPr dirty="0" sz="1450" spc="-10">
                <a:latin typeface="Times New Roman"/>
                <a:cs typeface="Times New Roman"/>
              </a:rPr>
              <a:t>so forced and  so manoeuvred his strong horse, so aptly defended himself, and so liberally  scattered death to his opponents, that </a:t>
            </a:r>
            <a:r>
              <a:rPr dirty="0" sz="1450" spc="-5">
                <a:latin typeface="Times New Roman"/>
                <a:cs typeface="Times New Roman"/>
              </a:rPr>
              <a:t>he </a:t>
            </a:r>
            <a:r>
              <a:rPr dirty="0" sz="1450" spc="-10">
                <a:latin typeface="Times New Roman"/>
                <a:cs typeface="Times New Roman"/>
              </a:rPr>
              <a:t>was now far ahead </a:t>
            </a:r>
            <a:r>
              <a:rPr dirty="0" sz="1450" spc="-5">
                <a:latin typeface="Times New Roman"/>
                <a:cs typeface="Times New Roman"/>
              </a:rPr>
              <a:t>of </a:t>
            </a:r>
            <a:r>
              <a:rPr dirty="0" sz="1450" spc="-10">
                <a:latin typeface="Times New Roman"/>
                <a:cs typeface="Times New Roman"/>
              </a:rPr>
              <a:t>the foremost </a:t>
            </a:r>
            <a:r>
              <a:rPr dirty="0" sz="1450" spc="-5">
                <a:latin typeface="Times New Roman"/>
                <a:cs typeface="Times New Roman"/>
              </a:rPr>
              <a:t>of  </a:t>
            </a:r>
            <a:r>
              <a:rPr dirty="0" sz="1450" spc="-10">
                <a:latin typeface="Times New Roman"/>
                <a:cs typeface="Times New Roman"/>
              </a:rPr>
              <a:t>his knights, hewing his </a:t>
            </a:r>
            <a:r>
              <a:rPr dirty="0" sz="1450" spc="-35">
                <a:latin typeface="Times New Roman"/>
                <a:cs typeface="Times New Roman"/>
              </a:rPr>
              <a:t>way, </a:t>
            </a:r>
            <a:r>
              <a:rPr dirty="0" sz="1450" spc="-10">
                <a:latin typeface="Times New Roman"/>
                <a:cs typeface="Times New Roman"/>
              </a:rPr>
              <a:t>with the truncheon </a:t>
            </a:r>
            <a:r>
              <a:rPr dirty="0" sz="1450" spc="-5">
                <a:latin typeface="Times New Roman"/>
                <a:cs typeface="Times New Roman"/>
              </a:rPr>
              <a:t>of a </a:t>
            </a:r>
            <a:r>
              <a:rPr dirty="0" sz="1450" spc="-10">
                <a:latin typeface="Times New Roman"/>
                <a:cs typeface="Times New Roman"/>
              </a:rPr>
              <a:t>bloody sword, to where  Lord Risingham was rallying the bravest. A moment more and they had met;  the tall, splendid, and famous warrior against the deformed and sickly</a:t>
            </a:r>
            <a:r>
              <a:rPr dirty="0" sz="1450" spc="105">
                <a:latin typeface="Times New Roman"/>
                <a:cs typeface="Times New Roman"/>
              </a:rPr>
              <a:t> </a:t>
            </a:r>
            <a:r>
              <a:rPr dirty="0" sz="1450" spc="-30">
                <a:latin typeface="Times New Roman"/>
                <a:cs typeface="Times New Roman"/>
              </a:rPr>
              <a:t>boy.</a:t>
            </a:r>
            <a:endParaRPr sz="1450">
              <a:latin typeface="Times New Roman"/>
              <a:cs typeface="Times New Roman"/>
            </a:endParaRPr>
          </a:p>
          <a:p>
            <a:pPr algn="just" marL="12700" marR="6985">
              <a:lnSpc>
                <a:spcPts val="1730"/>
              </a:lnSpc>
              <a:spcBef>
                <a:spcPts val="560"/>
              </a:spcBef>
            </a:pPr>
            <a:r>
              <a:rPr dirty="0" sz="1450" spc="-60">
                <a:latin typeface="Times New Roman"/>
                <a:cs typeface="Times New Roman"/>
              </a:rPr>
              <a:t>Yet </a:t>
            </a:r>
            <a:r>
              <a:rPr dirty="0" sz="1450" spc="-10">
                <a:latin typeface="Times New Roman"/>
                <a:cs typeface="Times New Roman"/>
              </a:rPr>
              <a:t>Shelton had never </a:t>
            </a:r>
            <a:r>
              <a:rPr dirty="0" sz="1450" spc="-5">
                <a:latin typeface="Times New Roman"/>
                <a:cs typeface="Times New Roman"/>
              </a:rPr>
              <a:t>a doubt of </a:t>
            </a:r>
            <a:r>
              <a:rPr dirty="0" sz="1450" spc="-10">
                <a:latin typeface="Times New Roman"/>
                <a:cs typeface="Times New Roman"/>
              </a:rPr>
              <a:t>the result; and when the fight next opened for  </a:t>
            </a:r>
            <a:r>
              <a:rPr dirty="0" sz="1450" spc="-5">
                <a:latin typeface="Times New Roman"/>
                <a:cs typeface="Times New Roman"/>
              </a:rPr>
              <a:t>a </a:t>
            </a:r>
            <a:r>
              <a:rPr dirty="0" sz="1450" spc="-10">
                <a:latin typeface="Times New Roman"/>
                <a:cs typeface="Times New Roman"/>
              </a:rPr>
              <a:t>moment, the figure </a:t>
            </a:r>
            <a:r>
              <a:rPr dirty="0" sz="1450" spc="-5">
                <a:latin typeface="Times New Roman"/>
                <a:cs typeface="Times New Roman"/>
              </a:rPr>
              <a:t>of </a:t>
            </a:r>
            <a:r>
              <a:rPr dirty="0" sz="1450" spc="-10">
                <a:latin typeface="Times New Roman"/>
                <a:cs typeface="Times New Roman"/>
              </a:rPr>
              <a:t>the earl had disappeared; </a:t>
            </a:r>
            <a:r>
              <a:rPr dirty="0" sz="1450" spc="-5">
                <a:latin typeface="Times New Roman"/>
                <a:cs typeface="Times New Roman"/>
              </a:rPr>
              <a:t>but </a:t>
            </a:r>
            <a:r>
              <a:rPr dirty="0" sz="1450" spc="-10">
                <a:latin typeface="Times New Roman"/>
                <a:cs typeface="Times New Roman"/>
              </a:rPr>
              <a:t>still, in the first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danger, </a:t>
            </a:r>
            <a:r>
              <a:rPr dirty="0" sz="1450" spc="-10">
                <a:latin typeface="Times New Roman"/>
                <a:cs typeface="Times New Roman"/>
              </a:rPr>
              <a:t>Crookback Dick was launching his big horse and plying the truncheon  </a:t>
            </a:r>
            <a:r>
              <a:rPr dirty="0" sz="1450" spc="-5">
                <a:latin typeface="Times New Roman"/>
                <a:cs typeface="Times New Roman"/>
              </a:rPr>
              <a:t>of </a:t>
            </a:r>
            <a:r>
              <a:rPr dirty="0" sz="1450" spc="-10">
                <a:latin typeface="Times New Roman"/>
                <a:cs typeface="Times New Roman"/>
              </a:rPr>
              <a:t>his sword.</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Thus, </a:t>
            </a:r>
            <a:r>
              <a:rPr dirty="0" sz="1450" spc="-5">
                <a:latin typeface="Times New Roman"/>
                <a:cs typeface="Times New Roman"/>
              </a:rPr>
              <a:t>by </a:t>
            </a:r>
            <a:r>
              <a:rPr dirty="0" sz="1450" spc="-20">
                <a:latin typeface="Times New Roman"/>
                <a:cs typeface="Times New Roman"/>
              </a:rPr>
              <a:t>Shelton’s </a:t>
            </a:r>
            <a:r>
              <a:rPr dirty="0" sz="1450" spc="-10">
                <a:latin typeface="Times New Roman"/>
                <a:cs typeface="Times New Roman"/>
              </a:rPr>
              <a:t>courage in holding the mouth </a:t>
            </a:r>
            <a:r>
              <a:rPr dirty="0" sz="1450" spc="-5">
                <a:latin typeface="Times New Roman"/>
                <a:cs typeface="Times New Roman"/>
              </a:rPr>
              <a:t>of </a:t>
            </a:r>
            <a:r>
              <a:rPr dirty="0" sz="1450" spc="-10">
                <a:latin typeface="Times New Roman"/>
                <a:cs typeface="Times New Roman"/>
              </a:rPr>
              <a:t>the street against the first  attack, and </a:t>
            </a:r>
            <a:r>
              <a:rPr dirty="0" sz="1450" spc="-5">
                <a:latin typeface="Times New Roman"/>
                <a:cs typeface="Times New Roman"/>
              </a:rPr>
              <a:t>by </a:t>
            </a:r>
            <a:r>
              <a:rPr dirty="0" sz="1450" spc="-10">
                <a:latin typeface="Times New Roman"/>
                <a:cs typeface="Times New Roman"/>
              </a:rPr>
              <a:t>the opportune arrival </a:t>
            </a:r>
            <a:r>
              <a:rPr dirty="0" sz="1450" spc="-5">
                <a:latin typeface="Times New Roman"/>
                <a:cs typeface="Times New Roman"/>
              </a:rPr>
              <a:t>of </a:t>
            </a:r>
            <a:r>
              <a:rPr dirty="0" sz="1450" spc="-10">
                <a:latin typeface="Times New Roman"/>
                <a:cs typeface="Times New Roman"/>
              </a:rPr>
              <a:t>his seven hundred reinforcements, the  lad, who was afterwards to </a:t>
            </a:r>
            <a:r>
              <a:rPr dirty="0" sz="1450" spc="-5">
                <a:latin typeface="Times New Roman"/>
                <a:cs typeface="Times New Roman"/>
              </a:rPr>
              <a:t>be </a:t>
            </a:r>
            <a:r>
              <a:rPr dirty="0" sz="1450" spc="-10">
                <a:latin typeface="Times New Roman"/>
                <a:cs typeface="Times New Roman"/>
              </a:rPr>
              <a:t>handed down to the execration </a:t>
            </a:r>
            <a:r>
              <a:rPr dirty="0" sz="1450" spc="-5">
                <a:latin typeface="Times New Roman"/>
                <a:cs typeface="Times New Roman"/>
              </a:rPr>
              <a:t>of </a:t>
            </a:r>
            <a:r>
              <a:rPr dirty="0" sz="1450" spc="-10">
                <a:latin typeface="Times New Roman"/>
                <a:cs typeface="Times New Roman"/>
              </a:rPr>
              <a:t>posterity  under the name </a:t>
            </a:r>
            <a:r>
              <a:rPr dirty="0" sz="1450" spc="-5">
                <a:latin typeface="Times New Roman"/>
                <a:cs typeface="Times New Roman"/>
              </a:rPr>
              <a:t>of </a:t>
            </a:r>
            <a:r>
              <a:rPr dirty="0" sz="1450" spc="-10">
                <a:latin typeface="Times New Roman"/>
                <a:cs typeface="Times New Roman"/>
              </a:rPr>
              <a:t>Richard III., had won his first considerable</a:t>
            </a:r>
            <a:r>
              <a:rPr dirty="0" sz="1450" spc="75">
                <a:latin typeface="Times New Roman"/>
                <a:cs typeface="Times New Roman"/>
              </a:rPr>
              <a:t> </a:t>
            </a:r>
            <a:r>
              <a:rPr dirty="0" sz="1450" spc="-10">
                <a:latin typeface="Times New Roman"/>
                <a:cs typeface="Times New Roman"/>
              </a:rPr>
              <a:t>fight.</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00">
              <a:latin typeface="Times New Roman"/>
              <a:cs typeface="Times New Roman"/>
            </a:endParaRPr>
          </a:p>
          <a:p>
            <a:pPr algn="ctr" marL="635">
              <a:lnSpc>
                <a:spcPct val="100000"/>
              </a:lnSpc>
            </a:pPr>
            <a:r>
              <a:rPr dirty="0" sz="1450" spc="-15" b="1">
                <a:latin typeface="Times New Roman"/>
                <a:cs typeface="Times New Roman"/>
              </a:rPr>
              <a:t>CHAPTER </a:t>
            </a:r>
            <a:r>
              <a:rPr dirty="0" sz="1450" spc="-10" b="1">
                <a:latin typeface="Times New Roman"/>
                <a:cs typeface="Times New Roman"/>
              </a:rPr>
              <a:t>IV—THE </a:t>
            </a:r>
            <a:r>
              <a:rPr dirty="0" sz="1450" spc="-15" b="1">
                <a:latin typeface="Times New Roman"/>
                <a:cs typeface="Times New Roman"/>
              </a:rPr>
              <a:t>SACK </a:t>
            </a:r>
            <a:r>
              <a:rPr dirty="0" sz="1450" spc="-10" b="1">
                <a:latin typeface="Times New Roman"/>
                <a:cs typeface="Times New Roman"/>
              </a:rPr>
              <a:t>OF</a:t>
            </a:r>
            <a:r>
              <a:rPr dirty="0" sz="1450" spc="-40" b="1">
                <a:latin typeface="Times New Roman"/>
                <a:cs typeface="Times New Roman"/>
              </a:rPr>
              <a:t> </a:t>
            </a:r>
            <a:r>
              <a:rPr dirty="0" sz="1450" spc="-15" b="1">
                <a:latin typeface="Times New Roman"/>
                <a:cs typeface="Times New Roman"/>
              </a:rPr>
              <a:t>SHOREBY</a:t>
            </a:r>
            <a:endParaRPr sz="1450">
              <a:latin typeface="Times New Roman"/>
              <a:cs typeface="Times New Roman"/>
            </a:endParaRPr>
          </a:p>
          <a:p>
            <a:pPr>
              <a:lnSpc>
                <a:spcPct val="100000"/>
              </a:lnSpc>
              <a:spcBef>
                <a:spcPts val="5"/>
              </a:spcBef>
            </a:pPr>
            <a:endParaRPr sz="2050">
              <a:latin typeface="Times New Roman"/>
              <a:cs typeface="Times New Roman"/>
            </a:endParaRPr>
          </a:p>
          <a:p>
            <a:pPr algn="just" marL="12700" marR="5715">
              <a:lnSpc>
                <a:spcPts val="1730"/>
              </a:lnSpc>
            </a:pPr>
            <a:r>
              <a:rPr dirty="0" sz="1450" spc="-10">
                <a:latin typeface="Times New Roman"/>
                <a:cs typeface="Times New Roman"/>
              </a:rPr>
              <a:t>There was </a:t>
            </a:r>
            <a:r>
              <a:rPr dirty="0" sz="1450" spc="-5">
                <a:latin typeface="Times New Roman"/>
                <a:cs typeface="Times New Roman"/>
              </a:rPr>
              <a:t>not a </a:t>
            </a:r>
            <a:r>
              <a:rPr dirty="0" sz="1450" spc="-10">
                <a:latin typeface="Times New Roman"/>
                <a:cs typeface="Times New Roman"/>
              </a:rPr>
              <a:t>foe left within striking distance; and Dick, as </a:t>
            </a:r>
            <a:r>
              <a:rPr dirty="0" sz="1450" spc="-5">
                <a:latin typeface="Times New Roman"/>
                <a:cs typeface="Times New Roman"/>
              </a:rPr>
              <a:t>he </a:t>
            </a:r>
            <a:r>
              <a:rPr dirty="0" sz="1450" spc="-10">
                <a:latin typeface="Times New Roman"/>
                <a:cs typeface="Times New Roman"/>
              </a:rPr>
              <a:t>looked  ruefully about him </a:t>
            </a:r>
            <a:r>
              <a:rPr dirty="0" sz="1450" spc="-5">
                <a:latin typeface="Times New Roman"/>
                <a:cs typeface="Times New Roman"/>
              </a:rPr>
              <a:t>on </a:t>
            </a:r>
            <a:r>
              <a:rPr dirty="0" sz="1450" spc="-10">
                <a:latin typeface="Times New Roman"/>
                <a:cs typeface="Times New Roman"/>
              </a:rPr>
              <a:t>the remainder </a:t>
            </a:r>
            <a:r>
              <a:rPr dirty="0" sz="1450" spc="-5">
                <a:latin typeface="Times New Roman"/>
                <a:cs typeface="Times New Roman"/>
              </a:rPr>
              <a:t>of </a:t>
            </a:r>
            <a:r>
              <a:rPr dirty="0" sz="1450" spc="-10">
                <a:latin typeface="Times New Roman"/>
                <a:cs typeface="Times New Roman"/>
              </a:rPr>
              <a:t>his gallant force, began to count the  cost</a:t>
            </a:r>
            <a:r>
              <a:rPr dirty="0" sz="1450" spc="120">
                <a:latin typeface="Times New Roman"/>
                <a:cs typeface="Times New Roman"/>
              </a:rPr>
              <a:t> </a:t>
            </a:r>
            <a:r>
              <a:rPr dirty="0" sz="1450" spc="-5">
                <a:latin typeface="Times New Roman"/>
                <a:cs typeface="Times New Roman"/>
              </a:rPr>
              <a:t>of</a:t>
            </a:r>
            <a:r>
              <a:rPr dirty="0" sz="1450" spc="120">
                <a:latin typeface="Times New Roman"/>
                <a:cs typeface="Times New Roman"/>
              </a:rPr>
              <a:t> </a:t>
            </a:r>
            <a:r>
              <a:rPr dirty="0" sz="1450" spc="-20">
                <a:latin typeface="Times New Roman"/>
                <a:cs typeface="Times New Roman"/>
              </a:rPr>
              <a:t>victory.</a:t>
            </a:r>
            <a:r>
              <a:rPr dirty="0" sz="1450" spc="120">
                <a:latin typeface="Times New Roman"/>
                <a:cs typeface="Times New Roman"/>
              </a:rPr>
              <a:t> </a:t>
            </a:r>
            <a:r>
              <a:rPr dirty="0" sz="1450" spc="-10">
                <a:latin typeface="Times New Roman"/>
                <a:cs typeface="Times New Roman"/>
              </a:rPr>
              <a:t>He</a:t>
            </a:r>
            <a:r>
              <a:rPr dirty="0" sz="1450" spc="150">
                <a:latin typeface="Times New Roman"/>
                <a:cs typeface="Times New Roman"/>
              </a:rPr>
              <a:t> </a:t>
            </a:r>
            <a:r>
              <a:rPr dirty="0" sz="1450" spc="-10">
                <a:latin typeface="Times New Roman"/>
                <a:cs typeface="Times New Roman"/>
              </a:rPr>
              <a:t>was</a:t>
            </a:r>
            <a:r>
              <a:rPr dirty="0" sz="1450" spc="145">
                <a:latin typeface="Times New Roman"/>
                <a:cs typeface="Times New Roman"/>
              </a:rPr>
              <a:t> </a:t>
            </a:r>
            <a:r>
              <a:rPr dirty="0" sz="1450" spc="-10">
                <a:latin typeface="Times New Roman"/>
                <a:cs typeface="Times New Roman"/>
              </a:rPr>
              <a:t>himself,</a:t>
            </a:r>
            <a:r>
              <a:rPr dirty="0" sz="1450" spc="145">
                <a:latin typeface="Times New Roman"/>
                <a:cs typeface="Times New Roman"/>
              </a:rPr>
              <a:t> </a:t>
            </a:r>
            <a:r>
              <a:rPr dirty="0" sz="1450" spc="-10">
                <a:latin typeface="Times New Roman"/>
                <a:cs typeface="Times New Roman"/>
              </a:rPr>
              <a:t>now</a:t>
            </a:r>
            <a:r>
              <a:rPr dirty="0" sz="1450" spc="150">
                <a:latin typeface="Times New Roman"/>
                <a:cs typeface="Times New Roman"/>
              </a:rPr>
              <a:t> </a:t>
            </a:r>
            <a:r>
              <a:rPr dirty="0" sz="1450" spc="-10">
                <a:latin typeface="Times New Roman"/>
                <a:cs typeface="Times New Roman"/>
              </a:rPr>
              <a:t>that</a:t>
            </a:r>
            <a:r>
              <a:rPr dirty="0" sz="1450" spc="145">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danger</a:t>
            </a:r>
            <a:r>
              <a:rPr dirty="0" sz="1450" spc="145">
                <a:latin typeface="Times New Roman"/>
                <a:cs typeface="Times New Roman"/>
              </a:rPr>
              <a:t> </a:t>
            </a:r>
            <a:r>
              <a:rPr dirty="0" sz="1450" spc="-10">
                <a:latin typeface="Times New Roman"/>
                <a:cs typeface="Times New Roman"/>
              </a:rPr>
              <a:t>was</a:t>
            </a:r>
            <a:r>
              <a:rPr dirty="0" sz="1450" spc="145">
                <a:latin typeface="Times New Roman"/>
                <a:cs typeface="Times New Roman"/>
              </a:rPr>
              <a:t> </a:t>
            </a:r>
            <a:r>
              <a:rPr dirty="0" sz="1450" spc="-10">
                <a:latin typeface="Times New Roman"/>
                <a:cs typeface="Times New Roman"/>
              </a:rPr>
              <a:t>ended,</a:t>
            </a:r>
            <a:r>
              <a:rPr dirty="0" sz="1450" spc="150">
                <a:latin typeface="Times New Roman"/>
                <a:cs typeface="Times New Roman"/>
              </a:rPr>
              <a:t> </a:t>
            </a:r>
            <a:r>
              <a:rPr dirty="0" sz="1450" spc="-10">
                <a:latin typeface="Times New Roman"/>
                <a:cs typeface="Times New Roman"/>
              </a:rPr>
              <a:t>so</a:t>
            </a:r>
            <a:r>
              <a:rPr dirty="0" sz="1450" spc="145">
                <a:latin typeface="Times New Roman"/>
                <a:cs typeface="Times New Roman"/>
              </a:rPr>
              <a:t> </a:t>
            </a:r>
            <a:r>
              <a:rPr dirty="0" sz="1450" spc="-15">
                <a:latin typeface="Times New Roman"/>
                <a:cs typeface="Times New Roman"/>
              </a:rPr>
              <a:t>stiff</a:t>
            </a:r>
            <a:r>
              <a:rPr dirty="0" sz="1450" spc="14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sore, so bruised and cut and broken, and, above all, so utterly exhausted </a:t>
            </a:r>
            <a:r>
              <a:rPr dirty="0" sz="1450" spc="-5">
                <a:latin typeface="Times New Roman"/>
                <a:cs typeface="Times New Roman"/>
              </a:rPr>
              <a:t>by </a:t>
            </a:r>
            <a:r>
              <a:rPr dirty="0" sz="1450" spc="-10">
                <a:latin typeface="Times New Roman"/>
                <a:cs typeface="Times New Roman"/>
              </a:rPr>
              <a:t>his  desperate and unremitting labours in the fight, that </a:t>
            </a:r>
            <a:r>
              <a:rPr dirty="0" sz="1450" spc="-5">
                <a:latin typeface="Times New Roman"/>
                <a:cs typeface="Times New Roman"/>
              </a:rPr>
              <a:t>he </a:t>
            </a:r>
            <a:r>
              <a:rPr dirty="0" sz="1450" spc="-10">
                <a:latin typeface="Times New Roman"/>
                <a:cs typeface="Times New Roman"/>
              </a:rPr>
              <a:t>seemed incapable </a:t>
            </a:r>
            <a:r>
              <a:rPr dirty="0" sz="1450" spc="-5">
                <a:latin typeface="Times New Roman"/>
                <a:cs typeface="Times New Roman"/>
              </a:rPr>
              <a:t>of </a:t>
            </a:r>
            <a:r>
              <a:rPr dirty="0" sz="1450" spc="-10">
                <a:latin typeface="Times New Roman"/>
                <a:cs typeface="Times New Roman"/>
              </a:rPr>
              <a:t>any  fresh exertion.</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But this was </a:t>
            </a:r>
            <a:r>
              <a:rPr dirty="0" sz="1450" spc="-5">
                <a:latin typeface="Times New Roman"/>
                <a:cs typeface="Times New Roman"/>
              </a:rPr>
              <a:t>not </a:t>
            </a:r>
            <a:r>
              <a:rPr dirty="0" sz="1450" spc="-10">
                <a:latin typeface="Times New Roman"/>
                <a:cs typeface="Times New Roman"/>
              </a:rPr>
              <a:t>yet the </a:t>
            </a:r>
            <a:r>
              <a:rPr dirty="0" sz="1450" spc="-5">
                <a:latin typeface="Times New Roman"/>
                <a:cs typeface="Times New Roman"/>
              </a:rPr>
              <a:t>hour </a:t>
            </a:r>
            <a:r>
              <a:rPr dirty="0" sz="1450" spc="-10">
                <a:latin typeface="Times New Roman"/>
                <a:cs typeface="Times New Roman"/>
              </a:rPr>
              <a:t>for repose. Shoreby had been taken </a:t>
            </a:r>
            <a:r>
              <a:rPr dirty="0" sz="1450" spc="-5">
                <a:latin typeface="Times New Roman"/>
                <a:cs typeface="Times New Roman"/>
              </a:rPr>
              <a:t>by </a:t>
            </a:r>
            <a:r>
              <a:rPr dirty="0" sz="1450" spc="-10">
                <a:latin typeface="Times New Roman"/>
                <a:cs typeface="Times New Roman"/>
              </a:rPr>
              <a:t>assault;  and though an open town, and </a:t>
            </a:r>
            <a:r>
              <a:rPr dirty="0" sz="1450" spc="-5">
                <a:latin typeface="Times New Roman"/>
                <a:cs typeface="Times New Roman"/>
              </a:rPr>
              <a:t>not </a:t>
            </a:r>
            <a:r>
              <a:rPr dirty="0" sz="1450" spc="-10">
                <a:latin typeface="Times New Roman"/>
                <a:cs typeface="Times New Roman"/>
              </a:rPr>
              <a:t>in any manner to </a:t>
            </a:r>
            <a:r>
              <a:rPr dirty="0" sz="1450" spc="-5">
                <a:latin typeface="Times New Roman"/>
                <a:cs typeface="Times New Roman"/>
              </a:rPr>
              <a:t>be </a:t>
            </a:r>
            <a:r>
              <a:rPr dirty="0" sz="1450" spc="-15">
                <a:latin typeface="Times New Roman"/>
                <a:cs typeface="Times New Roman"/>
              </a:rPr>
              <a:t>charged </a:t>
            </a:r>
            <a:r>
              <a:rPr dirty="0" sz="1450" spc="-10">
                <a:latin typeface="Times New Roman"/>
                <a:cs typeface="Times New Roman"/>
              </a:rPr>
              <a:t>with the  resistance, it was plain that these rough fighters would </a:t>
            </a:r>
            <a:r>
              <a:rPr dirty="0" sz="1450" spc="-5">
                <a:latin typeface="Times New Roman"/>
                <a:cs typeface="Times New Roman"/>
              </a:rPr>
              <a:t>be not </a:t>
            </a:r>
            <a:r>
              <a:rPr dirty="0" sz="1450" spc="-10">
                <a:latin typeface="Times New Roman"/>
                <a:cs typeface="Times New Roman"/>
              </a:rPr>
              <a:t>less rough now  that the fight was </a:t>
            </a:r>
            <a:r>
              <a:rPr dirty="0" sz="1450" spc="-20">
                <a:latin typeface="Times New Roman"/>
                <a:cs typeface="Times New Roman"/>
              </a:rPr>
              <a:t>over, </a:t>
            </a:r>
            <a:r>
              <a:rPr dirty="0" sz="1450" spc="-10">
                <a:latin typeface="Times New Roman"/>
                <a:cs typeface="Times New Roman"/>
              </a:rPr>
              <a:t>and that the more horrid part </a:t>
            </a:r>
            <a:r>
              <a:rPr dirty="0" sz="1450" spc="-5">
                <a:latin typeface="Times New Roman"/>
                <a:cs typeface="Times New Roman"/>
              </a:rPr>
              <a:t>of </a:t>
            </a:r>
            <a:r>
              <a:rPr dirty="0" sz="1450" spc="-10">
                <a:latin typeface="Times New Roman"/>
                <a:cs typeface="Times New Roman"/>
              </a:rPr>
              <a:t>war would fall to </a:t>
            </a:r>
            <a:r>
              <a:rPr dirty="0" sz="1450" spc="-5">
                <a:latin typeface="Times New Roman"/>
                <a:cs typeface="Times New Roman"/>
              </a:rPr>
              <a:t>be  </a:t>
            </a:r>
            <a:r>
              <a:rPr dirty="0" sz="1450" spc="-10">
                <a:latin typeface="Times New Roman"/>
                <a:cs typeface="Times New Roman"/>
              </a:rPr>
              <a:t>enacted. Richard </a:t>
            </a:r>
            <a:r>
              <a:rPr dirty="0" sz="1450" spc="-5">
                <a:latin typeface="Times New Roman"/>
                <a:cs typeface="Times New Roman"/>
              </a:rPr>
              <a:t>of </a:t>
            </a:r>
            <a:r>
              <a:rPr dirty="0" sz="1450" spc="-10">
                <a:latin typeface="Times New Roman"/>
                <a:cs typeface="Times New Roman"/>
              </a:rPr>
              <a:t>Gloucester was </a:t>
            </a:r>
            <a:r>
              <a:rPr dirty="0" sz="1450" spc="-5">
                <a:latin typeface="Times New Roman"/>
                <a:cs typeface="Times New Roman"/>
              </a:rPr>
              <a:t>not </a:t>
            </a:r>
            <a:r>
              <a:rPr dirty="0" sz="1450" spc="-10">
                <a:latin typeface="Times New Roman"/>
                <a:cs typeface="Times New Roman"/>
              </a:rPr>
              <a:t>the captain to protect the citizens from  his infuriated soldiery; and even if </a:t>
            </a:r>
            <a:r>
              <a:rPr dirty="0" sz="1450" spc="-5">
                <a:latin typeface="Times New Roman"/>
                <a:cs typeface="Times New Roman"/>
              </a:rPr>
              <a:t>he </a:t>
            </a:r>
            <a:r>
              <a:rPr dirty="0" sz="1450" spc="-10">
                <a:latin typeface="Times New Roman"/>
                <a:cs typeface="Times New Roman"/>
              </a:rPr>
              <a:t>had the will, it might </a:t>
            </a:r>
            <a:r>
              <a:rPr dirty="0" sz="1450" spc="-5">
                <a:latin typeface="Times New Roman"/>
                <a:cs typeface="Times New Roman"/>
              </a:rPr>
              <a:t>be </a:t>
            </a:r>
            <a:r>
              <a:rPr dirty="0" sz="1450" spc="-10">
                <a:latin typeface="Times New Roman"/>
                <a:cs typeface="Times New Roman"/>
              </a:rPr>
              <a:t>questioned if </a:t>
            </a:r>
            <a:r>
              <a:rPr dirty="0" sz="1450" spc="-5">
                <a:latin typeface="Times New Roman"/>
                <a:cs typeface="Times New Roman"/>
              </a:rPr>
              <a:t>he  </a:t>
            </a:r>
            <a:r>
              <a:rPr dirty="0" sz="1450" spc="-10">
                <a:latin typeface="Times New Roman"/>
                <a:cs typeface="Times New Roman"/>
              </a:rPr>
              <a:t>had the</a:t>
            </a:r>
            <a:r>
              <a:rPr dirty="0" sz="1450" spc="-5">
                <a:latin typeface="Times New Roman"/>
                <a:cs typeface="Times New Roman"/>
              </a:rPr>
              <a:t> </a:t>
            </a:r>
            <a:r>
              <a:rPr dirty="0" sz="1450" spc="-25">
                <a:latin typeface="Times New Roman"/>
                <a:cs typeface="Times New Roman"/>
              </a:rPr>
              <a:t>power.</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It was, therefore, </a:t>
            </a:r>
            <a:r>
              <a:rPr dirty="0" sz="1450" spc="-25">
                <a:latin typeface="Times New Roman"/>
                <a:cs typeface="Times New Roman"/>
              </a:rPr>
              <a:t>Dick’s </a:t>
            </a:r>
            <a:r>
              <a:rPr dirty="0" sz="1450" spc="-10">
                <a:latin typeface="Times New Roman"/>
                <a:cs typeface="Times New Roman"/>
              </a:rPr>
              <a:t>business to find and to protect Joanna; and with that  end </a:t>
            </a:r>
            <a:r>
              <a:rPr dirty="0" sz="1450" spc="-5">
                <a:latin typeface="Times New Roman"/>
                <a:cs typeface="Times New Roman"/>
              </a:rPr>
              <a:t>he </a:t>
            </a:r>
            <a:r>
              <a:rPr dirty="0" sz="1450" spc="-10">
                <a:latin typeface="Times New Roman"/>
                <a:cs typeface="Times New Roman"/>
              </a:rPr>
              <a:t>looked about him at the faces </a:t>
            </a:r>
            <a:r>
              <a:rPr dirty="0" sz="1450" spc="-5">
                <a:latin typeface="Times New Roman"/>
                <a:cs typeface="Times New Roman"/>
              </a:rPr>
              <a:t>of </a:t>
            </a:r>
            <a:r>
              <a:rPr dirty="0" sz="1450" spc="-10">
                <a:latin typeface="Times New Roman"/>
                <a:cs typeface="Times New Roman"/>
              </a:rPr>
              <a:t>his men. The three </a:t>
            </a:r>
            <a:r>
              <a:rPr dirty="0" sz="1450" spc="-5">
                <a:latin typeface="Times New Roman"/>
                <a:cs typeface="Times New Roman"/>
              </a:rPr>
              <a:t>or </a:t>
            </a:r>
            <a:r>
              <a:rPr dirty="0" sz="1450" spc="-10">
                <a:latin typeface="Times New Roman"/>
                <a:cs typeface="Times New Roman"/>
              </a:rPr>
              <a:t>four who  seemed likeliest to </a:t>
            </a:r>
            <a:r>
              <a:rPr dirty="0" sz="1450" spc="-5">
                <a:latin typeface="Times New Roman"/>
                <a:cs typeface="Times New Roman"/>
              </a:rPr>
              <a:t>be </a:t>
            </a:r>
            <a:r>
              <a:rPr dirty="0" sz="1450" spc="-10">
                <a:latin typeface="Times New Roman"/>
                <a:cs typeface="Times New Roman"/>
              </a:rPr>
              <a:t>obedient and to keep sober </a:t>
            </a:r>
            <a:r>
              <a:rPr dirty="0" sz="1450" spc="-5">
                <a:latin typeface="Times New Roman"/>
                <a:cs typeface="Times New Roman"/>
              </a:rPr>
              <a:t>he </a:t>
            </a:r>
            <a:r>
              <a:rPr dirty="0" sz="1450" spc="-10">
                <a:latin typeface="Times New Roman"/>
                <a:cs typeface="Times New Roman"/>
              </a:rPr>
              <a:t>drew aside; and  promising them </a:t>
            </a:r>
            <a:r>
              <a:rPr dirty="0" sz="1450" spc="-5">
                <a:latin typeface="Times New Roman"/>
                <a:cs typeface="Times New Roman"/>
              </a:rPr>
              <a:t>a </a:t>
            </a:r>
            <a:r>
              <a:rPr dirty="0" sz="1450" spc="-10">
                <a:latin typeface="Times New Roman"/>
                <a:cs typeface="Times New Roman"/>
              </a:rPr>
              <a:t>rich reward and </a:t>
            </a:r>
            <a:r>
              <a:rPr dirty="0" sz="1450" spc="-5">
                <a:latin typeface="Times New Roman"/>
                <a:cs typeface="Times New Roman"/>
              </a:rPr>
              <a:t>a </a:t>
            </a:r>
            <a:r>
              <a:rPr dirty="0" sz="1450" spc="-10">
                <a:latin typeface="Times New Roman"/>
                <a:cs typeface="Times New Roman"/>
              </a:rPr>
              <a:t>special recommendation to the duke, led  them across the market-place, now empty </a:t>
            </a:r>
            <a:r>
              <a:rPr dirty="0" sz="1450" spc="-5">
                <a:latin typeface="Times New Roman"/>
                <a:cs typeface="Times New Roman"/>
              </a:rPr>
              <a:t>of </a:t>
            </a:r>
            <a:r>
              <a:rPr dirty="0" sz="1450" spc="-10">
                <a:latin typeface="Times New Roman"/>
                <a:cs typeface="Times New Roman"/>
              </a:rPr>
              <a:t>horsemen, and into the streets  </a:t>
            </a:r>
            <a:r>
              <a:rPr dirty="0" sz="1450" spc="-5">
                <a:latin typeface="Times New Roman"/>
                <a:cs typeface="Times New Roman"/>
              </a:rPr>
              <a:t>upon </a:t>
            </a:r>
            <a:r>
              <a:rPr dirty="0" sz="1450" spc="-10">
                <a:latin typeface="Times New Roman"/>
                <a:cs typeface="Times New Roman"/>
              </a:rPr>
              <a:t>the further</a:t>
            </a:r>
            <a:r>
              <a:rPr dirty="0" sz="1450" spc="-5">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Every here and there small combats </a:t>
            </a:r>
            <a:r>
              <a:rPr dirty="0" sz="1450" spc="-5">
                <a:latin typeface="Times New Roman"/>
                <a:cs typeface="Times New Roman"/>
              </a:rPr>
              <a:t>of </a:t>
            </a:r>
            <a:r>
              <a:rPr dirty="0" sz="1450" spc="-10">
                <a:latin typeface="Times New Roman"/>
                <a:cs typeface="Times New Roman"/>
              </a:rPr>
              <a:t>from two to </a:t>
            </a:r>
            <a:r>
              <a:rPr dirty="0" sz="1450" spc="-5">
                <a:latin typeface="Times New Roman"/>
                <a:cs typeface="Times New Roman"/>
              </a:rPr>
              <a:t>a </a:t>
            </a:r>
            <a:r>
              <a:rPr dirty="0" sz="1450" spc="-10">
                <a:latin typeface="Times New Roman"/>
                <a:cs typeface="Times New Roman"/>
              </a:rPr>
              <a:t>dozen still raged </a:t>
            </a:r>
            <a:r>
              <a:rPr dirty="0" sz="1450" spc="-5">
                <a:latin typeface="Times New Roman"/>
                <a:cs typeface="Times New Roman"/>
              </a:rPr>
              <a:t>upon  </a:t>
            </a:r>
            <a:r>
              <a:rPr dirty="0" sz="1450" spc="-10">
                <a:latin typeface="Times New Roman"/>
                <a:cs typeface="Times New Roman"/>
              </a:rPr>
              <a:t>the open street; here and there </a:t>
            </a:r>
            <a:r>
              <a:rPr dirty="0" sz="1450" spc="-5">
                <a:latin typeface="Times New Roman"/>
                <a:cs typeface="Times New Roman"/>
              </a:rPr>
              <a:t>a </a:t>
            </a:r>
            <a:r>
              <a:rPr dirty="0" sz="1450" spc="-10">
                <a:latin typeface="Times New Roman"/>
                <a:cs typeface="Times New Roman"/>
              </a:rPr>
              <a:t>house was being besieged, the defenders  throwing </a:t>
            </a:r>
            <a:r>
              <a:rPr dirty="0" sz="1450" spc="-5">
                <a:latin typeface="Times New Roman"/>
                <a:cs typeface="Times New Roman"/>
              </a:rPr>
              <a:t>out </a:t>
            </a:r>
            <a:r>
              <a:rPr dirty="0" sz="1450" spc="-10">
                <a:latin typeface="Times New Roman"/>
                <a:cs typeface="Times New Roman"/>
              </a:rPr>
              <a:t>stools and tables </a:t>
            </a:r>
            <a:r>
              <a:rPr dirty="0" sz="1450" spc="-5">
                <a:latin typeface="Times New Roman"/>
                <a:cs typeface="Times New Roman"/>
              </a:rPr>
              <a:t>on </a:t>
            </a:r>
            <a:r>
              <a:rPr dirty="0" sz="1450" spc="-10">
                <a:latin typeface="Times New Roman"/>
                <a:cs typeface="Times New Roman"/>
              </a:rPr>
              <a:t>the heads </a:t>
            </a:r>
            <a:r>
              <a:rPr dirty="0" sz="1450" spc="-5">
                <a:latin typeface="Times New Roman"/>
                <a:cs typeface="Times New Roman"/>
              </a:rPr>
              <a:t>of </a:t>
            </a:r>
            <a:r>
              <a:rPr dirty="0" sz="1450" spc="-10">
                <a:latin typeface="Times New Roman"/>
                <a:cs typeface="Times New Roman"/>
              </a:rPr>
              <a:t>the assailants. The snow was  strewn with arms and corpses; </a:t>
            </a:r>
            <a:r>
              <a:rPr dirty="0" sz="1450" spc="-5">
                <a:latin typeface="Times New Roman"/>
                <a:cs typeface="Times New Roman"/>
              </a:rPr>
              <a:t>but </a:t>
            </a:r>
            <a:r>
              <a:rPr dirty="0" sz="1450" spc="-10">
                <a:latin typeface="Times New Roman"/>
                <a:cs typeface="Times New Roman"/>
              </a:rPr>
              <a:t>except for these partial combats the streets  were deserted, and the houses, some standing open, and some shuttered and  barricaded, had for the most part ceased to give </a:t>
            </a:r>
            <a:r>
              <a:rPr dirty="0" sz="1450" spc="-5">
                <a:latin typeface="Times New Roman"/>
                <a:cs typeface="Times New Roman"/>
              </a:rPr>
              <a:t>out</a:t>
            </a:r>
            <a:r>
              <a:rPr dirty="0" sz="1450" spc="50">
                <a:latin typeface="Times New Roman"/>
                <a:cs typeface="Times New Roman"/>
              </a:rPr>
              <a:t> </a:t>
            </a:r>
            <a:r>
              <a:rPr dirty="0" sz="1450" spc="-10">
                <a:latin typeface="Times New Roman"/>
                <a:cs typeface="Times New Roman"/>
              </a:rPr>
              <a:t>smoke.</a:t>
            </a:r>
            <a:endParaRPr sz="1450">
              <a:latin typeface="Times New Roman"/>
              <a:cs typeface="Times New Roman"/>
            </a:endParaRPr>
          </a:p>
          <a:p>
            <a:pPr marL="12700" marR="82550">
              <a:lnSpc>
                <a:spcPts val="1730"/>
              </a:lnSpc>
              <a:spcBef>
                <a:spcPts val="565"/>
              </a:spcBef>
            </a:pPr>
            <a:r>
              <a:rPr dirty="0" sz="1450" spc="-10">
                <a:latin typeface="Times New Roman"/>
                <a:cs typeface="Times New Roman"/>
              </a:rPr>
              <a:t>Dick, threading the skirts </a:t>
            </a:r>
            <a:r>
              <a:rPr dirty="0" sz="1450" spc="-5">
                <a:latin typeface="Times New Roman"/>
                <a:cs typeface="Times New Roman"/>
              </a:rPr>
              <a:t>of </a:t>
            </a:r>
            <a:r>
              <a:rPr dirty="0" sz="1450" spc="-10">
                <a:latin typeface="Times New Roman"/>
                <a:cs typeface="Times New Roman"/>
              </a:rPr>
              <a:t>these skirmishers, led his followers briskly in the  direction </a:t>
            </a:r>
            <a:r>
              <a:rPr dirty="0" sz="1450" spc="-5">
                <a:latin typeface="Times New Roman"/>
                <a:cs typeface="Times New Roman"/>
              </a:rPr>
              <a:t>of </a:t>
            </a:r>
            <a:r>
              <a:rPr dirty="0" sz="1450" spc="-10">
                <a:latin typeface="Times New Roman"/>
                <a:cs typeface="Times New Roman"/>
              </a:rPr>
              <a:t>the abbey church;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came the length </a:t>
            </a:r>
            <a:r>
              <a:rPr dirty="0" sz="1450" spc="-5">
                <a:latin typeface="Times New Roman"/>
                <a:cs typeface="Times New Roman"/>
              </a:rPr>
              <a:t>of </a:t>
            </a:r>
            <a:r>
              <a:rPr dirty="0" sz="1450" spc="-10">
                <a:latin typeface="Times New Roman"/>
                <a:cs typeface="Times New Roman"/>
              </a:rPr>
              <a:t>the main street,  </a:t>
            </a:r>
            <a:r>
              <a:rPr dirty="0" sz="1450" spc="-5">
                <a:latin typeface="Times New Roman"/>
                <a:cs typeface="Times New Roman"/>
              </a:rPr>
              <a:t>a </a:t>
            </a:r>
            <a:r>
              <a:rPr dirty="0" sz="1450" spc="-10">
                <a:latin typeface="Times New Roman"/>
                <a:cs typeface="Times New Roman"/>
              </a:rPr>
              <a:t>cry </a:t>
            </a:r>
            <a:r>
              <a:rPr dirty="0" sz="1450" spc="-5">
                <a:latin typeface="Times New Roman"/>
                <a:cs typeface="Times New Roman"/>
              </a:rPr>
              <a:t>of </a:t>
            </a:r>
            <a:r>
              <a:rPr dirty="0" sz="1450" spc="-10">
                <a:latin typeface="Times New Roman"/>
                <a:cs typeface="Times New Roman"/>
              </a:rPr>
              <a:t>horror broke from his lips. Sir </a:t>
            </a:r>
            <a:r>
              <a:rPr dirty="0" sz="1450" spc="-20">
                <a:latin typeface="Times New Roman"/>
                <a:cs typeface="Times New Roman"/>
              </a:rPr>
              <a:t>Daniel’s </a:t>
            </a:r>
            <a:r>
              <a:rPr dirty="0" sz="1450" spc="-10">
                <a:latin typeface="Times New Roman"/>
                <a:cs typeface="Times New Roman"/>
              </a:rPr>
              <a:t>great house had been carried  </a:t>
            </a:r>
            <a:r>
              <a:rPr dirty="0" sz="1450" spc="-5">
                <a:latin typeface="Times New Roman"/>
                <a:cs typeface="Times New Roman"/>
              </a:rPr>
              <a:t>by </a:t>
            </a:r>
            <a:r>
              <a:rPr dirty="0" sz="1450" spc="-10">
                <a:latin typeface="Times New Roman"/>
                <a:cs typeface="Times New Roman"/>
              </a:rPr>
              <a:t>assault. The gates </a:t>
            </a:r>
            <a:r>
              <a:rPr dirty="0" sz="1450" spc="-5">
                <a:latin typeface="Times New Roman"/>
                <a:cs typeface="Times New Roman"/>
              </a:rPr>
              <a:t>hung </a:t>
            </a:r>
            <a:r>
              <a:rPr dirty="0" sz="1450" spc="-10">
                <a:latin typeface="Times New Roman"/>
                <a:cs typeface="Times New Roman"/>
              </a:rPr>
              <a:t>in splinters from the hinges, and </a:t>
            </a:r>
            <a:r>
              <a:rPr dirty="0" sz="1450" spc="-5">
                <a:latin typeface="Times New Roman"/>
                <a:cs typeface="Times New Roman"/>
              </a:rPr>
              <a:t>a double </a:t>
            </a:r>
            <a:r>
              <a:rPr dirty="0" sz="1450" spc="-10">
                <a:latin typeface="Times New Roman"/>
                <a:cs typeface="Times New Roman"/>
              </a:rPr>
              <a:t>throng  kept pouring in and </a:t>
            </a:r>
            <a:r>
              <a:rPr dirty="0" sz="1450" spc="-5">
                <a:latin typeface="Times New Roman"/>
                <a:cs typeface="Times New Roman"/>
              </a:rPr>
              <a:t>out </a:t>
            </a:r>
            <a:r>
              <a:rPr dirty="0" sz="1450" spc="-10">
                <a:latin typeface="Times New Roman"/>
                <a:cs typeface="Times New Roman"/>
              </a:rPr>
              <a:t>through the entrance, seeking and carrying</a:t>
            </a:r>
            <a:r>
              <a:rPr dirty="0" sz="1450" spc="110">
                <a:latin typeface="Times New Roman"/>
                <a:cs typeface="Times New Roman"/>
              </a:rPr>
              <a:t> </a:t>
            </a:r>
            <a:r>
              <a:rPr dirty="0" sz="1450" spc="-25">
                <a:latin typeface="Times New Roman"/>
                <a:cs typeface="Times New Roman"/>
              </a:rPr>
              <a:t>booty.</a:t>
            </a:r>
            <a:endParaRPr sz="1450">
              <a:latin typeface="Times New Roman"/>
              <a:cs typeface="Times New Roman"/>
            </a:endParaRPr>
          </a:p>
          <a:p>
            <a:pPr marL="12700">
              <a:lnSpc>
                <a:spcPts val="1660"/>
              </a:lnSpc>
            </a:pPr>
            <a:r>
              <a:rPr dirty="0" sz="1450" spc="-10">
                <a:latin typeface="Times New Roman"/>
                <a:cs typeface="Times New Roman"/>
              </a:rPr>
              <a:t>Meanwhile, in the upper storeys, some resistance was still being </a:t>
            </a:r>
            <a:r>
              <a:rPr dirty="0" sz="1450" spc="-15">
                <a:latin typeface="Times New Roman"/>
                <a:cs typeface="Times New Roman"/>
              </a:rPr>
              <a:t>offered </a:t>
            </a:r>
            <a:r>
              <a:rPr dirty="0" sz="1450" spc="-10">
                <a:latin typeface="Times New Roman"/>
                <a:cs typeface="Times New Roman"/>
              </a:rPr>
              <a:t>to</a:t>
            </a:r>
            <a:r>
              <a:rPr dirty="0" sz="1450" spc="155">
                <a:latin typeface="Times New Roman"/>
                <a:cs typeface="Times New Roman"/>
              </a:rPr>
              <a:t> </a:t>
            </a:r>
            <a:r>
              <a:rPr dirty="0" sz="1450" spc="-10">
                <a:latin typeface="Times New Roman"/>
                <a:cs typeface="Times New Roman"/>
              </a:rPr>
              <a:t>the</a:t>
            </a:r>
            <a:endParaRPr sz="1450">
              <a:latin typeface="Times New Roman"/>
              <a:cs typeface="Times New Roman"/>
            </a:endParaRPr>
          </a:p>
          <a:p>
            <a:pPr algn="just" marL="12700" marR="11430">
              <a:lnSpc>
                <a:spcPts val="1730"/>
              </a:lnSpc>
              <a:spcBef>
                <a:spcPts val="60"/>
              </a:spcBef>
            </a:pPr>
            <a:r>
              <a:rPr dirty="0" sz="1450" spc="-10">
                <a:latin typeface="Times New Roman"/>
                <a:cs typeface="Times New Roman"/>
              </a:rPr>
              <a:t>pillagers; for just as Dick came within eyeshot </a:t>
            </a:r>
            <a:r>
              <a:rPr dirty="0" sz="1450" spc="-5">
                <a:latin typeface="Times New Roman"/>
                <a:cs typeface="Times New Roman"/>
              </a:rPr>
              <a:t>of </a:t>
            </a:r>
            <a:r>
              <a:rPr dirty="0" sz="1450" spc="-10">
                <a:latin typeface="Times New Roman"/>
                <a:cs typeface="Times New Roman"/>
              </a:rPr>
              <a:t>the building, </a:t>
            </a:r>
            <a:r>
              <a:rPr dirty="0" sz="1450" spc="-5">
                <a:latin typeface="Times New Roman"/>
                <a:cs typeface="Times New Roman"/>
              </a:rPr>
              <a:t>a </a:t>
            </a:r>
            <a:r>
              <a:rPr dirty="0" sz="1450" spc="-10">
                <a:latin typeface="Times New Roman"/>
                <a:cs typeface="Times New Roman"/>
              </a:rPr>
              <a:t>casement was  burst open from within, and </a:t>
            </a:r>
            <a:r>
              <a:rPr dirty="0" sz="1450" spc="-5">
                <a:latin typeface="Times New Roman"/>
                <a:cs typeface="Times New Roman"/>
              </a:rPr>
              <a:t>a poor </a:t>
            </a:r>
            <a:r>
              <a:rPr dirty="0" sz="1450" spc="-10">
                <a:latin typeface="Times New Roman"/>
                <a:cs typeface="Times New Roman"/>
              </a:rPr>
              <a:t>wretch in murrey and blue, screaming and  resisting, was forced through the embrasure and tossed into the street</a:t>
            </a:r>
            <a:r>
              <a:rPr dirty="0" sz="1450" spc="120">
                <a:latin typeface="Times New Roman"/>
                <a:cs typeface="Times New Roman"/>
              </a:rPr>
              <a:t> </a:t>
            </a:r>
            <a:r>
              <a:rPr dirty="0" sz="1450" spc="-25">
                <a:latin typeface="Times New Roman"/>
                <a:cs typeface="Times New Roman"/>
              </a:rPr>
              <a:t>below.</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The most sickening apprehension fell </a:t>
            </a:r>
            <a:r>
              <a:rPr dirty="0" sz="1450" spc="-5">
                <a:latin typeface="Times New Roman"/>
                <a:cs typeface="Times New Roman"/>
              </a:rPr>
              <a:t>upon </a:t>
            </a:r>
            <a:r>
              <a:rPr dirty="0" sz="1450" spc="-10">
                <a:latin typeface="Times New Roman"/>
                <a:cs typeface="Times New Roman"/>
              </a:rPr>
              <a:t>Dick. He ran forward like </a:t>
            </a:r>
            <a:r>
              <a:rPr dirty="0" sz="1450" spc="-5">
                <a:latin typeface="Times New Roman"/>
                <a:cs typeface="Times New Roman"/>
              </a:rPr>
              <a:t>one  </a:t>
            </a:r>
            <a:r>
              <a:rPr dirty="0" sz="1450" spc="-10">
                <a:latin typeface="Times New Roman"/>
                <a:cs typeface="Times New Roman"/>
              </a:rPr>
              <a:t>possessed, forced his way into the house among the foremost, and mounted  without pause to the chamber </a:t>
            </a:r>
            <a:r>
              <a:rPr dirty="0" sz="1450" spc="-5">
                <a:latin typeface="Times New Roman"/>
                <a:cs typeface="Times New Roman"/>
              </a:rPr>
              <a:t>on </a:t>
            </a:r>
            <a:r>
              <a:rPr dirty="0" sz="1450" spc="-10">
                <a:latin typeface="Times New Roman"/>
                <a:cs typeface="Times New Roman"/>
              </a:rPr>
              <a:t>the third floor where </a:t>
            </a:r>
            <a:r>
              <a:rPr dirty="0" sz="1450" spc="-5">
                <a:latin typeface="Times New Roman"/>
                <a:cs typeface="Times New Roman"/>
              </a:rPr>
              <a:t>he </a:t>
            </a:r>
            <a:r>
              <a:rPr dirty="0" sz="1450" spc="-10">
                <a:latin typeface="Times New Roman"/>
                <a:cs typeface="Times New Roman"/>
              </a:rPr>
              <a:t>had last parted from  Joanna. It was </a:t>
            </a:r>
            <a:r>
              <a:rPr dirty="0" sz="1450" spc="-5">
                <a:latin typeface="Times New Roman"/>
                <a:cs typeface="Times New Roman"/>
              </a:rPr>
              <a:t>a </a:t>
            </a:r>
            <a:r>
              <a:rPr dirty="0" sz="1450" spc="-10">
                <a:latin typeface="Times New Roman"/>
                <a:cs typeface="Times New Roman"/>
              </a:rPr>
              <a:t>mere wreck; the furniture had been overthrown, the cupboards  broken open, and in </a:t>
            </a:r>
            <a:r>
              <a:rPr dirty="0" sz="1450" spc="-5">
                <a:latin typeface="Times New Roman"/>
                <a:cs typeface="Times New Roman"/>
              </a:rPr>
              <a:t>one </a:t>
            </a:r>
            <a:r>
              <a:rPr dirty="0" sz="1450" spc="-10">
                <a:latin typeface="Times New Roman"/>
                <a:cs typeface="Times New Roman"/>
              </a:rPr>
              <a:t>place </a:t>
            </a:r>
            <a:r>
              <a:rPr dirty="0" sz="1450" spc="-5">
                <a:latin typeface="Times New Roman"/>
                <a:cs typeface="Times New Roman"/>
              </a:rPr>
              <a:t>a </a:t>
            </a:r>
            <a:r>
              <a:rPr dirty="0" sz="1450" spc="-10">
                <a:latin typeface="Times New Roman"/>
                <a:cs typeface="Times New Roman"/>
              </a:rPr>
              <a:t>trailing corner </a:t>
            </a:r>
            <a:r>
              <a:rPr dirty="0" sz="1450" spc="-5">
                <a:latin typeface="Times New Roman"/>
                <a:cs typeface="Times New Roman"/>
              </a:rPr>
              <a:t>of </a:t>
            </a:r>
            <a:r>
              <a:rPr dirty="0" sz="1450" spc="-10">
                <a:latin typeface="Times New Roman"/>
                <a:cs typeface="Times New Roman"/>
              </a:rPr>
              <a:t>the arras lay smouldering </a:t>
            </a:r>
            <a:r>
              <a:rPr dirty="0" sz="1450" spc="-5">
                <a:latin typeface="Times New Roman"/>
                <a:cs typeface="Times New Roman"/>
              </a:rPr>
              <a:t>on  </a:t>
            </a:r>
            <a:r>
              <a:rPr dirty="0" sz="1450" spc="-10">
                <a:latin typeface="Times New Roman"/>
                <a:cs typeface="Times New Roman"/>
              </a:rPr>
              <a:t>the embers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fire.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Dick, almost without thinking, trod </a:t>
            </a:r>
            <a:r>
              <a:rPr dirty="0" sz="1450" spc="-5">
                <a:latin typeface="Times New Roman"/>
                <a:cs typeface="Times New Roman"/>
              </a:rPr>
              <a:t>out </a:t>
            </a:r>
            <a:r>
              <a:rPr dirty="0" sz="1450" spc="-10">
                <a:latin typeface="Times New Roman"/>
                <a:cs typeface="Times New Roman"/>
              </a:rPr>
              <a:t>the incipient conflagration, and then  stood bewildered. Sir Daniel, Sir </a:t>
            </a:r>
            <a:r>
              <a:rPr dirty="0" sz="1450" spc="-20">
                <a:latin typeface="Times New Roman"/>
                <a:cs typeface="Times New Roman"/>
              </a:rPr>
              <a:t>Oliver, </a:t>
            </a:r>
            <a:r>
              <a:rPr dirty="0" sz="1450" spc="-10">
                <a:latin typeface="Times New Roman"/>
                <a:cs typeface="Times New Roman"/>
              </a:rPr>
              <a:t>Joanna, all were gone; </a:t>
            </a:r>
            <a:r>
              <a:rPr dirty="0" sz="1450" spc="-5">
                <a:latin typeface="Times New Roman"/>
                <a:cs typeface="Times New Roman"/>
              </a:rPr>
              <a:t>but </a:t>
            </a:r>
            <a:r>
              <a:rPr dirty="0" sz="1450" spc="-10">
                <a:latin typeface="Times New Roman"/>
                <a:cs typeface="Times New Roman"/>
              </a:rPr>
              <a:t>whether  butchered in the </a:t>
            </a:r>
            <a:r>
              <a:rPr dirty="0" sz="1450" spc="-5">
                <a:latin typeface="Times New Roman"/>
                <a:cs typeface="Times New Roman"/>
              </a:rPr>
              <a:t>rout or </a:t>
            </a:r>
            <a:r>
              <a:rPr dirty="0" sz="1450" spc="-10">
                <a:latin typeface="Times New Roman"/>
                <a:cs typeface="Times New Roman"/>
              </a:rPr>
              <a:t>safe escaped from </a:t>
            </a:r>
            <a:r>
              <a:rPr dirty="0" sz="1450" spc="-20">
                <a:latin typeface="Times New Roman"/>
                <a:cs typeface="Times New Roman"/>
              </a:rPr>
              <a:t>Shoreby, </a:t>
            </a:r>
            <a:r>
              <a:rPr dirty="0" sz="1450" spc="-10">
                <a:latin typeface="Times New Roman"/>
                <a:cs typeface="Times New Roman"/>
              </a:rPr>
              <a:t>who should</a:t>
            </a:r>
            <a:r>
              <a:rPr dirty="0" sz="1450" spc="65">
                <a:latin typeface="Times New Roman"/>
                <a:cs typeface="Times New Roman"/>
              </a:rPr>
              <a:t> </a:t>
            </a:r>
            <a:r>
              <a:rPr dirty="0" sz="1450" spc="-10">
                <a:latin typeface="Times New Roman"/>
                <a:cs typeface="Times New Roman"/>
              </a:rPr>
              <a:t>say?</a:t>
            </a:r>
            <a:endParaRPr sz="145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91650"/>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looked about him with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scare.</a:t>
            </a:r>
            <a:endParaRPr sz="1450">
              <a:latin typeface="Times New Roman"/>
              <a:cs typeface="Times New Roman"/>
            </a:endParaRPr>
          </a:p>
          <a:p>
            <a:pPr algn="just" marL="12700" marR="7620">
              <a:lnSpc>
                <a:spcPts val="1730"/>
              </a:lnSpc>
              <a:spcBef>
                <a:spcPts val="630"/>
              </a:spcBef>
            </a:pPr>
            <a:r>
              <a:rPr dirty="0" sz="1450" spc="-15">
                <a:latin typeface="Times New Roman"/>
                <a:cs typeface="Times New Roman"/>
              </a:rPr>
              <a:t>“Hither,” </a:t>
            </a:r>
            <a:r>
              <a:rPr dirty="0" sz="1450" spc="-10">
                <a:latin typeface="Times New Roman"/>
                <a:cs typeface="Times New Roman"/>
              </a:rPr>
              <a:t>said Sir Daniel; and as the other rose at his command and came  slowly towards him, </a:t>
            </a:r>
            <a:r>
              <a:rPr dirty="0" sz="1450" spc="-5">
                <a:latin typeface="Times New Roman"/>
                <a:cs typeface="Times New Roman"/>
              </a:rPr>
              <a:t>he </a:t>
            </a:r>
            <a:r>
              <a:rPr dirty="0" sz="1450" spc="-10">
                <a:latin typeface="Times New Roman"/>
                <a:cs typeface="Times New Roman"/>
              </a:rPr>
              <a:t>leaned back and laughed outright. “By the rood!” </a:t>
            </a:r>
            <a:r>
              <a:rPr dirty="0" sz="1450" spc="-5">
                <a:latin typeface="Times New Roman"/>
                <a:cs typeface="Times New Roman"/>
              </a:rPr>
              <a:t>he  </a:t>
            </a:r>
            <a:r>
              <a:rPr dirty="0" sz="1450" spc="-10">
                <a:latin typeface="Times New Roman"/>
                <a:cs typeface="Times New Roman"/>
              </a:rPr>
              <a:t>cried, “a sturdy</a:t>
            </a:r>
            <a:r>
              <a:rPr dirty="0" sz="1450">
                <a:latin typeface="Times New Roman"/>
                <a:cs typeface="Times New Roman"/>
              </a:rPr>
              <a:t> </a:t>
            </a:r>
            <a:r>
              <a:rPr dirty="0" sz="1450" spc="-10">
                <a:latin typeface="Times New Roman"/>
                <a:cs typeface="Times New Roman"/>
              </a:rPr>
              <a:t>boy!”</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The lad flushed crimson with </a:t>
            </a:r>
            <a:r>
              <a:rPr dirty="0" sz="1450" spc="-20">
                <a:latin typeface="Times New Roman"/>
                <a:cs typeface="Times New Roman"/>
              </a:rPr>
              <a:t>anger, </a:t>
            </a:r>
            <a:r>
              <a:rPr dirty="0" sz="1450" spc="-10">
                <a:latin typeface="Times New Roman"/>
                <a:cs typeface="Times New Roman"/>
              </a:rPr>
              <a:t>and darted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hate </a:t>
            </a:r>
            <a:r>
              <a:rPr dirty="0" sz="1450" spc="-5">
                <a:latin typeface="Times New Roman"/>
                <a:cs typeface="Times New Roman"/>
              </a:rPr>
              <a:t>out of </a:t>
            </a:r>
            <a:r>
              <a:rPr dirty="0" sz="1450" spc="-10">
                <a:latin typeface="Times New Roman"/>
                <a:cs typeface="Times New Roman"/>
              </a:rPr>
              <a:t>his dark  eyes. Now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his legs, it was more difficult to make certain </a:t>
            </a:r>
            <a:r>
              <a:rPr dirty="0" sz="1450" spc="-5">
                <a:latin typeface="Times New Roman"/>
                <a:cs typeface="Times New Roman"/>
              </a:rPr>
              <a:t>of </a:t>
            </a:r>
            <a:r>
              <a:rPr dirty="0" sz="1450" spc="-10">
                <a:latin typeface="Times New Roman"/>
                <a:cs typeface="Times New Roman"/>
              </a:rPr>
              <a:t>his  age. His face looked somewhat older in expression, </a:t>
            </a:r>
            <a:r>
              <a:rPr dirty="0" sz="1450" spc="-5">
                <a:latin typeface="Times New Roman"/>
                <a:cs typeface="Times New Roman"/>
              </a:rPr>
              <a:t>but </a:t>
            </a:r>
            <a:r>
              <a:rPr dirty="0" sz="1450" spc="-10">
                <a:latin typeface="Times New Roman"/>
                <a:cs typeface="Times New Roman"/>
              </a:rPr>
              <a:t>it was as smooth as </a:t>
            </a:r>
            <a:r>
              <a:rPr dirty="0" sz="1450" spc="-5">
                <a:latin typeface="Times New Roman"/>
                <a:cs typeface="Times New Roman"/>
              </a:rPr>
              <a:t>a  young </a:t>
            </a:r>
            <a:r>
              <a:rPr dirty="0" sz="1450" spc="-20">
                <a:latin typeface="Times New Roman"/>
                <a:cs typeface="Times New Roman"/>
              </a:rPr>
              <a:t>child’s; </a:t>
            </a:r>
            <a:r>
              <a:rPr dirty="0" sz="1450" spc="-10">
                <a:latin typeface="Times New Roman"/>
                <a:cs typeface="Times New Roman"/>
              </a:rPr>
              <a:t>and in </a:t>
            </a:r>
            <a:r>
              <a:rPr dirty="0" sz="1450" spc="-5">
                <a:latin typeface="Times New Roman"/>
                <a:cs typeface="Times New Roman"/>
              </a:rPr>
              <a:t>bone </a:t>
            </a:r>
            <a:r>
              <a:rPr dirty="0" sz="1450" spc="-10">
                <a:latin typeface="Times New Roman"/>
                <a:cs typeface="Times New Roman"/>
              </a:rPr>
              <a:t>and </a:t>
            </a:r>
            <a:r>
              <a:rPr dirty="0" sz="1450" spc="-5">
                <a:latin typeface="Times New Roman"/>
                <a:cs typeface="Times New Roman"/>
              </a:rPr>
              <a:t>body he </a:t>
            </a:r>
            <a:r>
              <a:rPr dirty="0" sz="1450" spc="-10">
                <a:latin typeface="Times New Roman"/>
                <a:cs typeface="Times New Roman"/>
              </a:rPr>
              <a:t>was unusually </a:t>
            </a:r>
            <a:r>
              <a:rPr dirty="0" sz="1450" spc="-15">
                <a:latin typeface="Times New Roman"/>
                <a:cs typeface="Times New Roman"/>
              </a:rPr>
              <a:t>slender, </a:t>
            </a:r>
            <a:r>
              <a:rPr dirty="0" sz="1450" spc="-10">
                <a:latin typeface="Times New Roman"/>
                <a:cs typeface="Times New Roman"/>
              </a:rPr>
              <a:t>and somewhat  awkward </a:t>
            </a:r>
            <a:r>
              <a:rPr dirty="0" sz="1450" spc="-5">
                <a:latin typeface="Times New Roman"/>
                <a:cs typeface="Times New Roman"/>
              </a:rPr>
              <a:t>of </a:t>
            </a:r>
            <a:r>
              <a:rPr dirty="0" sz="1450" spc="-10">
                <a:latin typeface="Times New Roman"/>
                <a:cs typeface="Times New Roman"/>
              </a:rPr>
              <a:t>gait.</a:t>
            </a:r>
            <a:endParaRPr sz="1450">
              <a:latin typeface="Times New Roman"/>
              <a:cs typeface="Times New Roman"/>
            </a:endParaRPr>
          </a:p>
          <a:p>
            <a:pPr algn="just" marL="12700">
              <a:lnSpc>
                <a:spcPct val="100000"/>
              </a:lnSpc>
              <a:spcBef>
                <a:spcPts val="505"/>
              </a:spcBef>
            </a:pPr>
            <a:r>
              <a:rPr dirty="0" sz="1450" spc="-60">
                <a:latin typeface="Times New Roman"/>
                <a:cs typeface="Times New Roman"/>
              </a:rPr>
              <a:t>“Ye </a:t>
            </a:r>
            <a:r>
              <a:rPr dirty="0" sz="1450" spc="-10">
                <a:latin typeface="Times New Roman"/>
                <a:cs typeface="Times New Roman"/>
              </a:rPr>
              <a:t>have called me, Sir Daniel,” </a:t>
            </a:r>
            <a:r>
              <a:rPr dirty="0" sz="1450" spc="-5">
                <a:latin typeface="Times New Roman"/>
                <a:cs typeface="Times New Roman"/>
              </a:rPr>
              <a:t>he </a:t>
            </a:r>
            <a:r>
              <a:rPr dirty="0" sz="1450" spc="-10">
                <a:latin typeface="Times New Roman"/>
                <a:cs typeface="Times New Roman"/>
              </a:rPr>
              <a:t>said. </a:t>
            </a:r>
            <a:r>
              <a:rPr dirty="0" sz="1450" spc="-40">
                <a:latin typeface="Times New Roman"/>
                <a:cs typeface="Times New Roman"/>
              </a:rPr>
              <a:t>“Was </a:t>
            </a:r>
            <a:r>
              <a:rPr dirty="0" sz="1450" spc="-10">
                <a:latin typeface="Times New Roman"/>
                <a:cs typeface="Times New Roman"/>
              </a:rPr>
              <a:t>it to laugh at my </a:t>
            </a:r>
            <a:r>
              <a:rPr dirty="0" sz="1450" spc="-5">
                <a:latin typeface="Times New Roman"/>
                <a:cs typeface="Times New Roman"/>
              </a:rPr>
              <a:t>poor</a:t>
            </a:r>
            <a:r>
              <a:rPr dirty="0" sz="1450" spc="215">
                <a:latin typeface="Times New Roman"/>
                <a:cs typeface="Times New Roman"/>
              </a:rPr>
              <a:t> </a:t>
            </a:r>
            <a:r>
              <a:rPr dirty="0" sz="1450" spc="-10">
                <a:latin typeface="Times New Roman"/>
                <a:cs typeface="Times New Roman"/>
              </a:rPr>
              <a:t>plight?”</a:t>
            </a:r>
            <a:endParaRPr sz="1450">
              <a:latin typeface="Times New Roman"/>
              <a:cs typeface="Times New Roman"/>
            </a:endParaRPr>
          </a:p>
          <a:p>
            <a:pPr algn="just" marL="12700" marR="6350">
              <a:lnSpc>
                <a:spcPts val="1730"/>
              </a:lnSpc>
              <a:spcBef>
                <a:spcPts val="630"/>
              </a:spcBef>
            </a:pPr>
            <a:r>
              <a:rPr dirty="0" sz="1450" spc="-30">
                <a:latin typeface="Times New Roman"/>
                <a:cs typeface="Times New Roman"/>
              </a:rPr>
              <a:t>“Nay, now, </a:t>
            </a:r>
            <a:r>
              <a:rPr dirty="0" sz="1450" spc="-10">
                <a:latin typeface="Times New Roman"/>
                <a:cs typeface="Times New Roman"/>
              </a:rPr>
              <a:t>let laugh,” said the knight. “Good </a:t>
            </a:r>
            <a:r>
              <a:rPr dirty="0" sz="1450" spc="-25">
                <a:latin typeface="Times New Roman"/>
                <a:cs typeface="Times New Roman"/>
              </a:rPr>
              <a:t>shrew, </a:t>
            </a:r>
            <a:r>
              <a:rPr dirty="0" sz="1450" spc="-10">
                <a:latin typeface="Times New Roman"/>
                <a:cs typeface="Times New Roman"/>
              </a:rPr>
              <a:t>let laugh, </a:t>
            </a:r>
            <a:r>
              <a:rPr dirty="0" sz="1450" spc="-5">
                <a:latin typeface="Times New Roman"/>
                <a:cs typeface="Times New Roman"/>
              </a:rPr>
              <a:t>I </a:t>
            </a:r>
            <a:r>
              <a:rPr dirty="0" sz="1450" spc="-10">
                <a:latin typeface="Times New Roman"/>
                <a:cs typeface="Times New Roman"/>
              </a:rPr>
              <a:t>pray </a:t>
            </a:r>
            <a:r>
              <a:rPr dirty="0" sz="1450" spc="-5">
                <a:latin typeface="Times New Roman"/>
                <a:cs typeface="Times New Roman"/>
              </a:rPr>
              <a:t>you. </a:t>
            </a:r>
            <a:r>
              <a:rPr dirty="0" sz="1450" spc="-10">
                <a:latin typeface="Times New Roman"/>
                <a:cs typeface="Times New Roman"/>
              </a:rPr>
              <a:t>An  </a:t>
            </a:r>
            <a:r>
              <a:rPr dirty="0" sz="1450" spc="-5">
                <a:latin typeface="Times New Roman"/>
                <a:cs typeface="Times New Roman"/>
              </a:rPr>
              <a:t>ye </a:t>
            </a:r>
            <a:r>
              <a:rPr dirty="0" sz="1450" spc="-10">
                <a:latin typeface="Times New Roman"/>
                <a:cs typeface="Times New Roman"/>
              </a:rPr>
              <a:t>could see yourself, </a:t>
            </a:r>
            <a:r>
              <a:rPr dirty="0" sz="1450" spc="-5">
                <a:latin typeface="Times New Roman"/>
                <a:cs typeface="Times New Roman"/>
              </a:rPr>
              <a:t>I </a:t>
            </a:r>
            <a:r>
              <a:rPr dirty="0" sz="1450" spc="-10">
                <a:latin typeface="Times New Roman"/>
                <a:cs typeface="Times New Roman"/>
              </a:rPr>
              <a:t>warrant </a:t>
            </a:r>
            <a:r>
              <a:rPr dirty="0" sz="1450" spc="-5">
                <a:latin typeface="Times New Roman"/>
                <a:cs typeface="Times New Roman"/>
              </a:rPr>
              <a:t>ye </a:t>
            </a:r>
            <a:r>
              <a:rPr dirty="0" sz="1450" spc="-10">
                <a:latin typeface="Times New Roman"/>
                <a:cs typeface="Times New Roman"/>
              </a:rPr>
              <a:t>would laugh the</a:t>
            </a:r>
            <a:r>
              <a:rPr dirty="0" sz="1450" spc="35">
                <a:latin typeface="Times New Roman"/>
                <a:cs typeface="Times New Roman"/>
              </a:rPr>
              <a:t> </a:t>
            </a:r>
            <a:r>
              <a:rPr dirty="0" sz="1450" spc="-10">
                <a:latin typeface="Times New Roman"/>
                <a:cs typeface="Times New Roman"/>
              </a:rPr>
              <a:t>first.”</a:t>
            </a:r>
            <a:endParaRPr sz="1450">
              <a:latin typeface="Times New Roman"/>
              <a:cs typeface="Times New Roman"/>
            </a:endParaRPr>
          </a:p>
          <a:p>
            <a:pPr algn="just" marL="12700" marR="6350">
              <a:lnSpc>
                <a:spcPts val="1730"/>
              </a:lnSpc>
              <a:spcBef>
                <a:spcPts val="575"/>
              </a:spcBef>
            </a:pPr>
            <a:r>
              <a:rPr dirty="0" sz="1450" spc="-25">
                <a:latin typeface="Times New Roman"/>
                <a:cs typeface="Times New Roman"/>
              </a:rPr>
              <a:t>“Well,” </a:t>
            </a:r>
            <a:r>
              <a:rPr dirty="0" sz="1450" spc="-10">
                <a:latin typeface="Times New Roman"/>
                <a:cs typeface="Times New Roman"/>
              </a:rPr>
              <a:t>cried the lad, flushing, “ye shall answer this when </a:t>
            </a:r>
            <a:r>
              <a:rPr dirty="0" sz="1450" spc="-5">
                <a:latin typeface="Times New Roman"/>
                <a:cs typeface="Times New Roman"/>
              </a:rPr>
              <a:t>ye </a:t>
            </a:r>
            <a:r>
              <a:rPr dirty="0" sz="1450" spc="-10">
                <a:latin typeface="Times New Roman"/>
                <a:cs typeface="Times New Roman"/>
              </a:rPr>
              <a:t>answer for the  </a:t>
            </a:r>
            <a:r>
              <a:rPr dirty="0" sz="1450" spc="-20">
                <a:latin typeface="Times New Roman"/>
                <a:cs typeface="Times New Roman"/>
              </a:rPr>
              <a:t>other. </a:t>
            </a:r>
            <a:r>
              <a:rPr dirty="0" sz="1450" spc="-10">
                <a:latin typeface="Times New Roman"/>
                <a:cs typeface="Times New Roman"/>
              </a:rPr>
              <a:t>Laugh while yet </a:t>
            </a:r>
            <a:r>
              <a:rPr dirty="0" sz="1450" spc="-5">
                <a:latin typeface="Times New Roman"/>
                <a:cs typeface="Times New Roman"/>
              </a:rPr>
              <a:t>ye</a:t>
            </a:r>
            <a:r>
              <a:rPr dirty="0" sz="1450" spc="20">
                <a:latin typeface="Times New Roman"/>
                <a:cs typeface="Times New Roman"/>
              </a:rPr>
              <a:t> </a:t>
            </a:r>
            <a:r>
              <a:rPr dirty="0" sz="1450" spc="-10">
                <a:latin typeface="Times New Roman"/>
                <a:cs typeface="Times New Roman"/>
              </a:rPr>
              <a:t>may!”</a:t>
            </a:r>
            <a:endParaRPr sz="1450">
              <a:latin typeface="Times New Roman"/>
              <a:cs typeface="Times New Roman"/>
            </a:endParaRPr>
          </a:p>
          <a:p>
            <a:pPr algn="just" marL="12700" marR="5715">
              <a:lnSpc>
                <a:spcPts val="1730"/>
              </a:lnSpc>
              <a:spcBef>
                <a:spcPts val="570"/>
              </a:spcBef>
            </a:pPr>
            <a:r>
              <a:rPr dirty="0" sz="1450" spc="-30">
                <a:latin typeface="Times New Roman"/>
                <a:cs typeface="Times New Roman"/>
              </a:rPr>
              <a:t>“Nay, now, </a:t>
            </a:r>
            <a:r>
              <a:rPr dirty="0" sz="1450" spc="-5">
                <a:latin typeface="Times New Roman"/>
                <a:cs typeface="Times New Roman"/>
              </a:rPr>
              <a:t>good </a:t>
            </a:r>
            <a:r>
              <a:rPr dirty="0" sz="1450" spc="-10">
                <a:latin typeface="Times New Roman"/>
                <a:cs typeface="Times New Roman"/>
              </a:rPr>
              <a:t>cousin,” replied Sir Daniel, with some earnestness, “think </a:t>
            </a:r>
            <a:r>
              <a:rPr dirty="0" sz="1450" spc="-5">
                <a:latin typeface="Times New Roman"/>
                <a:cs typeface="Times New Roman"/>
              </a:rPr>
              <a:t>not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mock at </a:t>
            </a:r>
            <a:r>
              <a:rPr dirty="0" sz="1450" spc="-5">
                <a:latin typeface="Times New Roman"/>
                <a:cs typeface="Times New Roman"/>
              </a:rPr>
              <a:t>you, </a:t>
            </a:r>
            <a:r>
              <a:rPr dirty="0" sz="1450" spc="-10">
                <a:latin typeface="Times New Roman"/>
                <a:cs typeface="Times New Roman"/>
              </a:rPr>
              <a:t>except in mirth, as between kinsfolk and singular friends. </a:t>
            </a:r>
            <a:r>
              <a:rPr dirty="0" sz="1450" spc="-5">
                <a:latin typeface="Times New Roman"/>
                <a:cs typeface="Times New Roman"/>
              </a:rPr>
              <a:t>I  </a:t>
            </a:r>
            <a:r>
              <a:rPr dirty="0" sz="1450" spc="-10">
                <a:latin typeface="Times New Roman"/>
                <a:cs typeface="Times New Roman"/>
              </a:rPr>
              <a:t>will make </a:t>
            </a:r>
            <a:r>
              <a:rPr dirty="0" sz="1450" spc="-5">
                <a:latin typeface="Times New Roman"/>
                <a:cs typeface="Times New Roman"/>
              </a:rPr>
              <a:t>you a </a:t>
            </a:r>
            <a:r>
              <a:rPr dirty="0" sz="1450" spc="-10">
                <a:latin typeface="Times New Roman"/>
                <a:cs typeface="Times New Roman"/>
              </a:rPr>
              <a:t>marriage </a:t>
            </a:r>
            <a:r>
              <a:rPr dirty="0" sz="1450" spc="-5">
                <a:latin typeface="Times New Roman"/>
                <a:cs typeface="Times New Roman"/>
              </a:rPr>
              <a:t>of a </a:t>
            </a:r>
            <a:r>
              <a:rPr dirty="0" sz="1450" spc="-10">
                <a:latin typeface="Times New Roman"/>
                <a:cs typeface="Times New Roman"/>
              </a:rPr>
              <a:t>thousand </a:t>
            </a:r>
            <a:r>
              <a:rPr dirty="0" sz="1450" spc="-5">
                <a:latin typeface="Times New Roman"/>
                <a:cs typeface="Times New Roman"/>
              </a:rPr>
              <a:t>pounds, go </a:t>
            </a:r>
            <a:r>
              <a:rPr dirty="0" sz="1450" spc="-10">
                <a:latin typeface="Times New Roman"/>
                <a:cs typeface="Times New Roman"/>
              </a:rPr>
              <a:t>to! and cherish </a:t>
            </a:r>
            <a:r>
              <a:rPr dirty="0" sz="1450" spc="-5">
                <a:latin typeface="Times New Roman"/>
                <a:cs typeface="Times New Roman"/>
              </a:rPr>
              <a:t>you  </a:t>
            </a:r>
            <a:r>
              <a:rPr dirty="0" sz="1450" spc="-15">
                <a:latin typeface="Times New Roman"/>
                <a:cs typeface="Times New Roman"/>
              </a:rPr>
              <a:t>exceedingly. </a:t>
            </a:r>
            <a:r>
              <a:rPr dirty="0" sz="1450" spc="-5">
                <a:latin typeface="Times New Roman"/>
                <a:cs typeface="Times New Roman"/>
              </a:rPr>
              <a:t>I </a:t>
            </a:r>
            <a:r>
              <a:rPr dirty="0" sz="1450" spc="-10">
                <a:latin typeface="Times New Roman"/>
                <a:cs typeface="Times New Roman"/>
              </a:rPr>
              <a:t>took </a:t>
            </a:r>
            <a:r>
              <a:rPr dirty="0" sz="1450" spc="-5">
                <a:latin typeface="Times New Roman"/>
                <a:cs typeface="Times New Roman"/>
              </a:rPr>
              <a:t>you, </a:t>
            </a:r>
            <a:r>
              <a:rPr dirty="0" sz="1450" spc="-10">
                <a:latin typeface="Times New Roman"/>
                <a:cs typeface="Times New Roman"/>
              </a:rPr>
              <a:t>indeed, </a:t>
            </a:r>
            <a:r>
              <a:rPr dirty="0" sz="1450" spc="-20">
                <a:latin typeface="Times New Roman"/>
                <a:cs typeface="Times New Roman"/>
              </a:rPr>
              <a:t>roughly, </a:t>
            </a:r>
            <a:r>
              <a:rPr dirty="0" sz="1450" spc="-10">
                <a:latin typeface="Times New Roman"/>
                <a:cs typeface="Times New Roman"/>
              </a:rPr>
              <a:t>as the time demanded; </a:t>
            </a:r>
            <a:r>
              <a:rPr dirty="0" sz="1450" spc="-5">
                <a:latin typeface="Times New Roman"/>
                <a:cs typeface="Times New Roman"/>
              </a:rPr>
              <a:t>but </a:t>
            </a:r>
            <a:r>
              <a:rPr dirty="0" sz="1450" spc="-10">
                <a:latin typeface="Times New Roman"/>
                <a:cs typeface="Times New Roman"/>
              </a:rPr>
              <a:t>from  henceforth </a:t>
            </a:r>
            <a:r>
              <a:rPr dirty="0" sz="1450" spc="-5">
                <a:latin typeface="Times New Roman"/>
                <a:cs typeface="Times New Roman"/>
              </a:rPr>
              <a:t>I </a:t>
            </a:r>
            <a:r>
              <a:rPr dirty="0" sz="1450" spc="-10">
                <a:latin typeface="Times New Roman"/>
                <a:cs typeface="Times New Roman"/>
              </a:rPr>
              <a:t>shall ungrudgingly maintain and cheerfully serve </a:t>
            </a:r>
            <a:r>
              <a:rPr dirty="0" sz="1450" spc="-5">
                <a:latin typeface="Times New Roman"/>
                <a:cs typeface="Times New Roman"/>
              </a:rPr>
              <a:t>you. </a:t>
            </a:r>
            <a:r>
              <a:rPr dirty="0" sz="1450" spc="-85">
                <a:latin typeface="Times New Roman"/>
                <a:cs typeface="Times New Roman"/>
              </a:rPr>
              <a:t>Ye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Mrs. Shelton—Lady Shelton, </a:t>
            </a:r>
            <a:r>
              <a:rPr dirty="0" sz="1450" spc="-5">
                <a:latin typeface="Times New Roman"/>
                <a:cs typeface="Times New Roman"/>
              </a:rPr>
              <a:t>by </a:t>
            </a:r>
            <a:r>
              <a:rPr dirty="0" sz="1450" spc="-10">
                <a:latin typeface="Times New Roman"/>
                <a:cs typeface="Times New Roman"/>
              </a:rPr>
              <a:t>my troth! for the lad promiseth </a:t>
            </a:r>
            <a:r>
              <a:rPr dirty="0" sz="1450" spc="-20">
                <a:latin typeface="Times New Roman"/>
                <a:cs typeface="Times New Roman"/>
              </a:rPr>
              <a:t>bravely. Tut! </a:t>
            </a:r>
            <a:r>
              <a:rPr dirty="0" sz="1450" spc="320">
                <a:latin typeface="Times New Roman"/>
                <a:cs typeface="Times New Roman"/>
              </a:rPr>
              <a:t> </a:t>
            </a:r>
            <a:r>
              <a:rPr dirty="0" sz="1450" spc="-5">
                <a:latin typeface="Times New Roman"/>
                <a:cs typeface="Times New Roman"/>
              </a:rPr>
              <a:t>ye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shy for honest laughter; it purgeth </a:t>
            </a:r>
            <a:r>
              <a:rPr dirty="0" sz="1450" spc="-20">
                <a:latin typeface="Times New Roman"/>
                <a:cs typeface="Times New Roman"/>
              </a:rPr>
              <a:t>melancholy. </a:t>
            </a:r>
            <a:r>
              <a:rPr dirty="0" sz="1450" spc="-10">
                <a:latin typeface="Times New Roman"/>
                <a:cs typeface="Times New Roman"/>
              </a:rPr>
              <a:t>They are </a:t>
            </a:r>
            <a:r>
              <a:rPr dirty="0" sz="1450" spc="-5">
                <a:latin typeface="Times New Roman"/>
                <a:cs typeface="Times New Roman"/>
              </a:rPr>
              <a:t>no </a:t>
            </a:r>
            <a:r>
              <a:rPr dirty="0" sz="1450" spc="-10">
                <a:latin typeface="Times New Roman"/>
                <a:cs typeface="Times New Roman"/>
              </a:rPr>
              <a:t>rogues  who laugh, </a:t>
            </a:r>
            <a:r>
              <a:rPr dirty="0" sz="1450" spc="-5">
                <a:latin typeface="Times New Roman"/>
                <a:cs typeface="Times New Roman"/>
              </a:rPr>
              <a:t>good </a:t>
            </a:r>
            <a:r>
              <a:rPr dirty="0" sz="1450" spc="-10">
                <a:latin typeface="Times New Roman"/>
                <a:cs typeface="Times New Roman"/>
              </a:rPr>
              <a:t>cousin. Good mine host, lay me </a:t>
            </a:r>
            <a:r>
              <a:rPr dirty="0" sz="1450" spc="-5">
                <a:latin typeface="Times New Roman"/>
                <a:cs typeface="Times New Roman"/>
              </a:rPr>
              <a:t>a </a:t>
            </a:r>
            <a:r>
              <a:rPr dirty="0" sz="1450" spc="-10">
                <a:latin typeface="Times New Roman"/>
                <a:cs typeface="Times New Roman"/>
              </a:rPr>
              <a:t>meal now for my cousin,  Master </a:t>
            </a:r>
            <a:r>
              <a:rPr dirty="0" sz="1450" spc="-5">
                <a:latin typeface="Times New Roman"/>
                <a:cs typeface="Times New Roman"/>
              </a:rPr>
              <a:t>John. </a:t>
            </a:r>
            <a:r>
              <a:rPr dirty="0" sz="1450" spc="-10">
                <a:latin typeface="Times New Roman"/>
                <a:cs typeface="Times New Roman"/>
              </a:rPr>
              <a:t>Sit </a:t>
            </a:r>
            <a:r>
              <a:rPr dirty="0" sz="1450" spc="-5">
                <a:latin typeface="Times New Roman"/>
                <a:cs typeface="Times New Roman"/>
              </a:rPr>
              <a:t>ye </a:t>
            </a:r>
            <a:r>
              <a:rPr dirty="0" sz="1450" spc="-10">
                <a:latin typeface="Times New Roman"/>
                <a:cs typeface="Times New Roman"/>
              </a:rPr>
              <a:t>down, sweetheart, and</a:t>
            </a:r>
            <a:r>
              <a:rPr dirty="0" sz="1450" spc="10">
                <a:latin typeface="Times New Roman"/>
                <a:cs typeface="Times New Roman"/>
              </a:rPr>
              <a:t> </a:t>
            </a:r>
            <a:r>
              <a:rPr dirty="0" sz="1450" spc="-10">
                <a:latin typeface="Times New Roman"/>
                <a:cs typeface="Times New Roman"/>
              </a:rPr>
              <a:t>eat.”</a:t>
            </a:r>
            <a:endParaRPr sz="1450">
              <a:latin typeface="Times New Roman"/>
              <a:cs typeface="Times New Roman"/>
            </a:endParaRPr>
          </a:p>
          <a:p>
            <a:pPr algn="just" marL="12700" marR="6350">
              <a:lnSpc>
                <a:spcPts val="1730"/>
              </a:lnSpc>
              <a:spcBef>
                <a:spcPts val="565"/>
              </a:spcBef>
            </a:pPr>
            <a:r>
              <a:rPr dirty="0" sz="1450" spc="-25">
                <a:latin typeface="Times New Roman"/>
                <a:cs typeface="Times New Roman"/>
              </a:rPr>
              <a:t>“Nay,” </a:t>
            </a:r>
            <a:r>
              <a:rPr dirty="0" sz="1450" spc="-10">
                <a:latin typeface="Times New Roman"/>
                <a:cs typeface="Times New Roman"/>
              </a:rPr>
              <a:t>said Master </a:t>
            </a:r>
            <a:r>
              <a:rPr dirty="0" sz="1450" spc="-5">
                <a:latin typeface="Times New Roman"/>
                <a:cs typeface="Times New Roman"/>
              </a:rPr>
              <a:t>John, </a:t>
            </a:r>
            <a:r>
              <a:rPr dirty="0" sz="1450" spc="-10">
                <a:latin typeface="Times New Roman"/>
                <a:cs typeface="Times New Roman"/>
              </a:rPr>
              <a:t>“I will break </a:t>
            </a:r>
            <a:r>
              <a:rPr dirty="0" sz="1450" spc="-5">
                <a:latin typeface="Times New Roman"/>
                <a:cs typeface="Times New Roman"/>
              </a:rPr>
              <a:t>no </a:t>
            </a:r>
            <a:r>
              <a:rPr dirty="0" sz="1450" spc="-10">
                <a:latin typeface="Times New Roman"/>
                <a:cs typeface="Times New Roman"/>
              </a:rPr>
              <a:t>bread. Since </a:t>
            </a:r>
            <a:r>
              <a:rPr dirty="0" sz="1450" spc="-5">
                <a:latin typeface="Times New Roman"/>
                <a:cs typeface="Times New Roman"/>
              </a:rPr>
              <a:t>ye </a:t>
            </a:r>
            <a:r>
              <a:rPr dirty="0" sz="1450" spc="-10">
                <a:latin typeface="Times New Roman"/>
                <a:cs typeface="Times New Roman"/>
              </a:rPr>
              <a:t>force me to this sin,  </a:t>
            </a:r>
            <a:r>
              <a:rPr dirty="0" sz="1450" spc="-5">
                <a:latin typeface="Times New Roman"/>
                <a:cs typeface="Times New Roman"/>
              </a:rPr>
              <a:t>I </a:t>
            </a:r>
            <a:r>
              <a:rPr dirty="0" sz="1450" spc="-10">
                <a:latin typeface="Times New Roman"/>
                <a:cs typeface="Times New Roman"/>
              </a:rPr>
              <a:t>will fast for my </a:t>
            </a:r>
            <a:r>
              <a:rPr dirty="0" sz="1450" spc="-20">
                <a:latin typeface="Times New Roman"/>
                <a:cs typeface="Times New Roman"/>
              </a:rPr>
              <a:t>soul’s </a:t>
            </a:r>
            <a:r>
              <a:rPr dirty="0" sz="1450" spc="-10">
                <a:latin typeface="Times New Roman"/>
                <a:cs typeface="Times New Roman"/>
              </a:rPr>
              <a:t>interest. But, </a:t>
            </a:r>
            <a:r>
              <a:rPr dirty="0" sz="1450" spc="-5">
                <a:latin typeface="Times New Roman"/>
                <a:cs typeface="Times New Roman"/>
              </a:rPr>
              <a:t>good </a:t>
            </a:r>
            <a:r>
              <a:rPr dirty="0" sz="1450" spc="-10">
                <a:latin typeface="Times New Roman"/>
                <a:cs typeface="Times New Roman"/>
              </a:rPr>
              <a:t>mine host, </a:t>
            </a:r>
            <a:r>
              <a:rPr dirty="0" sz="1450" spc="-5">
                <a:latin typeface="Times New Roman"/>
                <a:cs typeface="Times New Roman"/>
              </a:rPr>
              <a:t>I </a:t>
            </a:r>
            <a:r>
              <a:rPr dirty="0" sz="1450" spc="-10">
                <a:latin typeface="Times New Roman"/>
                <a:cs typeface="Times New Roman"/>
              </a:rPr>
              <a:t>pray </a:t>
            </a:r>
            <a:r>
              <a:rPr dirty="0" sz="1450" spc="-5">
                <a:latin typeface="Times New Roman"/>
                <a:cs typeface="Times New Roman"/>
              </a:rPr>
              <a:t>you of </a:t>
            </a:r>
            <a:r>
              <a:rPr dirty="0" sz="1450" spc="-10">
                <a:latin typeface="Times New Roman"/>
                <a:cs typeface="Times New Roman"/>
              </a:rPr>
              <a:t>courtesy  give me </a:t>
            </a:r>
            <a:r>
              <a:rPr dirty="0" sz="1450" spc="-5">
                <a:latin typeface="Times New Roman"/>
                <a:cs typeface="Times New Roman"/>
              </a:rPr>
              <a:t>a </a:t>
            </a:r>
            <a:r>
              <a:rPr dirty="0" sz="1450" spc="-10">
                <a:latin typeface="Times New Roman"/>
                <a:cs typeface="Times New Roman"/>
              </a:rPr>
              <a:t>cup </a:t>
            </a:r>
            <a:r>
              <a:rPr dirty="0" sz="1450" spc="-5">
                <a:latin typeface="Times New Roman"/>
                <a:cs typeface="Times New Roman"/>
              </a:rPr>
              <a:t>of </a:t>
            </a:r>
            <a:r>
              <a:rPr dirty="0" sz="1450" spc="-10">
                <a:latin typeface="Times New Roman"/>
                <a:cs typeface="Times New Roman"/>
              </a:rPr>
              <a:t>fair water;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much beholden to </a:t>
            </a:r>
            <a:r>
              <a:rPr dirty="0" sz="1450" spc="-5">
                <a:latin typeface="Times New Roman"/>
                <a:cs typeface="Times New Roman"/>
              </a:rPr>
              <a:t>your </a:t>
            </a:r>
            <a:r>
              <a:rPr dirty="0" sz="1450" spc="-10">
                <a:latin typeface="Times New Roman"/>
                <a:cs typeface="Times New Roman"/>
              </a:rPr>
              <a:t>courtesy  indeed.”</a:t>
            </a:r>
            <a:endParaRPr sz="1450">
              <a:latin typeface="Times New Roman"/>
              <a:cs typeface="Times New Roman"/>
            </a:endParaRPr>
          </a:p>
          <a:p>
            <a:pPr algn="just" marL="12700" marR="12700">
              <a:lnSpc>
                <a:spcPts val="1730"/>
              </a:lnSpc>
              <a:spcBef>
                <a:spcPts val="570"/>
              </a:spcBef>
            </a:pPr>
            <a:r>
              <a:rPr dirty="0" sz="1450" spc="-60">
                <a:latin typeface="Times New Roman"/>
                <a:cs typeface="Times New Roman"/>
              </a:rPr>
              <a:t>“Ye </a:t>
            </a:r>
            <a:r>
              <a:rPr dirty="0" sz="1450" spc="-10">
                <a:latin typeface="Times New Roman"/>
                <a:cs typeface="Times New Roman"/>
              </a:rPr>
              <a:t>shall have </a:t>
            </a:r>
            <a:r>
              <a:rPr dirty="0" sz="1450" spc="-5">
                <a:latin typeface="Times New Roman"/>
                <a:cs typeface="Times New Roman"/>
              </a:rPr>
              <a:t>a </a:t>
            </a:r>
            <a:r>
              <a:rPr dirty="0" sz="1450" spc="-10">
                <a:latin typeface="Times New Roman"/>
                <a:cs typeface="Times New Roman"/>
              </a:rPr>
              <a:t>dispensation, </a:t>
            </a:r>
            <a:r>
              <a:rPr dirty="0" sz="1450" spc="-5">
                <a:latin typeface="Times New Roman"/>
                <a:cs typeface="Times New Roman"/>
              </a:rPr>
              <a:t>go </a:t>
            </a:r>
            <a:r>
              <a:rPr dirty="0" sz="1450" spc="-10">
                <a:latin typeface="Times New Roman"/>
                <a:cs typeface="Times New Roman"/>
              </a:rPr>
              <a:t>to!” cried the knight. “Shalt </a:t>
            </a:r>
            <a:r>
              <a:rPr dirty="0" sz="1450" spc="-5">
                <a:latin typeface="Times New Roman"/>
                <a:cs typeface="Times New Roman"/>
              </a:rPr>
              <a:t>be </a:t>
            </a:r>
            <a:r>
              <a:rPr dirty="0" sz="1450" spc="-10">
                <a:latin typeface="Times New Roman"/>
                <a:cs typeface="Times New Roman"/>
              </a:rPr>
              <a:t>well shriven,  </a:t>
            </a:r>
            <a:r>
              <a:rPr dirty="0" sz="1450" spc="-5">
                <a:latin typeface="Times New Roman"/>
                <a:cs typeface="Times New Roman"/>
              </a:rPr>
              <a:t>by </a:t>
            </a:r>
            <a:r>
              <a:rPr dirty="0" sz="1450" spc="-10">
                <a:latin typeface="Times New Roman"/>
                <a:cs typeface="Times New Roman"/>
              </a:rPr>
              <a:t>my faith! Content </a:t>
            </a:r>
            <a:r>
              <a:rPr dirty="0" sz="1450" spc="-5">
                <a:latin typeface="Times New Roman"/>
                <a:cs typeface="Times New Roman"/>
              </a:rPr>
              <a:t>you, </a:t>
            </a:r>
            <a:r>
              <a:rPr dirty="0" sz="1450" spc="-10">
                <a:latin typeface="Times New Roman"/>
                <a:cs typeface="Times New Roman"/>
              </a:rPr>
              <a:t>then, and</a:t>
            </a:r>
            <a:r>
              <a:rPr dirty="0" sz="1450" spc="15">
                <a:latin typeface="Times New Roman"/>
                <a:cs typeface="Times New Roman"/>
              </a:rPr>
              <a:t> </a:t>
            </a:r>
            <a:r>
              <a:rPr dirty="0" sz="1450" spc="-10">
                <a:latin typeface="Times New Roman"/>
                <a:cs typeface="Times New Roman"/>
              </a:rPr>
              <a:t>eat.”</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But the lad was obstinate, drank </a:t>
            </a:r>
            <a:r>
              <a:rPr dirty="0" sz="1450" spc="-5">
                <a:latin typeface="Times New Roman"/>
                <a:cs typeface="Times New Roman"/>
              </a:rPr>
              <a:t>a </a:t>
            </a:r>
            <a:r>
              <a:rPr dirty="0" sz="1450" spc="-10">
                <a:latin typeface="Times New Roman"/>
                <a:cs typeface="Times New Roman"/>
              </a:rPr>
              <a:t>cup </a:t>
            </a:r>
            <a:r>
              <a:rPr dirty="0" sz="1450" spc="-5">
                <a:latin typeface="Times New Roman"/>
                <a:cs typeface="Times New Roman"/>
              </a:rPr>
              <a:t>of </a:t>
            </a:r>
            <a:r>
              <a:rPr dirty="0" sz="1450" spc="-20">
                <a:latin typeface="Times New Roman"/>
                <a:cs typeface="Times New Roman"/>
              </a:rPr>
              <a:t>water, </a:t>
            </a:r>
            <a:r>
              <a:rPr dirty="0" sz="1450" spc="-10">
                <a:latin typeface="Times New Roman"/>
                <a:cs typeface="Times New Roman"/>
              </a:rPr>
              <a:t>and, once more wrapping  himself closely in his mantle, sat in </a:t>
            </a:r>
            <a:r>
              <a:rPr dirty="0" sz="1450" spc="-5">
                <a:latin typeface="Times New Roman"/>
                <a:cs typeface="Times New Roman"/>
              </a:rPr>
              <a:t>a </a:t>
            </a:r>
            <a:r>
              <a:rPr dirty="0" sz="1450" spc="-10">
                <a:latin typeface="Times New Roman"/>
                <a:cs typeface="Times New Roman"/>
              </a:rPr>
              <a:t>far </a:t>
            </a:r>
            <a:r>
              <a:rPr dirty="0" sz="1450" spc="-15">
                <a:latin typeface="Times New Roman"/>
                <a:cs typeface="Times New Roman"/>
              </a:rPr>
              <a:t>corner,</a:t>
            </a:r>
            <a:r>
              <a:rPr dirty="0" sz="1450" spc="45">
                <a:latin typeface="Times New Roman"/>
                <a:cs typeface="Times New Roman"/>
              </a:rPr>
              <a:t> </a:t>
            </a:r>
            <a:r>
              <a:rPr dirty="0" sz="1450" spc="-10">
                <a:latin typeface="Times New Roman"/>
                <a:cs typeface="Times New Roman"/>
              </a:rPr>
              <a:t>brooding.</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In an </a:t>
            </a:r>
            <a:r>
              <a:rPr dirty="0" sz="1450" spc="-5">
                <a:latin typeface="Times New Roman"/>
                <a:cs typeface="Times New Roman"/>
              </a:rPr>
              <a:t>hour or </a:t>
            </a:r>
            <a:r>
              <a:rPr dirty="0" sz="1450" spc="-10">
                <a:latin typeface="Times New Roman"/>
                <a:cs typeface="Times New Roman"/>
              </a:rPr>
              <a:t>two, there rose </a:t>
            </a:r>
            <a:r>
              <a:rPr dirty="0" sz="1450" spc="-5">
                <a:latin typeface="Times New Roman"/>
                <a:cs typeface="Times New Roman"/>
              </a:rPr>
              <a:t>a </a:t>
            </a:r>
            <a:r>
              <a:rPr dirty="0" sz="1450" spc="-10">
                <a:latin typeface="Times New Roman"/>
                <a:cs typeface="Times New Roman"/>
              </a:rPr>
              <a:t>stir in the village </a:t>
            </a:r>
            <a:r>
              <a:rPr dirty="0" sz="1450" spc="-5">
                <a:latin typeface="Times New Roman"/>
                <a:cs typeface="Times New Roman"/>
              </a:rPr>
              <a:t>of </a:t>
            </a:r>
            <a:r>
              <a:rPr dirty="0" sz="1450" spc="-10">
                <a:latin typeface="Times New Roman"/>
                <a:cs typeface="Times New Roman"/>
              </a:rPr>
              <a:t>sentries challenging and the  clatter </a:t>
            </a:r>
            <a:r>
              <a:rPr dirty="0" sz="1450" spc="-5">
                <a:latin typeface="Times New Roman"/>
                <a:cs typeface="Times New Roman"/>
              </a:rPr>
              <a:t>of </a:t>
            </a:r>
            <a:r>
              <a:rPr dirty="0" sz="1450" spc="-10">
                <a:latin typeface="Times New Roman"/>
                <a:cs typeface="Times New Roman"/>
              </a:rPr>
              <a:t>arms and horses; and then </a:t>
            </a:r>
            <a:r>
              <a:rPr dirty="0" sz="1450" spc="-5">
                <a:latin typeface="Times New Roman"/>
                <a:cs typeface="Times New Roman"/>
              </a:rPr>
              <a:t>a </a:t>
            </a:r>
            <a:r>
              <a:rPr dirty="0" sz="1450" spc="-10">
                <a:latin typeface="Times New Roman"/>
                <a:cs typeface="Times New Roman"/>
              </a:rPr>
              <a:t>troop drew </a:t>
            </a:r>
            <a:r>
              <a:rPr dirty="0" sz="1450" spc="-5">
                <a:latin typeface="Times New Roman"/>
                <a:cs typeface="Times New Roman"/>
              </a:rPr>
              <a:t>up by </a:t>
            </a:r>
            <a:r>
              <a:rPr dirty="0" sz="1450" spc="-10">
                <a:latin typeface="Times New Roman"/>
                <a:cs typeface="Times New Roman"/>
              </a:rPr>
              <a:t>the inn </a:t>
            </a:r>
            <a:r>
              <a:rPr dirty="0" sz="1450" spc="-20">
                <a:latin typeface="Times New Roman"/>
                <a:cs typeface="Times New Roman"/>
              </a:rPr>
              <a:t>door, </a:t>
            </a:r>
            <a:r>
              <a:rPr dirty="0" sz="1450" spc="-10">
                <a:latin typeface="Times New Roman"/>
                <a:cs typeface="Times New Roman"/>
              </a:rPr>
              <a:t>and  Richard Shelton, splashed with mud, presented himself </a:t>
            </a:r>
            <a:r>
              <a:rPr dirty="0" sz="1450" spc="-5">
                <a:latin typeface="Times New Roman"/>
                <a:cs typeface="Times New Roman"/>
              </a:rPr>
              <a:t>upon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threshold.</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“Save </a:t>
            </a:r>
            <a:r>
              <a:rPr dirty="0" sz="1450" spc="-5">
                <a:latin typeface="Times New Roman"/>
                <a:cs typeface="Times New Roman"/>
              </a:rPr>
              <a:t>you, </a:t>
            </a:r>
            <a:r>
              <a:rPr dirty="0" sz="1450" spc="-10">
                <a:latin typeface="Times New Roman"/>
                <a:cs typeface="Times New Roman"/>
              </a:rPr>
              <a:t>Sir Daniel,” </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7620">
              <a:lnSpc>
                <a:spcPts val="1730"/>
              </a:lnSpc>
              <a:spcBef>
                <a:spcPts val="630"/>
              </a:spcBef>
            </a:pPr>
            <a:r>
              <a:rPr dirty="0" sz="1450" spc="-10">
                <a:latin typeface="Times New Roman"/>
                <a:cs typeface="Times New Roman"/>
              </a:rPr>
              <a:t>“How! Dickie Shelton!” cried the knight; and at the mention </a:t>
            </a:r>
            <a:r>
              <a:rPr dirty="0" sz="1450" spc="-5">
                <a:latin typeface="Times New Roman"/>
                <a:cs typeface="Times New Roman"/>
              </a:rPr>
              <a:t>of </a:t>
            </a:r>
            <a:r>
              <a:rPr dirty="0" sz="1450" spc="-25">
                <a:latin typeface="Times New Roman"/>
                <a:cs typeface="Times New Roman"/>
              </a:rPr>
              <a:t>Dick’s </a:t>
            </a:r>
            <a:r>
              <a:rPr dirty="0" sz="1450" spc="-10">
                <a:latin typeface="Times New Roman"/>
                <a:cs typeface="Times New Roman"/>
              </a:rPr>
              <a:t>name  the other lad looked curiously across. “What maketh Bennet</a:t>
            </a:r>
            <a:r>
              <a:rPr dirty="0" sz="1450" spc="60">
                <a:latin typeface="Times New Roman"/>
                <a:cs typeface="Times New Roman"/>
              </a:rPr>
              <a:t> </a:t>
            </a:r>
            <a:r>
              <a:rPr dirty="0" sz="1450" spc="-10">
                <a:latin typeface="Times New Roman"/>
                <a:cs typeface="Times New Roman"/>
              </a:rPr>
              <a:t>Hatch?”</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“Please</a:t>
            </a:r>
            <a:r>
              <a:rPr dirty="0" sz="1450" spc="290">
                <a:latin typeface="Times New Roman"/>
                <a:cs typeface="Times New Roman"/>
              </a:rPr>
              <a:t> </a:t>
            </a:r>
            <a:r>
              <a:rPr dirty="0" sz="1450" spc="-5">
                <a:latin typeface="Times New Roman"/>
                <a:cs typeface="Times New Roman"/>
              </a:rPr>
              <a:t>you,</a:t>
            </a:r>
            <a:r>
              <a:rPr dirty="0" sz="1450" spc="290">
                <a:latin typeface="Times New Roman"/>
                <a:cs typeface="Times New Roman"/>
              </a:rPr>
              <a:t> </a:t>
            </a:r>
            <a:r>
              <a:rPr dirty="0" sz="1450" spc="-10">
                <a:latin typeface="Times New Roman"/>
                <a:cs typeface="Times New Roman"/>
              </a:rPr>
              <a:t>sir</a:t>
            </a:r>
            <a:r>
              <a:rPr dirty="0" sz="1450" spc="290">
                <a:latin typeface="Times New Roman"/>
                <a:cs typeface="Times New Roman"/>
              </a:rPr>
              <a:t> </a:t>
            </a:r>
            <a:r>
              <a:rPr dirty="0" sz="1450" spc="-10">
                <a:latin typeface="Times New Roman"/>
                <a:cs typeface="Times New Roman"/>
              </a:rPr>
              <a:t>knight,</a:t>
            </a:r>
            <a:r>
              <a:rPr dirty="0" sz="1450" spc="295">
                <a:latin typeface="Times New Roman"/>
                <a:cs typeface="Times New Roman"/>
              </a:rPr>
              <a:t> </a:t>
            </a:r>
            <a:r>
              <a:rPr dirty="0" sz="1450" spc="-10">
                <a:latin typeface="Times New Roman"/>
                <a:cs typeface="Times New Roman"/>
              </a:rPr>
              <a:t>to</a:t>
            </a:r>
            <a:r>
              <a:rPr dirty="0" sz="1450" spc="290">
                <a:latin typeface="Times New Roman"/>
                <a:cs typeface="Times New Roman"/>
              </a:rPr>
              <a:t> </a:t>
            </a:r>
            <a:r>
              <a:rPr dirty="0" sz="1450" spc="-10">
                <a:latin typeface="Times New Roman"/>
                <a:cs typeface="Times New Roman"/>
              </a:rPr>
              <a:t>take</a:t>
            </a:r>
            <a:r>
              <a:rPr dirty="0" sz="1450" spc="290">
                <a:latin typeface="Times New Roman"/>
                <a:cs typeface="Times New Roman"/>
              </a:rPr>
              <a:t> </a:t>
            </a:r>
            <a:r>
              <a:rPr dirty="0" sz="1450" spc="-10">
                <a:latin typeface="Times New Roman"/>
                <a:cs typeface="Times New Roman"/>
              </a:rPr>
              <a:t>cognisance</a:t>
            </a:r>
            <a:r>
              <a:rPr dirty="0" sz="1450" spc="295">
                <a:latin typeface="Times New Roman"/>
                <a:cs typeface="Times New Roman"/>
              </a:rPr>
              <a:t> </a:t>
            </a:r>
            <a:r>
              <a:rPr dirty="0" sz="1450" spc="-5">
                <a:latin typeface="Times New Roman"/>
                <a:cs typeface="Times New Roman"/>
              </a:rPr>
              <a:t>of</a:t>
            </a:r>
            <a:r>
              <a:rPr dirty="0" sz="1450" spc="290">
                <a:latin typeface="Times New Roman"/>
                <a:cs typeface="Times New Roman"/>
              </a:rPr>
              <a:t> </a:t>
            </a:r>
            <a:r>
              <a:rPr dirty="0" sz="1450" spc="-10">
                <a:latin typeface="Times New Roman"/>
                <a:cs typeface="Times New Roman"/>
              </a:rPr>
              <a:t>this</a:t>
            </a:r>
            <a:r>
              <a:rPr dirty="0" sz="1450" spc="290">
                <a:latin typeface="Times New Roman"/>
                <a:cs typeface="Times New Roman"/>
              </a:rPr>
              <a:t> </a:t>
            </a:r>
            <a:r>
              <a:rPr dirty="0" sz="1450" spc="-10">
                <a:latin typeface="Times New Roman"/>
                <a:cs typeface="Times New Roman"/>
              </a:rPr>
              <a:t>packet</a:t>
            </a:r>
            <a:r>
              <a:rPr dirty="0" sz="1450" spc="295">
                <a:latin typeface="Times New Roman"/>
                <a:cs typeface="Times New Roman"/>
              </a:rPr>
              <a:t> </a:t>
            </a:r>
            <a:r>
              <a:rPr dirty="0" sz="1450" spc="-10">
                <a:latin typeface="Times New Roman"/>
                <a:cs typeface="Times New Roman"/>
              </a:rPr>
              <a:t>from</a:t>
            </a:r>
            <a:r>
              <a:rPr dirty="0" sz="1450" spc="290">
                <a:latin typeface="Times New Roman"/>
                <a:cs typeface="Times New Roman"/>
              </a:rPr>
              <a:t> </a:t>
            </a:r>
            <a:r>
              <a:rPr dirty="0" sz="1450" spc="-10">
                <a:latin typeface="Times New Roman"/>
                <a:cs typeface="Times New Roman"/>
              </a:rPr>
              <a:t>Sir</a:t>
            </a:r>
            <a:r>
              <a:rPr dirty="0" sz="1450" spc="290">
                <a:latin typeface="Times New Roman"/>
                <a:cs typeface="Times New Roman"/>
              </a:rPr>
              <a:t> </a:t>
            </a:r>
            <a:r>
              <a:rPr dirty="0" sz="1450" spc="-20">
                <a:latin typeface="Times New Roman"/>
                <a:cs typeface="Times New Roman"/>
              </a:rPr>
              <a:t>Oliver,</a:t>
            </a:r>
            <a:endParaRPr sz="1450">
              <a:latin typeface="Times New Roman"/>
              <a:cs typeface="Times New Roman"/>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244965"/>
          </a:xfrm>
          <a:prstGeom prst="rect">
            <a:avLst/>
          </a:prstGeom>
        </p:spPr>
        <p:txBody>
          <a:bodyPr wrap="square" lIns="0" tIns="84455" rIns="0" bIns="0" rtlCol="0" vert="horz">
            <a:spAutoFit/>
          </a:bodyPr>
          <a:lstStyle/>
          <a:p>
            <a:pPr marL="12700">
              <a:lnSpc>
                <a:spcPct val="100000"/>
              </a:lnSpc>
              <a:spcBef>
                <a:spcPts val="665"/>
              </a:spcBef>
            </a:pPr>
            <a:r>
              <a:rPr dirty="0" sz="1450" spc="-10">
                <a:latin typeface="Times New Roman"/>
                <a:cs typeface="Times New Roman"/>
              </a:rPr>
              <a:t>He caught </a:t>
            </a:r>
            <a:r>
              <a:rPr dirty="0" sz="1450" spc="-5">
                <a:latin typeface="Times New Roman"/>
                <a:cs typeface="Times New Roman"/>
              </a:rPr>
              <a:t>a </a:t>
            </a:r>
            <a:r>
              <a:rPr dirty="0" sz="1450" spc="-10">
                <a:latin typeface="Times New Roman"/>
                <a:cs typeface="Times New Roman"/>
              </a:rPr>
              <a:t>passing archer </a:t>
            </a:r>
            <a:r>
              <a:rPr dirty="0" sz="1450" spc="-5">
                <a:latin typeface="Times New Roman"/>
                <a:cs typeface="Times New Roman"/>
              </a:rPr>
              <a:t>by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tabard.</a:t>
            </a:r>
            <a:endParaRPr sz="1450">
              <a:latin typeface="Times New Roman"/>
              <a:cs typeface="Times New Roman"/>
            </a:endParaRPr>
          </a:p>
          <a:p>
            <a:pPr marL="12700" marR="1136015">
              <a:lnSpc>
                <a:spcPct val="132400"/>
              </a:lnSpc>
            </a:pPr>
            <a:r>
              <a:rPr dirty="0" sz="1450" spc="-20">
                <a:latin typeface="Times New Roman"/>
                <a:cs typeface="Times New Roman"/>
              </a:rPr>
              <a:t>“Fellow,” </a:t>
            </a:r>
            <a:r>
              <a:rPr dirty="0" sz="1450" spc="-5">
                <a:latin typeface="Times New Roman"/>
                <a:cs typeface="Times New Roman"/>
              </a:rPr>
              <a:t>he </a:t>
            </a:r>
            <a:r>
              <a:rPr dirty="0" sz="1450" spc="-10">
                <a:latin typeface="Times New Roman"/>
                <a:cs typeface="Times New Roman"/>
              </a:rPr>
              <a:t>asked, “were </a:t>
            </a:r>
            <a:r>
              <a:rPr dirty="0" sz="1450" spc="-5">
                <a:latin typeface="Times New Roman"/>
                <a:cs typeface="Times New Roman"/>
              </a:rPr>
              <a:t>ye </a:t>
            </a:r>
            <a:r>
              <a:rPr dirty="0" sz="1450" spc="-10">
                <a:latin typeface="Times New Roman"/>
                <a:cs typeface="Times New Roman"/>
              </a:rPr>
              <a:t>here when this house was taken?”  “Let </a:t>
            </a:r>
            <a:r>
              <a:rPr dirty="0" sz="1450" spc="-5">
                <a:latin typeface="Times New Roman"/>
                <a:cs typeface="Times New Roman"/>
              </a:rPr>
              <a:t>be,” </a:t>
            </a:r>
            <a:r>
              <a:rPr dirty="0" sz="1450" spc="-10">
                <a:latin typeface="Times New Roman"/>
                <a:cs typeface="Times New Roman"/>
              </a:rPr>
              <a:t>said the </a:t>
            </a:r>
            <a:r>
              <a:rPr dirty="0" sz="1450" spc="-20">
                <a:latin typeface="Times New Roman"/>
                <a:cs typeface="Times New Roman"/>
              </a:rPr>
              <a:t>archer. </a:t>
            </a:r>
            <a:r>
              <a:rPr dirty="0" sz="1450" spc="-10">
                <a:latin typeface="Times New Roman"/>
                <a:cs typeface="Times New Roman"/>
              </a:rPr>
              <a:t>“A murrain! let be, </a:t>
            </a:r>
            <a:r>
              <a:rPr dirty="0" sz="1450" spc="-5">
                <a:latin typeface="Times New Roman"/>
                <a:cs typeface="Times New Roman"/>
              </a:rPr>
              <a:t>or I</a:t>
            </a:r>
            <a:r>
              <a:rPr dirty="0" sz="1450" spc="-25">
                <a:latin typeface="Times New Roman"/>
                <a:cs typeface="Times New Roman"/>
              </a:rPr>
              <a:t> </a:t>
            </a:r>
            <a:r>
              <a:rPr dirty="0" sz="1450" spc="-10">
                <a:latin typeface="Times New Roman"/>
                <a:cs typeface="Times New Roman"/>
              </a:rPr>
              <a:t>strike.”</a:t>
            </a:r>
            <a:endParaRPr sz="1450">
              <a:latin typeface="Times New Roman"/>
              <a:cs typeface="Times New Roman"/>
            </a:endParaRPr>
          </a:p>
          <a:p>
            <a:pPr marL="12700">
              <a:lnSpc>
                <a:spcPct val="100000"/>
              </a:lnSpc>
              <a:spcBef>
                <a:spcPts val="565"/>
              </a:spcBef>
            </a:pPr>
            <a:r>
              <a:rPr dirty="0" sz="1450" spc="-10">
                <a:latin typeface="Times New Roman"/>
                <a:cs typeface="Times New Roman"/>
              </a:rPr>
              <a:t>“Hark </a:t>
            </a:r>
            <a:r>
              <a:rPr dirty="0" sz="1450" spc="-5">
                <a:latin typeface="Times New Roman"/>
                <a:cs typeface="Times New Roman"/>
              </a:rPr>
              <a:t>ye,” </a:t>
            </a:r>
            <a:r>
              <a:rPr dirty="0" sz="1450" spc="-10">
                <a:latin typeface="Times New Roman"/>
                <a:cs typeface="Times New Roman"/>
              </a:rPr>
              <a:t>returned Richard, “two can play at that. Stand and </a:t>
            </a:r>
            <a:r>
              <a:rPr dirty="0" sz="1450" spc="-5">
                <a:latin typeface="Times New Roman"/>
                <a:cs typeface="Times New Roman"/>
              </a:rPr>
              <a:t>be</a:t>
            </a:r>
            <a:r>
              <a:rPr dirty="0" sz="1450" spc="75">
                <a:latin typeface="Times New Roman"/>
                <a:cs typeface="Times New Roman"/>
              </a:rPr>
              <a:t> </a:t>
            </a:r>
            <a:r>
              <a:rPr dirty="0" sz="1450" spc="-10">
                <a:latin typeface="Times New Roman"/>
                <a:cs typeface="Times New Roman"/>
              </a:rPr>
              <a:t>plain.”</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But the man, flushed with drink and battle, struck Dick </a:t>
            </a:r>
            <a:r>
              <a:rPr dirty="0" sz="1450" spc="-5">
                <a:latin typeface="Times New Roman"/>
                <a:cs typeface="Times New Roman"/>
              </a:rPr>
              <a:t>upon </a:t>
            </a:r>
            <a:r>
              <a:rPr dirty="0" sz="1450" spc="-10">
                <a:latin typeface="Times New Roman"/>
                <a:cs typeface="Times New Roman"/>
              </a:rPr>
              <a:t>the shoulder with  </a:t>
            </a:r>
            <a:r>
              <a:rPr dirty="0" sz="1450" spc="-5">
                <a:latin typeface="Times New Roman"/>
                <a:cs typeface="Times New Roman"/>
              </a:rPr>
              <a:t>one </a:t>
            </a:r>
            <a:r>
              <a:rPr dirty="0" sz="1450" spc="-10">
                <a:latin typeface="Times New Roman"/>
                <a:cs typeface="Times New Roman"/>
              </a:rPr>
              <a:t>hand, while with the other </a:t>
            </a:r>
            <a:r>
              <a:rPr dirty="0" sz="1450" spc="-5">
                <a:latin typeface="Times New Roman"/>
                <a:cs typeface="Times New Roman"/>
              </a:rPr>
              <a:t>he </a:t>
            </a:r>
            <a:r>
              <a:rPr dirty="0" sz="1450" spc="-10">
                <a:latin typeface="Times New Roman"/>
                <a:cs typeface="Times New Roman"/>
              </a:rPr>
              <a:t>twitched away his garment. Thereupon the  full wrath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leader burst from his control. He seized the fellow in  his strong embrace, and crushed him </a:t>
            </a:r>
            <a:r>
              <a:rPr dirty="0" sz="1450" spc="-5">
                <a:latin typeface="Times New Roman"/>
                <a:cs typeface="Times New Roman"/>
              </a:rPr>
              <a:t>on </a:t>
            </a:r>
            <a:r>
              <a:rPr dirty="0" sz="1450" spc="-10">
                <a:latin typeface="Times New Roman"/>
                <a:cs typeface="Times New Roman"/>
              </a:rPr>
              <a:t>the plates </a:t>
            </a:r>
            <a:r>
              <a:rPr dirty="0" sz="1450" spc="-5">
                <a:latin typeface="Times New Roman"/>
                <a:cs typeface="Times New Roman"/>
              </a:rPr>
              <a:t>of </a:t>
            </a:r>
            <a:r>
              <a:rPr dirty="0" sz="1450" spc="-10">
                <a:latin typeface="Times New Roman"/>
                <a:cs typeface="Times New Roman"/>
              </a:rPr>
              <a:t>his mailed bosom like </a:t>
            </a:r>
            <a:r>
              <a:rPr dirty="0" sz="1450" spc="-5">
                <a:latin typeface="Times New Roman"/>
                <a:cs typeface="Times New Roman"/>
              </a:rPr>
              <a:t>a  </a:t>
            </a:r>
            <a:r>
              <a:rPr dirty="0" sz="1450" spc="-10">
                <a:latin typeface="Times New Roman"/>
                <a:cs typeface="Times New Roman"/>
              </a:rPr>
              <a:t>child; then, holding him at </a:t>
            </a:r>
            <a:r>
              <a:rPr dirty="0" sz="1450" spc="-25">
                <a:latin typeface="Times New Roman"/>
                <a:cs typeface="Times New Roman"/>
              </a:rPr>
              <a:t>arm’s </a:t>
            </a:r>
            <a:r>
              <a:rPr dirty="0" sz="1450" spc="-10">
                <a:latin typeface="Times New Roman"/>
                <a:cs typeface="Times New Roman"/>
              </a:rPr>
              <a:t>length, </a:t>
            </a:r>
            <a:r>
              <a:rPr dirty="0" sz="1450" spc="-5">
                <a:latin typeface="Times New Roman"/>
                <a:cs typeface="Times New Roman"/>
              </a:rPr>
              <a:t>he </a:t>
            </a:r>
            <a:r>
              <a:rPr dirty="0" sz="1450" spc="-10">
                <a:latin typeface="Times New Roman"/>
                <a:cs typeface="Times New Roman"/>
              </a:rPr>
              <a:t>bid him speak as </a:t>
            </a:r>
            <a:r>
              <a:rPr dirty="0" sz="1450" spc="-5">
                <a:latin typeface="Times New Roman"/>
                <a:cs typeface="Times New Roman"/>
              </a:rPr>
              <a:t>he </a:t>
            </a:r>
            <a:r>
              <a:rPr dirty="0" sz="1450" spc="-10">
                <a:latin typeface="Times New Roman"/>
                <a:cs typeface="Times New Roman"/>
              </a:rPr>
              <a:t>valued</a:t>
            </a:r>
            <a:r>
              <a:rPr dirty="0" sz="1450" spc="140">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“I pray </a:t>
            </a:r>
            <a:r>
              <a:rPr dirty="0" sz="1450" spc="-5">
                <a:latin typeface="Times New Roman"/>
                <a:cs typeface="Times New Roman"/>
              </a:rPr>
              <a:t>you </a:t>
            </a:r>
            <a:r>
              <a:rPr dirty="0" sz="1450" spc="-10">
                <a:latin typeface="Times New Roman"/>
                <a:cs typeface="Times New Roman"/>
              </a:rPr>
              <a:t>mercy!” gasped the </a:t>
            </a:r>
            <a:r>
              <a:rPr dirty="0" sz="1450" spc="-20">
                <a:latin typeface="Times New Roman"/>
                <a:cs typeface="Times New Roman"/>
              </a:rPr>
              <a:t>archer. </a:t>
            </a:r>
            <a:r>
              <a:rPr dirty="0" sz="1450" spc="-10">
                <a:latin typeface="Times New Roman"/>
                <a:cs typeface="Times New Roman"/>
              </a:rPr>
              <a:t>“An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thought ye </a:t>
            </a:r>
            <a:r>
              <a:rPr dirty="0" sz="1450" spc="-10">
                <a:latin typeface="Times New Roman"/>
                <a:cs typeface="Times New Roman"/>
              </a:rPr>
              <a:t>were so angry </a:t>
            </a:r>
            <a:r>
              <a:rPr dirty="0" sz="1450" spc="-5">
                <a:latin typeface="Times New Roman"/>
                <a:cs typeface="Times New Roman"/>
              </a:rPr>
              <a:t>I  </a:t>
            </a:r>
            <a:r>
              <a:rPr dirty="0" sz="1450" spc="-10">
                <a:latin typeface="Times New Roman"/>
                <a:cs typeface="Times New Roman"/>
              </a:rPr>
              <a:t>would ’a’ been charier </a:t>
            </a:r>
            <a:r>
              <a:rPr dirty="0" sz="1450" spc="-5">
                <a:latin typeface="Times New Roman"/>
                <a:cs typeface="Times New Roman"/>
              </a:rPr>
              <a:t>of </a:t>
            </a:r>
            <a:r>
              <a:rPr dirty="0" sz="1450" spc="-10">
                <a:latin typeface="Times New Roman"/>
                <a:cs typeface="Times New Roman"/>
              </a:rPr>
              <a:t>crossing </a:t>
            </a:r>
            <a:r>
              <a:rPr dirty="0" sz="1450" spc="-5">
                <a:latin typeface="Times New Roman"/>
                <a:cs typeface="Times New Roman"/>
              </a:rPr>
              <a:t>you. I </a:t>
            </a:r>
            <a:r>
              <a:rPr dirty="0" sz="1450" spc="-10">
                <a:latin typeface="Times New Roman"/>
                <a:cs typeface="Times New Roman"/>
              </a:rPr>
              <a:t>was here</a:t>
            </a:r>
            <a:r>
              <a:rPr dirty="0" sz="1450" spc="-70">
                <a:latin typeface="Times New Roman"/>
                <a:cs typeface="Times New Roman"/>
              </a:rPr>
              <a:t> </a:t>
            </a:r>
            <a:r>
              <a:rPr dirty="0" sz="1450" spc="-10">
                <a:latin typeface="Times New Roman"/>
                <a:cs typeface="Times New Roman"/>
              </a:rPr>
              <a:t>indeed.”</a:t>
            </a:r>
            <a:endParaRPr sz="1450">
              <a:latin typeface="Times New Roman"/>
              <a:cs typeface="Times New Roman"/>
            </a:endParaRPr>
          </a:p>
          <a:p>
            <a:pPr marL="12700" marR="2789555">
              <a:lnSpc>
                <a:spcPts val="2300"/>
              </a:lnSpc>
              <a:spcBef>
                <a:spcPts val="114"/>
              </a:spcBef>
            </a:pPr>
            <a:r>
              <a:rPr dirty="0" sz="1450" spc="-10">
                <a:latin typeface="Times New Roman"/>
                <a:cs typeface="Times New Roman"/>
              </a:rPr>
              <a:t>“Know </a:t>
            </a:r>
            <a:r>
              <a:rPr dirty="0" sz="1450" spc="-5">
                <a:latin typeface="Times New Roman"/>
                <a:cs typeface="Times New Roman"/>
              </a:rPr>
              <a:t>ye </a:t>
            </a:r>
            <a:r>
              <a:rPr dirty="0" sz="1450" spc="-10">
                <a:latin typeface="Times New Roman"/>
                <a:cs typeface="Times New Roman"/>
              </a:rPr>
              <a:t>Sir Daniel?” pursued Dick.  </a:t>
            </a:r>
            <a:r>
              <a:rPr dirty="0" sz="1450" spc="-35">
                <a:latin typeface="Times New Roman"/>
                <a:cs typeface="Times New Roman"/>
              </a:rPr>
              <a:t>“Well </a:t>
            </a:r>
            <a:r>
              <a:rPr dirty="0" sz="1450" spc="-5">
                <a:latin typeface="Times New Roman"/>
                <a:cs typeface="Times New Roman"/>
              </a:rPr>
              <a:t>do I </a:t>
            </a:r>
            <a:r>
              <a:rPr dirty="0" sz="1450" spc="-10">
                <a:latin typeface="Times New Roman"/>
                <a:cs typeface="Times New Roman"/>
              </a:rPr>
              <a:t>know him,” returned the man.  </a:t>
            </a:r>
            <a:r>
              <a:rPr dirty="0" sz="1450" spc="-40">
                <a:latin typeface="Times New Roman"/>
                <a:cs typeface="Times New Roman"/>
              </a:rPr>
              <a:t>“Was </a:t>
            </a:r>
            <a:r>
              <a:rPr dirty="0" sz="1450" spc="-5">
                <a:latin typeface="Times New Roman"/>
                <a:cs typeface="Times New Roman"/>
              </a:rPr>
              <a:t>he </a:t>
            </a:r>
            <a:r>
              <a:rPr dirty="0" sz="1450" spc="-10">
                <a:latin typeface="Times New Roman"/>
                <a:cs typeface="Times New Roman"/>
              </a:rPr>
              <a:t>in the</a:t>
            </a:r>
            <a:r>
              <a:rPr dirty="0" sz="1450" spc="25">
                <a:latin typeface="Times New Roman"/>
                <a:cs typeface="Times New Roman"/>
              </a:rPr>
              <a:t> </a:t>
            </a:r>
            <a:r>
              <a:rPr dirty="0" sz="1450" spc="-10">
                <a:latin typeface="Times New Roman"/>
                <a:cs typeface="Times New Roman"/>
              </a:rPr>
              <a:t>mansion?”</a:t>
            </a:r>
            <a:endParaRPr sz="1450">
              <a:latin typeface="Times New Roman"/>
              <a:cs typeface="Times New Roman"/>
            </a:endParaRPr>
          </a:p>
          <a:p>
            <a:pPr marL="12700" marR="8890">
              <a:lnSpc>
                <a:spcPts val="1730"/>
              </a:lnSpc>
              <a:spcBef>
                <a:spcPts val="470"/>
              </a:spcBef>
            </a:pPr>
            <a:r>
              <a:rPr dirty="0" sz="1450" spc="-65">
                <a:latin typeface="Times New Roman"/>
                <a:cs typeface="Times New Roman"/>
              </a:rPr>
              <a:t>“Ay, </a:t>
            </a:r>
            <a:r>
              <a:rPr dirty="0" sz="1450" spc="-25">
                <a:latin typeface="Times New Roman"/>
                <a:cs typeface="Times New Roman"/>
              </a:rPr>
              <a:t>sir, </a:t>
            </a:r>
            <a:r>
              <a:rPr dirty="0" sz="1450" spc="-5">
                <a:latin typeface="Times New Roman"/>
                <a:cs typeface="Times New Roman"/>
              </a:rPr>
              <a:t>he </a:t>
            </a:r>
            <a:r>
              <a:rPr dirty="0" sz="1450" spc="-10">
                <a:latin typeface="Times New Roman"/>
                <a:cs typeface="Times New Roman"/>
              </a:rPr>
              <a:t>was,” answered the archer; “but even as we entered </a:t>
            </a:r>
            <a:r>
              <a:rPr dirty="0" sz="1450" spc="-5">
                <a:latin typeface="Times New Roman"/>
                <a:cs typeface="Times New Roman"/>
              </a:rPr>
              <a:t>by </a:t>
            </a:r>
            <a:r>
              <a:rPr dirty="0" sz="1450" spc="-10">
                <a:latin typeface="Times New Roman"/>
                <a:cs typeface="Times New Roman"/>
              </a:rPr>
              <a:t>the yard  gate </a:t>
            </a:r>
            <a:r>
              <a:rPr dirty="0" sz="1450" spc="-5">
                <a:latin typeface="Times New Roman"/>
                <a:cs typeface="Times New Roman"/>
              </a:rPr>
              <a:t>he </a:t>
            </a:r>
            <a:r>
              <a:rPr dirty="0" sz="1450" spc="-10">
                <a:latin typeface="Times New Roman"/>
                <a:cs typeface="Times New Roman"/>
              </a:rPr>
              <a:t>rode forth </a:t>
            </a:r>
            <a:r>
              <a:rPr dirty="0" sz="1450" spc="-5">
                <a:latin typeface="Times New Roman"/>
                <a:cs typeface="Times New Roman"/>
              </a:rPr>
              <a:t>by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garden.”</a:t>
            </a:r>
            <a:endParaRPr sz="1450">
              <a:latin typeface="Times New Roman"/>
              <a:cs typeface="Times New Roman"/>
            </a:endParaRPr>
          </a:p>
          <a:p>
            <a:pPr marL="12700">
              <a:lnSpc>
                <a:spcPct val="100000"/>
              </a:lnSpc>
              <a:spcBef>
                <a:spcPts val="509"/>
              </a:spcBef>
            </a:pPr>
            <a:r>
              <a:rPr dirty="0" sz="1450" spc="-10">
                <a:latin typeface="Times New Roman"/>
                <a:cs typeface="Times New Roman"/>
              </a:rPr>
              <a:t>“Alone?” cried</a:t>
            </a:r>
            <a:r>
              <a:rPr dirty="0" sz="1450" spc="-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marL="12700" marR="1482725">
              <a:lnSpc>
                <a:spcPct val="132400"/>
              </a:lnSpc>
            </a:pPr>
            <a:r>
              <a:rPr dirty="0" sz="1450" spc="-10">
                <a:latin typeface="Times New Roman"/>
                <a:cs typeface="Times New Roman"/>
              </a:rPr>
              <a:t>“He may ’a’ had </a:t>
            </a:r>
            <a:r>
              <a:rPr dirty="0" sz="1450" spc="-5">
                <a:latin typeface="Times New Roman"/>
                <a:cs typeface="Times New Roman"/>
              </a:rPr>
              <a:t>a </a:t>
            </a:r>
            <a:r>
              <a:rPr dirty="0" sz="1450" spc="-10">
                <a:latin typeface="Times New Roman"/>
                <a:cs typeface="Times New Roman"/>
              </a:rPr>
              <a:t>score </a:t>
            </a:r>
            <a:r>
              <a:rPr dirty="0" sz="1450" spc="-5">
                <a:latin typeface="Times New Roman"/>
                <a:cs typeface="Times New Roman"/>
              </a:rPr>
              <a:t>of </a:t>
            </a:r>
            <a:r>
              <a:rPr dirty="0" sz="1450" spc="-10">
                <a:latin typeface="Times New Roman"/>
                <a:cs typeface="Times New Roman"/>
              </a:rPr>
              <a:t>lances with him,” said the man.  “Lances! No women, then?” asked</a:t>
            </a:r>
            <a:r>
              <a:rPr dirty="0" sz="1450" spc="15">
                <a:latin typeface="Times New Roman"/>
                <a:cs typeface="Times New Roman"/>
              </a:rPr>
              <a:t> </a:t>
            </a:r>
            <a:r>
              <a:rPr dirty="0" sz="1450" spc="-10">
                <a:latin typeface="Times New Roman"/>
                <a:cs typeface="Times New Roman"/>
              </a:rPr>
              <a:t>Shelton.</a:t>
            </a:r>
            <a:endParaRPr sz="1450">
              <a:latin typeface="Times New Roman"/>
              <a:cs typeface="Times New Roman"/>
            </a:endParaRPr>
          </a:p>
          <a:p>
            <a:pPr algn="just" marL="12700" marR="10160">
              <a:lnSpc>
                <a:spcPts val="1730"/>
              </a:lnSpc>
              <a:spcBef>
                <a:spcPts val="630"/>
              </a:spcBef>
            </a:pPr>
            <a:r>
              <a:rPr dirty="0" sz="1450" spc="-15">
                <a:latin typeface="Times New Roman"/>
                <a:cs typeface="Times New Roman"/>
              </a:rPr>
              <a:t>“Troth,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not,” </a:t>
            </a:r>
            <a:r>
              <a:rPr dirty="0" sz="1450" spc="-10">
                <a:latin typeface="Times New Roman"/>
                <a:cs typeface="Times New Roman"/>
              </a:rPr>
              <a:t>said the </a:t>
            </a:r>
            <a:r>
              <a:rPr dirty="0" sz="1450" spc="-20">
                <a:latin typeface="Times New Roman"/>
                <a:cs typeface="Times New Roman"/>
              </a:rPr>
              <a:t>archer. </a:t>
            </a:r>
            <a:r>
              <a:rPr dirty="0" sz="1450" spc="-10">
                <a:latin typeface="Times New Roman"/>
                <a:cs typeface="Times New Roman"/>
              </a:rPr>
              <a:t>“But there were </a:t>
            </a:r>
            <a:r>
              <a:rPr dirty="0" sz="1450" spc="-5">
                <a:latin typeface="Times New Roman"/>
                <a:cs typeface="Times New Roman"/>
              </a:rPr>
              <a:t>none </a:t>
            </a:r>
            <a:r>
              <a:rPr dirty="0" sz="1450" spc="-10">
                <a:latin typeface="Times New Roman"/>
                <a:cs typeface="Times New Roman"/>
              </a:rPr>
              <a:t>in the house, if that  </a:t>
            </a:r>
            <a:r>
              <a:rPr dirty="0" sz="1450" spc="-5">
                <a:latin typeface="Times New Roman"/>
                <a:cs typeface="Times New Roman"/>
              </a:rPr>
              <a:t>be your</a:t>
            </a:r>
            <a:r>
              <a:rPr dirty="0" sz="1450" spc="-10">
                <a:latin typeface="Times New Roman"/>
                <a:cs typeface="Times New Roman"/>
              </a:rPr>
              <a:t> quest.”</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“I thank </a:t>
            </a:r>
            <a:r>
              <a:rPr dirty="0" sz="1450" spc="-5">
                <a:latin typeface="Times New Roman"/>
                <a:cs typeface="Times New Roman"/>
              </a:rPr>
              <a:t>you,” </a:t>
            </a:r>
            <a:r>
              <a:rPr dirty="0" sz="1450" spc="-10">
                <a:latin typeface="Times New Roman"/>
                <a:cs typeface="Times New Roman"/>
              </a:rPr>
              <a:t>said Dick. “Here is </a:t>
            </a:r>
            <a:r>
              <a:rPr dirty="0" sz="1450" spc="-5">
                <a:latin typeface="Times New Roman"/>
                <a:cs typeface="Times New Roman"/>
              </a:rPr>
              <a:t>a </a:t>
            </a:r>
            <a:r>
              <a:rPr dirty="0" sz="1450" spc="-10">
                <a:latin typeface="Times New Roman"/>
                <a:cs typeface="Times New Roman"/>
              </a:rPr>
              <a:t>piece for </a:t>
            </a:r>
            <a:r>
              <a:rPr dirty="0" sz="1450" spc="-5">
                <a:latin typeface="Times New Roman"/>
                <a:cs typeface="Times New Roman"/>
              </a:rPr>
              <a:t>your </a:t>
            </a:r>
            <a:r>
              <a:rPr dirty="0" sz="1450" spc="-10">
                <a:latin typeface="Times New Roman"/>
                <a:cs typeface="Times New Roman"/>
              </a:rPr>
              <a:t>pains.” But groping in his  wallet, Dick found nothing. “Inquire for me </a:t>
            </a:r>
            <a:r>
              <a:rPr dirty="0" sz="1450" spc="-20">
                <a:latin typeface="Times New Roman"/>
                <a:cs typeface="Times New Roman"/>
              </a:rPr>
              <a:t>to-morrow,” </a:t>
            </a:r>
            <a:r>
              <a:rPr dirty="0" sz="1450" spc="-5">
                <a:latin typeface="Times New Roman"/>
                <a:cs typeface="Times New Roman"/>
              </a:rPr>
              <a:t>he </a:t>
            </a:r>
            <a:r>
              <a:rPr dirty="0" sz="1450" spc="-10">
                <a:latin typeface="Times New Roman"/>
                <a:cs typeface="Times New Roman"/>
              </a:rPr>
              <a:t>added—“Richard  Shelt—Sir Richard Shelton,” </a:t>
            </a:r>
            <a:r>
              <a:rPr dirty="0" sz="1450" spc="-5">
                <a:latin typeface="Times New Roman"/>
                <a:cs typeface="Times New Roman"/>
              </a:rPr>
              <a:t>he </a:t>
            </a:r>
            <a:r>
              <a:rPr dirty="0" sz="1450" spc="-10">
                <a:latin typeface="Times New Roman"/>
                <a:cs typeface="Times New Roman"/>
              </a:rPr>
              <a:t>corrected, “and </a:t>
            </a:r>
            <a:r>
              <a:rPr dirty="0" sz="1450" spc="-5">
                <a:latin typeface="Times New Roman"/>
                <a:cs typeface="Times New Roman"/>
              </a:rPr>
              <a:t>I </a:t>
            </a:r>
            <a:r>
              <a:rPr dirty="0" sz="1450" spc="-10">
                <a:latin typeface="Times New Roman"/>
                <a:cs typeface="Times New Roman"/>
              </a:rPr>
              <a:t>will see </a:t>
            </a:r>
            <a:r>
              <a:rPr dirty="0" sz="1450" spc="-5">
                <a:latin typeface="Times New Roman"/>
                <a:cs typeface="Times New Roman"/>
              </a:rPr>
              <a:t>you </a:t>
            </a:r>
            <a:r>
              <a:rPr dirty="0" sz="1450" spc="-10">
                <a:latin typeface="Times New Roman"/>
                <a:cs typeface="Times New Roman"/>
              </a:rPr>
              <a:t>handsomely  rewarded.”</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And then an idea struck Dick. He hastily descended to the courtyard, ran with  all his might across the garden, and came to the great </a:t>
            </a:r>
            <a:r>
              <a:rPr dirty="0" sz="1450" spc="-5">
                <a:latin typeface="Times New Roman"/>
                <a:cs typeface="Times New Roman"/>
              </a:rPr>
              <a:t>door of </a:t>
            </a:r>
            <a:r>
              <a:rPr dirty="0" sz="1450" spc="-10">
                <a:latin typeface="Times New Roman"/>
                <a:cs typeface="Times New Roman"/>
              </a:rPr>
              <a:t>the church. It  stood wide open; within, every corner </a:t>
            </a:r>
            <a:r>
              <a:rPr dirty="0" sz="1450" spc="-5">
                <a:latin typeface="Times New Roman"/>
                <a:cs typeface="Times New Roman"/>
              </a:rPr>
              <a:t>of </a:t>
            </a:r>
            <a:r>
              <a:rPr dirty="0" sz="1450" spc="-10">
                <a:latin typeface="Times New Roman"/>
                <a:cs typeface="Times New Roman"/>
              </a:rPr>
              <a:t>the pavement was crowded with  fugitive burghers, surrounded </a:t>
            </a:r>
            <a:r>
              <a:rPr dirty="0" sz="1450" spc="-5">
                <a:latin typeface="Times New Roman"/>
                <a:cs typeface="Times New Roman"/>
              </a:rPr>
              <a:t>by </a:t>
            </a:r>
            <a:r>
              <a:rPr dirty="0" sz="1450" spc="-10">
                <a:latin typeface="Times New Roman"/>
                <a:cs typeface="Times New Roman"/>
              </a:rPr>
              <a:t>their families and laden with the most  precious </a:t>
            </a:r>
            <a:r>
              <a:rPr dirty="0" sz="1450" spc="-5">
                <a:latin typeface="Times New Roman"/>
                <a:cs typeface="Times New Roman"/>
              </a:rPr>
              <a:t>of </a:t>
            </a:r>
            <a:r>
              <a:rPr dirty="0" sz="1450" spc="-10">
                <a:latin typeface="Times New Roman"/>
                <a:cs typeface="Times New Roman"/>
              </a:rPr>
              <a:t>their possessions, while, at the high </a:t>
            </a:r>
            <a:r>
              <a:rPr dirty="0" sz="1450" spc="-20">
                <a:latin typeface="Times New Roman"/>
                <a:cs typeface="Times New Roman"/>
              </a:rPr>
              <a:t>altar, </a:t>
            </a:r>
            <a:r>
              <a:rPr dirty="0" sz="1450" spc="-10">
                <a:latin typeface="Times New Roman"/>
                <a:cs typeface="Times New Roman"/>
              </a:rPr>
              <a:t>priests in full canonicals  were imploring the mercy </a:t>
            </a:r>
            <a:r>
              <a:rPr dirty="0" sz="1450" spc="-5">
                <a:latin typeface="Times New Roman"/>
                <a:cs typeface="Times New Roman"/>
              </a:rPr>
              <a:t>of </a:t>
            </a:r>
            <a:r>
              <a:rPr dirty="0" sz="1450" spc="-10">
                <a:latin typeface="Times New Roman"/>
                <a:cs typeface="Times New Roman"/>
              </a:rPr>
              <a:t>God. Even as Dick entered, the loud chorus  began to thunder in the vaulted</a:t>
            </a:r>
            <a:r>
              <a:rPr dirty="0" sz="1450" spc="20">
                <a:latin typeface="Times New Roman"/>
                <a:cs typeface="Times New Roman"/>
              </a:rPr>
              <a:t> </a:t>
            </a:r>
            <a:r>
              <a:rPr dirty="0" sz="1450" spc="-10">
                <a:latin typeface="Times New Roman"/>
                <a:cs typeface="Times New Roman"/>
              </a:rPr>
              <a:t>roofs.</a:t>
            </a:r>
            <a:endParaRPr sz="1450">
              <a:latin typeface="Times New Roman"/>
              <a:cs typeface="Times New Roman"/>
            </a:endParaRPr>
          </a:p>
          <a:p>
            <a:pPr algn="just" marL="12700" marR="7620">
              <a:lnSpc>
                <a:spcPts val="1730"/>
              </a:lnSpc>
              <a:spcBef>
                <a:spcPts val="565"/>
              </a:spcBef>
            </a:pPr>
            <a:r>
              <a:rPr dirty="0" sz="1450" spc="-10">
                <a:latin typeface="Times New Roman"/>
                <a:cs typeface="Times New Roman"/>
              </a:rPr>
              <a:t>He hurried through the </a:t>
            </a:r>
            <a:r>
              <a:rPr dirty="0" sz="1450" spc="-5">
                <a:latin typeface="Times New Roman"/>
                <a:cs typeface="Times New Roman"/>
              </a:rPr>
              <a:t>groups of </a:t>
            </a:r>
            <a:r>
              <a:rPr dirty="0" sz="1450" spc="-10">
                <a:latin typeface="Times New Roman"/>
                <a:cs typeface="Times New Roman"/>
              </a:rPr>
              <a:t>refugees, and came to the </a:t>
            </a:r>
            <a:r>
              <a:rPr dirty="0" sz="1450" spc="-5">
                <a:latin typeface="Times New Roman"/>
                <a:cs typeface="Times New Roman"/>
              </a:rPr>
              <a:t>door of </a:t>
            </a:r>
            <a:r>
              <a:rPr dirty="0" sz="1450" spc="-10">
                <a:latin typeface="Times New Roman"/>
                <a:cs typeface="Times New Roman"/>
              </a:rPr>
              <a:t>the stair  that led into the steeple. And here </a:t>
            </a:r>
            <a:r>
              <a:rPr dirty="0" sz="1450" spc="-5">
                <a:latin typeface="Times New Roman"/>
                <a:cs typeface="Times New Roman"/>
              </a:rPr>
              <a:t>a </a:t>
            </a:r>
            <a:r>
              <a:rPr dirty="0" sz="1450" spc="-10">
                <a:latin typeface="Times New Roman"/>
                <a:cs typeface="Times New Roman"/>
              </a:rPr>
              <a:t>tall churchman stepped before him and  arrested his</a:t>
            </a:r>
            <a:r>
              <a:rPr dirty="0" sz="1450" spc="-5">
                <a:latin typeface="Times New Roman"/>
                <a:cs typeface="Times New Roman"/>
              </a:rPr>
              <a:t> </a:t>
            </a:r>
            <a:r>
              <a:rPr dirty="0" sz="1450" spc="-10">
                <a:latin typeface="Times New Roman"/>
                <a:cs typeface="Times New Roman"/>
              </a:rPr>
              <a:t>advance.</a:t>
            </a:r>
            <a:endParaRPr sz="1450">
              <a:latin typeface="Times New Roman"/>
              <a:cs typeface="Times New Roman"/>
            </a:endParaRPr>
          </a:p>
          <a:p>
            <a:pPr algn="just" marL="12700">
              <a:lnSpc>
                <a:spcPct val="100000"/>
              </a:lnSpc>
              <a:spcBef>
                <a:spcPts val="509"/>
              </a:spcBef>
            </a:pPr>
            <a:r>
              <a:rPr dirty="0" sz="1450" spc="-15">
                <a:latin typeface="Times New Roman"/>
                <a:cs typeface="Times New Roman"/>
              </a:rPr>
              <a:t>“Whither, </a:t>
            </a:r>
            <a:r>
              <a:rPr dirty="0" sz="1450" spc="-10">
                <a:latin typeface="Times New Roman"/>
                <a:cs typeface="Times New Roman"/>
              </a:rPr>
              <a:t>my son?” </a:t>
            </a:r>
            <a:r>
              <a:rPr dirty="0" sz="1450" spc="-5">
                <a:latin typeface="Times New Roman"/>
                <a:cs typeface="Times New Roman"/>
              </a:rPr>
              <a:t>he </a:t>
            </a:r>
            <a:r>
              <a:rPr dirty="0" sz="1450" spc="-10">
                <a:latin typeface="Times New Roman"/>
                <a:cs typeface="Times New Roman"/>
              </a:rPr>
              <a:t>asked,</a:t>
            </a:r>
            <a:r>
              <a:rPr dirty="0" sz="1450" spc="10">
                <a:latin typeface="Times New Roman"/>
                <a:cs typeface="Times New Roman"/>
              </a:rPr>
              <a:t> </a:t>
            </a:r>
            <a:r>
              <a:rPr dirty="0" sz="1450" spc="-20">
                <a:latin typeface="Times New Roman"/>
                <a:cs typeface="Times New Roman"/>
              </a:rPr>
              <a:t>severely.</a:t>
            </a:r>
            <a:endParaRPr sz="1450">
              <a:latin typeface="Times New Roman"/>
              <a:cs typeface="Times New Roman"/>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“My </a:t>
            </a:r>
            <a:r>
              <a:rPr dirty="0" sz="1450" spc="-15">
                <a:latin typeface="Times New Roman"/>
                <a:cs typeface="Times New Roman"/>
              </a:rPr>
              <a:t>father,” </a:t>
            </a:r>
            <a:r>
              <a:rPr dirty="0" sz="1450" spc="-10">
                <a:latin typeface="Times New Roman"/>
                <a:cs typeface="Times New Roman"/>
              </a:rPr>
              <a:t>answered Dick, “I am here </a:t>
            </a:r>
            <a:r>
              <a:rPr dirty="0" sz="1450" spc="-5">
                <a:latin typeface="Times New Roman"/>
                <a:cs typeface="Times New Roman"/>
              </a:rPr>
              <a:t>upon </a:t>
            </a:r>
            <a:r>
              <a:rPr dirty="0" sz="1450" spc="-10">
                <a:latin typeface="Times New Roman"/>
                <a:cs typeface="Times New Roman"/>
              </a:rPr>
              <a:t>an errand </a:t>
            </a:r>
            <a:r>
              <a:rPr dirty="0" sz="1450" spc="-5">
                <a:latin typeface="Times New Roman"/>
                <a:cs typeface="Times New Roman"/>
              </a:rPr>
              <a:t>of </a:t>
            </a:r>
            <a:r>
              <a:rPr dirty="0" sz="1450" spc="-10">
                <a:latin typeface="Times New Roman"/>
                <a:cs typeface="Times New Roman"/>
              </a:rPr>
              <a:t>expedition. Stay me  </a:t>
            </a:r>
            <a:r>
              <a:rPr dirty="0" sz="1450" spc="-5">
                <a:latin typeface="Times New Roman"/>
                <a:cs typeface="Times New Roman"/>
              </a:rPr>
              <a:t>not. I </a:t>
            </a:r>
            <a:r>
              <a:rPr dirty="0" sz="1450" spc="-10">
                <a:latin typeface="Times New Roman"/>
                <a:cs typeface="Times New Roman"/>
              </a:rPr>
              <a:t>command here for my Lord </a:t>
            </a:r>
            <a:r>
              <a:rPr dirty="0" sz="1450" spc="-5">
                <a:latin typeface="Times New Roman"/>
                <a:cs typeface="Times New Roman"/>
              </a:rPr>
              <a:t>of</a:t>
            </a:r>
            <a:r>
              <a:rPr dirty="0" sz="1450" spc="15">
                <a:latin typeface="Times New Roman"/>
                <a:cs typeface="Times New Roman"/>
              </a:rPr>
              <a:t> </a:t>
            </a:r>
            <a:r>
              <a:rPr dirty="0" sz="1450" spc="-15">
                <a:latin typeface="Times New Roman"/>
                <a:cs typeface="Times New Roman"/>
              </a:rPr>
              <a:t>Gloucester.”</a:t>
            </a:r>
            <a:endParaRPr sz="1450">
              <a:latin typeface="Times New Roman"/>
              <a:cs typeface="Times New Roman"/>
            </a:endParaRPr>
          </a:p>
          <a:p>
            <a:pPr algn="just" marL="12700" marR="10160">
              <a:lnSpc>
                <a:spcPts val="1730"/>
              </a:lnSpc>
              <a:spcBef>
                <a:spcPts val="575"/>
              </a:spcBef>
            </a:pPr>
            <a:r>
              <a:rPr dirty="0" sz="1450" spc="-10">
                <a:latin typeface="Times New Roman"/>
                <a:cs typeface="Times New Roman"/>
              </a:rPr>
              <a:t>“For my Lord </a:t>
            </a:r>
            <a:r>
              <a:rPr dirty="0" sz="1450" spc="-5">
                <a:latin typeface="Times New Roman"/>
                <a:cs typeface="Times New Roman"/>
              </a:rPr>
              <a:t>of </a:t>
            </a:r>
            <a:r>
              <a:rPr dirty="0" sz="1450" spc="-10">
                <a:latin typeface="Times New Roman"/>
                <a:cs typeface="Times New Roman"/>
              </a:rPr>
              <a:t>Gloucester?” repeated the priest. “Hath, then, the battle </a:t>
            </a:r>
            <a:r>
              <a:rPr dirty="0" sz="1450" spc="-5">
                <a:latin typeface="Times New Roman"/>
                <a:cs typeface="Times New Roman"/>
              </a:rPr>
              <a:t>gone  </a:t>
            </a:r>
            <a:r>
              <a:rPr dirty="0" sz="1450" spc="-10">
                <a:latin typeface="Times New Roman"/>
                <a:cs typeface="Times New Roman"/>
              </a:rPr>
              <a:t>so sore?”</a:t>
            </a:r>
            <a:endParaRPr sz="1450">
              <a:latin typeface="Times New Roman"/>
              <a:cs typeface="Times New Roman"/>
            </a:endParaRPr>
          </a:p>
          <a:p>
            <a:pPr algn="just" marL="12700">
              <a:lnSpc>
                <a:spcPts val="1735"/>
              </a:lnSpc>
              <a:spcBef>
                <a:spcPts val="505"/>
              </a:spcBef>
            </a:pP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battle,</a:t>
            </a:r>
            <a:r>
              <a:rPr dirty="0" sz="1450" spc="95">
                <a:latin typeface="Times New Roman"/>
                <a:cs typeface="Times New Roman"/>
              </a:rPr>
              <a:t> </a:t>
            </a:r>
            <a:r>
              <a:rPr dirty="0" sz="1450" spc="-15">
                <a:latin typeface="Times New Roman"/>
                <a:cs typeface="Times New Roman"/>
              </a:rPr>
              <a:t>father,</a:t>
            </a:r>
            <a:r>
              <a:rPr dirty="0" sz="1450" spc="95">
                <a:latin typeface="Times New Roman"/>
                <a:cs typeface="Times New Roman"/>
              </a:rPr>
              <a:t> </a:t>
            </a:r>
            <a:r>
              <a:rPr dirty="0" sz="1450" spc="-10">
                <a:latin typeface="Times New Roman"/>
                <a:cs typeface="Times New Roman"/>
              </a:rPr>
              <a:t>is</a:t>
            </a:r>
            <a:r>
              <a:rPr dirty="0" sz="1450" spc="95">
                <a:latin typeface="Times New Roman"/>
                <a:cs typeface="Times New Roman"/>
              </a:rPr>
              <a:t> </a:t>
            </a:r>
            <a:r>
              <a:rPr dirty="0" sz="1450" spc="-10">
                <a:latin typeface="Times New Roman"/>
                <a:cs typeface="Times New Roman"/>
              </a:rPr>
              <a:t>at</a:t>
            </a:r>
            <a:r>
              <a:rPr dirty="0" sz="1450" spc="95">
                <a:latin typeface="Times New Roman"/>
                <a:cs typeface="Times New Roman"/>
              </a:rPr>
              <a:t> </a:t>
            </a:r>
            <a:r>
              <a:rPr dirty="0" sz="1450" spc="-10">
                <a:latin typeface="Times New Roman"/>
                <a:cs typeface="Times New Roman"/>
              </a:rPr>
              <a:t>an</a:t>
            </a:r>
            <a:r>
              <a:rPr dirty="0" sz="1450" spc="95">
                <a:latin typeface="Times New Roman"/>
                <a:cs typeface="Times New Roman"/>
              </a:rPr>
              <a:t> </a:t>
            </a:r>
            <a:r>
              <a:rPr dirty="0" sz="1450" spc="-10">
                <a:latin typeface="Times New Roman"/>
                <a:cs typeface="Times New Roman"/>
              </a:rPr>
              <a:t>end,</a:t>
            </a:r>
            <a:r>
              <a:rPr dirty="0" sz="1450" spc="95">
                <a:latin typeface="Times New Roman"/>
                <a:cs typeface="Times New Roman"/>
              </a:rPr>
              <a:t> </a:t>
            </a:r>
            <a:r>
              <a:rPr dirty="0" sz="1450" spc="-10">
                <a:latin typeface="Times New Roman"/>
                <a:cs typeface="Times New Roman"/>
              </a:rPr>
              <a:t>Lancaster</a:t>
            </a:r>
            <a:r>
              <a:rPr dirty="0" sz="1450" spc="95">
                <a:latin typeface="Times New Roman"/>
                <a:cs typeface="Times New Roman"/>
              </a:rPr>
              <a:t> </a:t>
            </a:r>
            <a:r>
              <a:rPr dirty="0" sz="1450" spc="-10">
                <a:latin typeface="Times New Roman"/>
                <a:cs typeface="Times New Roman"/>
              </a:rPr>
              <a:t>clean</a:t>
            </a:r>
            <a:r>
              <a:rPr dirty="0" sz="1450" spc="95">
                <a:latin typeface="Times New Roman"/>
                <a:cs typeface="Times New Roman"/>
              </a:rPr>
              <a:t> </a:t>
            </a:r>
            <a:r>
              <a:rPr dirty="0" sz="1450" spc="-10">
                <a:latin typeface="Times New Roman"/>
                <a:cs typeface="Times New Roman"/>
              </a:rPr>
              <a:t>sped,</a:t>
            </a:r>
            <a:r>
              <a:rPr dirty="0" sz="1450" spc="95">
                <a:latin typeface="Times New Roman"/>
                <a:cs typeface="Times New Roman"/>
              </a:rPr>
              <a:t> </a:t>
            </a:r>
            <a:r>
              <a:rPr dirty="0" sz="1450" spc="-10">
                <a:latin typeface="Times New Roman"/>
                <a:cs typeface="Times New Roman"/>
              </a:rPr>
              <a:t>my</a:t>
            </a:r>
            <a:r>
              <a:rPr dirty="0" sz="1450" spc="95">
                <a:latin typeface="Times New Roman"/>
                <a:cs typeface="Times New Roman"/>
              </a:rPr>
              <a:t> </a:t>
            </a:r>
            <a:r>
              <a:rPr dirty="0" sz="1450" spc="-10">
                <a:latin typeface="Times New Roman"/>
                <a:cs typeface="Times New Roman"/>
              </a:rPr>
              <a:t>Lord</a:t>
            </a:r>
            <a:r>
              <a:rPr dirty="0" sz="1450" spc="95">
                <a:latin typeface="Times New Roman"/>
                <a:cs typeface="Times New Roman"/>
              </a:rPr>
              <a:t> </a:t>
            </a:r>
            <a:r>
              <a:rPr dirty="0" sz="1450" spc="-5">
                <a:latin typeface="Times New Roman"/>
                <a:cs typeface="Times New Roman"/>
              </a:rPr>
              <a:t>of</a:t>
            </a:r>
            <a:r>
              <a:rPr dirty="0" sz="1450" spc="95">
                <a:latin typeface="Times New Roman"/>
                <a:cs typeface="Times New Roman"/>
              </a:rPr>
              <a:t> </a:t>
            </a:r>
            <a:r>
              <a:rPr dirty="0" sz="1450" spc="-10">
                <a:latin typeface="Times New Roman"/>
                <a:cs typeface="Times New Roman"/>
              </a:rPr>
              <a:t>Risingham</a:t>
            </a:r>
            <a:endParaRPr sz="1450">
              <a:latin typeface="Times New Roman"/>
              <a:cs typeface="Times New Roman"/>
            </a:endParaRPr>
          </a:p>
          <a:p>
            <a:pPr algn="just" marL="12700" marR="5715">
              <a:lnSpc>
                <a:spcPts val="1730"/>
              </a:lnSpc>
              <a:spcBef>
                <a:spcPts val="60"/>
              </a:spcBef>
            </a:pPr>
            <a:r>
              <a:rPr dirty="0" sz="1450" spc="-10">
                <a:latin typeface="Times New Roman"/>
                <a:cs typeface="Times New Roman"/>
              </a:rPr>
              <a:t>—Heaven rest him!—left </a:t>
            </a:r>
            <a:r>
              <a:rPr dirty="0" sz="1450" spc="-5">
                <a:latin typeface="Times New Roman"/>
                <a:cs typeface="Times New Roman"/>
              </a:rPr>
              <a:t>upon </a:t>
            </a:r>
            <a:r>
              <a:rPr dirty="0" sz="1450" spc="-10">
                <a:latin typeface="Times New Roman"/>
                <a:cs typeface="Times New Roman"/>
              </a:rPr>
              <a:t>the field. And </a:t>
            </a:r>
            <a:r>
              <a:rPr dirty="0" sz="1450" spc="-30">
                <a:latin typeface="Times New Roman"/>
                <a:cs typeface="Times New Roman"/>
              </a:rPr>
              <a:t>now, </a:t>
            </a:r>
            <a:r>
              <a:rPr dirty="0" sz="1450" spc="-10">
                <a:latin typeface="Times New Roman"/>
                <a:cs typeface="Times New Roman"/>
              </a:rPr>
              <a:t>with </a:t>
            </a:r>
            <a:r>
              <a:rPr dirty="0" sz="1450" spc="-5">
                <a:latin typeface="Times New Roman"/>
                <a:cs typeface="Times New Roman"/>
              </a:rPr>
              <a:t>your good </a:t>
            </a:r>
            <a:r>
              <a:rPr dirty="0" sz="1450" spc="-10">
                <a:latin typeface="Times New Roman"/>
                <a:cs typeface="Times New Roman"/>
              </a:rPr>
              <a:t>leave, </a:t>
            </a:r>
            <a:r>
              <a:rPr dirty="0" sz="1450" spc="-5">
                <a:latin typeface="Times New Roman"/>
                <a:cs typeface="Times New Roman"/>
              </a:rPr>
              <a:t>I  </a:t>
            </a:r>
            <a:r>
              <a:rPr dirty="0" sz="1450" spc="-10">
                <a:latin typeface="Times New Roman"/>
                <a:cs typeface="Times New Roman"/>
              </a:rPr>
              <a:t>follow mine affairs.” And thrusting </a:t>
            </a:r>
            <a:r>
              <a:rPr dirty="0" sz="1450" spc="-5">
                <a:latin typeface="Times New Roman"/>
                <a:cs typeface="Times New Roman"/>
              </a:rPr>
              <a:t>on one </a:t>
            </a:r>
            <a:r>
              <a:rPr dirty="0" sz="1450" spc="-10">
                <a:latin typeface="Times New Roman"/>
                <a:cs typeface="Times New Roman"/>
              </a:rPr>
              <a:t>side the priest, who seemed  stupefied at the news, Dick pushed open the </a:t>
            </a:r>
            <a:r>
              <a:rPr dirty="0" sz="1450" spc="-5">
                <a:latin typeface="Times New Roman"/>
                <a:cs typeface="Times New Roman"/>
              </a:rPr>
              <a:t>door </a:t>
            </a:r>
            <a:r>
              <a:rPr dirty="0" sz="1450" spc="-10">
                <a:latin typeface="Times New Roman"/>
                <a:cs typeface="Times New Roman"/>
              </a:rPr>
              <a:t>and rattled </a:t>
            </a:r>
            <a:r>
              <a:rPr dirty="0" sz="1450" spc="-5">
                <a:latin typeface="Times New Roman"/>
                <a:cs typeface="Times New Roman"/>
              </a:rPr>
              <a:t>up </a:t>
            </a:r>
            <a:r>
              <a:rPr dirty="0" sz="1450" spc="-10">
                <a:latin typeface="Times New Roman"/>
                <a:cs typeface="Times New Roman"/>
              </a:rPr>
              <a:t>the stairs four  at </a:t>
            </a:r>
            <a:r>
              <a:rPr dirty="0" sz="1450" spc="-5">
                <a:latin typeface="Times New Roman"/>
                <a:cs typeface="Times New Roman"/>
              </a:rPr>
              <a:t>a bound, </a:t>
            </a:r>
            <a:r>
              <a:rPr dirty="0" sz="1450" spc="-10">
                <a:latin typeface="Times New Roman"/>
                <a:cs typeface="Times New Roman"/>
              </a:rPr>
              <a:t>and without pause </a:t>
            </a:r>
            <a:r>
              <a:rPr dirty="0" sz="1450" spc="-5">
                <a:latin typeface="Times New Roman"/>
                <a:cs typeface="Times New Roman"/>
              </a:rPr>
              <a:t>or </a:t>
            </a:r>
            <a:r>
              <a:rPr dirty="0" sz="1450" spc="-10">
                <a:latin typeface="Times New Roman"/>
                <a:cs typeface="Times New Roman"/>
              </a:rPr>
              <a:t>stumble, till </a:t>
            </a:r>
            <a:r>
              <a:rPr dirty="0" sz="1450" spc="-5">
                <a:latin typeface="Times New Roman"/>
                <a:cs typeface="Times New Roman"/>
              </a:rPr>
              <a:t>he </a:t>
            </a:r>
            <a:r>
              <a:rPr dirty="0" sz="1450" spc="-10">
                <a:latin typeface="Times New Roman"/>
                <a:cs typeface="Times New Roman"/>
              </a:rPr>
              <a:t>stepped </a:t>
            </a:r>
            <a:r>
              <a:rPr dirty="0" sz="1450" spc="-5">
                <a:latin typeface="Times New Roman"/>
                <a:cs typeface="Times New Roman"/>
              </a:rPr>
              <a:t>upon </a:t>
            </a:r>
            <a:r>
              <a:rPr dirty="0" sz="1450" spc="-10">
                <a:latin typeface="Times New Roman"/>
                <a:cs typeface="Times New Roman"/>
              </a:rPr>
              <a:t>the open  platform at the</a:t>
            </a:r>
            <a:r>
              <a:rPr dirty="0" sz="1450">
                <a:latin typeface="Times New Roman"/>
                <a:cs typeface="Times New Roman"/>
              </a:rPr>
              <a:t> </a:t>
            </a:r>
            <a:r>
              <a:rPr dirty="0" sz="1450" spc="-5">
                <a:latin typeface="Times New Roman"/>
                <a:cs typeface="Times New Roman"/>
              </a:rPr>
              <a:t>top.</a:t>
            </a:r>
            <a:endParaRPr sz="1450">
              <a:latin typeface="Times New Roman"/>
              <a:cs typeface="Times New Roman"/>
            </a:endParaRPr>
          </a:p>
          <a:p>
            <a:pPr marL="12700" marR="11430">
              <a:lnSpc>
                <a:spcPts val="1730"/>
              </a:lnSpc>
              <a:spcBef>
                <a:spcPts val="570"/>
              </a:spcBef>
              <a:tabLst>
                <a:tab pos="5523230" algn="l"/>
              </a:tabLst>
            </a:pPr>
            <a:r>
              <a:rPr dirty="0" sz="1450" spc="-10">
                <a:latin typeface="Times New Roman"/>
                <a:cs typeface="Times New Roman"/>
              </a:rPr>
              <a:t>Shoreby Church tower </a:t>
            </a:r>
            <a:r>
              <a:rPr dirty="0" sz="1450" spc="-5">
                <a:latin typeface="Times New Roman"/>
                <a:cs typeface="Times New Roman"/>
              </a:rPr>
              <a:t>not </a:t>
            </a:r>
            <a:r>
              <a:rPr dirty="0" sz="1450" spc="-10">
                <a:latin typeface="Times New Roman"/>
                <a:cs typeface="Times New Roman"/>
              </a:rPr>
              <a:t>only commanded the town, as in </a:t>
            </a:r>
            <a:r>
              <a:rPr dirty="0" sz="1450" spc="-5">
                <a:latin typeface="Times New Roman"/>
                <a:cs typeface="Times New Roman"/>
              </a:rPr>
              <a:t>a </a:t>
            </a:r>
            <a:r>
              <a:rPr dirty="0" sz="1450" spc="-10">
                <a:latin typeface="Times New Roman"/>
                <a:cs typeface="Times New Roman"/>
              </a:rPr>
              <a:t>map, </a:t>
            </a:r>
            <a:r>
              <a:rPr dirty="0" sz="1450" spc="-5">
                <a:latin typeface="Times New Roman"/>
                <a:cs typeface="Times New Roman"/>
              </a:rPr>
              <a:t>but </a:t>
            </a:r>
            <a:r>
              <a:rPr dirty="0" sz="1450" spc="-10">
                <a:latin typeface="Times New Roman"/>
                <a:cs typeface="Times New Roman"/>
              </a:rPr>
              <a:t>looked  </a:t>
            </a:r>
            <a:r>
              <a:rPr dirty="0" sz="1450" spc="-10">
                <a:latin typeface="Times New Roman"/>
                <a:cs typeface="Times New Roman"/>
              </a:rPr>
              <a:t>fa</a:t>
            </a:r>
            <a:r>
              <a:rPr dirty="0" sz="1450" spc="-65">
                <a:latin typeface="Times New Roman"/>
                <a:cs typeface="Times New Roman"/>
              </a:rPr>
              <a:t>r</a:t>
            </a:r>
            <a:r>
              <a:rPr dirty="0" sz="1450" spc="-5">
                <a:latin typeface="Times New Roman"/>
                <a:cs typeface="Times New Roman"/>
              </a:rPr>
              <a:t>,</a:t>
            </a:r>
            <a:r>
              <a:rPr dirty="0" sz="1450" spc="-5">
                <a:latin typeface="Times New Roman"/>
                <a:cs typeface="Times New Roman"/>
              </a:rPr>
              <a:t> </a:t>
            </a:r>
            <a:r>
              <a:rPr dirty="0" sz="1450" spc="-5">
                <a:latin typeface="Times New Roman"/>
                <a:cs typeface="Times New Roman"/>
              </a:rPr>
              <a:t>on</a:t>
            </a:r>
            <a:r>
              <a:rPr dirty="0" sz="1450" spc="-5">
                <a:latin typeface="Times New Roman"/>
                <a:cs typeface="Times New Roman"/>
              </a:rPr>
              <a:t> </a:t>
            </a:r>
            <a:r>
              <a:rPr dirty="0" sz="1450" spc="-5">
                <a:latin typeface="Times New Roman"/>
                <a:cs typeface="Times New Roman"/>
              </a:rPr>
              <a:t>bo</a:t>
            </a:r>
            <a:r>
              <a:rPr dirty="0" sz="1450" spc="-10">
                <a:latin typeface="Times New Roman"/>
                <a:cs typeface="Times New Roman"/>
              </a:rPr>
              <a:t>t</a:t>
            </a:r>
            <a:r>
              <a:rPr dirty="0" sz="1450" spc="-5">
                <a:latin typeface="Times New Roman"/>
                <a:cs typeface="Times New Roman"/>
              </a:rPr>
              <a:t>h</a:t>
            </a:r>
            <a:r>
              <a:rPr dirty="0" sz="1450" spc="-5">
                <a:latin typeface="Times New Roman"/>
                <a:cs typeface="Times New Roman"/>
              </a:rPr>
              <a:t> </a:t>
            </a:r>
            <a:r>
              <a:rPr dirty="0" sz="1450" spc="-10">
                <a:latin typeface="Times New Roman"/>
                <a:cs typeface="Times New Roman"/>
              </a:rPr>
              <a:t>si</a:t>
            </a:r>
            <a:r>
              <a:rPr dirty="0" sz="1450" spc="-5">
                <a:latin typeface="Times New Roman"/>
                <a:cs typeface="Times New Roman"/>
              </a:rPr>
              <a:t>d</a:t>
            </a:r>
            <a:r>
              <a:rPr dirty="0" sz="1450" spc="-10">
                <a:latin typeface="Times New Roman"/>
                <a:cs typeface="Times New Roman"/>
              </a:rPr>
              <a:t>es</a:t>
            </a:r>
            <a:r>
              <a:rPr dirty="0" sz="1450" spc="-5">
                <a:latin typeface="Times New Roman"/>
                <a:cs typeface="Times New Roman"/>
              </a:rPr>
              <a:t>,</a:t>
            </a:r>
            <a:r>
              <a:rPr dirty="0" sz="1450" spc="-5">
                <a:latin typeface="Times New Roman"/>
                <a:cs typeface="Times New Roman"/>
              </a:rPr>
              <a:t> </a:t>
            </a:r>
            <a:r>
              <a:rPr dirty="0" sz="1450" spc="-5">
                <a:latin typeface="Times New Roman"/>
                <a:cs typeface="Times New Roman"/>
              </a:rPr>
              <a:t>ov</a:t>
            </a:r>
            <a:r>
              <a:rPr dirty="0" sz="1450" spc="-10">
                <a:latin typeface="Times New Roman"/>
                <a:cs typeface="Times New Roman"/>
              </a:rPr>
              <a:t>e</a:t>
            </a:r>
            <a:r>
              <a:rPr dirty="0" sz="1450" spc="-5">
                <a:latin typeface="Times New Roman"/>
                <a:cs typeface="Times New Roman"/>
              </a:rPr>
              <a:t>r</a:t>
            </a:r>
            <a:r>
              <a:rPr dirty="0" sz="1450" spc="-5">
                <a:latin typeface="Times New Roman"/>
                <a:cs typeface="Times New Roman"/>
              </a:rPr>
              <a:t> </a:t>
            </a:r>
            <a:r>
              <a:rPr dirty="0" sz="1450" spc="-10">
                <a:latin typeface="Times New Roman"/>
                <a:cs typeface="Times New Roman"/>
              </a:rPr>
              <a:t>se</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a</a:t>
            </a:r>
            <a:r>
              <a:rPr dirty="0" sz="1450" spc="-5">
                <a:latin typeface="Times New Roman"/>
                <a:cs typeface="Times New Roman"/>
              </a:rPr>
              <a:t>nd</a:t>
            </a:r>
            <a:r>
              <a:rPr dirty="0" sz="1450" spc="-5">
                <a:latin typeface="Times New Roman"/>
                <a:cs typeface="Times New Roman"/>
              </a:rPr>
              <a:t> </a:t>
            </a:r>
            <a:r>
              <a:rPr dirty="0" sz="1450" spc="-10">
                <a:latin typeface="Times New Roman"/>
                <a:cs typeface="Times New Roman"/>
              </a:rPr>
              <a:t>la</a:t>
            </a:r>
            <a:r>
              <a:rPr dirty="0" sz="1450" spc="-5">
                <a:latin typeface="Times New Roman"/>
                <a:cs typeface="Times New Roman"/>
              </a:rPr>
              <a:t>nd.</a:t>
            </a:r>
            <a:r>
              <a:rPr dirty="0" sz="1450">
                <a:latin typeface="Times New Roman"/>
                <a:cs typeface="Times New Roman"/>
              </a:rPr>
              <a:t> </a:t>
            </a:r>
            <a:r>
              <a:rPr dirty="0" sz="1450" spc="-5">
                <a:latin typeface="Times New Roman"/>
                <a:cs typeface="Times New Roman"/>
              </a:rPr>
              <a:t> </a:t>
            </a:r>
            <a:r>
              <a:rPr dirty="0" sz="1450" spc="-10">
                <a:latin typeface="Times New Roman"/>
                <a:cs typeface="Times New Roman"/>
              </a:rPr>
              <a:t>I</a:t>
            </a:r>
            <a:r>
              <a:rPr dirty="0" sz="1450" spc="-5">
                <a:latin typeface="Times New Roman"/>
                <a:cs typeface="Times New Roman"/>
              </a:rPr>
              <a:t>t</a:t>
            </a:r>
            <a:r>
              <a:rPr dirty="0" sz="1450" spc="-5">
                <a:latin typeface="Times New Roman"/>
                <a:cs typeface="Times New Roman"/>
              </a:rPr>
              <a:t> </a:t>
            </a:r>
            <a:r>
              <a:rPr dirty="0" sz="1450" spc="-15">
                <a:latin typeface="Times New Roman"/>
                <a:cs typeface="Times New Roman"/>
              </a:rPr>
              <a:t>wa</a:t>
            </a:r>
            <a:r>
              <a:rPr dirty="0" sz="1450" spc="-5">
                <a:latin typeface="Times New Roman"/>
                <a:cs typeface="Times New Roman"/>
              </a:rPr>
              <a:t>s</a:t>
            </a:r>
            <a:r>
              <a:rPr dirty="0" sz="1450" spc="-5">
                <a:latin typeface="Times New Roman"/>
                <a:cs typeface="Times New Roman"/>
              </a:rPr>
              <a:t> </a:t>
            </a:r>
            <a:r>
              <a:rPr dirty="0" sz="1450" spc="-10">
                <a:latin typeface="Times New Roman"/>
                <a:cs typeface="Times New Roman"/>
              </a:rPr>
              <a:t>now</a:t>
            </a:r>
            <a:r>
              <a:rPr dirty="0" sz="1450" spc="-5">
                <a:latin typeface="Times New Roman"/>
                <a:cs typeface="Times New Roman"/>
              </a:rPr>
              <a:t> </a:t>
            </a:r>
            <a:r>
              <a:rPr dirty="0" sz="1450" spc="-5">
                <a:latin typeface="Times New Roman"/>
                <a:cs typeface="Times New Roman"/>
              </a:rPr>
              <a:t>n</a:t>
            </a:r>
            <a:r>
              <a:rPr dirty="0" sz="1450" spc="-10">
                <a:latin typeface="Times New Roman"/>
                <a:cs typeface="Times New Roman"/>
              </a:rPr>
              <a:t>ea</a:t>
            </a:r>
            <a:r>
              <a:rPr dirty="0" sz="1450" spc="-5">
                <a:latin typeface="Times New Roman"/>
                <a:cs typeface="Times New Roman"/>
              </a:rPr>
              <a:t>r</a:t>
            </a:r>
            <a:r>
              <a:rPr dirty="0" sz="1450" spc="-5">
                <a:latin typeface="Times New Roman"/>
                <a:cs typeface="Times New Roman"/>
              </a:rPr>
              <a:t> </a:t>
            </a:r>
            <a:r>
              <a:rPr dirty="0" sz="1450" spc="-5">
                <a:latin typeface="Times New Roman"/>
                <a:cs typeface="Times New Roman"/>
              </a:rPr>
              <a:t>upon</a:t>
            </a:r>
            <a:r>
              <a:rPr dirty="0" sz="1450" spc="-5">
                <a:latin typeface="Times New Roman"/>
                <a:cs typeface="Times New Roman"/>
              </a:rPr>
              <a:t> </a:t>
            </a:r>
            <a:r>
              <a:rPr dirty="0" sz="1450" spc="-5">
                <a:latin typeface="Times New Roman"/>
                <a:cs typeface="Times New Roman"/>
              </a:rPr>
              <a:t>noon;</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a:latin typeface="Times New Roman"/>
                <a:cs typeface="Times New Roman"/>
              </a:rPr>
              <a:t>	</a:t>
            </a:r>
            <a:r>
              <a:rPr dirty="0" sz="1450" spc="-5">
                <a:latin typeface="Times New Roman"/>
                <a:cs typeface="Times New Roman"/>
              </a:rPr>
              <a:t>d</a:t>
            </a:r>
            <a:r>
              <a:rPr dirty="0" sz="1450" spc="-10">
                <a:latin typeface="Times New Roman"/>
                <a:cs typeface="Times New Roman"/>
              </a:rPr>
              <a:t>a</a:t>
            </a:r>
            <a:r>
              <a:rPr dirty="0" sz="1450" spc="-5">
                <a:latin typeface="Times New Roman"/>
                <a:cs typeface="Times New Roman"/>
              </a:rPr>
              <a:t>y  </a:t>
            </a:r>
            <a:r>
              <a:rPr dirty="0" sz="1450" spc="-10">
                <a:latin typeface="Times New Roman"/>
                <a:cs typeface="Times New Roman"/>
              </a:rPr>
              <a:t>exceeding bright, the snow dazzling. And as Dick looked around him, </a:t>
            </a:r>
            <a:r>
              <a:rPr dirty="0" sz="1450" spc="-5">
                <a:latin typeface="Times New Roman"/>
                <a:cs typeface="Times New Roman"/>
              </a:rPr>
              <a:t>he  </a:t>
            </a:r>
            <a:r>
              <a:rPr dirty="0" sz="1450" spc="-10">
                <a:latin typeface="Times New Roman"/>
                <a:cs typeface="Times New Roman"/>
              </a:rPr>
              <a:t>could measure the consequences </a:t>
            </a:r>
            <a:r>
              <a:rPr dirty="0" sz="1450" spc="-5">
                <a:latin typeface="Times New Roman"/>
                <a:cs typeface="Times New Roman"/>
              </a:rPr>
              <a:t>of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battle.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 confused, growling uproar reached him from the streets, and now and then,  </a:t>
            </a:r>
            <a:r>
              <a:rPr dirty="0" sz="1450" spc="-5">
                <a:latin typeface="Times New Roman"/>
                <a:cs typeface="Times New Roman"/>
              </a:rPr>
              <a:t>but </a:t>
            </a:r>
            <a:r>
              <a:rPr dirty="0" sz="1450" spc="-10">
                <a:latin typeface="Times New Roman"/>
                <a:cs typeface="Times New Roman"/>
              </a:rPr>
              <a:t>very </a:t>
            </a:r>
            <a:r>
              <a:rPr dirty="0" sz="1450" spc="-25">
                <a:latin typeface="Times New Roman"/>
                <a:cs typeface="Times New Roman"/>
              </a:rPr>
              <a:t>rarely, </a:t>
            </a:r>
            <a:r>
              <a:rPr dirty="0" sz="1450" spc="-10">
                <a:latin typeface="Times New Roman"/>
                <a:cs typeface="Times New Roman"/>
              </a:rPr>
              <a:t>the clash </a:t>
            </a:r>
            <a:r>
              <a:rPr dirty="0" sz="1450" spc="-5">
                <a:latin typeface="Times New Roman"/>
                <a:cs typeface="Times New Roman"/>
              </a:rPr>
              <a:t>of </a:t>
            </a:r>
            <a:r>
              <a:rPr dirty="0" sz="1450" spc="-10">
                <a:latin typeface="Times New Roman"/>
                <a:cs typeface="Times New Roman"/>
              </a:rPr>
              <a:t>steel. Not </a:t>
            </a:r>
            <a:r>
              <a:rPr dirty="0" sz="1450" spc="-5">
                <a:latin typeface="Times New Roman"/>
                <a:cs typeface="Times New Roman"/>
              </a:rPr>
              <a:t>a </a:t>
            </a:r>
            <a:r>
              <a:rPr dirty="0" sz="1450" spc="-10">
                <a:latin typeface="Times New Roman"/>
                <a:cs typeface="Times New Roman"/>
              </a:rPr>
              <a:t>ship, </a:t>
            </a:r>
            <a:r>
              <a:rPr dirty="0" sz="1450" spc="-5">
                <a:latin typeface="Times New Roman"/>
                <a:cs typeface="Times New Roman"/>
              </a:rPr>
              <a:t>not </a:t>
            </a:r>
            <a:r>
              <a:rPr dirty="0" sz="1450" spc="-10">
                <a:latin typeface="Times New Roman"/>
                <a:cs typeface="Times New Roman"/>
              </a:rPr>
              <a:t>so much as </a:t>
            </a:r>
            <a:r>
              <a:rPr dirty="0" sz="1450" spc="-5">
                <a:latin typeface="Times New Roman"/>
                <a:cs typeface="Times New Roman"/>
              </a:rPr>
              <a:t>a </a:t>
            </a:r>
            <a:r>
              <a:rPr dirty="0" sz="1450" spc="-15">
                <a:latin typeface="Times New Roman"/>
                <a:cs typeface="Times New Roman"/>
              </a:rPr>
              <a:t>skiff </a:t>
            </a:r>
            <a:r>
              <a:rPr dirty="0" sz="1450" spc="-10">
                <a:latin typeface="Times New Roman"/>
                <a:cs typeface="Times New Roman"/>
              </a:rPr>
              <a:t>remained  in harbour; </a:t>
            </a:r>
            <a:r>
              <a:rPr dirty="0" sz="1450" spc="-5">
                <a:latin typeface="Times New Roman"/>
                <a:cs typeface="Times New Roman"/>
              </a:rPr>
              <a:t>but </a:t>
            </a:r>
            <a:r>
              <a:rPr dirty="0" sz="1450" spc="-10">
                <a:latin typeface="Times New Roman"/>
                <a:cs typeface="Times New Roman"/>
              </a:rPr>
              <a:t>the sea was dotted with sails and row-boats laden with  fugitives. On shore, </a:t>
            </a:r>
            <a:r>
              <a:rPr dirty="0" sz="1450" spc="-5">
                <a:latin typeface="Times New Roman"/>
                <a:cs typeface="Times New Roman"/>
              </a:rPr>
              <a:t>too, </a:t>
            </a:r>
            <a:r>
              <a:rPr dirty="0" sz="1450" spc="-10">
                <a:latin typeface="Times New Roman"/>
                <a:cs typeface="Times New Roman"/>
              </a:rPr>
              <a:t>the surface </a:t>
            </a:r>
            <a:r>
              <a:rPr dirty="0" sz="1450" spc="-5">
                <a:latin typeface="Times New Roman"/>
                <a:cs typeface="Times New Roman"/>
              </a:rPr>
              <a:t>of </a:t>
            </a:r>
            <a:r>
              <a:rPr dirty="0" sz="1450" spc="-10">
                <a:latin typeface="Times New Roman"/>
                <a:cs typeface="Times New Roman"/>
              </a:rPr>
              <a:t>the snowy meadows was broken </a:t>
            </a:r>
            <a:r>
              <a:rPr dirty="0" sz="1450" spc="-5">
                <a:latin typeface="Times New Roman"/>
                <a:cs typeface="Times New Roman"/>
              </a:rPr>
              <a:t>up  </a:t>
            </a:r>
            <a:r>
              <a:rPr dirty="0" sz="1450" spc="-10">
                <a:latin typeface="Times New Roman"/>
                <a:cs typeface="Times New Roman"/>
              </a:rPr>
              <a:t>with bands </a:t>
            </a:r>
            <a:r>
              <a:rPr dirty="0" sz="1450" spc="-5">
                <a:latin typeface="Times New Roman"/>
                <a:cs typeface="Times New Roman"/>
              </a:rPr>
              <a:t>of </a:t>
            </a:r>
            <a:r>
              <a:rPr dirty="0" sz="1450" spc="-10">
                <a:latin typeface="Times New Roman"/>
                <a:cs typeface="Times New Roman"/>
              </a:rPr>
              <a:t>horsemen, some cutting their way towards the borders </a:t>
            </a:r>
            <a:r>
              <a:rPr dirty="0" sz="1450" spc="-5">
                <a:latin typeface="Times New Roman"/>
                <a:cs typeface="Times New Roman"/>
              </a:rPr>
              <a:t>of </a:t>
            </a:r>
            <a:r>
              <a:rPr dirty="0" sz="1450" spc="-10">
                <a:latin typeface="Times New Roman"/>
                <a:cs typeface="Times New Roman"/>
              </a:rPr>
              <a:t>the  forest, others, who were doubtless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Yorkist </a:t>
            </a:r>
            <a:r>
              <a:rPr dirty="0" sz="1450" spc="-10">
                <a:latin typeface="Times New Roman"/>
                <a:cs typeface="Times New Roman"/>
              </a:rPr>
              <a:t>side, stoutly interposing and  beating them back </a:t>
            </a:r>
            <a:r>
              <a:rPr dirty="0" sz="1450" spc="-5">
                <a:latin typeface="Times New Roman"/>
                <a:cs typeface="Times New Roman"/>
              </a:rPr>
              <a:t>upon </a:t>
            </a:r>
            <a:r>
              <a:rPr dirty="0" sz="1450" spc="-10">
                <a:latin typeface="Times New Roman"/>
                <a:cs typeface="Times New Roman"/>
              </a:rPr>
              <a:t>the town. Over all the open ground there lay </a:t>
            </a:r>
            <a:r>
              <a:rPr dirty="0" sz="1450" spc="-5">
                <a:latin typeface="Times New Roman"/>
                <a:cs typeface="Times New Roman"/>
              </a:rPr>
              <a:t>a  </a:t>
            </a:r>
            <a:r>
              <a:rPr dirty="0" sz="1450" spc="-10">
                <a:latin typeface="Times New Roman"/>
                <a:cs typeface="Times New Roman"/>
              </a:rPr>
              <a:t>prodigious quantity </a:t>
            </a:r>
            <a:r>
              <a:rPr dirty="0" sz="1450" spc="-5">
                <a:latin typeface="Times New Roman"/>
                <a:cs typeface="Times New Roman"/>
              </a:rPr>
              <a:t>of </a:t>
            </a:r>
            <a:r>
              <a:rPr dirty="0" sz="1450" spc="-10">
                <a:latin typeface="Times New Roman"/>
                <a:cs typeface="Times New Roman"/>
              </a:rPr>
              <a:t>fallen men and horses, clearly defined </a:t>
            </a:r>
            <a:r>
              <a:rPr dirty="0" sz="1450" spc="-5">
                <a:latin typeface="Times New Roman"/>
                <a:cs typeface="Times New Roman"/>
              </a:rPr>
              <a:t>upon </a:t>
            </a:r>
            <a:r>
              <a:rPr dirty="0" sz="1450" spc="-10">
                <a:latin typeface="Times New Roman"/>
                <a:cs typeface="Times New Roman"/>
              </a:rPr>
              <a:t>the</a:t>
            </a:r>
            <a:r>
              <a:rPr dirty="0" sz="1450" spc="95">
                <a:latin typeface="Times New Roman"/>
                <a:cs typeface="Times New Roman"/>
              </a:rPr>
              <a:t> </a:t>
            </a:r>
            <a:r>
              <a:rPr dirty="0" sz="1450" spc="-25">
                <a:latin typeface="Times New Roman"/>
                <a:cs typeface="Times New Roman"/>
              </a:rPr>
              <a:t>snow.</a:t>
            </a:r>
            <a:endParaRPr sz="1450">
              <a:latin typeface="Times New Roman"/>
              <a:cs typeface="Times New Roman"/>
            </a:endParaRPr>
          </a:p>
          <a:p>
            <a:pPr algn="just" marL="12700" marR="8890">
              <a:lnSpc>
                <a:spcPts val="1730"/>
              </a:lnSpc>
              <a:spcBef>
                <a:spcPts val="560"/>
              </a:spcBef>
            </a:pPr>
            <a:r>
              <a:rPr dirty="0" sz="1450" spc="-60">
                <a:latin typeface="Times New Roman"/>
                <a:cs typeface="Times New Roman"/>
              </a:rPr>
              <a:t>To </a:t>
            </a:r>
            <a:r>
              <a:rPr dirty="0" sz="1450" spc="-10">
                <a:latin typeface="Times New Roman"/>
                <a:cs typeface="Times New Roman"/>
              </a:rPr>
              <a:t>complete the picture, those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foot </a:t>
            </a:r>
            <a:r>
              <a:rPr dirty="0" sz="1450" spc="-10">
                <a:latin typeface="Times New Roman"/>
                <a:cs typeface="Times New Roman"/>
              </a:rPr>
              <a:t>soldiers as had </a:t>
            </a:r>
            <a:r>
              <a:rPr dirty="0" sz="1450" spc="-5">
                <a:latin typeface="Times New Roman"/>
                <a:cs typeface="Times New Roman"/>
              </a:rPr>
              <a:t>not </a:t>
            </a:r>
            <a:r>
              <a:rPr dirty="0" sz="1450" spc="-10">
                <a:latin typeface="Times New Roman"/>
                <a:cs typeface="Times New Roman"/>
              </a:rPr>
              <a:t>found place </a:t>
            </a:r>
            <a:r>
              <a:rPr dirty="0" sz="1450" spc="-5">
                <a:latin typeface="Times New Roman"/>
                <a:cs typeface="Times New Roman"/>
              </a:rPr>
              <a:t>upon  a </a:t>
            </a:r>
            <a:r>
              <a:rPr dirty="0" sz="1450" spc="-10">
                <a:latin typeface="Times New Roman"/>
                <a:cs typeface="Times New Roman"/>
              </a:rPr>
              <a:t>ship still kept </a:t>
            </a:r>
            <a:r>
              <a:rPr dirty="0" sz="1450" spc="-5">
                <a:latin typeface="Times New Roman"/>
                <a:cs typeface="Times New Roman"/>
              </a:rPr>
              <a:t>up </a:t>
            </a:r>
            <a:r>
              <a:rPr dirty="0" sz="1450" spc="-10">
                <a:latin typeface="Times New Roman"/>
                <a:cs typeface="Times New Roman"/>
              </a:rPr>
              <a:t>an archery combat </a:t>
            </a:r>
            <a:r>
              <a:rPr dirty="0" sz="1450" spc="-5">
                <a:latin typeface="Times New Roman"/>
                <a:cs typeface="Times New Roman"/>
              </a:rPr>
              <a:t>on </a:t>
            </a:r>
            <a:r>
              <a:rPr dirty="0" sz="1450" spc="-10">
                <a:latin typeface="Times New Roman"/>
                <a:cs typeface="Times New Roman"/>
              </a:rPr>
              <a:t>the borders </a:t>
            </a:r>
            <a:r>
              <a:rPr dirty="0" sz="1450" spc="-5">
                <a:latin typeface="Times New Roman"/>
                <a:cs typeface="Times New Roman"/>
              </a:rPr>
              <a:t>of </a:t>
            </a:r>
            <a:r>
              <a:rPr dirty="0" sz="1450" spc="-10">
                <a:latin typeface="Times New Roman"/>
                <a:cs typeface="Times New Roman"/>
              </a:rPr>
              <a:t>the port, and from the  cover </a:t>
            </a:r>
            <a:r>
              <a:rPr dirty="0" sz="1450" spc="-5">
                <a:latin typeface="Times New Roman"/>
                <a:cs typeface="Times New Roman"/>
              </a:rPr>
              <a:t>of </a:t>
            </a:r>
            <a:r>
              <a:rPr dirty="0" sz="1450" spc="-10">
                <a:latin typeface="Times New Roman"/>
                <a:cs typeface="Times New Roman"/>
              </a:rPr>
              <a:t>the shoreside taverns. In that </a:t>
            </a:r>
            <a:r>
              <a:rPr dirty="0" sz="1450" spc="-15">
                <a:latin typeface="Times New Roman"/>
                <a:cs typeface="Times New Roman"/>
              </a:rPr>
              <a:t>quarter, </a:t>
            </a:r>
            <a:r>
              <a:rPr dirty="0" sz="1450" spc="-10">
                <a:latin typeface="Times New Roman"/>
                <a:cs typeface="Times New Roman"/>
              </a:rPr>
              <a:t>also, </a:t>
            </a:r>
            <a:r>
              <a:rPr dirty="0" sz="1450" spc="-5">
                <a:latin typeface="Times New Roman"/>
                <a:cs typeface="Times New Roman"/>
              </a:rPr>
              <a:t>one or </a:t>
            </a:r>
            <a:r>
              <a:rPr dirty="0" sz="1450" spc="-10">
                <a:latin typeface="Times New Roman"/>
                <a:cs typeface="Times New Roman"/>
              </a:rPr>
              <a:t>two houses had  been fired, and the smoke towered high in the frosty sunlight, and blew </a:t>
            </a:r>
            <a:r>
              <a:rPr dirty="0" sz="1450" spc="-15">
                <a:latin typeface="Times New Roman"/>
                <a:cs typeface="Times New Roman"/>
              </a:rPr>
              <a:t>off </a:t>
            </a:r>
            <a:r>
              <a:rPr dirty="0" sz="1450" spc="-10">
                <a:latin typeface="Times New Roman"/>
                <a:cs typeface="Times New Roman"/>
              </a:rPr>
              <a:t>to  sea in voluminous</a:t>
            </a:r>
            <a:r>
              <a:rPr dirty="0" sz="1450">
                <a:latin typeface="Times New Roman"/>
                <a:cs typeface="Times New Roman"/>
              </a:rPr>
              <a:t> </a:t>
            </a:r>
            <a:r>
              <a:rPr dirty="0" sz="1450" spc="-10">
                <a:latin typeface="Times New Roman"/>
                <a:cs typeface="Times New Roman"/>
              </a:rPr>
              <a:t>folds.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Already close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 woods, and somewhat in the line </a:t>
            </a:r>
            <a:r>
              <a:rPr dirty="0" sz="1450" spc="-5">
                <a:latin typeface="Times New Roman"/>
                <a:cs typeface="Times New Roman"/>
              </a:rPr>
              <a:t>of  </a:t>
            </a:r>
            <a:r>
              <a:rPr dirty="0" sz="1450" spc="-10">
                <a:latin typeface="Times New Roman"/>
                <a:cs typeface="Times New Roman"/>
              </a:rPr>
              <a:t>Holywood, </a:t>
            </a:r>
            <a:r>
              <a:rPr dirty="0" sz="1450" spc="-5">
                <a:latin typeface="Times New Roman"/>
                <a:cs typeface="Times New Roman"/>
              </a:rPr>
              <a:t>one </a:t>
            </a:r>
            <a:r>
              <a:rPr dirty="0" sz="1450" spc="-10">
                <a:latin typeface="Times New Roman"/>
                <a:cs typeface="Times New Roman"/>
              </a:rPr>
              <a:t>particular clump </a:t>
            </a:r>
            <a:r>
              <a:rPr dirty="0" sz="1450" spc="-5">
                <a:latin typeface="Times New Roman"/>
                <a:cs typeface="Times New Roman"/>
              </a:rPr>
              <a:t>of </a:t>
            </a:r>
            <a:r>
              <a:rPr dirty="0" sz="1450" spc="-10">
                <a:latin typeface="Times New Roman"/>
                <a:cs typeface="Times New Roman"/>
              </a:rPr>
              <a:t>fleeing horsemen riveted the attention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watcher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tower. </a:t>
            </a:r>
            <a:r>
              <a:rPr dirty="0" sz="1450" spc="-10">
                <a:latin typeface="Times New Roman"/>
                <a:cs typeface="Times New Roman"/>
              </a:rPr>
              <a:t>It was fairly numerous; in </a:t>
            </a:r>
            <a:r>
              <a:rPr dirty="0" sz="1450" spc="-5">
                <a:latin typeface="Times New Roman"/>
                <a:cs typeface="Times New Roman"/>
              </a:rPr>
              <a:t>no </a:t>
            </a:r>
            <a:r>
              <a:rPr dirty="0" sz="1450" spc="-10">
                <a:latin typeface="Times New Roman"/>
                <a:cs typeface="Times New Roman"/>
              </a:rPr>
              <a:t>other quarter </a:t>
            </a:r>
            <a:r>
              <a:rPr dirty="0" sz="1450" spc="-5">
                <a:latin typeface="Times New Roman"/>
                <a:cs typeface="Times New Roman"/>
              </a:rPr>
              <a:t>of  </a:t>
            </a:r>
            <a:r>
              <a:rPr dirty="0" sz="1450" spc="-10">
                <a:latin typeface="Times New Roman"/>
                <a:cs typeface="Times New Roman"/>
              </a:rPr>
              <a:t>the field did so many Lancastrians still hold together; thus they had left </a:t>
            </a:r>
            <a:r>
              <a:rPr dirty="0" sz="1450" spc="-5">
                <a:latin typeface="Times New Roman"/>
                <a:cs typeface="Times New Roman"/>
              </a:rPr>
              <a:t>a  </a:t>
            </a:r>
            <a:r>
              <a:rPr dirty="0" sz="1450" spc="-10">
                <a:latin typeface="Times New Roman"/>
                <a:cs typeface="Times New Roman"/>
              </a:rPr>
              <a:t>wide, discoloured wake </a:t>
            </a:r>
            <a:r>
              <a:rPr dirty="0" sz="1450" spc="-5">
                <a:latin typeface="Times New Roman"/>
                <a:cs typeface="Times New Roman"/>
              </a:rPr>
              <a:t>upon </a:t>
            </a:r>
            <a:r>
              <a:rPr dirty="0" sz="1450" spc="-10">
                <a:latin typeface="Times New Roman"/>
                <a:cs typeface="Times New Roman"/>
              </a:rPr>
              <a:t>the </a:t>
            </a:r>
            <a:r>
              <a:rPr dirty="0" sz="1450" spc="-25">
                <a:latin typeface="Times New Roman"/>
                <a:cs typeface="Times New Roman"/>
              </a:rPr>
              <a:t>snow, </a:t>
            </a:r>
            <a:r>
              <a:rPr dirty="0" sz="1450" spc="-10">
                <a:latin typeface="Times New Roman"/>
                <a:cs typeface="Times New Roman"/>
              </a:rPr>
              <a:t>and Dick was able to trace them step  </a:t>
            </a:r>
            <a:r>
              <a:rPr dirty="0" sz="1450" spc="-5">
                <a:latin typeface="Times New Roman"/>
                <a:cs typeface="Times New Roman"/>
              </a:rPr>
              <a:t>by </a:t>
            </a:r>
            <a:r>
              <a:rPr dirty="0" sz="1450" spc="-10">
                <a:latin typeface="Times New Roman"/>
                <a:cs typeface="Times New Roman"/>
              </a:rPr>
              <a:t>step from where they had left the</a:t>
            </a:r>
            <a:r>
              <a:rPr dirty="0" sz="1450" spc="25">
                <a:latin typeface="Times New Roman"/>
                <a:cs typeface="Times New Roman"/>
              </a:rPr>
              <a:t> </a:t>
            </a:r>
            <a:r>
              <a:rPr dirty="0" sz="1450" spc="-10">
                <a:latin typeface="Times New Roman"/>
                <a:cs typeface="Times New Roman"/>
              </a:rPr>
              <a:t>town.</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While Dick stood watching them, they had gained, unopposed, the first fringe  </a:t>
            </a:r>
            <a:r>
              <a:rPr dirty="0" sz="1450" spc="-5">
                <a:latin typeface="Times New Roman"/>
                <a:cs typeface="Times New Roman"/>
              </a:rPr>
              <a:t>of </a:t>
            </a:r>
            <a:r>
              <a:rPr dirty="0" sz="1450" spc="-10">
                <a:latin typeface="Times New Roman"/>
                <a:cs typeface="Times New Roman"/>
              </a:rPr>
              <a:t>the leafless forest, and, turning </a:t>
            </a:r>
            <a:r>
              <a:rPr dirty="0" sz="1450" spc="-5">
                <a:latin typeface="Times New Roman"/>
                <a:cs typeface="Times New Roman"/>
              </a:rPr>
              <a:t>a </a:t>
            </a:r>
            <a:r>
              <a:rPr dirty="0" sz="1450" spc="-10">
                <a:latin typeface="Times New Roman"/>
                <a:cs typeface="Times New Roman"/>
              </a:rPr>
              <a:t>little from their direction, the sun fell for </a:t>
            </a:r>
            <a:r>
              <a:rPr dirty="0" sz="1450" spc="-5">
                <a:latin typeface="Times New Roman"/>
                <a:cs typeface="Times New Roman"/>
              </a:rPr>
              <a:t>a  </a:t>
            </a:r>
            <a:r>
              <a:rPr dirty="0" sz="1450" spc="-10">
                <a:latin typeface="Times New Roman"/>
                <a:cs typeface="Times New Roman"/>
              </a:rPr>
              <a:t>moment full </a:t>
            </a:r>
            <a:r>
              <a:rPr dirty="0" sz="1450" spc="-5">
                <a:latin typeface="Times New Roman"/>
                <a:cs typeface="Times New Roman"/>
              </a:rPr>
              <a:t>on </a:t>
            </a:r>
            <a:r>
              <a:rPr dirty="0" sz="1450" spc="-10">
                <a:latin typeface="Times New Roman"/>
                <a:cs typeface="Times New Roman"/>
              </a:rPr>
              <a:t>their </a:t>
            </a:r>
            <a:r>
              <a:rPr dirty="0" sz="1450" spc="-25">
                <a:latin typeface="Times New Roman"/>
                <a:cs typeface="Times New Roman"/>
              </a:rPr>
              <a:t>array, </a:t>
            </a:r>
            <a:r>
              <a:rPr dirty="0" sz="1450" spc="-10">
                <a:latin typeface="Times New Roman"/>
                <a:cs typeface="Times New Roman"/>
              </a:rPr>
              <a:t>as it was relieved against the dusky</a:t>
            </a:r>
            <a:r>
              <a:rPr dirty="0" sz="1450" spc="95">
                <a:latin typeface="Times New Roman"/>
                <a:cs typeface="Times New Roman"/>
              </a:rPr>
              <a:t> </a:t>
            </a:r>
            <a:r>
              <a:rPr dirty="0" sz="1450" spc="-10">
                <a:latin typeface="Times New Roman"/>
                <a:cs typeface="Times New Roman"/>
              </a:rPr>
              <a:t>wood.</a:t>
            </a:r>
            <a:endParaRPr sz="1450">
              <a:latin typeface="Times New Roman"/>
              <a:cs typeface="Times New Roman"/>
            </a:endParaRPr>
          </a:p>
          <a:p>
            <a:pPr marL="12700" marR="1155065">
              <a:lnSpc>
                <a:spcPts val="2300"/>
              </a:lnSpc>
              <a:spcBef>
                <a:spcPts val="114"/>
              </a:spcBef>
            </a:pPr>
            <a:r>
              <a:rPr dirty="0" sz="1450" spc="-10">
                <a:latin typeface="Times New Roman"/>
                <a:cs typeface="Times New Roman"/>
              </a:rPr>
              <a:t>“Murrey and blue!” cried Dick. “I swear it—murrey and blue!”  The next moment </a:t>
            </a:r>
            <a:r>
              <a:rPr dirty="0" sz="1450" spc="-5">
                <a:latin typeface="Times New Roman"/>
                <a:cs typeface="Times New Roman"/>
              </a:rPr>
              <a:t>he </a:t>
            </a:r>
            <a:r>
              <a:rPr dirty="0" sz="1450" spc="-10">
                <a:latin typeface="Times New Roman"/>
                <a:cs typeface="Times New Roman"/>
              </a:rPr>
              <a:t>was descending the</a:t>
            </a:r>
            <a:r>
              <a:rPr dirty="0" sz="1450" spc="20">
                <a:latin typeface="Times New Roman"/>
                <a:cs typeface="Times New Roman"/>
              </a:rPr>
              <a:t> </a:t>
            </a:r>
            <a:r>
              <a:rPr dirty="0" sz="1450" spc="-20">
                <a:latin typeface="Times New Roman"/>
                <a:cs typeface="Times New Roman"/>
              </a:rPr>
              <a:t>stairway.</a:t>
            </a:r>
            <a:endParaRPr sz="1450">
              <a:latin typeface="Times New Roman"/>
              <a:cs typeface="Times New Roman"/>
            </a:endParaRPr>
          </a:p>
          <a:p>
            <a:pPr marL="12700">
              <a:lnSpc>
                <a:spcPct val="100000"/>
              </a:lnSpc>
              <a:spcBef>
                <a:spcPts val="400"/>
              </a:spcBef>
            </a:pPr>
            <a:r>
              <a:rPr dirty="0" sz="1450" spc="-10">
                <a:latin typeface="Times New Roman"/>
                <a:cs typeface="Times New Roman"/>
              </a:rPr>
              <a:t>It was now his business to seek </a:t>
            </a:r>
            <a:r>
              <a:rPr dirty="0" sz="1450" spc="-5">
                <a:latin typeface="Times New Roman"/>
                <a:cs typeface="Times New Roman"/>
              </a:rPr>
              <a:t>out </a:t>
            </a:r>
            <a:r>
              <a:rPr dirty="0" sz="1450" spc="-10">
                <a:latin typeface="Times New Roman"/>
                <a:cs typeface="Times New Roman"/>
              </a:rPr>
              <a:t>the Duke </a:t>
            </a:r>
            <a:r>
              <a:rPr dirty="0" sz="1450" spc="-5">
                <a:latin typeface="Times New Roman"/>
                <a:cs typeface="Times New Roman"/>
              </a:rPr>
              <a:t>of </a:t>
            </a:r>
            <a:r>
              <a:rPr dirty="0" sz="1450" spc="-15">
                <a:latin typeface="Times New Roman"/>
                <a:cs typeface="Times New Roman"/>
              </a:rPr>
              <a:t>Gloucester, </a:t>
            </a:r>
            <a:r>
              <a:rPr dirty="0" sz="1450" spc="-10">
                <a:latin typeface="Times New Roman"/>
                <a:cs typeface="Times New Roman"/>
              </a:rPr>
              <a:t>who alone, in</a:t>
            </a:r>
            <a:r>
              <a:rPr dirty="0" sz="1450" spc="14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marL="12700" marR="5080">
              <a:lnSpc>
                <a:spcPts val="1730"/>
              </a:lnSpc>
              <a:spcBef>
                <a:spcPts val="155"/>
              </a:spcBef>
            </a:pPr>
            <a:r>
              <a:rPr dirty="0" sz="1450" spc="-10">
                <a:latin typeface="Times New Roman"/>
                <a:cs typeface="Times New Roman"/>
              </a:rPr>
              <a:t>disorder </a:t>
            </a:r>
            <a:r>
              <a:rPr dirty="0" sz="1450" spc="-5">
                <a:latin typeface="Times New Roman"/>
                <a:cs typeface="Times New Roman"/>
              </a:rPr>
              <a:t>of </a:t>
            </a:r>
            <a:r>
              <a:rPr dirty="0" sz="1450" spc="-10">
                <a:latin typeface="Times New Roman"/>
                <a:cs typeface="Times New Roman"/>
              </a:rPr>
              <a:t>the forces, might </a:t>
            </a:r>
            <a:r>
              <a:rPr dirty="0" sz="1450" spc="-5">
                <a:latin typeface="Times New Roman"/>
                <a:cs typeface="Times New Roman"/>
              </a:rPr>
              <a:t>be </a:t>
            </a:r>
            <a:r>
              <a:rPr dirty="0" sz="1450" spc="-10">
                <a:latin typeface="Times New Roman"/>
                <a:cs typeface="Times New Roman"/>
              </a:rPr>
              <a:t>able to supply him with </a:t>
            </a:r>
            <a:r>
              <a:rPr dirty="0" sz="1450" spc="-5">
                <a:latin typeface="Times New Roman"/>
                <a:cs typeface="Times New Roman"/>
              </a:rPr>
              <a:t>a </a:t>
            </a:r>
            <a:r>
              <a:rPr dirty="0" sz="1450" spc="-10">
                <a:latin typeface="Times New Roman"/>
                <a:cs typeface="Times New Roman"/>
              </a:rPr>
              <a:t>sufficiency </a:t>
            </a:r>
            <a:r>
              <a:rPr dirty="0" sz="1450" spc="-5">
                <a:latin typeface="Times New Roman"/>
                <a:cs typeface="Times New Roman"/>
              </a:rPr>
              <a:t>of </a:t>
            </a:r>
            <a:r>
              <a:rPr dirty="0" sz="1450" spc="-10">
                <a:latin typeface="Times New Roman"/>
                <a:cs typeface="Times New Roman"/>
              </a:rPr>
              <a:t>men.  The fighting in the main town was now practically at an end; and as Dick ran  hither and </a:t>
            </a:r>
            <a:r>
              <a:rPr dirty="0" sz="1450" spc="-15">
                <a:latin typeface="Times New Roman"/>
                <a:cs typeface="Times New Roman"/>
              </a:rPr>
              <a:t>thither, </a:t>
            </a:r>
            <a:r>
              <a:rPr dirty="0" sz="1450" spc="-10">
                <a:latin typeface="Times New Roman"/>
                <a:cs typeface="Times New Roman"/>
              </a:rPr>
              <a:t>seeking the </a:t>
            </a:r>
            <a:r>
              <a:rPr dirty="0" sz="1450" spc="-15">
                <a:latin typeface="Times New Roman"/>
                <a:cs typeface="Times New Roman"/>
              </a:rPr>
              <a:t>commander, </a:t>
            </a:r>
            <a:r>
              <a:rPr dirty="0" sz="1450" spc="-10">
                <a:latin typeface="Times New Roman"/>
                <a:cs typeface="Times New Roman"/>
              </a:rPr>
              <a:t>the streets were thick with  wandering soldiers, some laden with more booty than they could well stagger  </a:t>
            </a:r>
            <a:r>
              <a:rPr dirty="0" sz="1450" spc="-15">
                <a:latin typeface="Times New Roman"/>
                <a:cs typeface="Times New Roman"/>
              </a:rPr>
              <a:t>under, </a:t>
            </a:r>
            <a:r>
              <a:rPr dirty="0" sz="1450" spc="-10">
                <a:latin typeface="Times New Roman"/>
                <a:cs typeface="Times New Roman"/>
              </a:rPr>
              <a:t>others shouting </a:t>
            </a:r>
            <a:r>
              <a:rPr dirty="0" sz="1450" spc="-5">
                <a:latin typeface="Times New Roman"/>
                <a:cs typeface="Times New Roman"/>
              </a:rPr>
              <a:t>drunk. </a:t>
            </a:r>
            <a:r>
              <a:rPr dirty="0" sz="1450" spc="-10">
                <a:latin typeface="Times New Roman"/>
                <a:cs typeface="Times New Roman"/>
              </a:rPr>
              <a:t>None </a:t>
            </a:r>
            <a:r>
              <a:rPr dirty="0" sz="1450" spc="-5">
                <a:latin typeface="Times New Roman"/>
                <a:cs typeface="Times New Roman"/>
              </a:rPr>
              <a:t>of </a:t>
            </a:r>
            <a:r>
              <a:rPr dirty="0" sz="1450" spc="-10">
                <a:latin typeface="Times New Roman"/>
                <a:cs typeface="Times New Roman"/>
              </a:rPr>
              <a:t>them, when questioned, had the least  notion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duke’s </a:t>
            </a:r>
            <a:r>
              <a:rPr dirty="0" sz="1450" spc="-10">
                <a:latin typeface="Times New Roman"/>
                <a:cs typeface="Times New Roman"/>
              </a:rPr>
              <a:t>whereabouts; and, at last, it was </a:t>
            </a:r>
            <a:r>
              <a:rPr dirty="0" sz="1450" spc="-5">
                <a:latin typeface="Times New Roman"/>
                <a:cs typeface="Times New Roman"/>
              </a:rPr>
              <a:t>by </a:t>
            </a:r>
            <a:r>
              <a:rPr dirty="0" sz="1450" spc="-10">
                <a:latin typeface="Times New Roman"/>
                <a:cs typeface="Times New Roman"/>
              </a:rPr>
              <a:t>sheer </a:t>
            </a:r>
            <a:r>
              <a:rPr dirty="0" sz="1450" spc="-5">
                <a:latin typeface="Times New Roman"/>
                <a:cs typeface="Times New Roman"/>
              </a:rPr>
              <a:t>good </a:t>
            </a:r>
            <a:r>
              <a:rPr dirty="0" sz="1450" spc="-10">
                <a:latin typeface="Times New Roman"/>
                <a:cs typeface="Times New Roman"/>
              </a:rPr>
              <a:t>fortune  that Dick found him, where </a:t>
            </a:r>
            <a:r>
              <a:rPr dirty="0" sz="1450" spc="-5">
                <a:latin typeface="Times New Roman"/>
                <a:cs typeface="Times New Roman"/>
              </a:rPr>
              <a:t>he </a:t>
            </a:r>
            <a:r>
              <a:rPr dirty="0" sz="1450" spc="-10">
                <a:latin typeface="Times New Roman"/>
                <a:cs typeface="Times New Roman"/>
              </a:rPr>
              <a:t>sat in the saddle directing operations to  dislodge the archers from the harbour</a:t>
            </a:r>
            <a:r>
              <a:rPr dirty="0" sz="1450" spc="20">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“Sir Richard Shelton, </a:t>
            </a:r>
            <a:r>
              <a:rPr dirty="0" sz="1450" spc="-5">
                <a:latin typeface="Times New Roman"/>
                <a:cs typeface="Times New Roman"/>
              </a:rPr>
              <a:t>ye </a:t>
            </a:r>
            <a:r>
              <a:rPr dirty="0" sz="1450" spc="-10">
                <a:latin typeface="Times New Roman"/>
                <a:cs typeface="Times New Roman"/>
              </a:rPr>
              <a:t>are well </a:t>
            </a:r>
            <a:r>
              <a:rPr dirty="0" sz="1450" spc="-5">
                <a:latin typeface="Times New Roman"/>
                <a:cs typeface="Times New Roman"/>
              </a:rPr>
              <a:t>found,” he </a:t>
            </a:r>
            <a:r>
              <a:rPr dirty="0" sz="1450" spc="-10">
                <a:latin typeface="Times New Roman"/>
                <a:cs typeface="Times New Roman"/>
              </a:rPr>
              <a:t>said. “I owe </a:t>
            </a:r>
            <a:r>
              <a:rPr dirty="0" sz="1450" spc="-5">
                <a:latin typeface="Times New Roman"/>
                <a:cs typeface="Times New Roman"/>
              </a:rPr>
              <a:t>you one </a:t>
            </a:r>
            <a:r>
              <a:rPr dirty="0" sz="1450" spc="-10">
                <a:latin typeface="Times New Roman"/>
                <a:cs typeface="Times New Roman"/>
              </a:rPr>
              <a:t>thing that </a:t>
            </a:r>
            <a:r>
              <a:rPr dirty="0" sz="1450" spc="-5">
                <a:latin typeface="Times New Roman"/>
                <a:cs typeface="Times New Roman"/>
              </a:rPr>
              <a:t>I  </a:t>
            </a:r>
            <a:r>
              <a:rPr dirty="0" sz="1450" spc="-10">
                <a:latin typeface="Times New Roman"/>
                <a:cs typeface="Times New Roman"/>
              </a:rPr>
              <a:t>value little, my life; and </a:t>
            </a:r>
            <a:r>
              <a:rPr dirty="0" sz="1450" spc="-5">
                <a:latin typeface="Times New Roman"/>
                <a:cs typeface="Times New Roman"/>
              </a:rPr>
              <a:t>one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can never pay </a:t>
            </a:r>
            <a:r>
              <a:rPr dirty="0" sz="1450" spc="-5">
                <a:latin typeface="Times New Roman"/>
                <a:cs typeface="Times New Roman"/>
              </a:rPr>
              <a:t>you </a:t>
            </a:r>
            <a:r>
              <a:rPr dirty="0" sz="1450" spc="-20">
                <a:latin typeface="Times New Roman"/>
                <a:cs typeface="Times New Roman"/>
              </a:rPr>
              <a:t>for, </a:t>
            </a:r>
            <a:r>
              <a:rPr dirty="0" sz="1450" spc="-10">
                <a:latin typeface="Times New Roman"/>
                <a:cs typeface="Times New Roman"/>
              </a:rPr>
              <a:t>this </a:t>
            </a:r>
            <a:r>
              <a:rPr dirty="0" sz="1450" spc="-20">
                <a:latin typeface="Times New Roman"/>
                <a:cs typeface="Times New Roman"/>
              </a:rPr>
              <a:t>victory. Catesby,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had ten such captains as Sir Richard, </a:t>
            </a:r>
            <a:r>
              <a:rPr dirty="0" sz="1450" spc="-5">
                <a:latin typeface="Times New Roman"/>
                <a:cs typeface="Times New Roman"/>
              </a:rPr>
              <a:t>I </a:t>
            </a:r>
            <a:r>
              <a:rPr dirty="0" sz="1450" spc="-10">
                <a:latin typeface="Times New Roman"/>
                <a:cs typeface="Times New Roman"/>
              </a:rPr>
              <a:t>would march forthright </a:t>
            </a:r>
            <a:r>
              <a:rPr dirty="0" sz="1450" spc="-5">
                <a:latin typeface="Times New Roman"/>
                <a:cs typeface="Times New Roman"/>
              </a:rPr>
              <a:t>on </a:t>
            </a:r>
            <a:r>
              <a:rPr dirty="0" sz="1450" spc="-10">
                <a:latin typeface="Times New Roman"/>
                <a:cs typeface="Times New Roman"/>
              </a:rPr>
              <a:t>London.  But </a:t>
            </a:r>
            <a:r>
              <a:rPr dirty="0" sz="1450" spc="-30">
                <a:latin typeface="Times New Roman"/>
                <a:cs typeface="Times New Roman"/>
              </a:rPr>
              <a:t>now, </a:t>
            </a:r>
            <a:r>
              <a:rPr dirty="0" sz="1450" spc="-25">
                <a:latin typeface="Times New Roman"/>
                <a:cs typeface="Times New Roman"/>
              </a:rPr>
              <a:t>sir, </a:t>
            </a:r>
            <a:r>
              <a:rPr dirty="0" sz="1450" spc="-10">
                <a:latin typeface="Times New Roman"/>
                <a:cs typeface="Times New Roman"/>
              </a:rPr>
              <a:t>claim </a:t>
            </a:r>
            <a:r>
              <a:rPr dirty="0" sz="1450" spc="-5">
                <a:latin typeface="Times New Roman"/>
                <a:cs typeface="Times New Roman"/>
              </a:rPr>
              <a:t>your</a:t>
            </a:r>
            <a:r>
              <a:rPr dirty="0" sz="1450" spc="45">
                <a:latin typeface="Times New Roman"/>
                <a:cs typeface="Times New Roman"/>
              </a:rPr>
              <a:t> </a:t>
            </a:r>
            <a:r>
              <a:rPr dirty="0" sz="1450" spc="-10">
                <a:latin typeface="Times New Roman"/>
                <a:cs typeface="Times New Roman"/>
              </a:rPr>
              <a:t>reward.”</a:t>
            </a:r>
            <a:endParaRPr sz="1450">
              <a:latin typeface="Times New Roman"/>
              <a:cs typeface="Times New Roman"/>
            </a:endParaRPr>
          </a:p>
          <a:p>
            <a:pPr algn="just" marL="12700" marR="6985">
              <a:lnSpc>
                <a:spcPts val="1730"/>
              </a:lnSpc>
              <a:spcBef>
                <a:spcPts val="570"/>
              </a:spcBef>
            </a:pPr>
            <a:r>
              <a:rPr dirty="0" sz="1450" spc="-20">
                <a:latin typeface="Times New Roman"/>
                <a:cs typeface="Times New Roman"/>
              </a:rPr>
              <a:t>“Freely, </a:t>
            </a:r>
            <a:r>
              <a:rPr dirty="0" sz="1450" spc="-10">
                <a:latin typeface="Times New Roman"/>
                <a:cs typeface="Times New Roman"/>
              </a:rPr>
              <a:t>my lord,” said Dick, “freely and </a:t>
            </a:r>
            <a:r>
              <a:rPr dirty="0" sz="1450" spc="-20">
                <a:latin typeface="Times New Roman"/>
                <a:cs typeface="Times New Roman"/>
              </a:rPr>
              <a:t>loudly. </a:t>
            </a:r>
            <a:r>
              <a:rPr dirty="0" sz="1450" spc="-10">
                <a:latin typeface="Times New Roman"/>
                <a:cs typeface="Times New Roman"/>
              </a:rPr>
              <a:t>One hath escaped to whom </a:t>
            </a:r>
            <a:r>
              <a:rPr dirty="0" sz="1450" spc="-5">
                <a:latin typeface="Times New Roman"/>
                <a:cs typeface="Times New Roman"/>
              </a:rPr>
              <a:t>I  </a:t>
            </a:r>
            <a:r>
              <a:rPr dirty="0" sz="1450" spc="-10">
                <a:latin typeface="Times New Roman"/>
                <a:cs typeface="Times New Roman"/>
              </a:rPr>
              <a:t>owe some grudges, and taken with him </a:t>
            </a:r>
            <a:r>
              <a:rPr dirty="0" sz="1450" spc="-5">
                <a:latin typeface="Times New Roman"/>
                <a:cs typeface="Times New Roman"/>
              </a:rPr>
              <a:t>one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owe love and service.  Give me, then, fifty lances, that </a:t>
            </a:r>
            <a:r>
              <a:rPr dirty="0" sz="1450" spc="-5">
                <a:latin typeface="Times New Roman"/>
                <a:cs typeface="Times New Roman"/>
              </a:rPr>
              <a:t>I </a:t>
            </a:r>
            <a:r>
              <a:rPr dirty="0" sz="1450" spc="-10">
                <a:latin typeface="Times New Roman"/>
                <a:cs typeface="Times New Roman"/>
              </a:rPr>
              <a:t>may pursue; and for any obligation that </a:t>
            </a:r>
            <a:r>
              <a:rPr dirty="0" sz="1450" spc="-5">
                <a:latin typeface="Times New Roman"/>
                <a:cs typeface="Times New Roman"/>
              </a:rPr>
              <a:t>your  </a:t>
            </a:r>
            <a:r>
              <a:rPr dirty="0" sz="1450" spc="-10">
                <a:latin typeface="Times New Roman"/>
                <a:cs typeface="Times New Roman"/>
              </a:rPr>
              <a:t>graciousness is pleased to </a:t>
            </a:r>
            <a:r>
              <a:rPr dirty="0" sz="1450" spc="-25">
                <a:latin typeface="Times New Roman"/>
                <a:cs typeface="Times New Roman"/>
              </a:rPr>
              <a:t>allow, </a:t>
            </a:r>
            <a:r>
              <a:rPr dirty="0" sz="1450" spc="-10">
                <a:latin typeface="Times New Roman"/>
                <a:cs typeface="Times New Roman"/>
              </a:rPr>
              <a:t>it shall </a:t>
            </a:r>
            <a:r>
              <a:rPr dirty="0" sz="1450" spc="-5">
                <a:latin typeface="Times New Roman"/>
                <a:cs typeface="Times New Roman"/>
              </a:rPr>
              <a:t>be </a:t>
            </a:r>
            <a:r>
              <a:rPr dirty="0" sz="1450" spc="-10">
                <a:latin typeface="Times New Roman"/>
                <a:cs typeface="Times New Roman"/>
              </a:rPr>
              <a:t>clean</a:t>
            </a:r>
            <a:r>
              <a:rPr dirty="0" sz="1450" spc="55">
                <a:latin typeface="Times New Roman"/>
                <a:cs typeface="Times New Roman"/>
              </a:rPr>
              <a:t> </a:t>
            </a:r>
            <a:r>
              <a:rPr dirty="0" sz="1450" spc="-10">
                <a:latin typeface="Times New Roman"/>
                <a:cs typeface="Times New Roman"/>
              </a:rPr>
              <a:t>discharged.”</a:t>
            </a:r>
            <a:endParaRPr sz="1450">
              <a:latin typeface="Times New Roman"/>
              <a:cs typeface="Times New Roman"/>
            </a:endParaRPr>
          </a:p>
          <a:p>
            <a:pPr algn="just" marL="12700" marR="2731135">
              <a:lnSpc>
                <a:spcPts val="2300"/>
              </a:lnSpc>
              <a:spcBef>
                <a:spcPts val="110"/>
              </a:spcBef>
            </a:pPr>
            <a:r>
              <a:rPr dirty="0" sz="1450" spc="-10">
                <a:latin typeface="Times New Roman"/>
                <a:cs typeface="Times New Roman"/>
              </a:rPr>
              <a:t>“How call </a:t>
            </a:r>
            <a:r>
              <a:rPr dirty="0" sz="1450" spc="-5">
                <a:latin typeface="Times New Roman"/>
                <a:cs typeface="Times New Roman"/>
              </a:rPr>
              <a:t>ye </a:t>
            </a:r>
            <a:r>
              <a:rPr dirty="0" sz="1450" spc="-10">
                <a:latin typeface="Times New Roman"/>
                <a:cs typeface="Times New Roman"/>
              </a:rPr>
              <a:t>him?” inquired the duke.  “Sir Daniel </a:t>
            </a:r>
            <a:r>
              <a:rPr dirty="0" sz="1450" spc="-20">
                <a:latin typeface="Times New Roman"/>
                <a:cs typeface="Times New Roman"/>
              </a:rPr>
              <a:t>Brackley,” </a:t>
            </a:r>
            <a:r>
              <a:rPr dirty="0" sz="1450" spc="-10">
                <a:latin typeface="Times New Roman"/>
                <a:cs typeface="Times New Roman"/>
              </a:rPr>
              <a:t>answered</a:t>
            </a:r>
            <a:r>
              <a:rPr dirty="0" sz="1450" spc="15">
                <a:latin typeface="Times New Roman"/>
                <a:cs typeface="Times New Roman"/>
              </a:rPr>
              <a:t> </a:t>
            </a:r>
            <a:r>
              <a:rPr dirty="0" sz="1450" spc="-10">
                <a:latin typeface="Times New Roman"/>
                <a:cs typeface="Times New Roman"/>
              </a:rPr>
              <a:t>Richard.</a:t>
            </a:r>
            <a:endParaRPr sz="1450">
              <a:latin typeface="Times New Roman"/>
              <a:cs typeface="Times New Roman"/>
            </a:endParaRPr>
          </a:p>
          <a:p>
            <a:pPr algn="just" marL="12700" marR="5080">
              <a:lnSpc>
                <a:spcPts val="1730"/>
              </a:lnSpc>
              <a:spcBef>
                <a:spcPts val="465"/>
              </a:spcBef>
            </a:pPr>
            <a:r>
              <a:rPr dirty="0" sz="1450" spc="-10">
                <a:latin typeface="Times New Roman"/>
                <a:cs typeface="Times New Roman"/>
              </a:rPr>
              <a:t>“Out </a:t>
            </a:r>
            <a:r>
              <a:rPr dirty="0" sz="1450" spc="-5">
                <a:latin typeface="Times New Roman"/>
                <a:cs typeface="Times New Roman"/>
              </a:rPr>
              <a:t>upon </a:t>
            </a:r>
            <a:r>
              <a:rPr dirty="0" sz="1450" spc="-10">
                <a:latin typeface="Times New Roman"/>
                <a:cs typeface="Times New Roman"/>
              </a:rPr>
              <a:t>him, double-face!” cried </a:t>
            </a:r>
            <a:r>
              <a:rPr dirty="0" sz="1450" spc="-15">
                <a:latin typeface="Times New Roman"/>
                <a:cs typeface="Times New Roman"/>
              </a:rPr>
              <a:t>Gloucester. </a:t>
            </a:r>
            <a:r>
              <a:rPr dirty="0" sz="1450" spc="-10">
                <a:latin typeface="Times New Roman"/>
                <a:cs typeface="Times New Roman"/>
              </a:rPr>
              <a:t>“Here is </a:t>
            </a:r>
            <a:r>
              <a:rPr dirty="0" sz="1450" spc="-5">
                <a:latin typeface="Times New Roman"/>
                <a:cs typeface="Times New Roman"/>
              </a:rPr>
              <a:t>no </a:t>
            </a:r>
            <a:r>
              <a:rPr dirty="0" sz="1450" spc="-10">
                <a:latin typeface="Times New Roman"/>
                <a:cs typeface="Times New Roman"/>
              </a:rPr>
              <a:t>reward, Sir  Richard; here is fresh service offered, and, if that </a:t>
            </a:r>
            <a:r>
              <a:rPr dirty="0" sz="1450" spc="-5">
                <a:latin typeface="Times New Roman"/>
                <a:cs typeface="Times New Roman"/>
              </a:rPr>
              <a:t>ye </a:t>
            </a:r>
            <a:r>
              <a:rPr dirty="0" sz="1450" spc="-10">
                <a:latin typeface="Times New Roman"/>
                <a:cs typeface="Times New Roman"/>
              </a:rPr>
              <a:t>bring his head to me, </a:t>
            </a:r>
            <a:r>
              <a:rPr dirty="0" sz="1450" spc="-5">
                <a:latin typeface="Times New Roman"/>
                <a:cs typeface="Times New Roman"/>
              </a:rPr>
              <a:t>a  </a:t>
            </a:r>
            <a:r>
              <a:rPr dirty="0" sz="1450" spc="-10">
                <a:latin typeface="Times New Roman"/>
                <a:cs typeface="Times New Roman"/>
              </a:rPr>
              <a:t>fresh debt </a:t>
            </a:r>
            <a:r>
              <a:rPr dirty="0" sz="1450" spc="-5">
                <a:latin typeface="Times New Roman"/>
                <a:cs typeface="Times New Roman"/>
              </a:rPr>
              <a:t>upon </a:t>
            </a:r>
            <a:r>
              <a:rPr dirty="0" sz="1450" spc="-10">
                <a:latin typeface="Times New Roman"/>
                <a:cs typeface="Times New Roman"/>
              </a:rPr>
              <a:t>my conscience. </a:t>
            </a:r>
            <a:r>
              <a:rPr dirty="0" sz="1450" spc="-20">
                <a:latin typeface="Times New Roman"/>
                <a:cs typeface="Times New Roman"/>
              </a:rPr>
              <a:t>Catesby, </a:t>
            </a:r>
            <a:r>
              <a:rPr dirty="0" sz="1450" spc="-10">
                <a:latin typeface="Times New Roman"/>
                <a:cs typeface="Times New Roman"/>
              </a:rPr>
              <a:t>get him these lances; and </a:t>
            </a:r>
            <a:r>
              <a:rPr dirty="0" sz="1450" spc="-5">
                <a:latin typeface="Times New Roman"/>
                <a:cs typeface="Times New Roman"/>
              </a:rPr>
              <a:t>you, </a:t>
            </a:r>
            <a:r>
              <a:rPr dirty="0" sz="1450" spc="-25">
                <a:latin typeface="Times New Roman"/>
                <a:cs typeface="Times New Roman"/>
              </a:rPr>
              <a:t>sir,  </a:t>
            </a:r>
            <a:r>
              <a:rPr dirty="0" sz="1450" spc="-10">
                <a:latin typeface="Times New Roman"/>
                <a:cs typeface="Times New Roman"/>
              </a:rPr>
              <a:t>bethink ye, in the meanwhile, what pleasure, </a:t>
            </a:r>
            <a:r>
              <a:rPr dirty="0" sz="1450" spc="-15">
                <a:latin typeface="Times New Roman"/>
                <a:cs typeface="Times New Roman"/>
              </a:rPr>
              <a:t>honour, </a:t>
            </a:r>
            <a:r>
              <a:rPr dirty="0" sz="1450" spc="-5">
                <a:latin typeface="Times New Roman"/>
                <a:cs typeface="Times New Roman"/>
              </a:rPr>
              <a:t>or </a:t>
            </a:r>
            <a:r>
              <a:rPr dirty="0" sz="1450" spc="-10">
                <a:latin typeface="Times New Roman"/>
                <a:cs typeface="Times New Roman"/>
              </a:rPr>
              <a:t>profit it shall </a:t>
            </a:r>
            <a:r>
              <a:rPr dirty="0" sz="1450" spc="-5">
                <a:latin typeface="Times New Roman"/>
                <a:cs typeface="Times New Roman"/>
              </a:rPr>
              <a:t>be </a:t>
            </a:r>
            <a:r>
              <a:rPr dirty="0" sz="1450" spc="-10">
                <a:latin typeface="Times New Roman"/>
                <a:cs typeface="Times New Roman"/>
              </a:rPr>
              <a:t>mine  to give</a:t>
            </a:r>
            <a:r>
              <a:rPr dirty="0" sz="1450" spc="-5">
                <a:latin typeface="Times New Roman"/>
                <a:cs typeface="Times New Roman"/>
              </a:rPr>
              <a:t> you.”</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Just then the </a:t>
            </a:r>
            <a:r>
              <a:rPr dirty="0" sz="1450" spc="-30">
                <a:latin typeface="Times New Roman"/>
                <a:cs typeface="Times New Roman"/>
              </a:rPr>
              <a:t>Yorkist </a:t>
            </a:r>
            <a:r>
              <a:rPr dirty="0" sz="1450" spc="-10">
                <a:latin typeface="Times New Roman"/>
                <a:cs typeface="Times New Roman"/>
              </a:rPr>
              <a:t>skirmishers carried </a:t>
            </a:r>
            <a:r>
              <a:rPr dirty="0" sz="1450" spc="-5">
                <a:latin typeface="Times New Roman"/>
                <a:cs typeface="Times New Roman"/>
              </a:rPr>
              <a:t>one of </a:t>
            </a:r>
            <a:r>
              <a:rPr dirty="0" sz="1450" spc="-10">
                <a:latin typeface="Times New Roman"/>
                <a:cs typeface="Times New Roman"/>
              </a:rPr>
              <a:t>the shoreside taverns,  swarming in </a:t>
            </a:r>
            <a:r>
              <a:rPr dirty="0" sz="1450" spc="-5">
                <a:latin typeface="Times New Roman"/>
                <a:cs typeface="Times New Roman"/>
              </a:rPr>
              <a:t>upon </a:t>
            </a:r>
            <a:r>
              <a:rPr dirty="0" sz="1450" spc="-10">
                <a:latin typeface="Times New Roman"/>
                <a:cs typeface="Times New Roman"/>
              </a:rPr>
              <a:t>it </a:t>
            </a:r>
            <a:r>
              <a:rPr dirty="0" sz="1450" spc="-5">
                <a:latin typeface="Times New Roman"/>
                <a:cs typeface="Times New Roman"/>
              </a:rPr>
              <a:t>on </a:t>
            </a:r>
            <a:r>
              <a:rPr dirty="0" sz="1450" spc="-10">
                <a:latin typeface="Times New Roman"/>
                <a:cs typeface="Times New Roman"/>
              </a:rPr>
              <a:t>three sides, and driving </a:t>
            </a:r>
            <a:r>
              <a:rPr dirty="0" sz="1450" spc="-5">
                <a:latin typeface="Times New Roman"/>
                <a:cs typeface="Times New Roman"/>
              </a:rPr>
              <a:t>out or </a:t>
            </a:r>
            <a:r>
              <a:rPr dirty="0" sz="1450" spc="-10">
                <a:latin typeface="Times New Roman"/>
                <a:cs typeface="Times New Roman"/>
              </a:rPr>
              <a:t>taking its defenders.  Crookback Dick was pleased to cheer the exploit, and pushing his horse </a:t>
            </a:r>
            <a:r>
              <a:rPr dirty="0" sz="1450" spc="-5">
                <a:latin typeface="Times New Roman"/>
                <a:cs typeface="Times New Roman"/>
              </a:rPr>
              <a:t>a </a:t>
            </a:r>
            <a:r>
              <a:rPr dirty="0" sz="1450" spc="-10">
                <a:latin typeface="Times New Roman"/>
                <a:cs typeface="Times New Roman"/>
              </a:rPr>
              <a:t>little  </a:t>
            </a:r>
            <a:r>
              <a:rPr dirty="0" sz="1450" spc="-20">
                <a:latin typeface="Times New Roman"/>
                <a:cs typeface="Times New Roman"/>
              </a:rPr>
              <a:t>nearer, </a:t>
            </a:r>
            <a:r>
              <a:rPr dirty="0" sz="1450" spc="-10">
                <a:latin typeface="Times New Roman"/>
                <a:cs typeface="Times New Roman"/>
              </a:rPr>
              <a:t>called to see the</a:t>
            </a:r>
            <a:r>
              <a:rPr dirty="0" sz="1450" spc="25">
                <a:latin typeface="Times New Roman"/>
                <a:cs typeface="Times New Roman"/>
              </a:rPr>
              <a:t> </a:t>
            </a:r>
            <a:r>
              <a:rPr dirty="0" sz="1450" spc="-10">
                <a:latin typeface="Times New Roman"/>
                <a:cs typeface="Times New Roman"/>
              </a:rPr>
              <a:t>prisoners.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There were four </a:t>
            </a:r>
            <a:r>
              <a:rPr dirty="0" sz="1450" spc="-5">
                <a:latin typeface="Times New Roman"/>
                <a:cs typeface="Times New Roman"/>
              </a:rPr>
              <a:t>or </a:t>
            </a:r>
            <a:r>
              <a:rPr dirty="0" sz="1450" spc="-10">
                <a:latin typeface="Times New Roman"/>
                <a:cs typeface="Times New Roman"/>
              </a:rPr>
              <a:t>five </a:t>
            </a:r>
            <a:r>
              <a:rPr dirty="0" sz="1450" spc="-5">
                <a:latin typeface="Times New Roman"/>
                <a:cs typeface="Times New Roman"/>
              </a:rPr>
              <a:t>of </a:t>
            </a:r>
            <a:r>
              <a:rPr dirty="0" sz="1450" spc="-10">
                <a:latin typeface="Times New Roman"/>
                <a:cs typeface="Times New Roman"/>
              </a:rPr>
              <a:t>them—two men </a:t>
            </a:r>
            <a:r>
              <a:rPr dirty="0" sz="1450" spc="-5">
                <a:latin typeface="Times New Roman"/>
                <a:cs typeface="Times New Roman"/>
              </a:rPr>
              <a:t>of </a:t>
            </a:r>
            <a:r>
              <a:rPr dirty="0" sz="1450" spc="-10">
                <a:latin typeface="Times New Roman"/>
                <a:cs typeface="Times New Roman"/>
              </a:rPr>
              <a:t>my Lord </a:t>
            </a:r>
            <a:r>
              <a:rPr dirty="0" sz="1450" spc="-20">
                <a:latin typeface="Times New Roman"/>
                <a:cs typeface="Times New Roman"/>
              </a:rPr>
              <a:t>Shoreby’s </a:t>
            </a:r>
            <a:r>
              <a:rPr dirty="0" sz="1450" spc="-10">
                <a:latin typeface="Times New Roman"/>
                <a:cs typeface="Times New Roman"/>
              </a:rPr>
              <a:t>and </a:t>
            </a:r>
            <a:r>
              <a:rPr dirty="0" sz="1450" spc="-5">
                <a:latin typeface="Times New Roman"/>
                <a:cs typeface="Times New Roman"/>
              </a:rPr>
              <a:t>one of  </a:t>
            </a:r>
            <a:r>
              <a:rPr dirty="0" sz="1450" spc="-10">
                <a:latin typeface="Times New Roman"/>
                <a:cs typeface="Times New Roman"/>
              </a:rPr>
              <a:t>Lord </a:t>
            </a:r>
            <a:r>
              <a:rPr dirty="0" sz="1450" spc="-15">
                <a:latin typeface="Times New Roman"/>
                <a:cs typeface="Times New Roman"/>
              </a:rPr>
              <a:t>Risingham’s </a:t>
            </a:r>
            <a:r>
              <a:rPr dirty="0" sz="1450" spc="-10">
                <a:latin typeface="Times New Roman"/>
                <a:cs typeface="Times New Roman"/>
              </a:rPr>
              <a:t>among the </a:t>
            </a:r>
            <a:r>
              <a:rPr dirty="0" sz="1450" spc="-15">
                <a:latin typeface="Times New Roman"/>
                <a:cs typeface="Times New Roman"/>
              </a:rPr>
              <a:t>number, </a:t>
            </a:r>
            <a:r>
              <a:rPr dirty="0" sz="1450" spc="-10">
                <a:latin typeface="Times New Roman"/>
                <a:cs typeface="Times New Roman"/>
              </a:rPr>
              <a:t>and last, </a:t>
            </a:r>
            <a:r>
              <a:rPr dirty="0" sz="1450" spc="-5">
                <a:latin typeface="Times New Roman"/>
                <a:cs typeface="Times New Roman"/>
              </a:rPr>
              <a:t>but </a:t>
            </a:r>
            <a:r>
              <a:rPr dirty="0" sz="1450" spc="-10">
                <a:latin typeface="Times New Roman"/>
                <a:cs typeface="Times New Roman"/>
              </a:rPr>
              <a:t>in </a:t>
            </a:r>
            <a:r>
              <a:rPr dirty="0" sz="1450" spc="-25">
                <a:latin typeface="Times New Roman"/>
                <a:cs typeface="Times New Roman"/>
              </a:rPr>
              <a:t>Dick’s </a:t>
            </a:r>
            <a:r>
              <a:rPr dirty="0" sz="1450" spc="-10">
                <a:latin typeface="Times New Roman"/>
                <a:cs typeface="Times New Roman"/>
              </a:rPr>
              <a:t>eyes </a:t>
            </a:r>
            <a:r>
              <a:rPr dirty="0" sz="1450" spc="-5">
                <a:latin typeface="Times New Roman"/>
                <a:cs typeface="Times New Roman"/>
              </a:rPr>
              <a:t>not </a:t>
            </a:r>
            <a:r>
              <a:rPr dirty="0" sz="1450" spc="-10">
                <a:latin typeface="Times New Roman"/>
                <a:cs typeface="Times New Roman"/>
              </a:rPr>
              <a:t>least, </a:t>
            </a:r>
            <a:r>
              <a:rPr dirty="0" sz="1450" spc="-5">
                <a:latin typeface="Times New Roman"/>
                <a:cs typeface="Times New Roman"/>
              </a:rPr>
              <a:t>a  </a:t>
            </a:r>
            <a:r>
              <a:rPr dirty="0" sz="1450" spc="-10">
                <a:latin typeface="Times New Roman"/>
                <a:cs typeface="Times New Roman"/>
              </a:rPr>
              <a:t>tall, shambling, grizzled old shipman, between drunk and </a:t>
            </a:r>
            <a:r>
              <a:rPr dirty="0" sz="1450" spc="-20">
                <a:latin typeface="Times New Roman"/>
                <a:cs typeface="Times New Roman"/>
              </a:rPr>
              <a:t>sober, </a:t>
            </a:r>
            <a:r>
              <a:rPr dirty="0" sz="1450" spc="-10">
                <a:latin typeface="Times New Roman"/>
                <a:cs typeface="Times New Roman"/>
              </a:rPr>
              <a:t>and with </a:t>
            </a:r>
            <a:r>
              <a:rPr dirty="0" sz="1450" spc="-5">
                <a:latin typeface="Times New Roman"/>
                <a:cs typeface="Times New Roman"/>
              </a:rPr>
              <a:t>a  dog </a:t>
            </a:r>
            <a:r>
              <a:rPr dirty="0" sz="1450" spc="-10">
                <a:latin typeface="Times New Roman"/>
                <a:cs typeface="Times New Roman"/>
              </a:rPr>
              <a:t>whimpering and jumping at his</a:t>
            </a:r>
            <a:r>
              <a:rPr dirty="0" sz="1450" spc="15">
                <a:latin typeface="Times New Roman"/>
                <a:cs typeface="Times New Roman"/>
              </a:rPr>
              <a:t> </a:t>
            </a:r>
            <a:r>
              <a:rPr dirty="0" sz="1450" spc="-10">
                <a:latin typeface="Times New Roman"/>
                <a:cs typeface="Times New Roman"/>
              </a:rPr>
              <a:t>heels.</a:t>
            </a:r>
            <a:endParaRPr sz="1450">
              <a:latin typeface="Times New Roman"/>
              <a:cs typeface="Times New Roman"/>
            </a:endParaRPr>
          </a:p>
          <a:p>
            <a:pPr marL="12700" marR="942340">
              <a:lnSpc>
                <a:spcPts val="2300"/>
              </a:lnSpc>
              <a:spcBef>
                <a:spcPts val="114"/>
              </a:spcBef>
            </a:pPr>
            <a:r>
              <a:rPr dirty="0" sz="1450" spc="-10">
                <a:latin typeface="Times New Roman"/>
                <a:cs typeface="Times New Roman"/>
              </a:rPr>
              <a:t>The </a:t>
            </a:r>
            <a:r>
              <a:rPr dirty="0" sz="1450" spc="-5">
                <a:latin typeface="Times New Roman"/>
                <a:cs typeface="Times New Roman"/>
              </a:rPr>
              <a:t>young duke </a:t>
            </a:r>
            <a:r>
              <a:rPr dirty="0" sz="1450" spc="-10">
                <a:latin typeface="Times New Roman"/>
                <a:cs typeface="Times New Roman"/>
              </a:rPr>
              <a:t>passed them for </a:t>
            </a:r>
            <a:r>
              <a:rPr dirty="0" sz="1450" spc="-5">
                <a:latin typeface="Times New Roman"/>
                <a:cs typeface="Times New Roman"/>
              </a:rPr>
              <a:t>a </a:t>
            </a:r>
            <a:r>
              <a:rPr dirty="0" sz="1450" spc="-10">
                <a:latin typeface="Times New Roman"/>
                <a:cs typeface="Times New Roman"/>
              </a:rPr>
              <a:t>moment under </a:t>
            </a:r>
            <a:r>
              <a:rPr dirty="0" sz="1450" spc="-5">
                <a:latin typeface="Times New Roman"/>
                <a:cs typeface="Times New Roman"/>
              </a:rPr>
              <a:t>a </a:t>
            </a:r>
            <a:r>
              <a:rPr dirty="0" sz="1450" spc="-10">
                <a:latin typeface="Times New Roman"/>
                <a:cs typeface="Times New Roman"/>
              </a:rPr>
              <a:t>severe </a:t>
            </a:r>
            <a:r>
              <a:rPr dirty="0" sz="1450" spc="-25">
                <a:latin typeface="Times New Roman"/>
                <a:cs typeface="Times New Roman"/>
              </a:rPr>
              <a:t>review.  </a:t>
            </a:r>
            <a:r>
              <a:rPr dirty="0" sz="1450" spc="-10">
                <a:latin typeface="Times New Roman"/>
                <a:cs typeface="Times New Roman"/>
              </a:rPr>
              <a:t>“Good,” </a:t>
            </a:r>
            <a:r>
              <a:rPr dirty="0" sz="1450" spc="-5">
                <a:latin typeface="Times New Roman"/>
                <a:cs typeface="Times New Roman"/>
              </a:rPr>
              <a:t>he </a:t>
            </a:r>
            <a:r>
              <a:rPr dirty="0" sz="1450" spc="-10">
                <a:latin typeface="Times New Roman"/>
                <a:cs typeface="Times New Roman"/>
              </a:rPr>
              <a:t>said. “Hang</a:t>
            </a:r>
            <a:r>
              <a:rPr dirty="0" sz="145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marL="12700">
              <a:lnSpc>
                <a:spcPct val="100000"/>
              </a:lnSpc>
              <a:spcBef>
                <a:spcPts val="40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turned the other way to watch the progress </a:t>
            </a:r>
            <a:r>
              <a:rPr dirty="0" sz="1450" spc="-5">
                <a:latin typeface="Times New Roman"/>
                <a:cs typeface="Times New Roman"/>
              </a:rPr>
              <a:t>of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fight.</a:t>
            </a:r>
            <a:endParaRPr sz="1450">
              <a:latin typeface="Times New Roman"/>
              <a:cs typeface="Times New Roman"/>
            </a:endParaRPr>
          </a:p>
          <a:p>
            <a:pPr marL="12700" marR="5715">
              <a:lnSpc>
                <a:spcPts val="1730"/>
              </a:lnSpc>
              <a:spcBef>
                <a:spcPts val="630"/>
              </a:spcBef>
            </a:pPr>
            <a:r>
              <a:rPr dirty="0" sz="1450" spc="-10">
                <a:latin typeface="Times New Roman"/>
                <a:cs typeface="Times New Roman"/>
              </a:rPr>
              <a:t>“My lord,” said Dick, “so please </a:t>
            </a:r>
            <a:r>
              <a:rPr dirty="0" sz="1450" spc="-5">
                <a:latin typeface="Times New Roman"/>
                <a:cs typeface="Times New Roman"/>
              </a:rPr>
              <a:t>you, I </a:t>
            </a:r>
            <a:r>
              <a:rPr dirty="0" sz="1450" spc="-10">
                <a:latin typeface="Times New Roman"/>
                <a:cs typeface="Times New Roman"/>
              </a:rPr>
              <a:t>have found my reward. Grant me the  life and liberty </a:t>
            </a:r>
            <a:r>
              <a:rPr dirty="0" sz="1450" spc="-5">
                <a:latin typeface="Times New Roman"/>
                <a:cs typeface="Times New Roman"/>
              </a:rPr>
              <a:t>of yon </a:t>
            </a:r>
            <a:r>
              <a:rPr dirty="0" sz="1450" spc="-10">
                <a:latin typeface="Times New Roman"/>
                <a:cs typeface="Times New Roman"/>
              </a:rPr>
              <a:t>old</a:t>
            </a:r>
            <a:r>
              <a:rPr dirty="0" sz="1450" spc="5">
                <a:latin typeface="Times New Roman"/>
                <a:cs typeface="Times New Roman"/>
              </a:rPr>
              <a:t> </a:t>
            </a:r>
            <a:r>
              <a:rPr dirty="0" sz="1450" spc="-10">
                <a:latin typeface="Times New Roman"/>
                <a:cs typeface="Times New Roman"/>
              </a:rPr>
              <a:t>shipman.”</a:t>
            </a:r>
            <a:endParaRPr sz="1450">
              <a:latin typeface="Times New Roman"/>
              <a:cs typeface="Times New Roman"/>
            </a:endParaRPr>
          </a:p>
          <a:p>
            <a:pPr marL="12700">
              <a:lnSpc>
                <a:spcPct val="100000"/>
              </a:lnSpc>
              <a:spcBef>
                <a:spcPts val="505"/>
              </a:spcBef>
            </a:pPr>
            <a:r>
              <a:rPr dirty="0" sz="1450" spc="-10">
                <a:latin typeface="Times New Roman"/>
                <a:cs typeface="Times New Roman"/>
              </a:rPr>
              <a:t>Gloucester turned and looked the speaker in the</a:t>
            </a:r>
            <a:r>
              <a:rPr dirty="0" sz="1450" spc="3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marL="12700">
              <a:lnSpc>
                <a:spcPct val="100000"/>
              </a:lnSpc>
              <a:spcBef>
                <a:spcPts val="565"/>
              </a:spcBef>
            </a:pPr>
            <a:r>
              <a:rPr dirty="0" sz="1450" spc="-10">
                <a:latin typeface="Times New Roman"/>
                <a:cs typeface="Times New Roman"/>
              </a:rPr>
              <a:t>“Sir</a:t>
            </a:r>
            <a:r>
              <a:rPr dirty="0" sz="1450" spc="280">
                <a:latin typeface="Times New Roman"/>
                <a:cs typeface="Times New Roman"/>
              </a:rPr>
              <a:t> </a:t>
            </a:r>
            <a:r>
              <a:rPr dirty="0" sz="1450" spc="-10">
                <a:latin typeface="Times New Roman"/>
                <a:cs typeface="Times New Roman"/>
              </a:rPr>
              <a:t>Richard,”</a:t>
            </a:r>
            <a:r>
              <a:rPr dirty="0" sz="1450" spc="285">
                <a:latin typeface="Times New Roman"/>
                <a:cs typeface="Times New Roman"/>
              </a:rPr>
              <a:t> </a:t>
            </a:r>
            <a:r>
              <a:rPr dirty="0" sz="1450" spc="-5">
                <a:latin typeface="Times New Roman"/>
                <a:cs typeface="Times New Roman"/>
              </a:rPr>
              <a:t>he</a:t>
            </a:r>
            <a:r>
              <a:rPr dirty="0" sz="1450" spc="280">
                <a:latin typeface="Times New Roman"/>
                <a:cs typeface="Times New Roman"/>
              </a:rPr>
              <a:t> </a:t>
            </a:r>
            <a:r>
              <a:rPr dirty="0" sz="1450" spc="-10">
                <a:latin typeface="Times New Roman"/>
                <a:cs typeface="Times New Roman"/>
              </a:rPr>
              <a:t>said,</a:t>
            </a:r>
            <a:r>
              <a:rPr dirty="0" sz="1450" spc="285">
                <a:latin typeface="Times New Roman"/>
                <a:cs typeface="Times New Roman"/>
              </a:rPr>
              <a:t> </a:t>
            </a:r>
            <a:r>
              <a:rPr dirty="0" sz="1450" spc="-10">
                <a:latin typeface="Times New Roman"/>
                <a:cs typeface="Times New Roman"/>
              </a:rPr>
              <a:t>“I</a:t>
            </a:r>
            <a:r>
              <a:rPr dirty="0" sz="1450" spc="285">
                <a:latin typeface="Times New Roman"/>
                <a:cs typeface="Times New Roman"/>
              </a:rPr>
              <a:t> </a:t>
            </a:r>
            <a:r>
              <a:rPr dirty="0" sz="1450" spc="-10">
                <a:latin typeface="Times New Roman"/>
                <a:cs typeface="Times New Roman"/>
              </a:rPr>
              <a:t>make</a:t>
            </a:r>
            <a:r>
              <a:rPr dirty="0" sz="1450" spc="280">
                <a:latin typeface="Times New Roman"/>
                <a:cs typeface="Times New Roman"/>
              </a:rPr>
              <a:t> </a:t>
            </a:r>
            <a:r>
              <a:rPr dirty="0" sz="1450" spc="-5">
                <a:latin typeface="Times New Roman"/>
                <a:cs typeface="Times New Roman"/>
              </a:rPr>
              <a:t>not</a:t>
            </a:r>
            <a:r>
              <a:rPr dirty="0" sz="1450" spc="285">
                <a:latin typeface="Times New Roman"/>
                <a:cs typeface="Times New Roman"/>
              </a:rPr>
              <a:t> </a:t>
            </a:r>
            <a:r>
              <a:rPr dirty="0" sz="1450" spc="-10">
                <a:latin typeface="Times New Roman"/>
                <a:cs typeface="Times New Roman"/>
              </a:rPr>
              <a:t>war</a:t>
            </a:r>
            <a:r>
              <a:rPr dirty="0" sz="1450" spc="285">
                <a:latin typeface="Times New Roman"/>
                <a:cs typeface="Times New Roman"/>
              </a:rPr>
              <a:t> </a:t>
            </a:r>
            <a:r>
              <a:rPr dirty="0" sz="1450" spc="-10">
                <a:latin typeface="Times New Roman"/>
                <a:cs typeface="Times New Roman"/>
              </a:rPr>
              <a:t>with</a:t>
            </a:r>
            <a:r>
              <a:rPr dirty="0" sz="1450" spc="280">
                <a:latin typeface="Times New Roman"/>
                <a:cs typeface="Times New Roman"/>
              </a:rPr>
              <a:t> </a:t>
            </a:r>
            <a:r>
              <a:rPr dirty="0" sz="1450" spc="-20">
                <a:latin typeface="Times New Roman"/>
                <a:cs typeface="Times New Roman"/>
              </a:rPr>
              <a:t>peacock’s</a:t>
            </a:r>
            <a:r>
              <a:rPr dirty="0" sz="1450" spc="285">
                <a:latin typeface="Times New Roman"/>
                <a:cs typeface="Times New Roman"/>
              </a:rPr>
              <a:t> </a:t>
            </a:r>
            <a:r>
              <a:rPr dirty="0" sz="1450" spc="-10">
                <a:latin typeface="Times New Roman"/>
                <a:cs typeface="Times New Roman"/>
              </a:rPr>
              <a:t>feathers,</a:t>
            </a:r>
            <a:r>
              <a:rPr dirty="0" sz="1450" spc="285">
                <a:latin typeface="Times New Roman"/>
                <a:cs typeface="Times New Roman"/>
              </a:rPr>
              <a:t> </a:t>
            </a:r>
            <a:r>
              <a:rPr dirty="0" sz="1450" spc="-5">
                <a:latin typeface="Times New Roman"/>
                <a:cs typeface="Times New Roman"/>
              </a:rPr>
              <a:t>but</a:t>
            </a:r>
            <a:r>
              <a:rPr dirty="0" sz="1450" spc="280">
                <a:latin typeface="Times New Roman"/>
                <a:cs typeface="Times New Roman"/>
              </a:rPr>
              <a:t> </a:t>
            </a:r>
            <a:r>
              <a:rPr dirty="0" sz="1450" spc="-10">
                <a:latin typeface="Times New Roman"/>
                <a:cs typeface="Times New Roman"/>
              </a:rPr>
              <a:t>steel</a:t>
            </a:r>
            <a:endParaRPr sz="1450">
              <a:latin typeface="Times New Roman"/>
              <a:cs typeface="Times New Roman"/>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shafts. Those that are mine enemies </a:t>
            </a:r>
            <a:r>
              <a:rPr dirty="0" sz="1450" spc="-5">
                <a:latin typeface="Times New Roman"/>
                <a:cs typeface="Times New Roman"/>
              </a:rPr>
              <a:t>I </a:t>
            </a:r>
            <a:r>
              <a:rPr dirty="0" sz="1450" spc="-30">
                <a:latin typeface="Times New Roman"/>
                <a:cs typeface="Times New Roman"/>
              </a:rPr>
              <a:t>slay, </a:t>
            </a:r>
            <a:r>
              <a:rPr dirty="0" sz="1450" spc="-10">
                <a:latin typeface="Times New Roman"/>
                <a:cs typeface="Times New Roman"/>
              </a:rPr>
              <a:t>and that without excuse </a:t>
            </a:r>
            <a:r>
              <a:rPr dirty="0" sz="1450" spc="-5">
                <a:latin typeface="Times New Roman"/>
                <a:cs typeface="Times New Roman"/>
              </a:rPr>
              <a:t>or </a:t>
            </a:r>
            <a:r>
              <a:rPr dirty="0" sz="1450" spc="-20">
                <a:latin typeface="Times New Roman"/>
                <a:cs typeface="Times New Roman"/>
              </a:rPr>
              <a:t>favour.  For, </a:t>
            </a:r>
            <a:r>
              <a:rPr dirty="0" sz="1450" spc="-10">
                <a:latin typeface="Times New Roman"/>
                <a:cs typeface="Times New Roman"/>
              </a:rPr>
              <a:t>bethink ye, in this realm </a:t>
            </a:r>
            <a:r>
              <a:rPr dirty="0" sz="1450" spc="-5">
                <a:latin typeface="Times New Roman"/>
                <a:cs typeface="Times New Roman"/>
              </a:rPr>
              <a:t>of </a:t>
            </a:r>
            <a:r>
              <a:rPr dirty="0" sz="1450" spc="-10">
                <a:latin typeface="Times New Roman"/>
                <a:cs typeface="Times New Roman"/>
              </a:rPr>
              <a:t>England, that is so torn in pieces, there is </a:t>
            </a:r>
            <a:r>
              <a:rPr dirty="0" sz="1450" spc="-5">
                <a:latin typeface="Times New Roman"/>
                <a:cs typeface="Times New Roman"/>
              </a:rPr>
              <a:t>not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mine </a:t>
            </a:r>
            <a:r>
              <a:rPr dirty="0" sz="1450" spc="-5">
                <a:latin typeface="Times New Roman"/>
                <a:cs typeface="Times New Roman"/>
              </a:rPr>
              <a:t>but </a:t>
            </a:r>
            <a:r>
              <a:rPr dirty="0" sz="1450" spc="-10">
                <a:latin typeface="Times New Roman"/>
                <a:cs typeface="Times New Roman"/>
              </a:rPr>
              <a:t>hath </a:t>
            </a:r>
            <a:r>
              <a:rPr dirty="0" sz="1450" spc="-5">
                <a:latin typeface="Times New Roman"/>
                <a:cs typeface="Times New Roman"/>
              </a:rPr>
              <a:t>a </a:t>
            </a:r>
            <a:r>
              <a:rPr dirty="0" sz="1450" spc="-10">
                <a:latin typeface="Times New Roman"/>
                <a:cs typeface="Times New Roman"/>
              </a:rPr>
              <a:t>brother </a:t>
            </a:r>
            <a:r>
              <a:rPr dirty="0" sz="1450" spc="-5">
                <a:latin typeface="Times New Roman"/>
                <a:cs typeface="Times New Roman"/>
              </a:rPr>
              <a:t>or a </a:t>
            </a:r>
            <a:r>
              <a:rPr dirty="0" sz="1450" spc="-10">
                <a:latin typeface="Times New Roman"/>
                <a:cs typeface="Times New Roman"/>
              </a:rPr>
              <a:t>friend </a:t>
            </a:r>
            <a:r>
              <a:rPr dirty="0" sz="1450" spc="-5">
                <a:latin typeface="Times New Roman"/>
                <a:cs typeface="Times New Roman"/>
              </a:rPr>
              <a:t>upon </a:t>
            </a:r>
            <a:r>
              <a:rPr dirty="0" sz="1450" spc="-10">
                <a:latin typeface="Times New Roman"/>
                <a:cs typeface="Times New Roman"/>
              </a:rPr>
              <a:t>the other </a:t>
            </a:r>
            <a:r>
              <a:rPr dirty="0" sz="1450" spc="-25">
                <a:latin typeface="Times New Roman"/>
                <a:cs typeface="Times New Roman"/>
              </a:rPr>
              <a:t>party. </a:t>
            </a:r>
            <a:r>
              <a:rPr dirty="0" sz="1450" spc="-10">
                <a:latin typeface="Times New Roman"/>
                <a:cs typeface="Times New Roman"/>
              </a:rPr>
              <a:t>If, then, </a:t>
            </a:r>
            <a:r>
              <a:rPr dirty="0" sz="1450" spc="-5">
                <a:latin typeface="Times New Roman"/>
                <a:cs typeface="Times New Roman"/>
              </a:rPr>
              <a:t>I </a:t>
            </a:r>
            <a:r>
              <a:rPr dirty="0" sz="1450" spc="-10">
                <a:latin typeface="Times New Roman"/>
                <a:cs typeface="Times New Roman"/>
              </a:rPr>
              <a:t>did  begin to grant these pardons, </a:t>
            </a:r>
            <a:r>
              <a:rPr dirty="0" sz="1450" spc="-5">
                <a:latin typeface="Times New Roman"/>
                <a:cs typeface="Times New Roman"/>
              </a:rPr>
              <a:t>I </a:t>
            </a:r>
            <a:r>
              <a:rPr dirty="0" sz="1450" spc="-10">
                <a:latin typeface="Times New Roman"/>
                <a:cs typeface="Times New Roman"/>
              </a:rPr>
              <a:t>might sheathe my</a:t>
            </a:r>
            <a:r>
              <a:rPr dirty="0" sz="1450" spc="40">
                <a:latin typeface="Times New Roman"/>
                <a:cs typeface="Times New Roman"/>
              </a:rPr>
              <a:t> </a:t>
            </a:r>
            <a:r>
              <a:rPr dirty="0" sz="1450" spc="-10">
                <a:latin typeface="Times New Roman"/>
                <a:cs typeface="Times New Roman"/>
              </a:rPr>
              <a:t>sword.”</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“It may </a:t>
            </a:r>
            <a:r>
              <a:rPr dirty="0" sz="1450" spc="-5">
                <a:latin typeface="Times New Roman"/>
                <a:cs typeface="Times New Roman"/>
              </a:rPr>
              <a:t>be </a:t>
            </a:r>
            <a:r>
              <a:rPr dirty="0" sz="1450" spc="-10">
                <a:latin typeface="Times New Roman"/>
                <a:cs typeface="Times New Roman"/>
              </a:rPr>
              <a:t>so, my lord; and yet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overbold, and at the risk </a:t>
            </a:r>
            <a:r>
              <a:rPr dirty="0" sz="1450" spc="-5">
                <a:latin typeface="Times New Roman"/>
                <a:cs typeface="Times New Roman"/>
              </a:rPr>
              <a:t>of your  </a:t>
            </a:r>
            <a:r>
              <a:rPr dirty="0" sz="1450" spc="-15">
                <a:latin typeface="Times New Roman"/>
                <a:cs typeface="Times New Roman"/>
              </a:rPr>
              <a:t>disfavour, </a:t>
            </a:r>
            <a:r>
              <a:rPr dirty="0" sz="1450" spc="-10">
                <a:latin typeface="Times New Roman"/>
                <a:cs typeface="Times New Roman"/>
              </a:rPr>
              <a:t>recall </a:t>
            </a:r>
            <a:r>
              <a:rPr dirty="0" sz="1450" spc="-5">
                <a:latin typeface="Times New Roman"/>
                <a:cs typeface="Times New Roman"/>
              </a:rPr>
              <a:t>your </a:t>
            </a:r>
            <a:r>
              <a:rPr dirty="0" sz="1450" spc="-15">
                <a:latin typeface="Times New Roman"/>
                <a:cs typeface="Times New Roman"/>
              </a:rPr>
              <a:t>lordship’s </a:t>
            </a:r>
            <a:r>
              <a:rPr dirty="0" sz="1450" spc="-10">
                <a:latin typeface="Times New Roman"/>
                <a:cs typeface="Times New Roman"/>
              </a:rPr>
              <a:t>promise,” replied</a:t>
            </a:r>
            <a:r>
              <a:rPr dirty="0" sz="1450" spc="2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Richard </a:t>
            </a:r>
            <a:r>
              <a:rPr dirty="0" sz="1450" spc="-5">
                <a:latin typeface="Times New Roman"/>
                <a:cs typeface="Times New Roman"/>
              </a:rPr>
              <a:t>of </a:t>
            </a:r>
            <a:r>
              <a:rPr dirty="0" sz="1450" spc="-10">
                <a:latin typeface="Times New Roman"/>
                <a:cs typeface="Times New Roman"/>
              </a:rPr>
              <a:t>Gloucester</a:t>
            </a:r>
            <a:r>
              <a:rPr dirty="0" sz="1450" spc="-5">
                <a:latin typeface="Times New Roman"/>
                <a:cs typeface="Times New Roman"/>
              </a:rPr>
              <a:t> </a:t>
            </a:r>
            <a:r>
              <a:rPr dirty="0" sz="1450" spc="-10">
                <a:latin typeface="Times New Roman"/>
                <a:cs typeface="Times New Roman"/>
              </a:rPr>
              <a:t>flushed.</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“Mark it right well,” </a:t>
            </a:r>
            <a:r>
              <a:rPr dirty="0" sz="1450" spc="-5">
                <a:latin typeface="Times New Roman"/>
                <a:cs typeface="Times New Roman"/>
              </a:rPr>
              <a:t>he </a:t>
            </a:r>
            <a:r>
              <a:rPr dirty="0" sz="1450" spc="-10">
                <a:latin typeface="Times New Roman"/>
                <a:cs typeface="Times New Roman"/>
              </a:rPr>
              <a:t>said, </a:t>
            </a:r>
            <a:r>
              <a:rPr dirty="0" sz="1450" spc="-20">
                <a:latin typeface="Times New Roman"/>
                <a:cs typeface="Times New Roman"/>
              </a:rPr>
              <a:t>harshly.</a:t>
            </a:r>
            <a:r>
              <a:rPr dirty="0" sz="1450" spc="320">
                <a:latin typeface="Times New Roman"/>
                <a:cs typeface="Times New Roman"/>
              </a:rPr>
              <a:t> </a:t>
            </a:r>
            <a:r>
              <a:rPr dirty="0" sz="1450" spc="-10">
                <a:latin typeface="Times New Roman"/>
                <a:cs typeface="Times New Roman"/>
              </a:rPr>
              <a:t>“I love </a:t>
            </a:r>
            <a:r>
              <a:rPr dirty="0" sz="1450" spc="-5">
                <a:latin typeface="Times New Roman"/>
                <a:cs typeface="Times New Roman"/>
              </a:rPr>
              <a:t>not </a:t>
            </a:r>
            <a:r>
              <a:rPr dirty="0" sz="1450" spc="-25">
                <a:latin typeface="Times New Roman"/>
                <a:cs typeface="Times New Roman"/>
              </a:rPr>
              <a:t>mercy, </a:t>
            </a:r>
            <a:r>
              <a:rPr dirty="0" sz="1450" spc="-5">
                <a:latin typeface="Times New Roman"/>
                <a:cs typeface="Times New Roman"/>
              </a:rPr>
              <a:t>nor </a:t>
            </a:r>
            <a:r>
              <a:rPr dirty="0" sz="1450" spc="-10">
                <a:latin typeface="Times New Roman"/>
                <a:cs typeface="Times New Roman"/>
              </a:rPr>
              <a:t>yet  mercymongers. </a:t>
            </a:r>
            <a:r>
              <a:rPr dirty="0" sz="1450" spc="-85">
                <a:latin typeface="Times New Roman"/>
                <a:cs typeface="Times New Roman"/>
              </a:rPr>
              <a:t>Ye </a:t>
            </a:r>
            <a:r>
              <a:rPr dirty="0" sz="1450" spc="-10">
                <a:latin typeface="Times New Roman"/>
                <a:cs typeface="Times New Roman"/>
              </a:rPr>
              <a:t>have this day laid the foundations </a:t>
            </a:r>
            <a:r>
              <a:rPr dirty="0" sz="1450" spc="-5">
                <a:latin typeface="Times New Roman"/>
                <a:cs typeface="Times New Roman"/>
              </a:rPr>
              <a:t>of </a:t>
            </a:r>
            <a:r>
              <a:rPr dirty="0" sz="1450" spc="-10">
                <a:latin typeface="Times New Roman"/>
                <a:cs typeface="Times New Roman"/>
              </a:rPr>
              <a:t>high fortune. If </a:t>
            </a:r>
            <a:r>
              <a:rPr dirty="0" sz="1450" spc="-5">
                <a:latin typeface="Times New Roman"/>
                <a:cs typeface="Times New Roman"/>
              </a:rPr>
              <a:t>ye  </a:t>
            </a:r>
            <a:r>
              <a:rPr dirty="0" sz="1450" spc="-10">
                <a:latin typeface="Times New Roman"/>
                <a:cs typeface="Times New Roman"/>
              </a:rPr>
              <a:t>oppose to me my word, which </a:t>
            </a:r>
            <a:r>
              <a:rPr dirty="0" sz="1450" spc="-5">
                <a:latin typeface="Times New Roman"/>
                <a:cs typeface="Times New Roman"/>
              </a:rPr>
              <a:t>I </a:t>
            </a:r>
            <a:r>
              <a:rPr dirty="0" sz="1450" spc="-10">
                <a:latin typeface="Times New Roman"/>
                <a:cs typeface="Times New Roman"/>
              </a:rPr>
              <a:t>have plighted, </a:t>
            </a:r>
            <a:r>
              <a:rPr dirty="0" sz="1450" spc="-5">
                <a:latin typeface="Times New Roman"/>
                <a:cs typeface="Times New Roman"/>
              </a:rPr>
              <a:t>I </a:t>
            </a:r>
            <a:r>
              <a:rPr dirty="0" sz="1450" spc="-10">
                <a:latin typeface="Times New Roman"/>
                <a:cs typeface="Times New Roman"/>
              </a:rPr>
              <a:t>will yield. But, </a:t>
            </a:r>
            <a:r>
              <a:rPr dirty="0" sz="1450" spc="-5">
                <a:latin typeface="Times New Roman"/>
                <a:cs typeface="Times New Roman"/>
              </a:rPr>
              <a:t>by </a:t>
            </a:r>
            <a:r>
              <a:rPr dirty="0" sz="1450" spc="-10">
                <a:latin typeface="Times New Roman"/>
                <a:cs typeface="Times New Roman"/>
              </a:rPr>
              <a:t>the glory </a:t>
            </a:r>
            <a:r>
              <a:rPr dirty="0" sz="1450" spc="-5">
                <a:latin typeface="Times New Roman"/>
                <a:cs typeface="Times New Roman"/>
              </a:rPr>
              <a:t>of  </a:t>
            </a:r>
            <a:r>
              <a:rPr dirty="0" sz="1450" spc="-10">
                <a:latin typeface="Times New Roman"/>
                <a:cs typeface="Times New Roman"/>
              </a:rPr>
              <a:t>heaven, there </a:t>
            </a:r>
            <a:r>
              <a:rPr dirty="0" sz="1450" spc="-5">
                <a:latin typeface="Times New Roman"/>
                <a:cs typeface="Times New Roman"/>
              </a:rPr>
              <a:t>your </a:t>
            </a:r>
            <a:r>
              <a:rPr dirty="0" sz="1450" spc="-10">
                <a:latin typeface="Times New Roman"/>
                <a:cs typeface="Times New Roman"/>
              </a:rPr>
              <a:t>favour</a:t>
            </a:r>
            <a:r>
              <a:rPr dirty="0" sz="1450">
                <a:latin typeface="Times New Roman"/>
                <a:cs typeface="Times New Roman"/>
              </a:rPr>
              <a:t> </a:t>
            </a:r>
            <a:r>
              <a:rPr dirty="0" sz="1450" spc="-10">
                <a:latin typeface="Times New Roman"/>
                <a:cs typeface="Times New Roman"/>
              </a:rPr>
              <a:t>dies!</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“Mine is the loss,” said</a:t>
            </a:r>
            <a:r>
              <a:rPr dirty="0" sz="1450" spc="1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6350">
              <a:lnSpc>
                <a:spcPts val="1730"/>
              </a:lnSpc>
              <a:spcBef>
                <a:spcPts val="630"/>
              </a:spcBef>
            </a:pPr>
            <a:r>
              <a:rPr dirty="0" sz="1450" spc="-10">
                <a:latin typeface="Times New Roman"/>
                <a:cs typeface="Times New Roman"/>
              </a:rPr>
              <a:t>“Give him his </a:t>
            </a:r>
            <a:r>
              <a:rPr dirty="0" sz="1450" spc="-15">
                <a:latin typeface="Times New Roman"/>
                <a:cs typeface="Times New Roman"/>
              </a:rPr>
              <a:t>sailor,” </a:t>
            </a:r>
            <a:r>
              <a:rPr dirty="0" sz="1450" spc="-10">
                <a:latin typeface="Times New Roman"/>
                <a:cs typeface="Times New Roman"/>
              </a:rPr>
              <a:t>said the duke; and wheeling his horse, </a:t>
            </a:r>
            <a:r>
              <a:rPr dirty="0" sz="1450" spc="-5">
                <a:latin typeface="Times New Roman"/>
                <a:cs typeface="Times New Roman"/>
              </a:rPr>
              <a:t>he </a:t>
            </a:r>
            <a:r>
              <a:rPr dirty="0" sz="1450" spc="-10">
                <a:latin typeface="Times New Roman"/>
                <a:cs typeface="Times New Roman"/>
              </a:rPr>
              <a:t>turned his  back </a:t>
            </a:r>
            <a:r>
              <a:rPr dirty="0" sz="1450" spc="-5">
                <a:latin typeface="Times New Roman"/>
                <a:cs typeface="Times New Roman"/>
              </a:rPr>
              <a:t>upon young </a:t>
            </a:r>
            <a:r>
              <a:rPr dirty="0" sz="1450" spc="-10">
                <a:latin typeface="Times New Roman"/>
                <a:cs typeface="Times New Roman"/>
              </a:rPr>
              <a:t>Shelton.</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Dick was </a:t>
            </a:r>
            <a:r>
              <a:rPr dirty="0" sz="1450" spc="-5">
                <a:latin typeface="Times New Roman"/>
                <a:cs typeface="Times New Roman"/>
              </a:rPr>
              <a:t>nor </a:t>
            </a:r>
            <a:r>
              <a:rPr dirty="0" sz="1450" spc="-10">
                <a:latin typeface="Times New Roman"/>
                <a:cs typeface="Times New Roman"/>
              </a:rPr>
              <a:t>glad </a:t>
            </a:r>
            <a:r>
              <a:rPr dirty="0" sz="1450" spc="-5">
                <a:latin typeface="Times New Roman"/>
                <a:cs typeface="Times New Roman"/>
              </a:rPr>
              <a:t>nor </a:t>
            </a:r>
            <a:r>
              <a:rPr dirty="0" sz="1450" spc="-25">
                <a:latin typeface="Times New Roman"/>
                <a:cs typeface="Times New Roman"/>
              </a:rPr>
              <a:t>sorry. </a:t>
            </a:r>
            <a:r>
              <a:rPr dirty="0" sz="1450" spc="-10">
                <a:latin typeface="Times New Roman"/>
                <a:cs typeface="Times New Roman"/>
              </a:rPr>
              <a:t>He had seen too much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duke </a:t>
            </a:r>
            <a:r>
              <a:rPr dirty="0" sz="1450" spc="-10">
                <a:latin typeface="Times New Roman"/>
                <a:cs typeface="Times New Roman"/>
              </a:rPr>
              <a:t>to set  great store </a:t>
            </a:r>
            <a:r>
              <a:rPr dirty="0" sz="1450" spc="-5">
                <a:latin typeface="Times New Roman"/>
                <a:cs typeface="Times New Roman"/>
              </a:rPr>
              <a:t>on </a:t>
            </a:r>
            <a:r>
              <a:rPr dirty="0" sz="1450" spc="-10">
                <a:latin typeface="Times New Roman"/>
                <a:cs typeface="Times New Roman"/>
              </a:rPr>
              <a:t>his affection; and the origin and growth </a:t>
            </a:r>
            <a:r>
              <a:rPr dirty="0" sz="1450" spc="-5">
                <a:latin typeface="Times New Roman"/>
                <a:cs typeface="Times New Roman"/>
              </a:rPr>
              <a:t>of </a:t>
            </a:r>
            <a:r>
              <a:rPr dirty="0" sz="1450" spc="-10">
                <a:latin typeface="Times New Roman"/>
                <a:cs typeface="Times New Roman"/>
              </a:rPr>
              <a:t>his own favour had  been too flimsy and too rapid to inspire much confidence. One thing alone </a:t>
            </a:r>
            <a:r>
              <a:rPr dirty="0" sz="1450" spc="-5">
                <a:latin typeface="Times New Roman"/>
                <a:cs typeface="Times New Roman"/>
              </a:rPr>
              <a:t>he  </a:t>
            </a:r>
            <a:r>
              <a:rPr dirty="0" sz="1450" spc="-10">
                <a:latin typeface="Times New Roman"/>
                <a:cs typeface="Times New Roman"/>
              </a:rPr>
              <a:t>feared—that the vindictive leader might revoke the </a:t>
            </a:r>
            <a:r>
              <a:rPr dirty="0" sz="1450" spc="-15">
                <a:latin typeface="Times New Roman"/>
                <a:cs typeface="Times New Roman"/>
              </a:rPr>
              <a:t>offer </a:t>
            </a:r>
            <a:r>
              <a:rPr dirty="0" sz="1450" spc="-5">
                <a:latin typeface="Times New Roman"/>
                <a:cs typeface="Times New Roman"/>
              </a:rPr>
              <a:t>of </a:t>
            </a:r>
            <a:r>
              <a:rPr dirty="0" sz="1450" spc="-10">
                <a:latin typeface="Times New Roman"/>
                <a:cs typeface="Times New Roman"/>
              </a:rPr>
              <a:t>the lances. But  here </a:t>
            </a:r>
            <a:r>
              <a:rPr dirty="0" sz="1450" spc="-5">
                <a:latin typeface="Times New Roman"/>
                <a:cs typeface="Times New Roman"/>
              </a:rPr>
              <a:t>he </a:t>
            </a:r>
            <a:r>
              <a:rPr dirty="0" sz="1450" spc="-10">
                <a:latin typeface="Times New Roman"/>
                <a:cs typeface="Times New Roman"/>
              </a:rPr>
              <a:t>did justice neither to Gloucester’s </a:t>
            </a:r>
            <a:r>
              <a:rPr dirty="0" sz="1450" spc="-5">
                <a:latin typeface="Times New Roman"/>
                <a:cs typeface="Times New Roman"/>
              </a:rPr>
              <a:t>honour </a:t>
            </a:r>
            <a:r>
              <a:rPr dirty="0" sz="1450" spc="-10">
                <a:latin typeface="Times New Roman"/>
                <a:cs typeface="Times New Roman"/>
              </a:rPr>
              <a:t>(such as it was) </a:t>
            </a:r>
            <a:r>
              <a:rPr dirty="0" sz="1450" spc="-20">
                <a:latin typeface="Times New Roman"/>
                <a:cs typeface="Times New Roman"/>
              </a:rPr>
              <a:t>nor, </a:t>
            </a:r>
            <a:r>
              <a:rPr dirty="0" sz="1450" spc="-10">
                <a:latin typeface="Times New Roman"/>
                <a:cs typeface="Times New Roman"/>
              </a:rPr>
              <a:t>above  all, to his decision. If </a:t>
            </a:r>
            <a:r>
              <a:rPr dirty="0" sz="1450" spc="-5">
                <a:latin typeface="Times New Roman"/>
                <a:cs typeface="Times New Roman"/>
              </a:rPr>
              <a:t>he </a:t>
            </a:r>
            <a:r>
              <a:rPr dirty="0" sz="1450" spc="-10">
                <a:latin typeface="Times New Roman"/>
                <a:cs typeface="Times New Roman"/>
              </a:rPr>
              <a:t>had once judged Dick to </a:t>
            </a:r>
            <a:r>
              <a:rPr dirty="0" sz="1450" spc="-5">
                <a:latin typeface="Times New Roman"/>
                <a:cs typeface="Times New Roman"/>
              </a:rPr>
              <a:t>be </a:t>
            </a:r>
            <a:r>
              <a:rPr dirty="0" sz="1450" spc="-10">
                <a:latin typeface="Times New Roman"/>
                <a:cs typeface="Times New Roman"/>
              </a:rPr>
              <a:t>the right man to pursue  Sir Daniel,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one </a:t>
            </a:r>
            <a:r>
              <a:rPr dirty="0" sz="1450" spc="-10">
                <a:latin typeface="Times New Roman"/>
                <a:cs typeface="Times New Roman"/>
              </a:rPr>
              <a:t>to change; and </a:t>
            </a:r>
            <a:r>
              <a:rPr dirty="0" sz="1450" spc="-5">
                <a:latin typeface="Times New Roman"/>
                <a:cs typeface="Times New Roman"/>
              </a:rPr>
              <a:t>he </a:t>
            </a:r>
            <a:r>
              <a:rPr dirty="0" sz="1450" spc="-10">
                <a:latin typeface="Times New Roman"/>
                <a:cs typeface="Times New Roman"/>
              </a:rPr>
              <a:t>soon proved it </a:t>
            </a:r>
            <a:r>
              <a:rPr dirty="0" sz="1450" spc="-5">
                <a:latin typeface="Times New Roman"/>
                <a:cs typeface="Times New Roman"/>
              </a:rPr>
              <a:t>by </a:t>
            </a:r>
            <a:r>
              <a:rPr dirty="0" sz="1450" spc="-10">
                <a:latin typeface="Times New Roman"/>
                <a:cs typeface="Times New Roman"/>
              </a:rPr>
              <a:t>shouting after  Catesby to </a:t>
            </a:r>
            <a:r>
              <a:rPr dirty="0" sz="1450" spc="-5">
                <a:latin typeface="Times New Roman"/>
                <a:cs typeface="Times New Roman"/>
              </a:rPr>
              <a:t>be </a:t>
            </a:r>
            <a:r>
              <a:rPr dirty="0" sz="1450" spc="-20">
                <a:latin typeface="Times New Roman"/>
                <a:cs typeface="Times New Roman"/>
              </a:rPr>
              <a:t>speedy, </a:t>
            </a:r>
            <a:r>
              <a:rPr dirty="0" sz="1450" spc="-10">
                <a:latin typeface="Times New Roman"/>
                <a:cs typeface="Times New Roman"/>
              </a:rPr>
              <a:t>for the paladin was</a:t>
            </a:r>
            <a:r>
              <a:rPr dirty="0" sz="1450" spc="35">
                <a:latin typeface="Times New Roman"/>
                <a:cs typeface="Times New Roman"/>
              </a:rPr>
              <a:t> </a:t>
            </a:r>
            <a:r>
              <a:rPr dirty="0" sz="1450" spc="-10">
                <a:latin typeface="Times New Roman"/>
                <a:cs typeface="Times New Roman"/>
              </a:rPr>
              <a:t>waiting.</a:t>
            </a:r>
            <a:endParaRPr sz="1450">
              <a:latin typeface="Times New Roman"/>
              <a:cs typeface="Times New Roman"/>
            </a:endParaRPr>
          </a:p>
          <a:p>
            <a:pPr algn="just" marL="12700" marR="12700">
              <a:lnSpc>
                <a:spcPts val="1730"/>
              </a:lnSpc>
              <a:spcBef>
                <a:spcPts val="565"/>
              </a:spcBef>
            </a:pPr>
            <a:r>
              <a:rPr dirty="0" sz="1450" spc="-10">
                <a:latin typeface="Times New Roman"/>
                <a:cs typeface="Times New Roman"/>
              </a:rPr>
              <a:t>In the meanwhile, Dick turned to the old shipman, who had seemed equally  indifferent to his condemnation and to his subsequent</a:t>
            </a:r>
            <a:r>
              <a:rPr dirty="0" sz="1450" spc="40">
                <a:latin typeface="Times New Roman"/>
                <a:cs typeface="Times New Roman"/>
              </a:rPr>
              <a:t> </a:t>
            </a:r>
            <a:r>
              <a:rPr dirty="0" sz="1450" spc="-10">
                <a:latin typeface="Times New Roman"/>
                <a:cs typeface="Times New Roman"/>
              </a:rPr>
              <a:t>release.</a:t>
            </a:r>
            <a:endParaRPr sz="1450">
              <a:latin typeface="Times New Roman"/>
              <a:cs typeface="Times New Roman"/>
            </a:endParaRPr>
          </a:p>
          <a:p>
            <a:pPr algn="just" marL="12700" marR="5080">
              <a:lnSpc>
                <a:spcPts val="1730"/>
              </a:lnSpc>
              <a:spcBef>
                <a:spcPts val="570"/>
              </a:spcBef>
            </a:pPr>
            <a:r>
              <a:rPr dirty="0" sz="1450" spc="-15">
                <a:latin typeface="Times New Roman"/>
                <a:cs typeface="Times New Roman"/>
              </a:rPr>
              <a:t>“Arblaster,” </a:t>
            </a:r>
            <a:r>
              <a:rPr dirty="0" sz="1450" spc="-10">
                <a:latin typeface="Times New Roman"/>
                <a:cs typeface="Times New Roman"/>
              </a:rPr>
              <a:t>said Dick, “I have </a:t>
            </a:r>
            <a:r>
              <a:rPr dirty="0" sz="1450" spc="-5">
                <a:latin typeface="Times New Roman"/>
                <a:cs typeface="Times New Roman"/>
              </a:rPr>
              <a:t>done you </a:t>
            </a:r>
            <a:r>
              <a:rPr dirty="0" sz="1450" spc="-10">
                <a:latin typeface="Times New Roman"/>
                <a:cs typeface="Times New Roman"/>
              </a:rPr>
              <a:t>ill; </a:t>
            </a:r>
            <a:r>
              <a:rPr dirty="0" sz="1450" spc="-5">
                <a:latin typeface="Times New Roman"/>
                <a:cs typeface="Times New Roman"/>
              </a:rPr>
              <a:t>but </a:t>
            </a:r>
            <a:r>
              <a:rPr dirty="0" sz="1450" spc="-30">
                <a:latin typeface="Times New Roman"/>
                <a:cs typeface="Times New Roman"/>
              </a:rPr>
              <a:t>now,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rood, 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have cleared the</a:t>
            </a:r>
            <a:r>
              <a:rPr dirty="0" sz="1450">
                <a:latin typeface="Times New Roman"/>
                <a:cs typeface="Times New Roman"/>
              </a:rPr>
              <a:t> </a:t>
            </a:r>
            <a:r>
              <a:rPr dirty="0" sz="1450" spc="-10">
                <a:latin typeface="Times New Roman"/>
                <a:cs typeface="Times New Roman"/>
              </a:rPr>
              <a:t>score.”</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But the old skipper only looked </a:t>
            </a:r>
            <a:r>
              <a:rPr dirty="0" sz="1450" spc="-5">
                <a:latin typeface="Times New Roman"/>
                <a:cs typeface="Times New Roman"/>
              </a:rPr>
              <a:t>upon </a:t>
            </a:r>
            <a:r>
              <a:rPr dirty="0" sz="1450" spc="-10">
                <a:latin typeface="Times New Roman"/>
                <a:cs typeface="Times New Roman"/>
              </a:rPr>
              <a:t>him dully and held his</a:t>
            </a:r>
            <a:r>
              <a:rPr dirty="0" sz="1450" spc="80">
                <a:latin typeface="Times New Roman"/>
                <a:cs typeface="Times New Roman"/>
              </a:rPr>
              <a:t> </a:t>
            </a:r>
            <a:r>
              <a:rPr dirty="0" sz="1450" spc="-10">
                <a:latin typeface="Times New Roman"/>
                <a:cs typeface="Times New Roman"/>
              </a:rPr>
              <a:t>peace.</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“Come,” continued Dick, “a life is </a:t>
            </a:r>
            <a:r>
              <a:rPr dirty="0" sz="1450" spc="-5">
                <a:latin typeface="Times New Roman"/>
                <a:cs typeface="Times New Roman"/>
              </a:rPr>
              <a:t>a </a:t>
            </a:r>
            <a:r>
              <a:rPr dirty="0" sz="1450" spc="-10">
                <a:latin typeface="Times New Roman"/>
                <a:cs typeface="Times New Roman"/>
              </a:rPr>
              <a:t>life, old </a:t>
            </a:r>
            <a:r>
              <a:rPr dirty="0" sz="1450" spc="-25">
                <a:latin typeface="Times New Roman"/>
                <a:cs typeface="Times New Roman"/>
              </a:rPr>
              <a:t>shrew, </a:t>
            </a:r>
            <a:r>
              <a:rPr dirty="0" sz="1450" spc="-10">
                <a:latin typeface="Times New Roman"/>
                <a:cs typeface="Times New Roman"/>
              </a:rPr>
              <a:t>and it is more than ships  </a:t>
            </a:r>
            <a:r>
              <a:rPr dirty="0" sz="1450" spc="-5">
                <a:latin typeface="Times New Roman"/>
                <a:cs typeface="Times New Roman"/>
              </a:rPr>
              <a:t>or </a:t>
            </a:r>
            <a:r>
              <a:rPr dirty="0" sz="1450" spc="-20">
                <a:latin typeface="Times New Roman"/>
                <a:cs typeface="Times New Roman"/>
              </a:rPr>
              <a:t>liquor. </a:t>
            </a:r>
            <a:r>
              <a:rPr dirty="0" sz="1450" spc="-10">
                <a:latin typeface="Times New Roman"/>
                <a:cs typeface="Times New Roman"/>
              </a:rPr>
              <a:t>Say </a:t>
            </a:r>
            <a:r>
              <a:rPr dirty="0" sz="1450" spc="-5">
                <a:latin typeface="Times New Roman"/>
                <a:cs typeface="Times New Roman"/>
              </a:rPr>
              <a:t>ye </a:t>
            </a:r>
            <a:r>
              <a:rPr dirty="0" sz="1450" spc="-10">
                <a:latin typeface="Times New Roman"/>
                <a:cs typeface="Times New Roman"/>
              </a:rPr>
              <a:t>forgive me; for if </a:t>
            </a:r>
            <a:r>
              <a:rPr dirty="0" sz="1450" spc="-5">
                <a:latin typeface="Times New Roman"/>
                <a:cs typeface="Times New Roman"/>
              </a:rPr>
              <a:t>your </a:t>
            </a:r>
            <a:r>
              <a:rPr dirty="0" sz="1450" spc="-10">
                <a:latin typeface="Times New Roman"/>
                <a:cs typeface="Times New Roman"/>
              </a:rPr>
              <a:t>life </a:t>
            </a:r>
            <a:r>
              <a:rPr dirty="0" sz="1450" spc="-5">
                <a:latin typeface="Times New Roman"/>
                <a:cs typeface="Times New Roman"/>
              </a:rPr>
              <a:t>be </a:t>
            </a:r>
            <a:r>
              <a:rPr dirty="0" sz="1450" spc="-10">
                <a:latin typeface="Times New Roman"/>
                <a:cs typeface="Times New Roman"/>
              </a:rPr>
              <a:t>worth nothing to </a:t>
            </a:r>
            <a:r>
              <a:rPr dirty="0" sz="1450" spc="-5">
                <a:latin typeface="Times New Roman"/>
                <a:cs typeface="Times New Roman"/>
              </a:rPr>
              <a:t>you, </a:t>
            </a:r>
            <a:r>
              <a:rPr dirty="0" sz="1450" spc="-10">
                <a:latin typeface="Times New Roman"/>
                <a:cs typeface="Times New Roman"/>
              </a:rPr>
              <a:t>it hath  cost me the beginnings </a:t>
            </a:r>
            <a:r>
              <a:rPr dirty="0" sz="1450" spc="-5">
                <a:latin typeface="Times New Roman"/>
                <a:cs typeface="Times New Roman"/>
              </a:rPr>
              <a:t>of </a:t>
            </a:r>
            <a:r>
              <a:rPr dirty="0" sz="1450" spc="-10">
                <a:latin typeface="Times New Roman"/>
                <a:cs typeface="Times New Roman"/>
              </a:rPr>
              <a:t>my fortune. Come, </a:t>
            </a:r>
            <a:r>
              <a:rPr dirty="0" sz="1450" spc="-5">
                <a:latin typeface="Times New Roman"/>
                <a:cs typeface="Times New Roman"/>
              </a:rPr>
              <a:t>I </a:t>
            </a:r>
            <a:r>
              <a:rPr dirty="0" sz="1450" spc="-10">
                <a:latin typeface="Times New Roman"/>
                <a:cs typeface="Times New Roman"/>
              </a:rPr>
              <a:t>have paid for it dearly; </a:t>
            </a:r>
            <a:r>
              <a:rPr dirty="0" sz="1450" spc="-5">
                <a:latin typeface="Times New Roman"/>
                <a:cs typeface="Times New Roman"/>
              </a:rPr>
              <a:t>be not  </a:t>
            </a:r>
            <a:r>
              <a:rPr dirty="0" sz="1450" spc="-10">
                <a:latin typeface="Times New Roman"/>
                <a:cs typeface="Times New Roman"/>
              </a:rPr>
              <a:t>so churlish.”</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“An </a:t>
            </a:r>
            <a:r>
              <a:rPr dirty="0" sz="1450" spc="-5">
                <a:latin typeface="Times New Roman"/>
                <a:cs typeface="Times New Roman"/>
              </a:rPr>
              <a:t>I </a:t>
            </a:r>
            <a:r>
              <a:rPr dirty="0" sz="1450" spc="-10">
                <a:latin typeface="Times New Roman"/>
                <a:cs typeface="Times New Roman"/>
              </a:rPr>
              <a:t>had had my ship,” said </a:t>
            </a:r>
            <a:r>
              <a:rPr dirty="0" sz="1450" spc="-15">
                <a:latin typeface="Times New Roman"/>
                <a:cs typeface="Times New Roman"/>
              </a:rPr>
              <a:t>Arblaster, </a:t>
            </a:r>
            <a:r>
              <a:rPr dirty="0" sz="1450" spc="-10">
                <a:latin typeface="Times New Roman"/>
                <a:cs typeface="Times New Roman"/>
              </a:rPr>
              <a:t>“I would ’a’ been forth and safe </a:t>
            </a:r>
            <a:r>
              <a:rPr dirty="0" sz="1450" spc="-5">
                <a:latin typeface="Times New Roman"/>
                <a:cs typeface="Times New Roman"/>
              </a:rPr>
              <a:t>on </a:t>
            </a:r>
            <a:r>
              <a:rPr dirty="0" sz="1450" spc="-10">
                <a:latin typeface="Times New Roman"/>
                <a:cs typeface="Times New Roman"/>
              </a:rPr>
              <a:t>the  high seas—I and my man </a:t>
            </a:r>
            <a:r>
              <a:rPr dirty="0" sz="1450" spc="-35">
                <a:latin typeface="Times New Roman"/>
                <a:cs typeface="Times New Roman"/>
              </a:rPr>
              <a:t>Tom. </a:t>
            </a:r>
            <a:r>
              <a:rPr dirty="0" sz="1450" spc="-10">
                <a:latin typeface="Times New Roman"/>
                <a:cs typeface="Times New Roman"/>
              </a:rPr>
              <a:t>But </a:t>
            </a:r>
            <a:r>
              <a:rPr dirty="0" sz="1450" spc="-5">
                <a:latin typeface="Times New Roman"/>
                <a:cs typeface="Times New Roman"/>
              </a:rPr>
              <a:t>ye </a:t>
            </a:r>
            <a:r>
              <a:rPr dirty="0" sz="1450" spc="-10">
                <a:latin typeface="Times New Roman"/>
                <a:cs typeface="Times New Roman"/>
              </a:rPr>
              <a:t>took my ship, gossip, and I’m </a:t>
            </a:r>
            <a:r>
              <a:rPr dirty="0" sz="1450" spc="-5">
                <a:latin typeface="Times New Roman"/>
                <a:cs typeface="Times New Roman"/>
              </a:rPr>
              <a:t>a </a:t>
            </a:r>
            <a:r>
              <a:rPr dirty="0" sz="1450" spc="-10">
                <a:latin typeface="Times New Roman"/>
                <a:cs typeface="Times New Roman"/>
              </a:rPr>
              <a:t>beggar;  and for my man </a:t>
            </a:r>
            <a:r>
              <a:rPr dirty="0" sz="1450" spc="-35">
                <a:latin typeface="Times New Roman"/>
                <a:cs typeface="Times New Roman"/>
              </a:rPr>
              <a:t>Tom, </a:t>
            </a:r>
            <a:r>
              <a:rPr dirty="0" sz="1450" spc="-5">
                <a:latin typeface="Times New Roman"/>
                <a:cs typeface="Times New Roman"/>
              </a:rPr>
              <a:t>a </a:t>
            </a:r>
            <a:r>
              <a:rPr dirty="0" sz="1450" spc="-10">
                <a:latin typeface="Times New Roman"/>
                <a:cs typeface="Times New Roman"/>
              </a:rPr>
              <a:t>knave fellow in russet shot him down. ‘Murrain!’  quoth he, and spake never again. ‘Murrain’ was the last </a:t>
            </a:r>
            <a:r>
              <a:rPr dirty="0" sz="1450" spc="-5">
                <a:latin typeface="Times New Roman"/>
                <a:cs typeface="Times New Roman"/>
              </a:rPr>
              <a:t>of </a:t>
            </a:r>
            <a:r>
              <a:rPr dirty="0" sz="1450" spc="-10">
                <a:latin typeface="Times New Roman"/>
                <a:cs typeface="Times New Roman"/>
              </a:rPr>
              <a:t>his words, and the  </a:t>
            </a:r>
            <a:r>
              <a:rPr dirty="0" sz="1450" spc="-5">
                <a:latin typeface="Times New Roman"/>
                <a:cs typeface="Times New Roman"/>
              </a:rPr>
              <a:t>poor </a:t>
            </a:r>
            <a:r>
              <a:rPr dirty="0" sz="1450" spc="-10">
                <a:latin typeface="Times New Roman"/>
                <a:cs typeface="Times New Roman"/>
              </a:rPr>
              <a:t>spirit </a:t>
            </a:r>
            <a:r>
              <a:rPr dirty="0" sz="1450" spc="-5">
                <a:latin typeface="Times New Roman"/>
                <a:cs typeface="Times New Roman"/>
              </a:rPr>
              <a:t>of </a:t>
            </a:r>
            <a:r>
              <a:rPr dirty="0" sz="1450" spc="-10">
                <a:latin typeface="Times New Roman"/>
                <a:cs typeface="Times New Roman"/>
              </a:rPr>
              <a:t>him passed. ‘A will never sail </a:t>
            </a:r>
            <a:r>
              <a:rPr dirty="0" sz="1450" spc="-5">
                <a:latin typeface="Times New Roman"/>
                <a:cs typeface="Times New Roman"/>
              </a:rPr>
              <a:t>no </a:t>
            </a:r>
            <a:r>
              <a:rPr dirty="0" sz="1450" spc="-10">
                <a:latin typeface="Times New Roman"/>
                <a:cs typeface="Times New Roman"/>
              </a:rPr>
              <a:t>more, will my</a:t>
            </a:r>
            <a:r>
              <a:rPr dirty="0" sz="1450" spc="-25">
                <a:latin typeface="Times New Roman"/>
                <a:cs typeface="Times New Roman"/>
              </a:rPr>
              <a:t> Tom.’”</a:t>
            </a:r>
            <a:endParaRPr sz="1450">
              <a:latin typeface="Times New Roman"/>
              <a:cs typeface="Times New Roman"/>
            </a:endParaRPr>
          </a:p>
          <a:p>
            <a:pPr algn="just" marL="12700" marR="10160">
              <a:lnSpc>
                <a:spcPts val="1730"/>
              </a:lnSpc>
              <a:spcBef>
                <a:spcPts val="565"/>
              </a:spcBef>
            </a:pPr>
            <a:r>
              <a:rPr dirty="0" sz="1450" spc="-10">
                <a:latin typeface="Times New Roman"/>
                <a:cs typeface="Times New Roman"/>
              </a:rPr>
              <a:t>Dick was seized with unavailing penitence and pity; </a:t>
            </a:r>
            <a:r>
              <a:rPr dirty="0" sz="1450" spc="-5">
                <a:latin typeface="Times New Roman"/>
                <a:cs typeface="Times New Roman"/>
              </a:rPr>
              <a:t>he sought </a:t>
            </a:r>
            <a:r>
              <a:rPr dirty="0" sz="1450" spc="-10">
                <a:latin typeface="Times New Roman"/>
                <a:cs typeface="Times New Roman"/>
              </a:rPr>
              <a:t>to take the  skipper’s hand, </a:t>
            </a:r>
            <a:r>
              <a:rPr dirty="0" sz="1450" spc="-5">
                <a:latin typeface="Times New Roman"/>
                <a:cs typeface="Times New Roman"/>
              </a:rPr>
              <a:t>but </a:t>
            </a:r>
            <a:r>
              <a:rPr dirty="0" sz="1450" spc="-10">
                <a:latin typeface="Times New Roman"/>
                <a:cs typeface="Times New Roman"/>
              </a:rPr>
              <a:t>Arblaster avoided his</a:t>
            </a:r>
            <a:r>
              <a:rPr dirty="0" sz="1450" spc="15">
                <a:latin typeface="Times New Roman"/>
                <a:cs typeface="Times New Roman"/>
              </a:rPr>
              <a:t> </a:t>
            </a:r>
            <a:r>
              <a:rPr dirty="0" sz="1450" spc="-10">
                <a:latin typeface="Times New Roman"/>
                <a:cs typeface="Times New Roman"/>
              </a:rPr>
              <a:t>touch.</a:t>
            </a:r>
            <a:endParaRPr sz="1450">
              <a:latin typeface="Times New Roman"/>
              <a:cs typeface="Times New Roman"/>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12065">
              <a:lnSpc>
                <a:spcPts val="1730"/>
              </a:lnSpc>
              <a:spcBef>
                <a:spcPts val="155"/>
              </a:spcBef>
            </a:pPr>
            <a:r>
              <a:rPr dirty="0" sz="1450" spc="-25">
                <a:latin typeface="Times New Roman"/>
                <a:cs typeface="Times New Roman"/>
              </a:rPr>
              <a:t>“Nay,” </a:t>
            </a:r>
            <a:r>
              <a:rPr dirty="0" sz="1450" spc="-10">
                <a:latin typeface="Times New Roman"/>
                <a:cs typeface="Times New Roman"/>
              </a:rPr>
              <a:t>said he, “let be. Y’ have played the devil with me, and let that content  </a:t>
            </a:r>
            <a:r>
              <a:rPr dirty="0" sz="1450" spc="-5">
                <a:latin typeface="Times New Roman"/>
                <a:cs typeface="Times New Roman"/>
              </a:rPr>
              <a:t>you.”</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The words died in </a:t>
            </a:r>
            <a:r>
              <a:rPr dirty="0" sz="1450" spc="-20">
                <a:latin typeface="Times New Roman"/>
                <a:cs typeface="Times New Roman"/>
              </a:rPr>
              <a:t>Richard’s </a:t>
            </a:r>
            <a:r>
              <a:rPr dirty="0" sz="1450" spc="-10">
                <a:latin typeface="Times New Roman"/>
                <a:cs typeface="Times New Roman"/>
              </a:rPr>
              <a:t>throat. He </a:t>
            </a:r>
            <a:r>
              <a:rPr dirty="0" sz="1450" spc="-35">
                <a:latin typeface="Times New Roman"/>
                <a:cs typeface="Times New Roman"/>
              </a:rPr>
              <a:t>saw, </a:t>
            </a:r>
            <a:r>
              <a:rPr dirty="0" sz="1450" spc="-10">
                <a:latin typeface="Times New Roman"/>
                <a:cs typeface="Times New Roman"/>
              </a:rPr>
              <a:t>through tears, the </a:t>
            </a:r>
            <a:r>
              <a:rPr dirty="0" sz="1450" spc="-5">
                <a:latin typeface="Times New Roman"/>
                <a:cs typeface="Times New Roman"/>
              </a:rPr>
              <a:t>poor </a:t>
            </a:r>
            <a:r>
              <a:rPr dirty="0" sz="1450" spc="-10">
                <a:latin typeface="Times New Roman"/>
                <a:cs typeface="Times New Roman"/>
              </a:rPr>
              <a:t>old man,  bemused with liquor and </a:t>
            </a:r>
            <a:r>
              <a:rPr dirty="0" sz="1450" spc="-20">
                <a:latin typeface="Times New Roman"/>
                <a:cs typeface="Times New Roman"/>
              </a:rPr>
              <a:t>sorrow, </a:t>
            </a:r>
            <a:r>
              <a:rPr dirty="0" sz="1450" spc="-5">
                <a:latin typeface="Times New Roman"/>
                <a:cs typeface="Times New Roman"/>
              </a:rPr>
              <a:t>go </a:t>
            </a:r>
            <a:r>
              <a:rPr dirty="0" sz="1450" spc="-10">
                <a:latin typeface="Times New Roman"/>
                <a:cs typeface="Times New Roman"/>
              </a:rPr>
              <a:t>shambling </a:t>
            </a:r>
            <a:r>
              <a:rPr dirty="0" sz="1450" spc="-30">
                <a:latin typeface="Times New Roman"/>
                <a:cs typeface="Times New Roman"/>
              </a:rPr>
              <a:t>away, </a:t>
            </a:r>
            <a:r>
              <a:rPr dirty="0" sz="1450" spc="-10">
                <a:latin typeface="Times New Roman"/>
                <a:cs typeface="Times New Roman"/>
              </a:rPr>
              <a:t>with bowed head, across  the </a:t>
            </a:r>
            <a:r>
              <a:rPr dirty="0" sz="1450" spc="-25">
                <a:latin typeface="Times New Roman"/>
                <a:cs typeface="Times New Roman"/>
              </a:rPr>
              <a:t>snow, </a:t>
            </a:r>
            <a:r>
              <a:rPr dirty="0" sz="1450" spc="-10">
                <a:latin typeface="Times New Roman"/>
                <a:cs typeface="Times New Roman"/>
              </a:rPr>
              <a:t>and the unnoticed </a:t>
            </a:r>
            <a:r>
              <a:rPr dirty="0" sz="1450" spc="-5">
                <a:latin typeface="Times New Roman"/>
                <a:cs typeface="Times New Roman"/>
              </a:rPr>
              <a:t>dog </a:t>
            </a:r>
            <a:r>
              <a:rPr dirty="0" sz="1450" spc="-10">
                <a:latin typeface="Times New Roman"/>
                <a:cs typeface="Times New Roman"/>
              </a:rPr>
              <a:t>whimpering at his heels, and for the first time  began to understand the desperate game that we play in life; and how </a:t>
            </a:r>
            <a:r>
              <a:rPr dirty="0" sz="1450" spc="-5">
                <a:latin typeface="Times New Roman"/>
                <a:cs typeface="Times New Roman"/>
              </a:rPr>
              <a:t>a </a:t>
            </a:r>
            <a:r>
              <a:rPr dirty="0" sz="1450" spc="-10">
                <a:latin typeface="Times New Roman"/>
                <a:cs typeface="Times New Roman"/>
              </a:rPr>
              <a:t>thing  once </a:t>
            </a:r>
            <a:r>
              <a:rPr dirty="0" sz="1450" spc="-5">
                <a:latin typeface="Times New Roman"/>
                <a:cs typeface="Times New Roman"/>
              </a:rPr>
              <a:t>done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changed </a:t>
            </a:r>
            <a:r>
              <a:rPr dirty="0" sz="1450" spc="-5">
                <a:latin typeface="Times New Roman"/>
                <a:cs typeface="Times New Roman"/>
              </a:rPr>
              <a:t>or </a:t>
            </a:r>
            <a:r>
              <a:rPr dirty="0" sz="1450" spc="-10">
                <a:latin typeface="Times New Roman"/>
                <a:cs typeface="Times New Roman"/>
              </a:rPr>
              <a:t>remedied, </a:t>
            </a:r>
            <a:r>
              <a:rPr dirty="0" sz="1450" spc="-5">
                <a:latin typeface="Times New Roman"/>
                <a:cs typeface="Times New Roman"/>
              </a:rPr>
              <a:t>by </a:t>
            </a:r>
            <a:r>
              <a:rPr dirty="0" sz="1450" spc="-10">
                <a:latin typeface="Times New Roman"/>
                <a:cs typeface="Times New Roman"/>
              </a:rPr>
              <a:t>any</a:t>
            </a:r>
            <a:r>
              <a:rPr dirty="0" sz="1450" spc="30">
                <a:latin typeface="Times New Roman"/>
                <a:cs typeface="Times New Roman"/>
              </a:rPr>
              <a:t> </a:t>
            </a:r>
            <a:r>
              <a:rPr dirty="0" sz="1450" spc="-10">
                <a:latin typeface="Times New Roman"/>
                <a:cs typeface="Times New Roman"/>
              </a:rPr>
              <a:t>penitence.</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But there was </a:t>
            </a:r>
            <a:r>
              <a:rPr dirty="0" sz="1450" spc="-5">
                <a:latin typeface="Times New Roman"/>
                <a:cs typeface="Times New Roman"/>
              </a:rPr>
              <a:t>no </a:t>
            </a:r>
            <a:r>
              <a:rPr dirty="0" sz="1450" spc="-10">
                <a:latin typeface="Times New Roman"/>
                <a:cs typeface="Times New Roman"/>
              </a:rPr>
              <a:t>time left to him for vain</a:t>
            </a:r>
            <a:r>
              <a:rPr dirty="0" sz="1450" spc="35">
                <a:latin typeface="Times New Roman"/>
                <a:cs typeface="Times New Roman"/>
              </a:rPr>
              <a:t> </a:t>
            </a:r>
            <a:r>
              <a:rPr dirty="0" sz="1450" spc="-10">
                <a:latin typeface="Times New Roman"/>
                <a:cs typeface="Times New Roman"/>
              </a:rPr>
              <a:t>regret.</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Catesby had now collected the horsemen, and riding </a:t>
            </a:r>
            <a:r>
              <a:rPr dirty="0" sz="1450" spc="-5">
                <a:latin typeface="Times New Roman"/>
                <a:cs typeface="Times New Roman"/>
              </a:rPr>
              <a:t>up </a:t>
            </a:r>
            <a:r>
              <a:rPr dirty="0" sz="1450" spc="-10">
                <a:latin typeface="Times New Roman"/>
                <a:cs typeface="Times New Roman"/>
              </a:rPr>
              <a:t>to Dick </a:t>
            </a:r>
            <a:r>
              <a:rPr dirty="0" sz="1450" spc="-5">
                <a:latin typeface="Times New Roman"/>
                <a:cs typeface="Times New Roman"/>
              </a:rPr>
              <a:t>he  </a:t>
            </a:r>
            <a:r>
              <a:rPr dirty="0" sz="1450" spc="-10">
                <a:latin typeface="Times New Roman"/>
                <a:cs typeface="Times New Roman"/>
              </a:rPr>
              <a:t>dismounted, and </a:t>
            </a:r>
            <a:r>
              <a:rPr dirty="0" sz="1450" spc="-15">
                <a:latin typeface="Times New Roman"/>
                <a:cs typeface="Times New Roman"/>
              </a:rPr>
              <a:t>offered </a:t>
            </a:r>
            <a:r>
              <a:rPr dirty="0" sz="1450" spc="-10">
                <a:latin typeface="Times New Roman"/>
                <a:cs typeface="Times New Roman"/>
              </a:rPr>
              <a:t>him his own</a:t>
            </a:r>
            <a:r>
              <a:rPr dirty="0" sz="1450" spc="25">
                <a:latin typeface="Times New Roman"/>
                <a:cs typeface="Times New Roman"/>
              </a:rPr>
              <a:t> </a:t>
            </a:r>
            <a:r>
              <a:rPr dirty="0" sz="1450" spc="-10">
                <a:latin typeface="Times New Roman"/>
                <a:cs typeface="Times New Roman"/>
              </a:rPr>
              <a:t>horse.</a:t>
            </a:r>
            <a:endParaRPr sz="1450">
              <a:latin typeface="Times New Roman"/>
              <a:cs typeface="Times New Roman"/>
            </a:endParaRPr>
          </a:p>
          <a:p>
            <a:pPr algn="just" marL="12700" marR="8890">
              <a:lnSpc>
                <a:spcPts val="1730"/>
              </a:lnSpc>
              <a:spcBef>
                <a:spcPts val="575"/>
              </a:spcBef>
            </a:pPr>
            <a:r>
              <a:rPr dirty="0" sz="1450" spc="-10">
                <a:latin typeface="Times New Roman"/>
                <a:cs typeface="Times New Roman"/>
              </a:rPr>
              <a:t>“This morning,” </a:t>
            </a:r>
            <a:r>
              <a:rPr dirty="0" sz="1450" spc="-5">
                <a:latin typeface="Times New Roman"/>
                <a:cs typeface="Times New Roman"/>
              </a:rPr>
              <a:t>he </a:t>
            </a:r>
            <a:r>
              <a:rPr dirty="0" sz="1450" spc="-10">
                <a:latin typeface="Times New Roman"/>
                <a:cs typeface="Times New Roman"/>
              </a:rPr>
              <a:t>said, “I was somewhat jealous </a:t>
            </a:r>
            <a:r>
              <a:rPr dirty="0" sz="1450" spc="-5">
                <a:latin typeface="Times New Roman"/>
                <a:cs typeface="Times New Roman"/>
              </a:rPr>
              <a:t>of your </a:t>
            </a:r>
            <a:r>
              <a:rPr dirty="0" sz="1450" spc="-10">
                <a:latin typeface="Times New Roman"/>
                <a:cs typeface="Times New Roman"/>
              </a:rPr>
              <a:t>favour; it hath </a:t>
            </a:r>
            <a:r>
              <a:rPr dirty="0" sz="1450" spc="-5">
                <a:latin typeface="Times New Roman"/>
                <a:cs typeface="Times New Roman"/>
              </a:rPr>
              <a:t>not  </a:t>
            </a:r>
            <a:r>
              <a:rPr dirty="0" sz="1450" spc="-10">
                <a:latin typeface="Times New Roman"/>
                <a:cs typeface="Times New Roman"/>
              </a:rPr>
              <a:t>been </a:t>
            </a:r>
            <a:r>
              <a:rPr dirty="0" sz="1450" spc="-5">
                <a:latin typeface="Times New Roman"/>
                <a:cs typeface="Times New Roman"/>
              </a:rPr>
              <a:t>of a </a:t>
            </a:r>
            <a:r>
              <a:rPr dirty="0" sz="1450" spc="-10">
                <a:latin typeface="Times New Roman"/>
                <a:cs typeface="Times New Roman"/>
              </a:rPr>
              <a:t>long growth; and </a:t>
            </a:r>
            <a:r>
              <a:rPr dirty="0" sz="1450" spc="-30">
                <a:latin typeface="Times New Roman"/>
                <a:cs typeface="Times New Roman"/>
              </a:rPr>
              <a:t>now, </a:t>
            </a:r>
            <a:r>
              <a:rPr dirty="0" sz="1450" spc="-10">
                <a:latin typeface="Times New Roman"/>
                <a:cs typeface="Times New Roman"/>
              </a:rPr>
              <a:t>Sir Richard, it is with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heart that </a:t>
            </a:r>
            <a:r>
              <a:rPr dirty="0" sz="1450" spc="-5">
                <a:latin typeface="Times New Roman"/>
                <a:cs typeface="Times New Roman"/>
              </a:rPr>
              <a:t>I  </a:t>
            </a:r>
            <a:r>
              <a:rPr dirty="0" sz="1450" spc="-15">
                <a:latin typeface="Times New Roman"/>
                <a:cs typeface="Times New Roman"/>
              </a:rPr>
              <a:t>offer </a:t>
            </a:r>
            <a:r>
              <a:rPr dirty="0" sz="1450" spc="-5">
                <a:latin typeface="Times New Roman"/>
                <a:cs typeface="Times New Roman"/>
              </a:rPr>
              <a:t>you </a:t>
            </a:r>
            <a:r>
              <a:rPr dirty="0" sz="1450" spc="-10">
                <a:latin typeface="Times New Roman"/>
                <a:cs typeface="Times New Roman"/>
              </a:rPr>
              <a:t>this horse—to ride away</a:t>
            </a:r>
            <a:r>
              <a:rPr dirty="0" sz="1450" spc="20">
                <a:latin typeface="Times New Roman"/>
                <a:cs typeface="Times New Roman"/>
              </a:rPr>
              <a:t> </a:t>
            </a:r>
            <a:r>
              <a:rPr dirty="0" sz="1450" spc="-10">
                <a:latin typeface="Times New Roman"/>
                <a:cs typeface="Times New Roman"/>
              </a:rPr>
              <a:t>with.”</a:t>
            </a:r>
            <a:endParaRPr sz="1450">
              <a:latin typeface="Times New Roman"/>
              <a:cs typeface="Times New Roman"/>
            </a:endParaRPr>
          </a:p>
          <a:p>
            <a:pPr algn="just" marL="12700" marR="5080">
              <a:lnSpc>
                <a:spcPts val="1730"/>
              </a:lnSpc>
              <a:spcBef>
                <a:spcPts val="570"/>
              </a:spcBef>
            </a:pPr>
            <a:r>
              <a:rPr dirty="0" sz="1450" spc="-15">
                <a:latin typeface="Times New Roman"/>
                <a:cs typeface="Times New Roman"/>
              </a:rPr>
              <a:t>“Suffer </a:t>
            </a:r>
            <a:r>
              <a:rPr dirty="0" sz="1450" spc="-10">
                <a:latin typeface="Times New Roman"/>
                <a:cs typeface="Times New Roman"/>
              </a:rPr>
              <a:t>me yet </a:t>
            </a:r>
            <a:r>
              <a:rPr dirty="0" sz="1450" spc="-5">
                <a:latin typeface="Times New Roman"/>
                <a:cs typeface="Times New Roman"/>
              </a:rPr>
              <a:t>a </a:t>
            </a:r>
            <a:r>
              <a:rPr dirty="0" sz="1450" spc="-10">
                <a:latin typeface="Times New Roman"/>
                <a:cs typeface="Times New Roman"/>
              </a:rPr>
              <a:t>moment,” replied Dick. “This favour </a:t>
            </a:r>
            <a:r>
              <a:rPr dirty="0" sz="1450" spc="-5">
                <a:latin typeface="Times New Roman"/>
                <a:cs typeface="Times New Roman"/>
              </a:rPr>
              <a:t>of </a:t>
            </a:r>
            <a:r>
              <a:rPr dirty="0" sz="1450" spc="-10">
                <a:latin typeface="Times New Roman"/>
                <a:cs typeface="Times New Roman"/>
              </a:rPr>
              <a:t>mine—whereupon  was it</a:t>
            </a:r>
            <a:r>
              <a:rPr dirty="0" sz="1450" spc="-5">
                <a:latin typeface="Times New Roman"/>
                <a:cs typeface="Times New Roman"/>
              </a:rPr>
              <a:t> </a:t>
            </a:r>
            <a:r>
              <a:rPr dirty="0" sz="1450" spc="-10">
                <a:latin typeface="Times New Roman"/>
                <a:cs typeface="Times New Roman"/>
              </a:rPr>
              <a:t>founded?”</a:t>
            </a:r>
            <a:endParaRPr sz="1450">
              <a:latin typeface="Times New Roman"/>
              <a:cs typeface="Times New Roman"/>
            </a:endParaRPr>
          </a:p>
          <a:p>
            <a:pPr algn="just" marL="12700" marR="12700">
              <a:lnSpc>
                <a:spcPts val="1730"/>
              </a:lnSpc>
              <a:spcBef>
                <a:spcPts val="575"/>
              </a:spcBef>
            </a:pPr>
            <a:r>
              <a:rPr dirty="0" sz="1450" spc="-10">
                <a:latin typeface="Times New Roman"/>
                <a:cs typeface="Times New Roman"/>
              </a:rPr>
              <a:t>“Upon </a:t>
            </a:r>
            <a:r>
              <a:rPr dirty="0" sz="1450" spc="-5">
                <a:latin typeface="Times New Roman"/>
                <a:cs typeface="Times New Roman"/>
              </a:rPr>
              <a:t>your </a:t>
            </a:r>
            <a:r>
              <a:rPr dirty="0" sz="1450" spc="-10">
                <a:latin typeface="Times New Roman"/>
                <a:cs typeface="Times New Roman"/>
              </a:rPr>
              <a:t>name,” answered </a:t>
            </a:r>
            <a:r>
              <a:rPr dirty="0" sz="1450" spc="-20">
                <a:latin typeface="Times New Roman"/>
                <a:cs typeface="Times New Roman"/>
              </a:rPr>
              <a:t>Catesby. </a:t>
            </a:r>
            <a:r>
              <a:rPr dirty="0" sz="1450" spc="-10">
                <a:latin typeface="Times New Roman"/>
                <a:cs typeface="Times New Roman"/>
              </a:rPr>
              <a:t>“It is my </a:t>
            </a:r>
            <a:r>
              <a:rPr dirty="0" sz="1450" spc="-20">
                <a:latin typeface="Times New Roman"/>
                <a:cs typeface="Times New Roman"/>
              </a:rPr>
              <a:t>lord’s </a:t>
            </a:r>
            <a:r>
              <a:rPr dirty="0" sz="1450" spc="-10">
                <a:latin typeface="Times New Roman"/>
                <a:cs typeface="Times New Roman"/>
              </a:rPr>
              <a:t>chief superstition. </a:t>
            </a:r>
            <a:r>
              <a:rPr dirty="0" sz="1450" spc="-40">
                <a:latin typeface="Times New Roman"/>
                <a:cs typeface="Times New Roman"/>
              </a:rPr>
              <a:t>Were  </a:t>
            </a:r>
            <a:r>
              <a:rPr dirty="0" sz="1450" spc="-10">
                <a:latin typeface="Times New Roman"/>
                <a:cs typeface="Times New Roman"/>
              </a:rPr>
              <a:t>my name Richard,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an earl</a:t>
            </a:r>
            <a:r>
              <a:rPr dirty="0" sz="1450" spc="25">
                <a:latin typeface="Times New Roman"/>
                <a:cs typeface="Times New Roman"/>
              </a:rPr>
              <a:t> </a:t>
            </a:r>
            <a:r>
              <a:rPr dirty="0" sz="1450" spc="-20">
                <a:latin typeface="Times New Roman"/>
                <a:cs typeface="Times New Roman"/>
              </a:rPr>
              <a:t>to-morrow.”</a:t>
            </a:r>
            <a:endParaRPr sz="1450">
              <a:latin typeface="Times New Roman"/>
              <a:cs typeface="Times New Roman"/>
            </a:endParaRPr>
          </a:p>
          <a:p>
            <a:pPr algn="just" marL="12700" marR="5715">
              <a:lnSpc>
                <a:spcPts val="1730"/>
              </a:lnSpc>
              <a:spcBef>
                <a:spcPts val="570"/>
              </a:spcBef>
            </a:pPr>
            <a:r>
              <a:rPr dirty="0" sz="1450" spc="-30">
                <a:latin typeface="Times New Roman"/>
                <a:cs typeface="Times New Roman"/>
              </a:rPr>
              <a:t>“Well, </a:t>
            </a:r>
            <a:r>
              <a:rPr dirty="0" sz="1450" spc="-25">
                <a:latin typeface="Times New Roman"/>
                <a:cs typeface="Times New Roman"/>
              </a:rPr>
              <a:t>sir, </a:t>
            </a:r>
            <a:r>
              <a:rPr dirty="0" sz="1450" spc="-5">
                <a:latin typeface="Times New Roman"/>
                <a:cs typeface="Times New Roman"/>
              </a:rPr>
              <a:t>I </a:t>
            </a: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returned Dick; “and since </a:t>
            </a:r>
            <a:r>
              <a:rPr dirty="0" sz="1450" spc="-5">
                <a:latin typeface="Times New Roman"/>
                <a:cs typeface="Times New Roman"/>
              </a:rPr>
              <a:t>I </a:t>
            </a:r>
            <a:r>
              <a:rPr dirty="0" sz="1450" spc="-10">
                <a:latin typeface="Times New Roman"/>
                <a:cs typeface="Times New Roman"/>
              </a:rPr>
              <a:t>am little likely to follow  these great fortunes, </a:t>
            </a:r>
            <a:r>
              <a:rPr dirty="0" sz="1450" spc="-5">
                <a:latin typeface="Times New Roman"/>
                <a:cs typeface="Times New Roman"/>
              </a:rPr>
              <a:t>I </a:t>
            </a:r>
            <a:r>
              <a:rPr dirty="0" sz="1450" spc="-10">
                <a:latin typeface="Times New Roman"/>
                <a:cs typeface="Times New Roman"/>
              </a:rPr>
              <a:t>will even say farewell.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pretend </a:t>
            </a:r>
            <a:r>
              <a:rPr dirty="0" sz="1450" spc="-5">
                <a:latin typeface="Times New Roman"/>
                <a:cs typeface="Times New Roman"/>
              </a:rPr>
              <a:t>I </a:t>
            </a:r>
            <a:r>
              <a:rPr dirty="0" sz="1450" spc="-10">
                <a:latin typeface="Times New Roman"/>
                <a:cs typeface="Times New Roman"/>
              </a:rPr>
              <a:t>was  displeased to think myself </a:t>
            </a:r>
            <a:r>
              <a:rPr dirty="0" sz="1450" spc="-5">
                <a:latin typeface="Times New Roman"/>
                <a:cs typeface="Times New Roman"/>
              </a:rPr>
              <a:t>upon </a:t>
            </a:r>
            <a:r>
              <a:rPr dirty="0" sz="1450" spc="-10">
                <a:latin typeface="Times New Roman"/>
                <a:cs typeface="Times New Roman"/>
              </a:rPr>
              <a:t>the road to fortune; </a:t>
            </a:r>
            <a:r>
              <a:rPr dirty="0" sz="1450" spc="-5">
                <a:latin typeface="Times New Roman"/>
                <a:cs typeface="Times New Roman"/>
              </a:rPr>
              <a:t>but 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pretend,  </a:t>
            </a:r>
            <a:r>
              <a:rPr dirty="0" sz="1450" spc="-15">
                <a:latin typeface="Times New Roman"/>
                <a:cs typeface="Times New Roman"/>
              </a:rPr>
              <a:t>neither,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am over-sorry to </a:t>
            </a:r>
            <a:r>
              <a:rPr dirty="0" sz="1450" spc="-5">
                <a:latin typeface="Times New Roman"/>
                <a:cs typeface="Times New Roman"/>
              </a:rPr>
              <a:t>be done </a:t>
            </a:r>
            <a:r>
              <a:rPr dirty="0" sz="1450" spc="-10">
                <a:latin typeface="Times New Roman"/>
                <a:cs typeface="Times New Roman"/>
              </a:rPr>
              <a:t>with it. Command and riches, they are  brave things, 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but a </a:t>
            </a:r>
            <a:r>
              <a:rPr dirty="0" sz="1450" spc="-10">
                <a:latin typeface="Times New Roman"/>
                <a:cs typeface="Times New Roman"/>
              </a:rPr>
              <a:t>word in </a:t>
            </a:r>
            <a:r>
              <a:rPr dirty="0" sz="1450" spc="-5">
                <a:latin typeface="Times New Roman"/>
                <a:cs typeface="Times New Roman"/>
              </a:rPr>
              <a:t>your </a:t>
            </a:r>
            <a:r>
              <a:rPr dirty="0" sz="1450" spc="-10">
                <a:latin typeface="Times New Roman"/>
                <a:cs typeface="Times New Roman"/>
              </a:rPr>
              <a:t>ear—yon </a:t>
            </a:r>
            <a:r>
              <a:rPr dirty="0" sz="1450" spc="-5">
                <a:latin typeface="Times New Roman"/>
                <a:cs typeface="Times New Roman"/>
              </a:rPr>
              <a:t>duke of </a:t>
            </a:r>
            <a:r>
              <a:rPr dirty="0" sz="1450" spc="-10">
                <a:latin typeface="Times New Roman"/>
                <a:cs typeface="Times New Roman"/>
              </a:rPr>
              <a:t>yours,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fearsome lad.”</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Catesby laughed.</a:t>
            </a:r>
            <a:endParaRPr sz="1450">
              <a:latin typeface="Times New Roman"/>
              <a:cs typeface="Times New Roman"/>
            </a:endParaRPr>
          </a:p>
          <a:p>
            <a:pPr algn="just" marL="12700" marR="6985">
              <a:lnSpc>
                <a:spcPts val="1730"/>
              </a:lnSpc>
              <a:spcBef>
                <a:spcPts val="630"/>
              </a:spcBef>
            </a:pPr>
            <a:r>
              <a:rPr dirty="0" sz="1450" spc="-25">
                <a:latin typeface="Times New Roman"/>
                <a:cs typeface="Times New Roman"/>
              </a:rPr>
              <a:t>“Nay,” </a:t>
            </a:r>
            <a:r>
              <a:rPr dirty="0" sz="1450" spc="-10">
                <a:latin typeface="Times New Roman"/>
                <a:cs typeface="Times New Roman"/>
              </a:rPr>
              <a:t>said he, “of </a:t>
            </a:r>
            <a:r>
              <a:rPr dirty="0" sz="1450" spc="-5">
                <a:latin typeface="Times New Roman"/>
                <a:cs typeface="Times New Roman"/>
              </a:rPr>
              <a:t>a </a:t>
            </a:r>
            <a:r>
              <a:rPr dirty="0" sz="1450" spc="-10">
                <a:latin typeface="Times New Roman"/>
                <a:cs typeface="Times New Roman"/>
              </a:rPr>
              <a:t>verity </a:t>
            </a:r>
            <a:r>
              <a:rPr dirty="0" sz="1450" spc="-5">
                <a:latin typeface="Times New Roman"/>
                <a:cs typeface="Times New Roman"/>
              </a:rPr>
              <a:t>he </a:t>
            </a:r>
            <a:r>
              <a:rPr dirty="0" sz="1450" spc="-10">
                <a:latin typeface="Times New Roman"/>
                <a:cs typeface="Times New Roman"/>
              </a:rPr>
              <a:t>that rides with Crooked Dick will ride deep.  </a:t>
            </a:r>
            <a:r>
              <a:rPr dirty="0" sz="1450" spc="-35">
                <a:latin typeface="Times New Roman"/>
                <a:cs typeface="Times New Roman"/>
              </a:rPr>
              <a:t>Well, </a:t>
            </a:r>
            <a:r>
              <a:rPr dirty="0" sz="1450" spc="-10">
                <a:latin typeface="Times New Roman"/>
                <a:cs typeface="Times New Roman"/>
              </a:rPr>
              <a:t>God keep </a:t>
            </a:r>
            <a:r>
              <a:rPr dirty="0" sz="1450" spc="-5">
                <a:latin typeface="Times New Roman"/>
                <a:cs typeface="Times New Roman"/>
              </a:rPr>
              <a:t>us </a:t>
            </a:r>
            <a:r>
              <a:rPr dirty="0" sz="1450" spc="-10">
                <a:latin typeface="Times New Roman"/>
                <a:cs typeface="Times New Roman"/>
              </a:rPr>
              <a:t>all from evil! Speed </a:t>
            </a:r>
            <a:r>
              <a:rPr dirty="0" sz="1450" spc="-5">
                <a:latin typeface="Times New Roman"/>
                <a:cs typeface="Times New Roman"/>
              </a:rPr>
              <a:t>ye</a:t>
            </a:r>
            <a:r>
              <a:rPr dirty="0" sz="1450" spc="5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13335">
              <a:lnSpc>
                <a:spcPts val="1730"/>
              </a:lnSpc>
              <a:spcBef>
                <a:spcPts val="575"/>
              </a:spcBef>
            </a:pPr>
            <a:r>
              <a:rPr dirty="0" sz="1450" spc="-10">
                <a:latin typeface="Times New Roman"/>
                <a:cs typeface="Times New Roman"/>
              </a:rPr>
              <a:t>Thereupon Dick </a:t>
            </a:r>
            <a:r>
              <a:rPr dirty="0" sz="1450" spc="-5">
                <a:latin typeface="Times New Roman"/>
                <a:cs typeface="Times New Roman"/>
              </a:rPr>
              <a:t>put </a:t>
            </a:r>
            <a:r>
              <a:rPr dirty="0" sz="1450" spc="-10">
                <a:latin typeface="Times New Roman"/>
                <a:cs typeface="Times New Roman"/>
              </a:rPr>
              <a:t>himself at the head </a:t>
            </a:r>
            <a:r>
              <a:rPr dirty="0" sz="1450" spc="-5">
                <a:latin typeface="Times New Roman"/>
                <a:cs typeface="Times New Roman"/>
              </a:rPr>
              <a:t>of </a:t>
            </a:r>
            <a:r>
              <a:rPr dirty="0" sz="1450" spc="-10">
                <a:latin typeface="Times New Roman"/>
                <a:cs typeface="Times New Roman"/>
              </a:rPr>
              <a:t>his men, and giving the word </a:t>
            </a:r>
            <a:r>
              <a:rPr dirty="0" sz="1450" spc="-5">
                <a:latin typeface="Times New Roman"/>
                <a:cs typeface="Times New Roman"/>
              </a:rPr>
              <a:t>of  </a:t>
            </a:r>
            <a:r>
              <a:rPr dirty="0" sz="1450" spc="-10">
                <a:latin typeface="Times New Roman"/>
                <a:cs typeface="Times New Roman"/>
              </a:rPr>
              <a:t>command, rode</a:t>
            </a:r>
            <a:r>
              <a:rPr dirty="0" sz="1450" spc="-5">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He made straight across the town, following what </a:t>
            </a:r>
            <a:r>
              <a:rPr dirty="0" sz="1450" spc="-5">
                <a:latin typeface="Times New Roman"/>
                <a:cs typeface="Times New Roman"/>
              </a:rPr>
              <a:t>he </a:t>
            </a:r>
            <a:r>
              <a:rPr dirty="0" sz="1450" spc="-10">
                <a:latin typeface="Times New Roman"/>
                <a:cs typeface="Times New Roman"/>
              </a:rPr>
              <a:t>supposed to </a:t>
            </a:r>
            <a:r>
              <a:rPr dirty="0" sz="1450" spc="-5">
                <a:latin typeface="Times New Roman"/>
                <a:cs typeface="Times New Roman"/>
              </a:rPr>
              <a:t>be </a:t>
            </a:r>
            <a:r>
              <a:rPr dirty="0" sz="1450" spc="-10">
                <a:latin typeface="Times New Roman"/>
                <a:cs typeface="Times New Roman"/>
              </a:rPr>
              <a:t>the route  </a:t>
            </a:r>
            <a:r>
              <a:rPr dirty="0" sz="1450" spc="-5">
                <a:latin typeface="Times New Roman"/>
                <a:cs typeface="Times New Roman"/>
              </a:rPr>
              <a:t>of </a:t>
            </a:r>
            <a:r>
              <a:rPr dirty="0" sz="1450" spc="-10">
                <a:latin typeface="Times New Roman"/>
                <a:cs typeface="Times New Roman"/>
              </a:rPr>
              <a:t>Sir Daniel, and spying around for any signs that might decide if </a:t>
            </a:r>
            <a:r>
              <a:rPr dirty="0" sz="1450" spc="-5">
                <a:latin typeface="Times New Roman"/>
                <a:cs typeface="Times New Roman"/>
              </a:rPr>
              <a:t>he </a:t>
            </a:r>
            <a:r>
              <a:rPr dirty="0" sz="1450" spc="-10">
                <a:latin typeface="Times New Roman"/>
                <a:cs typeface="Times New Roman"/>
              </a:rPr>
              <a:t>were  right.</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The streets were strewn with the dead and the wounded, whose fate, in the  bitter frost, was far the more pitiable. Gangs </a:t>
            </a:r>
            <a:r>
              <a:rPr dirty="0" sz="1450" spc="-5">
                <a:latin typeface="Times New Roman"/>
                <a:cs typeface="Times New Roman"/>
              </a:rPr>
              <a:t>of </a:t>
            </a:r>
            <a:r>
              <a:rPr dirty="0" sz="1450" spc="-10">
                <a:latin typeface="Times New Roman"/>
                <a:cs typeface="Times New Roman"/>
              </a:rPr>
              <a:t>the victors went from house to  house, pillaging and stabbing, and sometimes singing together as they</a:t>
            </a:r>
            <a:r>
              <a:rPr dirty="0" sz="1450" spc="120">
                <a:latin typeface="Times New Roman"/>
                <a:cs typeface="Times New Roman"/>
              </a:rPr>
              <a:t> </a:t>
            </a:r>
            <a:r>
              <a:rPr dirty="0" sz="1450" spc="-10">
                <a:latin typeface="Times New Roman"/>
                <a:cs typeface="Times New Roman"/>
              </a:rPr>
              <a:t>went.</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From different quarters, as </a:t>
            </a:r>
            <a:r>
              <a:rPr dirty="0" sz="1450" spc="-5">
                <a:latin typeface="Times New Roman"/>
                <a:cs typeface="Times New Roman"/>
              </a:rPr>
              <a:t>he </a:t>
            </a:r>
            <a:r>
              <a:rPr dirty="0" sz="1450" spc="-10">
                <a:latin typeface="Times New Roman"/>
                <a:cs typeface="Times New Roman"/>
              </a:rPr>
              <a:t>rode </a:t>
            </a:r>
            <a:r>
              <a:rPr dirty="0" sz="1450" spc="-5">
                <a:latin typeface="Times New Roman"/>
                <a:cs typeface="Times New Roman"/>
              </a:rPr>
              <a:t>on, </a:t>
            </a:r>
            <a:r>
              <a:rPr dirty="0" sz="1450" spc="-10">
                <a:latin typeface="Times New Roman"/>
                <a:cs typeface="Times New Roman"/>
              </a:rPr>
              <a:t>the sounds </a:t>
            </a:r>
            <a:r>
              <a:rPr dirty="0" sz="1450" spc="-5">
                <a:latin typeface="Times New Roman"/>
                <a:cs typeface="Times New Roman"/>
              </a:rPr>
              <a:t>of </a:t>
            </a:r>
            <a:r>
              <a:rPr dirty="0" sz="1450" spc="-10">
                <a:latin typeface="Times New Roman"/>
                <a:cs typeface="Times New Roman"/>
              </a:rPr>
              <a:t>violence and outrage  came to </a:t>
            </a:r>
            <a:r>
              <a:rPr dirty="0" sz="1450" spc="-5">
                <a:latin typeface="Times New Roman"/>
                <a:cs typeface="Times New Roman"/>
              </a:rPr>
              <a:t>young </a:t>
            </a:r>
            <a:r>
              <a:rPr dirty="0" sz="1450" spc="-20">
                <a:latin typeface="Times New Roman"/>
                <a:cs typeface="Times New Roman"/>
              </a:rPr>
              <a:t>Shelton’s </a:t>
            </a:r>
            <a:r>
              <a:rPr dirty="0" sz="1450" spc="-10">
                <a:latin typeface="Times New Roman"/>
                <a:cs typeface="Times New Roman"/>
              </a:rPr>
              <a:t>ears; now the blows </a:t>
            </a:r>
            <a:r>
              <a:rPr dirty="0" sz="1450" spc="-5">
                <a:latin typeface="Times New Roman"/>
                <a:cs typeface="Times New Roman"/>
              </a:rPr>
              <a:t>of </a:t>
            </a:r>
            <a:r>
              <a:rPr dirty="0" sz="1450" spc="-10">
                <a:latin typeface="Times New Roman"/>
                <a:cs typeface="Times New Roman"/>
              </a:rPr>
              <a:t>the sledge-hammer </a:t>
            </a:r>
            <a:r>
              <a:rPr dirty="0" sz="1450" spc="-5">
                <a:latin typeface="Times New Roman"/>
                <a:cs typeface="Times New Roman"/>
              </a:rPr>
              <a:t>on </a:t>
            </a:r>
            <a:r>
              <a:rPr dirty="0" sz="1450" spc="-10">
                <a:latin typeface="Times New Roman"/>
                <a:cs typeface="Times New Roman"/>
              </a:rPr>
              <a:t>some  barricaded </a:t>
            </a:r>
            <a:r>
              <a:rPr dirty="0" sz="1450" spc="-20">
                <a:latin typeface="Times New Roman"/>
                <a:cs typeface="Times New Roman"/>
              </a:rPr>
              <a:t>door, </a:t>
            </a:r>
            <a:r>
              <a:rPr dirty="0" sz="1450" spc="-10">
                <a:latin typeface="Times New Roman"/>
                <a:cs typeface="Times New Roman"/>
              </a:rPr>
              <a:t>and now the miserable shrieks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women.</a:t>
            </a:r>
            <a:endParaRPr sz="1450">
              <a:latin typeface="Times New Roman"/>
              <a:cs typeface="Times New Roman"/>
            </a:endParaRPr>
          </a:p>
          <a:p>
            <a:pPr algn="just" marL="12700">
              <a:lnSpc>
                <a:spcPct val="100000"/>
              </a:lnSpc>
              <a:spcBef>
                <a:spcPts val="505"/>
              </a:spcBef>
            </a:pPr>
            <a:r>
              <a:rPr dirty="0" sz="1450" spc="-25">
                <a:latin typeface="Times New Roman"/>
                <a:cs typeface="Times New Roman"/>
              </a:rPr>
              <a:t>Dick’s</a:t>
            </a:r>
            <a:r>
              <a:rPr dirty="0" sz="1450" spc="45">
                <a:latin typeface="Times New Roman"/>
                <a:cs typeface="Times New Roman"/>
              </a:rPr>
              <a:t> </a:t>
            </a:r>
            <a:r>
              <a:rPr dirty="0" sz="1450" spc="-10">
                <a:latin typeface="Times New Roman"/>
                <a:cs typeface="Times New Roman"/>
              </a:rPr>
              <a:t>heart</a:t>
            </a:r>
            <a:r>
              <a:rPr dirty="0" sz="1450" spc="55">
                <a:latin typeface="Times New Roman"/>
                <a:cs typeface="Times New Roman"/>
              </a:rPr>
              <a:t> </a:t>
            </a:r>
            <a:r>
              <a:rPr dirty="0" sz="1450" spc="-10">
                <a:latin typeface="Times New Roman"/>
                <a:cs typeface="Times New Roman"/>
              </a:rPr>
              <a:t>had</a:t>
            </a:r>
            <a:r>
              <a:rPr dirty="0" sz="1450" spc="55">
                <a:latin typeface="Times New Roman"/>
                <a:cs typeface="Times New Roman"/>
              </a:rPr>
              <a:t> </a:t>
            </a:r>
            <a:r>
              <a:rPr dirty="0" sz="1450" spc="-10">
                <a:latin typeface="Times New Roman"/>
                <a:cs typeface="Times New Roman"/>
              </a:rPr>
              <a:t>just</a:t>
            </a:r>
            <a:r>
              <a:rPr dirty="0" sz="1450" spc="55">
                <a:latin typeface="Times New Roman"/>
                <a:cs typeface="Times New Roman"/>
              </a:rPr>
              <a:t> </a:t>
            </a:r>
            <a:r>
              <a:rPr dirty="0" sz="1450" spc="-10">
                <a:latin typeface="Times New Roman"/>
                <a:cs typeface="Times New Roman"/>
              </a:rPr>
              <a:t>been</a:t>
            </a:r>
            <a:r>
              <a:rPr dirty="0" sz="1450" spc="55">
                <a:latin typeface="Times New Roman"/>
                <a:cs typeface="Times New Roman"/>
              </a:rPr>
              <a:t> </a:t>
            </a:r>
            <a:r>
              <a:rPr dirty="0" sz="1450" spc="-10">
                <a:latin typeface="Times New Roman"/>
                <a:cs typeface="Times New Roman"/>
              </a:rPr>
              <a:t>awakened.</a:t>
            </a:r>
            <a:r>
              <a:rPr dirty="0" sz="1450" spc="55">
                <a:latin typeface="Times New Roman"/>
                <a:cs typeface="Times New Roman"/>
              </a:rPr>
              <a:t> </a:t>
            </a:r>
            <a:r>
              <a:rPr dirty="0" sz="1450" spc="-10">
                <a:latin typeface="Times New Roman"/>
                <a:cs typeface="Times New Roman"/>
              </a:rPr>
              <a:t>He</a:t>
            </a:r>
            <a:r>
              <a:rPr dirty="0" sz="1450" spc="50">
                <a:latin typeface="Times New Roman"/>
                <a:cs typeface="Times New Roman"/>
              </a:rPr>
              <a:t> </a:t>
            </a:r>
            <a:r>
              <a:rPr dirty="0" sz="1450" spc="-10">
                <a:latin typeface="Times New Roman"/>
                <a:cs typeface="Times New Roman"/>
              </a:rPr>
              <a:t>had</a:t>
            </a:r>
            <a:r>
              <a:rPr dirty="0" sz="1450" spc="50">
                <a:latin typeface="Times New Roman"/>
                <a:cs typeface="Times New Roman"/>
              </a:rPr>
              <a:t> </a:t>
            </a:r>
            <a:r>
              <a:rPr dirty="0" sz="1450" spc="-10">
                <a:latin typeface="Times New Roman"/>
                <a:cs typeface="Times New Roman"/>
              </a:rPr>
              <a:t>just</a:t>
            </a:r>
            <a:r>
              <a:rPr dirty="0" sz="1450" spc="50">
                <a:latin typeface="Times New Roman"/>
                <a:cs typeface="Times New Roman"/>
              </a:rPr>
              <a:t> </a:t>
            </a:r>
            <a:r>
              <a:rPr dirty="0" sz="1450" spc="-10">
                <a:latin typeface="Times New Roman"/>
                <a:cs typeface="Times New Roman"/>
              </a:rPr>
              <a:t>seen</a:t>
            </a:r>
            <a:r>
              <a:rPr dirty="0" sz="1450" spc="55">
                <a:latin typeface="Times New Roman"/>
                <a:cs typeface="Times New Roman"/>
              </a:rPr>
              <a:t> </a:t>
            </a: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cruel</a:t>
            </a:r>
            <a:r>
              <a:rPr dirty="0" sz="1450" spc="50">
                <a:latin typeface="Times New Roman"/>
                <a:cs typeface="Times New Roman"/>
              </a:rPr>
              <a:t> </a:t>
            </a:r>
            <a:r>
              <a:rPr dirty="0" sz="1450" spc="-10">
                <a:latin typeface="Times New Roman"/>
                <a:cs typeface="Times New Roman"/>
              </a:rPr>
              <a:t>consequences</a:t>
            </a:r>
            <a:endParaRPr sz="1450">
              <a:latin typeface="Times New Roman"/>
              <a:cs typeface="Times New Roman"/>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025890"/>
          </a:xfrm>
          <a:prstGeom prst="rect">
            <a:avLst/>
          </a:prstGeom>
        </p:spPr>
        <p:txBody>
          <a:bodyPr wrap="square" lIns="0" tIns="19685" rIns="0" bIns="0" rtlCol="0" vert="horz">
            <a:spAutoFit/>
          </a:bodyPr>
          <a:lstStyle/>
          <a:p>
            <a:pPr marL="12700" marR="11430">
              <a:lnSpc>
                <a:spcPts val="1730"/>
              </a:lnSpc>
              <a:spcBef>
                <a:spcPts val="155"/>
              </a:spcBef>
            </a:pPr>
            <a:r>
              <a:rPr dirty="0" sz="1450" spc="-5">
                <a:latin typeface="Times New Roman"/>
                <a:cs typeface="Times New Roman"/>
              </a:rPr>
              <a:t>of </a:t>
            </a:r>
            <a:r>
              <a:rPr dirty="0" sz="1450" spc="-10">
                <a:latin typeface="Times New Roman"/>
                <a:cs typeface="Times New Roman"/>
              </a:rPr>
              <a:t>his own behaviour; and the </a:t>
            </a:r>
            <a:r>
              <a:rPr dirty="0" sz="1450" spc="-5">
                <a:latin typeface="Times New Roman"/>
                <a:cs typeface="Times New Roman"/>
              </a:rPr>
              <a:t>thought of </a:t>
            </a:r>
            <a:r>
              <a:rPr dirty="0" sz="1450" spc="-10">
                <a:latin typeface="Times New Roman"/>
                <a:cs typeface="Times New Roman"/>
              </a:rPr>
              <a:t>the sum </a:t>
            </a:r>
            <a:r>
              <a:rPr dirty="0" sz="1450" spc="-5">
                <a:latin typeface="Times New Roman"/>
                <a:cs typeface="Times New Roman"/>
              </a:rPr>
              <a:t>of </a:t>
            </a:r>
            <a:r>
              <a:rPr dirty="0" sz="1450" spc="-10">
                <a:latin typeface="Times New Roman"/>
                <a:cs typeface="Times New Roman"/>
              </a:rPr>
              <a:t>misery that was now  acting in the whole </a:t>
            </a:r>
            <a:r>
              <a:rPr dirty="0" sz="1450" spc="-5">
                <a:latin typeface="Times New Roman"/>
                <a:cs typeface="Times New Roman"/>
              </a:rPr>
              <a:t>of </a:t>
            </a:r>
            <a:r>
              <a:rPr dirty="0" sz="1450" spc="-10">
                <a:latin typeface="Times New Roman"/>
                <a:cs typeface="Times New Roman"/>
              </a:rPr>
              <a:t>Shoreby filled him with</a:t>
            </a:r>
            <a:r>
              <a:rPr dirty="0" sz="1450" spc="35">
                <a:latin typeface="Times New Roman"/>
                <a:cs typeface="Times New Roman"/>
              </a:rPr>
              <a:t> </a:t>
            </a:r>
            <a:r>
              <a:rPr dirty="0" sz="1450" spc="-20">
                <a:latin typeface="Times New Roman"/>
                <a:cs typeface="Times New Roman"/>
              </a:rPr>
              <a:t>despair.</a:t>
            </a:r>
            <a:endParaRPr sz="1450">
              <a:latin typeface="Times New Roman"/>
              <a:cs typeface="Times New Roman"/>
            </a:endParaRPr>
          </a:p>
          <a:p>
            <a:pPr marL="12700" marR="10160">
              <a:lnSpc>
                <a:spcPts val="1730"/>
              </a:lnSpc>
              <a:spcBef>
                <a:spcPts val="575"/>
              </a:spcBef>
              <a:tabLst>
                <a:tab pos="4784725" algn="l"/>
                <a:tab pos="5524500" algn="l"/>
              </a:tabLst>
            </a:pPr>
            <a:r>
              <a:rPr dirty="0" sz="1450" spc="-10">
                <a:latin typeface="Times New Roman"/>
                <a:cs typeface="Times New Roman"/>
              </a:rPr>
              <a:t>At length </a:t>
            </a:r>
            <a:r>
              <a:rPr dirty="0" sz="1450" spc="-5">
                <a:latin typeface="Times New Roman"/>
                <a:cs typeface="Times New Roman"/>
              </a:rPr>
              <a:t>he </a:t>
            </a:r>
            <a:r>
              <a:rPr dirty="0" sz="1450" spc="-10">
                <a:latin typeface="Times New Roman"/>
                <a:cs typeface="Times New Roman"/>
              </a:rPr>
              <a:t>reached the outskirts, and there, sure </a:t>
            </a:r>
            <a:r>
              <a:rPr dirty="0" sz="1450" spc="-5">
                <a:latin typeface="Times New Roman"/>
                <a:cs typeface="Times New Roman"/>
              </a:rPr>
              <a:t>enough, he </a:t>
            </a:r>
            <a:r>
              <a:rPr dirty="0" sz="1450" spc="-10">
                <a:latin typeface="Times New Roman"/>
                <a:cs typeface="Times New Roman"/>
              </a:rPr>
              <a:t>saw straight  before him the same broad, beaten track across the snow that </a:t>
            </a:r>
            <a:r>
              <a:rPr dirty="0" sz="1450" spc="-5">
                <a:latin typeface="Times New Roman"/>
                <a:cs typeface="Times New Roman"/>
              </a:rPr>
              <a:t>he </a:t>
            </a:r>
            <a:r>
              <a:rPr dirty="0" sz="1450" spc="-10">
                <a:latin typeface="Times New Roman"/>
                <a:cs typeface="Times New Roman"/>
              </a:rPr>
              <a:t>had marked  from the summit </a:t>
            </a:r>
            <a:r>
              <a:rPr dirty="0" sz="1450" spc="-5">
                <a:latin typeface="Times New Roman"/>
                <a:cs typeface="Times New Roman"/>
              </a:rPr>
              <a:t>of </a:t>
            </a:r>
            <a:r>
              <a:rPr dirty="0" sz="1450" spc="-10">
                <a:latin typeface="Times New Roman"/>
                <a:cs typeface="Times New Roman"/>
              </a:rPr>
              <a:t>the church. Here, then, </a:t>
            </a:r>
            <a:r>
              <a:rPr dirty="0" sz="1450" spc="-5">
                <a:latin typeface="Times New Roman"/>
                <a:cs typeface="Times New Roman"/>
              </a:rPr>
              <a:t>he </a:t>
            </a:r>
            <a:r>
              <a:rPr dirty="0" sz="1450" spc="-10">
                <a:latin typeface="Times New Roman"/>
                <a:cs typeface="Times New Roman"/>
              </a:rPr>
              <a:t>went the faster </a:t>
            </a:r>
            <a:r>
              <a:rPr dirty="0" sz="1450" spc="-5">
                <a:latin typeface="Times New Roman"/>
                <a:cs typeface="Times New Roman"/>
              </a:rPr>
              <a:t>on; but </a:t>
            </a:r>
            <a:r>
              <a:rPr dirty="0" sz="1450" spc="-10">
                <a:latin typeface="Times New Roman"/>
                <a:cs typeface="Times New Roman"/>
              </a:rPr>
              <a:t>still, as  </a:t>
            </a:r>
            <a:r>
              <a:rPr dirty="0" sz="1450" spc="-5">
                <a:latin typeface="Times New Roman"/>
                <a:cs typeface="Times New Roman"/>
              </a:rPr>
              <a:t>he </a:t>
            </a:r>
            <a:r>
              <a:rPr dirty="0" sz="1450" spc="-10">
                <a:latin typeface="Times New Roman"/>
                <a:cs typeface="Times New Roman"/>
              </a:rPr>
              <a:t>rode, </a:t>
            </a:r>
            <a:r>
              <a:rPr dirty="0" sz="1450" spc="-5">
                <a:latin typeface="Times New Roman"/>
                <a:cs typeface="Times New Roman"/>
              </a:rPr>
              <a:t>he </a:t>
            </a:r>
            <a:r>
              <a:rPr dirty="0" sz="1450" spc="-10">
                <a:latin typeface="Times New Roman"/>
                <a:cs typeface="Times New Roman"/>
              </a:rPr>
              <a:t>kept </a:t>
            </a:r>
            <a:r>
              <a:rPr dirty="0" sz="1450" spc="-5">
                <a:latin typeface="Times New Roman"/>
                <a:cs typeface="Times New Roman"/>
              </a:rPr>
              <a:t>a </a:t>
            </a:r>
            <a:r>
              <a:rPr dirty="0" sz="1450" spc="-10">
                <a:latin typeface="Times New Roman"/>
                <a:cs typeface="Times New Roman"/>
              </a:rPr>
              <a:t>bright eye </a:t>
            </a:r>
            <a:r>
              <a:rPr dirty="0" sz="1450" spc="-5">
                <a:latin typeface="Times New Roman"/>
                <a:cs typeface="Times New Roman"/>
              </a:rPr>
              <a:t>upon </a:t>
            </a:r>
            <a:r>
              <a:rPr dirty="0" sz="1450" spc="-10">
                <a:latin typeface="Times New Roman"/>
                <a:cs typeface="Times New Roman"/>
              </a:rPr>
              <a:t>the fallen men and horses that lay beside the  </a:t>
            </a:r>
            <a:r>
              <a:rPr dirty="0" sz="1450" spc="-10">
                <a:latin typeface="Times New Roman"/>
                <a:cs typeface="Times New Roman"/>
              </a:rPr>
              <a:t>trac</a:t>
            </a:r>
            <a:r>
              <a:rPr dirty="0" sz="1450" spc="-5">
                <a:latin typeface="Times New Roman"/>
                <a:cs typeface="Times New Roman"/>
              </a:rPr>
              <a:t>k.</a:t>
            </a:r>
            <a:r>
              <a:rPr dirty="0" sz="1450">
                <a:latin typeface="Times New Roman"/>
                <a:cs typeface="Times New Roman"/>
              </a:rPr>
              <a:t> </a:t>
            </a:r>
            <a:r>
              <a:rPr dirty="0" sz="1450" spc="-5">
                <a:latin typeface="Times New Roman"/>
                <a:cs typeface="Times New Roman"/>
              </a:rPr>
              <a:t> </a:t>
            </a:r>
            <a:r>
              <a:rPr dirty="0" sz="1450" spc="-15">
                <a:latin typeface="Times New Roman"/>
                <a:cs typeface="Times New Roman"/>
              </a:rPr>
              <a:t>Ma</a:t>
            </a:r>
            <a:r>
              <a:rPr dirty="0" sz="1450" spc="-5">
                <a:latin typeface="Times New Roman"/>
                <a:cs typeface="Times New Roman"/>
              </a:rPr>
              <a:t>ny</a:t>
            </a:r>
            <a:r>
              <a:rPr dirty="0" sz="1450" spc="-5">
                <a:latin typeface="Times New Roman"/>
                <a:cs typeface="Times New Roman"/>
              </a:rPr>
              <a:t>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a:t>
            </a:r>
            <a:r>
              <a:rPr dirty="0" sz="1450" spc="-10">
                <a:latin typeface="Times New Roman"/>
                <a:cs typeface="Times New Roman"/>
              </a:rPr>
              <a:t>ese</a:t>
            </a:r>
            <a:r>
              <a:rPr dirty="0" sz="1450" spc="-5">
                <a:latin typeface="Times New Roman"/>
                <a:cs typeface="Times New Roman"/>
              </a:rPr>
              <a:t>,</a:t>
            </a:r>
            <a:r>
              <a:rPr dirty="0" sz="1450" spc="-5">
                <a:latin typeface="Times New Roman"/>
                <a:cs typeface="Times New Roman"/>
              </a:rPr>
              <a:t> </a:t>
            </a:r>
            <a:r>
              <a:rPr dirty="0" sz="1450" spc="-5">
                <a:latin typeface="Times New Roman"/>
                <a:cs typeface="Times New Roman"/>
              </a:rPr>
              <a:t>he</a:t>
            </a:r>
            <a:r>
              <a:rPr dirty="0" sz="1450" spc="-5">
                <a:latin typeface="Times New Roman"/>
                <a:cs typeface="Times New Roman"/>
              </a:rPr>
              <a:t> </a:t>
            </a:r>
            <a:r>
              <a:rPr dirty="0" sz="1450" spc="-15">
                <a:latin typeface="Times New Roman"/>
                <a:cs typeface="Times New Roman"/>
              </a:rPr>
              <a:t>wa</a:t>
            </a:r>
            <a:r>
              <a:rPr dirty="0" sz="1450" spc="-5">
                <a:latin typeface="Times New Roman"/>
                <a:cs typeface="Times New Roman"/>
              </a:rPr>
              <a:t>s</a:t>
            </a:r>
            <a:r>
              <a:rPr dirty="0" sz="1450" spc="-5">
                <a:latin typeface="Times New Roman"/>
                <a:cs typeface="Times New Roman"/>
              </a:rPr>
              <a:t> </a:t>
            </a:r>
            <a:r>
              <a:rPr dirty="0" sz="1450" spc="-10">
                <a:latin typeface="Times New Roman"/>
                <a:cs typeface="Times New Roman"/>
              </a:rPr>
              <a:t>relie</a:t>
            </a:r>
            <a:r>
              <a:rPr dirty="0" sz="1450" spc="-5">
                <a:latin typeface="Times New Roman"/>
                <a:cs typeface="Times New Roman"/>
              </a:rPr>
              <a:t>v</a:t>
            </a:r>
            <a:r>
              <a:rPr dirty="0" sz="1450" spc="-10">
                <a:latin typeface="Times New Roman"/>
                <a:cs typeface="Times New Roman"/>
              </a:rPr>
              <a:t>e</a:t>
            </a:r>
            <a:r>
              <a:rPr dirty="0" sz="1450" spc="-5">
                <a:latin typeface="Times New Roman"/>
                <a:cs typeface="Times New Roman"/>
              </a:rPr>
              <a:t>d</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o</a:t>
            </a:r>
            <a:r>
              <a:rPr dirty="0" sz="1450" spc="-5">
                <a:latin typeface="Times New Roman"/>
                <a:cs typeface="Times New Roman"/>
              </a:rPr>
              <a:t> </a:t>
            </a:r>
            <a:r>
              <a:rPr dirty="0" sz="1450" spc="-10">
                <a:latin typeface="Times New Roman"/>
                <a:cs typeface="Times New Roman"/>
              </a:rPr>
              <a:t>see</a:t>
            </a:r>
            <a:r>
              <a:rPr dirty="0" sz="1450" spc="-5">
                <a:latin typeface="Times New Roman"/>
                <a:cs typeface="Times New Roman"/>
              </a:rPr>
              <a:t>,</a:t>
            </a:r>
            <a:r>
              <a:rPr dirty="0" sz="1450" spc="-5">
                <a:latin typeface="Times New Roman"/>
                <a:cs typeface="Times New Roman"/>
              </a:rPr>
              <a:t> </a:t>
            </a:r>
            <a:r>
              <a:rPr dirty="0" sz="1450" spc="-15">
                <a:latin typeface="Times New Roman"/>
                <a:cs typeface="Times New Roman"/>
              </a:rPr>
              <a:t>w</a:t>
            </a:r>
            <a:r>
              <a:rPr dirty="0" sz="1450" spc="-5">
                <a:latin typeface="Times New Roman"/>
                <a:cs typeface="Times New Roman"/>
              </a:rPr>
              <a:t>o</a:t>
            </a:r>
            <a:r>
              <a:rPr dirty="0" sz="1450" spc="-10">
                <a:latin typeface="Times New Roman"/>
                <a:cs typeface="Times New Roman"/>
              </a:rPr>
              <a:t>r</a:t>
            </a:r>
            <a:r>
              <a:rPr dirty="0" sz="1450" spc="-5">
                <a:latin typeface="Times New Roman"/>
                <a:cs typeface="Times New Roman"/>
              </a:rPr>
              <a:t>e</a:t>
            </a:r>
            <a:r>
              <a:rPr dirty="0" sz="1450" spc="-5">
                <a:latin typeface="Times New Roman"/>
                <a:cs typeface="Times New Roman"/>
              </a:rPr>
              <a:t> </a:t>
            </a:r>
            <a:r>
              <a:rPr dirty="0" sz="1450" spc="-10">
                <a:latin typeface="Times New Roman"/>
                <a:cs typeface="Times New Roman"/>
              </a:rPr>
              <a:t>Si</a:t>
            </a:r>
            <a:r>
              <a:rPr dirty="0" sz="1450" spc="-5">
                <a:latin typeface="Times New Roman"/>
                <a:cs typeface="Times New Roman"/>
              </a:rPr>
              <a:t>r</a:t>
            </a:r>
            <a:r>
              <a:rPr dirty="0" sz="1450" spc="-5">
                <a:latin typeface="Times New Roman"/>
                <a:cs typeface="Times New Roman"/>
              </a:rPr>
              <a:t> </a:t>
            </a:r>
            <a:r>
              <a:rPr dirty="0" sz="1450" spc="-15">
                <a:latin typeface="Times New Roman"/>
                <a:cs typeface="Times New Roman"/>
              </a:rPr>
              <a:t>Da</a:t>
            </a:r>
            <a:r>
              <a:rPr dirty="0" sz="1450" spc="-5">
                <a:latin typeface="Times New Roman"/>
                <a:cs typeface="Times New Roman"/>
              </a:rPr>
              <a:t>n</a:t>
            </a:r>
            <a:r>
              <a:rPr dirty="0" sz="1450" spc="-10">
                <a:latin typeface="Times New Roman"/>
                <a:cs typeface="Times New Roman"/>
              </a:rPr>
              <a:t>iel</a:t>
            </a:r>
            <a:r>
              <a:rPr dirty="0" sz="1450" spc="-90">
                <a:latin typeface="Times New Roman"/>
                <a:cs typeface="Times New Roman"/>
              </a:rPr>
              <a:t>’</a:t>
            </a:r>
            <a:r>
              <a:rPr dirty="0" sz="1450" spc="-5">
                <a:latin typeface="Times New Roman"/>
                <a:cs typeface="Times New Roman"/>
              </a:rPr>
              <a:t>s</a:t>
            </a:r>
            <a:r>
              <a:rPr dirty="0" sz="1450">
                <a:latin typeface="Times New Roman"/>
                <a:cs typeface="Times New Roman"/>
              </a:rPr>
              <a:t>	</a:t>
            </a:r>
            <a:r>
              <a:rPr dirty="0" sz="1450" spc="-10">
                <a:latin typeface="Times New Roman"/>
                <a:cs typeface="Times New Roman"/>
              </a:rPr>
              <a:t>c</a:t>
            </a:r>
            <a:r>
              <a:rPr dirty="0" sz="1450" spc="-5">
                <a:latin typeface="Times New Roman"/>
                <a:cs typeface="Times New Roman"/>
              </a:rPr>
              <a:t>o</a:t>
            </a:r>
            <a:r>
              <a:rPr dirty="0" sz="1450" spc="-10">
                <a:latin typeface="Times New Roman"/>
                <a:cs typeface="Times New Roman"/>
              </a:rPr>
              <a:t>l</a:t>
            </a:r>
            <a:r>
              <a:rPr dirty="0" sz="1450" spc="-5">
                <a:latin typeface="Times New Roman"/>
                <a:cs typeface="Times New Roman"/>
              </a:rPr>
              <a:t>ou</a:t>
            </a:r>
            <a:r>
              <a:rPr dirty="0" sz="1450" spc="-10">
                <a:latin typeface="Times New Roman"/>
                <a:cs typeface="Times New Roman"/>
              </a:rPr>
              <a:t>rs</a:t>
            </a:r>
            <a:r>
              <a:rPr dirty="0" sz="1450" spc="-5">
                <a:latin typeface="Times New Roman"/>
                <a:cs typeface="Times New Roman"/>
              </a:rPr>
              <a:t>,</a:t>
            </a:r>
            <a:r>
              <a:rPr dirty="0" sz="1450">
                <a:latin typeface="Times New Roman"/>
                <a:cs typeface="Times New Roman"/>
              </a:rPr>
              <a:t>	</a:t>
            </a:r>
            <a:r>
              <a:rPr dirty="0" sz="1450" spc="-10">
                <a:latin typeface="Times New Roman"/>
                <a:cs typeface="Times New Roman"/>
              </a:rPr>
              <a:t>a</a:t>
            </a:r>
            <a:r>
              <a:rPr dirty="0" sz="1450" spc="-5">
                <a:latin typeface="Times New Roman"/>
                <a:cs typeface="Times New Roman"/>
              </a:rPr>
              <a:t>nd  </a:t>
            </a:r>
            <a:r>
              <a:rPr dirty="0" sz="1450" spc="-10">
                <a:latin typeface="Times New Roman"/>
                <a:cs typeface="Times New Roman"/>
              </a:rPr>
              <a:t>the faces </a:t>
            </a:r>
            <a:r>
              <a:rPr dirty="0" sz="1450" spc="-5">
                <a:latin typeface="Times New Roman"/>
                <a:cs typeface="Times New Roman"/>
              </a:rPr>
              <a:t>of </a:t>
            </a:r>
            <a:r>
              <a:rPr dirty="0" sz="1450" spc="-10">
                <a:latin typeface="Times New Roman"/>
                <a:cs typeface="Times New Roman"/>
              </a:rPr>
              <a:t>some, who lay </a:t>
            </a:r>
            <a:r>
              <a:rPr dirty="0" sz="1450" spc="-5">
                <a:latin typeface="Times New Roman"/>
                <a:cs typeface="Times New Roman"/>
              </a:rPr>
              <a:t>upon </a:t>
            </a:r>
            <a:r>
              <a:rPr dirty="0" sz="1450" spc="-10">
                <a:latin typeface="Times New Roman"/>
                <a:cs typeface="Times New Roman"/>
              </a:rPr>
              <a:t>their back, </a:t>
            </a:r>
            <a:r>
              <a:rPr dirty="0" sz="1450" spc="-5">
                <a:latin typeface="Times New Roman"/>
                <a:cs typeface="Times New Roman"/>
              </a:rPr>
              <a:t>he </a:t>
            </a:r>
            <a:r>
              <a:rPr dirty="0" sz="1450" spc="-10">
                <a:latin typeface="Times New Roman"/>
                <a:cs typeface="Times New Roman"/>
              </a:rPr>
              <a:t>even</a:t>
            </a:r>
            <a:r>
              <a:rPr dirty="0" sz="1450" spc="45">
                <a:latin typeface="Times New Roman"/>
                <a:cs typeface="Times New Roman"/>
              </a:rPr>
              <a:t> </a:t>
            </a:r>
            <a:r>
              <a:rPr dirty="0" sz="1450" spc="-10">
                <a:latin typeface="Times New Roman"/>
                <a:cs typeface="Times New Roman"/>
              </a:rPr>
              <a:t>recognised.</a:t>
            </a:r>
            <a:endParaRPr sz="1450">
              <a:latin typeface="Times New Roman"/>
              <a:cs typeface="Times New Roman"/>
            </a:endParaRPr>
          </a:p>
          <a:p>
            <a:pPr algn="just" marL="12700" marR="10160">
              <a:lnSpc>
                <a:spcPts val="1730"/>
              </a:lnSpc>
              <a:spcBef>
                <a:spcPts val="565"/>
              </a:spcBef>
            </a:pPr>
            <a:r>
              <a:rPr dirty="0" sz="1450" spc="-10">
                <a:latin typeface="Times New Roman"/>
                <a:cs typeface="Times New Roman"/>
              </a:rPr>
              <a:t>About half-way between the town and the forest, those whom </a:t>
            </a:r>
            <a:r>
              <a:rPr dirty="0" sz="1450" spc="-5">
                <a:latin typeface="Times New Roman"/>
                <a:cs typeface="Times New Roman"/>
              </a:rPr>
              <a:t>he </a:t>
            </a:r>
            <a:r>
              <a:rPr dirty="0" sz="1450" spc="-10">
                <a:latin typeface="Times New Roman"/>
                <a:cs typeface="Times New Roman"/>
              </a:rPr>
              <a:t>was  following had plainly been assailed </a:t>
            </a:r>
            <a:r>
              <a:rPr dirty="0" sz="1450" spc="-5">
                <a:latin typeface="Times New Roman"/>
                <a:cs typeface="Times New Roman"/>
              </a:rPr>
              <a:t>by </a:t>
            </a:r>
            <a:r>
              <a:rPr dirty="0" sz="1450" spc="-10">
                <a:latin typeface="Times New Roman"/>
                <a:cs typeface="Times New Roman"/>
              </a:rPr>
              <a:t>archers; for the corpses lay pretty  closely scattered, each pierced </a:t>
            </a:r>
            <a:r>
              <a:rPr dirty="0" sz="1450" spc="-5">
                <a:latin typeface="Times New Roman"/>
                <a:cs typeface="Times New Roman"/>
              </a:rPr>
              <a:t>by </a:t>
            </a:r>
            <a:r>
              <a:rPr dirty="0" sz="1450" spc="-10">
                <a:latin typeface="Times New Roman"/>
                <a:cs typeface="Times New Roman"/>
              </a:rPr>
              <a:t>an </a:t>
            </a:r>
            <a:r>
              <a:rPr dirty="0" sz="1450" spc="-25">
                <a:latin typeface="Times New Roman"/>
                <a:cs typeface="Times New Roman"/>
              </a:rPr>
              <a:t>arrow. </a:t>
            </a:r>
            <a:r>
              <a:rPr dirty="0" sz="1450" spc="-10">
                <a:latin typeface="Times New Roman"/>
                <a:cs typeface="Times New Roman"/>
              </a:rPr>
              <a:t>And here Dick spied among the  rest the </a:t>
            </a:r>
            <a:r>
              <a:rPr dirty="0" sz="1450" spc="-5">
                <a:latin typeface="Times New Roman"/>
                <a:cs typeface="Times New Roman"/>
              </a:rPr>
              <a:t>body of a </a:t>
            </a:r>
            <a:r>
              <a:rPr dirty="0" sz="1450" spc="-10">
                <a:latin typeface="Times New Roman"/>
                <a:cs typeface="Times New Roman"/>
              </a:rPr>
              <a:t>very </a:t>
            </a:r>
            <a:r>
              <a:rPr dirty="0" sz="1450" spc="-5">
                <a:latin typeface="Times New Roman"/>
                <a:cs typeface="Times New Roman"/>
              </a:rPr>
              <a:t>young </a:t>
            </a:r>
            <a:r>
              <a:rPr dirty="0" sz="1450" spc="-10">
                <a:latin typeface="Times New Roman"/>
                <a:cs typeface="Times New Roman"/>
              </a:rPr>
              <a:t>lad, whose face was somehow hauntingly  familiar to</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He halted his troop, dismounted, and raised the </a:t>
            </a:r>
            <a:r>
              <a:rPr dirty="0" sz="1450" spc="-25">
                <a:latin typeface="Times New Roman"/>
                <a:cs typeface="Times New Roman"/>
              </a:rPr>
              <a:t>lad’s </a:t>
            </a:r>
            <a:r>
              <a:rPr dirty="0" sz="1450" spc="-10">
                <a:latin typeface="Times New Roman"/>
                <a:cs typeface="Times New Roman"/>
              </a:rPr>
              <a:t>head. As </a:t>
            </a:r>
            <a:r>
              <a:rPr dirty="0" sz="1450" spc="-5">
                <a:latin typeface="Times New Roman"/>
                <a:cs typeface="Times New Roman"/>
              </a:rPr>
              <a:t>he </a:t>
            </a:r>
            <a:r>
              <a:rPr dirty="0" sz="1450" spc="-10">
                <a:latin typeface="Times New Roman"/>
                <a:cs typeface="Times New Roman"/>
              </a:rPr>
              <a:t>did so, the  </a:t>
            </a:r>
            <a:r>
              <a:rPr dirty="0" sz="1450" spc="-5">
                <a:latin typeface="Times New Roman"/>
                <a:cs typeface="Times New Roman"/>
              </a:rPr>
              <a:t>hood </a:t>
            </a:r>
            <a:r>
              <a:rPr dirty="0" sz="1450" spc="-10">
                <a:latin typeface="Times New Roman"/>
                <a:cs typeface="Times New Roman"/>
              </a:rPr>
              <a:t>fell back, and </a:t>
            </a:r>
            <a:r>
              <a:rPr dirty="0" sz="1450" spc="-5">
                <a:latin typeface="Times New Roman"/>
                <a:cs typeface="Times New Roman"/>
              </a:rPr>
              <a:t>a </a:t>
            </a:r>
            <a:r>
              <a:rPr dirty="0" sz="1450" spc="-10">
                <a:latin typeface="Times New Roman"/>
                <a:cs typeface="Times New Roman"/>
              </a:rPr>
              <a:t>profusion </a:t>
            </a:r>
            <a:r>
              <a:rPr dirty="0" sz="1450" spc="-5">
                <a:latin typeface="Times New Roman"/>
                <a:cs typeface="Times New Roman"/>
              </a:rPr>
              <a:t>of </a:t>
            </a:r>
            <a:r>
              <a:rPr dirty="0" sz="1450" spc="-10">
                <a:latin typeface="Times New Roman"/>
                <a:cs typeface="Times New Roman"/>
              </a:rPr>
              <a:t>long brown hair unrolled itself. At the same  time the eyes</a:t>
            </a:r>
            <a:r>
              <a:rPr dirty="0" sz="1450">
                <a:latin typeface="Times New Roman"/>
                <a:cs typeface="Times New Roman"/>
              </a:rPr>
              <a:t> </a:t>
            </a:r>
            <a:r>
              <a:rPr dirty="0" sz="1450" spc="-10">
                <a:latin typeface="Times New Roman"/>
                <a:cs typeface="Times New Roman"/>
              </a:rPr>
              <a:t>opened.</a:t>
            </a:r>
            <a:endParaRPr sz="1450">
              <a:latin typeface="Times New Roman"/>
              <a:cs typeface="Times New Roman"/>
            </a:endParaRPr>
          </a:p>
          <a:p>
            <a:pPr algn="just" marL="12700" marR="332105">
              <a:lnSpc>
                <a:spcPts val="2300"/>
              </a:lnSpc>
              <a:spcBef>
                <a:spcPts val="115"/>
              </a:spcBef>
            </a:pPr>
            <a:r>
              <a:rPr dirty="0" sz="1450" spc="-10">
                <a:latin typeface="Times New Roman"/>
                <a:cs typeface="Times New Roman"/>
              </a:rPr>
              <a:t>“Ah! lion driver!” said </a:t>
            </a:r>
            <a:r>
              <a:rPr dirty="0" sz="1450" spc="-5">
                <a:latin typeface="Times New Roman"/>
                <a:cs typeface="Times New Roman"/>
              </a:rPr>
              <a:t>a </a:t>
            </a:r>
            <a:r>
              <a:rPr dirty="0" sz="1450" spc="-10">
                <a:latin typeface="Times New Roman"/>
                <a:cs typeface="Times New Roman"/>
              </a:rPr>
              <a:t>feeble voice. “She is farther </a:t>
            </a:r>
            <a:r>
              <a:rPr dirty="0" sz="1450" spc="-5">
                <a:latin typeface="Times New Roman"/>
                <a:cs typeface="Times New Roman"/>
              </a:rPr>
              <a:t>on. </a:t>
            </a:r>
            <a:r>
              <a:rPr dirty="0" sz="1450" spc="-10">
                <a:latin typeface="Times New Roman"/>
                <a:cs typeface="Times New Roman"/>
              </a:rPr>
              <a:t>Ride—ride fast!”  And then the </a:t>
            </a:r>
            <a:r>
              <a:rPr dirty="0" sz="1450" spc="-5">
                <a:latin typeface="Times New Roman"/>
                <a:cs typeface="Times New Roman"/>
              </a:rPr>
              <a:t>poor young </a:t>
            </a:r>
            <a:r>
              <a:rPr dirty="0" sz="1450" spc="-10">
                <a:latin typeface="Times New Roman"/>
                <a:cs typeface="Times New Roman"/>
              </a:rPr>
              <a:t>lady fainted once</a:t>
            </a:r>
            <a:r>
              <a:rPr dirty="0" sz="1450" spc="2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11430">
              <a:lnSpc>
                <a:spcPts val="1730"/>
              </a:lnSpc>
              <a:spcBef>
                <a:spcPts val="464"/>
              </a:spcBef>
            </a:pPr>
            <a:r>
              <a:rPr dirty="0" sz="1450" spc="-10">
                <a:latin typeface="Times New Roman"/>
                <a:cs typeface="Times New Roman"/>
              </a:rPr>
              <a:t>One </a:t>
            </a:r>
            <a:r>
              <a:rPr dirty="0" sz="1450" spc="-5">
                <a:latin typeface="Times New Roman"/>
                <a:cs typeface="Times New Roman"/>
              </a:rPr>
              <a:t>of </a:t>
            </a:r>
            <a:r>
              <a:rPr dirty="0" sz="1450" spc="-25">
                <a:latin typeface="Times New Roman"/>
                <a:cs typeface="Times New Roman"/>
              </a:rPr>
              <a:t>Dick’s </a:t>
            </a:r>
            <a:r>
              <a:rPr dirty="0" sz="1450" spc="-10">
                <a:latin typeface="Times New Roman"/>
                <a:cs typeface="Times New Roman"/>
              </a:rPr>
              <a:t>men carried </a:t>
            </a:r>
            <a:r>
              <a:rPr dirty="0" sz="1450" spc="-5">
                <a:latin typeface="Times New Roman"/>
                <a:cs typeface="Times New Roman"/>
              </a:rPr>
              <a:t>a </a:t>
            </a:r>
            <a:r>
              <a:rPr dirty="0" sz="1450" spc="-10">
                <a:latin typeface="Times New Roman"/>
                <a:cs typeface="Times New Roman"/>
              </a:rPr>
              <a:t>flask </a:t>
            </a:r>
            <a:r>
              <a:rPr dirty="0" sz="1450" spc="-5">
                <a:latin typeface="Times New Roman"/>
                <a:cs typeface="Times New Roman"/>
              </a:rPr>
              <a:t>of </a:t>
            </a:r>
            <a:r>
              <a:rPr dirty="0" sz="1450" spc="-10">
                <a:latin typeface="Times New Roman"/>
                <a:cs typeface="Times New Roman"/>
              </a:rPr>
              <a:t>some strong cordial, and with this Dick  succeeded in reviving consciousness. Then </a:t>
            </a:r>
            <a:r>
              <a:rPr dirty="0" sz="1450" spc="-5">
                <a:latin typeface="Times New Roman"/>
                <a:cs typeface="Times New Roman"/>
              </a:rPr>
              <a:t>he </a:t>
            </a:r>
            <a:r>
              <a:rPr dirty="0" sz="1450" spc="-10">
                <a:latin typeface="Times New Roman"/>
                <a:cs typeface="Times New Roman"/>
              </a:rPr>
              <a:t>took </a:t>
            </a:r>
            <a:r>
              <a:rPr dirty="0" sz="1450" spc="-20">
                <a:latin typeface="Times New Roman"/>
                <a:cs typeface="Times New Roman"/>
              </a:rPr>
              <a:t>Joanna’s </a:t>
            </a:r>
            <a:r>
              <a:rPr dirty="0" sz="1450" spc="-10">
                <a:latin typeface="Times New Roman"/>
                <a:cs typeface="Times New Roman"/>
              </a:rPr>
              <a:t>friend </a:t>
            </a:r>
            <a:r>
              <a:rPr dirty="0" sz="1450" spc="-5">
                <a:latin typeface="Times New Roman"/>
                <a:cs typeface="Times New Roman"/>
              </a:rPr>
              <a:t>upon </a:t>
            </a:r>
            <a:r>
              <a:rPr dirty="0" sz="1450" spc="-10">
                <a:latin typeface="Times New Roman"/>
                <a:cs typeface="Times New Roman"/>
              </a:rPr>
              <a:t>his  </a:t>
            </a:r>
            <a:r>
              <a:rPr dirty="0" sz="1450" spc="-20">
                <a:latin typeface="Times New Roman"/>
                <a:cs typeface="Times New Roman"/>
              </a:rPr>
              <a:t>saddlebow, </a:t>
            </a:r>
            <a:r>
              <a:rPr dirty="0" sz="1450" spc="-10">
                <a:latin typeface="Times New Roman"/>
                <a:cs typeface="Times New Roman"/>
              </a:rPr>
              <a:t>and once more pushed toward the</a:t>
            </a:r>
            <a:r>
              <a:rPr dirty="0" sz="1450" spc="40">
                <a:latin typeface="Times New Roman"/>
                <a:cs typeface="Times New Roman"/>
              </a:rPr>
              <a:t> </a:t>
            </a:r>
            <a:r>
              <a:rPr dirty="0" sz="1450" spc="-10">
                <a:latin typeface="Times New Roman"/>
                <a:cs typeface="Times New Roman"/>
              </a:rPr>
              <a:t>forest.</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“Why </a:t>
            </a:r>
            <a:r>
              <a:rPr dirty="0" sz="1450" spc="-5">
                <a:latin typeface="Times New Roman"/>
                <a:cs typeface="Times New Roman"/>
              </a:rPr>
              <a:t>do ye </a:t>
            </a:r>
            <a:r>
              <a:rPr dirty="0" sz="1450" spc="-10">
                <a:latin typeface="Times New Roman"/>
                <a:cs typeface="Times New Roman"/>
              </a:rPr>
              <a:t>take me?” said the girl. </a:t>
            </a:r>
            <a:r>
              <a:rPr dirty="0" sz="1450" spc="-60">
                <a:latin typeface="Times New Roman"/>
                <a:cs typeface="Times New Roman"/>
              </a:rPr>
              <a:t>“Ye </a:t>
            </a:r>
            <a:r>
              <a:rPr dirty="0" sz="1450" spc="-5">
                <a:latin typeface="Times New Roman"/>
                <a:cs typeface="Times New Roman"/>
              </a:rPr>
              <a:t>but </a:t>
            </a:r>
            <a:r>
              <a:rPr dirty="0" sz="1450" spc="-10">
                <a:latin typeface="Times New Roman"/>
                <a:cs typeface="Times New Roman"/>
              </a:rPr>
              <a:t>delay </a:t>
            </a:r>
            <a:r>
              <a:rPr dirty="0" sz="1450" spc="-5">
                <a:latin typeface="Times New Roman"/>
                <a:cs typeface="Times New Roman"/>
              </a:rPr>
              <a:t>your</a:t>
            </a:r>
            <a:r>
              <a:rPr dirty="0" sz="1450" spc="95">
                <a:latin typeface="Times New Roman"/>
                <a:cs typeface="Times New Roman"/>
              </a:rPr>
              <a:t> </a:t>
            </a:r>
            <a:r>
              <a:rPr dirty="0" sz="1450" spc="-10">
                <a:latin typeface="Times New Roman"/>
                <a:cs typeface="Times New Roman"/>
              </a:rPr>
              <a:t>speed.”</a:t>
            </a:r>
            <a:endParaRPr sz="1450">
              <a:latin typeface="Times New Roman"/>
              <a:cs typeface="Times New Roman"/>
            </a:endParaRPr>
          </a:p>
          <a:p>
            <a:pPr algn="just" marL="12700" marR="12065">
              <a:lnSpc>
                <a:spcPts val="1730"/>
              </a:lnSpc>
              <a:spcBef>
                <a:spcPts val="630"/>
              </a:spcBef>
            </a:pPr>
            <a:r>
              <a:rPr dirty="0" sz="1450" spc="-30">
                <a:latin typeface="Times New Roman"/>
                <a:cs typeface="Times New Roman"/>
              </a:rPr>
              <a:t>“Nay, </a:t>
            </a:r>
            <a:r>
              <a:rPr dirty="0" sz="1450" spc="-10">
                <a:latin typeface="Times New Roman"/>
                <a:cs typeface="Times New Roman"/>
              </a:rPr>
              <a:t>Mistress Risingham,” replied Dick. “Shoreby is full </a:t>
            </a:r>
            <a:r>
              <a:rPr dirty="0" sz="1450" spc="-5">
                <a:latin typeface="Times New Roman"/>
                <a:cs typeface="Times New Roman"/>
              </a:rPr>
              <a:t>of </a:t>
            </a:r>
            <a:r>
              <a:rPr dirty="0" sz="1450" spc="-10">
                <a:latin typeface="Times New Roman"/>
                <a:cs typeface="Times New Roman"/>
              </a:rPr>
              <a:t>blood and  drunkenness and riot. Here </a:t>
            </a:r>
            <a:r>
              <a:rPr dirty="0" sz="1450" spc="-5">
                <a:latin typeface="Times New Roman"/>
                <a:cs typeface="Times New Roman"/>
              </a:rPr>
              <a:t>ye </a:t>
            </a:r>
            <a:r>
              <a:rPr dirty="0" sz="1450" spc="-10">
                <a:latin typeface="Times New Roman"/>
                <a:cs typeface="Times New Roman"/>
              </a:rPr>
              <a:t>are safe; content</a:t>
            </a:r>
            <a:r>
              <a:rPr dirty="0" sz="1450" spc="30">
                <a:latin typeface="Times New Roman"/>
                <a:cs typeface="Times New Roman"/>
              </a:rPr>
              <a:t> </a:t>
            </a:r>
            <a:r>
              <a:rPr dirty="0" sz="1450" spc="-5">
                <a:latin typeface="Times New Roman"/>
                <a:cs typeface="Times New Roman"/>
              </a:rPr>
              <a:t>ye.”</a:t>
            </a:r>
            <a:endParaRPr sz="1450">
              <a:latin typeface="Times New Roman"/>
              <a:cs typeface="Times New Roman"/>
            </a:endParaRPr>
          </a:p>
          <a:p>
            <a:pPr algn="just" marL="12700" marR="412750">
              <a:lnSpc>
                <a:spcPts val="2300"/>
              </a:lnSpc>
              <a:spcBef>
                <a:spcPts val="114"/>
              </a:spcBef>
            </a:pPr>
            <a:r>
              <a:rPr dirty="0" sz="1450" spc="-10">
                <a:latin typeface="Times New Roman"/>
                <a:cs typeface="Times New Roman"/>
              </a:rPr>
              <a:t>“I will </a:t>
            </a:r>
            <a:r>
              <a:rPr dirty="0" sz="1450" spc="-5">
                <a:latin typeface="Times New Roman"/>
                <a:cs typeface="Times New Roman"/>
              </a:rPr>
              <a:t>not be </a:t>
            </a:r>
            <a:r>
              <a:rPr dirty="0" sz="1450" spc="-10">
                <a:latin typeface="Times New Roman"/>
                <a:cs typeface="Times New Roman"/>
              </a:rPr>
              <a:t>beholden to any </a:t>
            </a:r>
            <a:r>
              <a:rPr dirty="0" sz="1450" spc="-5">
                <a:latin typeface="Times New Roman"/>
                <a:cs typeface="Times New Roman"/>
              </a:rPr>
              <a:t>of your </a:t>
            </a:r>
            <a:r>
              <a:rPr dirty="0" sz="1450" spc="-10">
                <a:latin typeface="Times New Roman"/>
                <a:cs typeface="Times New Roman"/>
              </a:rPr>
              <a:t>faction,” she cried; “set me down.”  “Madam, </a:t>
            </a:r>
            <a:r>
              <a:rPr dirty="0" sz="1450" spc="-5">
                <a:latin typeface="Times New Roman"/>
                <a:cs typeface="Times New Roman"/>
              </a:rPr>
              <a:t>ye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what </a:t>
            </a:r>
            <a:r>
              <a:rPr dirty="0" sz="1450" spc="-5">
                <a:latin typeface="Times New Roman"/>
                <a:cs typeface="Times New Roman"/>
              </a:rPr>
              <a:t>ye </a:t>
            </a:r>
            <a:r>
              <a:rPr dirty="0" sz="1450" spc="-25">
                <a:latin typeface="Times New Roman"/>
                <a:cs typeface="Times New Roman"/>
              </a:rPr>
              <a:t>say,” </a:t>
            </a:r>
            <a:r>
              <a:rPr dirty="0" sz="1450" spc="-10">
                <a:latin typeface="Times New Roman"/>
                <a:cs typeface="Times New Roman"/>
              </a:rPr>
              <a:t>returned Dick. “Y’ are</a:t>
            </a:r>
            <a:r>
              <a:rPr dirty="0" sz="1450" spc="-50">
                <a:latin typeface="Times New Roman"/>
                <a:cs typeface="Times New Roman"/>
              </a:rPr>
              <a:t> </a:t>
            </a:r>
            <a:r>
              <a:rPr dirty="0" sz="1450" spc="-10">
                <a:latin typeface="Times New Roman"/>
                <a:cs typeface="Times New Roman"/>
              </a:rPr>
              <a:t>hurt”—</a:t>
            </a:r>
            <a:endParaRPr sz="1450">
              <a:latin typeface="Times New Roman"/>
              <a:cs typeface="Times New Roman"/>
            </a:endParaRPr>
          </a:p>
          <a:p>
            <a:pPr algn="just" marL="12700">
              <a:lnSpc>
                <a:spcPct val="100000"/>
              </a:lnSpc>
              <a:spcBef>
                <a:spcPts val="400"/>
              </a:spcBef>
            </a:pPr>
            <a:r>
              <a:rPr dirty="0" sz="1450" spc="-10">
                <a:latin typeface="Times New Roman"/>
                <a:cs typeface="Times New Roman"/>
              </a:rPr>
              <a:t>“I am </a:t>
            </a:r>
            <a:r>
              <a:rPr dirty="0" sz="1450" spc="-5">
                <a:latin typeface="Times New Roman"/>
                <a:cs typeface="Times New Roman"/>
              </a:rPr>
              <a:t>not,” </a:t>
            </a:r>
            <a:r>
              <a:rPr dirty="0" sz="1450" spc="-10">
                <a:latin typeface="Times New Roman"/>
                <a:cs typeface="Times New Roman"/>
              </a:rPr>
              <a:t>she said. “It was my horse was</a:t>
            </a:r>
            <a:r>
              <a:rPr dirty="0" sz="1450" spc="35">
                <a:latin typeface="Times New Roman"/>
                <a:cs typeface="Times New Roman"/>
              </a:rPr>
              <a:t> </a:t>
            </a:r>
            <a:r>
              <a:rPr dirty="0" sz="1450" spc="-10">
                <a:latin typeface="Times New Roman"/>
                <a:cs typeface="Times New Roman"/>
              </a:rPr>
              <a:t>slain.”</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“It matters </a:t>
            </a:r>
            <a:r>
              <a:rPr dirty="0" sz="1450" spc="-5">
                <a:latin typeface="Times New Roman"/>
                <a:cs typeface="Times New Roman"/>
              </a:rPr>
              <a:t>not one </a:t>
            </a:r>
            <a:r>
              <a:rPr dirty="0" sz="1450" spc="-10">
                <a:latin typeface="Times New Roman"/>
                <a:cs typeface="Times New Roman"/>
              </a:rPr>
              <a:t>jot,” replied Richard. </a:t>
            </a:r>
            <a:r>
              <a:rPr dirty="0" sz="1450" spc="-60">
                <a:latin typeface="Times New Roman"/>
                <a:cs typeface="Times New Roman"/>
              </a:rPr>
              <a:t>“Ye </a:t>
            </a:r>
            <a:r>
              <a:rPr dirty="0" sz="1450" spc="-10">
                <a:latin typeface="Times New Roman"/>
                <a:cs typeface="Times New Roman"/>
              </a:rPr>
              <a:t>are here in the midst </a:t>
            </a:r>
            <a:r>
              <a:rPr dirty="0" sz="1450" spc="-5">
                <a:latin typeface="Times New Roman"/>
                <a:cs typeface="Times New Roman"/>
              </a:rPr>
              <a:t>of </a:t>
            </a:r>
            <a:r>
              <a:rPr dirty="0" sz="1450" spc="-10">
                <a:latin typeface="Times New Roman"/>
                <a:cs typeface="Times New Roman"/>
              </a:rPr>
              <a:t>open  </a:t>
            </a:r>
            <a:r>
              <a:rPr dirty="0" sz="1450" spc="-25">
                <a:latin typeface="Times New Roman"/>
                <a:cs typeface="Times New Roman"/>
              </a:rPr>
              <a:t>snow, </a:t>
            </a:r>
            <a:r>
              <a:rPr dirty="0" sz="1450" spc="-10">
                <a:latin typeface="Times New Roman"/>
                <a:cs typeface="Times New Roman"/>
              </a:rPr>
              <a:t>and compassed about with enemies. Whether </a:t>
            </a:r>
            <a:r>
              <a:rPr dirty="0" sz="1450" spc="-5">
                <a:latin typeface="Times New Roman"/>
                <a:cs typeface="Times New Roman"/>
              </a:rPr>
              <a:t>ye </a:t>
            </a:r>
            <a:r>
              <a:rPr dirty="0" sz="1450" spc="-10">
                <a:latin typeface="Times New Roman"/>
                <a:cs typeface="Times New Roman"/>
              </a:rPr>
              <a:t>will </a:t>
            </a:r>
            <a:r>
              <a:rPr dirty="0" sz="1450" spc="-5">
                <a:latin typeface="Times New Roman"/>
                <a:cs typeface="Times New Roman"/>
              </a:rPr>
              <a:t>or not, I </a:t>
            </a:r>
            <a:r>
              <a:rPr dirty="0" sz="1450" spc="-10">
                <a:latin typeface="Times New Roman"/>
                <a:cs typeface="Times New Roman"/>
              </a:rPr>
              <a:t>carry </a:t>
            </a:r>
            <a:r>
              <a:rPr dirty="0" sz="1450" spc="-5">
                <a:latin typeface="Times New Roman"/>
                <a:cs typeface="Times New Roman"/>
              </a:rPr>
              <a:t>you  </a:t>
            </a:r>
            <a:r>
              <a:rPr dirty="0" sz="1450" spc="-10">
                <a:latin typeface="Times New Roman"/>
                <a:cs typeface="Times New Roman"/>
              </a:rPr>
              <a:t>with me. Glad am </a:t>
            </a:r>
            <a:r>
              <a:rPr dirty="0" sz="1450" spc="-5">
                <a:latin typeface="Times New Roman"/>
                <a:cs typeface="Times New Roman"/>
              </a:rPr>
              <a:t>I </a:t>
            </a:r>
            <a:r>
              <a:rPr dirty="0" sz="1450" spc="-10">
                <a:latin typeface="Times New Roman"/>
                <a:cs typeface="Times New Roman"/>
              </a:rPr>
              <a:t>to have the occasion; for thus shall </a:t>
            </a:r>
            <a:r>
              <a:rPr dirty="0" sz="1450" spc="-5">
                <a:latin typeface="Times New Roman"/>
                <a:cs typeface="Times New Roman"/>
              </a:rPr>
              <a:t>I </a:t>
            </a:r>
            <a:r>
              <a:rPr dirty="0" sz="1450" spc="-10">
                <a:latin typeface="Times New Roman"/>
                <a:cs typeface="Times New Roman"/>
              </a:rPr>
              <a:t>repay some portion </a:t>
            </a:r>
            <a:r>
              <a:rPr dirty="0" sz="1450" spc="-5">
                <a:latin typeface="Times New Roman"/>
                <a:cs typeface="Times New Roman"/>
              </a:rPr>
              <a:t>of  our</a:t>
            </a:r>
            <a:r>
              <a:rPr dirty="0" sz="1450" spc="-10">
                <a:latin typeface="Times New Roman"/>
                <a:cs typeface="Times New Roman"/>
              </a:rPr>
              <a:t> debt.”</a:t>
            </a:r>
            <a:endParaRPr sz="1450">
              <a:latin typeface="Times New Roman"/>
              <a:cs typeface="Times New Roman"/>
            </a:endParaRPr>
          </a:p>
          <a:p>
            <a:pPr algn="just" marL="12700" marR="1084580">
              <a:lnSpc>
                <a:spcPts val="2300"/>
              </a:lnSpc>
              <a:spcBef>
                <a:spcPts val="114"/>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little while she was silent. Then, very </a:t>
            </a:r>
            <a:r>
              <a:rPr dirty="0" sz="1450" spc="-20">
                <a:latin typeface="Times New Roman"/>
                <a:cs typeface="Times New Roman"/>
              </a:rPr>
              <a:t>suddenly, </a:t>
            </a:r>
            <a:r>
              <a:rPr dirty="0" sz="1450" spc="-10">
                <a:latin typeface="Times New Roman"/>
                <a:cs typeface="Times New Roman"/>
              </a:rPr>
              <a:t>she asked:  “My uncle?”</a:t>
            </a:r>
            <a:endParaRPr sz="1450">
              <a:latin typeface="Times New Roman"/>
              <a:cs typeface="Times New Roman"/>
            </a:endParaRPr>
          </a:p>
          <a:p>
            <a:pPr algn="just" marL="12700" marR="9525">
              <a:lnSpc>
                <a:spcPts val="1730"/>
              </a:lnSpc>
              <a:spcBef>
                <a:spcPts val="465"/>
              </a:spcBef>
            </a:pPr>
            <a:r>
              <a:rPr dirty="0" sz="1450" spc="-10">
                <a:latin typeface="Times New Roman"/>
                <a:cs typeface="Times New Roman"/>
              </a:rPr>
              <a:t>“My Lord Risingham?” returned Dick. “I would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good </a:t>
            </a:r>
            <a:r>
              <a:rPr dirty="0" sz="1450" spc="-10">
                <a:latin typeface="Times New Roman"/>
                <a:cs typeface="Times New Roman"/>
              </a:rPr>
              <a:t>news to give </a:t>
            </a:r>
            <a:r>
              <a:rPr dirty="0" sz="1450" spc="-5">
                <a:latin typeface="Times New Roman"/>
                <a:cs typeface="Times New Roman"/>
              </a:rPr>
              <a:t>you,  </a:t>
            </a:r>
            <a:r>
              <a:rPr dirty="0" sz="1450" spc="-10">
                <a:latin typeface="Times New Roman"/>
                <a:cs typeface="Times New Roman"/>
              </a:rPr>
              <a:t>madam; </a:t>
            </a:r>
            <a:r>
              <a:rPr dirty="0" sz="1450" spc="-5">
                <a:latin typeface="Times New Roman"/>
                <a:cs typeface="Times New Roman"/>
              </a:rPr>
              <a:t>but I </a:t>
            </a:r>
            <a:r>
              <a:rPr dirty="0" sz="1450" spc="-10">
                <a:latin typeface="Times New Roman"/>
                <a:cs typeface="Times New Roman"/>
              </a:rPr>
              <a:t>have none. </a:t>
            </a:r>
            <a:r>
              <a:rPr dirty="0" sz="1450" spc="-5">
                <a:latin typeface="Times New Roman"/>
                <a:cs typeface="Times New Roman"/>
              </a:rPr>
              <a:t>I </a:t>
            </a:r>
            <a:r>
              <a:rPr dirty="0" sz="1450" spc="-10">
                <a:latin typeface="Times New Roman"/>
                <a:cs typeface="Times New Roman"/>
              </a:rPr>
              <a:t>saw him once in the battle, and once </a:t>
            </a:r>
            <a:r>
              <a:rPr dirty="0" sz="1450" spc="-25">
                <a:latin typeface="Times New Roman"/>
                <a:cs typeface="Times New Roman"/>
              </a:rPr>
              <a:t>only. </a:t>
            </a:r>
            <a:r>
              <a:rPr dirty="0" sz="1450" spc="-10">
                <a:latin typeface="Times New Roman"/>
                <a:cs typeface="Times New Roman"/>
              </a:rPr>
              <a:t>Let </a:t>
            </a:r>
            <a:r>
              <a:rPr dirty="0" sz="1450" spc="-5">
                <a:latin typeface="Times New Roman"/>
                <a:cs typeface="Times New Roman"/>
              </a:rPr>
              <a:t>us  hope </a:t>
            </a:r>
            <a:r>
              <a:rPr dirty="0" sz="1450" spc="-10">
                <a:latin typeface="Times New Roman"/>
                <a:cs typeface="Times New Roman"/>
              </a:rPr>
              <a:t>the best.”</a:t>
            </a:r>
            <a:endParaRPr sz="1450">
              <a:latin typeface="Times New Roman"/>
              <a:cs typeface="Times New Roman"/>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28756"/>
            <a:ext cx="5807710" cy="9098915"/>
          </a:xfrm>
          <a:prstGeom prst="rect">
            <a:avLst/>
          </a:prstGeom>
        </p:spPr>
        <p:txBody>
          <a:bodyPr wrap="square" lIns="0" tIns="11430" rIns="0" bIns="0" rtlCol="0" vert="horz">
            <a:spAutoFit/>
          </a:bodyPr>
          <a:lstStyle/>
          <a:p>
            <a:pPr marL="308610">
              <a:lnSpc>
                <a:spcPct val="100000"/>
              </a:lnSpc>
              <a:spcBef>
                <a:spcPts val="90"/>
              </a:spcBef>
            </a:pPr>
            <a:r>
              <a:rPr dirty="0" sz="1450" spc="-15" b="1">
                <a:latin typeface="Times New Roman"/>
                <a:cs typeface="Times New Roman"/>
              </a:rPr>
              <a:t>CHAPTER V—NIGHT </a:t>
            </a:r>
            <a:r>
              <a:rPr dirty="0" sz="1450" spc="-10" b="1">
                <a:latin typeface="Times New Roman"/>
                <a:cs typeface="Times New Roman"/>
              </a:rPr>
              <a:t>IN THE WOODS: ALICIA</a:t>
            </a:r>
            <a:r>
              <a:rPr dirty="0" sz="1450" spc="-75" b="1">
                <a:latin typeface="Times New Roman"/>
                <a:cs typeface="Times New Roman"/>
              </a:rPr>
              <a:t> </a:t>
            </a:r>
            <a:r>
              <a:rPr dirty="0" sz="1450" spc="-15" b="1">
                <a:latin typeface="Times New Roman"/>
                <a:cs typeface="Times New Roman"/>
              </a:rPr>
              <a:t>RISINGHAM</a:t>
            </a:r>
            <a:endParaRPr sz="1450">
              <a:latin typeface="Times New Roman"/>
              <a:cs typeface="Times New Roman"/>
            </a:endParaRPr>
          </a:p>
          <a:p>
            <a:pPr>
              <a:lnSpc>
                <a:spcPct val="100000"/>
              </a:lnSpc>
            </a:pPr>
            <a:endParaRPr sz="2050">
              <a:latin typeface="Times New Roman"/>
              <a:cs typeface="Times New Roman"/>
            </a:endParaRPr>
          </a:p>
          <a:p>
            <a:pPr algn="just" marL="12700" marR="5715">
              <a:lnSpc>
                <a:spcPts val="1730"/>
              </a:lnSpc>
            </a:pPr>
            <a:r>
              <a:rPr dirty="0" sz="1450" spc="-10">
                <a:latin typeface="Times New Roman"/>
                <a:cs typeface="Times New Roman"/>
              </a:rPr>
              <a:t>It was almost certain that Sir Daniel had made for the Moat House; </a:t>
            </a:r>
            <a:r>
              <a:rPr dirty="0" sz="1450" spc="-5">
                <a:latin typeface="Times New Roman"/>
                <a:cs typeface="Times New Roman"/>
              </a:rPr>
              <a:t>but,  </a:t>
            </a:r>
            <a:r>
              <a:rPr dirty="0" sz="1450" spc="-10">
                <a:latin typeface="Times New Roman"/>
                <a:cs typeface="Times New Roman"/>
              </a:rPr>
              <a:t>considering the heavy </a:t>
            </a:r>
            <a:r>
              <a:rPr dirty="0" sz="1450" spc="-25">
                <a:latin typeface="Times New Roman"/>
                <a:cs typeface="Times New Roman"/>
              </a:rPr>
              <a:t>snow, </a:t>
            </a:r>
            <a:r>
              <a:rPr dirty="0" sz="1450" spc="-10">
                <a:latin typeface="Times New Roman"/>
                <a:cs typeface="Times New Roman"/>
              </a:rPr>
              <a:t>the lateness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hour, </a:t>
            </a:r>
            <a:r>
              <a:rPr dirty="0" sz="1450" spc="-10">
                <a:latin typeface="Times New Roman"/>
                <a:cs typeface="Times New Roman"/>
              </a:rPr>
              <a:t>and the necessity under  which </a:t>
            </a:r>
            <a:r>
              <a:rPr dirty="0" sz="1450" spc="-5">
                <a:latin typeface="Times New Roman"/>
                <a:cs typeface="Times New Roman"/>
              </a:rPr>
              <a:t>he </a:t>
            </a:r>
            <a:r>
              <a:rPr dirty="0" sz="1450" spc="-10">
                <a:latin typeface="Times New Roman"/>
                <a:cs typeface="Times New Roman"/>
              </a:rPr>
              <a:t>would lie </a:t>
            </a:r>
            <a:r>
              <a:rPr dirty="0" sz="1450" spc="-5">
                <a:latin typeface="Times New Roman"/>
                <a:cs typeface="Times New Roman"/>
              </a:rPr>
              <a:t>of </a:t>
            </a:r>
            <a:r>
              <a:rPr dirty="0" sz="1450" spc="-10">
                <a:latin typeface="Times New Roman"/>
                <a:cs typeface="Times New Roman"/>
              </a:rPr>
              <a:t>avoiding the few roads and striking across the wood, it  was equally certain that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hope </a:t>
            </a:r>
            <a:r>
              <a:rPr dirty="0" sz="1450" spc="-10">
                <a:latin typeface="Times New Roman"/>
                <a:cs typeface="Times New Roman"/>
              </a:rPr>
              <a:t>to reach it ere the</a:t>
            </a:r>
            <a:r>
              <a:rPr dirty="0" sz="1450" spc="70">
                <a:latin typeface="Times New Roman"/>
                <a:cs typeface="Times New Roman"/>
              </a:rPr>
              <a:t> </a:t>
            </a:r>
            <a:r>
              <a:rPr dirty="0" sz="1450" spc="-25">
                <a:latin typeface="Times New Roman"/>
                <a:cs typeface="Times New Roman"/>
              </a:rPr>
              <a:t>morrow.</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There were two courses open to Dick; either to continue to follow in the  </a:t>
            </a:r>
            <a:r>
              <a:rPr dirty="0" sz="1450" spc="-20">
                <a:latin typeface="Times New Roman"/>
                <a:cs typeface="Times New Roman"/>
              </a:rPr>
              <a:t>knight’s </a:t>
            </a:r>
            <a:r>
              <a:rPr dirty="0" sz="1450" spc="-10">
                <a:latin typeface="Times New Roman"/>
                <a:cs typeface="Times New Roman"/>
              </a:rPr>
              <a:t>trail, and, if </a:t>
            </a:r>
            <a:r>
              <a:rPr dirty="0" sz="1450" spc="-5">
                <a:latin typeface="Times New Roman"/>
                <a:cs typeface="Times New Roman"/>
              </a:rPr>
              <a:t>he </a:t>
            </a:r>
            <a:r>
              <a:rPr dirty="0" sz="1450" spc="-10">
                <a:latin typeface="Times New Roman"/>
                <a:cs typeface="Times New Roman"/>
              </a:rPr>
              <a:t>were able, to fall </a:t>
            </a:r>
            <a:r>
              <a:rPr dirty="0" sz="1450" spc="-5">
                <a:latin typeface="Times New Roman"/>
                <a:cs typeface="Times New Roman"/>
              </a:rPr>
              <a:t>upon </a:t>
            </a:r>
            <a:r>
              <a:rPr dirty="0" sz="1450" spc="-10">
                <a:latin typeface="Times New Roman"/>
                <a:cs typeface="Times New Roman"/>
              </a:rPr>
              <a:t>him that very </a:t>
            </a:r>
            <a:r>
              <a:rPr dirty="0" sz="1450" spc="-5">
                <a:latin typeface="Times New Roman"/>
                <a:cs typeface="Times New Roman"/>
              </a:rPr>
              <a:t>night </a:t>
            </a:r>
            <a:r>
              <a:rPr dirty="0" sz="1450" spc="-10">
                <a:latin typeface="Times New Roman"/>
                <a:cs typeface="Times New Roman"/>
              </a:rPr>
              <a:t>in camp, </a:t>
            </a:r>
            <a:r>
              <a:rPr dirty="0" sz="1450" spc="-5">
                <a:latin typeface="Times New Roman"/>
                <a:cs typeface="Times New Roman"/>
              </a:rPr>
              <a:t>or  </a:t>
            </a:r>
            <a:r>
              <a:rPr dirty="0" sz="1450" spc="-10">
                <a:latin typeface="Times New Roman"/>
                <a:cs typeface="Times New Roman"/>
              </a:rPr>
              <a:t>to strike </a:t>
            </a:r>
            <a:r>
              <a:rPr dirty="0" sz="1450" spc="-5">
                <a:latin typeface="Times New Roman"/>
                <a:cs typeface="Times New Roman"/>
              </a:rPr>
              <a:t>out a </a:t>
            </a:r>
            <a:r>
              <a:rPr dirty="0" sz="1450" spc="-10">
                <a:latin typeface="Times New Roman"/>
                <a:cs typeface="Times New Roman"/>
              </a:rPr>
              <a:t>path </a:t>
            </a:r>
            <a:r>
              <a:rPr dirty="0" sz="1450" spc="-5">
                <a:latin typeface="Times New Roman"/>
                <a:cs typeface="Times New Roman"/>
              </a:rPr>
              <a:t>of </a:t>
            </a:r>
            <a:r>
              <a:rPr dirty="0" sz="1450" spc="-10">
                <a:latin typeface="Times New Roman"/>
                <a:cs typeface="Times New Roman"/>
              </a:rPr>
              <a:t>his own, and seek to place himself between Sir Daniel  and his</a:t>
            </a:r>
            <a:r>
              <a:rPr dirty="0" sz="1450" spc="-5">
                <a:latin typeface="Times New Roman"/>
                <a:cs typeface="Times New Roman"/>
              </a:rPr>
              <a:t> </a:t>
            </a:r>
            <a:r>
              <a:rPr dirty="0" sz="1450" spc="-10">
                <a:latin typeface="Times New Roman"/>
                <a:cs typeface="Times New Roman"/>
              </a:rPr>
              <a:t>destination.</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Either scheme was open to serious objection, and Dick, who feared to expose  Joanna to the hazards </a:t>
            </a:r>
            <a:r>
              <a:rPr dirty="0" sz="1450" spc="-5">
                <a:latin typeface="Times New Roman"/>
                <a:cs typeface="Times New Roman"/>
              </a:rPr>
              <a:t>of a </a:t>
            </a:r>
            <a:r>
              <a:rPr dirty="0" sz="1450" spc="-10">
                <a:latin typeface="Times New Roman"/>
                <a:cs typeface="Times New Roman"/>
              </a:rPr>
              <a:t>fight, had </a:t>
            </a:r>
            <a:r>
              <a:rPr dirty="0" sz="1450" spc="-5">
                <a:latin typeface="Times New Roman"/>
                <a:cs typeface="Times New Roman"/>
              </a:rPr>
              <a:t>not </a:t>
            </a:r>
            <a:r>
              <a:rPr dirty="0" sz="1450" spc="-10">
                <a:latin typeface="Times New Roman"/>
                <a:cs typeface="Times New Roman"/>
              </a:rPr>
              <a:t>yet decided between them when </a:t>
            </a:r>
            <a:r>
              <a:rPr dirty="0" sz="1450" spc="-5">
                <a:latin typeface="Times New Roman"/>
                <a:cs typeface="Times New Roman"/>
              </a:rPr>
              <a:t>he  </a:t>
            </a:r>
            <a:r>
              <a:rPr dirty="0" sz="1450" spc="-10">
                <a:latin typeface="Times New Roman"/>
                <a:cs typeface="Times New Roman"/>
              </a:rPr>
              <a:t>reached the borders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wood.</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At this </a:t>
            </a:r>
            <a:r>
              <a:rPr dirty="0" sz="1450" spc="-5">
                <a:latin typeface="Times New Roman"/>
                <a:cs typeface="Times New Roman"/>
              </a:rPr>
              <a:t>point </a:t>
            </a:r>
            <a:r>
              <a:rPr dirty="0" sz="1450" spc="-10">
                <a:latin typeface="Times New Roman"/>
                <a:cs typeface="Times New Roman"/>
              </a:rPr>
              <a:t>Sir Daniel had turned </a:t>
            </a:r>
            <a:r>
              <a:rPr dirty="0" sz="1450" spc="-5">
                <a:latin typeface="Times New Roman"/>
                <a:cs typeface="Times New Roman"/>
              </a:rPr>
              <a:t>a </a:t>
            </a:r>
            <a:r>
              <a:rPr dirty="0" sz="1450" spc="-10">
                <a:latin typeface="Times New Roman"/>
                <a:cs typeface="Times New Roman"/>
              </a:rPr>
              <a:t>little to his left, and then plunged straight  under </a:t>
            </a:r>
            <a:r>
              <a:rPr dirty="0" sz="1450" spc="-5">
                <a:latin typeface="Times New Roman"/>
                <a:cs typeface="Times New Roman"/>
              </a:rPr>
              <a:t>a </a:t>
            </a:r>
            <a:r>
              <a:rPr dirty="0" sz="1450" spc="-10">
                <a:latin typeface="Times New Roman"/>
                <a:cs typeface="Times New Roman"/>
              </a:rPr>
              <a:t>grove </a:t>
            </a:r>
            <a:r>
              <a:rPr dirty="0" sz="1450" spc="-5">
                <a:latin typeface="Times New Roman"/>
                <a:cs typeface="Times New Roman"/>
              </a:rPr>
              <a:t>of </a:t>
            </a:r>
            <a:r>
              <a:rPr dirty="0" sz="1450" spc="-10">
                <a:latin typeface="Times New Roman"/>
                <a:cs typeface="Times New Roman"/>
              </a:rPr>
              <a:t>very lofty </a:t>
            </a:r>
            <a:r>
              <a:rPr dirty="0" sz="1450" spc="-20">
                <a:latin typeface="Times New Roman"/>
                <a:cs typeface="Times New Roman"/>
              </a:rPr>
              <a:t>timber. </a:t>
            </a:r>
            <a:r>
              <a:rPr dirty="0" sz="1450" spc="-10">
                <a:latin typeface="Times New Roman"/>
                <a:cs typeface="Times New Roman"/>
              </a:rPr>
              <a:t>His party had then formed to </a:t>
            </a:r>
            <a:r>
              <a:rPr dirty="0" sz="1450" spc="-5">
                <a:latin typeface="Times New Roman"/>
                <a:cs typeface="Times New Roman"/>
              </a:rPr>
              <a:t>a </a:t>
            </a:r>
            <a:r>
              <a:rPr dirty="0" sz="1450" spc="-10">
                <a:latin typeface="Times New Roman"/>
                <a:cs typeface="Times New Roman"/>
              </a:rPr>
              <a:t>narrower  front, in order to pass between the trees, and the track was trod proportionally  deeper in the </a:t>
            </a:r>
            <a:r>
              <a:rPr dirty="0" sz="1450" spc="-25">
                <a:latin typeface="Times New Roman"/>
                <a:cs typeface="Times New Roman"/>
              </a:rPr>
              <a:t>snow. </a:t>
            </a:r>
            <a:r>
              <a:rPr dirty="0" sz="1450" spc="-10">
                <a:latin typeface="Times New Roman"/>
                <a:cs typeface="Times New Roman"/>
              </a:rPr>
              <a:t>The eye followed it under the leafless tracery </a:t>
            </a:r>
            <a:r>
              <a:rPr dirty="0" sz="1450" spc="-5">
                <a:latin typeface="Times New Roman"/>
                <a:cs typeface="Times New Roman"/>
              </a:rPr>
              <a:t>of </a:t>
            </a:r>
            <a:r>
              <a:rPr dirty="0" sz="1450" spc="-10">
                <a:latin typeface="Times New Roman"/>
                <a:cs typeface="Times New Roman"/>
              </a:rPr>
              <a:t>the oaks,  running direct and narrow; the trees stood over it, with knotty joints and the  great, uplifted forest </a:t>
            </a:r>
            <a:r>
              <a:rPr dirty="0" sz="1450" spc="-5">
                <a:latin typeface="Times New Roman"/>
                <a:cs typeface="Times New Roman"/>
              </a:rPr>
              <a:t>of </a:t>
            </a:r>
            <a:r>
              <a:rPr dirty="0" sz="1450" spc="-10">
                <a:latin typeface="Times New Roman"/>
                <a:cs typeface="Times New Roman"/>
              </a:rPr>
              <a:t>their </a:t>
            </a:r>
            <a:r>
              <a:rPr dirty="0" sz="1450" spc="-5">
                <a:latin typeface="Times New Roman"/>
                <a:cs typeface="Times New Roman"/>
              </a:rPr>
              <a:t>boughs; </a:t>
            </a:r>
            <a:r>
              <a:rPr dirty="0" sz="1450" spc="-10">
                <a:latin typeface="Times New Roman"/>
                <a:cs typeface="Times New Roman"/>
              </a:rPr>
              <a:t>there was </a:t>
            </a:r>
            <a:r>
              <a:rPr dirty="0" sz="1450" spc="-5">
                <a:latin typeface="Times New Roman"/>
                <a:cs typeface="Times New Roman"/>
              </a:rPr>
              <a:t>no sound, </a:t>
            </a:r>
            <a:r>
              <a:rPr dirty="0" sz="1450" spc="-10">
                <a:latin typeface="Times New Roman"/>
                <a:cs typeface="Times New Roman"/>
              </a:rPr>
              <a:t>whether </a:t>
            </a:r>
            <a:r>
              <a:rPr dirty="0" sz="1450" spc="-5">
                <a:latin typeface="Times New Roman"/>
                <a:cs typeface="Times New Roman"/>
              </a:rPr>
              <a:t>of </a:t>
            </a:r>
            <a:r>
              <a:rPr dirty="0" sz="1450" spc="-10">
                <a:latin typeface="Times New Roman"/>
                <a:cs typeface="Times New Roman"/>
              </a:rPr>
              <a:t>man </a:t>
            </a:r>
            <a:r>
              <a:rPr dirty="0" sz="1450" spc="-5">
                <a:latin typeface="Times New Roman"/>
                <a:cs typeface="Times New Roman"/>
              </a:rPr>
              <a:t>or  </a:t>
            </a:r>
            <a:r>
              <a:rPr dirty="0" sz="1450" spc="-10">
                <a:latin typeface="Times New Roman"/>
                <a:cs typeface="Times New Roman"/>
              </a:rPr>
              <a:t>beast—not so much as the stirring </a:t>
            </a:r>
            <a:r>
              <a:rPr dirty="0" sz="1450" spc="-5">
                <a:latin typeface="Times New Roman"/>
                <a:cs typeface="Times New Roman"/>
              </a:rPr>
              <a:t>of a </a:t>
            </a:r>
            <a:r>
              <a:rPr dirty="0" sz="1450" spc="-10">
                <a:latin typeface="Times New Roman"/>
                <a:cs typeface="Times New Roman"/>
              </a:rPr>
              <a:t>robin; and over the field </a:t>
            </a:r>
            <a:r>
              <a:rPr dirty="0" sz="1450" spc="-5">
                <a:latin typeface="Times New Roman"/>
                <a:cs typeface="Times New Roman"/>
              </a:rPr>
              <a:t>of </a:t>
            </a:r>
            <a:r>
              <a:rPr dirty="0" sz="1450" spc="-10">
                <a:latin typeface="Times New Roman"/>
                <a:cs typeface="Times New Roman"/>
              </a:rPr>
              <a:t>snow the  winter sun lay golden among netted</a:t>
            </a:r>
            <a:r>
              <a:rPr dirty="0" sz="1450" spc="20">
                <a:latin typeface="Times New Roman"/>
                <a:cs typeface="Times New Roman"/>
              </a:rPr>
              <a:t> </a:t>
            </a:r>
            <a:r>
              <a:rPr dirty="0" sz="1450" spc="-10">
                <a:latin typeface="Times New Roman"/>
                <a:cs typeface="Times New Roman"/>
              </a:rPr>
              <a:t>shadows.</a:t>
            </a:r>
            <a:endParaRPr sz="1450">
              <a:latin typeface="Times New Roman"/>
              <a:cs typeface="Times New Roman"/>
            </a:endParaRPr>
          </a:p>
          <a:p>
            <a:pPr algn="just" marL="12700" marR="12065">
              <a:lnSpc>
                <a:spcPts val="1730"/>
              </a:lnSpc>
              <a:spcBef>
                <a:spcPts val="565"/>
              </a:spcBef>
            </a:pPr>
            <a:r>
              <a:rPr dirty="0" sz="1450" spc="-10">
                <a:latin typeface="Times New Roman"/>
                <a:cs typeface="Times New Roman"/>
              </a:rPr>
              <a:t>“How say </a:t>
            </a:r>
            <a:r>
              <a:rPr dirty="0" sz="1450" spc="-5">
                <a:latin typeface="Times New Roman"/>
                <a:cs typeface="Times New Roman"/>
              </a:rPr>
              <a:t>ye,” </a:t>
            </a:r>
            <a:r>
              <a:rPr dirty="0" sz="1450" spc="-10">
                <a:latin typeface="Times New Roman"/>
                <a:cs typeface="Times New Roman"/>
              </a:rPr>
              <a:t>asked Dick </a:t>
            </a:r>
            <a:r>
              <a:rPr dirty="0" sz="1450" spc="-5">
                <a:latin typeface="Times New Roman"/>
                <a:cs typeface="Times New Roman"/>
              </a:rPr>
              <a:t>of one of </a:t>
            </a:r>
            <a:r>
              <a:rPr dirty="0" sz="1450" spc="-10">
                <a:latin typeface="Times New Roman"/>
                <a:cs typeface="Times New Roman"/>
              </a:rPr>
              <a:t>the men, “to follow straight </a:t>
            </a:r>
            <a:r>
              <a:rPr dirty="0" sz="1450" spc="-5">
                <a:latin typeface="Times New Roman"/>
                <a:cs typeface="Times New Roman"/>
              </a:rPr>
              <a:t>on, or </a:t>
            </a:r>
            <a:r>
              <a:rPr dirty="0" sz="1450" spc="-10">
                <a:latin typeface="Times New Roman"/>
                <a:cs typeface="Times New Roman"/>
              </a:rPr>
              <a:t>strike  across for</a:t>
            </a:r>
            <a:r>
              <a:rPr dirty="0" sz="1450" spc="-5">
                <a:latin typeface="Times New Roman"/>
                <a:cs typeface="Times New Roman"/>
              </a:rPr>
              <a:t> </a:t>
            </a:r>
            <a:r>
              <a:rPr dirty="0" sz="1450" spc="-15">
                <a:latin typeface="Times New Roman"/>
                <a:cs typeface="Times New Roman"/>
              </a:rPr>
              <a:t>Tunstall?”</a:t>
            </a:r>
            <a:endParaRPr sz="1450">
              <a:latin typeface="Times New Roman"/>
              <a:cs typeface="Times New Roman"/>
            </a:endParaRPr>
          </a:p>
          <a:p>
            <a:pPr algn="just" marL="12700" marR="9525">
              <a:lnSpc>
                <a:spcPts val="1730"/>
              </a:lnSpc>
              <a:spcBef>
                <a:spcPts val="575"/>
              </a:spcBef>
            </a:pPr>
            <a:r>
              <a:rPr dirty="0" sz="1450" spc="-10">
                <a:latin typeface="Times New Roman"/>
                <a:cs typeface="Times New Roman"/>
              </a:rPr>
              <a:t>“Sir Richard,” replied the man-at-arms, “I would follow the line until they  </a:t>
            </a:r>
            <a:r>
              <a:rPr dirty="0" sz="1450" spc="-20">
                <a:latin typeface="Times New Roman"/>
                <a:cs typeface="Times New Roman"/>
              </a:rPr>
              <a:t>scatter.”</a:t>
            </a:r>
            <a:endParaRPr sz="1450">
              <a:latin typeface="Times New Roman"/>
              <a:cs typeface="Times New Roman"/>
            </a:endParaRPr>
          </a:p>
          <a:p>
            <a:pPr marL="12700" marR="5080">
              <a:lnSpc>
                <a:spcPts val="1730"/>
              </a:lnSpc>
              <a:spcBef>
                <a:spcPts val="570"/>
              </a:spcBef>
            </a:pPr>
            <a:r>
              <a:rPr dirty="0" sz="1450" spc="-60">
                <a:latin typeface="Times New Roman"/>
                <a:cs typeface="Times New Roman"/>
              </a:rPr>
              <a:t>“Ye </a:t>
            </a:r>
            <a:r>
              <a:rPr dirty="0" sz="1450" spc="-10">
                <a:latin typeface="Times New Roman"/>
                <a:cs typeface="Times New Roman"/>
              </a:rPr>
              <a:t>are, doubtless, right,” returned Dick; “but we came right hastily </a:t>
            </a:r>
            <a:r>
              <a:rPr dirty="0" sz="1450" spc="-5">
                <a:latin typeface="Times New Roman"/>
                <a:cs typeface="Times New Roman"/>
              </a:rPr>
              <a:t>upon </a:t>
            </a:r>
            <a:r>
              <a:rPr dirty="0" sz="1450" spc="-10">
                <a:latin typeface="Times New Roman"/>
                <a:cs typeface="Times New Roman"/>
              </a:rPr>
              <a:t>the  errand, even as the time commanded. Here are </a:t>
            </a:r>
            <a:r>
              <a:rPr dirty="0" sz="1450" spc="-5">
                <a:latin typeface="Times New Roman"/>
                <a:cs typeface="Times New Roman"/>
              </a:rPr>
              <a:t>no </a:t>
            </a:r>
            <a:r>
              <a:rPr dirty="0" sz="1450" spc="-10">
                <a:latin typeface="Times New Roman"/>
                <a:cs typeface="Times New Roman"/>
              </a:rPr>
              <a:t>houses, neither for food </a:t>
            </a:r>
            <a:r>
              <a:rPr dirty="0" sz="1450" spc="-5">
                <a:latin typeface="Times New Roman"/>
                <a:cs typeface="Times New Roman"/>
              </a:rPr>
              <a:t>nor  </a:t>
            </a:r>
            <a:r>
              <a:rPr dirty="0" sz="1450" spc="-15">
                <a:latin typeface="Times New Roman"/>
                <a:cs typeface="Times New Roman"/>
              </a:rPr>
              <a:t>shelter, </a:t>
            </a:r>
            <a:r>
              <a:rPr dirty="0" sz="1450" spc="-10">
                <a:latin typeface="Times New Roman"/>
                <a:cs typeface="Times New Roman"/>
              </a:rPr>
              <a:t>and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morrow’s </a:t>
            </a:r>
            <a:r>
              <a:rPr dirty="0" sz="1450" spc="-10">
                <a:latin typeface="Times New Roman"/>
                <a:cs typeface="Times New Roman"/>
              </a:rPr>
              <a:t>dawn we shall know both cold fingers and an  empty </a:t>
            </a:r>
            <a:r>
              <a:rPr dirty="0" sz="1450" spc="-25">
                <a:latin typeface="Times New Roman"/>
                <a:cs typeface="Times New Roman"/>
              </a:rPr>
              <a:t>belly. </a:t>
            </a:r>
            <a:r>
              <a:rPr dirty="0" sz="1450" spc="-10">
                <a:latin typeface="Times New Roman"/>
                <a:cs typeface="Times New Roman"/>
              </a:rPr>
              <a:t>How say ye, lads? </a:t>
            </a:r>
            <a:r>
              <a:rPr dirty="0" sz="1450" spc="-25">
                <a:latin typeface="Times New Roman"/>
                <a:cs typeface="Times New Roman"/>
              </a:rPr>
              <a:t>Will </a:t>
            </a:r>
            <a:r>
              <a:rPr dirty="0" sz="1450" spc="-5">
                <a:latin typeface="Times New Roman"/>
                <a:cs typeface="Times New Roman"/>
              </a:rPr>
              <a:t>ye </a:t>
            </a:r>
            <a:r>
              <a:rPr dirty="0" sz="1450" spc="-10">
                <a:latin typeface="Times New Roman"/>
                <a:cs typeface="Times New Roman"/>
              </a:rPr>
              <a:t>stand </a:t>
            </a:r>
            <a:r>
              <a:rPr dirty="0" sz="1450" spc="-5">
                <a:latin typeface="Times New Roman"/>
                <a:cs typeface="Times New Roman"/>
              </a:rPr>
              <a:t>a </a:t>
            </a:r>
            <a:r>
              <a:rPr dirty="0" sz="1450" spc="-10">
                <a:latin typeface="Times New Roman"/>
                <a:cs typeface="Times New Roman"/>
              </a:rPr>
              <a:t>pinch for </a:t>
            </a:r>
            <a:r>
              <a:rPr dirty="0" sz="1450" spc="-15">
                <a:latin typeface="Times New Roman"/>
                <a:cs typeface="Times New Roman"/>
              </a:rPr>
              <a:t>expedition’s </a:t>
            </a:r>
            <a:r>
              <a:rPr dirty="0" sz="1450" spc="-10">
                <a:latin typeface="Times New Roman"/>
                <a:cs typeface="Times New Roman"/>
              </a:rPr>
              <a:t>sake, </a:t>
            </a:r>
            <a:r>
              <a:rPr dirty="0" sz="1450" spc="-5">
                <a:latin typeface="Times New Roman"/>
                <a:cs typeface="Times New Roman"/>
              </a:rPr>
              <a:t>or  </a:t>
            </a:r>
            <a:r>
              <a:rPr dirty="0" sz="1450" spc="-10">
                <a:latin typeface="Times New Roman"/>
                <a:cs typeface="Times New Roman"/>
              </a:rPr>
              <a:t>shall we turn </a:t>
            </a:r>
            <a:r>
              <a:rPr dirty="0" sz="1450" spc="-5">
                <a:latin typeface="Times New Roman"/>
                <a:cs typeface="Times New Roman"/>
              </a:rPr>
              <a:t>by </a:t>
            </a:r>
            <a:r>
              <a:rPr dirty="0" sz="1450" spc="-10">
                <a:latin typeface="Times New Roman"/>
                <a:cs typeface="Times New Roman"/>
              </a:rPr>
              <a:t>Holywood and sup with Mother Church? The case being  somewhat doubtful, </a:t>
            </a:r>
            <a:r>
              <a:rPr dirty="0" sz="1450" spc="-5">
                <a:latin typeface="Times New Roman"/>
                <a:cs typeface="Times New Roman"/>
              </a:rPr>
              <a:t>I </a:t>
            </a:r>
            <a:r>
              <a:rPr dirty="0" sz="1450" spc="-10">
                <a:latin typeface="Times New Roman"/>
                <a:cs typeface="Times New Roman"/>
              </a:rPr>
              <a:t>will drive </a:t>
            </a:r>
            <a:r>
              <a:rPr dirty="0" sz="1450" spc="-5">
                <a:latin typeface="Times New Roman"/>
                <a:cs typeface="Times New Roman"/>
              </a:rPr>
              <a:t>no </a:t>
            </a:r>
            <a:r>
              <a:rPr dirty="0" sz="1450" spc="-10">
                <a:latin typeface="Times New Roman"/>
                <a:cs typeface="Times New Roman"/>
              </a:rPr>
              <a:t>man; yet if </a:t>
            </a:r>
            <a:r>
              <a:rPr dirty="0" sz="1450" spc="-5">
                <a:latin typeface="Times New Roman"/>
                <a:cs typeface="Times New Roman"/>
              </a:rPr>
              <a:t>ye </a:t>
            </a:r>
            <a:r>
              <a:rPr dirty="0" sz="1450" spc="-10">
                <a:latin typeface="Times New Roman"/>
                <a:cs typeface="Times New Roman"/>
              </a:rPr>
              <a:t>would </a:t>
            </a:r>
            <a:r>
              <a:rPr dirty="0" sz="1450" spc="-15">
                <a:latin typeface="Times New Roman"/>
                <a:cs typeface="Times New Roman"/>
              </a:rPr>
              <a:t>suffer </a:t>
            </a:r>
            <a:r>
              <a:rPr dirty="0" sz="1450" spc="-10">
                <a:latin typeface="Times New Roman"/>
                <a:cs typeface="Times New Roman"/>
              </a:rPr>
              <a:t>me to lead </a:t>
            </a:r>
            <a:r>
              <a:rPr dirty="0" sz="1450" spc="-5">
                <a:latin typeface="Times New Roman"/>
                <a:cs typeface="Times New Roman"/>
              </a:rPr>
              <a:t>you,  ye </a:t>
            </a:r>
            <a:r>
              <a:rPr dirty="0" sz="1450" spc="-10">
                <a:latin typeface="Times New Roman"/>
                <a:cs typeface="Times New Roman"/>
              </a:rPr>
              <a:t>would choose the</a:t>
            </a:r>
            <a:r>
              <a:rPr dirty="0" sz="1450">
                <a:latin typeface="Times New Roman"/>
                <a:cs typeface="Times New Roman"/>
              </a:rPr>
              <a:t> </a:t>
            </a:r>
            <a:r>
              <a:rPr dirty="0" sz="1450" spc="-10">
                <a:latin typeface="Times New Roman"/>
                <a:cs typeface="Times New Roman"/>
              </a:rPr>
              <a:t>first.”</a:t>
            </a:r>
            <a:endParaRPr sz="1450">
              <a:latin typeface="Times New Roman"/>
              <a:cs typeface="Times New Roman"/>
            </a:endParaRPr>
          </a:p>
          <a:p>
            <a:pPr marL="12700" marR="13335">
              <a:lnSpc>
                <a:spcPts val="1730"/>
              </a:lnSpc>
              <a:spcBef>
                <a:spcPts val="565"/>
              </a:spcBef>
            </a:pPr>
            <a:r>
              <a:rPr dirty="0" sz="1450" spc="-10">
                <a:latin typeface="Times New Roman"/>
                <a:cs typeface="Times New Roman"/>
              </a:rPr>
              <a:t>The men answered, almost with </a:t>
            </a:r>
            <a:r>
              <a:rPr dirty="0" sz="1450" spc="-5">
                <a:latin typeface="Times New Roman"/>
                <a:cs typeface="Times New Roman"/>
              </a:rPr>
              <a:t>one </a:t>
            </a:r>
            <a:r>
              <a:rPr dirty="0" sz="1450" spc="-10">
                <a:latin typeface="Times New Roman"/>
                <a:cs typeface="Times New Roman"/>
              </a:rPr>
              <a:t>voice, that they would follow Sir Richard  where </a:t>
            </a:r>
            <a:r>
              <a:rPr dirty="0" sz="1450" spc="-5">
                <a:latin typeface="Times New Roman"/>
                <a:cs typeface="Times New Roman"/>
              </a:rPr>
              <a:t>he </a:t>
            </a:r>
            <a:r>
              <a:rPr dirty="0" sz="1450" spc="-10">
                <a:latin typeface="Times New Roman"/>
                <a:cs typeface="Times New Roman"/>
              </a:rPr>
              <a:t>would.</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And Dick, setting spur to his horse, began once more to </a:t>
            </a:r>
            <a:r>
              <a:rPr dirty="0" sz="1450" spc="-5">
                <a:latin typeface="Times New Roman"/>
                <a:cs typeface="Times New Roman"/>
              </a:rPr>
              <a:t>go</a:t>
            </a:r>
            <a:r>
              <a:rPr dirty="0" sz="1450" spc="80">
                <a:latin typeface="Times New Roman"/>
                <a:cs typeface="Times New Roman"/>
              </a:rPr>
              <a:t> </a:t>
            </a:r>
            <a:r>
              <a:rPr dirty="0" sz="1450" spc="-10">
                <a:latin typeface="Times New Roman"/>
                <a:cs typeface="Times New Roman"/>
              </a:rPr>
              <a:t>forward.</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The snow in the trail had been trodden very hard, and the pursuers had thus </a:t>
            </a:r>
            <a:r>
              <a:rPr dirty="0" sz="1450" spc="-5">
                <a:latin typeface="Times New Roman"/>
                <a:cs typeface="Times New Roman"/>
              </a:rPr>
              <a:t>a  </a:t>
            </a:r>
            <a:r>
              <a:rPr dirty="0" sz="1450" spc="-10">
                <a:latin typeface="Times New Roman"/>
                <a:cs typeface="Times New Roman"/>
              </a:rPr>
              <a:t>great advantage over the pursued. They pushed </a:t>
            </a:r>
            <a:r>
              <a:rPr dirty="0" sz="1450" spc="-5">
                <a:latin typeface="Times New Roman"/>
                <a:cs typeface="Times New Roman"/>
              </a:rPr>
              <a:t>on, </a:t>
            </a:r>
            <a:r>
              <a:rPr dirty="0" sz="1450" spc="-10">
                <a:latin typeface="Times New Roman"/>
                <a:cs typeface="Times New Roman"/>
              </a:rPr>
              <a:t>indeed, at </a:t>
            </a:r>
            <a:r>
              <a:rPr dirty="0" sz="1450" spc="-5">
                <a:latin typeface="Times New Roman"/>
                <a:cs typeface="Times New Roman"/>
              </a:rPr>
              <a:t>a </a:t>
            </a:r>
            <a:r>
              <a:rPr dirty="0" sz="1450" spc="-10">
                <a:latin typeface="Times New Roman"/>
                <a:cs typeface="Times New Roman"/>
              </a:rPr>
              <a:t>round trot, two  hundred</a:t>
            </a:r>
            <a:r>
              <a:rPr dirty="0" sz="1450" spc="150">
                <a:latin typeface="Times New Roman"/>
                <a:cs typeface="Times New Roman"/>
              </a:rPr>
              <a:t> </a:t>
            </a:r>
            <a:r>
              <a:rPr dirty="0" sz="1450" spc="-10">
                <a:latin typeface="Times New Roman"/>
                <a:cs typeface="Times New Roman"/>
              </a:rPr>
              <a:t>hoofs</a:t>
            </a:r>
            <a:r>
              <a:rPr dirty="0" sz="1450" spc="150">
                <a:latin typeface="Times New Roman"/>
                <a:cs typeface="Times New Roman"/>
              </a:rPr>
              <a:t> </a:t>
            </a:r>
            <a:r>
              <a:rPr dirty="0" sz="1450" spc="-10">
                <a:latin typeface="Times New Roman"/>
                <a:cs typeface="Times New Roman"/>
              </a:rPr>
              <a:t>beating</a:t>
            </a:r>
            <a:r>
              <a:rPr dirty="0" sz="1450" spc="155">
                <a:latin typeface="Times New Roman"/>
                <a:cs typeface="Times New Roman"/>
              </a:rPr>
              <a:t> </a:t>
            </a:r>
            <a:r>
              <a:rPr dirty="0" sz="1450" spc="-10">
                <a:latin typeface="Times New Roman"/>
                <a:cs typeface="Times New Roman"/>
              </a:rPr>
              <a:t>alternately</a:t>
            </a:r>
            <a:r>
              <a:rPr dirty="0" sz="1450" spc="150">
                <a:latin typeface="Times New Roman"/>
                <a:cs typeface="Times New Roman"/>
              </a:rPr>
              <a:t> </a:t>
            </a:r>
            <a:r>
              <a:rPr dirty="0" sz="1450" spc="-5">
                <a:latin typeface="Times New Roman"/>
                <a:cs typeface="Times New Roman"/>
              </a:rPr>
              <a:t>on</a:t>
            </a:r>
            <a:r>
              <a:rPr dirty="0" sz="1450" spc="150">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5">
                <a:latin typeface="Times New Roman"/>
                <a:cs typeface="Times New Roman"/>
              </a:rPr>
              <a:t>dull</a:t>
            </a:r>
            <a:r>
              <a:rPr dirty="0" sz="1450" spc="150">
                <a:latin typeface="Times New Roman"/>
                <a:cs typeface="Times New Roman"/>
              </a:rPr>
              <a:t> </a:t>
            </a:r>
            <a:r>
              <a:rPr dirty="0" sz="1450" spc="-10">
                <a:latin typeface="Times New Roman"/>
                <a:cs typeface="Times New Roman"/>
              </a:rPr>
              <a:t>pavement</a:t>
            </a:r>
            <a:r>
              <a:rPr dirty="0" sz="1450" spc="155">
                <a:latin typeface="Times New Roman"/>
                <a:cs typeface="Times New Roman"/>
              </a:rPr>
              <a:t> </a:t>
            </a:r>
            <a:r>
              <a:rPr dirty="0" sz="1450" spc="-5">
                <a:latin typeface="Times New Roman"/>
                <a:cs typeface="Times New Roman"/>
              </a:rPr>
              <a:t>of</a:t>
            </a:r>
            <a:r>
              <a:rPr dirty="0" sz="1450" spc="150">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25">
                <a:latin typeface="Times New Roman"/>
                <a:cs typeface="Times New Roman"/>
              </a:rPr>
              <a:t>snow,</a:t>
            </a:r>
            <a:r>
              <a:rPr dirty="0" sz="1450" spc="155">
                <a:latin typeface="Times New Roman"/>
                <a:cs typeface="Times New Roman"/>
              </a:rPr>
              <a:t> </a:t>
            </a:r>
            <a:r>
              <a:rPr dirty="0" sz="1450" spc="-10">
                <a:latin typeface="Times New Roman"/>
                <a:cs typeface="Times New Roman"/>
              </a:rPr>
              <a:t>and</a:t>
            </a:r>
            <a:r>
              <a:rPr dirty="0" sz="1450" spc="15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jingle </a:t>
            </a:r>
            <a:r>
              <a:rPr dirty="0" sz="1450" spc="-5">
                <a:latin typeface="Times New Roman"/>
                <a:cs typeface="Times New Roman"/>
              </a:rPr>
              <a:t>of </a:t>
            </a:r>
            <a:r>
              <a:rPr dirty="0" sz="1450" spc="-10">
                <a:latin typeface="Times New Roman"/>
                <a:cs typeface="Times New Roman"/>
              </a:rPr>
              <a:t>weapons and the snorting </a:t>
            </a:r>
            <a:r>
              <a:rPr dirty="0" sz="1450" spc="-5">
                <a:latin typeface="Times New Roman"/>
                <a:cs typeface="Times New Roman"/>
              </a:rPr>
              <a:t>of </a:t>
            </a:r>
            <a:r>
              <a:rPr dirty="0" sz="1450" spc="-10">
                <a:latin typeface="Times New Roman"/>
                <a:cs typeface="Times New Roman"/>
              </a:rPr>
              <a:t>horses raising </a:t>
            </a:r>
            <a:r>
              <a:rPr dirty="0" sz="1450" spc="-5">
                <a:latin typeface="Times New Roman"/>
                <a:cs typeface="Times New Roman"/>
              </a:rPr>
              <a:t>a </a:t>
            </a:r>
            <a:r>
              <a:rPr dirty="0" sz="1450" spc="-10">
                <a:latin typeface="Times New Roman"/>
                <a:cs typeface="Times New Roman"/>
              </a:rPr>
              <a:t>warlike noise along the  arches </a:t>
            </a:r>
            <a:r>
              <a:rPr dirty="0" sz="1450" spc="-5">
                <a:latin typeface="Times New Roman"/>
                <a:cs typeface="Times New Roman"/>
              </a:rPr>
              <a:t>of </a:t>
            </a:r>
            <a:r>
              <a:rPr dirty="0" sz="1450" spc="-10">
                <a:latin typeface="Times New Roman"/>
                <a:cs typeface="Times New Roman"/>
              </a:rPr>
              <a:t>the silent</a:t>
            </a:r>
            <a:r>
              <a:rPr dirty="0" sz="1450">
                <a:latin typeface="Times New Roman"/>
                <a:cs typeface="Times New Roman"/>
              </a:rPr>
              <a:t> </a:t>
            </a:r>
            <a:r>
              <a:rPr dirty="0" sz="1450" spc="-10">
                <a:latin typeface="Times New Roman"/>
                <a:cs typeface="Times New Roman"/>
              </a:rPr>
              <a:t>wood.</a:t>
            </a:r>
            <a:endParaRPr sz="1450">
              <a:latin typeface="Times New Roman"/>
              <a:cs typeface="Times New Roman"/>
            </a:endParaRPr>
          </a:p>
          <a:p>
            <a:pPr algn="just" marL="12700" marR="6985">
              <a:lnSpc>
                <a:spcPts val="1730"/>
              </a:lnSpc>
              <a:spcBef>
                <a:spcPts val="575"/>
              </a:spcBef>
            </a:pPr>
            <a:r>
              <a:rPr dirty="0" sz="1450" spc="-20">
                <a:latin typeface="Times New Roman"/>
                <a:cs typeface="Times New Roman"/>
              </a:rPr>
              <a:t>Presently, </a:t>
            </a:r>
            <a:r>
              <a:rPr dirty="0" sz="1450" spc="-10">
                <a:latin typeface="Times New Roman"/>
                <a:cs typeface="Times New Roman"/>
              </a:rPr>
              <a:t>the wide slot </a:t>
            </a:r>
            <a:r>
              <a:rPr dirty="0" sz="1450" spc="-5">
                <a:latin typeface="Times New Roman"/>
                <a:cs typeface="Times New Roman"/>
              </a:rPr>
              <a:t>of </a:t>
            </a:r>
            <a:r>
              <a:rPr dirty="0" sz="1450" spc="-10">
                <a:latin typeface="Times New Roman"/>
                <a:cs typeface="Times New Roman"/>
              </a:rPr>
              <a:t>the pursued came </a:t>
            </a:r>
            <a:r>
              <a:rPr dirty="0" sz="1450" spc="-5">
                <a:latin typeface="Times New Roman"/>
                <a:cs typeface="Times New Roman"/>
              </a:rPr>
              <a:t>out upon </a:t>
            </a:r>
            <a:r>
              <a:rPr dirty="0" sz="1450" spc="-10">
                <a:latin typeface="Times New Roman"/>
                <a:cs typeface="Times New Roman"/>
              </a:rPr>
              <a:t>the high road from  Holywood; it was there, for </a:t>
            </a:r>
            <a:r>
              <a:rPr dirty="0" sz="1450" spc="-5">
                <a:latin typeface="Times New Roman"/>
                <a:cs typeface="Times New Roman"/>
              </a:rPr>
              <a:t>a </a:t>
            </a:r>
            <a:r>
              <a:rPr dirty="0" sz="1450" spc="-10">
                <a:latin typeface="Times New Roman"/>
                <a:cs typeface="Times New Roman"/>
              </a:rPr>
              <a:t>moment, indistinguishable; and, where it once  more plunged into the unbeaten snow </a:t>
            </a:r>
            <a:r>
              <a:rPr dirty="0" sz="1450" spc="-5">
                <a:latin typeface="Times New Roman"/>
                <a:cs typeface="Times New Roman"/>
              </a:rPr>
              <a:t>upon </a:t>
            </a:r>
            <a:r>
              <a:rPr dirty="0" sz="1450" spc="-10">
                <a:latin typeface="Times New Roman"/>
                <a:cs typeface="Times New Roman"/>
              </a:rPr>
              <a:t>the farther side, Dick was  surprised to see it narrower and lighter trod. </a:t>
            </a:r>
            <a:r>
              <a:rPr dirty="0" sz="1450" spc="-20">
                <a:latin typeface="Times New Roman"/>
                <a:cs typeface="Times New Roman"/>
              </a:rPr>
              <a:t>Plainly, </a:t>
            </a:r>
            <a:r>
              <a:rPr dirty="0" sz="1450" spc="-10">
                <a:latin typeface="Times New Roman"/>
                <a:cs typeface="Times New Roman"/>
              </a:rPr>
              <a:t>profiting </a:t>
            </a:r>
            <a:r>
              <a:rPr dirty="0" sz="1450" spc="-5">
                <a:latin typeface="Times New Roman"/>
                <a:cs typeface="Times New Roman"/>
              </a:rPr>
              <a:t>by </a:t>
            </a:r>
            <a:r>
              <a:rPr dirty="0" sz="1450" spc="-10">
                <a:latin typeface="Times New Roman"/>
                <a:cs typeface="Times New Roman"/>
              </a:rPr>
              <a:t>the road, Sir  Daniel had begun already to scatter his</a:t>
            </a:r>
            <a:r>
              <a:rPr dirty="0" sz="1450" spc="25">
                <a:latin typeface="Times New Roman"/>
                <a:cs typeface="Times New Roman"/>
              </a:rPr>
              <a:t> </a:t>
            </a:r>
            <a:r>
              <a:rPr dirty="0" sz="1450" spc="-10">
                <a:latin typeface="Times New Roman"/>
                <a:cs typeface="Times New Roman"/>
              </a:rPr>
              <a:t>command.</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At all hazards, </a:t>
            </a:r>
            <a:r>
              <a:rPr dirty="0" sz="1450" spc="-5">
                <a:latin typeface="Times New Roman"/>
                <a:cs typeface="Times New Roman"/>
              </a:rPr>
              <a:t>one </a:t>
            </a:r>
            <a:r>
              <a:rPr dirty="0" sz="1450" spc="-10">
                <a:latin typeface="Times New Roman"/>
                <a:cs typeface="Times New Roman"/>
              </a:rPr>
              <a:t>chance being equal to </a:t>
            </a:r>
            <a:r>
              <a:rPr dirty="0" sz="1450" spc="-15">
                <a:latin typeface="Times New Roman"/>
                <a:cs typeface="Times New Roman"/>
              </a:rPr>
              <a:t>another, </a:t>
            </a:r>
            <a:r>
              <a:rPr dirty="0" sz="1450" spc="-10">
                <a:latin typeface="Times New Roman"/>
                <a:cs typeface="Times New Roman"/>
              </a:rPr>
              <a:t>Dick continued to pursue  the straight trail; and that, after an hour’s riding, in which it led into the very  depths </a:t>
            </a:r>
            <a:r>
              <a:rPr dirty="0" sz="1450" spc="-5">
                <a:latin typeface="Times New Roman"/>
                <a:cs typeface="Times New Roman"/>
              </a:rPr>
              <a:t>of </a:t>
            </a:r>
            <a:r>
              <a:rPr dirty="0" sz="1450" spc="-10">
                <a:latin typeface="Times New Roman"/>
                <a:cs typeface="Times New Roman"/>
              </a:rPr>
              <a:t>the forest, suddenly split, like </a:t>
            </a:r>
            <a:r>
              <a:rPr dirty="0" sz="1450" spc="-5">
                <a:latin typeface="Times New Roman"/>
                <a:cs typeface="Times New Roman"/>
              </a:rPr>
              <a:t>a </a:t>
            </a:r>
            <a:r>
              <a:rPr dirty="0" sz="1450" spc="-10">
                <a:latin typeface="Times New Roman"/>
                <a:cs typeface="Times New Roman"/>
              </a:rPr>
              <a:t>bursting shell, into two dozen others,  leading to every </a:t>
            </a:r>
            <a:r>
              <a:rPr dirty="0" sz="1450" spc="-5">
                <a:latin typeface="Times New Roman"/>
                <a:cs typeface="Times New Roman"/>
              </a:rPr>
              <a:t>point 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compass.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Dick drew bridle in </a:t>
            </a:r>
            <a:r>
              <a:rPr dirty="0" sz="1450" spc="-20">
                <a:latin typeface="Times New Roman"/>
                <a:cs typeface="Times New Roman"/>
              </a:rPr>
              <a:t>despair. </a:t>
            </a:r>
            <a:r>
              <a:rPr dirty="0" sz="1450" spc="-10">
                <a:latin typeface="Times New Roman"/>
                <a:cs typeface="Times New Roman"/>
              </a:rPr>
              <a:t>The short </a:t>
            </a:r>
            <a:r>
              <a:rPr dirty="0" sz="1450" spc="-15">
                <a:latin typeface="Times New Roman"/>
                <a:cs typeface="Times New Roman"/>
              </a:rPr>
              <a:t>winter’s </a:t>
            </a:r>
            <a:r>
              <a:rPr dirty="0" sz="1450" spc="-10">
                <a:latin typeface="Times New Roman"/>
                <a:cs typeface="Times New Roman"/>
              </a:rPr>
              <a:t>day was near an end; the </a:t>
            </a:r>
            <a:r>
              <a:rPr dirty="0" sz="1450" spc="-5">
                <a:latin typeface="Times New Roman"/>
                <a:cs typeface="Times New Roman"/>
              </a:rPr>
              <a:t>sun, a  dull </a:t>
            </a:r>
            <a:r>
              <a:rPr dirty="0" sz="1450" spc="-10">
                <a:latin typeface="Times New Roman"/>
                <a:cs typeface="Times New Roman"/>
              </a:rPr>
              <a:t>red orange, shorn </a:t>
            </a:r>
            <a:r>
              <a:rPr dirty="0" sz="1450" spc="-5">
                <a:latin typeface="Times New Roman"/>
                <a:cs typeface="Times New Roman"/>
              </a:rPr>
              <a:t>of </a:t>
            </a:r>
            <a:r>
              <a:rPr dirty="0" sz="1450" spc="-10">
                <a:latin typeface="Times New Roman"/>
                <a:cs typeface="Times New Roman"/>
              </a:rPr>
              <a:t>rays, swam low among the leafless thickets; the  shadows were </a:t>
            </a:r>
            <a:r>
              <a:rPr dirty="0" sz="1450" spc="-5">
                <a:latin typeface="Times New Roman"/>
                <a:cs typeface="Times New Roman"/>
              </a:rPr>
              <a:t>a </a:t>
            </a:r>
            <a:r>
              <a:rPr dirty="0" sz="1450" spc="-10">
                <a:latin typeface="Times New Roman"/>
                <a:cs typeface="Times New Roman"/>
              </a:rPr>
              <a:t>mile long </a:t>
            </a:r>
            <a:r>
              <a:rPr dirty="0" sz="1450" spc="-5">
                <a:latin typeface="Times New Roman"/>
                <a:cs typeface="Times New Roman"/>
              </a:rPr>
              <a:t>upon </a:t>
            </a:r>
            <a:r>
              <a:rPr dirty="0" sz="1450" spc="-10">
                <a:latin typeface="Times New Roman"/>
                <a:cs typeface="Times New Roman"/>
              </a:rPr>
              <a:t>the snow; the frost </a:t>
            </a:r>
            <a:r>
              <a:rPr dirty="0" sz="1450" spc="-5">
                <a:latin typeface="Times New Roman"/>
                <a:cs typeface="Times New Roman"/>
              </a:rPr>
              <a:t>bit </a:t>
            </a:r>
            <a:r>
              <a:rPr dirty="0" sz="1450" spc="-10">
                <a:latin typeface="Times New Roman"/>
                <a:cs typeface="Times New Roman"/>
              </a:rPr>
              <a:t>cruelly at the finger-  nails; and the breath and steam </a:t>
            </a:r>
            <a:r>
              <a:rPr dirty="0" sz="1450" spc="-5">
                <a:latin typeface="Times New Roman"/>
                <a:cs typeface="Times New Roman"/>
              </a:rPr>
              <a:t>of </a:t>
            </a:r>
            <a:r>
              <a:rPr dirty="0" sz="1450" spc="-10">
                <a:latin typeface="Times New Roman"/>
                <a:cs typeface="Times New Roman"/>
              </a:rPr>
              <a:t>the horses mounted in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cloud.</a:t>
            </a:r>
            <a:endParaRPr sz="1450">
              <a:latin typeface="Times New Roman"/>
              <a:cs typeface="Times New Roman"/>
            </a:endParaRPr>
          </a:p>
          <a:p>
            <a:pPr algn="just" marL="12700" marR="12700">
              <a:lnSpc>
                <a:spcPts val="1730"/>
              </a:lnSpc>
              <a:spcBef>
                <a:spcPts val="570"/>
              </a:spcBef>
            </a:pPr>
            <a:r>
              <a:rPr dirty="0" sz="1450" spc="-30">
                <a:latin typeface="Times New Roman"/>
                <a:cs typeface="Times New Roman"/>
              </a:rPr>
              <a:t>“Well, </a:t>
            </a:r>
            <a:r>
              <a:rPr dirty="0" sz="1450" spc="-10">
                <a:latin typeface="Times New Roman"/>
                <a:cs typeface="Times New Roman"/>
              </a:rPr>
              <a:t>we are outwitted,” Dick confessed. “Strike we for Holywood, after all.  It is still nearer </a:t>
            </a:r>
            <a:r>
              <a:rPr dirty="0" sz="1450" spc="-5">
                <a:latin typeface="Times New Roman"/>
                <a:cs typeface="Times New Roman"/>
              </a:rPr>
              <a:t>us </a:t>
            </a:r>
            <a:r>
              <a:rPr dirty="0" sz="1450" spc="-10">
                <a:latin typeface="Times New Roman"/>
                <a:cs typeface="Times New Roman"/>
              </a:rPr>
              <a:t>than </a:t>
            </a:r>
            <a:r>
              <a:rPr dirty="0" sz="1450" spc="-15">
                <a:latin typeface="Times New Roman"/>
                <a:cs typeface="Times New Roman"/>
              </a:rPr>
              <a:t>Tunstall—or </a:t>
            </a:r>
            <a:r>
              <a:rPr dirty="0" sz="1450" spc="-10">
                <a:latin typeface="Times New Roman"/>
                <a:cs typeface="Times New Roman"/>
              </a:rPr>
              <a:t>should </a:t>
            </a:r>
            <a:r>
              <a:rPr dirty="0" sz="1450" spc="-5">
                <a:latin typeface="Times New Roman"/>
                <a:cs typeface="Times New Roman"/>
              </a:rPr>
              <a:t>be by </a:t>
            </a:r>
            <a:r>
              <a:rPr dirty="0" sz="1450" spc="-10">
                <a:latin typeface="Times New Roman"/>
                <a:cs typeface="Times New Roman"/>
              </a:rPr>
              <a:t>the station </a:t>
            </a:r>
            <a:r>
              <a:rPr dirty="0" sz="1450" spc="-5">
                <a:latin typeface="Times New Roman"/>
                <a:cs typeface="Times New Roman"/>
              </a:rPr>
              <a:t>of </a:t>
            </a:r>
            <a:r>
              <a:rPr dirty="0" sz="1450" spc="-10">
                <a:latin typeface="Times New Roman"/>
                <a:cs typeface="Times New Roman"/>
              </a:rPr>
              <a:t>the</a:t>
            </a:r>
            <a:r>
              <a:rPr dirty="0" sz="1450" spc="90">
                <a:latin typeface="Times New Roman"/>
                <a:cs typeface="Times New Roman"/>
              </a:rPr>
              <a:t> </a:t>
            </a:r>
            <a:r>
              <a:rPr dirty="0" sz="1450" spc="-5">
                <a:latin typeface="Times New Roman"/>
                <a:cs typeface="Times New Roman"/>
              </a:rPr>
              <a:t>sun.”</a:t>
            </a:r>
            <a:endParaRPr sz="1450">
              <a:latin typeface="Times New Roman"/>
              <a:cs typeface="Times New Roman"/>
            </a:endParaRPr>
          </a:p>
          <a:p>
            <a:pPr marL="12700" marR="5715">
              <a:lnSpc>
                <a:spcPts val="1730"/>
              </a:lnSpc>
              <a:spcBef>
                <a:spcPts val="575"/>
              </a:spcBef>
            </a:pPr>
            <a:r>
              <a:rPr dirty="0" sz="1450" spc="-10">
                <a:latin typeface="Times New Roman"/>
                <a:cs typeface="Times New Roman"/>
              </a:rPr>
              <a:t>So they wheeled to their left, turning their backs </a:t>
            </a:r>
            <a:r>
              <a:rPr dirty="0" sz="1450" spc="-5">
                <a:latin typeface="Times New Roman"/>
                <a:cs typeface="Times New Roman"/>
              </a:rPr>
              <a:t>on </a:t>
            </a:r>
            <a:r>
              <a:rPr dirty="0" sz="1450" spc="-10">
                <a:latin typeface="Times New Roman"/>
                <a:cs typeface="Times New Roman"/>
              </a:rPr>
              <a:t>the red shield </a:t>
            </a:r>
            <a:r>
              <a:rPr dirty="0" sz="1450" spc="-5">
                <a:latin typeface="Times New Roman"/>
                <a:cs typeface="Times New Roman"/>
              </a:rPr>
              <a:t>of sun, </a:t>
            </a:r>
            <a:r>
              <a:rPr dirty="0" sz="1450" spc="-10">
                <a:latin typeface="Times New Roman"/>
                <a:cs typeface="Times New Roman"/>
              </a:rPr>
              <a:t>and  made across country for the </a:t>
            </a:r>
            <a:r>
              <a:rPr dirty="0" sz="1450" spc="-25">
                <a:latin typeface="Times New Roman"/>
                <a:cs typeface="Times New Roman"/>
              </a:rPr>
              <a:t>abbey. </a:t>
            </a:r>
            <a:r>
              <a:rPr dirty="0" sz="1450" spc="-10">
                <a:latin typeface="Times New Roman"/>
                <a:cs typeface="Times New Roman"/>
              </a:rPr>
              <a:t>But now times were changed with them;  they could </a:t>
            </a:r>
            <a:r>
              <a:rPr dirty="0" sz="1450" spc="-5">
                <a:latin typeface="Times New Roman"/>
                <a:cs typeface="Times New Roman"/>
              </a:rPr>
              <a:t>no </a:t>
            </a:r>
            <a:r>
              <a:rPr dirty="0" sz="1450" spc="-10">
                <a:latin typeface="Times New Roman"/>
                <a:cs typeface="Times New Roman"/>
              </a:rPr>
              <a:t>longer spank forth briskly </a:t>
            </a:r>
            <a:r>
              <a:rPr dirty="0" sz="1450" spc="-5">
                <a:latin typeface="Times New Roman"/>
                <a:cs typeface="Times New Roman"/>
              </a:rPr>
              <a:t>on a </a:t>
            </a:r>
            <a:r>
              <a:rPr dirty="0" sz="1450" spc="-10">
                <a:latin typeface="Times New Roman"/>
                <a:cs typeface="Times New Roman"/>
              </a:rPr>
              <a:t>path beaten firm </a:t>
            </a:r>
            <a:r>
              <a:rPr dirty="0" sz="1450" spc="-5">
                <a:latin typeface="Times New Roman"/>
                <a:cs typeface="Times New Roman"/>
              </a:rPr>
              <a:t>by </a:t>
            </a:r>
            <a:r>
              <a:rPr dirty="0" sz="1450" spc="-10">
                <a:latin typeface="Times New Roman"/>
                <a:cs typeface="Times New Roman"/>
              </a:rPr>
              <a:t>the passage  </a:t>
            </a:r>
            <a:r>
              <a:rPr dirty="0" sz="1450" spc="-5">
                <a:latin typeface="Times New Roman"/>
                <a:cs typeface="Times New Roman"/>
              </a:rPr>
              <a:t>of </a:t>
            </a:r>
            <a:r>
              <a:rPr dirty="0" sz="1450" spc="-10">
                <a:latin typeface="Times New Roman"/>
                <a:cs typeface="Times New Roman"/>
              </a:rPr>
              <a:t>their foes, and for </a:t>
            </a:r>
            <a:r>
              <a:rPr dirty="0" sz="1450" spc="-5">
                <a:latin typeface="Times New Roman"/>
                <a:cs typeface="Times New Roman"/>
              </a:rPr>
              <a:t>a </a:t>
            </a:r>
            <a:r>
              <a:rPr dirty="0" sz="1450" spc="-10">
                <a:latin typeface="Times New Roman"/>
                <a:cs typeface="Times New Roman"/>
              </a:rPr>
              <a:t>goal to which that path itself conducted them. Now they  must plough at </a:t>
            </a:r>
            <a:r>
              <a:rPr dirty="0" sz="1450" spc="-5">
                <a:latin typeface="Times New Roman"/>
                <a:cs typeface="Times New Roman"/>
              </a:rPr>
              <a:t>a dull </a:t>
            </a:r>
            <a:r>
              <a:rPr dirty="0" sz="1450" spc="-10">
                <a:latin typeface="Times New Roman"/>
                <a:cs typeface="Times New Roman"/>
              </a:rPr>
              <a:t>pace through the encumbering </a:t>
            </a:r>
            <a:r>
              <a:rPr dirty="0" sz="1450" spc="-25">
                <a:latin typeface="Times New Roman"/>
                <a:cs typeface="Times New Roman"/>
              </a:rPr>
              <a:t>snow, </a:t>
            </a:r>
            <a:r>
              <a:rPr dirty="0" sz="1450" spc="-10">
                <a:latin typeface="Times New Roman"/>
                <a:cs typeface="Times New Roman"/>
              </a:rPr>
              <a:t>continually pausing  to decide their course, continually floundering in drifts. The sun soon left  them; the glow </a:t>
            </a:r>
            <a:r>
              <a:rPr dirty="0" sz="1450" spc="-5">
                <a:latin typeface="Times New Roman"/>
                <a:cs typeface="Times New Roman"/>
              </a:rPr>
              <a:t>of </a:t>
            </a:r>
            <a:r>
              <a:rPr dirty="0" sz="1450" spc="-10">
                <a:latin typeface="Times New Roman"/>
                <a:cs typeface="Times New Roman"/>
              </a:rPr>
              <a:t>the west decayed; and presently they were wandering in </a:t>
            </a:r>
            <a:r>
              <a:rPr dirty="0" sz="1450" spc="-5">
                <a:latin typeface="Times New Roman"/>
                <a:cs typeface="Times New Roman"/>
              </a:rPr>
              <a:t>a  </a:t>
            </a:r>
            <a:r>
              <a:rPr dirty="0" sz="1450" spc="-10">
                <a:latin typeface="Times New Roman"/>
                <a:cs typeface="Times New Roman"/>
              </a:rPr>
              <a:t>shadow </a:t>
            </a:r>
            <a:r>
              <a:rPr dirty="0" sz="1450" spc="-5">
                <a:latin typeface="Times New Roman"/>
                <a:cs typeface="Times New Roman"/>
              </a:rPr>
              <a:t>of </a:t>
            </a:r>
            <a:r>
              <a:rPr dirty="0" sz="1450" spc="-10">
                <a:latin typeface="Times New Roman"/>
                <a:cs typeface="Times New Roman"/>
              </a:rPr>
              <a:t>blackness, under frosty</a:t>
            </a:r>
            <a:r>
              <a:rPr dirty="0" sz="1450" spc="10">
                <a:latin typeface="Times New Roman"/>
                <a:cs typeface="Times New Roman"/>
              </a:rPr>
              <a:t> </a:t>
            </a:r>
            <a:r>
              <a:rPr dirty="0" sz="1450" spc="-10">
                <a:latin typeface="Times New Roman"/>
                <a:cs typeface="Times New Roman"/>
              </a:rPr>
              <a:t>stars.</a:t>
            </a:r>
            <a:endParaRPr sz="1450">
              <a:latin typeface="Times New Roman"/>
              <a:cs typeface="Times New Roman"/>
            </a:endParaRPr>
          </a:p>
          <a:p>
            <a:pPr algn="just" marL="12700" marR="12065">
              <a:lnSpc>
                <a:spcPts val="1730"/>
              </a:lnSpc>
              <a:spcBef>
                <a:spcPts val="560"/>
              </a:spcBef>
            </a:pPr>
            <a:r>
              <a:rPr dirty="0" sz="1450" spc="-20">
                <a:latin typeface="Times New Roman"/>
                <a:cs typeface="Times New Roman"/>
              </a:rPr>
              <a:t>Presently, </a:t>
            </a:r>
            <a:r>
              <a:rPr dirty="0" sz="1450" spc="-10">
                <a:latin typeface="Times New Roman"/>
                <a:cs typeface="Times New Roman"/>
              </a:rPr>
              <a:t>indeed, the moon would clear the hilltops, and they might resume  their march. But till then, every random step might carry them wider </a:t>
            </a:r>
            <a:r>
              <a:rPr dirty="0" sz="1450" spc="-5">
                <a:latin typeface="Times New Roman"/>
                <a:cs typeface="Times New Roman"/>
              </a:rPr>
              <a:t>of </a:t>
            </a:r>
            <a:r>
              <a:rPr dirty="0" sz="1450" spc="-10">
                <a:latin typeface="Times New Roman"/>
                <a:cs typeface="Times New Roman"/>
              </a:rPr>
              <a:t>their  march. There was nothing for it </a:t>
            </a:r>
            <a:r>
              <a:rPr dirty="0" sz="1450" spc="-5">
                <a:latin typeface="Times New Roman"/>
                <a:cs typeface="Times New Roman"/>
              </a:rPr>
              <a:t>but </a:t>
            </a:r>
            <a:r>
              <a:rPr dirty="0" sz="1450" spc="-10">
                <a:latin typeface="Times New Roman"/>
                <a:cs typeface="Times New Roman"/>
              </a:rPr>
              <a:t>to camp and</a:t>
            </a:r>
            <a:r>
              <a:rPr dirty="0" sz="1450" spc="40">
                <a:latin typeface="Times New Roman"/>
                <a:cs typeface="Times New Roman"/>
              </a:rPr>
              <a:t> </a:t>
            </a:r>
            <a:r>
              <a:rPr dirty="0" sz="1450" spc="-10">
                <a:latin typeface="Times New Roman"/>
                <a:cs typeface="Times New Roman"/>
              </a:rPr>
              <a:t>wait.</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Sentries were posted; </a:t>
            </a:r>
            <a:r>
              <a:rPr dirty="0" sz="1450" spc="-5">
                <a:latin typeface="Times New Roman"/>
                <a:cs typeface="Times New Roman"/>
              </a:rPr>
              <a:t>a </a:t>
            </a:r>
            <a:r>
              <a:rPr dirty="0" sz="1450" spc="-10">
                <a:latin typeface="Times New Roman"/>
                <a:cs typeface="Times New Roman"/>
              </a:rPr>
              <a:t>spot </a:t>
            </a:r>
            <a:r>
              <a:rPr dirty="0" sz="1450" spc="-5">
                <a:latin typeface="Times New Roman"/>
                <a:cs typeface="Times New Roman"/>
              </a:rPr>
              <a:t>of </a:t>
            </a:r>
            <a:r>
              <a:rPr dirty="0" sz="1450" spc="-10">
                <a:latin typeface="Times New Roman"/>
                <a:cs typeface="Times New Roman"/>
              </a:rPr>
              <a:t>ground was cleared </a:t>
            </a:r>
            <a:r>
              <a:rPr dirty="0" sz="1450" spc="-5">
                <a:latin typeface="Times New Roman"/>
                <a:cs typeface="Times New Roman"/>
              </a:rPr>
              <a:t>of </a:t>
            </a:r>
            <a:r>
              <a:rPr dirty="0" sz="1450" spc="-25">
                <a:latin typeface="Times New Roman"/>
                <a:cs typeface="Times New Roman"/>
              </a:rPr>
              <a:t>snow, </a:t>
            </a:r>
            <a:r>
              <a:rPr dirty="0" sz="1450" spc="-10">
                <a:latin typeface="Times New Roman"/>
                <a:cs typeface="Times New Roman"/>
              </a:rPr>
              <a:t>and, after some  failures, </a:t>
            </a:r>
            <a:r>
              <a:rPr dirty="0" sz="1450" spc="-5">
                <a:latin typeface="Times New Roman"/>
                <a:cs typeface="Times New Roman"/>
              </a:rPr>
              <a:t>a good </a:t>
            </a:r>
            <a:r>
              <a:rPr dirty="0" sz="1450" spc="-10">
                <a:latin typeface="Times New Roman"/>
                <a:cs typeface="Times New Roman"/>
              </a:rPr>
              <a:t>fire blazed in the midst. The men-at-arms sat close about this  forest hearth, sharing such provisions as they had, and passing about the flask;  and Dick, having collected the most delicate </a:t>
            </a:r>
            <a:r>
              <a:rPr dirty="0" sz="1450" spc="-5">
                <a:latin typeface="Times New Roman"/>
                <a:cs typeface="Times New Roman"/>
              </a:rPr>
              <a:t>of </a:t>
            </a:r>
            <a:r>
              <a:rPr dirty="0" sz="1450" spc="-10">
                <a:latin typeface="Times New Roman"/>
                <a:cs typeface="Times New Roman"/>
              </a:rPr>
              <a:t>the rough and scanty fare,  </a:t>
            </a:r>
            <a:r>
              <a:rPr dirty="0" sz="1450" spc="-5">
                <a:latin typeface="Times New Roman"/>
                <a:cs typeface="Times New Roman"/>
              </a:rPr>
              <a:t>brought </a:t>
            </a:r>
            <a:r>
              <a:rPr dirty="0" sz="1450" spc="-10">
                <a:latin typeface="Times New Roman"/>
                <a:cs typeface="Times New Roman"/>
              </a:rPr>
              <a:t>it to Lord </a:t>
            </a:r>
            <a:r>
              <a:rPr dirty="0" sz="1450" spc="-15">
                <a:latin typeface="Times New Roman"/>
                <a:cs typeface="Times New Roman"/>
              </a:rPr>
              <a:t>Risingham’s </a:t>
            </a:r>
            <a:r>
              <a:rPr dirty="0" sz="1450" spc="-10">
                <a:latin typeface="Times New Roman"/>
                <a:cs typeface="Times New Roman"/>
              </a:rPr>
              <a:t>niece, where she sat apart from the soldiery  against </a:t>
            </a:r>
            <a:r>
              <a:rPr dirty="0" sz="1450" spc="-5">
                <a:latin typeface="Times New Roman"/>
                <a:cs typeface="Times New Roman"/>
              </a:rPr>
              <a:t>a </a:t>
            </a:r>
            <a:r>
              <a:rPr dirty="0" sz="1450" spc="-10">
                <a:latin typeface="Times New Roman"/>
                <a:cs typeface="Times New Roman"/>
              </a:rPr>
              <a:t>tree.</a:t>
            </a:r>
            <a:endParaRPr sz="1450">
              <a:latin typeface="Times New Roman"/>
              <a:cs typeface="Times New Roman"/>
            </a:endParaRPr>
          </a:p>
          <a:p>
            <a:pPr algn="just" marL="12700" marR="12065">
              <a:lnSpc>
                <a:spcPts val="1730"/>
              </a:lnSpc>
              <a:spcBef>
                <a:spcPts val="565"/>
              </a:spcBef>
            </a:pPr>
            <a:r>
              <a:rPr dirty="0" sz="1450" spc="-10">
                <a:latin typeface="Times New Roman"/>
                <a:cs typeface="Times New Roman"/>
              </a:rPr>
              <a:t>She sat </a:t>
            </a:r>
            <a:r>
              <a:rPr dirty="0" sz="1450" spc="-5">
                <a:latin typeface="Times New Roman"/>
                <a:cs typeface="Times New Roman"/>
              </a:rPr>
              <a:t>upon one </a:t>
            </a:r>
            <a:r>
              <a:rPr dirty="0" sz="1450" spc="-10">
                <a:latin typeface="Times New Roman"/>
                <a:cs typeface="Times New Roman"/>
              </a:rPr>
              <a:t>horse-cloth, wrapped in </a:t>
            </a:r>
            <a:r>
              <a:rPr dirty="0" sz="1450" spc="-15">
                <a:latin typeface="Times New Roman"/>
                <a:cs typeface="Times New Roman"/>
              </a:rPr>
              <a:t>another, </a:t>
            </a:r>
            <a:r>
              <a:rPr dirty="0" sz="1450" spc="-10">
                <a:latin typeface="Times New Roman"/>
                <a:cs typeface="Times New Roman"/>
              </a:rPr>
              <a:t>and stared straight before  her at the firelit scene. At the </a:t>
            </a:r>
            <a:r>
              <a:rPr dirty="0" sz="1450" spc="-15">
                <a:latin typeface="Times New Roman"/>
                <a:cs typeface="Times New Roman"/>
              </a:rPr>
              <a:t>offer </a:t>
            </a:r>
            <a:r>
              <a:rPr dirty="0" sz="1450" spc="-5">
                <a:latin typeface="Times New Roman"/>
                <a:cs typeface="Times New Roman"/>
              </a:rPr>
              <a:t>of </a:t>
            </a:r>
            <a:r>
              <a:rPr dirty="0" sz="1450" spc="-10">
                <a:latin typeface="Times New Roman"/>
                <a:cs typeface="Times New Roman"/>
              </a:rPr>
              <a:t>food she started, like </a:t>
            </a:r>
            <a:r>
              <a:rPr dirty="0" sz="1450" spc="-5">
                <a:latin typeface="Times New Roman"/>
                <a:cs typeface="Times New Roman"/>
              </a:rPr>
              <a:t>one </a:t>
            </a:r>
            <a:r>
              <a:rPr dirty="0" sz="1450" spc="-10">
                <a:latin typeface="Times New Roman"/>
                <a:cs typeface="Times New Roman"/>
              </a:rPr>
              <a:t>wakened from  </a:t>
            </a:r>
            <a:r>
              <a:rPr dirty="0" sz="1450" spc="-5">
                <a:latin typeface="Times New Roman"/>
                <a:cs typeface="Times New Roman"/>
              </a:rPr>
              <a:t>a </a:t>
            </a:r>
            <a:r>
              <a:rPr dirty="0" sz="1450" spc="-10">
                <a:latin typeface="Times New Roman"/>
                <a:cs typeface="Times New Roman"/>
              </a:rPr>
              <a:t>dream, and then silently</a:t>
            </a:r>
            <a:r>
              <a:rPr dirty="0" sz="1450" spc="5">
                <a:latin typeface="Times New Roman"/>
                <a:cs typeface="Times New Roman"/>
              </a:rPr>
              <a:t> </a:t>
            </a:r>
            <a:r>
              <a:rPr dirty="0" sz="1450" spc="-10">
                <a:latin typeface="Times New Roman"/>
                <a:cs typeface="Times New Roman"/>
              </a:rPr>
              <a:t>refused.</a:t>
            </a:r>
            <a:endParaRPr sz="1450">
              <a:latin typeface="Times New Roman"/>
              <a:cs typeface="Times New Roman"/>
            </a:endParaRPr>
          </a:p>
          <a:p>
            <a:pPr algn="just" marL="12700" marR="8890">
              <a:lnSpc>
                <a:spcPts val="1730"/>
              </a:lnSpc>
              <a:spcBef>
                <a:spcPts val="570"/>
              </a:spcBef>
            </a:pPr>
            <a:r>
              <a:rPr dirty="0" sz="1450" spc="-10">
                <a:latin typeface="Times New Roman"/>
                <a:cs typeface="Times New Roman"/>
              </a:rPr>
              <a:t>“Madam,” said Dick, “let me beseech </a:t>
            </a:r>
            <a:r>
              <a:rPr dirty="0" sz="1450" spc="-5">
                <a:latin typeface="Times New Roman"/>
                <a:cs typeface="Times New Roman"/>
              </a:rPr>
              <a:t>you, </a:t>
            </a:r>
            <a:r>
              <a:rPr dirty="0" sz="1450" spc="-10">
                <a:latin typeface="Times New Roman"/>
                <a:cs typeface="Times New Roman"/>
              </a:rPr>
              <a:t>punish me </a:t>
            </a:r>
            <a:r>
              <a:rPr dirty="0" sz="1450" spc="-5">
                <a:latin typeface="Times New Roman"/>
                <a:cs typeface="Times New Roman"/>
              </a:rPr>
              <a:t>not </a:t>
            </a:r>
            <a:r>
              <a:rPr dirty="0" sz="1450" spc="-10">
                <a:latin typeface="Times New Roman"/>
                <a:cs typeface="Times New Roman"/>
              </a:rPr>
              <a:t>so </a:t>
            </a:r>
            <a:r>
              <a:rPr dirty="0" sz="1450" spc="-20">
                <a:latin typeface="Times New Roman"/>
                <a:cs typeface="Times New Roman"/>
              </a:rPr>
              <a:t>cruelly. </a:t>
            </a:r>
            <a:r>
              <a:rPr dirty="0" sz="1450" spc="-10">
                <a:latin typeface="Times New Roman"/>
                <a:cs typeface="Times New Roman"/>
              </a:rPr>
              <a:t>Wherein  </a:t>
            </a:r>
            <a:r>
              <a:rPr dirty="0" sz="1450" spc="-5">
                <a:latin typeface="Times New Roman"/>
                <a:cs typeface="Times New Roman"/>
              </a:rPr>
              <a:t>I</a:t>
            </a:r>
            <a:r>
              <a:rPr dirty="0" sz="1450" spc="65">
                <a:latin typeface="Times New Roman"/>
                <a:cs typeface="Times New Roman"/>
              </a:rPr>
              <a:t> </a:t>
            </a:r>
            <a:r>
              <a:rPr dirty="0" sz="1450" spc="-10">
                <a:latin typeface="Times New Roman"/>
                <a:cs typeface="Times New Roman"/>
              </a:rPr>
              <a:t>have</a:t>
            </a:r>
            <a:r>
              <a:rPr dirty="0" sz="1450" spc="70">
                <a:latin typeface="Times New Roman"/>
                <a:cs typeface="Times New Roman"/>
              </a:rPr>
              <a:t> </a:t>
            </a:r>
            <a:r>
              <a:rPr dirty="0" sz="1450" spc="-10">
                <a:latin typeface="Times New Roman"/>
                <a:cs typeface="Times New Roman"/>
              </a:rPr>
              <a:t>offended</a:t>
            </a:r>
            <a:r>
              <a:rPr dirty="0" sz="1450" spc="65">
                <a:latin typeface="Times New Roman"/>
                <a:cs typeface="Times New Roman"/>
              </a:rPr>
              <a:t> </a:t>
            </a:r>
            <a:r>
              <a:rPr dirty="0" sz="1450" spc="-5">
                <a:latin typeface="Times New Roman"/>
                <a:cs typeface="Times New Roman"/>
              </a:rPr>
              <a:t>you,</a:t>
            </a:r>
            <a:r>
              <a:rPr dirty="0" sz="1450" spc="70">
                <a:latin typeface="Times New Roman"/>
                <a:cs typeface="Times New Roman"/>
              </a:rPr>
              <a:t> </a:t>
            </a:r>
            <a:r>
              <a:rPr dirty="0" sz="1450" spc="-5">
                <a:latin typeface="Times New Roman"/>
                <a:cs typeface="Times New Roman"/>
              </a:rPr>
              <a:t>I</a:t>
            </a:r>
            <a:r>
              <a:rPr dirty="0" sz="1450" spc="65">
                <a:latin typeface="Times New Roman"/>
                <a:cs typeface="Times New Roman"/>
              </a:rPr>
              <a:t> </a:t>
            </a:r>
            <a:r>
              <a:rPr dirty="0" sz="1450" spc="-10">
                <a:latin typeface="Times New Roman"/>
                <a:cs typeface="Times New Roman"/>
              </a:rPr>
              <a:t>know</a:t>
            </a:r>
            <a:r>
              <a:rPr dirty="0" sz="1450" spc="70">
                <a:latin typeface="Times New Roman"/>
                <a:cs typeface="Times New Roman"/>
              </a:rPr>
              <a:t> </a:t>
            </a:r>
            <a:r>
              <a:rPr dirty="0" sz="1450" spc="-5">
                <a:latin typeface="Times New Roman"/>
                <a:cs typeface="Times New Roman"/>
              </a:rPr>
              <a:t>not;</a:t>
            </a:r>
            <a:r>
              <a:rPr dirty="0" sz="1450" spc="65">
                <a:latin typeface="Times New Roman"/>
                <a:cs typeface="Times New Roman"/>
              </a:rPr>
              <a:t> </a:t>
            </a:r>
            <a:r>
              <a:rPr dirty="0" sz="1450" spc="-5">
                <a:latin typeface="Times New Roman"/>
                <a:cs typeface="Times New Roman"/>
              </a:rPr>
              <a:t>I</a:t>
            </a:r>
            <a:r>
              <a:rPr dirty="0" sz="1450" spc="70">
                <a:latin typeface="Times New Roman"/>
                <a:cs typeface="Times New Roman"/>
              </a:rPr>
              <a:t> </a:t>
            </a:r>
            <a:r>
              <a:rPr dirty="0" sz="1450" spc="-10">
                <a:latin typeface="Times New Roman"/>
                <a:cs typeface="Times New Roman"/>
              </a:rPr>
              <a:t>have,</a:t>
            </a:r>
            <a:r>
              <a:rPr dirty="0" sz="1450" spc="70">
                <a:latin typeface="Times New Roman"/>
                <a:cs typeface="Times New Roman"/>
              </a:rPr>
              <a:t> </a:t>
            </a:r>
            <a:r>
              <a:rPr dirty="0" sz="1450" spc="-10">
                <a:latin typeface="Times New Roman"/>
                <a:cs typeface="Times New Roman"/>
              </a:rPr>
              <a:t>indeed,</a:t>
            </a:r>
            <a:r>
              <a:rPr dirty="0" sz="1450" spc="65">
                <a:latin typeface="Times New Roman"/>
                <a:cs typeface="Times New Roman"/>
              </a:rPr>
              <a:t> </a:t>
            </a:r>
            <a:r>
              <a:rPr dirty="0" sz="1450" spc="-10">
                <a:latin typeface="Times New Roman"/>
                <a:cs typeface="Times New Roman"/>
              </a:rPr>
              <a:t>carried</a:t>
            </a:r>
            <a:r>
              <a:rPr dirty="0" sz="1450" spc="70">
                <a:latin typeface="Times New Roman"/>
                <a:cs typeface="Times New Roman"/>
              </a:rPr>
              <a:t> </a:t>
            </a:r>
            <a:r>
              <a:rPr dirty="0" sz="1450" spc="-5">
                <a:latin typeface="Times New Roman"/>
                <a:cs typeface="Times New Roman"/>
              </a:rPr>
              <a:t>you</a:t>
            </a:r>
            <a:r>
              <a:rPr dirty="0" sz="1450" spc="65">
                <a:latin typeface="Times New Roman"/>
                <a:cs typeface="Times New Roman"/>
              </a:rPr>
              <a:t> </a:t>
            </a:r>
            <a:r>
              <a:rPr dirty="0" sz="1450" spc="-30">
                <a:latin typeface="Times New Roman"/>
                <a:cs typeface="Times New Roman"/>
              </a:rPr>
              <a:t>away,</a:t>
            </a:r>
            <a:r>
              <a:rPr dirty="0" sz="1450" spc="70">
                <a:latin typeface="Times New Roman"/>
                <a:cs typeface="Times New Roman"/>
              </a:rPr>
              <a:t> </a:t>
            </a:r>
            <a:r>
              <a:rPr dirty="0" sz="1450" spc="-5">
                <a:latin typeface="Times New Roman"/>
                <a:cs typeface="Times New Roman"/>
              </a:rPr>
              <a:t>but</a:t>
            </a:r>
            <a:r>
              <a:rPr dirty="0" sz="1450" spc="65">
                <a:latin typeface="Times New Roman"/>
                <a:cs typeface="Times New Roman"/>
              </a:rPr>
              <a:t> </a:t>
            </a:r>
            <a:r>
              <a:rPr dirty="0" sz="1450" spc="-10">
                <a:latin typeface="Times New Roman"/>
                <a:cs typeface="Times New Roman"/>
              </a:rPr>
              <a:t>with</a:t>
            </a:r>
            <a:r>
              <a:rPr dirty="0" sz="1450" spc="7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friendly violence; </a:t>
            </a:r>
            <a:r>
              <a:rPr dirty="0" sz="1450" spc="-5">
                <a:latin typeface="Times New Roman"/>
                <a:cs typeface="Times New Roman"/>
              </a:rPr>
              <a:t>I </a:t>
            </a:r>
            <a:r>
              <a:rPr dirty="0" sz="1450" spc="-10">
                <a:latin typeface="Times New Roman"/>
                <a:cs typeface="Times New Roman"/>
              </a:rPr>
              <a:t>have, indeed, exposed </a:t>
            </a:r>
            <a:r>
              <a:rPr dirty="0" sz="1450" spc="-5">
                <a:latin typeface="Times New Roman"/>
                <a:cs typeface="Times New Roman"/>
              </a:rPr>
              <a:t>you </a:t>
            </a:r>
            <a:r>
              <a:rPr dirty="0" sz="1450" spc="-10">
                <a:latin typeface="Times New Roman"/>
                <a:cs typeface="Times New Roman"/>
              </a:rPr>
              <a:t>to the inclemency </a:t>
            </a:r>
            <a:r>
              <a:rPr dirty="0" sz="1450" spc="-5">
                <a:latin typeface="Times New Roman"/>
                <a:cs typeface="Times New Roman"/>
              </a:rPr>
              <a:t>of </a:t>
            </a:r>
            <a:r>
              <a:rPr dirty="0" sz="1450" spc="-10">
                <a:latin typeface="Times New Roman"/>
                <a:cs typeface="Times New Roman"/>
              </a:rPr>
              <a:t>night, </a:t>
            </a:r>
            <a:r>
              <a:rPr dirty="0" sz="1450" spc="-5">
                <a:latin typeface="Times New Roman"/>
                <a:cs typeface="Times New Roman"/>
              </a:rPr>
              <a:t>but  </a:t>
            </a:r>
            <a:r>
              <a:rPr dirty="0" sz="1450" spc="-10">
                <a:latin typeface="Times New Roman"/>
                <a:cs typeface="Times New Roman"/>
              </a:rPr>
              <a:t>the hurry that lies </a:t>
            </a:r>
            <a:r>
              <a:rPr dirty="0" sz="1450" spc="-5">
                <a:latin typeface="Times New Roman"/>
                <a:cs typeface="Times New Roman"/>
              </a:rPr>
              <a:t>upon </a:t>
            </a:r>
            <a:r>
              <a:rPr dirty="0" sz="1450" spc="-10">
                <a:latin typeface="Times New Roman"/>
                <a:cs typeface="Times New Roman"/>
              </a:rPr>
              <a:t>me hath for its end the preservation </a:t>
            </a:r>
            <a:r>
              <a:rPr dirty="0" sz="1450" spc="-5">
                <a:latin typeface="Times New Roman"/>
                <a:cs typeface="Times New Roman"/>
              </a:rPr>
              <a:t>of </a:t>
            </a:r>
            <a:r>
              <a:rPr dirty="0" sz="1450" spc="-15">
                <a:latin typeface="Times New Roman"/>
                <a:cs typeface="Times New Roman"/>
              </a:rPr>
              <a:t>another, </a:t>
            </a:r>
            <a:r>
              <a:rPr dirty="0" sz="1450" spc="-10">
                <a:latin typeface="Times New Roman"/>
                <a:cs typeface="Times New Roman"/>
              </a:rPr>
              <a:t>who is  </a:t>
            </a:r>
            <a:r>
              <a:rPr dirty="0" sz="1450" spc="-5">
                <a:latin typeface="Times New Roman"/>
                <a:cs typeface="Times New Roman"/>
              </a:rPr>
              <a:t>no </a:t>
            </a:r>
            <a:r>
              <a:rPr dirty="0" sz="1450" spc="-10">
                <a:latin typeface="Times New Roman"/>
                <a:cs typeface="Times New Roman"/>
              </a:rPr>
              <a:t>less frail and </a:t>
            </a:r>
            <a:r>
              <a:rPr dirty="0" sz="1450" spc="-5">
                <a:latin typeface="Times New Roman"/>
                <a:cs typeface="Times New Roman"/>
              </a:rPr>
              <a:t>no </a:t>
            </a:r>
            <a:r>
              <a:rPr dirty="0" sz="1450" spc="-10">
                <a:latin typeface="Times New Roman"/>
                <a:cs typeface="Times New Roman"/>
              </a:rPr>
              <a:t>less unfriended than yourself. At least, madam, punish </a:t>
            </a:r>
            <a:r>
              <a:rPr dirty="0" sz="1450" spc="-5">
                <a:latin typeface="Times New Roman"/>
                <a:cs typeface="Times New Roman"/>
              </a:rPr>
              <a:t>not  </a:t>
            </a:r>
            <a:r>
              <a:rPr dirty="0" sz="1450" spc="-10">
                <a:latin typeface="Times New Roman"/>
                <a:cs typeface="Times New Roman"/>
              </a:rPr>
              <a:t>yourself; and eat, if </a:t>
            </a:r>
            <a:r>
              <a:rPr dirty="0" sz="1450" spc="-5">
                <a:latin typeface="Times New Roman"/>
                <a:cs typeface="Times New Roman"/>
              </a:rPr>
              <a:t>not </a:t>
            </a:r>
            <a:r>
              <a:rPr dirty="0" sz="1450" spc="-10">
                <a:latin typeface="Times New Roman"/>
                <a:cs typeface="Times New Roman"/>
              </a:rPr>
              <a:t>for </a:t>
            </a:r>
            <a:r>
              <a:rPr dirty="0" sz="1450" spc="-15">
                <a:latin typeface="Times New Roman"/>
                <a:cs typeface="Times New Roman"/>
              </a:rPr>
              <a:t>hunger, </a:t>
            </a:r>
            <a:r>
              <a:rPr dirty="0" sz="1450" spc="-10">
                <a:latin typeface="Times New Roman"/>
                <a:cs typeface="Times New Roman"/>
              </a:rPr>
              <a:t>then for</a:t>
            </a:r>
            <a:r>
              <a:rPr dirty="0" sz="1450" spc="45">
                <a:latin typeface="Times New Roman"/>
                <a:cs typeface="Times New Roman"/>
              </a:rPr>
              <a:t> </a:t>
            </a:r>
            <a:r>
              <a:rPr dirty="0" sz="1450" spc="-10">
                <a:latin typeface="Times New Roman"/>
                <a:cs typeface="Times New Roman"/>
              </a:rPr>
              <a:t>strength.”</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“I will eat nothing at the hands that slew my kinsman,” she</a:t>
            </a:r>
            <a:r>
              <a:rPr dirty="0" sz="1450" spc="85">
                <a:latin typeface="Times New Roman"/>
                <a:cs typeface="Times New Roman"/>
              </a:rPr>
              <a:t> </a:t>
            </a:r>
            <a:r>
              <a:rPr dirty="0" sz="1450" spc="-10">
                <a:latin typeface="Times New Roman"/>
                <a:cs typeface="Times New Roman"/>
              </a:rPr>
              <a:t>replied.</a:t>
            </a:r>
            <a:endParaRPr sz="1450">
              <a:latin typeface="Times New Roman"/>
              <a:cs typeface="Times New Roman"/>
            </a:endParaRPr>
          </a:p>
          <a:p>
            <a:pPr algn="just" marL="12700" marR="82550">
              <a:lnSpc>
                <a:spcPct val="132400"/>
              </a:lnSpc>
            </a:pPr>
            <a:r>
              <a:rPr dirty="0" sz="1450" spc="-10">
                <a:latin typeface="Times New Roman"/>
                <a:cs typeface="Times New Roman"/>
              </a:rPr>
              <a:t>“Dear madam,” Dick cried, “I swear to </a:t>
            </a:r>
            <a:r>
              <a:rPr dirty="0" sz="1450" spc="-5">
                <a:latin typeface="Times New Roman"/>
                <a:cs typeface="Times New Roman"/>
              </a:rPr>
              <a:t>you upon </a:t>
            </a:r>
            <a:r>
              <a:rPr dirty="0" sz="1450" spc="-10">
                <a:latin typeface="Times New Roman"/>
                <a:cs typeface="Times New Roman"/>
              </a:rPr>
              <a:t>the rood </a:t>
            </a:r>
            <a:r>
              <a:rPr dirty="0" sz="1450" spc="-5">
                <a:latin typeface="Times New Roman"/>
                <a:cs typeface="Times New Roman"/>
              </a:rPr>
              <a:t>I </a:t>
            </a:r>
            <a:r>
              <a:rPr dirty="0" sz="1450" spc="-10">
                <a:latin typeface="Times New Roman"/>
                <a:cs typeface="Times New Roman"/>
              </a:rPr>
              <a:t>touched him </a:t>
            </a:r>
            <a:r>
              <a:rPr dirty="0" sz="1450" spc="-5">
                <a:latin typeface="Times New Roman"/>
                <a:cs typeface="Times New Roman"/>
              </a:rPr>
              <a:t>not.”  </a:t>
            </a:r>
            <a:r>
              <a:rPr dirty="0" sz="1450" spc="-10">
                <a:latin typeface="Times New Roman"/>
                <a:cs typeface="Times New Roman"/>
              </a:rPr>
              <a:t>“Swear to me that </a:t>
            </a:r>
            <a:r>
              <a:rPr dirty="0" sz="1450" spc="-5">
                <a:latin typeface="Times New Roman"/>
                <a:cs typeface="Times New Roman"/>
              </a:rPr>
              <a:t>he </a:t>
            </a:r>
            <a:r>
              <a:rPr dirty="0" sz="1450" spc="-10">
                <a:latin typeface="Times New Roman"/>
                <a:cs typeface="Times New Roman"/>
              </a:rPr>
              <a:t>still lives,” she</a:t>
            </a:r>
            <a:r>
              <a:rPr dirty="0" sz="1450" spc="25">
                <a:latin typeface="Times New Roman"/>
                <a:cs typeface="Times New Roman"/>
              </a:rPr>
              <a:t> </a:t>
            </a:r>
            <a:r>
              <a:rPr dirty="0" sz="1450" spc="-10">
                <a:latin typeface="Times New Roman"/>
                <a:cs typeface="Times New Roman"/>
              </a:rPr>
              <a:t>returned.</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“I will </a:t>
            </a:r>
            <a:r>
              <a:rPr dirty="0" sz="1450" spc="-5">
                <a:latin typeface="Times New Roman"/>
                <a:cs typeface="Times New Roman"/>
              </a:rPr>
              <a:t>not </a:t>
            </a:r>
            <a:r>
              <a:rPr dirty="0" sz="1450" spc="-10">
                <a:latin typeface="Times New Roman"/>
                <a:cs typeface="Times New Roman"/>
              </a:rPr>
              <a:t>palter with </a:t>
            </a:r>
            <a:r>
              <a:rPr dirty="0" sz="1450" spc="-5">
                <a:latin typeface="Times New Roman"/>
                <a:cs typeface="Times New Roman"/>
              </a:rPr>
              <a:t>you,” </a:t>
            </a:r>
            <a:r>
              <a:rPr dirty="0" sz="1450" spc="-10">
                <a:latin typeface="Times New Roman"/>
                <a:cs typeface="Times New Roman"/>
              </a:rPr>
              <a:t>answered Dick. “Pity bids me to wound </a:t>
            </a:r>
            <a:r>
              <a:rPr dirty="0" sz="1450" spc="-5">
                <a:latin typeface="Times New Roman"/>
                <a:cs typeface="Times New Roman"/>
              </a:rPr>
              <a:t>you. </a:t>
            </a:r>
            <a:r>
              <a:rPr dirty="0" sz="1450" spc="-10">
                <a:latin typeface="Times New Roman"/>
                <a:cs typeface="Times New Roman"/>
              </a:rPr>
              <a:t>In  my heart </a:t>
            </a:r>
            <a:r>
              <a:rPr dirty="0" sz="1450" spc="-5">
                <a:latin typeface="Times New Roman"/>
                <a:cs typeface="Times New Roman"/>
              </a:rPr>
              <a:t>I do </a:t>
            </a:r>
            <a:r>
              <a:rPr dirty="0" sz="1450" spc="-10">
                <a:latin typeface="Times New Roman"/>
                <a:cs typeface="Times New Roman"/>
              </a:rPr>
              <a:t>believe him</a:t>
            </a:r>
            <a:r>
              <a:rPr dirty="0" sz="1450" spc="5">
                <a:latin typeface="Times New Roman"/>
                <a:cs typeface="Times New Roman"/>
              </a:rPr>
              <a:t> </a:t>
            </a:r>
            <a:r>
              <a:rPr dirty="0" sz="1450" spc="-10">
                <a:latin typeface="Times New Roman"/>
                <a:cs typeface="Times New Roman"/>
              </a:rPr>
              <a:t>dead.”</a:t>
            </a:r>
            <a:endParaRPr sz="1450">
              <a:latin typeface="Times New Roman"/>
              <a:cs typeface="Times New Roman"/>
            </a:endParaRPr>
          </a:p>
          <a:p>
            <a:pPr algn="just" marL="12700" marR="6350">
              <a:lnSpc>
                <a:spcPts val="1730"/>
              </a:lnSpc>
              <a:spcBef>
                <a:spcPts val="575"/>
              </a:spcBef>
            </a:pPr>
            <a:r>
              <a:rPr dirty="0" sz="1450" spc="-10">
                <a:latin typeface="Times New Roman"/>
                <a:cs typeface="Times New Roman"/>
              </a:rPr>
              <a:t>“And </a:t>
            </a:r>
            <a:r>
              <a:rPr dirty="0" sz="1450" spc="-5">
                <a:latin typeface="Times New Roman"/>
                <a:cs typeface="Times New Roman"/>
              </a:rPr>
              <a:t>ye </a:t>
            </a:r>
            <a:r>
              <a:rPr dirty="0" sz="1450" spc="-10">
                <a:latin typeface="Times New Roman"/>
                <a:cs typeface="Times New Roman"/>
              </a:rPr>
              <a:t>ask me to eat!” she cried. </a:t>
            </a:r>
            <a:r>
              <a:rPr dirty="0" sz="1450" spc="-65">
                <a:latin typeface="Times New Roman"/>
                <a:cs typeface="Times New Roman"/>
              </a:rPr>
              <a:t>“Ay, </a:t>
            </a:r>
            <a:r>
              <a:rPr dirty="0" sz="1450" spc="-10">
                <a:latin typeface="Times New Roman"/>
                <a:cs typeface="Times New Roman"/>
              </a:rPr>
              <a:t>and they call </a:t>
            </a:r>
            <a:r>
              <a:rPr dirty="0" sz="1450" spc="-5">
                <a:latin typeface="Times New Roman"/>
                <a:cs typeface="Times New Roman"/>
              </a:rPr>
              <a:t>you </a:t>
            </a:r>
            <a:r>
              <a:rPr dirty="0" sz="1450" spc="-10">
                <a:latin typeface="Times New Roman"/>
                <a:cs typeface="Times New Roman"/>
              </a:rPr>
              <a:t>‘sir!’ Y’ have won  </a:t>
            </a:r>
            <a:r>
              <a:rPr dirty="0" sz="1450" spc="-5">
                <a:latin typeface="Times New Roman"/>
                <a:cs typeface="Times New Roman"/>
              </a:rPr>
              <a:t>your </a:t>
            </a:r>
            <a:r>
              <a:rPr dirty="0" sz="1450" spc="-10">
                <a:latin typeface="Times New Roman"/>
                <a:cs typeface="Times New Roman"/>
              </a:rPr>
              <a:t>spurs </a:t>
            </a:r>
            <a:r>
              <a:rPr dirty="0" sz="1450" spc="-5">
                <a:latin typeface="Times New Roman"/>
                <a:cs typeface="Times New Roman"/>
              </a:rPr>
              <a:t>by </a:t>
            </a:r>
            <a:r>
              <a:rPr dirty="0" sz="1450" spc="-10">
                <a:latin typeface="Times New Roman"/>
                <a:cs typeface="Times New Roman"/>
              </a:rPr>
              <a:t>my </a:t>
            </a:r>
            <a:r>
              <a:rPr dirty="0" sz="1450" spc="-5">
                <a:latin typeface="Times New Roman"/>
                <a:cs typeface="Times New Roman"/>
              </a:rPr>
              <a:t>good </a:t>
            </a:r>
            <a:r>
              <a:rPr dirty="0" sz="1450" spc="-20">
                <a:latin typeface="Times New Roman"/>
                <a:cs typeface="Times New Roman"/>
              </a:rPr>
              <a:t>kinsman’s murder. </a:t>
            </a:r>
            <a:r>
              <a:rPr dirty="0" sz="1450" spc="-10">
                <a:latin typeface="Times New Roman"/>
                <a:cs typeface="Times New Roman"/>
              </a:rPr>
              <a:t>And had </a:t>
            </a:r>
            <a:r>
              <a:rPr dirty="0" sz="1450" spc="-5">
                <a:latin typeface="Times New Roman"/>
                <a:cs typeface="Times New Roman"/>
              </a:rPr>
              <a:t>I not </a:t>
            </a:r>
            <a:r>
              <a:rPr dirty="0" sz="1450" spc="-10">
                <a:latin typeface="Times New Roman"/>
                <a:cs typeface="Times New Roman"/>
              </a:rPr>
              <a:t>been </a:t>
            </a:r>
            <a:r>
              <a:rPr dirty="0" sz="1450" spc="-5">
                <a:latin typeface="Times New Roman"/>
                <a:cs typeface="Times New Roman"/>
              </a:rPr>
              <a:t>fool </a:t>
            </a:r>
            <a:r>
              <a:rPr dirty="0" sz="1450" spc="-10">
                <a:latin typeface="Times New Roman"/>
                <a:cs typeface="Times New Roman"/>
              </a:rPr>
              <a:t>and traitor  </a:t>
            </a:r>
            <a:r>
              <a:rPr dirty="0" sz="1450" spc="-5">
                <a:latin typeface="Times New Roman"/>
                <a:cs typeface="Times New Roman"/>
              </a:rPr>
              <a:t>both, </a:t>
            </a:r>
            <a:r>
              <a:rPr dirty="0" sz="1450" spc="-10">
                <a:latin typeface="Times New Roman"/>
                <a:cs typeface="Times New Roman"/>
              </a:rPr>
              <a:t>and saved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your </a:t>
            </a:r>
            <a:r>
              <a:rPr dirty="0" sz="1450" spc="-20">
                <a:latin typeface="Times New Roman"/>
                <a:cs typeface="Times New Roman"/>
              </a:rPr>
              <a:t>enemy’s </a:t>
            </a:r>
            <a:r>
              <a:rPr dirty="0" sz="1450" spc="-10">
                <a:latin typeface="Times New Roman"/>
                <a:cs typeface="Times New Roman"/>
              </a:rPr>
              <a:t>house, </a:t>
            </a:r>
            <a:r>
              <a:rPr dirty="0" sz="1450" spc="-5">
                <a:latin typeface="Times New Roman"/>
                <a:cs typeface="Times New Roman"/>
              </a:rPr>
              <a:t>ye </a:t>
            </a:r>
            <a:r>
              <a:rPr dirty="0" sz="1450" spc="-10">
                <a:latin typeface="Times New Roman"/>
                <a:cs typeface="Times New Roman"/>
              </a:rPr>
              <a:t>should have died the death, and  he—he that was worth twelve </a:t>
            </a:r>
            <a:r>
              <a:rPr dirty="0" sz="1450" spc="-5">
                <a:latin typeface="Times New Roman"/>
                <a:cs typeface="Times New Roman"/>
              </a:rPr>
              <a:t>of </a:t>
            </a:r>
            <a:r>
              <a:rPr dirty="0" sz="1450" spc="-10">
                <a:latin typeface="Times New Roman"/>
                <a:cs typeface="Times New Roman"/>
              </a:rPr>
              <a:t>you—were</a:t>
            </a:r>
            <a:r>
              <a:rPr dirty="0" sz="1450" spc="20">
                <a:latin typeface="Times New Roman"/>
                <a:cs typeface="Times New Roman"/>
              </a:rPr>
              <a:t> </a:t>
            </a:r>
            <a:r>
              <a:rPr dirty="0" sz="1450" spc="-10">
                <a:latin typeface="Times New Roman"/>
                <a:cs typeface="Times New Roman"/>
              </a:rPr>
              <a:t>living.”</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“I did </a:t>
            </a:r>
            <a:r>
              <a:rPr dirty="0" sz="1450" spc="-5">
                <a:latin typeface="Times New Roman"/>
                <a:cs typeface="Times New Roman"/>
              </a:rPr>
              <a:t>but </a:t>
            </a:r>
            <a:r>
              <a:rPr dirty="0" sz="1450" spc="-10">
                <a:latin typeface="Times New Roman"/>
                <a:cs typeface="Times New Roman"/>
              </a:rPr>
              <a:t>my </a:t>
            </a:r>
            <a:r>
              <a:rPr dirty="0" sz="1450" spc="-25">
                <a:latin typeface="Times New Roman"/>
                <a:cs typeface="Times New Roman"/>
              </a:rPr>
              <a:t>man’s </a:t>
            </a:r>
            <a:r>
              <a:rPr dirty="0" sz="1450" spc="-10">
                <a:latin typeface="Times New Roman"/>
                <a:cs typeface="Times New Roman"/>
              </a:rPr>
              <a:t>best, even as </a:t>
            </a:r>
            <a:r>
              <a:rPr dirty="0" sz="1450" spc="-5">
                <a:latin typeface="Times New Roman"/>
                <a:cs typeface="Times New Roman"/>
              </a:rPr>
              <a:t>your </a:t>
            </a:r>
            <a:r>
              <a:rPr dirty="0" sz="1450" spc="-10">
                <a:latin typeface="Times New Roman"/>
                <a:cs typeface="Times New Roman"/>
              </a:rPr>
              <a:t>kinsman did </a:t>
            </a:r>
            <a:r>
              <a:rPr dirty="0" sz="1450" spc="-5">
                <a:latin typeface="Times New Roman"/>
                <a:cs typeface="Times New Roman"/>
              </a:rPr>
              <a:t>upon </a:t>
            </a:r>
            <a:r>
              <a:rPr dirty="0" sz="1450" spc="-10">
                <a:latin typeface="Times New Roman"/>
                <a:cs typeface="Times New Roman"/>
              </a:rPr>
              <a:t>the other </a:t>
            </a:r>
            <a:r>
              <a:rPr dirty="0" sz="1450" spc="-20">
                <a:latin typeface="Times New Roman"/>
                <a:cs typeface="Times New Roman"/>
              </a:rPr>
              <a:t>party,”  </a:t>
            </a:r>
            <a:r>
              <a:rPr dirty="0" sz="1450" spc="-10">
                <a:latin typeface="Times New Roman"/>
                <a:cs typeface="Times New Roman"/>
              </a:rPr>
              <a:t>answered Dick. </a:t>
            </a:r>
            <a:r>
              <a:rPr dirty="0" sz="1450" spc="-35">
                <a:latin typeface="Times New Roman"/>
                <a:cs typeface="Times New Roman"/>
              </a:rPr>
              <a:t>“Were </a:t>
            </a:r>
            <a:r>
              <a:rPr dirty="0" sz="1450" spc="-5">
                <a:latin typeface="Times New Roman"/>
                <a:cs typeface="Times New Roman"/>
              </a:rPr>
              <a:t>he </a:t>
            </a:r>
            <a:r>
              <a:rPr dirty="0" sz="1450" spc="-10">
                <a:latin typeface="Times New Roman"/>
                <a:cs typeface="Times New Roman"/>
              </a:rPr>
              <a:t>still living—as </a:t>
            </a:r>
            <a:r>
              <a:rPr dirty="0" sz="1450" spc="-5">
                <a:latin typeface="Times New Roman"/>
                <a:cs typeface="Times New Roman"/>
              </a:rPr>
              <a:t>I </a:t>
            </a:r>
            <a:r>
              <a:rPr dirty="0" sz="1450" spc="-10">
                <a:latin typeface="Times New Roman"/>
                <a:cs typeface="Times New Roman"/>
              </a:rPr>
              <a:t>vow to Heaven </a:t>
            </a:r>
            <a:r>
              <a:rPr dirty="0" sz="1450" spc="-5">
                <a:latin typeface="Times New Roman"/>
                <a:cs typeface="Times New Roman"/>
              </a:rPr>
              <a:t>I </a:t>
            </a:r>
            <a:r>
              <a:rPr dirty="0" sz="1450" spc="-10">
                <a:latin typeface="Times New Roman"/>
                <a:cs typeface="Times New Roman"/>
              </a:rPr>
              <a:t>wish it!—he  would praise, </a:t>
            </a:r>
            <a:r>
              <a:rPr dirty="0" sz="1450" spc="-5">
                <a:latin typeface="Times New Roman"/>
                <a:cs typeface="Times New Roman"/>
              </a:rPr>
              <a:t>not </a:t>
            </a:r>
            <a:r>
              <a:rPr dirty="0" sz="1450" spc="-10">
                <a:latin typeface="Times New Roman"/>
                <a:cs typeface="Times New Roman"/>
              </a:rPr>
              <a:t>blame</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“Sir Daniel hath told me,” she replied. “He marked </a:t>
            </a:r>
            <a:r>
              <a:rPr dirty="0" sz="1450" spc="-5">
                <a:latin typeface="Times New Roman"/>
                <a:cs typeface="Times New Roman"/>
              </a:rPr>
              <a:t>you </a:t>
            </a:r>
            <a:r>
              <a:rPr dirty="0" sz="1450" spc="-10">
                <a:latin typeface="Times New Roman"/>
                <a:cs typeface="Times New Roman"/>
              </a:rPr>
              <a:t>at the barricade. Upon  </a:t>
            </a:r>
            <a:r>
              <a:rPr dirty="0" sz="1450" spc="-5">
                <a:latin typeface="Times New Roman"/>
                <a:cs typeface="Times New Roman"/>
              </a:rPr>
              <a:t>you, he </a:t>
            </a:r>
            <a:r>
              <a:rPr dirty="0" sz="1450" spc="-10">
                <a:latin typeface="Times New Roman"/>
                <a:cs typeface="Times New Roman"/>
              </a:rPr>
              <a:t>saith, their party foundered; it was </a:t>
            </a:r>
            <a:r>
              <a:rPr dirty="0" sz="1450" spc="-5">
                <a:latin typeface="Times New Roman"/>
                <a:cs typeface="Times New Roman"/>
              </a:rPr>
              <a:t>you </a:t>
            </a:r>
            <a:r>
              <a:rPr dirty="0" sz="1450" spc="-10">
                <a:latin typeface="Times New Roman"/>
                <a:cs typeface="Times New Roman"/>
              </a:rPr>
              <a:t>that won the battle. </a:t>
            </a:r>
            <a:r>
              <a:rPr dirty="0" sz="1450" spc="-35">
                <a:latin typeface="Times New Roman"/>
                <a:cs typeface="Times New Roman"/>
              </a:rPr>
              <a:t>Well, </a:t>
            </a:r>
            <a:r>
              <a:rPr dirty="0" sz="1450" spc="-10">
                <a:latin typeface="Times New Roman"/>
                <a:cs typeface="Times New Roman"/>
              </a:rPr>
              <a:t>then,  it was </a:t>
            </a:r>
            <a:r>
              <a:rPr dirty="0" sz="1450" spc="-5">
                <a:latin typeface="Times New Roman"/>
                <a:cs typeface="Times New Roman"/>
              </a:rPr>
              <a:t>you </a:t>
            </a:r>
            <a:r>
              <a:rPr dirty="0" sz="1450" spc="-10">
                <a:latin typeface="Times New Roman"/>
                <a:cs typeface="Times New Roman"/>
              </a:rPr>
              <a:t>that killed my </a:t>
            </a:r>
            <a:r>
              <a:rPr dirty="0" sz="1450" spc="-5">
                <a:latin typeface="Times New Roman"/>
                <a:cs typeface="Times New Roman"/>
              </a:rPr>
              <a:t>good </a:t>
            </a:r>
            <a:r>
              <a:rPr dirty="0" sz="1450" spc="-10">
                <a:latin typeface="Times New Roman"/>
                <a:cs typeface="Times New Roman"/>
              </a:rPr>
              <a:t>Lord Risingham, as sure as though </a:t>
            </a:r>
            <a:r>
              <a:rPr dirty="0" sz="1450" spc="-5">
                <a:latin typeface="Times New Roman"/>
                <a:cs typeface="Times New Roman"/>
              </a:rPr>
              <a:t>ye </a:t>
            </a:r>
            <a:r>
              <a:rPr dirty="0" sz="1450" spc="-10">
                <a:latin typeface="Times New Roman"/>
                <a:cs typeface="Times New Roman"/>
              </a:rPr>
              <a:t>had  strangled him. And </a:t>
            </a:r>
            <a:r>
              <a:rPr dirty="0" sz="1450" spc="-5">
                <a:latin typeface="Times New Roman"/>
                <a:cs typeface="Times New Roman"/>
              </a:rPr>
              <a:t>ye </a:t>
            </a:r>
            <a:r>
              <a:rPr dirty="0" sz="1450" spc="-10">
                <a:latin typeface="Times New Roman"/>
                <a:cs typeface="Times New Roman"/>
              </a:rPr>
              <a:t>would have me eat with you—and </a:t>
            </a:r>
            <a:r>
              <a:rPr dirty="0" sz="1450" spc="-5">
                <a:latin typeface="Times New Roman"/>
                <a:cs typeface="Times New Roman"/>
              </a:rPr>
              <a:t>your </a:t>
            </a:r>
            <a:r>
              <a:rPr dirty="0" sz="1450" spc="-10">
                <a:latin typeface="Times New Roman"/>
                <a:cs typeface="Times New Roman"/>
              </a:rPr>
              <a:t>hands </a:t>
            </a:r>
            <a:r>
              <a:rPr dirty="0" sz="1450" spc="-5">
                <a:latin typeface="Times New Roman"/>
                <a:cs typeface="Times New Roman"/>
              </a:rPr>
              <a:t>not  </a:t>
            </a:r>
            <a:r>
              <a:rPr dirty="0" sz="1450" spc="-10">
                <a:latin typeface="Times New Roman"/>
                <a:cs typeface="Times New Roman"/>
              </a:rPr>
              <a:t>washed from killing? But Sir Daniel hath sworn </a:t>
            </a:r>
            <a:r>
              <a:rPr dirty="0" sz="1450" spc="-5">
                <a:latin typeface="Times New Roman"/>
                <a:cs typeface="Times New Roman"/>
              </a:rPr>
              <a:t>your </a:t>
            </a:r>
            <a:r>
              <a:rPr dirty="0" sz="1450" spc="-10">
                <a:latin typeface="Times New Roman"/>
                <a:cs typeface="Times New Roman"/>
              </a:rPr>
              <a:t>downfall. He </a:t>
            </a:r>
            <a:r>
              <a:rPr dirty="0" sz="1450" spc="-15">
                <a:latin typeface="Times New Roman"/>
                <a:cs typeface="Times New Roman"/>
              </a:rPr>
              <a:t>’tis </a:t>
            </a:r>
            <a:r>
              <a:rPr dirty="0" sz="1450" spc="-10">
                <a:latin typeface="Times New Roman"/>
                <a:cs typeface="Times New Roman"/>
              </a:rPr>
              <a:t>that  will avenge</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8890">
              <a:lnSpc>
                <a:spcPts val="1730"/>
              </a:lnSpc>
              <a:spcBef>
                <a:spcPts val="565"/>
              </a:spcBef>
            </a:pPr>
            <a:r>
              <a:rPr dirty="0" sz="1450" spc="-10">
                <a:latin typeface="Times New Roman"/>
                <a:cs typeface="Times New Roman"/>
              </a:rPr>
              <a:t>The unfortunate Dick was plunged in gloom. Old Arblaster returned </a:t>
            </a:r>
            <a:r>
              <a:rPr dirty="0" sz="1450" spc="-5">
                <a:latin typeface="Times New Roman"/>
                <a:cs typeface="Times New Roman"/>
              </a:rPr>
              <a:t>upon </a:t>
            </a:r>
            <a:r>
              <a:rPr dirty="0" sz="1450" spc="-10">
                <a:latin typeface="Times New Roman"/>
                <a:cs typeface="Times New Roman"/>
              </a:rPr>
              <a:t>his  mind, and </a:t>
            </a:r>
            <a:r>
              <a:rPr dirty="0" sz="1450" spc="-5">
                <a:latin typeface="Times New Roman"/>
                <a:cs typeface="Times New Roman"/>
              </a:rPr>
              <a:t>he </a:t>
            </a:r>
            <a:r>
              <a:rPr dirty="0" sz="1450" spc="-10">
                <a:latin typeface="Times New Roman"/>
                <a:cs typeface="Times New Roman"/>
              </a:rPr>
              <a:t>groaned</a:t>
            </a:r>
            <a:r>
              <a:rPr dirty="0" sz="1450">
                <a:latin typeface="Times New Roman"/>
                <a:cs typeface="Times New Roman"/>
              </a:rPr>
              <a:t> </a:t>
            </a:r>
            <a:r>
              <a:rPr dirty="0" sz="1450" spc="-10">
                <a:latin typeface="Times New Roman"/>
                <a:cs typeface="Times New Roman"/>
              </a:rPr>
              <a:t>aloud.</a:t>
            </a:r>
            <a:endParaRPr sz="1450">
              <a:latin typeface="Times New Roman"/>
              <a:cs typeface="Times New Roman"/>
            </a:endParaRPr>
          </a:p>
          <a:p>
            <a:pPr algn="just" marL="12700" marR="6350">
              <a:lnSpc>
                <a:spcPts val="1730"/>
              </a:lnSpc>
              <a:spcBef>
                <a:spcPts val="575"/>
              </a:spcBef>
            </a:pPr>
            <a:r>
              <a:rPr dirty="0" sz="1450" spc="-10">
                <a:latin typeface="Times New Roman"/>
                <a:cs typeface="Times New Roman"/>
              </a:rPr>
              <a:t>“Do </a:t>
            </a:r>
            <a:r>
              <a:rPr dirty="0" sz="1450" spc="-5">
                <a:latin typeface="Times New Roman"/>
                <a:cs typeface="Times New Roman"/>
              </a:rPr>
              <a:t>ye </a:t>
            </a:r>
            <a:r>
              <a:rPr dirty="0" sz="1450" spc="-10">
                <a:latin typeface="Times New Roman"/>
                <a:cs typeface="Times New Roman"/>
              </a:rPr>
              <a:t>hold me so guilty?” </a:t>
            </a:r>
            <a:r>
              <a:rPr dirty="0" sz="1450" spc="-5">
                <a:latin typeface="Times New Roman"/>
                <a:cs typeface="Times New Roman"/>
              </a:rPr>
              <a:t>he </a:t>
            </a:r>
            <a:r>
              <a:rPr dirty="0" sz="1450" spc="-10">
                <a:latin typeface="Times New Roman"/>
                <a:cs typeface="Times New Roman"/>
              </a:rPr>
              <a:t>said; “you that defended me—you that are  </a:t>
            </a:r>
            <a:r>
              <a:rPr dirty="0" sz="1450" spc="-20">
                <a:latin typeface="Times New Roman"/>
                <a:cs typeface="Times New Roman"/>
              </a:rPr>
              <a:t>Joanna’s</a:t>
            </a:r>
            <a:r>
              <a:rPr dirty="0" sz="1450" spc="-10">
                <a:latin typeface="Times New Roman"/>
                <a:cs typeface="Times New Roman"/>
              </a:rPr>
              <a:t> friend?”</a:t>
            </a:r>
            <a:endParaRPr sz="1450">
              <a:latin typeface="Times New Roman"/>
              <a:cs typeface="Times New Roman"/>
            </a:endParaRPr>
          </a:p>
          <a:p>
            <a:pPr algn="just" marL="12700">
              <a:lnSpc>
                <a:spcPts val="1735"/>
              </a:lnSpc>
              <a:spcBef>
                <a:spcPts val="505"/>
              </a:spcBef>
            </a:pPr>
            <a:r>
              <a:rPr dirty="0" sz="1450" spc="-10">
                <a:latin typeface="Times New Roman"/>
                <a:cs typeface="Times New Roman"/>
              </a:rPr>
              <a:t>“What made </a:t>
            </a:r>
            <a:r>
              <a:rPr dirty="0" sz="1450" spc="-5">
                <a:latin typeface="Times New Roman"/>
                <a:cs typeface="Times New Roman"/>
              </a:rPr>
              <a:t>ye </a:t>
            </a:r>
            <a:r>
              <a:rPr dirty="0" sz="1450" spc="-10">
                <a:latin typeface="Times New Roman"/>
                <a:cs typeface="Times New Roman"/>
              </a:rPr>
              <a:t>in the battle?” she retorted. “Y’ are </a:t>
            </a:r>
            <a:r>
              <a:rPr dirty="0" sz="1450" spc="-5">
                <a:latin typeface="Times New Roman"/>
                <a:cs typeface="Times New Roman"/>
              </a:rPr>
              <a:t>of no </a:t>
            </a:r>
            <a:r>
              <a:rPr dirty="0" sz="1450" spc="-10">
                <a:latin typeface="Times New Roman"/>
                <a:cs typeface="Times New Roman"/>
              </a:rPr>
              <a:t>party; </a:t>
            </a:r>
            <a:r>
              <a:rPr dirty="0" sz="1450" spc="-5">
                <a:latin typeface="Times New Roman"/>
                <a:cs typeface="Times New Roman"/>
              </a:rPr>
              <a:t>y’ </a:t>
            </a:r>
            <a:r>
              <a:rPr dirty="0" sz="1450" spc="-10">
                <a:latin typeface="Times New Roman"/>
                <a:cs typeface="Times New Roman"/>
              </a:rPr>
              <a:t>are </a:t>
            </a:r>
            <a:r>
              <a:rPr dirty="0" sz="1450" spc="-5">
                <a:latin typeface="Times New Roman"/>
                <a:cs typeface="Times New Roman"/>
              </a:rPr>
              <a:t>but a</a:t>
            </a:r>
            <a:r>
              <a:rPr dirty="0" sz="1450" spc="55">
                <a:latin typeface="Times New Roman"/>
                <a:cs typeface="Times New Roman"/>
              </a:rPr>
              <a:t> </a:t>
            </a:r>
            <a:r>
              <a:rPr dirty="0" sz="1450" spc="-10">
                <a:latin typeface="Times New Roman"/>
                <a:cs typeface="Times New Roman"/>
              </a:rPr>
              <a:t>lad</a:t>
            </a:r>
            <a:endParaRPr sz="1450">
              <a:latin typeface="Times New Roman"/>
              <a:cs typeface="Times New Roman"/>
            </a:endParaRPr>
          </a:p>
          <a:p>
            <a:pPr algn="just" marL="12700" marR="10795">
              <a:lnSpc>
                <a:spcPts val="1730"/>
              </a:lnSpc>
              <a:spcBef>
                <a:spcPts val="60"/>
              </a:spcBef>
            </a:pPr>
            <a:r>
              <a:rPr dirty="0" sz="1450" spc="-10">
                <a:latin typeface="Times New Roman"/>
                <a:cs typeface="Times New Roman"/>
              </a:rPr>
              <a:t>—but legs and </a:t>
            </a:r>
            <a:r>
              <a:rPr dirty="0" sz="1450" spc="-25">
                <a:latin typeface="Times New Roman"/>
                <a:cs typeface="Times New Roman"/>
              </a:rPr>
              <a:t>body, </a:t>
            </a:r>
            <a:r>
              <a:rPr dirty="0" sz="1450" spc="-10">
                <a:latin typeface="Times New Roman"/>
                <a:cs typeface="Times New Roman"/>
              </a:rPr>
              <a:t>without government </a:t>
            </a:r>
            <a:r>
              <a:rPr dirty="0" sz="1450" spc="-5">
                <a:latin typeface="Times New Roman"/>
                <a:cs typeface="Times New Roman"/>
              </a:rPr>
              <a:t>of </a:t>
            </a:r>
            <a:r>
              <a:rPr dirty="0" sz="1450" spc="-10">
                <a:latin typeface="Times New Roman"/>
                <a:cs typeface="Times New Roman"/>
              </a:rPr>
              <a:t>wit </a:t>
            </a:r>
            <a:r>
              <a:rPr dirty="0" sz="1450" spc="-5">
                <a:latin typeface="Times New Roman"/>
                <a:cs typeface="Times New Roman"/>
              </a:rPr>
              <a:t>or </a:t>
            </a:r>
            <a:r>
              <a:rPr dirty="0" sz="1450" spc="-10">
                <a:latin typeface="Times New Roman"/>
                <a:cs typeface="Times New Roman"/>
              </a:rPr>
              <a:t>counsel! Wherefore did </a:t>
            </a:r>
            <a:r>
              <a:rPr dirty="0" sz="1450" spc="-5">
                <a:latin typeface="Times New Roman"/>
                <a:cs typeface="Times New Roman"/>
              </a:rPr>
              <a:t>ye  </a:t>
            </a:r>
            <a:r>
              <a:rPr dirty="0" sz="1450" spc="-10">
                <a:latin typeface="Times New Roman"/>
                <a:cs typeface="Times New Roman"/>
              </a:rPr>
              <a:t>fight? For the love </a:t>
            </a:r>
            <a:r>
              <a:rPr dirty="0" sz="1450" spc="-5">
                <a:latin typeface="Times New Roman"/>
                <a:cs typeface="Times New Roman"/>
              </a:rPr>
              <a:t>of </a:t>
            </a:r>
            <a:r>
              <a:rPr dirty="0" sz="1450" spc="-10">
                <a:latin typeface="Times New Roman"/>
                <a:cs typeface="Times New Roman"/>
              </a:rPr>
              <a:t>hurt,</a:t>
            </a:r>
            <a:r>
              <a:rPr dirty="0" sz="1450" spc="15">
                <a:latin typeface="Times New Roman"/>
                <a:cs typeface="Times New Roman"/>
              </a:rPr>
              <a:t> </a:t>
            </a:r>
            <a:r>
              <a:rPr dirty="0" sz="1450" spc="-10">
                <a:latin typeface="Times New Roman"/>
                <a:cs typeface="Times New Roman"/>
              </a:rPr>
              <a:t>pardy!”</a:t>
            </a:r>
            <a:endParaRPr sz="1450">
              <a:latin typeface="Times New Roman"/>
              <a:cs typeface="Times New Roman"/>
            </a:endParaRPr>
          </a:p>
          <a:p>
            <a:pPr algn="just" marL="12700" marR="8890">
              <a:lnSpc>
                <a:spcPts val="1730"/>
              </a:lnSpc>
              <a:spcBef>
                <a:spcPts val="575"/>
              </a:spcBef>
            </a:pPr>
            <a:r>
              <a:rPr dirty="0" sz="1450" spc="-25">
                <a:latin typeface="Times New Roman"/>
                <a:cs typeface="Times New Roman"/>
              </a:rPr>
              <a:t>“Nay,” </a:t>
            </a:r>
            <a:r>
              <a:rPr dirty="0" sz="1450" spc="-10">
                <a:latin typeface="Times New Roman"/>
                <a:cs typeface="Times New Roman"/>
              </a:rPr>
              <a:t>cried Dick, “I know </a:t>
            </a:r>
            <a:r>
              <a:rPr dirty="0" sz="1450" spc="-5">
                <a:latin typeface="Times New Roman"/>
                <a:cs typeface="Times New Roman"/>
              </a:rPr>
              <a:t>not. </a:t>
            </a:r>
            <a:r>
              <a:rPr dirty="0" sz="1450" spc="-10">
                <a:latin typeface="Times New Roman"/>
                <a:cs typeface="Times New Roman"/>
              </a:rPr>
              <a:t>But as the realm </a:t>
            </a:r>
            <a:r>
              <a:rPr dirty="0" sz="1450" spc="-5">
                <a:latin typeface="Times New Roman"/>
                <a:cs typeface="Times New Roman"/>
              </a:rPr>
              <a:t>of </a:t>
            </a:r>
            <a:r>
              <a:rPr dirty="0" sz="1450" spc="-10">
                <a:latin typeface="Times New Roman"/>
                <a:cs typeface="Times New Roman"/>
              </a:rPr>
              <a:t>England goes, if that </a:t>
            </a:r>
            <a:r>
              <a:rPr dirty="0" sz="1450" spc="-5">
                <a:latin typeface="Times New Roman"/>
                <a:cs typeface="Times New Roman"/>
              </a:rPr>
              <a:t>a  poor </a:t>
            </a:r>
            <a:r>
              <a:rPr dirty="0" sz="1450" spc="-10">
                <a:latin typeface="Times New Roman"/>
                <a:cs typeface="Times New Roman"/>
              </a:rPr>
              <a:t>gentleman fight </a:t>
            </a:r>
            <a:r>
              <a:rPr dirty="0" sz="1450" spc="-5">
                <a:latin typeface="Times New Roman"/>
                <a:cs typeface="Times New Roman"/>
              </a:rPr>
              <a:t>not upon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side, perforce </a:t>
            </a:r>
            <a:r>
              <a:rPr dirty="0" sz="1450" spc="-5">
                <a:latin typeface="Times New Roman"/>
                <a:cs typeface="Times New Roman"/>
              </a:rPr>
              <a:t>he </a:t>
            </a:r>
            <a:r>
              <a:rPr dirty="0" sz="1450" spc="-10">
                <a:latin typeface="Times New Roman"/>
                <a:cs typeface="Times New Roman"/>
              </a:rPr>
              <a:t>must fight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He may </a:t>
            </a:r>
            <a:r>
              <a:rPr dirty="0" sz="1450" spc="-5">
                <a:latin typeface="Times New Roman"/>
                <a:cs typeface="Times New Roman"/>
              </a:rPr>
              <a:t>not </a:t>
            </a:r>
            <a:r>
              <a:rPr dirty="0" sz="1450" spc="-10">
                <a:latin typeface="Times New Roman"/>
                <a:cs typeface="Times New Roman"/>
              </a:rPr>
              <a:t>stand alone; </a:t>
            </a:r>
            <a:r>
              <a:rPr dirty="0" sz="1450" spc="-15">
                <a:latin typeface="Times New Roman"/>
                <a:cs typeface="Times New Roman"/>
              </a:rPr>
              <a:t>’tis </a:t>
            </a:r>
            <a:r>
              <a:rPr dirty="0" sz="1450" spc="-5">
                <a:latin typeface="Times New Roman"/>
                <a:cs typeface="Times New Roman"/>
              </a:rPr>
              <a:t>not </a:t>
            </a:r>
            <a:r>
              <a:rPr dirty="0" sz="1450" spc="-10">
                <a:latin typeface="Times New Roman"/>
                <a:cs typeface="Times New Roman"/>
              </a:rPr>
              <a:t>in</a:t>
            </a:r>
            <a:r>
              <a:rPr dirty="0" sz="1450" spc="40">
                <a:latin typeface="Times New Roman"/>
                <a:cs typeface="Times New Roman"/>
              </a:rPr>
              <a:t> </a:t>
            </a:r>
            <a:r>
              <a:rPr dirty="0" sz="1450" spc="-10">
                <a:latin typeface="Times New Roman"/>
                <a:cs typeface="Times New Roman"/>
              </a:rPr>
              <a:t>nature.”</a:t>
            </a:r>
            <a:endParaRPr sz="1450">
              <a:latin typeface="Times New Roman"/>
              <a:cs typeface="Times New Roman"/>
            </a:endParaRPr>
          </a:p>
          <a:p>
            <a:pPr algn="just" marL="12700" marR="12700">
              <a:lnSpc>
                <a:spcPts val="1730"/>
              </a:lnSpc>
              <a:spcBef>
                <a:spcPts val="570"/>
              </a:spcBef>
            </a:pPr>
            <a:r>
              <a:rPr dirty="0" sz="1450" spc="-10">
                <a:latin typeface="Times New Roman"/>
                <a:cs typeface="Times New Roman"/>
              </a:rPr>
              <a:t>“They that have </a:t>
            </a:r>
            <a:r>
              <a:rPr dirty="0" sz="1450" spc="-5">
                <a:latin typeface="Times New Roman"/>
                <a:cs typeface="Times New Roman"/>
              </a:rPr>
              <a:t>no </a:t>
            </a:r>
            <a:r>
              <a:rPr dirty="0" sz="1450" spc="-10">
                <a:latin typeface="Times New Roman"/>
                <a:cs typeface="Times New Roman"/>
              </a:rPr>
              <a:t>judgment should </a:t>
            </a:r>
            <a:r>
              <a:rPr dirty="0" sz="1450" spc="-5">
                <a:latin typeface="Times New Roman"/>
                <a:cs typeface="Times New Roman"/>
              </a:rPr>
              <a:t>not </a:t>
            </a:r>
            <a:r>
              <a:rPr dirty="0" sz="1450" spc="-10">
                <a:latin typeface="Times New Roman"/>
                <a:cs typeface="Times New Roman"/>
              </a:rPr>
              <a:t>draw the sword,” replied the </a:t>
            </a:r>
            <a:r>
              <a:rPr dirty="0" sz="1450" spc="-5">
                <a:latin typeface="Times New Roman"/>
                <a:cs typeface="Times New Roman"/>
              </a:rPr>
              <a:t>young  </a:t>
            </a:r>
            <a:r>
              <a:rPr dirty="0" sz="1450" spc="-25">
                <a:latin typeface="Times New Roman"/>
                <a:cs typeface="Times New Roman"/>
              </a:rPr>
              <a:t>lady. </a:t>
            </a:r>
            <a:r>
              <a:rPr dirty="0" sz="1450" spc="-60">
                <a:latin typeface="Times New Roman"/>
                <a:cs typeface="Times New Roman"/>
              </a:rPr>
              <a:t>“Ye </a:t>
            </a:r>
            <a:r>
              <a:rPr dirty="0" sz="1450" spc="-10">
                <a:latin typeface="Times New Roman"/>
                <a:cs typeface="Times New Roman"/>
              </a:rPr>
              <a:t>that fight </a:t>
            </a:r>
            <a:r>
              <a:rPr dirty="0" sz="1450" spc="-5">
                <a:latin typeface="Times New Roman"/>
                <a:cs typeface="Times New Roman"/>
              </a:rPr>
              <a:t>but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hazard, what are </a:t>
            </a:r>
            <a:r>
              <a:rPr dirty="0" sz="1450" spc="-5">
                <a:latin typeface="Times New Roman"/>
                <a:cs typeface="Times New Roman"/>
              </a:rPr>
              <a:t>ye but a </a:t>
            </a:r>
            <a:r>
              <a:rPr dirty="0" sz="1450" spc="-10">
                <a:latin typeface="Times New Roman"/>
                <a:cs typeface="Times New Roman"/>
              </a:rPr>
              <a:t>butcher? </a:t>
            </a:r>
            <a:r>
              <a:rPr dirty="0" sz="1450" spc="-50">
                <a:latin typeface="Times New Roman"/>
                <a:cs typeface="Times New Roman"/>
              </a:rPr>
              <a:t>War </a:t>
            </a:r>
            <a:r>
              <a:rPr dirty="0" sz="1450" spc="-10">
                <a:latin typeface="Times New Roman"/>
                <a:cs typeface="Times New Roman"/>
              </a:rPr>
              <a:t>is </a:t>
            </a:r>
            <a:r>
              <a:rPr dirty="0" sz="1450" spc="-5">
                <a:latin typeface="Times New Roman"/>
                <a:cs typeface="Times New Roman"/>
              </a:rPr>
              <a:t>but  </a:t>
            </a:r>
            <a:r>
              <a:rPr dirty="0" sz="1450" spc="-10">
                <a:latin typeface="Times New Roman"/>
                <a:cs typeface="Times New Roman"/>
              </a:rPr>
              <a:t>noble </a:t>
            </a:r>
            <a:r>
              <a:rPr dirty="0" sz="1450" spc="-5">
                <a:latin typeface="Times New Roman"/>
                <a:cs typeface="Times New Roman"/>
              </a:rPr>
              <a:t>by </a:t>
            </a:r>
            <a:r>
              <a:rPr dirty="0" sz="1450" spc="-10">
                <a:latin typeface="Times New Roman"/>
                <a:cs typeface="Times New Roman"/>
              </a:rPr>
              <a:t>the cause, and </a:t>
            </a:r>
            <a:r>
              <a:rPr dirty="0" sz="1450" spc="-5">
                <a:latin typeface="Times New Roman"/>
                <a:cs typeface="Times New Roman"/>
              </a:rPr>
              <a:t>y’ </a:t>
            </a:r>
            <a:r>
              <a:rPr dirty="0" sz="1450" spc="-10">
                <a:latin typeface="Times New Roman"/>
                <a:cs typeface="Times New Roman"/>
              </a:rPr>
              <a:t>have disgraced</a:t>
            </a:r>
            <a:r>
              <a:rPr dirty="0" sz="1450" spc="-85">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12700" marR="205104">
              <a:lnSpc>
                <a:spcPts val="1730"/>
              </a:lnSpc>
              <a:spcBef>
                <a:spcPts val="570"/>
              </a:spcBef>
            </a:pPr>
            <a:r>
              <a:rPr dirty="0" sz="1450" spc="-10">
                <a:latin typeface="Times New Roman"/>
                <a:cs typeface="Times New Roman"/>
              </a:rPr>
              <a:t>“Madam,” said the miserable Dick, “I </a:t>
            </a:r>
            <a:r>
              <a:rPr dirty="0" sz="1450" spc="-5">
                <a:latin typeface="Times New Roman"/>
                <a:cs typeface="Times New Roman"/>
              </a:rPr>
              <a:t>do </a:t>
            </a:r>
            <a:r>
              <a:rPr dirty="0" sz="1450" spc="-10">
                <a:latin typeface="Times New Roman"/>
                <a:cs typeface="Times New Roman"/>
              </a:rPr>
              <a:t>partly see mine </a:t>
            </a:r>
            <a:r>
              <a:rPr dirty="0" sz="1450" spc="-20">
                <a:latin typeface="Times New Roman"/>
                <a:cs typeface="Times New Roman"/>
              </a:rPr>
              <a:t>error. </a:t>
            </a:r>
            <a:r>
              <a:rPr dirty="0" sz="1450" spc="-5">
                <a:latin typeface="Times New Roman"/>
                <a:cs typeface="Times New Roman"/>
              </a:rPr>
              <a:t>I </a:t>
            </a:r>
            <a:r>
              <a:rPr dirty="0" sz="1450" spc="-10">
                <a:latin typeface="Times New Roman"/>
                <a:cs typeface="Times New Roman"/>
              </a:rPr>
              <a:t>have made  too much haste; </a:t>
            </a:r>
            <a:r>
              <a:rPr dirty="0" sz="1450" spc="-5">
                <a:latin typeface="Times New Roman"/>
                <a:cs typeface="Times New Roman"/>
              </a:rPr>
              <a:t>I </a:t>
            </a:r>
            <a:r>
              <a:rPr dirty="0" sz="1450" spc="-10">
                <a:latin typeface="Times New Roman"/>
                <a:cs typeface="Times New Roman"/>
              </a:rPr>
              <a:t>have been busy before my time. Already </a:t>
            </a:r>
            <a:r>
              <a:rPr dirty="0" sz="1450" spc="-5">
                <a:latin typeface="Times New Roman"/>
                <a:cs typeface="Times New Roman"/>
              </a:rPr>
              <a:t>I </a:t>
            </a:r>
            <a:r>
              <a:rPr dirty="0" sz="1450" spc="-10">
                <a:latin typeface="Times New Roman"/>
                <a:cs typeface="Times New Roman"/>
              </a:rPr>
              <a:t>stole </a:t>
            </a:r>
            <a:r>
              <a:rPr dirty="0" sz="1450" spc="-5">
                <a:latin typeface="Times New Roman"/>
                <a:cs typeface="Times New Roman"/>
              </a:rPr>
              <a:t>a </a:t>
            </a:r>
            <a:r>
              <a:rPr dirty="0" sz="1450" spc="-10">
                <a:latin typeface="Times New Roman"/>
                <a:cs typeface="Times New Roman"/>
              </a:rPr>
              <a:t>ship—  thinking, </a:t>
            </a:r>
            <a:r>
              <a:rPr dirty="0" sz="1450" spc="-5">
                <a:latin typeface="Times New Roman"/>
                <a:cs typeface="Times New Roman"/>
              </a:rPr>
              <a:t>I do </a:t>
            </a:r>
            <a:r>
              <a:rPr dirty="0" sz="1450" spc="-10">
                <a:latin typeface="Times New Roman"/>
                <a:cs typeface="Times New Roman"/>
              </a:rPr>
              <a:t>swear it, to </a:t>
            </a:r>
            <a:r>
              <a:rPr dirty="0" sz="1450" spc="-5">
                <a:latin typeface="Times New Roman"/>
                <a:cs typeface="Times New Roman"/>
              </a:rPr>
              <a:t>do </a:t>
            </a:r>
            <a:r>
              <a:rPr dirty="0" sz="1450" spc="-10">
                <a:latin typeface="Times New Roman"/>
                <a:cs typeface="Times New Roman"/>
              </a:rPr>
              <a:t>well—and thereby </a:t>
            </a:r>
            <a:r>
              <a:rPr dirty="0" sz="1450" spc="-5">
                <a:latin typeface="Times New Roman"/>
                <a:cs typeface="Times New Roman"/>
              </a:rPr>
              <a:t>brought </a:t>
            </a:r>
            <a:r>
              <a:rPr dirty="0" sz="1450" spc="-10">
                <a:latin typeface="Times New Roman"/>
                <a:cs typeface="Times New Roman"/>
              </a:rPr>
              <a:t>about the death</a:t>
            </a:r>
            <a:r>
              <a:rPr dirty="0" sz="1450" spc="9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318625"/>
          </a:xfrm>
          <a:prstGeom prst="rect">
            <a:avLst/>
          </a:prstGeom>
        </p:spPr>
        <p:txBody>
          <a:bodyPr wrap="square" lIns="0" tIns="19685" rIns="0" bIns="0" rtlCol="0" vert="horz">
            <a:spAutoFit/>
          </a:bodyPr>
          <a:lstStyle/>
          <a:p>
            <a:pPr marL="12700" marR="5080">
              <a:lnSpc>
                <a:spcPts val="1730"/>
              </a:lnSpc>
              <a:spcBef>
                <a:spcPts val="155"/>
              </a:spcBef>
              <a:tabLst>
                <a:tab pos="4460240" algn="l"/>
                <a:tab pos="4698365" algn="l"/>
                <a:tab pos="5220335" algn="l"/>
              </a:tabLst>
            </a:pPr>
            <a:r>
              <a:rPr dirty="0" sz="1450" spc="-10">
                <a:latin typeface="Times New Roman"/>
                <a:cs typeface="Times New Roman"/>
              </a:rPr>
              <a:t>many innocent, and the grief and ruin </a:t>
            </a:r>
            <a:r>
              <a:rPr dirty="0" sz="1450" spc="-5">
                <a:latin typeface="Times New Roman"/>
                <a:cs typeface="Times New Roman"/>
              </a:rPr>
              <a:t>of a poor </a:t>
            </a:r>
            <a:r>
              <a:rPr dirty="0" sz="1450" spc="-10">
                <a:latin typeface="Times New Roman"/>
                <a:cs typeface="Times New Roman"/>
              </a:rPr>
              <a:t>old man whose face this very  day hath stabbed me like </a:t>
            </a:r>
            <a:r>
              <a:rPr dirty="0" sz="1450" spc="-5">
                <a:latin typeface="Times New Roman"/>
                <a:cs typeface="Times New Roman"/>
              </a:rPr>
              <a:t>a </a:t>
            </a:r>
            <a:r>
              <a:rPr dirty="0" sz="1450" spc="-20">
                <a:latin typeface="Times New Roman"/>
                <a:cs typeface="Times New Roman"/>
              </a:rPr>
              <a:t>dagger. </a:t>
            </a:r>
            <a:r>
              <a:rPr dirty="0" sz="1450" spc="-10">
                <a:latin typeface="Times New Roman"/>
                <a:cs typeface="Times New Roman"/>
              </a:rPr>
              <a:t>And for this morning,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but </a:t>
            </a:r>
            <a:r>
              <a:rPr dirty="0" sz="1450" spc="-10">
                <a:latin typeface="Times New Roman"/>
                <a:cs typeface="Times New Roman"/>
              </a:rPr>
              <a:t>design to  </a:t>
            </a:r>
            <a:r>
              <a:rPr dirty="0" sz="1450" spc="-5">
                <a:latin typeface="Times New Roman"/>
                <a:cs typeface="Times New Roman"/>
              </a:rPr>
              <a:t>do</a:t>
            </a:r>
            <a:r>
              <a:rPr dirty="0" sz="1450" spc="-5">
                <a:latin typeface="Times New Roman"/>
                <a:cs typeface="Times New Roman"/>
              </a:rPr>
              <a:t> </a:t>
            </a:r>
            <a:r>
              <a:rPr dirty="0" sz="1450" spc="-15">
                <a:latin typeface="Times New Roman"/>
                <a:cs typeface="Times New Roman"/>
              </a:rPr>
              <a:t>m</a:t>
            </a:r>
            <a:r>
              <a:rPr dirty="0" sz="1450" spc="-5">
                <a:latin typeface="Times New Roman"/>
                <a:cs typeface="Times New Roman"/>
              </a:rPr>
              <a:t>y</a:t>
            </a:r>
            <a:r>
              <a:rPr dirty="0" sz="1450" spc="-10">
                <a:latin typeface="Times New Roman"/>
                <a:cs typeface="Times New Roman"/>
              </a:rPr>
              <a:t>sel</a:t>
            </a:r>
            <a:r>
              <a:rPr dirty="0" sz="1450" spc="-5">
                <a:latin typeface="Times New Roman"/>
                <a:cs typeface="Times New Roman"/>
              </a:rPr>
              <a:t>f</a:t>
            </a:r>
            <a:r>
              <a:rPr dirty="0" sz="1450" spc="-5">
                <a:latin typeface="Times New Roman"/>
                <a:cs typeface="Times New Roman"/>
              </a:rPr>
              <a:t> </a:t>
            </a:r>
            <a:r>
              <a:rPr dirty="0" sz="1450" spc="-10">
                <a:latin typeface="Times New Roman"/>
                <a:cs typeface="Times New Roman"/>
              </a:rPr>
              <a:t>cre</a:t>
            </a:r>
            <a:r>
              <a:rPr dirty="0" sz="1450" spc="-5">
                <a:latin typeface="Times New Roman"/>
                <a:cs typeface="Times New Roman"/>
              </a:rPr>
              <a:t>d</a:t>
            </a:r>
            <a:r>
              <a:rPr dirty="0" sz="1450" spc="-10">
                <a:latin typeface="Times New Roman"/>
                <a:cs typeface="Times New Roman"/>
              </a:rPr>
              <a:t>it</a:t>
            </a:r>
            <a:r>
              <a:rPr dirty="0" sz="1450" spc="-5">
                <a:latin typeface="Times New Roman"/>
                <a:cs typeface="Times New Roman"/>
              </a:rPr>
              <a:t>,</a:t>
            </a:r>
            <a:r>
              <a:rPr dirty="0" sz="1450" spc="-5">
                <a:latin typeface="Times New Roman"/>
                <a:cs typeface="Times New Roman"/>
              </a:rPr>
              <a:t> </a:t>
            </a:r>
            <a:r>
              <a:rPr dirty="0" sz="1450" spc="-10">
                <a:latin typeface="Times New Roman"/>
                <a:cs typeface="Times New Roman"/>
              </a:rPr>
              <a:t>a</a:t>
            </a:r>
            <a:r>
              <a:rPr dirty="0" sz="1450" spc="-5">
                <a:latin typeface="Times New Roman"/>
                <a:cs typeface="Times New Roman"/>
              </a:rPr>
              <a:t>nd</a:t>
            </a:r>
            <a:r>
              <a:rPr dirty="0" sz="1450" spc="-5">
                <a:latin typeface="Times New Roman"/>
                <a:cs typeface="Times New Roman"/>
              </a:rPr>
              <a:t> </a:t>
            </a:r>
            <a:r>
              <a:rPr dirty="0" sz="1450" spc="-5">
                <a:latin typeface="Times New Roman"/>
                <a:cs typeface="Times New Roman"/>
              </a:rPr>
              <a:t>g</a:t>
            </a:r>
            <a:r>
              <a:rPr dirty="0" sz="1450" spc="-10">
                <a:latin typeface="Times New Roman"/>
                <a:cs typeface="Times New Roman"/>
              </a:rPr>
              <a:t>e</a:t>
            </a:r>
            <a:r>
              <a:rPr dirty="0" sz="1450" spc="-5">
                <a:latin typeface="Times New Roman"/>
                <a:cs typeface="Times New Roman"/>
              </a:rPr>
              <a:t>t</a:t>
            </a:r>
            <a:r>
              <a:rPr dirty="0" sz="1450" spc="-5">
                <a:latin typeface="Times New Roman"/>
                <a:cs typeface="Times New Roman"/>
              </a:rPr>
              <a:t> </a:t>
            </a:r>
            <a:r>
              <a:rPr dirty="0" sz="1450" spc="-10">
                <a:latin typeface="Times New Roman"/>
                <a:cs typeface="Times New Roman"/>
              </a:rPr>
              <a:t>fam</a:t>
            </a:r>
            <a:r>
              <a:rPr dirty="0" sz="1450" spc="-5">
                <a:latin typeface="Times New Roman"/>
                <a:cs typeface="Times New Roman"/>
              </a:rPr>
              <a:t>e</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o</a:t>
            </a:r>
            <a:r>
              <a:rPr dirty="0" sz="1450" spc="-5">
                <a:latin typeface="Times New Roman"/>
                <a:cs typeface="Times New Roman"/>
              </a:rPr>
              <a:t> </a:t>
            </a:r>
            <a:r>
              <a:rPr dirty="0" sz="1450" spc="-10">
                <a:latin typeface="Times New Roman"/>
                <a:cs typeface="Times New Roman"/>
              </a:rPr>
              <a:t>marr</a:t>
            </a:r>
            <a:r>
              <a:rPr dirty="0" sz="1450" spc="-5">
                <a:latin typeface="Times New Roman"/>
                <a:cs typeface="Times New Roman"/>
              </a:rPr>
              <a:t>y</a:t>
            </a:r>
            <a:r>
              <a:rPr dirty="0" sz="1450" spc="-5">
                <a:latin typeface="Times New Roman"/>
                <a:cs typeface="Times New Roman"/>
              </a:rPr>
              <a:t> </a:t>
            </a:r>
            <a:r>
              <a:rPr dirty="0" sz="1450" spc="-10">
                <a:latin typeface="Times New Roman"/>
                <a:cs typeface="Times New Roman"/>
              </a:rPr>
              <a:t>wit</a:t>
            </a:r>
            <a:r>
              <a:rPr dirty="0" sz="1450" spc="-5">
                <a:latin typeface="Times New Roman"/>
                <a:cs typeface="Times New Roman"/>
              </a:rPr>
              <a:t>h,</a:t>
            </a:r>
            <a:r>
              <a:rPr dirty="0" sz="1450" spc="-5">
                <a:latin typeface="Times New Roman"/>
                <a:cs typeface="Times New Roman"/>
              </a:rPr>
              <a:t> </a:t>
            </a:r>
            <a:r>
              <a:rPr dirty="0" sz="1450" spc="-10">
                <a:latin typeface="Times New Roman"/>
                <a:cs typeface="Times New Roman"/>
              </a:rPr>
              <a:t>a</a:t>
            </a:r>
            <a:r>
              <a:rPr dirty="0" sz="1450" spc="-5">
                <a:latin typeface="Times New Roman"/>
                <a:cs typeface="Times New Roman"/>
              </a:rPr>
              <a:t>nd,</a:t>
            </a:r>
            <a:r>
              <a:rPr dirty="0" sz="1450" spc="-10">
                <a:latin typeface="Times New Roman"/>
                <a:cs typeface="Times New Roman"/>
              </a:rPr>
              <a:t> </a:t>
            </a:r>
            <a:r>
              <a:rPr dirty="0" sz="1450" spc="-5">
                <a:latin typeface="Times New Roman"/>
                <a:cs typeface="Times New Roman"/>
              </a:rPr>
              <a:t>b</a:t>
            </a:r>
            <a:r>
              <a:rPr dirty="0" sz="1450" spc="-10">
                <a:latin typeface="Times New Roman"/>
                <a:cs typeface="Times New Roman"/>
              </a:rPr>
              <a:t>e</a:t>
            </a:r>
            <a:r>
              <a:rPr dirty="0" sz="1450" spc="-5">
                <a:latin typeface="Times New Roman"/>
                <a:cs typeface="Times New Roman"/>
              </a:rPr>
              <a:t>ho</a:t>
            </a:r>
            <a:r>
              <a:rPr dirty="0" sz="1450" spc="-10">
                <a:latin typeface="Times New Roman"/>
                <a:cs typeface="Times New Roman"/>
              </a:rPr>
              <a:t>l</a:t>
            </a:r>
            <a:r>
              <a:rPr dirty="0" sz="1450" spc="-5">
                <a:latin typeface="Times New Roman"/>
                <a:cs typeface="Times New Roman"/>
              </a:rPr>
              <a:t>d!</a:t>
            </a:r>
            <a:r>
              <a:rPr dirty="0" sz="1450">
                <a:latin typeface="Times New Roman"/>
                <a:cs typeface="Times New Roman"/>
              </a:rPr>
              <a:t>	</a:t>
            </a:r>
            <a:r>
              <a:rPr dirty="0" sz="1450" spc="-5">
                <a:latin typeface="Times New Roman"/>
                <a:cs typeface="Times New Roman"/>
              </a:rPr>
              <a:t>I</a:t>
            </a:r>
            <a:r>
              <a:rPr dirty="0" sz="1450">
                <a:latin typeface="Times New Roman"/>
                <a:cs typeface="Times New Roman"/>
              </a:rPr>
              <a:t>	</a:t>
            </a:r>
            <a:r>
              <a:rPr dirty="0" sz="1450" spc="-5">
                <a:latin typeface="Times New Roman"/>
                <a:cs typeface="Times New Roman"/>
              </a:rPr>
              <a:t>h</a:t>
            </a:r>
            <a:r>
              <a:rPr dirty="0" sz="1450" spc="-10">
                <a:latin typeface="Times New Roman"/>
                <a:cs typeface="Times New Roman"/>
              </a:rPr>
              <a:t>a</a:t>
            </a:r>
            <a:r>
              <a:rPr dirty="0" sz="1450" spc="-5">
                <a:latin typeface="Times New Roman"/>
                <a:cs typeface="Times New Roman"/>
              </a:rPr>
              <a:t>ve</a:t>
            </a:r>
            <a:r>
              <a:rPr dirty="0" sz="1450">
                <a:latin typeface="Times New Roman"/>
                <a:cs typeface="Times New Roman"/>
              </a:rPr>
              <a:t>	</a:t>
            </a:r>
            <a:r>
              <a:rPr dirty="0" sz="1450" spc="-5">
                <a:latin typeface="Times New Roman"/>
                <a:cs typeface="Times New Roman"/>
              </a:rPr>
              <a:t>b</a:t>
            </a:r>
            <a:r>
              <a:rPr dirty="0" sz="1450" spc="-10">
                <a:latin typeface="Times New Roman"/>
                <a:cs typeface="Times New Roman"/>
              </a:rPr>
              <a:t>r</a:t>
            </a:r>
            <a:r>
              <a:rPr dirty="0" sz="1450" spc="-5">
                <a:latin typeface="Times New Roman"/>
                <a:cs typeface="Times New Roman"/>
              </a:rPr>
              <a:t>ought  </a:t>
            </a:r>
            <a:r>
              <a:rPr dirty="0" sz="1450" spc="-10">
                <a:latin typeface="Times New Roman"/>
                <a:cs typeface="Times New Roman"/>
              </a:rPr>
              <a:t>about the death </a:t>
            </a:r>
            <a:r>
              <a:rPr dirty="0" sz="1450" spc="-5">
                <a:latin typeface="Times New Roman"/>
                <a:cs typeface="Times New Roman"/>
              </a:rPr>
              <a:t>of your </a:t>
            </a:r>
            <a:r>
              <a:rPr dirty="0" sz="1450" spc="-10">
                <a:latin typeface="Times New Roman"/>
                <a:cs typeface="Times New Roman"/>
              </a:rPr>
              <a:t>dear kinsman that was </a:t>
            </a:r>
            <a:r>
              <a:rPr dirty="0" sz="1450" spc="-5">
                <a:latin typeface="Times New Roman"/>
                <a:cs typeface="Times New Roman"/>
              </a:rPr>
              <a:t>good </a:t>
            </a:r>
            <a:r>
              <a:rPr dirty="0" sz="1450" spc="-10">
                <a:latin typeface="Times New Roman"/>
                <a:cs typeface="Times New Roman"/>
              </a:rPr>
              <a:t>to me. And what besides,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a:t>
            </a:r>
            <a:r>
              <a:rPr dirty="0" sz="1450" spc="-20">
                <a:latin typeface="Times New Roman"/>
                <a:cs typeface="Times New Roman"/>
              </a:rPr>
              <a:t>For, </a:t>
            </a:r>
            <a:r>
              <a:rPr dirty="0" sz="1450" spc="-10">
                <a:latin typeface="Times New Roman"/>
                <a:cs typeface="Times New Roman"/>
              </a:rPr>
              <a:t>alas! </a:t>
            </a:r>
            <a:r>
              <a:rPr dirty="0" sz="1450" spc="-5">
                <a:latin typeface="Times New Roman"/>
                <a:cs typeface="Times New Roman"/>
              </a:rPr>
              <a:t>I </a:t>
            </a:r>
            <a:r>
              <a:rPr dirty="0" sz="1450" spc="-10">
                <a:latin typeface="Times New Roman"/>
                <a:cs typeface="Times New Roman"/>
              </a:rPr>
              <a:t>may have set </a:t>
            </a:r>
            <a:r>
              <a:rPr dirty="0" sz="1450" spc="-45">
                <a:latin typeface="Times New Roman"/>
                <a:cs typeface="Times New Roman"/>
              </a:rPr>
              <a:t>York </a:t>
            </a:r>
            <a:r>
              <a:rPr dirty="0" sz="1450" spc="-5">
                <a:latin typeface="Times New Roman"/>
                <a:cs typeface="Times New Roman"/>
              </a:rPr>
              <a:t>upon </a:t>
            </a:r>
            <a:r>
              <a:rPr dirty="0" sz="1450" spc="-10">
                <a:latin typeface="Times New Roman"/>
                <a:cs typeface="Times New Roman"/>
              </a:rPr>
              <a:t>the throne, and that may </a:t>
            </a:r>
            <a:r>
              <a:rPr dirty="0" sz="1450" spc="-5">
                <a:latin typeface="Times New Roman"/>
                <a:cs typeface="Times New Roman"/>
              </a:rPr>
              <a:t>be  </a:t>
            </a:r>
            <a:r>
              <a:rPr dirty="0" sz="1450" spc="-10">
                <a:latin typeface="Times New Roman"/>
                <a:cs typeface="Times New Roman"/>
              </a:rPr>
              <a:t>the worser cause, and may </a:t>
            </a:r>
            <a:r>
              <a:rPr dirty="0" sz="1450" spc="-5">
                <a:latin typeface="Times New Roman"/>
                <a:cs typeface="Times New Roman"/>
              </a:rPr>
              <a:t>do hurt </a:t>
            </a:r>
            <a:r>
              <a:rPr dirty="0" sz="1450" spc="-10">
                <a:latin typeface="Times New Roman"/>
                <a:cs typeface="Times New Roman"/>
              </a:rPr>
              <a:t>to England. O, madam, </a:t>
            </a:r>
            <a:r>
              <a:rPr dirty="0" sz="1450" spc="-5">
                <a:latin typeface="Times New Roman"/>
                <a:cs typeface="Times New Roman"/>
              </a:rPr>
              <a:t>I do </a:t>
            </a:r>
            <a:r>
              <a:rPr dirty="0" sz="1450" spc="-10">
                <a:latin typeface="Times New Roman"/>
                <a:cs typeface="Times New Roman"/>
              </a:rPr>
              <a:t>see my sin. </a:t>
            </a:r>
            <a:r>
              <a:rPr dirty="0" sz="1450" spc="-5">
                <a:latin typeface="Times New Roman"/>
                <a:cs typeface="Times New Roman"/>
              </a:rPr>
              <a:t>I  </a:t>
            </a:r>
            <a:r>
              <a:rPr dirty="0" sz="1450" spc="-10">
                <a:latin typeface="Times New Roman"/>
                <a:cs typeface="Times New Roman"/>
              </a:rPr>
              <a:t>am unfit for life. </a:t>
            </a:r>
            <a:r>
              <a:rPr dirty="0" sz="1450" spc="-5">
                <a:latin typeface="Times New Roman"/>
                <a:cs typeface="Times New Roman"/>
              </a:rPr>
              <a:t>I </a:t>
            </a:r>
            <a:r>
              <a:rPr dirty="0" sz="1450" spc="-10">
                <a:latin typeface="Times New Roman"/>
                <a:cs typeface="Times New Roman"/>
              </a:rPr>
              <a:t>will, for penance sake and to avoid worse evil, once </a:t>
            </a:r>
            <a:r>
              <a:rPr dirty="0" sz="1450" spc="-5">
                <a:latin typeface="Times New Roman"/>
                <a:cs typeface="Times New Roman"/>
              </a:rPr>
              <a:t>I </a:t>
            </a:r>
            <a:r>
              <a:rPr dirty="0" sz="1450" spc="-10">
                <a:latin typeface="Times New Roman"/>
                <a:cs typeface="Times New Roman"/>
              </a:rPr>
              <a:t>have  finished this adventure, get me to </a:t>
            </a:r>
            <a:r>
              <a:rPr dirty="0" sz="1450" spc="-5">
                <a:latin typeface="Times New Roman"/>
                <a:cs typeface="Times New Roman"/>
              </a:rPr>
              <a:t>a </a:t>
            </a:r>
            <a:r>
              <a:rPr dirty="0" sz="1450" spc="-20">
                <a:latin typeface="Times New Roman"/>
                <a:cs typeface="Times New Roman"/>
              </a:rPr>
              <a:t>cloister. </a:t>
            </a:r>
            <a:r>
              <a:rPr dirty="0" sz="1450" spc="-5">
                <a:latin typeface="Times New Roman"/>
                <a:cs typeface="Times New Roman"/>
              </a:rPr>
              <a:t>I </a:t>
            </a:r>
            <a:r>
              <a:rPr dirty="0" sz="1450" spc="-10">
                <a:latin typeface="Times New Roman"/>
                <a:cs typeface="Times New Roman"/>
              </a:rPr>
              <a:t>will forswear Joanna and the  trade </a:t>
            </a:r>
            <a:r>
              <a:rPr dirty="0" sz="1450" spc="-5">
                <a:latin typeface="Times New Roman"/>
                <a:cs typeface="Times New Roman"/>
              </a:rPr>
              <a:t>of </a:t>
            </a:r>
            <a:r>
              <a:rPr dirty="0" sz="1450" spc="-10">
                <a:latin typeface="Times New Roman"/>
                <a:cs typeface="Times New Roman"/>
              </a:rPr>
              <a:t>arms.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a </a:t>
            </a:r>
            <a:r>
              <a:rPr dirty="0" sz="1450" spc="-20">
                <a:latin typeface="Times New Roman"/>
                <a:cs typeface="Times New Roman"/>
              </a:rPr>
              <a:t>friar, </a:t>
            </a:r>
            <a:r>
              <a:rPr dirty="0" sz="1450" spc="-10">
                <a:latin typeface="Times New Roman"/>
                <a:cs typeface="Times New Roman"/>
              </a:rPr>
              <a:t>and pray for </a:t>
            </a:r>
            <a:r>
              <a:rPr dirty="0" sz="1450" spc="-5">
                <a:latin typeface="Times New Roman"/>
                <a:cs typeface="Times New Roman"/>
              </a:rPr>
              <a:t>your good </a:t>
            </a:r>
            <a:r>
              <a:rPr dirty="0" sz="1450" spc="-20">
                <a:latin typeface="Times New Roman"/>
                <a:cs typeface="Times New Roman"/>
              </a:rPr>
              <a:t>kinsman’s </a:t>
            </a:r>
            <a:r>
              <a:rPr dirty="0" sz="1450" spc="-10">
                <a:latin typeface="Times New Roman"/>
                <a:cs typeface="Times New Roman"/>
              </a:rPr>
              <a:t>spirit all my  days.”</a:t>
            </a:r>
            <a:endParaRPr sz="1450">
              <a:latin typeface="Times New Roman"/>
              <a:cs typeface="Times New Roman"/>
            </a:endParaRPr>
          </a:p>
          <a:p>
            <a:pPr marL="12700" marR="9525">
              <a:lnSpc>
                <a:spcPts val="1730"/>
              </a:lnSpc>
              <a:spcBef>
                <a:spcPts val="560"/>
              </a:spcBef>
            </a:pPr>
            <a:r>
              <a:rPr dirty="0" sz="1450" spc="-10">
                <a:latin typeface="Times New Roman"/>
                <a:cs typeface="Times New Roman"/>
              </a:rPr>
              <a:t>It appeared to Dick, in this extremity </a:t>
            </a:r>
            <a:r>
              <a:rPr dirty="0" sz="1450" spc="-5">
                <a:latin typeface="Times New Roman"/>
                <a:cs typeface="Times New Roman"/>
              </a:rPr>
              <a:t>of </a:t>
            </a:r>
            <a:r>
              <a:rPr dirty="0" sz="1450" spc="-10">
                <a:latin typeface="Times New Roman"/>
                <a:cs typeface="Times New Roman"/>
              </a:rPr>
              <a:t>his humiliation and repentance, that  the </a:t>
            </a:r>
            <a:r>
              <a:rPr dirty="0" sz="1450" spc="-5">
                <a:latin typeface="Times New Roman"/>
                <a:cs typeface="Times New Roman"/>
              </a:rPr>
              <a:t>young </a:t>
            </a:r>
            <a:r>
              <a:rPr dirty="0" sz="1450" spc="-10">
                <a:latin typeface="Times New Roman"/>
                <a:cs typeface="Times New Roman"/>
              </a:rPr>
              <a:t>lady had</a:t>
            </a:r>
            <a:r>
              <a:rPr dirty="0" sz="1450">
                <a:latin typeface="Times New Roman"/>
                <a:cs typeface="Times New Roman"/>
              </a:rPr>
              <a:t> </a:t>
            </a:r>
            <a:r>
              <a:rPr dirty="0" sz="1450" spc="-10">
                <a:latin typeface="Times New Roman"/>
                <a:cs typeface="Times New Roman"/>
              </a:rPr>
              <a:t>laughed.</a:t>
            </a:r>
            <a:endParaRPr sz="1450">
              <a:latin typeface="Times New Roman"/>
              <a:cs typeface="Times New Roman"/>
            </a:endParaRPr>
          </a:p>
          <a:p>
            <a:pPr marL="12700" marR="9525">
              <a:lnSpc>
                <a:spcPts val="1730"/>
              </a:lnSpc>
              <a:spcBef>
                <a:spcPts val="575"/>
              </a:spcBef>
            </a:pPr>
            <a:r>
              <a:rPr dirty="0" sz="1450" spc="-10">
                <a:latin typeface="Times New Roman"/>
                <a:cs typeface="Times New Roman"/>
              </a:rPr>
              <a:t>Raising his countenance, </a:t>
            </a:r>
            <a:r>
              <a:rPr dirty="0" sz="1450" spc="-5">
                <a:latin typeface="Times New Roman"/>
                <a:cs typeface="Times New Roman"/>
              </a:rPr>
              <a:t>he </a:t>
            </a:r>
            <a:r>
              <a:rPr dirty="0" sz="1450" spc="-10">
                <a:latin typeface="Times New Roman"/>
                <a:cs typeface="Times New Roman"/>
              </a:rPr>
              <a:t>found her looking down </a:t>
            </a:r>
            <a:r>
              <a:rPr dirty="0" sz="1450" spc="-5">
                <a:latin typeface="Times New Roman"/>
                <a:cs typeface="Times New Roman"/>
              </a:rPr>
              <a:t>upon </a:t>
            </a:r>
            <a:r>
              <a:rPr dirty="0" sz="1450" spc="-10">
                <a:latin typeface="Times New Roman"/>
                <a:cs typeface="Times New Roman"/>
              </a:rPr>
              <a:t>him, in the fire-  light, with </a:t>
            </a:r>
            <a:r>
              <a:rPr dirty="0" sz="1450" spc="-5">
                <a:latin typeface="Times New Roman"/>
                <a:cs typeface="Times New Roman"/>
              </a:rPr>
              <a:t>a </a:t>
            </a:r>
            <a:r>
              <a:rPr dirty="0" sz="1450" spc="-10">
                <a:latin typeface="Times New Roman"/>
                <a:cs typeface="Times New Roman"/>
              </a:rPr>
              <a:t>somewhat peculiar </a:t>
            </a:r>
            <a:r>
              <a:rPr dirty="0" sz="1450" spc="-5">
                <a:latin typeface="Times New Roman"/>
                <a:cs typeface="Times New Roman"/>
              </a:rPr>
              <a:t>but not </a:t>
            </a:r>
            <a:r>
              <a:rPr dirty="0" sz="1450" spc="-10">
                <a:latin typeface="Times New Roman"/>
                <a:cs typeface="Times New Roman"/>
              </a:rPr>
              <a:t>unkind</a:t>
            </a:r>
            <a:r>
              <a:rPr dirty="0" sz="1450" spc="25">
                <a:latin typeface="Times New Roman"/>
                <a:cs typeface="Times New Roman"/>
              </a:rPr>
              <a:t> </a:t>
            </a:r>
            <a:r>
              <a:rPr dirty="0" sz="1450" spc="-10">
                <a:latin typeface="Times New Roman"/>
                <a:cs typeface="Times New Roman"/>
              </a:rPr>
              <a:t>expression.</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“Madam,” </a:t>
            </a:r>
            <a:r>
              <a:rPr dirty="0" sz="1450" spc="-5">
                <a:latin typeface="Times New Roman"/>
                <a:cs typeface="Times New Roman"/>
              </a:rPr>
              <a:t>he </a:t>
            </a:r>
            <a:r>
              <a:rPr dirty="0" sz="1450" spc="-10">
                <a:latin typeface="Times New Roman"/>
                <a:cs typeface="Times New Roman"/>
              </a:rPr>
              <a:t>cried, thinking the laughter to have been an illusion </a:t>
            </a:r>
            <a:r>
              <a:rPr dirty="0" sz="1450" spc="-5">
                <a:latin typeface="Times New Roman"/>
                <a:cs typeface="Times New Roman"/>
              </a:rPr>
              <a:t>of </a:t>
            </a:r>
            <a:r>
              <a:rPr dirty="0" sz="1450" spc="-10">
                <a:latin typeface="Times New Roman"/>
                <a:cs typeface="Times New Roman"/>
              </a:rPr>
              <a:t>his  hearing, </a:t>
            </a:r>
            <a:r>
              <a:rPr dirty="0" sz="1450" spc="-5">
                <a:latin typeface="Times New Roman"/>
                <a:cs typeface="Times New Roman"/>
              </a:rPr>
              <a:t>but </a:t>
            </a:r>
            <a:r>
              <a:rPr dirty="0" sz="1450" spc="-10">
                <a:latin typeface="Times New Roman"/>
                <a:cs typeface="Times New Roman"/>
              </a:rPr>
              <a:t>still, from her changed looks, hoping to have touched her heart,  “madam, will </a:t>
            </a:r>
            <a:r>
              <a:rPr dirty="0" sz="1450" spc="-5">
                <a:latin typeface="Times New Roman"/>
                <a:cs typeface="Times New Roman"/>
              </a:rPr>
              <a:t>not </a:t>
            </a:r>
            <a:r>
              <a:rPr dirty="0" sz="1450" spc="-10">
                <a:latin typeface="Times New Roman"/>
                <a:cs typeface="Times New Roman"/>
              </a:rPr>
              <a:t>this content </a:t>
            </a:r>
            <a:r>
              <a:rPr dirty="0" sz="1450" spc="-5">
                <a:latin typeface="Times New Roman"/>
                <a:cs typeface="Times New Roman"/>
              </a:rPr>
              <a:t>you? I </a:t>
            </a:r>
            <a:r>
              <a:rPr dirty="0" sz="1450" spc="-10">
                <a:latin typeface="Times New Roman"/>
                <a:cs typeface="Times New Roman"/>
              </a:rPr>
              <a:t>give </a:t>
            </a:r>
            <a:r>
              <a:rPr dirty="0" sz="1450" spc="-5">
                <a:latin typeface="Times New Roman"/>
                <a:cs typeface="Times New Roman"/>
              </a:rPr>
              <a:t>up </a:t>
            </a:r>
            <a:r>
              <a:rPr dirty="0" sz="1450" spc="-10">
                <a:latin typeface="Times New Roman"/>
                <a:cs typeface="Times New Roman"/>
              </a:rPr>
              <a:t>all to </a:t>
            </a:r>
            <a:r>
              <a:rPr dirty="0" sz="1450" spc="-5">
                <a:latin typeface="Times New Roman"/>
                <a:cs typeface="Times New Roman"/>
              </a:rPr>
              <a:t>undo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done  </a:t>
            </a:r>
            <a:r>
              <a:rPr dirty="0" sz="1450" spc="-10">
                <a:latin typeface="Times New Roman"/>
                <a:cs typeface="Times New Roman"/>
              </a:rPr>
              <a:t>amiss; </a:t>
            </a:r>
            <a:r>
              <a:rPr dirty="0" sz="1450" spc="-5">
                <a:latin typeface="Times New Roman"/>
                <a:cs typeface="Times New Roman"/>
              </a:rPr>
              <a:t>I </a:t>
            </a:r>
            <a:r>
              <a:rPr dirty="0" sz="1450" spc="-10">
                <a:latin typeface="Times New Roman"/>
                <a:cs typeface="Times New Roman"/>
              </a:rPr>
              <a:t>make heaven certain for Lord Risingham. And all this </a:t>
            </a:r>
            <a:r>
              <a:rPr dirty="0" sz="1450" spc="-5">
                <a:latin typeface="Times New Roman"/>
                <a:cs typeface="Times New Roman"/>
              </a:rPr>
              <a:t>upon </a:t>
            </a:r>
            <a:r>
              <a:rPr dirty="0" sz="1450" spc="-10">
                <a:latin typeface="Times New Roman"/>
                <a:cs typeface="Times New Roman"/>
              </a:rPr>
              <a:t>the very  day that </a:t>
            </a:r>
            <a:r>
              <a:rPr dirty="0" sz="1450" spc="-5">
                <a:latin typeface="Times New Roman"/>
                <a:cs typeface="Times New Roman"/>
              </a:rPr>
              <a:t>I </a:t>
            </a:r>
            <a:r>
              <a:rPr dirty="0" sz="1450" spc="-10">
                <a:latin typeface="Times New Roman"/>
                <a:cs typeface="Times New Roman"/>
              </a:rPr>
              <a:t>have won my spurs, and </a:t>
            </a:r>
            <a:r>
              <a:rPr dirty="0" sz="1450" spc="-5">
                <a:latin typeface="Times New Roman"/>
                <a:cs typeface="Times New Roman"/>
              </a:rPr>
              <a:t>thought </a:t>
            </a:r>
            <a:r>
              <a:rPr dirty="0" sz="1450" spc="-10">
                <a:latin typeface="Times New Roman"/>
                <a:cs typeface="Times New Roman"/>
              </a:rPr>
              <a:t>myself the happiest </a:t>
            </a:r>
            <a:r>
              <a:rPr dirty="0" sz="1450" spc="-5">
                <a:latin typeface="Times New Roman"/>
                <a:cs typeface="Times New Roman"/>
              </a:rPr>
              <a:t>young  </a:t>
            </a:r>
            <a:r>
              <a:rPr dirty="0" sz="1450" spc="-10">
                <a:latin typeface="Times New Roman"/>
                <a:cs typeface="Times New Roman"/>
              </a:rPr>
              <a:t>gentleman </a:t>
            </a:r>
            <a:r>
              <a:rPr dirty="0" sz="1450" spc="-5">
                <a:latin typeface="Times New Roman"/>
                <a:cs typeface="Times New Roman"/>
              </a:rPr>
              <a:t>on ground.”</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“O </a:t>
            </a:r>
            <a:r>
              <a:rPr dirty="0" sz="1450" spc="-25">
                <a:latin typeface="Times New Roman"/>
                <a:cs typeface="Times New Roman"/>
              </a:rPr>
              <a:t>boy,” </a:t>
            </a:r>
            <a:r>
              <a:rPr dirty="0" sz="1450" spc="-10">
                <a:latin typeface="Times New Roman"/>
                <a:cs typeface="Times New Roman"/>
              </a:rPr>
              <a:t>she said—“good</a:t>
            </a:r>
            <a:r>
              <a:rPr dirty="0" sz="1450" spc="20">
                <a:latin typeface="Times New Roman"/>
                <a:cs typeface="Times New Roman"/>
              </a:rPr>
              <a:t> </a:t>
            </a:r>
            <a:r>
              <a:rPr dirty="0" sz="1450" spc="-10">
                <a:latin typeface="Times New Roman"/>
                <a:cs typeface="Times New Roman"/>
              </a:rPr>
              <a:t>boy!”</a:t>
            </a:r>
            <a:endParaRPr sz="1450">
              <a:latin typeface="Times New Roman"/>
              <a:cs typeface="Times New Roman"/>
            </a:endParaRPr>
          </a:p>
          <a:p>
            <a:pPr algn="just" marL="12700" marR="11430">
              <a:lnSpc>
                <a:spcPts val="1730"/>
              </a:lnSpc>
              <a:spcBef>
                <a:spcPts val="635"/>
              </a:spcBef>
            </a:pPr>
            <a:r>
              <a:rPr dirty="0" sz="1450" spc="-10">
                <a:latin typeface="Times New Roman"/>
                <a:cs typeface="Times New Roman"/>
              </a:rPr>
              <a:t>And then, to the extreme surprise </a:t>
            </a:r>
            <a:r>
              <a:rPr dirty="0" sz="1450" spc="-5">
                <a:latin typeface="Times New Roman"/>
                <a:cs typeface="Times New Roman"/>
              </a:rPr>
              <a:t>of </a:t>
            </a:r>
            <a:r>
              <a:rPr dirty="0" sz="1450" spc="-10">
                <a:latin typeface="Times New Roman"/>
                <a:cs typeface="Times New Roman"/>
              </a:rPr>
              <a:t>Dick, she first very tenderly wiped the  tears away from his cheeks, and then, as if yielding to </a:t>
            </a:r>
            <a:r>
              <a:rPr dirty="0" sz="1450" spc="-5">
                <a:latin typeface="Times New Roman"/>
                <a:cs typeface="Times New Roman"/>
              </a:rPr>
              <a:t>a </a:t>
            </a:r>
            <a:r>
              <a:rPr dirty="0" sz="1450" spc="-10">
                <a:latin typeface="Times New Roman"/>
                <a:cs typeface="Times New Roman"/>
              </a:rPr>
              <a:t>sudden impulse, threw  both her arms about his neck, drew </a:t>
            </a:r>
            <a:r>
              <a:rPr dirty="0" sz="1450" spc="-5">
                <a:latin typeface="Times New Roman"/>
                <a:cs typeface="Times New Roman"/>
              </a:rPr>
              <a:t>up </a:t>
            </a:r>
            <a:r>
              <a:rPr dirty="0" sz="1450" spc="-10">
                <a:latin typeface="Times New Roman"/>
                <a:cs typeface="Times New Roman"/>
              </a:rPr>
              <a:t>his face, and kissed him. A pitiful  bewilderment came over simple-minded</a:t>
            </a:r>
            <a:r>
              <a:rPr dirty="0" sz="1450" spc="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“But come,” she said, with great cheerfulness, “you that are </a:t>
            </a:r>
            <a:r>
              <a:rPr dirty="0" sz="1450" spc="-5">
                <a:latin typeface="Times New Roman"/>
                <a:cs typeface="Times New Roman"/>
              </a:rPr>
              <a:t>a </a:t>
            </a:r>
            <a:r>
              <a:rPr dirty="0" sz="1450" spc="-10">
                <a:latin typeface="Times New Roman"/>
                <a:cs typeface="Times New Roman"/>
              </a:rPr>
              <a:t>captain, </a:t>
            </a:r>
            <a:r>
              <a:rPr dirty="0" sz="1450" spc="-5">
                <a:latin typeface="Times New Roman"/>
                <a:cs typeface="Times New Roman"/>
              </a:rPr>
              <a:t>ye </a:t>
            </a:r>
            <a:r>
              <a:rPr dirty="0" sz="1450" spc="-10">
                <a:latin typeface="Times New Roman"/>
                <a:cs typeface="Times New Roman"/>
              </a:rPr>
              <a:t>must  eat. Why sup </a:t>
            </a:r>
            <a:r>
              <a:rPr dirty="0" sz="1450" spc="-5">
                <a:latin typeface="Times New Roman"/>
                <a:cs typeface="Times New Roman"/>
              </a:rPr>
              <a:t>ye</a:t>
            </a:r>
            <a:r>
              <a:rPr dirty="0" sz="1450" spc="5">
                <a:latin typeface="Times New Roman"/>
                <a:cs typeface="Times New Roman"/>
              </a:rPr>
              <a:t> </a:t>
            </a:r>
            <a:r>
              <a:rPr dirty="0" sz="1450" spc="-10">
                <a:latin typeface="Times New Roman"/>
                <a:cs typeface="Times New Roman"/>
              </a:rPr>
              <a:t>not?”</a:t>
            </a:r>
            <a:endParaRPr sz="1450">
              <a:latin typeface="Times New Roman"/>
              <a:cs typeface="Times New Roman"/>
            </a:endParaRPr>
          </a:p>
          <a:p>
            <a:pPr algn="just" marL="12700" marR="9525">
              <a:lnSpc>
                <a:spcPts val="1730"/>
              </a:lnSpc>
              <a:spcBef>
                <a:spcPts val="575"/>
              </a:spcBef>
            </a:pPr>
            <a:r>
              <a:rPr dirty="0" sz="1450" spc="-10">
                <a:latin typeface="Times New Roman"/>
                <a:cs typeface="Times New Roman"/>
              </a:rPr>
              <a:t>“Dear Mistress Risingham,” replied Dick, “I did </a:t>
            </a:r>
            <a:r>
              <a:rPr dirty="0" sz="1450" spc="-5">
                <a:latin typeface="Times New Roman"/>
                <a:cs typeface="Times New Roman"/>
              </a:rPr>
              <a:t>but </a:t>
            </a:r>
            <a:r>
              <a:rPr dirty="0" sz="1450" spc="-10">
                <a:latin typeface="Times New Roman"/>
                <a:cs typeface="Times New Roman"/>
              </a:rPr>
              <a:t>wait first </a:t>
            </a:r>
            <a:r>
              <a:rPr dirty="0" sz="1450" spc="-5">
                <a:latin typeface="Times New Roman"/>
                <a:cs typeface="Times New Roman"/>
              </a:rPr>
              <a:t>upon </a:t>
            </a:r>
            <a:r>
              <a:rPr dirty="0" sz="1450" spc="-10">
                <a:latin typeface="Times New Roman"/>
                <a:cs typeface="Times New Roman"/>
              </a:rPr>
              <a:t>my  prisoner; </a:t>
            </a:r>
            <a:r>
              <a:rPr dirty="0" sz="1450" spc="-5">
                <a:latin typeface="Times New Roman"/>
                <a:cs typeface="Times New Roman"/>
              </a:rPr>
              <a:t>but, </a:t>
            </a:r>
            <a:r>
              <a:rPr dirty="0" sz="1450" spc="-10">
                <a:latin typeface="Times New Roman"/>
                <a:cs typeface="Times New Roman"/>
              </a:rPr>
              <a:t>to say truth, penitence will </a:t>
            </a:r>
            <a:r>
              <a:rPr dirty="0" sz="1450" spc="-5">
                <a:latin typeface="Times New Roman"/>
                <a:cs typeface="Times New Roman"/>
              </a:rPr>
              <a:t>no </a:t>
            </a:r>
            <a:r>
              <a:rPr dirty="0" sz="1450" spc="-10">
                <a:latin typeface="Times New Roman"/>
                <a:cs typeface="Times New Roman"/>
              </a:rPr>
              <a:t>longer </a:t>
            </a:r>
            <a:r>
              <a:rPr dirty="0" sz="1450" spc="-15">
                <a:latin typeface="Times New Roman"/>
                <a:cs typeface="Times New Roman"/>
              </a:rPr>
              <a:t>suffer </a:t>
            </a:r>
            <a:r>
              <a:rPr dirty="0" sz="1450" spc="-10">
                <a:latin typeface="Times New Roman"/>
                <a:cs typeface="Times New Roman"/>
              </a:rPr>
              <a:t>me to endure the  sight </a:t>
            </a:r>
            <a:r>
              <a:rPr dirty="0" sz="1450" spc="-5">
                <a:latin typeface="Times New Roman"/>
                <a:cs typeface="Times New Roman"/>
              </a:rPr>
              <a:t>of food. I </a:t>
            </a:r>
            <a:r>
              <a:rPr dirty="0" sz="1450" spc="-10">
                <a:latin typeface="Times New Roman"/>
                <a:cs typeface="Times New Roman"/>
              </a:rPr>
              <a:t>were better to fast, dear </a:t>
            </a:r>
            <a:r>
              <a:rPr dirty="0" sz="1450" spc="-25">
                <a:latin typeface="Times New Roman"/>
                <a:cs typeface="Times New Roman"/>
              </a:rPr>
              <a:t>lady, </a:t>
            </a:r>
            <a:r>
              <a:rPr dirty="0" sz="1450" spc="-10">
                <a:latin typeface="Times New Roman"/>
                <a:cs typeface="Times New Roman"/>
              </a:rPr>
              <a:t>and to</a:t>
            </a:r>
            <a:r>
              <a:rPr dirty="0" sz="1450" spc="55">
                <a:latin typeface="Times New Roman"/>
                <a:cs typeface="Times New Roman"/>
              </a:rPr>
              <a:t> </a:t>
            </a:r>
            <a:r>
              <a:rPr dirty="0" sz="1450" spc="-25">
                <a:latin typeface="Times New Roman"/>
                <a:cs typeface="Times New Roman"/>
              </a:rPr>
              <a:t>pray.”</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“Call me Alicia,” she said; “are we </a:t>
            </a:r>
            <a:r>
              <a:rPr dirty="0" sz="1450" spc="-5">
                <a:latin typeface="Times New Roman"/>
                <a:cs typeface="Times New Roman"/>
              </a:rPr>
              <a:t>not </a:t>
            </a:r>
            <a:r>
              <a:rPr dirty="0" sz="1450" spc="-10">
                <a:latin typeface="Times New Roman"/>
                <a:cs typeface="Times New Roman"/>
              </a:rPr>
              <a:t>old friends? And </a:t>
            </a:r>
            <a:r>
              <a:rPr dirty="0" sz="1450" spc="-30">
                <a:latin typeface="Times New Roman"/>
                <a:cs typeface="Times New Roman"/>
              </a:rPr>
              <a:t>now, </a:t>
            </a:r>
            <a:r>
              <a:rPr dirty="0" sz="1450" spc="-10">
                <a:latin typeface="Times New Roman"/>
                <a:cs typeface="Times New Roman"/>
              </a:rPr>
              <a:t>come, </a:t>
            </a:r>
            <a:r>
              <a:rPr dirty="0" sz="1450" spc="-5">
                <a:latin typeface="Times New Roman"/>
                <a:cs typeface="Times New Roman"/>
              </a:rPr>
              <a:t>I </a:t>
            </a:r>
            <a:r>
              <a:rPr dirty="0" sz="1450" spc="-10">
                <a:latin typeface="Times New Roman"/>
                <a:cs typeface="Times New Roman"/>
              </a:rPr>
              <a:t>will eat  with </a:t>
            </a:r>
            <a:r>
              <a:rPr dirty="0" sz="1450" spc="-5">
                <a:latin typeface="Times New Roman"/>
                <a:cs typeface="Times New Roman"/>
              </a:rPr>
              <a:t>you, bit </a:t>
            </a:r>
            <a:r>
              <a:rPr dirty="0" sz="1450" spc="-10">
                <a:latin typeface="Times New Roman"/>
                <a:cs typeface="Times New Roman"/>
              </a:rPr>
              <a:t>for </a:t>
            </a:r>
            <a:r>
              <a:rPr dirty="0" sz="1450" spc="-5">
                <a:latin typeface="Times New Roman"/>
                <a:cs typeface="Times New Roman"/>
              </a:rPr>
              <a:t>bit </a:t>
            </a:r>
            <a:r>
              <a:rPr dirty="0" sz="1450" spc="-10">
                <a:latin typeface="Times New Roman"/>
                <a:cs typeface="Times New Roman"/>
              </a:rPr>
              <a:t>and sup for sup; so if </a:t>
            </a:r>
            <a:r>
              <a:rPr dirty="0" sz="1450" spc="-5">
                <a:latin typeface="Times New Roman"/>
                <a:cs typeface="Times New Roman"/>
              </a:rPr>
              <a:t>ye </a:t>
            </a:r>
            <a:r>
              <a:rPr dirty="0" sz="1450" spc="-10">
                <a:latin typeface="Times New Roman"/>
                <a:cs typeface="Times New Roman"/>
              </a:rPr>
              <a:t>eat </a:t>
            </a:r>
            <a:r>
              <a:rPr dirty="0" sz="1450" spc="-5">
                <a:latin typeface="Times New Roman"/>
                <a:cs typeface="Times New Roman"/>
              </a:rPr>
              <a:t>not, </a:t>
            </a:r>
            <a:r>
              <a:rPr dirty="0" sz="1450" spc="-10">
                <a:latin typeface="Times New Roman"/>
                <a:cs typeface="Times New Roman"/>
              </a:rPr>
              <a:t>neither will I;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eat  </a:t>
            </a:r>
            <a:r>
              <a:rPr dirty="0" sz="1450" spc="-25">
                <a:latin typeface="Times New Roman"/>
                <a:cs typeface="Times New Roman"/>
              </a:rPr>
              <a:t>hearty, </a:t>
            </a:r>
            <a:r>
              <a:rPr dirty="0" sz="1450" spc="-5">
                <a:latin typeface="Times New Roman"/>
                <a:cs typeface="Times New Roman"/>
              </a:rPr>
              <a:t>I </a:t>
            </a:r>
            <a:r>
              <a:rPr dirty="0" sz="1450" spc="-10">
                <a:latin typeface="Times New Roman"/>
                <a:cs typeface="Times New Roman"/>
              </a:rPr>
              <a:t>will dine like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ploughman.”</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So there and then she fell </a:t>
            </a:r>
            <a:r>
              <a:rPr dirty="0" sz="1450" spc="-5">
                <a:latin typeface="Times New Roman"/>
                <a:cs typeface="Times New Roman"/>
              </a:rPr>
              <a:t>to; </a:t>
            </a:r>
            <a:r>
              <a:rPr dirty="0" sz="1450" spc="-10">
                <a:latin typeface="Times New Roman"/>
                <a:cs typeface="Times New Roman"/>
              </a:rPr>
              <a:t>and Dick, who had an excellent stomach,  proceeded to bear her </a:t>
            </a:r>
            <a:r>
              <a:rPr dirty="0" sz="1450" spc="-20">
                <a:latin typeface="Times New Roman"/>
                <a:cs typeface="Times New Roman"/>
              </a:rPr>
              <a:t>company, </a:t>
            </a:r>
            <a:r>
              <a:rPr dirty="0" sz="1450" spc="-10">
                <a:latin typeface="Times New Roman"/>
                <a:cs typeface="Times New Roman"/>
              </a:rPr>
              <a:t>at first with great reluctance, </a:t>
            </a:r>
            <a:r>
              <a:rPr dirty="0" sz="1450" spc="-5">
                <a:latin typeface="Times New Roman"/>
                <a:cs typeface="Times New Roman"/>
              </a:rPr>
              <a:t>but </a:t>
            </a:r>
            <a:r>
              <a:rPr dirty="0" sz="1450" spc="-20">
                <a:latin typeface="Times New Roman"/>
                <a:cs typeface="Times New Roman"/>
              </a:rPr>
              <a:t>gradually,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entered into the spirit, with more and more </a:t>
            </a:r>
            <a:r>
              <a:rPr dirty="0" sz="1450" spc="-5">
                <a:latin typeface="Times New Roman"/>
                <a:cs typeface="Times New Roman"/>
              </a:rPr>
              <a:t>vigour </a:t>
            </a:r>
            <a:r>
              <a:rPr dirty="0" sz="1450" spc="-10">
                <a:latin typeface="Times New Roman"/>
                <a:cs typeface="Times New Roman"/>
              </a:rPr>
              <a:t>and devotion: until, at  last, </a:t>
            </a:r>
            <a:r>
              <a:rPr dirty="0" sz="1450" spc="-5">
                <a:latin typeface="Times New Roman"/>
                <a:cs typeface="Times New Roman"/>
              </a:rPr>
              <a:t>he </a:t>
            </a:r>
            <a:r>
              <a:rPr dirty="0" sz="1450" spc="-10">
                <a:latin typeface="Times New Roman"/>
                <a:cs typeface="Times New Roman"/>
              </a:rPr>
              <a:t>forgot even to watch his model, and most heartily repaired the  expenses </a:t>
            </a:r>
            <a:r>
              <a:rPr dirty="0" sz="1450" spc="-5">
                <a:latin typeface="Times New Roman"/>
                <a:cs typeface="Times New Roman"/>
              </a:rPr>
              <a:t>of </a:t>
            </a:r>
            <a:r>
              <a:rPr dirty="0" sz="1450" spc="-10">
                <a:latin typeface="Times New Roman"/>
                <a:cs typeface="Times New Roman"/>
              </a:rPr>
              <a:t>his day </a:t>
            </a:r>
            <a:r>
              <a:rPr dirty="0" sz="1450" spc="-5">
                <a:latin typeface="Times New Roman"/>
                <a:cs typeface="Times New Roman"/>
              </a:rPr>
              <a:t>of </a:t>
            </a:r>
            <a:r>
              <a:rPr dirty="0" sz="1450" spc="-10">
                <a:latin typeface="Times New Roman"/>
                <a:cs typeface="Times New Roman"/>
              </a:rPr>
              <a:t>labour and</a:t>
            </a:r>
            <a:r>
              <a:rPr dirty="0" sz="1450" spc="15">
                <a:latin typeface="Times New Roman"/>
                <a:cs typeface="Times New Roman"/>
              </a:rPr>
              <a:t> </a:t>
            </a:r>
            <a:r>
              <a:rPr dirty="0" sz="1450" spc="-10">
                <a:latin typeface="Times New Roman"/>
                <a:cs typeface="Times New Roman"/>
              </a:rPr>
              <a:t>excitement.</a:t>
            </a:r>
            <a:endParaRPr sz="1450">
              <a:latin typeface="Times New Roman"/>
              <a:cs typeface="Times New Roman"/>
            </a:endParaRPr>
          </a:p>
          <a:p>
            <a:pPr algn="just" marL="12700">
              <a:lnSpc>
                <a:spcPct val="100000"/>
              </a:lnSpc>
              <a:spcBef>
                <a:spcPts val="500"/>
              </a:spcBef>
            </a:pPr>
            <a:r>
              <a:rPr dirty="0" sz="1450" spc="-15">
                <a:latin typeface="Times New Roman"/>
                <a:cs typeface="Times New Roman"/>
              </a:rPr>
              <a:t>“Lion-driver,” </a:t>
            </a:r>
            <a:r>
              <a:rPr dirty="0" sz="1450" spc="-10">
                <a:latin typeface="Times New Roman"/>
                <a:cs typeface="Times New Roman"/>
              </a:rPr>
              <a:t>she said, at length, “ye </a:t>
            </a:r>
            <a:r>
              <a:rPr dirty="0" sz="1450" spc="-5">
                <a:latin typeface="Times New Roman"/>
                <a:cs typeface="Times New Roman"/>
              </a:rPr>
              <a:t>do not </a:t>
            </a:r>
            <a:r>
              <a:rPr dirty="0" sz="1450" spc="-10">
                <a:latin typeface="Times New Roman"/>
                <a:cs typeface="Times New Roman"/>
              </a:rPr>
              <a:t>admire </a:t>
            </a:r>
            <a:r>
              <a:rPr dirty="0" sz="1450" spc="-5">
                <a:latin typeface="Times New Roman"/>
                <a:cs typeface="Times New Roman"/>
              </a:rPr>
              <a:t>a </a:t>
            </a:r>
            <a:r>
              <a:rPr dirty="0" sz="1450" spc="-10">
                <a:latin typeface="Times New Roman"/>
                <a:cs typeface="Times New Roman"/>
              </a:rPr>
              <a:t>maid in </a:t>
            </a:r>
            <a:r>
              <a:rPr dirty="0" sz="1450" spc="-5">
                <a:latin typeface="Times New Roman"/>
                <a:cs typeface="Times New Roman"/>
              </a:rPr>
              <a:t>a </a:t>
            </a:r>
            <a:r>
              <a:rPr dirty="0" sz="1450" spc="-25">
                <a:latin typeface="Times New Roman"/>
                <a:cs typeface="Times New Roman"/>
              </a:rPr>
              <a:t>man’s</a:t>
            </a:r>
            <a:r>
              <a:rPr dirty="0" sz="1450" spc="145">
                <a:latin typeface="Times New Roman"/>
                <a:cs typeface="Times New Roman"/>
              </a:rPr>
              <a:t> </a:t>
            </a:r>
            <a:r>
              <a:rPr dirty="0" sz="1450" spc="-10">
                <a:latin typeface="Times New Roman"/>
                <a:cs typeface="Times New Roman"/>
              </a:rPr>
              <a:t>jerkin?”</a:t>
            </a:r>
            <a:endParaRPr sz="145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wherein are all things fully stated,” answered Richard, presenting the </a:t>
            </a:r>
            <a:r>
              <a:rPr dirty="0" sz="1450" spc="-20">
                <a:latin typeface="Times New Roman"/>
                <a:cs typeface="Times New Roman"/>
              </a:rPr>
              <a:t>priest’s  letter. </a:t>
            </a:r>
            <a:r>
              <a:rPr dirty="0" sz="1450" spc="-10">
                <a:latin typeface="Times New Roman"/>
                <a:cs typeface="Times New Roman"/>
              </a:rPr>
              <a:t>“And please </a:t>
            </a:r>
            <a:r>
              <a:rPr dirty="0" sz="1450" spc="-5">
                <a:latin typeface="Times New Roman"/>
                <a:cs typeface="Times New Roman"/>
              </a:rPr>
              <a:t>you </a:t>
            </a:r>
            <a:r>
              <a:rPr dirty="0" sz="1450" spc="-15">
                <a:latin typeface="Times New Roman"/>
                <a:cs typeface="Times New Roman"/>
              </a:rPr>
              <a:t>farther, </a:t>
            </a:r>
            <a:r>
              <a:rPr dirty="0" sz="1450" spc="-5">
                <a:latin typeface="Times New Roman"/>
                <a:cs typeface="Times New Roman"/>
              </a:rPr>
              <a:t>ye </a:t>
            </a:r>
            <a:r>
              <a:rPr dirty="0" sz="1450" spc="-10">
                <a:latin typeface="Times New Roman"/>
                <a:cs typeface="Times New Roman"/>
              </a:rPr>
              <a:t>were best make all speed to Risingham; for  </a:t>
            </a:r>
            <a:r>
              <a:rPr dirty="0" sz="1450" spc="-5">
                <a:latin typeface="Times New Roman"/>
                <a:cs typeface="Times New Roman"/>
              </a:rPr>
              <a:t>on </a:t>
            </a:r>
            <a:r>
              <a:rPr dirty="0" sz="1450" spc="-10">
                <a:latin typeface="Times New Roman"/>
                <a:cs typeface="Times New Roman"/>
              </a:rPr>
              <a:t>the way hither we encountered </a:t>
            </a:r>
            <a:r>
              <a:rPr dirty="0" sz="1450" spc="-5">
                <a:latin typeface="Times New Roman"/>
                <a:cs typeface="Times New Roman"/>
              </a:rPr>
              <a:t>one </a:t>
            </a:r>
            <a:r>
              <a:rPr dirty="0" sz="1450" spc="-10">
                <a:latin typeface="Times New Roman"/>
                <a:cs typeface="Times New Roman"/>
              </a:rPr>
              <a:t>riding furiously with letters, and </a:t>
            </a:r>
            <a:r>
              <a:rPr dirty="0" sz="1450" spc="-5">
                <a:latin typeface="Times New Roman"/>
                <a:cs typeface="Times New Roman"/>
              </a:rPr>
              <a:t>by </a:t>
            </a:r>
            <a:r>
              <a:rPr dirty="0" sz="1450" spc="-10">
                <a:latin typeface="Times New Roman"/>
                <a:cs typeface="Times New Roman"/>
              </a:rPr>
              <a:t>his  report, my Lord </a:t>
            </a:r>
            <a:r>
              <a:rPr dirty="0" sz="1450" spc="-5">
                <a:latin typeface="Times New Roman"/>
                <a:cs typeface="Times New Roman"/>
              </a:rPr>
              <a:t>of </a:t>
            </a:r>
            <a:r>
              <a:rPr dirty="0" sz="1450" spc="-10">
                <a:latin typeface="Times New Roman"/>
                <a:cs typeface="Times New Roman"/>
              </a:rPr>
              <a:t>Risingham was sore bested, and lacked exceedingly </a:t>
            </a:r>
            <a:r>
              <a:rPr dirty="0" sz="1450" spc="-5">
                <a:latin typeface="Times New Roman"/>
                <a:cs typeface="Times New Roman"/>
              </a:rPr>
              <a:t>your  </a:t>
            </a:r>
            <a:r>
              <a:rPr dirty="0" sz="1450" spc="-10">
                <a:latin typeface="Times New Roman"/>
                <a:cs typeface="Times New Roman"/>
              </a:rPr>
              <a:t>presence.”</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“How say </a:t>
            </a:r>
            <a:r>
              <a:rPr dirty="0" sz="1450" spc="-5">
                <a:latin typeface="Times New Roman"/>
                <a:cs typeface="Times New Roman"/>
              </a:rPr>
              <a:t>you? </a:t>
            </a:r>
            <a:r>
              <a:rPr dirty="0" sz="1450" spc="-10">
                <a:latin typeface="Times New Roman"/>
                <a:cs typeface="Times New Roman"/>
              </a:rPr>
              <a:t>Sore bested?” returned the knight. </a:t>
            </a:r>
            <a:r>
              <a:rPr dirty="0" sz="1450" spc="-30">
                <a:latin typeface="Times New Roman"/>
                <a:cs typeface="Times New Roman"/>
              </a:rPr>
              <a:t>“Nay, </a:t>
            </a:r>
            <a:r>
              <a:rPr dirty="0" sz="1450" spc="-10">
                <a:latin typeface="Times New Roman"/>
                <a:cs typeface="Times New Roman"/>
              </a:rPr>
              <a:t>then, we will make  speed sitting down, </a:t>
            </a:r>
            <a:r>
              <a:rPr dirty="0" sz="1450" spc="-5">
                <a:latin typeface="Times New Roman"/>
                <a:cs typeface="Times New Roman"/>
              </a:rPr>
              <a:t>good </a:t>
            </a:r>
            <a:r>
              <a:rPr dirty="0" sz="1450" spc="-10">
                <a:latin typeface="Times New Roman"/>
                <a:cs typeface="Times New Roman"/>
              </a:rPr>
              <a:t>Richard. As the world goes in this </a:t>
            </a:r>
            <a:r>
              <a:rPr dirty="0" sz="1450" spc="-5">
                <a:latin typeface="Times New Roman"/>
                <a:cs typeface="Times New Roman"/>
              </a:rPr>
              <a:t>poor </a:t>
            </a:r>
            <a:r>
              <a:rPr dirty="0" sz="1450" spc="-10">
                <a:latin typeface="Times New Roman"/>
                <a:cs typeface="Times New Roman"/>
              </a:rPr>
              <a:t>realm </a:t>
            </a:r>
            <a:r>
              <a:rPr dirty="0" sz="1450" spc="-5">
                <a:latin typeface="Times New Roman"/>
                <a:cs typeface="Times New Roman"/>
              </a:rPr>
              <a:t>of  </a:t>
            </a:r>
            <a:r>
              <a:rPr dirty="0" sz="1450" spc="-10">
                <a:latin typeface="Times New Roman"/>
                <a:cs typeface="Times New Roman"/>
              </a:rPr>
              <a:t>England, </a:t>
            </a:r>
            <a:r>
              <a:rPr dirty="0" sz="1450" spc="-5">
                <a:latin typeface="Times New Roman"/>
                <a:cs typeface="Times New Roman"/>
              </a:rPr>
              <a:t>he </a:t>
            </a:r>
            <a:r>
              <a:rPr dirty="0" sz="1450" spc="-10">
                <a:latin typeface="Times New Roman"/>
                <a:cs typeface="Times New Roman"/>
              </a:rPr>
              <a:t>that rides softliest rides surest. </a:t>
            </a:r>
            <a:r>
              <a:rPr dirty="0" sz="1450" spc="-25">
                <a:latin typeface="Times New Roman"/>
                <a:cs typeface="Times New Roman"/>
              </a:rPr>
              <a:t>Delay, </a:t>
            </a:r>
            <a:r>
              <a:rPr dirty="0" sz="1450" spc="-10">
                <a:latin typeface="Times New Roman"/>
                <a:cs typeface="Times New Roman"/>
              </a:rPr>
              <a:t>they </a:t>
            </a:r>
            <a:r>
              <a:rPr dirty="0" sz="1450" spc="-30">
                <a:latin typeface="Times New Roman"/>
                <a:cs typeface="Times New Roman"/>
              </a:rPr>
              <a:t>say, </a:t>
            </a:r>
            <a:r>
              <a:rPr dirty="0" sz="1450" spc="-10">
                <a:latin typeface="Times New Roman"/>
                <a:cs typeface="Times New Roman"/>
              </a:rPr>
              <a:t>begetteth peril; </a:t>
            </a:r>
            <a:r>
              <a:rPr dirty="0" sz="1450" spc="-5">
                <a:latin typeface="Times New Roman"/>
                <a:cs typeface="Times New Roman"/>
              </a:rPr>
              <a:t>but  </a:t>
            </a:r>
            <a:r>
              <a:rPr dirty="0" sz="1450" spc="-10">
                <a:latin typeface="Times New Roman"/>
                <a:cs typeface="Times New Roman"/>
              </a:rPr>
              <a:t>it is rather this itch </a:t>
            </a:r>
            <a:r>
              <a:rPr dirty="0" sz="1450" spc="-5">
                <a:latin typeface="Times New Roman"/>
                <a:cs typeface="Times New Roman"/>
              </a:rPr>
              <a:t>of </a:t>
            </a:r>
            <a:r>
              <a:rPr dirty="0" sz="1450" spc="-10">
                <a:latin typeface="Times New Roman"/>
                <a:cs typeface="Times New Roman"/>
              </a:rPr>
              <a:t>doing that undoes men; mark it, Dick. But let me see,  first, what cattle </a:t>
            </a:r>
            <a:r>
              <a:rPr dirty="0" sz="1450" spc="-5">
                <a:latin typeface="Times New Roman"/>
                <a:cs typeface="Times New Roman"/>
              </a:rPr>
              <a:t>ye </a:t>
            </a:r>
            <a:r>
              <a:rPr dirty="0" sz="1450" spc="-10">
                <a:latin typeface="Times New Roman"/>
                <a:cs typeface="Times New Roman"/>
              </a:rPr>
              <a:t>have brought. Selden, </a:t>
            </a:r>
            <a:r>
              <a:rPr dirty="0" sz="1450" spc="-5">
                <a:latin typeface="Times New Roman"/>
                <a:cs typeface="Times New Roman"/>
              </a:rPr>
              <a:t>a </a:t>
            </a:r>
            <a:r>
              <a:rPr dirty="0" sz="1450" spc="-10">
                <a:latin typeface="Times New Roman"/>
                <a:cs typeface="Times New Roman"/>
              </a:rPr>
              <a:t>link here at the</a:t>
            </a:r>
            <a:r>
              <a:rPr dirty="0" sz="1450" spc="75">
                <a:latin typeface="Times New Roman"/>
                <a:cs typeface="Times New Roman"/>
              </a:rPr>
              <a:t> </a:t>
            </a:r>
            <a:r>
              <a:rPr dirty="0" sz="1450" spc="-10">
                <a:latin typeface="Times New Roman"/>
                <a:cs typeface="Times New Roman"/>
              </a:rPr>
              <a:t>door!”</a:t>
            </a:r>
            <a:endParaRPr sz="1450">
              <a:latin typeface="Times New Roman"/>
              <a:cs typeface="Times New Roman"/>
            </a:endParaRPr>
          </a:p>
          <a:p>
            <a:pPr algn="just" marL="12700" marR="6985">
              <a:lnSpc>
                <a:spcPts val="1730"/>
              </a:lnSpc>
              <a:spcBef>
                <a:spcPts val="565"/>
              </a:spcBef>
            </a:pPr>
            <a:r>
              <a:rPr dirty="0" sz="1450" spc="-10">
                <a:latin typeface="Times New Roman"/>
                <a:cs typeface="Times New Roman"/>
              </a:rPr>
              <a:t>And Sir Daniel strode forth into the village street, and, </a:t>
            </a:r>
            <a:r>
              <a:rPr dirty="0" sz="1450" spc="-5">
                <a:latin typeface="Times New Roman"/>
                <a:cs typeface="Times New Roman"/>
              </a:rPr>
              <a:t>by </a:t>
            </a:r>
            <a:r>
              <a:rPr dirty="0" sz="1450" spc="-10">
                <a:latin typeface="Times New Roman"/>
                <a:cs typeface="Times New Roman"/>
              </a:rPr>
              <a:t>the red glow </a:t>
            </a:r>
            <a:r>
              <a:rPr dirty="0" sz="1450" spc="-5">
                <a:latin typeface="Times New Roman"/>
                <a:cs typeface="Times New Roman"/>
              </a:rPr>
              <a:t>of a  </a:t>
            </a:r>
            <a:r>
              <a:rPr dirty="0" sz="1450" spc="-10">
                <a:latin typeface="Times New Roman"/>
                <a:cs typeface="Times New Roman"/>
              </a:rPr>
              <a:t>torch, inspected his new troops. He was an unpopular neighbour and an  unpopular master;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leader in war </a:t>
            </a:r>
            <a:r>
              <a:rPr dirty="0" sz="1450" spc="-5">
                <a:latin typeface="Times New Roman"/>
                <a:cs typeface="Times New Roman"/>
              </a:rPr>
              <a:t>he </a:t>
            </a:r>
            <a:r>
              <a:rPr dirty="0" sz="1450" spc="-10">
                <a:latin typeface="Times New Roman"/>
                <a:cs typeface="Times New Roman"/>
              </a:rPr>
              <a:t>was well-beloved </a:t>
            </a:r>
            <a:r>
              <a:rPr dirty="0" sz="1450" spc="-5">
                <a:latin typeface="Times New Roman"/>
                <a:cs typeface="Times New Roman"/>
              </a:rPr>
              <a:t>by </a:t>
            </a:r>
            <a:r>
              <a:rPr dirty="0" sz="1450" spc="-10">
                <a:latin typeface="Times New Roman"/>
                <a:cs typeface="Times New Roman"/>
              </a:rPr>
              <a:t>those who  rode behind his pennant. His dash, his proved courage, his forethought for the  soldiers’ comfort, even his rough gibes, were all to the taste </a:t>
            </a:r>
            <a:r>
              <a:rPr dirty="0" sz="1450" spc="-5">
                <a:latin typeface="Times New Roman"/>
                <a:cs typeface="Times New Roman"/>
              </a:rPr>
              <a:t>of </a:t>
            </a:r>
            <a:r>
              <a:rPr dirty="0" sz="1450" spc="-10">
                <a:latin typeface="Times New Roman"/>
                <a:cs typeface="Times New Roman"/>
              </a:rPr>
              <a:t>the bold blades  in jack and</a:t>
            </a:r>
            <a:r>
              <a:rPr dirty="0" sz="1450">
                <a:latin typeface="Times New Roman"/>
                <a:cs typeface="Times New Roman"/>
              </a:rPr>
              <a:t> </a:t>
            </a:r>
            <a:r>
              <a:rPr dirty="0" sz="1450" spc="-10">
                <a:latin typeface="Times New Roman"/>
                <a:cs typeface="Times New Roman"/>
              </a:rPr>
              <a:t>salet.</a:t>
            </a:r>
            <a:endParaRPr sz="1450">
              <a:latin typeface="Times New Roman"/>
              <a:cs typeface="Times New Roman"/>
            </a:endParaRPr>
          </a:p>
          <a:p>
            <a:pPr algn="just" marL="12700" marR="7620">
              <a:lnSpc>
                <a:spcPts val="1730"/>
              </a:lnSpc>
              <a:spcBef>
                <a:spcPts val="570"/>
              </a:spcBef>
            </a:pPr>
            <a:r>
              <a:rPr dirty="0" sz="1450" spc="-30">
                <a:latin typeface="Times New Roman"/>
                <a:cs typeface="Times New Roman"/>
              </a:rPr>
              <a:t>“Nay, </a:t>
            </a:r>
            <a:r>
              <a:rPr dirty="0" sz="1450" spc="-5">
                <a:latin typeface="Times New Roman"/>
                <a:cs typeface="Times New Roman"/>
              </a:rPr>
              <a:t>by </a:t>
            </a:r>
            <a:r>
              <a:rPr dirty="0" sz="1450" spc="-10">
                <a:latin typeface="Times New Roman"/>
                <a:cs typeface="Times New Roman"/>
              </a:rPr>
              <a:t>the rood!” </a:t>
            </a:r>
            <a:r>
              <a:rPr dirty="0" sz="1450" spc="-5">
                <a:latin typeface="Times New Roman"/>
                <a:cs typeface="Times New Roman"/>
              </a:rPr>
              <a:t>he </a:t>
            </a:r>
            <a:r>
              <a:rPr dirty="0" sz="1450" spc="-10">
                <a:latin typeface="Times New Roman"/>
                <a:cs typeface="Times New Roman"/>
              </a:rPr>
              <a:t>cried, “what </a:t>
            </a:r>
            <a:r>
              <a:rPr dirty="0" sz="1450" spc="-5">
                <a:latin typeface="Times New Roman"/>
                <a:cs typeface="Times New Roman"/>
              </a:rPr>
              <a:t>poor dogs </a:t>
            </a:r>
            <a:r>
              <a:rPr dirty="0" sz="1450" spc="-10">
                <a:latin typeface="Times New Roman"/>
                <a:cs typeface="Times New Roman"/>
              </a:rPr>
              <a:t>are these? Here </a:t>
            </a:r>
            <a:r>
              <a:rPr dirty="0" sz="1450" spc="-5">
                <a:latin typeface="Times New Roman"/>
                <a:cs typeface="Times New Roman"/>
              </a:rPr>
              <a:t>be </a:t>
            </a:r>
            <a:r>
              <a:rPr dirty="0" sz="1450" spc="-10">
                <a:latin typeface="Times New Roman"/>
                <a:cs typeface="Times New Roman"/>
              </a:rPr>
              <a:t>some as  crooked as </a:t>
            </a:r>
            <a:r>
              <a:rPr dirty="0" sz="1450" spc="-5">
                <a:latin typeface="Times New Roman"/>
                <a:cs typeface="Times New Roman"/>
              </a:rPr>
              <a:t>a </a:t>
            </a:r>
            <a:r>
              <a:rPr dirty="0" sz="1450" spc="-30">
                <a:latin typeface="Times New Roman"/>
                <a:cs typeface="Times New Roman"/>
              </a:rPr>
              <a:t>bow, </a:t>
            </a:r>
            <a:r>
              <a:rPr dirty="0" sz="1450" spc="-10">
                <a:latin typeface="Times New Roman"/>
                <a:cs typeface="Times New Roman"/>
              </a:rPr>
              <a:t>and some as lean as </a:t>
            </a:r>
            <a:r>
              <a:rPr dirty="0" sz="1450" spc="-5">
                <a:latin typeface="Times New Roman"/>
                <a:cs typeface="Times New Roman"/>
              </a:rPr>
              <a:t>a </a:t>
            </a:r>
            <a:r>
              <a:rPr dirty="0" sz="1450" spc="-25">
                <a:latin typeface="Times New Roman"/>
                <a:cs typeface="Times New Roman"/>
              </a:rPr>
              <a:t>spear. </a:t>
            </a:r>
            <a:r>
              <a:rPr dirty="0" sz="1450" spc="-10">
                <a:latin typeface="Times New Roman"/>
                <a:cs typeface="Times New Roman"/>
              </a:rPr>
              <a:t>Friends, </a:t>
            </a:r>
            <a:r>
              <a:rPr dirty="0" sz="1450" spc="-5">
                <a:latin typeface="Times New Roman"/>
                <a:cs typeface="Times New Roman"/>
              </a:rPr>
              <a:t>ye </a:t>
            </a:r>
            <a:r>
              <a:rPr dirty="0" sz="1450" spc="-10">
                <a:latin typeface="Times New Roman"/>
                <a:cs typeface="Times New Roman"/>
              </a:rPr>
              <a:t>shall ride in the  front </a:t>
            </a:r>
            <a:r>
              <a:rPr dirty="0" sz="1450" spc="-5">
                <a:latin typeface="Times New Roman"/>
                <a:cs typeface="Times New Roman"/>
              </a:rPr>
              <a:t>of </a:t>
            </a:r>
            <a:r>
              <a:rPr dirty="0" sz="1450" spc="-10">
                <a:latin typeface="Times New Roman"/>
                <a:cs typeface="Times New Roman"/>
              </a:rPr>
              <a:t>the battle; </a:t>
            </a:r>
            <a:r>
              <a:rPr dirty="0" sz="1450" spc="-5">
                <a:latin typeface="Times New Roman"/>
                <a:cs typeface="Times New Roman"/>
              </a:rPr>
              <a:t>I </a:t>
            </a:r>
            <a:r>
              <a:rPr dirty="0" sz="1450" spc="-10">
                <a:latin typeface="Times New Roman"/>
                <a:cs typeface="Times New Roman"/>
              </a:rPr>
              <a:t>can spare </a:t>
            </a:r>
            <a:r>
              <a:rPr dirty="0" sz="1450" spc="-5">
                <a:latin typeface="Times New Roman"/>
                <a:cs typeface="Times New Roman"/>
              </a:rPr>
              <a:t>you, </a:t>
            </a:r>
            <a:r>
              <a:rPr dirty="0" sz="1450" spc="-10">
                <a:latin typeface="Times New Roman"/>
                <a:cs typeface="Times New Roman"/>
              </a:rPr>
              <a:t>friends. Mark me this old villain </a:t>
            </a:r>
            <a:r>
              <a:rPr dirty="0" sz="1450" spc="-5">
                <a:latin typeface="Times New Roman"/>
                <a:cs typeface="Times New Roman"/>
              </a:rPr>
              <a:t>on </a:t>
            </a:r>
            <a:r>
              <a:rPr dirty="0" sz="1450" spc="-10">
                <a:latin typeface="Times New Roman"/>
                <a:cs typeface="Times New Roman"/>
              </a:rPr>
              <a:t>the  piebald! A two-year mutton riding </a:t>
            </a:r>
            <a:r>
              <a:rPr dirty="0" sz="1450" spc="-5">
                <a:latin typeface="Times New Roman"/>
                <a:cs typeface="Times New Roman"/>
              </a:rPr>
              <a:t>on a hog </a:t>
            </a:r>
            <a:r>
              <a:rPr dirty="0" sz="1450" spc="-10">
                <a:latin typeface="Times New Roman"/>
                <a:cs typeface="Times New Roman"/>
              </a:rPr>
              <a:t>would look more soldierly! Ha!  </a:t>
            </a:r>
            <a:r>
              <a:rPr dirty="0" sz="1450" spc="-20">
                <a:latin typeface="Times New Roman"/>
                <a:cs typeface="Times New Roman"/>
              </a:rPr>
              <a:t>Clipsby, </a:t>
            </a:r>
            <a:r>
              <a:rPr dirty="0" sz="1450" spc="-10">
                <a:latin typeface="Times New Roman"/>
                <a:cs typeface="Times New Roman"/>
              </a:rPr>
              <a:t>are </a:t>
            </a:r>
            <a:r>
              <a:rPr dirty="0" sz="1450" spc="-5">
                <a:latin typeface="Times New Roman"/>
                <a:cs typeface="Times New Roman"/>
              </a:rPr>
              <a:t>ye </a:t>
            </a:r>
            <a:r>
              <a:rPr dirty="0" sz="1450" spc="-10">
                <a:latin typeface="Times New Roman"/>
                <a:cs typeface="Times New Roman"/>
              </a:rPr>
              <a:t>there, old rat? Y’ are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could lose with </a:t>
            </a:r>
            <a:r>
              <a:rPr dirty="0" sz="1450" spc="-5">
                <a:latin typeface="Times New Roman"/>
                <a:cs typeface="Times New Roman"/>
              </a:rPr>
              <a:t>a good </a:t>
            </a:r>
            <a:r>
              <a:rPr dirty="0" sz="1450" spc="-10">
                <a:latin typeface="Times New Roman"/>
                <a:cs typeface="Times New Roman"/>
              </a:rPr>
              <a:t>heart; </a:t>
            </a:r>
            <a:r>
              <a:rPr dirty="0" sz="1450" spc="-5">
                <a:latin typeface="Times New Roman"/>
                <a:cs typeface="Times New Roman"/>
              </a:rPr>
              <a:t>ye  </a:t>
            </a:r>
            <a:r>
              <a:rPr dirty="0" sz="1450" spc="-10">
                <a:latin typeface="Times New Roman"/>
                <a:cs typeface="Times New Roman"/>
              </a:rPr>
              <a:t>shall </a:t>
            </a:r>
            <a:r>
              <a:rPr dirty="0" sz="1450" spc="-5">
                <a:latin typeface="Times New Roman"/>
                <a:cs typeface="Times New Roman"/>
              </a:rPr>
              <a:t>go </a:t>
            </a:r>
            <a:r>
              <a:rPr dirty="0" sz="1450" spc="-10">
                <a:latin typeface="Times New Roman"/>
                <a:cs typeface="Times New Roman"/>
              </a:rPr>
              <a:t>in front </a:t>
            </a:r>
            <a:r>
              <a:rPr dirty="0" sz="1450" spc="-5">
                <a:latin typeface="Times New Roman"/>
                <a:cs typeface="Times New Roman"/>
              </a:rPr>
              <a:t>of </a:t>
            </a:r>
            <a:r>
              <a:rPr dirty="0" sz="1450" spc="-10">
                <a:latin typeface="Times New Roman"/>
                <a:cs typeface="Times New Roman"/>
              </a:rPr>
              <a:t>all, with </a:t>
            </a:r>
            <a:r>
              <a:rPr dirty="0" sz="1450" spc="-5">
                <a:latin typeface="Times New Roman"/>
                <a:cs typeface="Times New Roman"/>
              </a:rPr>
              <a:t>a </a:t>
            </a:r>
            <a:r>
              <a:rPr dirty="0" sz="1450" spc="-20">
                <a:latin typeface="Times New Roman"/>
                <a:cs typeface="Times New Roman"/>
              </a:rPr>
              <a:t>bull’s </a:t>
            </a:r>
            <a:r>
              <a:rPr dirty="0" sz="1450" spc="-10">
                <a:latin typeface="Times New Roman"/>
                <a:cs typeface="Times New Roman"/>
              </a:rPr>
              <a:t>eye painted </a:t>
            </a:r>
            <a:r>
              <a:rPr dirty="0" sz="1450" spc="-5">
                <a:latin typeface="Times New Roman"/>
                <a:cs typeface="Times New Roman"/>
              </a:rPr>
              <a:t>on your </a:t>
            </a:r>
            <a:r>
              <a:rPr dirty="0" sz="1450" spc="-10">
                <a:latin typeface="Times New Roman"/>
                <a:cs typeface="Times New Roman"/>
              </a:rPr>
              <a:t>jack, to </a:t>
            </a:r>
            <a:r>
              <a:rPr dirty="0" sz="1450" spc="-5">
                <a:latin typeface="Times New Roman"/>
                <a:cs typeface="Times New Roman"/>
              </a:rPr>
              <a:t>be </a:t>
            </a:r>
            <a:r>
              <a:rPr dirty="0" sz="1450" spc="-10">
                <a:latin typeface="Times New Roman"/>
                <a:cs typeface="Times New Roman"/>
              </a:rPr>
              <a:t>the better  </a:t>
            </a:r>
            <a:r>
              <a:rPr dirty="0" sz="1450" spc="-5">
                <a:latin typeface="Times New Roman"/>
                <a:cs typeface="Times New Roman"/>
              </a:rPr>
              <a:t>butt </a:t>
            </a:r>
            <a:r>
              <a:rPr dirty="0" sz="1450" spc="-10">
                <a:latin typeface="Times New Roman"/>
                <a:cs typeface="Times New Roman"/>
              </a:rPr>
              <a:t>for archery; sirrah, </a:t>
            </a:r>
            <a:r>
              <a:rPr dirty="0" sz="1450" spc="-5">
                <a:latin typeface="Times New Roman"/>
                <a:cs typeface="Times New Roman"/>
              </a:rPr>
              <a:t>ye </a:t>
            </a:r>
            <a:r>
              <a:rPr dirty="0" sz="1450" spc="-10">
                <a:latin typeface="Times New Roman"/>
                <a:cs typeface="Times New Roman"/>
              </a:rPr>
              <a:t>shall show me the</a:t>
            </a:r>
            <a:r>
              <a:rPr dirty="0" sz="1450" spc="30">
                <a:latin typeface="Times New Roman"/>
                <a:cs typeface="Times New Roman"/>
              </a:rPr>
              <a:t> </a:t>
            </a:r>
            <a:r>
              <a:rPr dirty="0" sz="1450" spc="-30">
                <a:latin typeface="Times New Roman"/>
                <a:cs typeface="Times New Roman"/>
              </a:rPr>
              <a:t>way.”</a:t>
            </a:r>
            <a:endParaRPr sz="1450">
              <a:latin typeface="Times New Roman"/>
              <a:cs typeface="Times New Roman"/>
            </a:endParaRPr>
          </a:p>
          <a:p>
            <a:pPr algn="just" marL="12700" marR="11430">
              <a:lnSpc>
                <a:spcPts val="1730"/>
              </a:lnSpc>
              <a:spcBef>
                <a:spcPts val="565"/>
              </a:spcBef>
            </a:pPr>
            <a:r>
              <a:rPr dirty="0" sz="1450" spc="-10">
                <a:latin typeface="Times New Roman"/>
                <a:cs typeface="Times New Roman"/>
              </a:rPr>
              <a:t>“I will show </a:t>
            </a:r>
            <a:r>
              <a:rPr dirty="0" sz="1450" spc="-5">
                <a:latin typeface="Times New Roman"/>
                <a:cs typeface="Times New Roman"/>
              </a:rPr>
              <a:t>you </a:t>
            </a:r>
            <a:r>
              <a:rPr dirty="0" sz="1450" spc="-10">
                <a:latin typeface="Times New Roman"/>
                <a:cs typeface="Times New Roman"/>
              </a:rPr>
              <a:t>any </a:t>
            </a:r>
            <a:r>
              <a:rPr dirty="0" sz="1450" spc="-35">
                <a:latin typeface="Times New Roman"/>
                <a:cs typeface="Times New Roman"/>
              </a:rPr>
              <a:t>way, </a:t>
            </a:r>
            <a:r>
              <a:rPr dirty="0" sz="1450" spc="-10">
                <a:latin typeface="Times New Roman"/>
                <a:cs typeface="Times New Roman"/>
              </a:rPr>
              <a:t>Sir Daniel, </a:t>
            </a:r>
            <a:r>
              <a:rPr dirty="0" sz="1450" spc="-5">
                <a:latin typeface="Times New Roman"/>
                <a:cs typeface="Times New Roman"/>
              </a:rPr>
              <a:t>but </a:t>
            </a:r>
            <a:r>
              <a:rPr dirty="0" sz="1450" spc="-10">
                <a:latin typeface="Times New Roman"/>
                <a:cs typeface="Times New Roman"/>
              </a:rPr>
              <a:t>the way to change sides,” returned  </a:t>
            </a:r>
            <a:r>
              <a:rPr dirty="0" sz="1450" spc="-20">
                <a:latin typeface="Times New Roman"/>
                <a:cs typeface="Times New Roman"/>
              </a:rPr>
              <a:t>Clipsby,</a:t>
            </a:r>
            <a:r>
              <a:rPr dirty="0" sz="1450" spc="-10">
                <a:latin typeface="Times New Roman"/>
                <a:cs typeface="Times New Roman"/>
              </a:rPr>
              <a:t> </a:t>
            </a:r>
            <a:r>
              <a:rPr dirty="0" sz="1450" spc="-20">
                <a:latin typeface="Times New Roman"/>
                <a:cs typeface="Times New Roman"/>
              </a:rPr>
              <a:t>sturdily.</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Sir Daniel laughed </a:t>
            </a:r>
            <a:r>
              <a:rPr dirty="0" sz="1450" spc="-5">
                <a:latin typeface="Times New Roman"/>
                <a:cs typeface="Times New Roman"/>
              </a:rPr>
              <a:t>a</a:t>
            </a:r>
            <a:r>
              <a:rPr dirty="0" sz="1450" spc="5">
                <a:latin typeface="Times New Roman"/>
                <a:cs typeface="Times New Roman"/>
              </a:rPr>
              <a:t> </a:t>
            </a:r>
            <a:r>
              <a:rPr dirty="0" sz="1450" spc="-25">
                <a:latin typeface="Times New Roman"/>
                <a:cs typeface="Times New Roman"/>
              </a:rPr>
              <a:t>guffaw.</a:t>
            </a:r>
            <a:endParaRPr sz="1450">
              <a:latin typeface="Times New Roman"/>
              <a:cs typeface="Times New Roman"/>
            </a:endParaRPr>
          </a:p>
          <a:p>
            <a:pPr algn="just" marL="12700" marR="12065">
              <a:lnSpc>
                <a:spcPts val="1730"/>
              </a:lnSpc>
              <a:spcBef>
                <a:spcPts val="630"/>
              </a:spcBef>
            </a:pPr>
            <a:r>
              <a:rPr dirty="0" sz="1450" spc="-30">
                <a:latin typeface="Times New Roman"/>
                <a:cs typeface="Times New Roman"/>
              </a:rPr>
              <a:t>“Why, </a:t>
            </a:r>
            <a:r>
              <a:rPr dirty="0" sz="1450" spc="-10">
                <a:latin typeface="Times New Roman"/>
                <a:cs typeface="Times New Roman"/>
              </a:rPr>
              <a:t>well said!” </a:t>
            </a:r>
            <a:r>
              <a:rPr dirty="0" sz="1450" spc="-5">
                <a:latin typeface="Times New Roman"/>
                <a:cs typeface="Times New Roman"/>
              </a:rPr>
              <a:t>he </a:t>
            </a:r>
            <a:r>
              <a:rPr dirty="0" sz="1450" spc="-10">
                <a:latin typeface="Times New Roman"/>
                <a:cs typeface="Times New Roman"/>
              </a:rPr>
              <a:t>cried. “Hast </a:t>
            </a:r>
            <a:r>
              <a:rPr dirty="0" sz="1450" spc="-5">
                <a:latin typeface="Times New Roman"/>
                <a:cs typeface="Times New Roman"/>
              </a:rPr>
              <a:t>a </a:t>
            </a:r>
            <a:r>
              <a:rPr dirty="0" sz="1450" spc="-10">
                <a:latin typeface="Times New Roman"/>
                <a:cs typeface="Times New Roman"/>
              </a:rPr>
              <a:t>shrewd </a:t>
            </a:r>
            <a:r>
              <a:rPr dirty="0" sz="1450" spc="-5">
                <a:latin typeface="Times New Roman"/>
                <a:cs typeface="Times New Roman"/>
              </a:rPr>
              <a:t>tongue </a:t>
            </a:r>
            <a:r>
              <a:rPr dirty="0" sz="1450" spc="-10">
                <a:latin typeface="Times New Roman"/>
                <a:cs typeface="Times New Roman"/>
              </a:rPr>
              <a:t>in thy mouth, </a:t>
            </a:r>
            <a:r>
              <a:rPr dirty="0" sz="1450" spc="-5">
                <a:latin typeface="Times New Roman"/>
                <a:cs typeface="Times New Roman"/>
              </a:rPr>
              <a:t>go </a:t>
            </a:r>
            <a:r>
              <a:rPr dirty="0" sz="1450" spc="-10">
                <a:latin typeface="Times New Roman"/>
                <a:cs typeface="Times New Roman"/>
              </a:rPr>
              <a:t>to! </a:t>
            </a:r>
            <a:r>
              <a:rPr dirty="0" sz="1450" spc="-5">
                <a:latin typeface="Times New Roman"/>
                <a:cs typeface="Times New Roman"/>
              </a:rPr>
              <a:t>I </a:t>
            </a:r>
            <a:r>
              <a:rPr dirty="0" sz="1450" spc="-10">
                <a:latin typeface="Times New Roman"/>
                <a:cs typeface="Times New Roman"/>
              </a:rPr>
              <a:t>will  forgive </a:t>
            </a:r>
            <a:r>
              <a:rPr dirty="0" sz="1450" spc="-5">
                <a:latin typeface="Times New Roman"/>
                <a:cs typeface="Times New Roman"/>
              </a:rPr>
              <a:t>you </a:t>
            </a:r>
            <a:r>
              <a:rPr dirty="0" sz="1450" spc="-10">
                <a:latin typeface="Times New Roman"/>
                <a:cs typeface="Times New Roman"/>
              </a:rPr>
              <a:t>for that merry word. Selden, see them fed, both man and</a:t>
            </a:r>
            <a:r>
              <a:rPr dirty="0" sz="1450" spc="110">
                <a:latin typeface="Times New Roman"/>
                <a:cs typeface="Times New Roman"/>
              </a:rPr>
              <a:t> </a:t>
            </a:r>
            <a:r>
              <a:rPr dirty="0" sz="1450" spc="-10">
                <a:latin typeface="Times New Roman"/>
                <a:cs typeface="Times New Roman"/>
              </a:rPr>
              <a:t>brute.”</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The </a:t>
            </a:r>
            <a:r>
              <a:rPr dirty="0" sz="1450" spc="-5">
                <a:latin typeface="Times New Roman"/>
                <a:cs typeface="Times New Roman"/>
              </a:rPr>
              <a:t>knight </a:t>
            </a:r>
            <a:r>
              <a:rPr dirty="0" sz="1450" spc="-10">
                <a:latin typeface="Times New Roman"/>
                <a:cs typeface="Times New Roman"/>
              </a:rPr>
              <a:t>re-entered the</a:t>
            </a:r>
            <a:r>
              <a:rPr dirty="0" sz="1450">
                <a:latin typeface="Times New Roman"/>
                <a:cs typeface="Times New Roman"/>
              </a:rPr>
              <a:t> </a:t>
            </a:r>
            <a:r>
              <a:rPr dirty="0" sz="1450" spc="-5">
                <a:latin typeface="Times New Roman"/>
                <a:cs typeface="Times New Roman"/>
              </a:rPr>
              <a:t>inn.</a:t>
            </a:r>
            <a:endParaRPr sz="1450">
              <a:latin typeface="Times New Roman"/>
              <a:cs typeface="Times New Roman"/>
            </a:endParaRPr>
          </a:p>
          <a:p>
            <a:pPr algn="just" marL="12700" marR="12065">
              <a:lnSpc>
                <a:spcPts val="1730"/>
              </a:lnSpc>
              <a:spcBef>
                <a:spcPts val="630"/>
              </a:spcBef>
            </a:pPr>
            <a:r>
              <a:rPr dirty="0" sz="1450" spc="-30">
                <a:latin typeface="Times New Roman"/>
                <a:cs typeface="Times New Roman"/>
              </a:rPr>
              <a:t>“Now, </a:t>
            </a:r>
            <a:r>
              <a:rPr dirty="0" sz="1450" spc="-10">
                <a:latin typeface="Times New Roman"/>
                <a:cs typeface="Times New Roman"/>
              </a:rPr>
              <a:t>friend Dick,” </a:t>
            </a:r>
            <a:r>
              <a:rPr dirty="0" sz="1450" spc="-5">
                <a:latin typeface="Times New Roman"/>
                <a:cs typeface="Times New Roman"/>
              </a:rPr>
              <a:t>he </a:t>
            </a:r>
            <a:r>
              <a:rPr dirty="0" sz="1450" spc="-10">
                <a:latin typeface="Times New Roman"/>
                <a:cs typeface="Times New Roman"/>
              </a:rPr>
              <a:t>said, “fall </a:t>
            </a:r>
            <a:r>
              <a:rPr dirty="0" sz="1450" spc="-5">
                <a:latin typeface="Times New Roman"/>
                <a:cs typeface="Times New Roman"/>
              </a:rPr>
              <a:t>to. </a:t>
            </a:r>
            <a:r>
              <a:rPr dirty="0" sz="1450" spc="-10">
                <a:latin typeface="Times New Roman"/>
                <a:cs typeface="Times New Roman"/>
              </a:rPr>
              <a:t>Here is </a:t>
            </a:r>
            <a:r>
              <a:rPr dirty="0" sz="1450" spc="-5">
                <a:latin typeface="Times New Roman"/>
                <a:cs typeface="Times New Roman"/>
              </a:rPr>
              <a:t>good </a:t>
            </a:r>
            <a:r>
              <a:rPr dirty="0" sz="1450" spc="-10">
                <a:latin typeface="Times New Roman"/>
                <a:cs typeface="Times New Roman"/>
              </a:rPr>
              <a:t>ale and bacon. Eat, while  that </a:t>
            </a:r>
            <a:r>
              <a:rPr dirty="0" sz="1450" spc="-5">
                <a:latin typeface="Times New Roman"/>
                <a:cs typeface="Times New Roman"/>
              </a:rPr>
              <a:t>I </a:t>
            </a:r>
            <a:r>
              <a:rPr dirty="0" sz="1450" spc="-10">
                <a:latin typeface="Times New Roman"/>
                <a:cs typeface="Times New Roman"/>
              </a:rPr>
              <a:t>read.”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Sir Daniel opened the packet, and as </a:t>
            </a:r>
            <a:r>
              <a:rPr dirty="0" sz="1450" spc="-5">
                <a:latin typeface="Times New Roman"/>
                <a:cs typeface="Times New Roman"/>
              </a:rPr>
              <a:t>he </a:t>
            </a:r>
            <a:r>
              <a:rPr dirty="0" sz="1450" spc="-10">
                <a:latin typeface="Times New Roman"/>
                <a:cs typeface="Times New Roman"/>
              </a:rPr>
              <a:t>read his brow darkened. When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he </a:t>
            </a:r>
            <a:r>
              <a:rPr dirty="0" sz="1450" spc="-10">
                <a:latin typeface="Times New Roman"/>
                <a:cs typeface="Times New Roman"/>
              </a:rPr>
              <a:t>sat </a:t>
            </a:r>
            <a:r>
              <a:rPr dirty="0" sz="1450" spc="-5">
                <a:latin typeface="Times New Roman"/>
                <a:cs typeface="Times New Roman"/>
              </a:rPr>
              <a:t>a </a:t>
            </a:r>
            <a:r>
              <a:rPr dirty="0" sz="1450" spc="-10">
                <a:latin typeface="Times New Roman"/>
                <a:cs typeface="Times New Roman"/>
              </a:rPr>
              <a:t>little, musing. Then </a:t>
            </a:r>
            <a:r>
              <a:rPr dirty="0" sz="1450" spc="-5">
                <a:latin typeface="Times New Roman"/>
                <a:cs typeface="Times New Roman"/>
              </a:rPr>
              <a:t>he </a:t>
            </a:r>
            <a:r>
              <a:rPr dirty="0" sz="1450" spc="-10">
                <a:latin typeface="Times New Roman"/>
                <a:cs typeface="Times New Roman"/>
              </a:rPr>
              <a:t>looked sharply at his</a:t>
            </a:r>
            <a:r>
              <a:rPr dirty="0" sz="1450" spc="45">
                <a:latin typeface="Times New Roman"/>
                <a:cs typeface="Times New Roman"/>
              </a:rPr>
              <a:t> </a:t>
            </a:r>
            <a:r>
              <a:rPr dirty="0" sz="1450" spc="-10">
                <a:latin typeface="Times New Roman"/>
                <a:cs typeface="Times New Roman"/>
              </a:rPr>
              <a:t>ward.</a:t>
            </a:r>
            <a:endParaRPr sz="1450">
              <a:latin typeface="Times New Roman"/>
              <a:cs typeface="Times New Roman"/>
            </a:endParaRPr>
          </a:p>
          <a:p>
            <a:pPr marL="12700" marR="2071370">
              <a:lnSpc>
                <a:spcPts val="2300"/>
              </a:lnSpc>
              <a:spcBef>
                <a:spcPts val="120"/>
              </a:spcBef>
            </a:pPr>
            <a:r>
              <a:rPr dirty="0" sz="1450" spc="-10">
                <a:latin typeface="Times New Roman"/>
                <a:cs typeface="Times New Roman"/>
              </a:rPr>
              <a:t>“Dick,” said he, “Y’ have seen this penny rhyme?”  The lad replied in the</a:t>
            </a:r>
            <a:r>
              <a:rPr dirty="0" sz="1450" spc="5">
                <a:latin typeface="Times New Roman"/>
                <a:cs typeface="Times New Roman"/>
              </a:rPr>
              <a:t> </a:t>
            </a:r>
            <a:r>
              <a:rPr dirty="0" sz="1450" spc="-10">
                <a:latin typeface="Times New Roman"/>
                <a:cs typeface="Times New Roman"/>
              </a:rPr>
              <a:t>affirmative.</a:t>
            </a:r>
            <a:endParaRPr sz="1450">
              <a:latin typeface="Times New Roman"/>
              <a:cs typeface="Times New Roman"/>
            </a:endParaRPr>
          </a:p>
          <a:p>
            <a:pPr marL="12700" marR="13335">
              <a:lnSpc>
                <a:spcPts val="1730"/>
              </a:lnSpc>
              <a:spcBef>
                <a:spcPts val="465"/>
              </a:spcBef>
            </a:pPr>
            <a:r>
              <a:rPr dirty="0" sz="1450" spc="-10">
                <a:latin typeface="Times New Roman"/>
                <a:cs typeface="Times New Roman"/>
              </a:rPr>
              <a:t>“It bears </a:t>
            </a:r>
            <a:r>
              <a:rPr dirty="0" sz="1450" spc="-5">
                <a:latin typeface="Times New Roman"/>
                <a:cs typeface="Times New Roman"/>
              </a:rPr>
              <a:t>your </a:t>
            </a:r>
            <a:r>
              <a:rPr dirty="0" sz="1450" spc="-15">
                <a:latin typeface="Times New Roman"/>
                <a:cs typeface="Times New Roman"/>
              </a:rPr>
              <a:t>father’s </a:t>
            </a:r>
            <a:r>
              <a:rPr dirty="0" sz="1450" spc="-10">
                <a:latin typeface="Times New Roman"/>
                <a:cs typeface="Times New Roman"/>
              </a:rPr>
              <a:t>name,” continued the knight; “and </a:t>
            </a:r>
            <a:r>
              <a:rPr dirty="0" sz="1450" spc="-5">
                <a:latin typeface="Times New Roman"/>
                <a:cs typeface="Times New Roman"/>
              </a:rPr>
              <a:t>our poor </a:t>
            </a:r>
            <a:r>
              <a:rPr dirty="0" sz="1450" spc="-10">
                <a:latin typeface="Times New Roman"/>
                <a:cs typeface="Times New Roman"/>
              </a:rPr>
              <a:t>shrew </a:t>
            </a:r>
            <a:r>
              <a:rPr dirty="0" sz="1450" spc="-5">
                <a:latin typeface="Times New Roman"/>
                <a:cs typeface="Times New Roman"/>
              </a:rPr>
              <a:t>of a  </a:t>
            </a:r>
            <a:r>
              <a:rPr dirty="0" sz="1450" spc="-10">
                <a:latin typeface="Times New Roman"/>
                <a:cs typeface="Times New Roman"/>
              </a:rPr>
              <a:t>parson is, </a:t>
            </a:r>
            <a:r>
              <a:rPr dirty="0" sz="1450" spc="-5">
                <a:latin typeface="Times New Roman"/>
                <a:cs typeface="Times New Roman"/>
              </a:rPr>
              <a:t>by </a:t>
            </a:r>
            <a:r>
              <a:rPr dirty="0" sz="1450" spc="-10">
                <a:latin typeface="Times New Roman"/>
                <a:cs typeface="Times New Roman"/>
              </a:rPr>
              <a:t>some mad soul, accused </a:t>
            </a:r>
            <a:r>
              <a:rPr dirty="0" sz="1450" spc="-5">
                <a:latin typeface="Times New Roman"/>
                <a:cs typeface="Times New Roman"/>
              </a:rPr>
              <a:t>of </a:t>
            </a:r>
            <a:r>
              <a:rPr dirty="0" sz="1450" spc="-10">
                <a:latin typeface="Times New Roman"/>
                <a:cs typeface="Times New Roman"/>
              </a:rPr>
              <a:t>slaying</a:t>
            </a:r>
            <a:r>
              <a:rPr dirty="0" sz="1450" spc="30">
                <a:latin typeface="Times New Roman"/>
                <a:cs typeface="Times New Roman"/>
              </a:rPr>
              <a:t> </a:t>
            </a:r>
            <a:r>
              <a:rPr dirty="0" sz="1450" spc="-10">
                <a:latin typeface="Times New Roman"/>
                <a:cs typeface="Times New Roman"/>
              </a:rPr>
              <a:t>him.”</a:t>
            </a:r>
            <a:endParaRPr sz="1450">
              <a:latin typeface="Times New Roman"/>
              <a:cs typeface="Times New Roman"/>
            </a:endParaRPr>
          </a:p>
          <a:p>
            <a:pPr marL="12700">
              <a:lnSpc>
                <a:spcPct val="100000"/>
              </a:lnSpc>
              <a:spcBef>
                <a:spcPts val="505"/>
              </a:spcBef>
            </a:pPr>
            <a:r>
              <a:rPr dirty="0" sz="1450" spc="-10">
                <a:latin typeface="Times New Roman"/>
                <a:cs typeface="Times New Roman"/>
              </a:rPr>
              <a:t>“He did most eagerly deny it,” answered</a:t>
            </a:r>
            <a:r>
              <a:rPr dirty="0" sz="1450" spc="25">
                <a:latin typeface="Times New Roman"/>
                <a:cs typeface="Times New Roman"/>
              </a:rPr>
              <a:t> </a:t>
            </a:r>
            <a:r>
              <a:rPr dirty="0" sz="1450" spc="-10">
                <a:latin typeface="Times New Roman"/>
                <a:cs typeface="Times New Roman"/>
              </a:rPr>
              <a:t>Dick.</a:t>
            </a:r>
            <a:endParaRPr sz="1450">
              <a:latin typeface="Times New Roman"/>
              <a:cs typeface="Times New Roman"/>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The moon was now </a:t>
            </a:r>
            <a:r>
              <a:rPr dirty="0" sz="1450" spc="-5">
                <a:latin typeface="Times New Roman"/>
                <a:cs typeface="Times New Roman"/>
              </a:rPr>
              <a:t>up; </a:t>
            </a:r>
            <a:r>
              <a:rPr dirty="0" sz="1450" spc="-10">
                <a:latin typeface="Times New Roman"/>
                <a:cs typeface="Times New Roman"/>
              </a:rPr>
              <a:t>and they were only waiting to repose the wearied  horses. By the </a:t>
            </a:r>
            <a:r>
              <a:rPr dirty="0" sz="1450" spc="-20">
                <a:latin typeface="Times New Roman"/>
                <a:cs typeface="Times New Roman"/>
              </a:rPr>
              <a:t>moon’s </a:t>
            </a:r>
            <a:r>
              <a:rPr dirty="0" sz="1450" spc="-10">
                <a:latin typeface="Times New Roman"/>
                <a:cs typeface="Times New Roman"/>
              </a:rPr>
              <a:t>light, the still penitent </a:t>
            </a:r>
            <a:r>
              <a:rPr dirty="0" sz="1450" spc="-5">
                <a:latin typeface="Times New Roman"/>
                <a:cs typeface="Times New Roman"/>
              </a:rPr>
              <a:t>but </a:t>
            </a:r>
            <a:r>
              <a:rPr dirty="0" sz="1450" spc="-10">
                <a:latin typeface="Times New Roman"/>
                <a:cs typeface="Times New Roman"/>
              </a:rPr>
              <a:t>now well-fed Richard beheld  her looking somewhat coquettishly down </a:t>
            </a:r>
            <a:r>
              <a:rPr dirty="0" sz="1450" spc="-5">
                <a:latin typeface="Times New Roman"/>
                <a:cs typeface="Times New Roman"/>
              </a:rPr>
              <a:t>upon</a:t>
            </a:r>
            <a:r>
              <a:rPr dirty="0" sz="1450" spc="2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“Madam”—he stammered, surprised at this new turn in her</a:t>
            </a:r>
            <a:r>
              <a:rPr dirty="0" sz="1450" spc="50">
                <a:latin typeface="Times New Roman"/>
                <a:cs typeface="Times New Roman"/>
              </a:rPr>
              <a:t> </a:t>
            </a:r>
            <a:r>
              <a:rPr dirty="0" sz="1450" spc="-10">
                <a:latin typeface="Times New Roman"/>
                <a:cs typeface="Times New Roman"/>
              </a:rPr>
              <a:t>manners.</a:t>
            </a:r>
            <a:endParaRPr sz="1450">
              <a:latin typeface="Times New Roman"/>
              <a:cs typeface="Times New Roman"/>
            </a:endParaRPr>
          </a:p>
          <a:p>
            <a:pPr algn="just" marL="12700" marR="12700">
              <a:lnSpc>
                <a:spcPts val="1730"/>
              </a:lnSpc>
              <a:spcBef>
                <a:spcPts val="630"/>
              </a:spcBef>
            </a:pPr>
            <a:r>
              <a:rPr dirty="0" sz="1450" spc="-25">
                <a:latin typeface="Times New Roman"/>
                <a:cs typeface="Times New Roman"/>
              </a:rPr>
              <a:t>“Nay,” </a:t>
            </a:r>
            <a:r>
              <a:rPr dirty="0" sz="1450" spc="-10">
                <a:latin typeface="Times New Roman"/>
                <a:cs typeface="Times New Roman"/>
              </a:rPr>
              <a:t>she interrupted, “it skills </a:t>
            </a:r>
            <a:r>
              <a:rPr dirty="0" sz="1450" spc="-5">
                <a:latin typeface="Times New Roman"/>
                <a:cs typeface="Times New Roman"/>
              </a:rPr>
              <a:t>not </a:t>
            </a:r>
            <a:r>
              <a:rPr dirty="0" sz="1450" spc="-10">
                <a:latin typeface="Times New Roman"/>
                <a:cs typeface="Times New Roman"/>
              </a:rPr>
              <a:t>to deny; Joanna hath told me, </a:t>
            </a:r>
            <a:r>
              <a:rPr dirty="0" sz="1450" spc="-5">
                <a:latin typeface="Times New Roman"/>
                <a:cs typeface="Times New Roman"/>
              </a:rPr>
              <a:t>but </a:t>
            </a:r>
            <a:r>
              <a:rPr dirty="0" sz="1450" spc="-10">
                <a:latin typeface="Times New Roman"/>
                <a:cs typeface="Times New Roman"/>
              </a:rPr>
              <a:t>come,  Sir </a:t>
            </a:r>
            <a:r>
              <a:rPr dirty="0" sz="1450" spc="-15">
                <a:latin typeface="Times New Roman"/>
                <a:cs typeface="Times New Roman"/>
              </a:rPr>
              <a:t>Lion-driver, </a:t>
            </a:r>
            <a:r>
              <a:rPr dirty="0" sz="1450" spc="-10">
                <a:latin typeface="Times New Roman"/>
                <a:cs typeface="Times New Roman"/>
              </a:rPr>
              <a:t>look at me—am </a:t>
            </a:r>
            <a:r>
              <a:rPr dirty="0" sz="1450" spc="-5">
                <a:latin typeface="Times New Roman"/>
                <a:cs typeface="Times New Roman"/>
              </a:rPr>
              <a:t>I </a:t>
            </a:r>
            <a:r>
              <a:rPr dirty="0" sz="1450" spc="-10">
                <a:latin typeface="Times New Roman"/>
                <a:cs typeface="Times New Roman"/>
              </a:rPr>
              <a:t>so</a:t>
            </a:r>
            <a:r>
              <a:rPr dirty="0" sz="1450" spc="25">
                <a:latin typeface="Times New Roman"/>
                <a:cs typeface="Times New Roman"/>
              </a:rPr>
              <a:t> </a:t>
            </a:r>
            <a:r>
              <a:rPr dirty="0" sz="1450" spc="-10">
                <a:latin typeface="Times New Roman"/>
                <a:cs typeface="Times New Roman"/>
              </a:rPr>
              <a:t>homely—come!”</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And she made bright eyes at</a:t>
            </a:r>
            <a:r>
              <a:rPr dirty="0" sz="1450" spc="1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a:lnSpc>
                <a:spcPct val="100000"/>
              </a:lnSpc>
              <a:spcBef>
                <a:spcPts val="560"/>
              </a:spcBef>
            </a:pPr>
            <a:r>
              <a:rPr dirty="0" sz="1450" spc="-60">
                <a:latin typeface="Times New Roman"/>
                <a:cs typeface="Times New Roman"/>
              </a:rPr>
              <a:t>“Ye </a:t>
            </a:r>
            <a:r>
              <a:rPr dirty="0" sz="1450" spc="-10">
                <a:latin typeface="Times New Roman"/>
                <a:cs typeface="Times New Roman"/>
              </a:rPr>
              <a:t>are something smallish, indeed”—began</a:t>
            </a:r>
            <a:r>
              <a:rPr dirty="0" sz="1450" spc="6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8890">
              <a:lnSpc>
                <a:spcPts val="1730"/>
              </a:lnSpc>
              <a:spcBef>
                <a:spcPts val="635"/>
              </a:spcBef>
            </a:pPr>
            <a:r>
              <a:rPr dirty="0" sz="1450" spc="-10">
                <a:latin typeface="Times New Roman"/>
                <a:cs typeface="Times New Roman"/>
              </a:rPr>
              <a:t>And here again she interrupted him, this time with </a:t>
            </a:r>
            <a:r>
              <a:rPr dirty="0" sz="1450" spc="-5">
                <a:latin typeface="Times New Roman"/>
                <a:cs typeface="Times New Roman"/>
              </a:rPr>
              <a:t>a </a:t>
            </a:r>
            <a:r>
              <a:rPr dirty="0" sz="1450" spc="-10">
                <a:latin typeface="Times New Roman"/>
                <a:cs typeface="Times New Roman"/>
              </a:rPr>
              <a:t>ringing peal </a:t>
            </a:r>
            <a:r>
              <a:rPr dirty="0" sz="1450" spc="-5">
                <a:latin typeface="Times New Roman"/>
                <a:cs typeface="Times New Roman"/>
              </a:rPr>
              <a:t>of </a:t>
            </a:r>
            <a:r>
              <a:rPr dirty="0" sz="1450" spc="-10">
                <a:latin typeface="Times New Roman"/>
                <a:cs typeface="Times New Roman"/>
              </a:rPr>
              <a:t>laughter  that completed his confusion and</a:t>
            </a:r>
            <a:r>
              <a:rPr dirty="0" sz="1450" spc="15">
                <a:latin typeface="Times New Roman"/>
                <a:cs typeface="Times New Roman"/>
              </a:rPr>
              <a:t> </a:t>
            </a:r>
            <a:r>
              <a:rPr dirty="0" sz="1450" spc="-10">
                <a:latin typeface="Times New Roman"/>
                <a:cs typeface="Times New Roman"/>
              </a:rPr>
              <a:t>surprise.</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“Smallish!” she cried. </a:t>
            </a:r>
            <a:r>
              <a:rPr dirty="0" sz="1450" spc="-30">
                <a:latin typeface="Times New Roman"/>
                <a:cs typeface="Times New Roman"/>
              </a:rPr>
              <a:t>“Nay, now, </a:t>
            </a:r>
            <a:r>
              <a:rPr dirty="0" sz="1450" spc="-5">
                <a:latin typeface="Times New Roman"/>
                <a:cs typeface="Times New Roman"/>
              </a:rPr>
              <a:t>be </a:t>
            </a:r>
            <a:r>
              <a:rPr dirty="0" sz="1450" spc="-10">
                <a:latin typeface="Times New Roman"/>
                <a:cs typeface="Times New Roman"/>
              </a:rPr>
              <a:t>honest as </a:t>
            </a:r>
            <a:r>
              <a:rPr dirty="0" sz="1450" spc="-5">
                <a:latin typeface="Times New Roman"/>
                <a:cs typeface="Times New Roman"/>
              </a:rPr>
              <a:t>ye </a:t>
            </a:r>
            <a:r>
              <a:rPr dirty="0" sz="1450" spc="-10">
                <a:latin typeface="Times New Roman"/>
                <a:cs typeface="Times New Roman"/>
              </a:rPr>
              <a:t>are </a:t>
            </a:r>
            <a:r>
              <a:rPr dirty="0" sz="1450" spc="-5">
                <a:latin typeface="Times New Roman"/>
                <a:cs typeface="Times New Roman"/>
              </a:rPr>
              <a:t>bold; 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dwarf, </a:t>
            </a:r>
            <a:r>
              <a:rPr dirty="0" sz="1450" spc="-5">
                <a:latin typeface="Times New Roman"/>
                <a:cs typeface="Times New Roman"/>
              </a:rPr>
              <a:t>or  </a:t>
            </a:r>
            <a:r>
              <a:rPr dirty="0" sz="1450" spc="-10">
                <a:latin typeface="Times New Roman"/>
                <a:cs typeface="Times New Roman"/>
              </a:rPr>
              <a:t>little better; </a:t>
            </a:r>
            <a:r>
              <a:rPr dirty="0" sz="1450" spc="-5">
                <a:latin typeface="Times New Roman"/>
                <a:cs typeface="Times New Roman"/>
              </a:rPr>
              <a:t>but </a:t>
            </a:r>
            <a:r>
              <a:rPr dirty="0" sz="1450" spc="-10">
                <a:latin typeface="Times New Roman"/>
                <a:cs typeface="Times New Roman"/>
              </a:rPr>
              <a:t>for all that—come, tell me!—for all that, passably fair to look  </a:t>
            </a:r>
            <a:r>
              <a:rPr dirty="0" sz="1450" spc="-5">
                <a:latin typeface="Times New Roman"/>
                <a:cs typeface="Times New Roman"/>
              </a:rPr>
              <a:t>upon; </a:t>
            </a:r>
            <a:r>
              <a:rPr dirty="0" sz="1450" spc="-15">
                <a:latin typeface="Times New Roman"/>
                <a:cs typeface="Times New Roman"/>
              </a:rPr>
              <a:t>is’t </a:t>
            </a:r>
            <a:r>
              <a:rPr dirty="0" sz="1450" spc="-5">
                <a:latin typeface="Times New Roman"/>
                <a:cs typeface="Times New Roman"/>
              </a:rPr>
              <a:t>not</a:t>
            </a:r>
            <a:r>
              <a:rPr dirty="0" sz="1450">
                <a:latin typeface="Times New Roman"/>
                <a:cs typeface="Times New Roman"/>
              </a:rPr>
              <a:t> </a:t>
            </a:r>
            <a:r>
              <a:rPr dirty="0" sz="1450" spc="-10">
                <a:latin typeface="Times New Roman"/>
                <a:cs typeface="Times New Roman"/>
              </a:rPr>
              <a:t>so?”</a:t>
            </a:r>
            <a:endParaRPr sz="1450">
              <a:latin typeface="Times New Roman"/>
              <a:cs typeface="Times New Roman"/>
            </a:endParaRPr>
          </a:p>
          <a:p>
            <a:pPr algn="just" marL="12700" marR="10160">
              <a:lnSpc>
                <a:spcPts val="1730"/>
              </a:lnSpc>
              <a:spcBef>
                <a:spcPts val="570"/>
              </a:spcBef>
            </a:pPr>
            <a:r>
              <a:rPr dirty="0" sz="1450" spc="-30">
                <a:latin typeface="Times New Roman"/>
                <a:cs typeface="Times New Roman"/>
              </a:rPr>
              <a:t>“Nay, </a:t>
            </a:r>
            <a:r>
              <a:rPr dirty="0" sz="1450" spc="-10">
                <a:latin typeface="Times New Roman"/>
                <a:cs typeface="Times New Roman"/>
              </a:rPr>
              <a:t>madam, exceedingly </a:t>
            </a:r>
            <a:r>
              <a:rPr dirty="0" sz="1450" spc="-20">
                <a:latin typeface="Times New Roman"/>
                <a:cs typeface="Times New Roman"/>
              </a:rPr>
              <a:t>fair,” </a:t>
            </a:r>
            <a:r>
              <a:rPr dirty="0" sz="1450" spc="-10">
                <a:latin typeface="Times New Roman"/>
                <a:cs typeface="Times New Roman"/>
              </a:rPr>
              <a:t>said the distressed knight, pitifully trying to  seem </a:t>
            </a:r>
            <a:r>
              <a:rPr dirty="0" sz="1450" spc="-30">
                <a:latin typeface="Times New Roman"/>
                <a:cs typeface="Times New Roman"/>
              </a:rPr>
              <a:t>easy.</a:t>
            </a:r>
            <a:endParaRPr sz="1450">
              <a:latin typeface="Times New Roman"/>
              <a:cs typeface="Times New Roman"/>
            </a:endParaRPr>
          </a:p>
          <a:p>
            <a:pPr marL="12700" marR="1499235">
              <a:lnSpc>
                <a:spcPts val="2300"/>
              </a:lnSpc>
              <a:spcBef>
                <a:spcPts val="120"/>
              </a:spcBef>
            </a:pP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man would </a:t>
            </a:r>
            <a:r>
              <a:rPr dirty="0" sz="1450" spc="-5">
                <a:latin typeface="Times New Roman"/>
                <a:cs typeface="Times New Roman"/>
              </a:rPr>
              <a:t>be </a:t>
            </a:r>
            <a:r>
              <a:rPr dirty="0" sz="1450" spc="-10">
                <a:latin typeface="Times New Roman"/>
                <a:cs typeface="Times New Roman"/>
              </a:rPr>
              <a:t>right glad to wed me?” she pursued.  “O, madam, right glad!” agreed</a:t>
            </a:r>
            <a:r>
              <a:rPr dirty="0" sz="1450" spc="1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marL="12700" marR="3740150">
              <a:lnSpc>
                <a:spcPts val="2300"/>
              </a:lnSpc>
              <a:spcBef>
                <a:spcPts val="10"/>
              </a:spcBef>
            </a:pPr>
            <a:r>
              <a:rPr dirty="0" sz="1450" spc="-10">
                <a:latin typeface="Times New Roman"/>
                <a:cs typeface="Times New Roman"/>
              </a:rPr>
              <a:t>“Call me Alicia,” said she.  “Alicia,” quoth Sir</a:t>
            </a:r>
            <a:r>
              <a:rPr dirty="0" sz="1450" spc="-15">
                <a:latin typeface="Times New Roman"/>
                <a:cs typeface="Times New Roman"/>
              </a:rPr>
              <a:t> </a:t>
            </a:r>
            <a:r>
              <a:rPr dirty="0" sz="1450" spc="-10">
                <a:latin typeface="Times New Roman"/>
                <a:cs typeface="Times New Roman"/>
              </a:rPr>
              <a:t>Richard.</a:t>
            </a:r>
            <a:endParaRPr sz="1450">
              <a:latin typeface="Times New Roman"/>
              <a:cs typeface="Times New Roman"/>
            </a:endParaRPr>
          </a:p>
          <a:p>
            <a:pPr marL="12700" marR="5080">
              <a:lnSpc>
                <a:spcPts val="1730"/>
              </a:lnSpc>
              <a:spcBef>
                <a:spcPts val="465"/>
              </a:spcBef>
            </a:pPr>
            <a:r>
              <a:rPr dirty="0" sz="1450" spc="-30">
                <a:latin typeface="Times New Roman"/>
                <a:cs typeface="Times New Roman"/>
              </a:rPr>
              <a:t>“Well, </a:t>
            </a:r>
            <a:r>
              <a:rPr dirty="0" sz="1450" spc="-10">
                <a:latin typeface="Times New Roman"/>
                <a:cs typeface="Times New Roman"/>
              </a:rPr>
              <a:t>then, </a:t>
            </a:r>
            <a:r>
              <a:rPr dirty="0" sz="1450" spc="-15">
                <a:latin typeface="Times New Roman"/>
                <a:cs typeface="Times New Roman"/>
              </a:rPr>
              <a:t>lion-driver,” </a:t>
            </a:r>
            <a:r>
              <a:rPr dirty="0" sz="1450" spc="-10">
                <a:latin typeface="Times New Roman"/>
                <a:cs typeface="Times New Roman"/>
              </a:rPr>
              <a:t>she continued, “sith that </a:t>
            </a:r>
            <a:r>
              <a:rPr dirty="0" sz="1450" spc="-5">
                <a:latin typeface="Times New Roman"/>
                <a:cs typeface="Times New Roman"/>
              </a:rPr>
              <a:t>ye </a:t>
            </a:r>
            <a:r>
              <a:rPr dirty="0" sz="1450" spc="-10">
                <a:latin typeface="Times New Roman"/>
                <a:cs typeface="Times New Roman"/>
              </a:rPr>
              <a:t>slew my kinsman, and  left me without </a:t>
            </a:r>
            <a:r>
              <a:rPr dirty="0" sz="1450" spc="-30">
                <a:latin typeface="Times New Roman"/>
                <a:cs typeface="Times New Roman"/>
              </a:rPr>
              <a:t>stay, </a:t>
            </a:r>
            <a:r>
              <a:rPr dirty="0" sz="1450" spc="-5">
                <a:latin typeface="Times New Roman"/>
                <a:cs typeface="Times New Roman"/>
              </a:rPr>
              <a:t>ye </a:t>
            </a:r>
            <a:r>
              <a:rPr dirty="0" sz="1450" spc="-10">
                <a:latin typeface="Times New Roman"/>
                <a:cs typeface="Times New Roman"/>
              </a:rPr>
              <a:t>owe me, in </a:t>
            </a:r>
            <a:r>
              <a:rPr dirty="0" sz="1450" spc="-15">
                <a:latin typeface="Times New Roman"/>
                <a:cs typeface="Times New Roman"/>
              </a:rPr>
              <a:t>honour, </a:t>
            </a:r>
            <a:r>
              <a:rPr dirty="0" sz="1450" spc="-10">
                <a:latin typeface="Times New Roman"/>
                <a:cs typeface="Times New Roman"/>
              </a:rPr>
              <a:t>every reparation; </a:t>
            </a:r>
            <a:r>
              <a:rPr dirty="0" sz="1450" spc="-5">
                <a:latin typeface="Times New Roman"/>
                <a:cs typeface="Times New Roman"/>
              </a:rPr>
              <a:t>do ye</a:t>
            </a:r>
            <a:r>
              <a:rPr dirty="0" sz="1450" spc="110">
                <a:latin typeface="Times New Roman"/>
                <a:cs typeface="Times New Roman"/>
              </a:rPr>
              <a:t> </a:t>
            </a:r>
            <a:r>
              <a:rPr dirty="0" sz="1450" spc="-10">
                <a:latin typeface="Times New Roman"/>
                <a:cs typeface="Times New Roman"/>
              </a:rPr>
              <a:t>not?”</a:t>
            </a:r>
            <a:endParaRPr sz="1450">
              <a:latin typeface="Times New Roman"/>
              <a:cs typeface="Times New Roman"/>
            </a:endParaRPr>
          </a:p>
          <a:p>
            <a:pPr marL="12700" marR="10160">
              <a:lnSpc>
                <a:spcPts val="1730"/>
              </a:lnSpc>
              <a:spcBef>
                <a:spcPts val="570"/>
              </a:spcBef>
            </a:pPr>
            <a:r>
              <a:rPr dirty="0" sz="1450" spc="-10">
                <a:latin typeface="Times New Roman"/>
                <a:cs typeface="Times New Roman"/>
              </a:rPr>
              <a:t>“I </a:t>
            </a:r>
            <a:r>
              <a:rPr dirty="0" sz="1450" spc="-5">
                <a:latin typeface="Times New Roman"/>
                <a:cs typeface="Times New Roman"/>
              </a:rPr>
              <a:t>do, </a:t>
            </a:r>
            <a:r>
              <a:rPr dirty="0" sz="1450" spc="-10">
                <a:latin typeface="Times New Roman"/>
                <a:cs typeface="Times New Roman"/>
              </a:rPr>
              <a:t>madam,” said Dick. “Although, </a:t>
            </a:r>
            <a:r>
              <a:rPr dirty="0" sz="1450" spc="-5">
                <a:latin typeface="Times New Roman"/>
                <a:cs typeface="Times New Roman"/>
              </a:rPr>
              <a:t>upon </a:t>
            </a:r>
            <a:r>
              <a:rPr dirty="0" sz="1450" spc="-10">
                <a:latin typeface="Times New Roman"/>
                <a:cs typeface="Times New Roman"/>
              </a:rPr>
              <a:t>my heart, </a:t>
            </a:r>
            <a:r>
              <a:rPr dirty="0" sz="1450" spc="-5">
                <a:latin typeface="Times New Roman"/>
                <a:cs typeface="Times New Roman"/>
              </a:rPr>
              <a:t>I do </a:t>
            </a:r>
            <a:r>
              <a:rPr dirty="0" sz="1450" spc="-10">
                <a:latin typeface="Times New Roman"/>
                <a:cs typeface="Times New Roman"/>
              </a:rPr>
              <a:t>hold me </a:t>
            </a:r>
            <a:r>
              <a:rPr dirty="0" sz="1450" spc="-5">
                <a:latin typeface="Times New Roman"/>
                <a:cs typeface="Times New Roman"/>
              </a:rPr>
              <a:t>but  </a:t>
            </a:r>
            <a:r>
              <a:rPr dirty="0" sz="1450" spc="-10">
                <a:latin typeface="Times New Roman"/>
                <a:cs typeface="Times New Roman"/>
              </a:rPr>
              <a:t>partially guilty </a:t>
            </a:r>
            <a:r>
              <a:rPr dirty="0" sz="1450" spc="-5">
                <a:latin typeface="Times New Roman"/>
                <a:cs typeface="Times New Roman"/>
              </a:rPr>
              <a:t>of </a:t>
            </a:r>
            <a:r>
              <a:rPr dirty="0" sz="1450" spc="-10">
                <a:latin typeface="Times New Roman"/>
                <a:cs typeface="Times New Roman"/>
              </a:rPr>
              <a:t>that brave </a:t>
            </a:r>
            <a:r>
              <a:rPr dirty="0" sz="1450" spc="-20">
                <a:latin typeface="Times New Roman"/>
                <a:cs typeface="Times New Roman"/>
              </a:rPr>
              <a:t>knight’s</a:t>
            </a:r>
            <a:r>
              <a:rPr dirty="0" sz="1450" spc="15">
                <a:latin typeface="Times New Roman"/>
                <a:cs typeface="Times New Roman"/>
              </a:rPr>
              <a:t> </a:t>
            </a:r>
            <a:r>
              <a:rPr dirty="0" sz="1450" spc="-5">
                <a:latin typeface="Times New Roman"/>
                <a:cs typeface="Times New Roman"/>
              </a:rPr>
              <a:t>blood.”</a:t>
            </a:r>
            <a:endParaRPr sz="1450">
              <a:latin typeface="Times New Roman"/>
              <a:cs typeface="Times New Roman"/>
            </a:endParaRPr>
          </a:p>
          <a:p>
            <a:pPr marL="12700">
              <a:lnSpc>
                <a:spcPct val="100000"/>
              </a:lnSpc>
              <a:spcBef>
                <a:spcPts val="509"/>
              </a:spcBef>
            </a:pPr>
            <a:r>
              <a:rPr dirty="0" sz="1450" spc="-30">
                <a:latin typeface="Times New Roman"/>
                <a:cs typeface="Times New Roman"/>
              </a:rPr>
              <a:t>“Would </a:t>
            </a:r>
            <a:r>
              <a:rPr dirty="0" sz="1450" spc="-5">
                <a:latin typeface="Times New Roman"/>
                <a:cs typeface="Times New Roman"/>
              </a:rPr>
              <a:t>ye </a:t>
            </a:r>
            <a:r>
              <a:rPr dirty="0" sz="1450" spc="-10">
                <a:latin typeface="Times New Roman"/>
                <a:cs typeface="Times New Roman"/>
              </a:rPr>
              <a:t>evade me?” she</a:t>
            </a:r>
            <a:r>
              <a:rPr dirty="0" sz="1450" spc="25">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marL="12700" marR="5715">
              <a:lnSpc>
                <a:spcPts val="1730"/>
              </a:lnSpc>
              <a:spcBef>
                <a:spcPts val="630"/>
              </a:spcBef>
            </a:pPr>
            <a:r>
              <a:rPr dirty="0" sz="1450" spc="-10">
                <a:latin typeface="Times New Roman"/>
                <a:cs typeface="Times New Roman"/>
              </a:rPr>
              <a:t>“Madam, </a:t>
            </a:r>
            <a:r>
              <a:rPr dirty="0" sz="1450" spc="-5">
                <a:latin typeface="Times New Roman"/>
                <a:cs typeface="Times New Roman"/>
              </a:rPr>
              <a:t>not </a:t>
            </a: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have told </a:t>
            </a:r>
            <a:r>
              <a:rPr dirty="0" sz="1450" spc="-5">
                <a:latin typeface="Times New Roman"/>
                <a:cs typeface="Times New Roman"/>
              </a:rPr>
              <a:t>you; </a:t>
            </a:r>
            <a:r>
              <a:rPr dirty="0" sz="1450" spc="-10">
                <a:latin typeface="Times New Roman"/>
                <a:cs typeface="Times New Roman"/>
              </a:rPr>
              <a:t>at </a:t>
            </a:r>
            <a:r>
              <a:rPr dirty="0" sz="1450" spc="-5">
                <a:latin typeface="Times New Roman"/>
                <a:cs typeface="Times New Roman"/>
              </a:rPr>
              <a:t>your </a:t>
            </a:r>
            <a:r>
              <a:rPr dirty="0" sz="1450" spc="-10">
                <a:latin typeface="Times New Roman"/>
                <a:cs typeface="Times New Roman"/>
              </a:rPr>
              <a:t>bidding, </a:t>
            </a:r>
            <a:r>
              <a:rPr dirty="0" sz="1450" spc="-5">
                <a:latin typeface="Times New Roman"/>
                <a:cs typeface="Times New Roman"/>
              </a:rPr>
              <a:t>I </a:t>
            </a:r>
            <a:r>
              <a:rPr dirty="0" sz="1450" spc="-10">
                <a:latin typeface="Times New Roman"/>
                <a:cs typeface="Times New Roman"/>
              </a:rPr>
              <a:t>will even turn me </a:t>
            </a:r>
            <a:r>
              <a:rPr dirty="0" sz="1450" spc="-5">
                <a:latin typeface="Times New Roman"/>
                <a:cs typeface="Times New Roman"/>
              </a:rPr>
              <a:t>a </a:t>
            </a:r>
            <a:r>
              <a:rPr dirty="0" sz="1450" spc="-10">
                <a:latin typeface="Times New Roman"/>
                <a:cs typeface="Times New Roman"/>
              </a:rPr>
              <a:t>monk,”  said Richard.</a:t>
            </a:r>
            <a:endParaRPr sz="1450">
              <a:latin typeface="Times New Roman"/>
              <a:cs typeface="Times New Roman"/>
            </a:endParaRPr>
          </a:p>
          <a:p>
            <a:pPr marL="12700">
              <a:lnSpc>
                <a:spcPct val="100000"/>
              </a:lnSpc>
              <a:spcBef>
                <a:spcPts val="505"/>
              </a:spcBef>
            </a:pPr>
            <a:r>
              <a:rPr dirty="0" sz="1450" spc="-10">
                <a:latin typeface="Times New Roman"/>
                <a:cs typeface="Times New Roman"/>
              </a:rPr>
              <a:t>“Then, in </a:t>
            </a:r>
            <a:r>
              <a:rPr dirty="0" sz="1450" spc="-15">
                <a:latin typeface="Times New Roman"/>
                <a:cs typeface="Times New Roman"/>
              </a:rPr>
              <a:t>honour, </a:t>
            </a:r>
            <a:r>
              <a:rPr dirty="0" sz="1450" spc="-5">
                <a:latin typeface="Times New Roman"/>
                <a:cs typeface="Times New Roman"/>
              </a:rPr>
              <a:t>ye </a:t>
            </a:r>
            <a:r>
              <a:rPr dirty="0" sz="1450" spc="-10">
                <a:latin typeface="Times New Roman"/>
                <a:cs typeface="Times New Roman"/>
              </a:rPr>
              <a:t>belong to me?” she</a:t>
            </a:r>
            <a:r>
              <a:rPr dirty="0" sz="1450" spc="35">
                <a:latin typeface="Times New Roman"/>
                <a:cs typeface="Times New Roman"/>
              </a:rPr>
              <a:t> </a:t>
            </a:r>
            <a:r>
              <a:rPr dirty="0" sz="1450" spc="-10">
                <a:latin typeface="Times New Roman"/>
                <a:cs typeface="Times New Roman"/>
              </a:rPr>
              <a:t>concluded.</a:t>
            </a:r>
            <a:endParaRPr sz="1450">
              <a:latin typeface="Times New Roman"/>
              <a:cs typeface="Times New Roman"/>
            </a:endParaRPr>
          </a:p>
          <a:p>
            <a:pPr marL="12700">
              <a:lnSpc>
                <a:spcPct val="100000"/>
              </a:lnSpc>
              <a:spcBef>
                <a:spcPts val="565"/>
              </a:spcBef>
            </a:pPr>
            <a:r>
              <a:rPr dirty="0" sz="1450" spc="-10">
                <a:latin typeface="Times New Roman"/>
                <a:cs typeface="Times New Roman"/>
              </a:rPr>
              <a:t>“In </a:t>
            </a:r>
            <a:r>
              <a:rPr dirty="0" sz="1450" spc="-15">
                <a:latin typeface="Times New Roman"/>
                <a:cs typeface="Times New Roman"/>
              </a:rPr>
              <a:t>honour, </a:t>
            </a:r>
            <a:r>
              <a:rPr dirty="0" sz="1450" spc="-10">
                <a:latin typeface="Times New Roman"/>
                <a:cs typeface="Times New Roman"/>
              </a:rPr>
              <a:t>madam, </a:t>
            </a:r>
            <a:r>
              <a:rPr dirty="0" sz="1450" spc="-5">
                <a:latin typeface="Times New Roman"/>
                <a:cs typeface="Times New Roman"/>
              </a:rPr>
              <a:t>I </a:t>
            </a:r>
            <a:r>
              <a:rPr dirty="0" sz="1450" spc="-10">
                <a:latin typeface="Times New Roman"/>
                <a:cs typeface="Times New Roman"/>
              </a:rPr>
              <a:t>suppose”—began the </a:t>
            </a:r>
            <a:r>
              <a:rPr dirty="0" sz="1450" spc="-5">
                <a:latin typeface="Times New Roman"/>
                <a:cs typeface="Times New Roman"/>
              </a:rPr>
              <a:t>young</a:t>
            </a:r>
            <a:r>
              <a:rPr dirty="0" sz="1450" spc="25">
                <a:latin typeface="Times New Roman"/>
                <a:cs typeface="Times New Roman"/>
              </a:rPr>
              <a:t> </a:t>
            </a:r>
            <a:r>
              <a:rPr dirty="0" sz="1450" spc="-10">
                <a:latin typeface="Times New Roman"/>
                <a:cs typeface="Times New Roman"/>
              </a:rPr>
              <a:t>man.</a:t>
            </a:r>
            <a:endParaRPr sz="1450">
              <a:latin typeface="Times New Roman"/>
              <a:cs typeface="Times New Roman"/>
            </a:endParaRPr>
          </a:p>
          <a:p>
            <a:pPr marL="12700" marR="10795">
              <a:lnSpc>
                <a:spcPts val="1730"/>
              </a:lnSpc>
              <a:spcBef>
                <a:spcPts val="630"/>
              </a:spcBef>
            </a:pPr>
            <a:r>
              <a:rPr dirty="0" sz="1450" spc="-10">
                <a:latin typeface="Times New Roman"/>
                <a:cs typeface="Times New Roman"/>
              </a:rPr>
              <a:t>“Go to!” she interrupted; “ye are too full </a:t>
            </a:r>
            <a:r>
              <a:rPr dirty="0" sz="1450" spc="-5">
                <a:latin typeface="Times New Roman"/>
                <a:cs typeface="Times New Roman"/>
              </a:rPr>
              <a:t>of </a:t>
            </a:r>
            <a:r>
              <a:rPr dirty="0" sz="1450" spc="-10">
                <a:latin typeface="Times New Roman"/>
                <a:cs typeface="Times New Roman"/>
              </a:rPr>
              <a:t>catches. In </a:t>
            </a:r>
            <a:r>
              <a:rPr dirty="0" sz="1450" spc="-5">
                <a:latin typeface="Times New Roman"/>
                <a:cs typeface="Times New Roman"/>
              </a:rPr>
              <a:t>honour do ye </a:t>
            </a:r>
            <a:r>
              <a:rPr dirty="0" sz="1450" spc="-10">
                <a:latin typeface="Times New Roman"/>
                <a:cs typeface="Times New Roman"/>
              </a:rPr>
              <a:t>belong to  me, till </a:t>
            </a:r>
            <a:r>
              <a:rPr dirty="0" sz="1450" spc="-5">
                <a:latin typeface="Times New Roman"/>
                <a:cs typeface="Times New Roman"/>
              </a:rPr>
              <a:t>ye </a:t>
            </a:r>
            <a:r>
              <a:rPr dirty="0" sz="1450" spc="-10">
                <a:latin typeface="Times New Roman"/>
                <a:cs typeface="Times New Roman"/>
              </a:rPr>
              <a:t>have paid the</a:t>
            </a:r>
            <a:r>
              <a:rPr dirty="0" sz="1450" spc="10">
                <a:latin typeface="Times New Roman"/>
                <a:cs typeface="Times New Roman"/>
              </a:rPr>
              <a:t> </a:t>
            </a:r>
            <a:r>
              <a:rPr dirty="0" sz="1450" spc="-10">
                <a:latin typeface="Times New Roman"/>
                <a:cs typeface="Times New Roman"/>
              </a:rPr>
              <a:t>evil?”</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“In </a:t>
            </a:r>
            <a:r>
              <a:rPr dirty="0" sz="1450" spc="-15">
                <a:latin typeface="Times New Roman"/>
                <a:cs typeface="Times New Roman"/>
              </a:rPr>
              <a:t>honour, </a:t>
            </a:r>
            <a:r>
              <a:rPr dirty="0" sz="1450" spc="-5">
                <a:latin typeface="Times New Roman"/>
                <a:cs typeface="Times New Roman"/>
              </a:rPr>
              <a:t>I do,” </a:t>
            </a:r>
            <a:r>
              <a:rPr dirty="0" sz="1450" spc="-10">
                <a:latin typeface="Times New Roman"/>
                <a:cs typeface="Times New Roman"/>
              </a:rPr>
              <a:t>said</a:t>
            </a:r>
            <a:r>
              <a:rPr dirty="0" sz="1450" spc="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5715">
              <a:lnSpc>
                <a:spcPts val="1730"/>
              </a:lnSpc>
              <a:spcBef>
                <a:spcPts val="630"/>
              </a:spcBef>
            </a:pPr>
            <a:r>
              <a:rPr dirty="0" sz="1450" spc="-20">
                <a:latin typeface="Times New Roman"/>
                <a:cs typeface="Times New Roman"/>
              </a:rPr>
              <a:t>“Hear, </a:t>
            </a:r>
            <a:r>
              <a:rPr dirty="0" sz="1450" spc="-10">
                <a:latin typeface="Times New Roman"/>
                <a:cs typeface="Times New Roman"/>
              </a:rPr>
              <a:t>then,” she continued; </a:t>
            </a:r>
            <a:r>
              <a:rPr dirty="0" sz="1450" spc="-60">
                <a:latin typeface="Times New Roman"/>
                <a:cs typeface="Times New Roman"/>
              </a:rPr>
              <a:t>“Ye </a:t>
            </a:r>
            <a:r>
              <a:rPr dirty="0" sz="1450" spc="-10">
                <a:latin typeface="Times New Roman"/>
                <a:cs typeface="Times New Roman"/>
              </a:rPr>
              <a:t>would make </a:t>
            </a:r>
            <a:r>
              <a:rPr dirty="0" sz="1450" spc="-5">
                <a:latin typeface="Times New Roman"/>
                <a:cs typeface="Times New Roman"/>
              </a:rPr>
              <a:t>but a </a:t>
            </a:r>
            <a:r>
              <a:rPr dirty="0" sz="1450" spc="-10">
                <a:latin typeface="Times New Roman"/>
                <a:cs typeface="Times New Roman"/>
              </a:rPr>
              <a:t>sad </a:t>
            </a:r>
            <a:r>
              <a:rPr dirty="0" sz="1450" spc="-20">
                <a:latin typeface="Times New Roman"/>
                <a:cs typeface="Times New Roman"/>
              </a:rPr>
              <a:t>friar, </a:t>
            </a:r>
            <a:r>
              <a:rPr dirty="0" sz="1450" spc="-10">
                <a:latin typeface="Times New Roman"/>
                <a:cs typeface="Times New Roman"/>
              </a:rPr>
              <a:t>methinks; and  since </a:t>
            </a:r>
            <a:r>
              <a:rPr dirty="0" sz="1450" spc="-5">
                <a:latin typeface="Times New Roman"/>
                <a:cs typeface="Times New Roman"/>
              </a:rPr>
              <a:t>I </a:t>
            </a:r>
            <a:r>
              <a:rPr dirty="0" sz="1450" spc="-10">
                <a:latin typeface="Times New Roman"/>
                <a:cs typeface="Times New Roman"/>
              </a:rPr>
              <a:t>am to dispose </a:t>
            </a:r>
            <a:r>
              <a:rPr dirty="0" sz="1450" spc="-5">
                <a:latin typeface="Times New Roman"/>
                <a:cs typeface="Times New Roman"/>
              </a:rPr>
              <a:t>of you </a:t>
            </a:r>
            <a:r>
              <a:rPr dirty="0" sz="1450" spc="-10">
                <a:latin typeface="Times New Roman"/>
                <a:cs typeface="Times New Roman"/>
              </a:rPr>
              <a:t>at pleasure, </a:t>
            </a:r>
            <a:r>
              <a:rPr dirty="0" sz="1450" spc="-5">
                <a:latin typeface="Times New Roman"/>
                <a:cs typeface="Times New Roman"/>
              </a:rPr>
              <a:t>I </a:t>
            </a:r>
            <a:r>
              <a:rPr dirty="0" sz="1450" spc="-10">
                <a:latin typeface="Times New Roman"/>
                <a:cs typeface="Times New Roman"/>
              </a:rPr>
              <a:t>will even take </a:t>
            </a:r>
            <a:r>
              <a:rPr dirty="0" sz="1450" spc="-5">
                <a:latin typeface="Times New Roman"/>
                <a:cs typeface="Times New Roman"/>
              </a:rPr>
              <a:t>you </a:t>
            </a:r>
            <a:r>
              <a:rPr dirty="0" sz="1450" spc="-10">
                <a:latin typeface="Times New Roman"/>
                <a:cs typeface="Times New Roman"/>
              </a:rPr>
              <a:t>for my husband.  </a:t>
            </a:r>
            <a:r>
              <a:rPr dirty="0" sz="1450" spc="-35">
                <a:latin typeface="Times New Roman"/>
                <a:cs typeface="Times New Roman"/>
              </a:rPr>
              <a:t>Nay, </a:t>
            </a:r>
            <a:r>
              <a:rPr dirty="0" sz="1450" spc="-30">
                <a:latin typeface="Times New Roman"/>
                <a:cs typeface="Times New Roman"/>
              </a:rPr>
              <a:t>now, </a:t>
            </a:r>
            <a:r>
              <a:rPr dirty="0" sz="1450" spc="-5">
                <a:latin typeface="Times New Roman"/>
                <a:cs typeface="Times New Roman"/>
              </a:rPr>
              <a:t>no </a:t>
            </a:r>
            <a:r>
              <a:rPr dirty="0" sz="1450" spc="-10">
                <a:latin typeface="Times New Roman"/>
                <a:cs typeface="Times New Roman"/>
              </a:rPr>
              <a:t>words!” cried she. “They will avail </a:t>
            </a:r>
            <a:r>
              <a:rPr dirty="0" sz="1450" spc="-5">
                <a:latin typeface="Times New Roman"/>
                <a:cs typeface="Times New Roman"/>
              </a:rPr>
              <a:t>you </a:t>
            </a:r>
            <a:r>
              <a:rPr dirty="0" sz="1450" spc="-10">
                <a:latin typeface="Times New Roman"/>
                <a:cs typeface="Times New Roman"/>
              </a:rPr>
              <a:t>nothing. For see how  just it is, that </a:t>
            </a:r>
            <a:r>
              <a:rPr dirty="0" sz="1450" spc="-5">
                <a:latin typeface="Times New Roman"/>
                <a:cs typeface="Times New Roman"/>
              </a:rPr>
              <a:t>you </a:t>
            </a:r>
            <a:r>
              <a:rPr dirty="0" sz="1450" spc="-10">
                <a:latin typeface="Times New Roman"/>
                <a:cs typeface="Times New Roman"/>
              </a:rPr>
              <a:t>who deprived me </a:t>
            </a:r>
            <a:r>
              <a:rPr dirty="0" sz="1450" spc="-5">
                <a:latin typeface="Times New Roman"/>
                <a:cs typeface="Times New Roman"/>
              </a:rPr>
              <a:t>of one </a:t>
            </a:r>
            <a:r>
              <a:rPr dirty="0" sz="1450" spc="-10">
                <a:latin typeface="Times New Roman"/>
                <a:cs typeface="Times New Roman"/>
              </a:rPr>
              <a:t>home, should supply me with  </a:t>
            </a:r>
            <a:r>
              <a:rPr dirty="0" sz="1450" spc="-20">
                <a:latin typeface="Times New Roman"/>
                <a:cs typeface="Times New Roman"/>
              </a:rPr>
              <a:t>another.</a:t>
            </a:r>
            <a:r>
              <a:rPr dirty="0" sz="1450" spc="70">
                <a:latin typeface="Times New Roman"/>
                <a:cs typeface="Times New Roman"/>
              </a:rPr>
              <a:t> </a:t>
            </a:r>
            <a:r>
              <a:rPr dirty="0" sz="1450" spc="-10">
                <a:latin typeface="Times New Roman"/>
                <a:cs typeface="Times New Roman"/>
              </a:rPr>
              <a:t>And</a:t>
            </a:r>
            <a:r>
              <a:rPr dirty="0" sz="1450" spc="100">
                <a:latin typeface="Times New Roman"/>
                <a:cs typeface="Times New Roman"/>
              </a:rPr>
              <a:t> </a:t>
            </a:r>
            <a:r>
              <a:rPr dirty="0" sz="1450" spc="-10">
                <a:latin typeface="Times New Roman"/>
                <a:cs typeface="Times New Roman"/>
              </a:rPr>
              <a:t>as</a:t>
            </a:r>
            <a:r>
              <a:rPr dirty="0" sz="1450" spc="105">
                <a:latin typeface="Times New Roman"/>
                <a:cs typeface="Times New Roman"/>
              </a:rPr>
              <a:t> </a:t>
            </a:r>
            <a:r>
              <a:rPr dirty="0" sz="1450" spc="-10">
                <a:latin typeface="Times New Roman"/>
                <a:cs typeface="Times New Roman"/>
              </a:rPr>
              <a:t>for</a:t>
            </a:r>
            <a:r>
              <a:rPr dirty="0" sz="1450" spc="100">
                <a:latin typeface="Times New Roman"/>
                <a:cs typeface="Times New Roman"/>
              </a:rPr>
              <a:t> </a:t>
            </a:r>
            <a:r>
              <a:rPr dirty="0" sz="1450" spc="-10">
                <a:latin typeface="Times New Roman"/>
                <a:cs typeface="Times New Roman"/>
              </a:rPr>
              <a:t>Joanna,</a:t>
            </a:r>
            <a:r>
              <a:rPr dirty="0" sz="1450" spc="105">
                <a:latin typeface="Times New Roman"/>
                <a:cs typeface="Times New Roman"/>
              </a:rPr>
              <a:t> </a:t>
            </a:r>
            <a:r>
              <a:rPr dirty="0" sz="1450" spc="-10">
                <a:latin typeface="Times New Roman"/>
                <a:cs typeface="Times New Roman"/>
              </a:rPr>
              <a:t>she</a:t>
            </a:r>
            <a:r>
              <a:rPr dirty="0" sz="1450" spc="100">
                <a:latin typeface="Times New Roman"/>
                <a:cs typeface="Times New Roman"/>
              </a:rPr>
              <a:t> </a:t>
            </a:r>
            <a:r>
              <a:rPr dirty="0" sz="1450" spc="-10">
                <a:latin typeface="Times New Roman"/>
                <a:cs typeface="Times New Roman"/>
              </a:rPr>
              <a:t>will</a:t>
            </a:r>
            <a:r>
              <a:rPr dirty="0" sz="1450" spc="105">
                <a:latin typeface="Times New Roman"/>
                <a:cs typeface="Times New Roman"/>
              </a:rPr>
              <a:t> </a:t>
            </a:r>
            <a:r>
              <a:rPr dirty="0" sz="1450" spc="-5">
                <a:latin typeface="Times New Roman"/>
                <a:cs typeface="Times New Roman"/>
              </a:rPr>
              <a:t>be</a:t>
            </a:r>
            <a:r>
              <a:rPr dirty="0" sz="1450" spc="100">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first,</a:t>
            </a:r>
            <a:r>
              <a:rPr dirty="0" sz="1450" spc="100">
                <a:latin typeface="Times New Roman"/>
                <a:cs typeface="Times New Roman"/>
              </a:rPr>
              <a:t> </a:t>
            </a:r>
            <a:r>
              <a:rPr dirty="0" sz="1450" spc="-10">
                <a:latin typeface="Times New Roman"/>
                <a:cs typeface="Times New Roman"/>
              </a:rPr>
              <a:t>believe</a:t>
            </a:r>
            <a:r>
              <a:rPr dirty="0" sz="1450" spc="105">
                <a:latin typeface="Times New Roman"/>
                <a:cs typeface="Times New Roman"/>
              </a:rPr>
              <a:t> </a:t>
            </a:r>
            <a:r>
              <a:rPr dirty="0" sz="1450" spc="-10">
                <a:latin typeface="Times New Roman"/>
                <a:cs typeface="Times New Roman"/>
              </a:rPr>
              <a:t>me,</a:t>
            </a:r>
            <a:r>
              <a:rPr dirty="0" sz="1450" spc="105">
                <a:latin typeface="Times New Roman"/>
                <a:cs typeface="Times New Roman"/>
              </a:rPr>
              <a:t> </a:t>
            </a:r>
            <a:r>
              <a:rPr dirty="0" sz="1450" spc="-10">
                <a:latin typeface="Times New Roman"/>
                <a:cs typeface="Times New Roman"/>
              </a:rPr>
              <a:t>to</a:t>
            </a:r>
            <a:r>
              <a:rPr dirty="0" sz="1450" spc="100">
                <a:latin typeface="Times New Roman"/>
                <a:cs typeface="Times New Roman"/>
              </a:rPr>
              <a:t> </a:t>
            </a:r>
            <a:r>
              <a:rPr dirty="0" sz="1450" spc="-10">
                <a:latin typeface="Times New Roman"/>
                <a:cs typeface="Times New Roman"/>
              </a:rPr>
              <a:t>commend</a:t>
            </a:r>
            <a:r>
              <a:rPr dirty="0" sz="1450" spc="10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change; </a:t>
            </a:r>
            <a:r>
              <a:rPr dirty="0" sz="1450" spc="-20">
                <a:latin typeface="Times New Roman"/>
                <a:cs typeface="Times New Roman"/>
              </a:rPr>
              <a:t>for, </a:t>
            </a:r>
            <a:r>
              <a:rPr dirty="0" sz="1450" spc="-10">
                <a:latin typeface="Times New Roman"/>
                <a:cs typeface="Times New Roman"/>
              </a:rPr>
              <a:t>after all, as we </a:t>
            </a:r>
            <a:r>
              <a:rPr dirty="0" sz="1450" spc="-5">
                <a:latin typeface="Times New Roman"/>
                <a:cs typeface="Times New Roman"/>
              </a:rPr>
              <a:t>be </a:t>
            </a:r>
            <a:r>
              <a:rPr dirty="0" sz="1450" spc="-10">
                <a:latin typeface="Times New Roman"/>
                <a:cs typeface="Times New Roman"/>
              </a:rPr>
              <a:t>dear friends, what matters it with which </a:t>
            </a:r>
            <a:r>
              <a:rPr dirty="0" sz="1450" spc="-5">
                <a:latin typeface="Times New Roman"/>
                <a:cs typeface="Times New Roman"/>
              </a:rPr>
              <a:t>of us ye  </a:t>
            </a:r>
            <a:r>
              <a:rPr dirty="0" sz="1450" spc="-10">
                <a:latin typeface="Times New Roman"/>
                <a:cs typeface="Times New Roman"/>
              </a:rPr>
              <a:t>wed? Not </a:t>
            </a:r>
            <a:r>
              <a:rPr dirty="0" sz="1450" spc="-5">
                <a:latin typeface="Times New Roman"/>
                <a:cs typeface="Times New Roman"/>
              </a:rPr>
              <a:t>one</a:t>
            </a:r>
            <a:r>
              <a:rPr dirty="0" sz="1450">
                <a:latin typeface="Times New Roman"/>
                <a:cs typeface="Times New Roman"/>
              </a:rPr>
              <a:t> </a:t>
            </a:r>
            <a:r>
              <a:rPr dirty="0" sz="1450" spc="-10">
                <a:latin typeface="Times New Roman"/>
                <a:cs typeface="Times New Roman"/>
              </a:rPr>
              <a:t>whit!”</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“Madam,” said Dick, “I will </a:t>
            </a:r>
            <a:r>
              <a:rPr dirty="0" sz="1450" spc="-5">
                <a:latin typeface="Times New Roman"/>
                <a:cs typeface="Times New Roman"/>
              </a:rPr>
              <a:t>go </a:t>
            </a:r>
            <a:r>
              <a:rPr dirty="0" sz="1450" spc="-10">
                <a:latin typeface="Times New Roman"/>
                <a:cs typeface="Times New Roman"/>
              </a:rPr>
              <a:t>into </a:t>
            </a:r>
            <a:r>
              <a:rPr dirty="0" sz="1450" spc="-5">
                <a:latin typeface="Times New Roman"/>
                <a:cs typeface="Times New Roman"/>
              </a:rPr>
              <a:t>a </a:t>
            </a:r>
            <a:r>
              <a:rPr dirty="0" sz="1450" spc="-15">
                <a:latin typeface="Times New Roman"/>
                <a:cs typeface="Times New Roman"/>
              </a:rPr>
              <a:t>cloister, </a:t>
            </a:r>
            <a:r>
              <a:rPr dirty="0" sz="1450" spc="-10">
                <a:latin typeface="Times New Roman"/>
                <a:cs typeface="Times New Roman"/>
              </a:rPr>
              <a:t>an </a:t>
            </a:r>
            <a:r>
              <a:rPr dirty="0" sz="1450" spc="-5">
                <a:latin typeface="Times New Roman"/>
                <a:cs typeface="Times New Roman"/>
              </a:rPr>
              <a:t>ye </a:t>
            </a:r>
            <a:r>
              <a:rPr dirty="0" sz="1450" spc="-10">
                <a:latin typeface="Times New Roman"/>
                <a:cs typeface="Times New Roman"/>
              </a:rPr>
              <a:t>please to bid me; </a:t>
            </a:r>
            <a:r>
              <a:rPr dirty="0" sz="1450" spc="-5">
                <a:latin typeface="Times New Roman"/>
                <a:cs typeface="Times New Roman"/>
              </a:rPr>
              <a:t>but </a:t>
            </a:r>
            <a:r>
              <a:rPr dirty="0" sz="1450" spc="-10">
                <a:latin typeface="Times New Roman"/>
                <a:cs typeface="Times New Roman"/>
              </a:rPr>
              <a:t>to  wed with anyone in this big world besides Joanna Sedley is what </a:t>
            </a:r>
            <a:r>
              <a:rPr dirty="0" sz="1450" spc="-5">
                <a:latin typeface="Times New Roman"/>
                <a:cs typeface="Times New Roman"/>
              </a:rPr>
              <a:t>I </a:t>
            </a:r>
            <a:r>
              <a:rPr dirty="0" sz="1450" spc="-10">
                <a:latin typeface="Times New Roman"/>
                <a:cs typeface="Times New Roman"/>
              </a:rPr>
              <a:t>will  consent to neither for </a:t>
            </a:r>
            <a:r>
              <a:rPr dirty="0" sz="1450" spc="-25">
                <a:latin typeface="Times New Roman"/>
                <a:cs typeface="Times New Roman"/>
              </a:rPr>
              <a:t>man’s </a:t>
            </a:r>
            <a:r>
              <a:rPr dirty="0" sz="1450" spc="-10">
                <a:latin typeface="Times New Roman"/>
                <a:cs typeface="Times New Roman"/>
              </a:rPr>
              <a:t>force </a:t>
            </a:r>
            <a:r>
              <a:rPr dirty="0" sz="1450" spc="-5">
                <a:latin typeface="Times New Roman"/>
                <a:cs typeface="Times New Roman"/>
              </a:rPr>
              <a:t>nor </a:t>
            </a:r>
            <a:r>
              <a:rPr dirty="0" sz="1450" spc="-10">
                <a:latin typeface="Times New Roman"/>
                <a:cs typeface="Times New Roman"/>
              </a:rPr>
              <a:t>yet for </a:t>
            </a:r>
            <a:r>
              <a:rPr dirty="0" sz="1450" spc="-20">
                <a:latin typeface="Times New Roman"/>
                <a:cs typeface="Times New Roman"/>
              </a:rPr>
              <a:t>lady’s </a:t>
            </a:r>
            <a:r>
              <a:rPr dirty="0" sz="1450" spc="-10">
                <a:latin typeface="Times New Roman"/>
                <a:cs typeface="Times New Roman"/>
              </a:rPr>
              <a:t>pleasure. Pardon me if </a:t>
            </a:r>
            <a:r>
              <a:rPr dirty="0" sz="1450" spc="-5">
                <a:latin typeface="Times New Roman"/>
                <a:cs typeface="Times New Roman"/>
              </a:rPr>
              <a:t>I  </a:t>
            </a:r>
            <a:r>
              <a:rPr dirty="0" sz="1450" spc="-10">
                <a:latin typeface="Times New Roman"/>
                <a:cs typeface="Times New Roman"/>
              </a:rPr>
              <a:t>speak my plain thoughts plainly; </a:t>
            </a:r>
            <a:r>
              <a:rPr dirty="0" sz="1450" spc="-5">
                <a:latin typeface="Times New Roman"/>
                <a:cs typeface="Times New Roman"/>
              </a:rPr>
              <a:t>but </a:t>
            </a:r>
            <a:r>
              <a:rPr dirty="0" sz="1450" spc="-10">
                <a:latin typeface="Times New Roman"/>
                <a:cs typeface="Times New Roman"/>
              </a:rPr>
              <a:t>where </a:t>
            </a:r>
            <a:r>
              <a:rPr dirty="0" sz="1450" spc="-5">
                <a:latin typeface="Times New Roman"/>
                <a:cs typeface="Times New Roman"/>
              </a:rPr>
              <a:t>a </a:t>
            </a:r>
            <a:r>
              <a:rPr dirty="0" sz="1450" spc="-10">
                <a:latin typeface="Times New Roman"/>
                <a:cs typeface="Times New Roman"/>
              </a:rPr>
              <a:t>maid is very </a:t>
            </a:r>
            <a:r>
              <a:rPr dirty="0" sz="1450" spc="-5">
                <a:latin typeface="Times New Roman"/>
                <a:cs typeface="Times New Roman"/>
              </a:rPr>
              <a:t>bold, a poor </a:t>
            </a:r>
            <a:r>
              <a:rPr dirty="0" sz="1450" spc="-10">
                <a:latin typeface="Times New Roman"/>
                <a:cs typeface="Times New Roman"/>
              </a:rPr>
              <a:t>man  must even </a:t>
            </a:r>
            <a:r>
              <a:rPr dirty="0" sz="1450" spc="-5">
                <a:latin typeface="Times New Roman"/>
                <a:cs typeface="Times New Roman"/>
              </a:rPr>
              <a:t>be </a:t>
            </a:r>
            <a:r>
              <a:rPr dirty="0" sz="1450" spc="-10">
                <a:latin typeface="Times New Roman"/>
                <a:cs typeface="Times New Roman"/>
              </a:rPr>
              <a:t>the</a:t>
            </a:r>
            <a:r>
              <a:rPr dirty="0" sz="1450">
                <a:latin typeface="Times New Roman"/>
                <a:cs typeface="Times New Roman"/>
              </a:rPr>
              <a:t> </a:t>
            </a:r>
            <a:r>
              <a:rPr dirty="0" sz="1450" spc="-20">
                <a:latin typeface="Times New Roman"/>
                <a:cs typeface="Times New Roman"/>
              </a:rPr>
              <a:t>bolder.”</a:t>
            </a:r>
            <a:endParaRPr sz="1450">
              <a:latin typeface="Times New Roman"/>
              <a:cs typeface="Times New Roman"/>
            </a:endParaRPr>
          </a:p>
          <a:p>
            <a:pPr algn="just" marL="12700" marR="6985">
              <a:lnSpc>
                <a:spcPts val="1730"/>
              </a:lnSpc>
              <a:spcBef>
                <a:spcPts val="565"/>
              </a:spcBef>
            </a:pPr>
            <a:r>
              <a:rPr dirty="0" sz="1450" spc="-10">
                <a:latin typeface="Times New Roman"/>
                <a:cs typeface="Times New Roman"/>
              </a:rPr>
              <a:t>“Dick,” she said, “ye sweet </a:t>
            </a:r>
            <a:r>
              <a:rPr dirty="0" sz="1450" spc="-30">
                <a:latin typeface="Times New Roman"/>
                <a:cs typeface="Times New Roman"/>
              </a:rPr>
              <a:t>boy, </a:t>
            </a:r>
            <a:r>
              <a:rPr dirty="0" sz="1450" spc="-5">
                <a:latin typeface="Times New Roman"/>
                <a:cs typeface="Times New Roman"/>
              </a:rPr>
              <a:t>ye </a:t>
            </a:r>
            <a:r>
              <a:rPr dirty="0" sz="1450" spc="-10">
                <a:latin typeface="Times New Roman"/>
                <a:cs typeface="Times New Roman"/>
              </a:rPr>
              <a:t>must come and kiss me for that word. </a:t>
            </a:r>
            <a:r>
              <a:rPr dirty="0" sz="1450" spc="-35">
                <a:latin typeface="Times New Roman"/>
                <a:cs typeface="Times New Roman"/>
              </a:rPr>
              <a:t>Nay,  </a:t>
            </a:r>
            <a:r>
              <a:rPr dirty="0" sz="1450" spc="-10">
                <a:latin typeface="Times New Roman"/>
                <a:cs typeface="Times New Roman"/>
              </a:rPr>
              <a:t>fear </a:t>
            </a:r>
            <a:r>
              <a:rPr dirty="0" sz="1450" spc="-5">
                <a:latin typeface="Times New Roman"/>
                <a:cs typeface="Times New Roman"/>
              </a:rPr>
              <a:t>not, ye </a:t>
            </a:r>
            <a:r>
              <a:rPr dirty="0" sz="1450" spc="-10">
                <a:latin typeface="Times New Roman"/>
                <a:cs typeface="Times New Roman"/>
              </a:rPr>
              <a:t>shall kiss me for Joanna; and when we meet, </a:t>
            </a:r>
            <a:r>
              <a:rPr dirty="0" sz="1450" spc="-5">
                <a:latin typeface="Times New Roman"/>
                <a:cs typeface="Times New Roman"/>
              </a:rPr>
              <a:t>I </a:t>
            </a:r>
            <a:r>
              <a:rPr dirty="0" sz="1450" spc="-10">
                <a:latin typeface="Times New Roman"/>
                <a:cs typeface="Times New Roman"/>
              </a:rPr>
              <a:t>shall give it back to  </a:t>
            </a:r>
            <a:r>
              <a:rPr dirty="0" sz="1450" spc="-20">
                <a:latin typeface="Times New Roman"/>
                <a:cs typeface="Times New Roman"/>
              </a:rPr>
              <a:t>her, </a:t>
            </a:r>
            <a:r>
              <a:rPr dirty="0" sz="1450" spc="-10">
                <a:latin typeface="Times New Roman"/>
                <a:cs typeface="Times New Roman"/>
              </a:rPr>
              <a:t>and say </a:t>
            </a:r>
            <a:r>
              <a:rPr dirty="0" sz="1450" spc="-5">
                <a:latin typeface="Times New Roman"/>
                <a:cs typeface="Times New Roman"/>
              </a:rPr>
              <a:t>I </a:t>
            </a:r>
            <a:r>
              <a:rPr dirty="0" sz="1450" spc="-10">
                <a:latin typeface="Times New Roman"/>
                <a:cs typeface="Times New Roman"/>
              </a:rPr>
              <a:t>stole it. And as for what </a:t>
            </a:r>
            <a:r>
              <a:rPr dirty="0" sz="1450" spc="-5">
                <a:latin typeface="Times New Roman"/>
                <a:cs typeface="Times New Roman"/>
              </a:rPr>
              <a:t>ye </a:t>
            </a:r>
            <a:r>
              <a:rPr dirty="0" sz="1450" spc="-10">
                <a:latin typeface="Times New Roman"/>
                <a:cs typeface="Times New Roman"/>
              </a:rPr>
              <a:t>owe me, </a:t>
            </a:r>
            <a:r>
              <a:rPr dirty="0" sz="1450" spc="-30">
                <a:latin typeface="Times New Roman"/>
                <a:cs typeface="Times New Roman"/>
              </a:rPr>
              <a:t>why, </a:t>
            </a:r>
            <a:r>
              <a:rPr dirty="0" sz="1450" spc="-10">
                <a:latin typeface="Times New Roman"/>
                <a:cs typeface="Times New Roman"/>
              </a:rPr>
              <a:t>dear simpleton,  methinks </a:t>
            </a:r>
            <a:r>
              <a:rPr dirty="0" sz="1450" spc="-5">
                <a:latin typeface="Times New Roman"/>
                <a:cs typeface="Times New Roman"/>
              </a:rPr>
              <a:t>ye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alone in that great battle; and even if </a:t>
            </a:r>
            <a:r>
              <a:rPr dirty="0" sz="1450" spc="-45">
                <a:latin typeface="Times New Roman"/>
                <a:cs typeface="Times New Roman"/>
              </a:rPr>
              <a:t>York </a:t>
            </a:r>
            <a:r>
              <a:rPr dirty="0" sz="1450" spc="-5">
                <a:latin typeface="Times New Roman"/>
                <a:cs typeface="Times New Roman"/>
              </a:rPr>
              <a:t>be on </a:t>
            </a:r>
            <a:r>
              <a:rPr dirty="0" sz="1450" spc="-10">
                <a:latin typeface="Times New Roman"/>
                <a:cs typeface="Times New Roman"/>
              </a:rPr>
              <a:t>the  throne, it was </a:t>
            </a:r>
            <a:r>
              <a:rPr dirty="0" sz="1450" spc="-5">
                <a:latin typeface="Times New Roman"/>
                <a:cs typeface="Times New Roman"/>
              </a:rPr>
              <a:t>not you </a:t>
            </a:r>
            <a:r>
              <a:rPr dirty="0" sz="1450" spc="-10">
                <a:latin typeface="Times New Roman"/>
                <a:cs typeface="Times New Roman"/>
              </a:rPr>
              <a:t>that set him there. But for </a:t>
            </a:r>
            <a:r>
              <a:rPr dirty="0" sz="1450" spc="-5">
                <a:latin typeface="Times New Roman"/>
                <a:cs typeface="Times New Roman"/>
              </a:rPr>
              <a:t>a good, </a:t>
            </a:r>
            <a:r>
              <a:rPr dirty="0" sz="1450" spc="-10">
                <a:latin typeface="Times New Roman"/>
                <a:cs typeface="Times New Roman"/>
              </a:rPr>
              <a:t>sweet, honest heart,  Dick, </a:t>
            </a:r>
            <a:r>
              <a:rPr dirty="0" sz="1450" spc="-5">
                <a:latin typeface="Times New Roman"/>
                <a:cs typeface="Times New Roman"/>
              </a:rPr>
              <a:t>y’ </a:t>
            </a:r>
            <a:r>
              <a:rPr dirty="0" sz="1450" spc="-10">
                <a:latin typeface="Times New Roman"/>
                <a:cs typeface="Times New Roman"/>
              </a:rPr>
              <a:t>are all that; and if </a:t>
            </a:r>
            <a:r>
              <a:rPr dirty="0" sz="1450" spc="-5">
                <a:latin typeface="Times New Roman"/>
                <a:cs typeface="Times New Roman"/>
              </a:rPr>
              <a:t>I </a:t>
            </a:r>
            <a:r>
              <a:rPr dirty="0" sz="1450" spc="-10">
                <a:latin typeface="Times New Roman"/>
                <a:cs typeface="Times New Roman"/>
              </a:rPr>
              <a:t>could find it in my soul to envy </a:t>
            </a:r>
            <a:r>
              <a:rPr dirty="0" sz="1450" spc="-5">
                <a:latin typeface="Times New Roman"/>
                <a:cs typeface="Times New Roman"/>
              </a:rPr>
              <a:t>your </a:t>
            </a:r>
            <a:r>
              <a:rPr dirty="0" sz="1450" spc="-10">
                <a:latin typeface="Times New Roman"/>
                <a:cs typeface="Times New Roman"/>
              </a:rPr>
              <a:t>Joanna  anything, </a:t>
            </a:r>
            <a:r>
              <a:rPr dirty="0" sz="1450" spc="-5">
                <a:latin typeface="Times New Roman"/>
                <a:cs typeface="Times New Roman"/>
              </a:rPr>
              <a:t>I </a:t>
            </a:r>
            <a:r>
              <a:rPr dirty="0" sz="1450" spc="-10">
                <a:latin typeface="Times New Roman"/>
                <a:cs typeface="Times New Roman"/>
              </a:rPr>
              <a:t>would even envy her </a:t>
            </a:r>
            <a:r>
              <a:rPr dirty="0" sz="1450" spc="-5">
                <a:latin typeface="Times New Roman"/>
                <a:cs typeface="Times New Roman"/>
              </a:rPr>
              <a:t>your</a:t>
            </a:r>
            <a:r>
              <a:rPr dirty="0" sz="1450" spc="20">
                <a:latin typeface="Times New Roman"/>
                <a:cs typeface="Times New Roman"/>
              </a:rPr>
              <a:t> </a:t>
            </a:r>
            <a:r>
              <a:rPr dirty="0" sz="1450" spc="-10">
                <a:latin typeface="Times New Roman"/>
                <a:cs typeface="Times New Roman"/>
              </a:rPr>
              <a:t>love.”</a:t>
            </a:r>
            <a:endParaRPr sz="1450">
              <a:latin typeface="Times New Roman"/>
              <a:cs typeface="Times New Roman"/>
            </a:endParaRPr>
          </a:p>
          <a:p>
            <a:pPr>
              <a:lnSpc>
                <a:spcPct val="100000"/>
              </a:lnSpc>
            </a:pPr>
            <a:endParaRPr sz="1600">
              <a:latin typeface="Times New Roman"/>
              <a:cs typeface="Times New Roman"/>
            </a:endParaRPr>
          </a:p>
          <a:p>
            <a:pPr>
              <a:lnSpc>
                <a:spcPct val="100000"/>
              </a:lnSpc>
            </a:pPr>
            <a:endParaRPr sz="1900">
              <a:latin typeface="Times New Roman"/>
              <a:cs typeface="Times New Roman"/>
            </a:endParaRPr>
          </a:p>
          <a:p>
            <a:pPr marL="2654300" marR="222250" indent="-2424430">
              <a:lnSpc>
                <a:spcPts val="1730"/>
              </a:lnSpc>
            </a:pPr>
            <a:r>
              <a:rPr dirty="0" sz="1450" spc="-15" b="1">
                <a:latin typeface="Times New Roman"/>
                <a:cs typeface="Times New Roman"/>
              </a:rPr>
              <a:t>CHAPTER </a:t>
            </a:r>
            <a:r>
              <a:rPr dirty="0" sz="1450" spc="-10" b="1">
                <a:latin typeface="Times New Roman"/>
                <a:cs typeface="Times New Roman"/>
              </a:rPr>
              <a:t>VI—NIGHT IN THE </a:t>
            </a:r>
            <a:r>
              <a:rPr dirty="0" sz="1450" spc="-15" b="1">
                <a:latin typeface="Times New Roman"/>
                <a:cs typeface="Times New Roman"/>
              </a:rPr>
              <a:t>WOODS </a:t>
            </a:r>
            <a:r>
              <a:rPr dirty="0" sz="1450" spc="-10" b="1">
                <a:latin typeface="Times New Roman"/>
                <a:cs typeface="Times New Roman"/>
              </a:rPr>
              <a:t>(concluded): DICK AND  JOAN</a:t>
            </a:r>
            <a:endParaRPr sz="1450">
              <a:latin typeface="Times New Roman"/>
              <a:cs typeface="Times New Roman"/>
            </a:endParaRPr>
          </a:p>
          <a:p>
            <a:pPr>
              <a:lnSpc>
                <a:spcPct val="100000"/>
              </a:lnSpc>
            </a:pPr>
            <a:endParaRPr sz="2000">
              <a:latin typeface="Times New Roman"/>
              <a:cs typeface="Times New Roman"/>
            </a:endParaRPr>
          </a:p>
          <a:p>
            <a:pPr algn="just" marL="12700" marR="5080">
              <a:lnSpc>
                <a:spcPts val="1730"/>
              </a:lnSpc>
            </a:pPr>
            <a:r>
              <a:rPr dirty="0" sz="1450" spc="-10">
                <a:latin typeface="Times New Roman"/>
                <a:cs typeface="Times New Roman"/>
              </a:rPr>
              <a:t>The horses had </a:t>
            </a:r>
            <a:r>
              <a:rPr dirty="0" sz="1450" spc="-5">
                <a:latin typeface="Times New Roman"/>
                <a:cs typeface="Times New Roman"/>
              </a:rPr>
              <a:t>by </a:t>
            </a:r>
            <a:r>
              <a:rPr dirty="0" sz="1450" spc="-10">
                <a:latin typeface="Times New Roman"/>
                <a:cs typeface="Times New Roman"/>
              </a:rPr>
              <a:t>this time finished the small store </a:t>
            </a:r>
            <a:r>
              <a:rPr dirty="0" sz="1450" spc="-5">
                <a:latin typeface="Times New Roman"/>
                <a:cs typeface="Times New Roman"/>
              </a:rPr>
              <a:t>of </a:t>
            </a:r>
            <a:r>
              <a:rPr dirty="0" sz="1450" spc="-15">
                <a:latin typeface="Times New Roman"/>
                <a:cs typeface="Times New Roman"/>
              </a:rPr>
              <a:t>provender, </a:t>
            </a:r>
            <a:r>
              <a:rPr dirty="0" sz="1450" spc="-10">
                <a:latin typeface="Times New Roman"/>
                <a:cs typeface="Times New Roman"/>
              </a:rPr>
              <a:t>and fully  breathed from their fatigues. At </a:t>
            </a:r>
            <a:r>
              <a:rPr dirty="0" sz="1450" spc="-25">
                <a:latin typeface="Times New Roman"/>
                <a:cs typeface="Times New Roman"/>
              </a:rPr>
              <a:t>Dick’s </a:t>
            </a:r>
            <a:r>
              <a:rPr dirty="0" sz="1450" spc="-10">
                <a:latin typeface="Times New Roman"/>
                <a:cs typeface="Times New Roman"/>
              </a:rPr>
              <a:t>command, the fire was smothered in  snow; and while his men </a:t>
            </a:r>
            <a:r>
              <a:rPr dirty="0" sz="1450" spc="-5">
                <a:latin typeface="Times New Roman"/>
                <a:cs typeface="Times New Roman"/>
              </a:rPr>
              <a:t>got </a:t>
            </a:r>
            <a:r>
              <a:rPr dirty="0" sz="1450" spc="-10">
                <a:latin typeface="Times New Roman"/>
                <a:cs typeface="Times New Roman"/>
              </a:rPr>
              <a:t>once more wearily to saddle, </a:t>
            </a:r>
            <a:r>
              <a:rPr dirty="0" sz="1450" spc="-5">
                <a:latin typeface="Times New Roman"/>
                <a:cs typeface="Times New Roman"/>
              </a:rPr>
              <a:t>he </a:t>
            </a:r>
            <a:r>
              <a:rPr dirty="0" sz="1450" spc="-10">
                <a:latin typeface="Times New Roman"/>
                <a:cs typeface="Times New Roman"/>
              </a:rPr>
              <a:t>himself,  remembering, somewhat late, true woodland caution, chose </a:t>
            </a:r>
            <a:r>
              <a:rPr dirty="0" sz="1450" spc="-5">
                <a:latin typeface="Times New Roman"/>
                <a:cs typeface="Times New Roman"/>
              </a:rPr>
              <a:t>a </a:t>
            </a:r>
            <a:r>
              <a:rPr dirty="0" sz="1450" spc="-10">
                <a:latin typeface="Times New Roman"/>
                <a:cs typeface="Times New Roman"/>
              </a:rPr>
              <a:t>tall oak and  nimbly clambered to the topmost fork. Hence </a:t>
            </a:r>
            <a:r>
              <a:rPr dirty="0" sz="1450" spc="-5">
                <a:latin typeface="Times New Roman"/>
                <a:cs typeface="Times New Roman"/>
              </a:rPr>
              <a:t>he </a:t>
            </a:r>
            <a:r>
              <a:rPr dirty="0" sz="1450" spc="-10">
                <a:latin typeface="Times New Roman"/>
                <a:cs typeface="Times New Roman"/>
              </a:rPr>
              <a:t>could look far abroad </a:t>
            </a:r>
            <a:r>
              <a:rPr dirty="0" sz="1450" spc="-5">
                <a:latin typeface="Times New Roman"/>
                <a:cs typeface="Times New Roman"/>
              </a:rPr>
              <a:t>on </a:t>
            </a:r>
            <a:r>
              <a:rPr dirty="0" sz="1450" spc="-10">
                <a:latin typeface="Times New Roman"/>
                <a:cs typeface="Times New Roman"/>
              </a:rPr>
              <a:t>the  moonlit and snow-paven forest. On the south-west, dark against the horizon,  stood those upland, heathy quarters where </a:t>
            </a:r>
            <a:r>
              <a:rPr dirty="0" sz="1450" spc="-5">
                <a:latin typeface="Times New Roman"/>
                <a:cs typeface="Times New Roman"/>
              </a:rPr>
              <a:t>he </a:t>
            </a:r>
            <a:r>
              <a:rPr dirty="0" sz="1450" spc="-10">
                <a:latin typeface="Times New Roman"/>
                <a:cs typeface="Times New Roman"/>
              </a:rPr>
              <a:t>and Joanna had met with the  terrifying misadventure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leper. </a:t>
            </a:r>
            <a:r>
              <a:rPr dirty="0" sz="1450" spc="-10">
                <a:latin typeface="Times New Roman"/>
                <a:cs typeface="Times New Roman"/>
              </a:rPr>
              <a:t>And there his eye was caught </a:t>
            </a:r>
            <a:r>
              <a:rPr dirty="0" sz="1450" spc="-5">
                <a:latin typeface="Times New Roman"/>
                <a:cs typeface="Times New Roman"/>
              </a:rPr>
              <a:t>by a </a:t>
            </a:r>
            <a:r>
              <a:rPr dirty="0" sz="1450" spc="-10">
                <a:latin typeface="Times New Roman"/>
                <a:cs typeface="Times New Roman"/>
              </a:rPr>
              <a:t>spot </a:t>
            </a:r>
            <a:r>
              <a:rPr dirty="0" sz="1450" spc="-5">
                <a:latin typeface="Times New Roman"/>
                <a:cs typeface="Times New Roman"/>
              </a:rPr>
              <a:t>of  </a:t>
            </a:r>
            <a:r>
              <a:rPr dirty="0" sz="1450" spc="-10">
                <a:latin typeface="Times New Roman"/>
                <a:cs typeface="Times New Roman"/>
              </a:rPr>
              <a:t>ruddy brightness </a:t>
            </a:r>
            <a:r>
              <a:rPr dirty="0" sz="1450" spc="-5">
                <a:latin typeface="Times New Roman"/>
                <a:cs typeface="Times New Roman"/>
              </a:rPr>
              <a:t>no </a:t>
            </a:r>
            <a:r>
              <a:rPr dirty="0" sz="1450" spc="-10">
                <a:latin typeface="Times New Roman"/>
                <a:cs typeface="Times New Roman"/>
              </a:rPr>
              <a:t>bigger than </a:t>
            </a:r>
            <a:r>
              <a:rPr dirty="0" sz="1450" spc="-5">
                <a:latin typeface="Times New Roman"/>
                <a:cs typeface="Times New Roman"/>
              </a:rPr>
              <a:t>a </a:t>
            </a:r>
            <a:r>
              <a:rPr dirty="0" sz="1450" spc="-20">
                <a:latin typeface="Times New Roman"/>
                <a:cs typeface="Times New Roman"/>
              </a:rPr>
              <a:t>needle’s</a:t>
            </a:r>
            <a:r>
              <a:rPr dirty="0" sz="1450" spc="15">
                <a:latin typeface="Times New Roman"/>
                <a:cs typeface="Times New Roman"/>
              </a:rPr>
              <a:t> </a:t>
            </a:r>
            <a:r>
              <a:rPr dirty="0" sz="1450" spc="-10">
                <a:latin typeface="Times New Roman"/>
                <a:cs typeface="Times New Roman"/>
              </a:rPr>
              <a:t>eye.</a:t>
            </a:r>
            <a:endParaRPr sz="1450">
              <a:latin typeface="Times New Roman"/>
              <a:cs typeface="Times New Roman"/>
            </a:endParaRPr>
          </a:p>
          <a:p>
            <a:pPr algn="just" marL="12700" marR="6350">
              <a:lnSpc>
                <a:spcPts val="1730"/>
              </a:lnSpc>
              <a:spcBef>
                <a:spcPts val="560"/>
              </a:spcBef>
            </a:pPr>
            <a:r>
              <a:rPr dirty="0" sz="1450" spc="-10">
                <a:latin typeface="Times New Roman"/>
                <a:cs typeface="Times New Roman"/>
              </a:rPr>
              <a:t>He blamed himself sharply for his previous neglect. </a:t>
            </a:r>
            <a:r>
              <a:rPr dirty="0" sz="1450" spc="-40">
                <a:latin typeface="Times New Roman"/>
                <a:cs typeface="Times New Roman"/>
              </a:rPr>
              <a:t>Were </a:t>
            </a:r>
            <a:r>
              <a:rPr dirty="0" sz="1450" spc="-10">
                <a:latin typeface="Times New Roman"/>
                <a:cs typeface="Times New Roman"/>
              </a:rPr>
              <a:t>that, as it appeared  to be, the shining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Daniel’s </a:t>
            </a:r>
            <a:r>
              <a:rPr dirty="0" sz="1450" spc="-10">
                <a:latin typeface="Times New Roman"/>
                <a:cs typeface="Times New Roman"/>
              </a:rPr>
              <a:t>camp-fire, </a:t>
            </a:r>
            <a:r>
              <a:rPr dirty="0" sz="1450" spc="-5">
                <a:latin typeface="Times New Roman"/>
                <a:cs typeface="Times New Roman"/>
              </a:rPr>
              <a:t>he </a:t>
            </a:r>
            <a:r>
              <a:rPr dirty="0" sz="1450" spc="-10">
                <a:latin typeface="Times New Roman"/>
                <a:cs typeface="Times New Roman"/>
              </a:rPr>
              <a:t>should long ago have seen and  marched for it; above all, </a:t>
            </a:r>
            <a:r>
              <a:rPr dirty="0" sz="1450" spc="-5">
                <a:latin typeface="Times New Roman"/>
                <a:cs typeface="Times New Roman"/>
              </a:rPr>
              <a:t>he </a:t>
            </a:r>
            <a:r>
              <a:rPr dirty="0" sz="1450" spc="-10">
                <a:latin typeface="Times New Roman"/>
                <a:cs typeface="Times New Roman"/>
              </a:rPr>
              <a:t>should, for </a:t>
            </a:r>
            <a:r>
              <a:rPr dirty="0" sz="1450" spc="-5">
                <a:latin typeface="Times New Roman"/>
                <a:cs typeface="Times New Roman"/>
              </a:rPr>
              <a:t>no </a:t>
            </a:r>
            <a:r>
              <a:rPr dirty="0" sz="1450" spc="-10">
                <a:latin typeface="Times New Roman"/>
                <a:cs typeface="Times New Roman"/>
              </a:rPr>
              <a:t>consideration, have announced his  neighbourhood </a:t>
            </a:r>
            <a:r>
              <a:rPr dirty="0" sz="1450" spc="-5">
                <a:latin typeface="Times New Roman"/>
                <a:cs typeface="Times New Roman"/>
              </a:rPr>
              <a:t>by </a:t>
            </a:r>
            <a:r>
              <a:rPr dirty="0" sz="1450" spc="-10">
                <a:latin typeface="Times New Roman"/>
                <a:cs typeface="Times New Roman"/>
              </a:rPr>
              <a:t>lighting </a:t>
            </a:r>
            <a:r>
              <a:rPr dirty="0" sz="1450" spc="-5">
                <a:latin typeface="Times New Roman"/>
                <a:cs typeface="Times New Roman"/>
              </a:rPr>
              <a:t>a </a:t>
            </a:r>
            <a:r>
              <a:rPr dirty="0" sz="1450" spc="-10">
                <a:latin typeface="Times New Roman"/>
                <a:cs typeface="Times New Roman"/>
              </a:rPr>
              <a:t>fire </a:t>
            </a:r>
            <a:r>
              <a:rPr dirty="0" sz="1450" spc="-5">
                <a:latin typeface="Times New Roman"/>
                <a:cs typeface="Times New Roman"/>
              </a:rPr>
              <a:t>of </a:t>
            </a:r>
            <a:r>
              <a:rPr dirty="0" sz="1450" spc="-10">
                <a:latin typeface="Times New Roman"/>
                <a:cs typeface="Times New Roman"/>
              </a:rPr>
              <a:t>his own. But now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no </a:t>
            </a:r>
            <a:r>
              <a:rPr dirty="0" sz="1450" spc="-10">
                <a:latin typeface="Times New Roman"/>
                <a:cs typeface="Times New Roman"/>
              </a:rPr>
              <a:t>longer  squander valuable hours. The direct way to the uplands was about two miles in  length; </a:t>
            </a:r>
            <a:r>
              <a:rPr dirty="0" sz="1450" spc="-5">
                <a:latin typeface="Times New Roman"/>
                <a:cs typeface="Times New Roman"/>
              </a:rPr>
              <a:t>but </a:t>
            </a:r>
            <a:r>
              <a:rPr dirty="0" sz="1450" spc="-10">
                <a:latin typeface="Times New Roman"/>
                <a:cs typeface="Times New Roman"/>
              </a:rPr>
              <a:t>it was crossed </a:t>
            </a:r>
            <a:r>
              <a:rPr dirty="0" sz="1450" spc="-5">
                <a:latin typeface="Times New Roman"/>
                <a:cs typeface="Times New Roman"/>
              </a:rPr>
              <a:t>by a </a:t>
            </a:r>
            <a:r>
              <a:rPr dirty="0" sz="1450" spc="-10">
                <a:latin typeface="Times New Roman"/>
                <a:cs typeface="Times New Roman"/>
              </a:rPr>
              <a:t>very deep, precipitous dingle, impassable to  mounted men; and for the sake </a:t>
            </a:r>
            <a:r>
              <a:rPr dirty="0" sz="1450" spc="-5">
                <a:latin typeface="Times New Roman"/>
                <a:cs typeface="Times New Roman"/>
              </a:rPr>
              <a:t>of </a:t>
            </a:r>
            <a:r>
              <a:rPr dirty="0" sz="1450" spc="-10">
                <a:latin typeface="Times New Roman"/>
                <a:cs typeface="Times New Roman"/>
              </a:rPr>
              <a:t>speed, it seemed to Dick advisable to desert  the horses and attempt the adventure </a:t>
            </a:r>
            <a:r>
              <a:rPr dirty="0" sz="1450" spc="-5">
                <a:latin typeface="Times New Roman"/>
                <a:cs typeface="Times New Roman"/>
              </a:rPr>
              <a:t>on</a:t>
            </a:r>
            <a:r>
              <a:rPr dirty="0" sz="1450" spc="25">
                <a:latin typeface="Times New Roman"/>
                <a:cs typeface="Times New Roman"/>
              </a:rPr>
              <a:t> </a:t>
            </a:r>
            <a:r>
              <a:rPr dirty="0" sz="1450" spc="-10">
                <a:latin typeface="Times New Roman"/>
                <a:cs typeface="Times New Roman"/>
              </a:rPr>
              <a:t>foot.</a:t>
            </a:r>
            <a:endParaRPr sz="1450">
              <a:latin typeface="Times New Roman"/>
              <a:cs typeface="Times New Roman"/>
            </a:endParaRPr>
          </a:p>
          <a:p>
            <a:pPr algn="just" marL="12700" marR="5080">
              <a:lnSpc>
                <a:spcPts val="1730"/>
              </a:lnSpc>
              <a:spcBef>
                <a:spcPts val="565"/>
              </a:spcBef>
            </a:pPr>
            <a:r>
              <a:rPr dirty="0" sz="1450" spc="-45">
                <a:latin typeface="Times New Roman"/>
                <a:cs typeface="Times New Roman"/>
              </a:rPr>
              <a:t>Ten </a:t>
            </a:r>
            <a:r>
              <a:rPr dirty="0" sz="1450" spc="-10">
                <a:latin typeface="Times New Roman"/>
                <a:cs typeface="Times New Roman"/>
              </a:rPr>
              <a:t>men were left to guard the horses; signals were agreed </a:t>
            </a:r>
            <a:r>
              <a:rPr dirty="0" sz="1450" spc="-5">
                <a:latin typeface="Times New Roman"/>
                <a:cs typeface="Times New Roman"/>
              </a:rPr>
              <a:t>upon by </a:t>
            </a:r>
            <a:r>
              <a:rPr dirty="0" sz="1450" spc="-10">
                <a:latin typeface="Times New Roman"/>
                <a:cs typeface="Times New Roman"/>
              </a:rPr>
              <a:t>which  they could communicate in case </a:t>
            </a:r>
            <a:r>
              <a:rPr dirty="0" sz="1450" spc="-5">
                <a:latin typeface="Times New Roman"/>
                <a:cs typeface="Times New Roman"/>
              </a:rPr>
              <a:t>of </a:t>
            </a:r>
            <a:r>
              <a:rPr dirty="0" sz="1450" spc="-10">
                <a:latin typeface="Times New Roman"/>
                <a:cs typeface="Times New Roman"/>
              </a:rPr>
              <a:t>need; and Dick set forth at the head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remainder, </a:t>
            </a:r>
            <a:r>
              <a:rPr dirty="0" sz="1450" spc="-10">
                <a:latin typeface="Times New Roman"/>
                <a:cs typeface="Times New Roman"/>
              </a:rPr>
              <a:t>Alicia Risingham walking stoutly </a:t>
            </a:r>
            <a:r>
              <a:rPr dirty="0" sz="1450" spc="-5">
                <a:latin typeface="Times New Roman"/>
                <a:cs typeface="Times New Roman"/>
              </a:rPr>
              <a:t>by </a:t>
            </a:r>
            <a:r>
              <a:rPr dirty="0" sz="1450" spc="-10">
                <a:latin typeface="Times New Roman"/>
                <a:cs typeface="Times New Roman"/>
              </a:rPr>
              <a:t>his</a:t>
            </a:r>
            <a:r>
              <a:rPr dirty="0" sz="1450" spc="30">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men</a:t>
            </a:r>
            <a:r>
              <a:rPr dirty="0" sz="1450" spc="114">
                <a:latin typeface="Times New Roman"/>
                <a:cs typeface="Times New Roman"/>
              </a:rPr>
              <a:t> </a:t>
            </a:r>
            <a:r>
              <a:rPr dirty="0" sz="1450" spc="-10">
                <a:latin typeface="Times New Roman"/>
                <a:cs typeface="Times New Roman"/>
              </a:rPr>
              <a:t>had</a:t>
            </a:r>
            <a:r>
              <a:rPr dirty="0" sz="1450" spc="114">
                <a:latin typeface="Times New Roman"/>
                <a:cs typeface="Times New Roman"/>
              </a:rPr>
              <a:t> </a:t>
            </a:r>
            <a:r>
              <a:rPr dirty="0" sz="1450" spc="-10">
                <a:latin typeface="Times New Roman"/>
                <a:cs typeface="Times New Roman"/>
              </a:rPr>
              <a:t>freed</a:t>
            </a:r>
            <a:r>
              <a:rPr dirty="0" sz="1450" spc="114">
                <a:latin typeface="Times New Roman"/>
                <a:cs typeface="Times New Roman"/>
              </a:rPr>
              <a:t> </a:t>
            </a:r>
            <a:r>
              <a:rPr dirty="0" sz="1450" spc="-10">
                <a:latin typeface="Times New Roman"/>
                <a:cs typeface="Times New Roman"/>
              </a:rPr>
              <a:t>themselves</a:t>
            </a:r>
            <a:r>
              <a:rPr dirty="0" sz="1450" spc="114">
                <a:latin typeface="Times New Roman"/>
                <a:cs typeface="Times New Roman"/>
              </a:rPr>
              <a:t> </a:t>
            </a:r>
            <a:r>
              <a:rPr dirty="0" sz="1450" spc="-5">
                <a:latin typeface="Times New Roman"/>
                <a:cs typeface="Times New Roman"/>
              </a:rPr>
              <a:t>of</a:t>
            </a:r>
            <a:r>
              <a:rPr dirty="0" sz="1450" spc="114">
                <a:latin typeface="Times New Roman"/>
                <a:cs typeface="Times New Roman"/>
              </a:rPr>
              <a:t> </a:t>
            </a:r>
            <a:r>
              <a:rPr dirty="0" sz="1450" spc="-10">
                <a:latin typeface="Times New Roman"/>
                <a:cs typeface="Times New Roman"/>
              </a:rPr>
              <a:t>heavy</a:t>
            </a:r>
            <a:r>
              <a:rPr dirty="0" sz="1450" spc="114">
                <a:latin typeface="Times New Roman"/>
                <a:cs typeface="Times New Roman"/>
              </a:rPr>
              <a:t> </a:t>
            </a:r>
            <a:r>
              <a:rPr dirty="0" sz="1450" spc="-15">
                <a:latin typeface="Times New Roman"/>
                <a:cs typeface="Times New Roman"/>
              </a:rPr>
              <a:t>armour,</a:t>
            </a:r>
            <a:r>
              <a:rPr dirty="0" sz="1450" spc="114">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left</a:t>
            </a:r>
            <a:r>
              <a:rPr dirty="0" sz="1450" spc="114">
                <a:latin typeface="Times New Roman"/>
                <a:cs typeface="Times New Roman"/>
              </a:rPr>
              <a:t> </a:t>
            </a:r>
            <a:r>
              <a:rPr dirty="0" sz="1450" spc="-10">
                <a:latin typeface="Times New Roman"/>
                <a:cs typeface="Times New Roman"/>
              </a:rPr>
              <a:t>behind</a:t>
            </a:r>
            <a:r>
              <a:rPr dirty="0" sz="1450" spc="120">
                <a:latin typeface="Times New Roman"/>
                <a:cs typeface="Times New Roman"/>
              </a:rPr>
              <a:t> </a:t>
            </a:r>
            <a:r>
              <a:rPr dirty="0" sz="1450" spc="-10">
                <a:latin typeface="Times New Roman"/>
                <a:cs typeface="Times New Roman"/>
              </a:rPr>
              <a:t>their</a:t>
            </a:r>
            <a:r>
              <a:rPr dirty="0" sz="1450" spc="114">
                <a:latin typeface="Times New Roman"/>
                <a:cs typeface="Times New Roman"/>
              </a:rPr>
              <a:t> </a:t>
            </a:r>
            <a:r>
              <a:rPr dirty="0" sz="1450" spc="-10">
                <a:latin typeface="Times New Roman"/>
                <a:cs typeface="Times New Roman"/>
              </a:rPr>
              <a:t>lances;</a:t>
            </a:r>
            <a:endParaRPr sz="1450">
              <a:latin typeface="Times New Roman"/>
              <a:cs typeface="Times New Roman"/>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7194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and they now marched with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spirit in the frozen </a:t>
            </a:r>
            <a:r>
              <a:rPr dirty="0" sz="1450" spc="-25">
                <a:latin typeface="Times New Roman"/>
                <a:cs typeface="Times New Roman"/>
              </a:rPr>
              <a:t>snow, </a:t>
            </a:r>
            <a:r>
              <a:rPr dirty="0" sz="1450" spc="-10">
                <a:latin typeface="Times New Roman"/>
                <a:cs typeface="Times New Roman"/>
              </a:rPr>
              <a:t>and under  the exhilarating lustre </a:t>
            </a:r>
            <a:r>
              <a:rPr dirty="0" sz="1450" spc="-5">
                <a:latin typeface="Times New Roman"/>
                <a:cs typeface="Times New Roman"/>
              </a:rPr>
              <a:t>of </a:t>
            </a:r>
            <a:r>
              <a:rPr dirty="0" sz="1450" spc="-10">
                <a:latin typeface="Times New Roman"/>
                <a:cs typeface="Times New Roman"/>
              </a:rPr>
              <a:t>the moon. The descent into the dingle, where </a:t>
            </a:r>
            <a:r>
              <a:rPr dirty="0" sz="1450" spc="-5">
                <a:latin typeface="Times New Roman"/>
                <a:cs typeface="Times New Roman"/>
              </a:rPr>
              <a:t>a  </a:t>
            </a:r>
            <a:r>
              <a:rPr dirty="0" sz="1450" spc="-10">
                <a:latin typeface="Times New Roman"/>
                <a:cs typeface="Times New Roman"/>
              </a:rPr>
              <a:t>stream strained sobbing through the snow and ice, was </a:t>
            </a:r>
            <a:r>
              <a:rPr dirty="0" sz="1450" spc="-15">
                <a:latin typeface="Times New Roman"/>
                <a:cs typeface="Times New Roman"/>
              </a:rPr>
              <a:t>effected </a:t>
            </a:r>
            <a:r>
              <a:rPr dirty="0" sz="1450" spc="-10">
                <a:latin typeface="Times New Roman"/>
                <a:cs typeface="Times New Roman"/>
              </a:rPr>
              <a:t>with silence  and order; and </a:t>
            </a:r>
            <a:r>
              <a:rPr dirty="0" sz="1450" spc="-5">
                <a:latin typeface="Times New Roman"/>
                <a:cs typeface="Times New Roman"/>
              </a:rPr>
              <a:t>on </a:t>
            </a:r>
            <a:r>
              <a:rPr dirty="0" sz="1450" spc="-10">
                <a:latin typeface="Times New Roman"/>
                <a:cs typeface="Times New Roman"/>
              </a:rPr>
              <a:t>the further side, being then within </a:t>
            </a:r>
            <a:r>
              <a:rPr dirty="0" sz="1450" spc="-5">
                <a:latin typeface="Times New Roman"/>
                <a:cs typeface="Times New Roman"/>
              </a:rPr>
              <a:t>a </a:t>
            </a:r>
            <a:r>
              <a:rPr dirty="0" sz="1450" spc="-10">
                <a:latin typeface="Times New Roman"/>
                <a:cs typeface="Times New Roman"/>
              </a:rPr>
              <a:t>short half mile </a:t>
            </a:r>
            <a:r>
              <a:rPr dirty="0" sz="1450" spc="-5">
                <a:latin typeface="Times New Roman"/>
                <a:cs typeface="Times New Roman"/>
              </a:rPr>
              <a:t>of </a:t>
            </a:r>
            <a:r>
              <a:rPr dirty="0" sz="1450" spc="-10">
                <a:latin typeface="Times New Roman"/>
                <a:cs typeface="Times New Roman"/>
              </a:rPr>
              <a:t>where  Dick had seen the glimmer </a:t>
            </a:r>
            <a:r>
              <a:rPr dirty="0" sz="1450" spc="-5">
                <a:latin typeface="Times New Roman"/>
                <a:cs typeface="Times New Roman"/>
              </a:rPr>
              <a:t>of </a:t>
            </a:r>
            <a:r>
              <a:rPr dirty="0" sz="1450" spc="-10">
                <a:latin typeface="Times New Roman"/>
                <a:cs typeface="Times New Roman"/>
              </a:rPr>
              <a:t>the fire, the party halted to breathe before the  attack.</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In the vast silence </a:t>
            </a:r>
            <a:r>
              <a:rPr dirty="0" sz="1450" spc="-5">
                <a:latin typeface="Times New Roman"/>
                <a:cs typeface="Times New Roman"/>
              </a:rPr>
              <a:t>of </a:t>
            </a:r>
            <a:r>
              <a:rPr dirty="0" sz="1450" spc="-10">
                <a:latin typeface="Times New Roman"/>
                <a:cs typeface="Times New Roman"/>
              </a:rPr>
              <a:t>the wood, the lightest sounds were audible from far; and  Alicia, who was keen </a:t>
            </a:r>
            <a:r>
              <a:rPr dirty="0" sz="1450" spc="-5">
                <a:latin typeface="Times New Roman"/>
                <a:cs typeface="Times New Roman"/>
              </a:rPr>
              <a:t>of </a:t>
            </a:r>
            <a:r>
              <a:rPr dirty="0" sz="1450" spc="-10">
                <a:latin typeface="Times New Roman"/>
                <a:cs typeface="Times New Roman"/>
              </a:rPr>
              <a:t>hearing, held </a:t>
            </a:r>
            <a:r>
              <a:rPr dirty="0" sz="1450" spc="-5">
                <a:latin typeface="Times New Roman"/>
                <a:cs typeface="Times New Roman"/>
              </a:rPr>
              <a:t>up </a:t>
            </a:r>
            <a:r>
              <a:rPr dirty="0" sz="1450" spc="-10">
                <a:latin typeface="Times New Roman"/>
                <a:cs typeface="Times New Roman"/>
              </a:rPr>
              <a:t>her finger warningly and stooped to  listen. All followed her example; </a:t>
            </a:r>
            <a:r>
              <a:rPr dirty="0" sz="1450" spc="-5">
                <a:latin typeface="Times New Roman"/>
                <a:cs typeface="Times New Roman"/>
              </a:rPr>
              <a:t>but </a:t>
            </a:r>
            <a:r>
              <a:rPr dirty="0" sz="1450" spc="-10">
                <a:latin typeface="Times New Roman"/>
                <a:cs typeface="Times New Roman"/>
              </a:rPr>
              <a:t>besides the groans </a:t>
            </a:r>
            <a:r>
              <a:rPr dirty="0" sz="1450" spc="-5">
                <a:latin typeface="Times New Roman"/>
                <a:cs typeface="Times New Roman"/>
              </a:rPr>
              <a:t>of </a:t>
            </a:r>
            <a:r>
              <a:rPr dirty="0" sz="1450" spc="-10">
                <a:latin typeface="Times New Roman"/>
                <a:cs typeface="Times New Roman"/>
              </a:rPr>
              <a:t>the choked brook in  the dingle close behind, and the barking </a:t>
            </a:r>
            <a:r>
              <a:rPr dirty="0" sz="1450" spc="-5">
                <a:latin typeface="Times New Roman"/>
                <a:cs typeface="Times New Roman"/>
              </a:rPr>
              <a:t>of a </a:t>
            </a:r>
            <a:r>
              <a:rPr dirty="0" sz="1450" spc="-10">
                <a:latin typeface="Times New Roman"/>
                <a:cs typeface="Times New Roman"/>
              </a:rPr>
              <a:t>fox at </a:t>
            </a:r>
            <a:r>
              <a:rPr dirty="0" sz="1450" spc="-5">
                <a:latin typeface="Times New Roman"/>
                <a:cs typeface="Times New Roman"/>
              </a:rPr>
              <a:t>a </a:t>
            </a:r>
            <a:r>
              <a:rPr dirty="0" sz="1450" spc="-10">
                <a:latin typeface="Times New Roman"/>
                <a:cs typeface="Times New Roman"/>
              </a:rPr>
              <a:t>distance </a:t>
            </a:r>
            <a:r>
              <a:rPr dirty="0" sz="1450" spc="-5">
                <a:latin typeface="Times New Roman"/>
                <a:cs typeface="Times New Roman"/>
              </a:rPr>
              <a:t>of </a:t>
            </a:r>
            <a:r>
              <a:rPr dirty="0" sz="1450" spc="-10">
                <a:latin typeface="Times New Roman"/>
                <a:cs typeface="Times New Roman"/>
              </a:rPr>
              <a:t>many miles  among the forest, to </a:t>
            </a:r>
            <a:r>
              <a:rPr dirty="0" sz="1450" spc="-25">
                <a:latin typeface="Times New Roman"/>
                <a:cs typeface="Times New Roman"/>
              </a:rPr>
              <a:t>Dick’s </a:t>
            </a:r>
            <a:r>
              <a:rPr dirty="0" sz="1450" spc="-10">
                <a:latin typeface="Times New Roman"/>
                <a:cs typeface="Times New Roman"/>
              </a:rPr>
              <a:t>acutest hearkening, </a:t>
            </a:r>
            <a:r>
              <a:rPr dirty="0" sz="1450" spc="-5">
                <a:latin typeface="Times New Roman"/>
                <a:cs typeface="Times New Roman"/>
              </a:rPr>
              <a:t>not a </a:t>
            </a:r>
            <a:r>
              <a:rPr dirty="0" sz="1450" spc="-10">
                <a:latin typeface="Times New Roman"/>
                <a:cs typeface="Times New Roman"/>
              </a:rPr>
              <a:t>breath was</a:t>
            </a:r>
            <a:r>
              <a:rPr dirty="0" sz="1450" spc="100">
                <a:latin typeface="Times New Roman"/>
                <a:cs typeface="Times New Roman"/>
              </a:rPr>
              <a:t> </a:t>
            </a:r>
            <a:r>
              <a:rPr dirty="0" sz="1450" spc="-10">
                <a:latin typeface="Times New Roman"/>
                <a:cs typeface="Times New Roman"/>
              </a:rPr>
              <a:t>audible.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“But yet, for sure, </a:t>
            </a:r>
            <a:r>
              <a:rPr dirty="0" sz="1450" spc="-5">
                <a:latin typeface="Times New Roman"/>
                <a:cs typeface="Times New Roman"/>
              </a:rPr>
              <a:t>I </a:t>
            </a:r>
            <a:r>
              <a:rPr dirty="0" sz="1450" spc="-10">
                <a:latin typeface="Times New Roman"/>
                <a:cs typeface="Times New Roman"/>
              </a:rPr>
              <a:t>heard the clash </a:t>
            </a:r>
            <a:r>
              <a:rPr dirty="0" sz="1450" spc="-5">
                <a:latin typeface="Times New Roman"/>
                <a:cs typeface="Times New Roman"/>
              </a:rPr>
              <a:t>of </a:t>
            </a:r>
            <a:r>
              <a:rPr dirty="0" sz="1450" spc="-10">
                <a:latin typeface="Times New Roman"/>
                <a:cs typeface="Times New Roman"/>
              </a:rPr>
              <a:t>harness,” whispered</a:t>
            </a:r>
            <a:r>
              <a:rPr dirty="0" sz="1450" spc="55">
                <a:latin typeface="Times New Roman"/>
                <a:cs typeface="Times New Roman"/>
              </a:rPr>
              <a:t> </a:t>
            </a:r>
            <a:r>
              <a:rPr dirty="0" sz="1450" spc="-10">
                <a:latin typeface="Times New Roman"/>
                <a:cs typeface="Times New Roman"/>
              </a:rPr>
              <a:t>Alicia.</a:t>
            </a:r>
            <a:endParaRPr sz="1450">
              <a:latin typeface="Times New Roman"/>
              <a:cs typeface="Times New Roman"/>
            </a:endParaRPr>
          </a:p>
          <a:p>
            <a:pPr algn="just" marL="12700" marR="8255">
              <a:lnSpc>
                <a:spcPts val="1730"/>
              </a:lnSpc>
              <a:spcBef>
                <a:spcPts val="630"/>
              </a:spcBef>
            </a:pPr>
            <a:r>
              <a:rPr dirty="0" sz="1450" spc="-10">
                <a:latin typeface="Times New Roman"/>
                <a:cs typeface="Times New Roman"/>
              </a:rPr>
              <a:t>“Madam,” returned Dick, who was more afraid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young </a:t>
            </a:r>
            <a:r>
              <a:rPr dirty="0" sz="1450" spc="-10">
                <a:latin typeface="Times New Roman"/>
                <a:cs typeface="Times New Roman"/>
              </a:rPr>
              <a:t>lady than </a:t>
            </a:r>
            <a:r>
              <a:rPr dirty="0" sz="1450" spc="-5">
                <a:latin typeface="Times New Roman"/>
                <a:cs typeface="Times New Roman"/>
              </a:rPr>
              <a:t>of </a:t>
            </a:r>
            <a:r>
              <a:rPr dirty="0" sz="1450" spc="-10">
                <a:latin typeface="Times New Roman"/>
                <a:cs typeface="Times New Roman"/>
              </a:rPr>
              <a:t>ten  stout warriors, “I would </a:t>
            </a:r>
            <a:r>
              <a:rPr dirty="0" sz="1450" spc="-5">
                <a:latin typeface="Times New Roman"/>
                <a:cs typeface="Times New Roman"/>
              </a:rPr>
              <a:t>not hint ye </a:t>
            </a:r>
            <a:r>
              <a:rPr dirty="0" sz="1450" spc="-10">
                <a:latin typeface="Times New Roman"/>
                <a:cs typeface="Times New Roman"/>
              </a:rPr>
              <a:t>were mistaken; </a:t>
            </a:r>
            <a:r>
              <a:rPr dirty="0" sz="1450" spc="-5">
                <a:latin typeface="Times New Roman"/>
                <a:cs typeface="Times New Roman"/>
              </a:rPr>
              <a:t>but </a:t>
            </a:r>
            <a:r>
              <a:rPr dirty="0" sz="1450" spc="-10">
                <a:latin typeface="Times New Roman"/>
                <a:cs typeface="Times New Roman"/>
              </a:rPr>
              <a:t>it might well have  come from either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camps.”</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“It came </a:t>
            </a:r>
            <a:r>
              <a:rPr dirty="0" sz="1450" spc="-5">
                <a:latin typeface="Times New Roman"/>
                <a:cs typeface="Times New Roman"/>
              </a:rPr>
              <a:t>not </a:t>
            </a:r>
            <a:r>
              <a:rPr dirty="0" sz="1450" spc="-10">
                <a:latin typeface="Times New Roman"/>
                <a:cs typeface="Times New Roman"/>
              </a:rPr>
              <a:t>thence. It came from westward,” she</a:t>
            </a:r>
            <a:r>
              <a:rPr dirty="0" sz="1450" spc="35">
                <a:latin typeface="Times New Roman"/>
                <a:cs typeface="Times New Roman"/>
              </a:rPr>
              <a:t> </a:t>
            </a:r>
            <a:r>
              <a:rPr dirty="0" sz="1450" spc="-10">
                <a:latin typeface="Times New Roman"/>
                <a:cs typeface="Times New Roman"/>
              </a:rPr>
              <a:t>declared.</a:t>
            </a:r>
            <a:endParaRPr sz="1450">
              <a:latin typeface="Times New Roman"/>
              <a:cs typeface="Times New Roman"/>
            </a:endParaRPr>
          </a:p>
          <a:p>
            <a:pPr algn="just" marL="12700" marR="10795">
              <a:lnSpc>
                <a:spcPts val="1730"/>
              </a:lnSpc>
              <a:spcBef>
                <a:spcPts val="630"/>
              </a:spcBef>
            </a:pPr>
            <a:r>
              <a:rPr dirty="0" sz="1450" spc="-10">
                <a:latin typeface="Times New Roman"/>
                <a:cs typeface="Times New Roman"/>
              </a:rPr>
              <a:t>“It may </a:t>
            </a:r>
            <a:r>
              <a:rPr dirty="0" sz="1450" spc="-5">
                <a:latin typeface="Times New Roman"/>
                <a:cs typeface="Times New Roman"/>
              </a:rPr>
              <a:t>be </a:t>
            </a:r>
            <a:r>
              <a:rPr dirty="0" sz="1450" spc="-10">
                <a:latin typeface="Times New Roman"/>
                <a:cs typeface="Times New Roman"/>
              </a:rPr>
              <a:t>what it will,” returned Dick; “and it must </a:t>
            </a:r>
            <a:r>
              <a:rPr dirty="0" sz="1450" spc="-5">
                <a:latin typeface="Times New Roman"/>
                <a:cs typeface="Times New Roman"/>
              </a:rPr>
              <a:t>be </a:t>
            </a:r>
            <a:r>
              <a:rPr dirty="0" sz="1450" spc="-10">
                <a:latin typeface="Times New Roman"/>
                <a:cs typeface="Times New Roman"/>
              </a:rPr>
              <a:t>as heaven please. Reck  we </a:t>
            </a:r>
            <a:r>
              <a:rPr dirty="0" sz="1450" spc="-5">
                <a:latin typeface="Times New Roman"/>
                <a:cs typeface="Times New Roman"/>
              </a:rPr>
              <a:t>not a </a:t>
            </a:r>
            <a:r>
              <a:rPr dirty="0" sz="1450" spc="-10">
                <a:latin typeface="Times New Roman"/>
                <a:cs typeface="Times New Roman"/>
              </a:rPr>
              <a:t>jot, </a:t>
            </a:r>
            <a:r>
              <a:rPr dirty="0" sz="1450" spc="-5">
                <a:latin typeface="Times New Roman"/>
                <a:cs typeface="Times New Roman"/>
              </a:rPr>
              <a:t>but </a:t>
            </a:r>
            <a:r>
              <a:rPr dirty="0" sz="1450" spc="-10">
                <a:latin typeface="Times New Roman"/>
                <a:cs typeface="Times New Roman"/>
              </a:rPr>
              <a:t>push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livelier, </a:t>
            </a:r>
            <a:r>
              <a:rPr dirty="0" sz="1450" spc="-10">
                <a:latin typeface="Times New Roman"/>
                <a:cs typeface="Times New Roman"/>
              </a:rPr>
              <a:t>and </a:t>
            </a:r>
            <a:r>
              <a:rPr dirty="0" sz="1450" spc="-5">
                <a:latin typeface="Times New Roman"/>
                <a:cs typeface="Times New Roman"/>
              </a:rPr>
              <a:t>put </a:t>
            </a:r>
            <a:r>
              <a:rPr dirty="0" sz="1450" spc="-10">
                <a:latin typeface="Times New Roman"/>
                <a:cs typeface="Times New Roman"/>
              </a:rPr>
              <a:t>it to the touch. Up, friends—  enough breathed.”</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As they advanced, the snow became more and more trampled with </a:t>
            </a:r>
            <a:r>
              <a:rPr dirty="0" sz="1450" spc="-5">
                <a:latin typeface="Times New Roman"/>
                <a:cs typeface="Times New Roman"/>
              </a:rPr>
              <a:t>hoof-  </a:t>
            </a:r>
            <a:r>
              <a:rPr dirty="0" sz="1450" spc="-10">
                <a:latin typeface="Times New Roman"/>
                <a:cs typeface="Times New Roman"/>
              </a:rPr>
              <a:t>marks, and it was plain that they were drawing near to the encampment </a:t>
            </a:r>
            <a:r>
              <a:rPr dirty="0" sz="1450" spc="-5">
                <a:latin typeface="Times New Roman"/>
                <a:cs typeface="Times New Roman"/>
              </a:rPr>
              <a:t>of a  </a:t>
            </a:r>
            <a:r>
              <a:rPr dirty="0" sz="1450" spc="-10">
                <a:latin typeface="Times New Roman"/>
                <a:cs typeface="Times New Roman"/>
              </a:rPr>
              <a:t>considerable force </a:t>
            </a:r>
            <a:r>
              <a:rPr dirty="0" sz="1450" spc="-5">
                <a:latin typeface="Times New Roman"/>
                <a:cs typeface="Times New Roman"/>
              </a:rPr>
              <a:t>of </a:t>
            </a:r>
            <a:r>
              <a:rPr dirty="0" sz="1450" spc="-10">
                <a:latin typeface="Times New Roman"/>
                <a:cs typeface="Times New Roman"/>
              </a:rPr>
              <a:t>mounted men. Presently they could see the smoke  pouring from among the trees, ruddily coloured </a:t>
            </a:r>
            <a:r>
              <a:rPr dirty="0" sz="1450" spc="-5">
                <a:latin typeface="Times New Roman"/>
                <a:cs typeface="Times New Roman"/>
              </a:rPr>
              <a:t>on </a:t>
            </a:r>
            <a:r>
              <a:rPr dirty="0" sz="1450" spc="-10">
                <a:latin typeface="Times New Roman"/>
                <a:cs typeface="Times New Roman"/>
              </a:rPr>
              <a:t>its lower edge and  scattering bright</a:t>
            </a:r>
            <a:r>
              <a:rPr dirty="0" sz="1450" spc="-5">
                <a:latin typeface="Times New Roman"/>
                <a:cs typeface="Times New Roman"/>
              </a:rPr>
              <a:t> </a:t>
            </a:r>
            <a:r>
              <a:rPr dirty="0" sz="1450" spc="-10">
                <a:latin typeface="Times New Roman"/>
                <a:cs typeface="Times New Roman"/>
              </a:rPr>
              <a:t>sparks.</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And here, pursuant to </a:t>
            </a:r>
            <a:r>
              <a:rPr dirty="0" sz="1450" spc="-25">
                <a:latin typeface="Times New Roman"/>
                <a:cs typeface="Times New Roman"/>
              </a:rPr>
              <a:t>Dick’s </a:t>
            </a:r>
            <a:r>
              <a:rPr dirty="0" sz="1450" spc="-10">
                <a:latin typeface="Times New Roman"/>
                <a:cs typeface="Times New Roman"/>
              </a:rPr>
              <a:t>orders, his men began to open </a:t>
            </a:r>
            <a:r>
              <a:rPr dirty="0" sz="1450" spc="-5">
                <a:latin typeface="Times New Roman"/>
                <a:cs typeface="Times New Roman"/>
              </a:rPr>
              <a:t>out, </a:t>
            </a:r>
            <a:r>
              <a:rPr dirty="0" sz="1450" spc="-10">
                <a:latin typeface="Times New Roman"/>
                <a:cs typeface="Times New Roman"/>
              </a:rPr>
              <a:t>creeping  stealthily in the covert, to surround </a:t>
            </a:r>
            <a:r>
              <a:rPr dirty="0" sz="1450" spc="-5">
                <a:latin typeface="Times New Roman"/>
                <a:cs typeface="Times New Roman"/>
              </a:rPr>
              <a:t>on </a:t>
            </a:r>
            <a:r>
              <a:rPr dirty="0" sz="1450" spc="-10">
                <a:latin typeface="Times New Roman"/>
                <a:cs typeface="Times New Roman"/>
              </a:rPr>
              <a:t>every side the camp </a:t>
            </a:r>
            <a:r>
              <a:rPr dirty="0" sz="1450" spc="-5">
                <a:latin typeface="Times New Roman"/>
                <a:cs typeface="Times New Roman"/>
              </a:rPr>
              <a:t>of </a:t>
            </a:r>
            <a:r>
              <a:rPr dirty="0" sz="1450" spc="-10">
                <a:latin typeface="Times New Roman"/>
                <a:cs typeface="Times New Roman"/>
              </a:rPr>
              <a:t>their opponents.  He himself, placing Alicia in the shelter </a:t>
            </a:r>
            <a:r>
              <a:rPr dirty="0" sz="1450" spc="-5">
                <a:latin typeface="Times New Roman"/>
                <a:cs typeface="Times New Roman"/>
              </a:rPr>
              <a:t>of a </a:t>
            </a:r>
            <a:r>
              <a:rPr dirty="0" sz="1450" spc="-10">
                <a:latin typeface="Times New Roman"/>
                <a:cs typeface="Times New Roman"/>
              </a:rPr>
              <a:t>bulky oak, stole straight forth in  the direction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fire.</a:t>
            </a:r>
            <a:endParaRPr sz="1450">
              <a:latin typeface="Times New Roman"/>
              <a:cs typeface="Times New Roman"/>
            </a:endParaRPr>
          </a:p>
          <a:p>
            <a:pPr marL="12700" marR="8890">
              <a:lnSpc>
                <a:spcPts val="1730"/>
              </a:lnSpc>
              <a:spcBef>
                <a:spcPts val="570"/>
              </a:spcBef>
            </a:pPr>
            <a:r>
              <a:rPr dirty="0" sz="1450" spc="-10">
                <a:latin typeface="Times New Roman"/>
                <a:cs typeface="Times New Roman"/>
              </a:rPr>
              <a:t>At last, through an opening </a:t>
            </a:r>
            <a:r>
              <a:rPr dirty="0" sz="1450" spc="-5">
                <a:latin typeface="Times New Roman"/>
                <a:cs typeface="Times New Roman"/>
              </a:rPr>
              <a:t>of </a:t>
            </a:r>
            <a:r>
              <a:rPr dirty="0" sz="1450" spc="-10">
                <a:latin typeface="Times New Roman"/>
                <a:cs typeface="Times New Roman"/>
              </a:rPr>
              <a:t>the wood, his eye embraced the scene </a:t>
            </a:r>
            <a:r>
              <a:rPr dirty="0" sz="1450" spc="-5">
                <a:latin typeface="Times New Roman"/>
                <a:cs typeface="Times New Roman"/>
              </a:rPr>
              <a:t>of </a:t>
            </a:r>
            <a:r>
              <a:rPr dirty="0" sz="1450" spc="-10">
                <a:latin typeface="Times New Roman"/>
                <a:cs typeface="Times New Roman"/>
              </a:rPr>
              <a:t>the  encampment. The fire had been built </a:t>
            </a:r>
            <a:r>
              <a:rPr dirty="0" sz="1450" spc="-5">
                <a:latin typeface="Times New Roman"/>
                <a:cs typeface="Times New Roman"/>
              </a:rPr>
              <a:t>upon a </a:t>
            </a:r>
            <a:r>
              <a:rPr dirty="0" sz="1450" spc="-10">
                <a:latin typeface="Times New Roman"/>
                <a:cs typeface="Times New Roman"/>
              </a:rPr>
              <a:t>heathy hummock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ground,  </a:t>
            </a:r>
            <a:r>
              <a:rPr dirty="0" sz="1450" spc="-10">
                <a:latin typeface="Times New Roman"/>
                <a:cs typeface="Times New Roman"/>
              </a:rPr>
              <a:t>surrounded </a:t>
            </a:r>
            <a:r>
              <a:rPr dirty="0" sz="1450" spc="-5">
                <a:latin typeface="Times New Roman"/>
                <a:cs typeface="Times New Roman"/>
              </a:rPr>
              <a:t>on </a:t>
            </a:r>
            <a:r>
              <a:rPr dirty="0" sz="1450" spc="-10">
                <a:latin typeface="Times New Roman"/>
                <a:cs typeface="Times New Roman"/>
              </a:rPr>
              <a:t>three sides </a:t>
            </a:r>
            <a:r>
              <a:rPr dirty="0" sz="1450" spc="-5">
                <a:latin typeface="Times New Roman"/>
                <a:cs typeface="Times New Roman"/>
              </a:rPr>
              <a:t>by </a:t>
            </a:r>
            <a:r>
              <a:rPr dirty="0" sz="1450" spc="-10">
                <a:latin typeface="Times New Roman"/>
                <a:cs typeface="Times New Roman"/>
              </a:rPr>
              <a:t>thicket, and it now burned very strong, roaring  aloud and brandishing flames. Around it there sat </a:t>
            </a:r>
            <a:r>
              <a:rPr dirty="0" sz="1450" spc="-5">
                <a:latin typeface="Times New Roman"/>
                <a:cs typeface="Times New Roman"/>
              </a:rPr>
              <a:t>not </a:t>
            </a:r>
            <a:r>
              <a:rPr dirty="0" sz="1450" spc="-10">
                <a:latin typeface="Times New Roman"/>
                <a:cs typeface="Times New Roman"/>
              </a:rPr>
              <a:t>quite </a:t>
            </a:r>
            <a:r>
              <a:rPr dirty="0" sz="1450" spc="-5">
                <a:latin typeface="Times New Roman"/>
                <a:cs typeface="Times New Roman"/>
              </a:rPr>
              <a:t>a </a:t>
            </a:r>
            <a:r>
              <a:rPr dirty="0" sz="1450" spc="-10">
                <a:latin typeface="Times New Roman"/>
                <a:cs typeface="Times New Roman"/>
              </a:rPr>
              <a:t>dozen people,  warmly cloaked; </a:t>
            </a:r>
            <a:r>
              <a:rPr dirty="0" sz="1450" spc="-5">
                <a:latin typeface="Times New Roman"/>
                <a:cs typeface="Times New Roman"/>
              </a:rPr>
              <a:t>but </a:t>
            </a:r>
            <a:r>
              <a:rPr dirty="0" sz="1450" spc="-10">
                <a:latin typeface="Times New Roman"/>
                <a:cs typeface="Times New Roman"/>
              </a:rPr>
              <a:t>though the neighbouring snow was trampled down as </a:t>
            </a:r>
            <a:r>
              <a:rPr dirty="0" sz="1450" spc="-5">
                <a:latin typeface="Times New Roman"/>
                <a:cs typeface="Times New Roman"/>
              </a:rPr>
              <a:t>by  a </a:t>
            </a:r>
            <a:r>
              <a:rPr dirty="0" sz="1450" spc="-10">
                <a:latin typeface="Times New Roman"/>
                <a:cs typeface="Times New Roman"/>
              </a:rPr>
              <a:t>regiment, Dick looked in vain for any horse. He began to have </a:t>
            </a:r>
            <a:r>
              <a:rPr dirty="0" sz="1450" spc="-5">
                <a:latin typeface="Times New Roman"/>
                <a:cs typeface="Times New Roman"/>
              </a:rPr>
              <a:t>a </a:t>
            </a:r>
            <a:r>
              <a:rPr dirty="0" sz="1450" spc="-10">
                <a:latin typeface="Times New Roman"/>
                <a:cs typeface="Times New Roman"/>
              </a:rPr>
              <a:t>terrible  misgiving that </a:t>
            </a:r>
            <a:r>
              <a:rPr dirty="0" sz="1450" spc="-5">
                <a:latin typeface="Times New Roman"/>
                <a:cs typeface="Times New Roman"/>
              </a:rPr>
              <a:t>he </a:t>
            </a:r>
            <a:r>
              <a:rPr dirty="0" sz="1450" spc="-10">
                <a:latin typeface="Times New Roman"/>
                <a:cs typeface="Times New Roman"/>
              </a:rPr>
              <a:t>was out-manoeuvred. At the same time, in </a:t>
            </a:r>
            <a:r>
              <a:rPr dirty="0" sz="1450" spc="-5">
                <a:latin typeface="Times New Roman"/>
                <a:cs typeface="Times New Roman"/>
              </a:rPr>
              <a:t>a </a:t>
            </a:r>
            <a:r>
              <a:rPr dirty="0" sz="1450" spc="-10">
                <a:latin typeface="Times New Roman"/>
                <a:cs typeface="Times New Roman"/>
              </a:rPr>
              <a:t>tall man with </a:t>
            </a:r>
            <a:r>
              <a:rPr dirty="0" sz="1450" spc="-5">
                <a:latin typeface="Times New Roman"/>
                <a:cs typeface="Times New Roman"/>
              </a:rPr>
              <a:t>a  </a:t>
            </a:r>
            <a:r>
              <a:rPr dirty="0" sz="1450" spc="-10">
                <a:latin typeface="Times New Roman"/>
                <a:cs typeface="Times New Roman"/>
              </a:rPr>
              <a:t>steel salet, who was spreading his hands before the blaze, </a:t>
            </a:r>
            <a:r>
              <a:rPr dirty="0" sz="1450" spc="-5">
                <a:latin typeface="Times New Roman"/>
                <a:cs typeface="Times New Roman"/>
              </a:rPr>
              <a:t>he </a:t>
            </a:r>
            <a:r>
              <a:rPr dirty="0" sz="1450" spc="-10">
                <a:latin typeface="Times New Roman"/>
                <a:cs typeface="Times New Roman"/>
              </a:rPr>
              <a:t>recognised his  old friend and still kindly </a:t>
            </a:r>
            <a:r>
              <a:rPr dirty="0" sz="1450" spc="-25">
                <a:latin typeface="Times New Roman"/>
                <a:cs typeface="Times New Roman"/>
              </a:rPr>
              <a:t>enemy, </a:t>
            </a:r>
            <a:r>
              <a:rPr dirty="0" sz="1450" spc="-10">
                <a:latin typeface="Times New Roman"/>
                <a:cs typeface="Times New Roman"/>
              </a:rPr>
              <a:t>Bennet Hatch; and in two others, sitting </a:t>
            </a:r>
            <a:r>
              <a:rPr dirty="0" sz="1450" spc="-5">
                <a:latin typeface="Times New Roman"/>
                <a:cs typeface="Times New Roman"/>
              </a:rPr>
              <a:t>a  </a:t>
            </a:r>
            <a:r>
              <a:rPr dirty="0" sz="1450" spc="-10">
                <a:latin typeface="Times New Roman"/>
                <a:cs typeface="Times New Roman"/>
              </a:rPr>
              <a:t>little back, </a:t>
            </a:r>
            <a:r>
              <a:rPr dirty="0" sz="1450" spc="-5">
                <a:latin typeface="Times New Roman"/>
                <a:cs typeface="Times New Roman"/>
              </a:rPr>
              <a:t>he </a:t>
            </a:r>
            <a:r>
              <a:rPr dirty="0" sz="1450" spc="-10">
                <a:latin typeface="Times New Roman"/>
                <a:cs typeface="Times New Roman"/>
              </a:rPr>
              <a:t>made </a:t>
            </a:r>
            <a:r>
              <a:rPr dirty="0" sz="1450" spc="-5">
                <a:latin typeface="Times New Roman"/>
                <a:cs typeface="Times New Roman"/>
              </a:rPr>
              <a:t>out, </a:t>
            </a:r>
            <a:r>
              <a:rPr dirty="0" sz="1450" spc="-10">
                <a:latin typeface="Times New Roman"/>
                <a:cs typeface="Times New Roman"/>
              </a:rPr>
              <a:t>even in their male disguise, Joanna Sedley and Sir  </a:t>
            </a:r>
            <a:r>
              <a:rPr dirty="0" sz="1450" spc="-20">
                <a:latin typeface="Times New Roman"/>
                <a:cs typeface="Times New Roman"/>
              </a:rPr>
              <a:t>Daniel’s</a:t>
            </a:r>
            <a:r>
              <a:rPr dirty="0" sz="1450" spc="-10">
                <a:latin typeface="Times New Roman"/>
                <a:cs typeface="Times New Roman"/>
              </a:rPr>
              <a:t> wife.</a:t>
            </a:r>
            <a:endParaRPr sz="1450">
              <a:latin typeface="Times New Roman"/>
              <a:cs typeface="Times New Roman"/>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7620">
              <a:lnSpc>
                <a:spcPts val="1730"/>
              </a:lnSpc>
              <a:spcBef>
                <a:spcPts val="155"/>
              </a:spcBef>
            </a:pPr>
            <a:r>
              <a:rPr dirty="0" sz="1450" spc="-25">
                <a:latin typeface="Times New Roman"/>
                <a:cs typeface="Times New Roman"/>
              </a:rPr>
              <a:t>“Well,” </a:t>
            </a:r>
            <a:r>
              <a:rPr dirty="0" sz="1450" spc="-5">
                <a:latin typeface="Times New Roman"/>
                <a:cs typeface="Times New Roman"/>
              </a:rPr>
              <a:t>thought he </a:t>
            </a:r>
            <a:r>
              <a:rPr dirty="0" sz="1450" spc="-10">
                <a:latin typeface="Times New Roman"/>
                <a:cs typeface="Times New Roman"/>
              </a:rPr>
              <a:t>to himself, “even if </a:t>
            </a:r>
            <a:r>
              <a:rPr dirty="0" sz="1450" spc="-5">
                <a:latin typeface="Times New Roman"/>
                <a:cs typeface="Times New Roman"/>
              </a:rPr>
              <a:t>I </a:t>
            </a:r>
            <a:r>
              <a:rPr dirty="0" sz="1450" spc="-10">
                <a:latin typeface="Times New Roman"/>
                <a:cs typeface="Times New Roman"/>
              </a:rPr>
              <a:t>lose my horses, let me get my Joanna,  and why should </a:t>
            </a:r>
            <a:r>
              <a:rPr dirty="0" sz="1450" spc="-5">
                <a:latin typeface="Times New Roman"/>
                <a:cs typeface="Times New Roman"/>
              </a:rPr>
              <a:t>I</a:t>
            </a:r>
            <a:r>
              <a:rPr dirty="0" sz="1450" spc="5">
                <a:latin typeface="Times New Roman"/>
                <a:cs typeface="Times New Roman"/>
              </a:rPr>
              <a:t> </a:t>
            </a:r>
            <a:r>
              <a:rPr dirty="0" sz="1450" spc="-10">
                <a:latin typeface="Times New Roman"/>
                <a:cs typeface="Times New Roman"/>
              </a:rPr>
              <a:t>complain?”</a:t>
            </a:r>
            <a:endParaRPr sz="1450">
              <a:latin typeface="Times New Roman"/>
              <a:cs typeface="Times New Roman"/>
            </a:endParaRPr>
          </a:p>
          <a:p>
            <a:pPr algn="just" marL="12700" marR="10795">
              <a:lnSpc>
                <a:spcPts val="1730"/>
              </a:lnSpc>
              <a:spcBef>
                <a:spcPts val="575"/>
              </a:spcBef>
            </a:pPr>
            <a:r>
              <a:rPr dirty="0" sz="1450" spc="-10">
                <a:latin typeface="Times New Roman"/>
                <a:cs typeface="Times New Roman"/>
              </a:rPr>
              <a:t>And then, from the further side </a:t>
            </a:r>
            <a:r>
              <a:rPr dirty="0" sz="1450" spc="-5">
                <a:latin typeface="Times New Roman"/>
                <a:cs typeface="Times New Roman"/>
              </a:rPr>
              <a:t>of </a:t>
            </a:r>
            <a:r>
              <a:rPr dirty="0" sz="1450" spc="-10">
                <a:latin typeface="Times New Roman"/>
                <a:cs typeface="Times New Roman"/>
              </a:rPr>
              <a:t>the encampment, there came </a:t>
            </a:r>
            <a:r>
              <a:rPr dirty="0" sz="1450" spc="-5">
                <a:latin typeface="Times New Roman"/>
                <a:cs typeface="Times New Roman"/>
              </a:rPr>
              <a:t>a </a:t>
            </a:r>
            <a:r>
              <a:rPr dirty="0" sz="1450" spc="-10">
                <a:latin typeface="Times New Roman"/>
                <a:cs typeface="Times New Roman"/>
              </a:rPr>
              <a:t>little whistle,  announcing that his men had joined, and the investment was</a:t>
            </a:r>
            <a:r>
              <a:rPr dirty="0" sz="1450" spc="80">
                <a:latin typeface="Times New Roman"/>
                <a:cs typeface="Times New Roman"/>
              </a:rPr>
              <a:t> </a:t>
            </a:r>
            <a:r>
              <a:rPr dirty="0" sz="1450" spc="-10">
                <a:latin typeface="Times New Roman"/>
                <a:cs typeface="Times New Roman"/>
              </a:rPr>
              <a:t>complete.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Bennet, at the </a:t>
            </a:r>
            <a:r>
              <a:rPr dirty="0" sz="1450" spc="-5">
                <a:latin typeface="Times New Roman"/>
                <a:cs typeface="Times New Roman"/>
              </a:rPr>
              <a:t>sound, </a:t>
            </a:r>
            <a:r>
              <a:rPr dirty="0" sz="1450" spc="-10">
                <a:latin typeface="Times New Roman"/>
                <a:cs typeface="Times New Roman"/>
              </a:rPr>
              <a:t>started to his feet; </a:t>
            </a:r>
            <a:r>
              <a:rPr dirty="0" sz="1450" spc="-5">
                <a:latin typeface="Times New Roman"/>
                <a:cs typeface="Times New Roman"/>
              </a:rPr>
              <a:t>but </a:t>
            </a:r>
            <a:r>
              <a:rPr dirty="0" sz="1450" spc="-10">
                <a:latin typeface="Times New Roman"/>
                <a:cs typeface="Times New Roman"/>
              </a:rPr>
              <a:t>ere </a:t>
            </a:r>
            <a:r>
              <a:rPr dirty="0" sz="1450" spc="-5">
                <a:latin typeface="Times New Roman"/>
                <a:cs typeface="Times New Roman"/>
              </a:rPr>
              <a:t>he </a:t>
            </a:r>
            <a:r>
              <a:rPr dirty="0" sz="1450" spc="-10">
                <a:latin typeface="Times New Roman"/>
                <a:cs typeface="Times New Roman"/>
              </a:rPr>
              <a:t>had time to spring </a:t>
            </a:r>
            <a:r>
              <a:rPr dirty="0" sz="1450" spc="-5">
                <a:latin typeface="Times New Roman"/>
                <a:cs typeface="Times New Roman"/>
              </a:rPr>
              <a:t>upon </a:t>
            </a:r>
            <a:r>
              <a:rPr dirty="0" sz="1450" spc="-10">
                <a:latin typeface="Times New Roman"/>
                <a:cs typeface="Times New Roman"/>
              </a:rPr>
              <a:t>his  arms, Dick hailed</a:t>
            </a:r>
            <a:r>
              <a:rPr dirty="0" sz="14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“Bennet,” </a:t>
            </a:r>
            <a:r>
              <a:rPr dirty="0" sz="1450" spc="-5">
                <a:latin typeface="Times New Roman"/>
                <a:cs typeface="Times New Roman"/>
              </a:rPr>
              <a:t>he </a:t>
            </a:r>
            <a:r>
              <a:rPr dirty="0" sz="1450" spc="-10">
                <a:latin typeface="Times New Roman"/>
                <a:cs typeface="Times New Roman"/>
              </a:rPr>
              <a:t>said—“Bennet, old friend, yield ye. </a:t>
            </a:r>
            <a:r>
              <a:rPr dirty="0" sz="1450" spc="-85">
                <a:latin typeface="Times New Roman"/>
                <a:cs typeface="Times New Roman"/>
              </a:rPr>
              <a:t>Ye </a:t>
            </a:r>
            <a:r>
              <a:rPr dirty="0" sz="1450" spc="-10">
                <a:latin typeface="Times New Roman"/>
                <a:cs typeface="Times New Roman"/>
              </a:rPr>
              <a:t>will </a:t>
            </a:r>
            <a:r>
              <a:rPr dirty="0" sz="1450" spc="-5">
                <a:latin typeface="Times New Roman"/>
                <a:cs typeface="Times New Roman"/>
              </a:rPr>
              <a:t>but </a:t>
            </a:r>
            <a:r>
              <a:rPr dirty="0" sz="1450" spc="-10">
                <a:latin typeface="Times New Roman"/>
                <a:cs typeface="Times New Roman"/>
              </a:rPr>
              <a:t>spill </a:t>
            </a:r>
            <a:r>
              <a:rPr dirty="0" sz="1450" spc="-25">
                <a:latin typeface="Times New Roman"/>
                <a:cs typeface="Times New Roman"/>
              </a:rPr>
              <a:t>men’s </a:t>
            </a:r>
            <a:r>
              <a:rPr dirty="0" sz="1450" spc="-10">
                <a:latin typeface="Times New Roman"/>
                <a:cs typeface="Times New Roman"/>
              </a:rPr>
              <a:t>lives  in vain, if </a:t>
            </a:r>
            <a:r>
              <a:rPr dirty="0" sz="1450" spc="-5">
                <a:latin typeface="Times New Roman"/>
                <a:cs typeface="Times New Roman"/>
              </a:rPr>
              <a:t>ye</a:t>
            </a:r>
            <a:r>
              <a:rPr dirty="0" sz="1450" spc="5">
                <a:latin typeface="Times New Roman"/>
                <a:cs typeface="Times New Roman"/>
              </a:rPr>
              <a:t> </a:t>
            </a:r>
            <a:r>
              <a:rPr dirty="0" sz="1450" spc="-10">
                <a:latin typeface="Times New Roman"/>
                <a:cs typeface="Times New Roman"/>
              </a:rPr>
              <a:t>resist.”</a:t>
            </a:r>
            <a:endParaRPr sz="1450">
              <a:latin typeface="Times New Roman"/>
              <a:cs typeface="Times New Roman"/>
            </a:endParaRPr>
          </a:p>
          <a:p>
            <a:pPr algn="just" marL="12700" marR="13335">
              <a:lnSpc>
                <a:spcPts val="1730"/>
              </a:lnSpc>
              <a:spcBef>
                <a:spcPts val="570"/>
              </a:spcBef>
            </a:pPr>
            <a:r>
              <a:rPr dirty="0" sz="1450" spc="-20">
                <a:latin typeface="Times New Roman"/>
                <a:cs typeface="Times New Roman"/>
              </a:rPr>
              <a:t>“’Tis </a:t>
            </a:r>
            <a:r>
              <a:rPr dirty="0" sz="1450" spc="-10">
                <a:latin typeface="Times New Roman"/>
                <a:cs typeface="Times New Roman"/>
              </a:rPr>
              <a:t>Master Shelton, </a:t>
            </a:r>
            <a:r>
              <a:rPr dirty="0" sz="1450" spc="-5">
                <a:latin typeface="Times New Roman"/>
                <a:cs typeface="Times New Roman"/>
              </a:rPr>
              <a:t>by </a:t>
            </a:r>
            <a:r>
              <a:rPr dirty="0" sz="1450" spc="-10">
                <a:latin typeface="Times New Roman"/>
                <a:cs typeface="Times New Roman"/>
              </a:rPr>
              <a:t>St. Barbary!” cried Hatch. </a:t>
            </a:r>
            <a:r>
              <a:rPr dirty="0" sz="1450" spc="-25">
                <a:latin typeface="Times New Roman"/>
                <a:cs typeface="Times New Roman"/>
              </a:rPr>
              <a:t>“Yield </a:t>
            </a:r>
            <a:r>
              <a:rPr dirty="0" sz="1450" spc="-10">
                <a:latin typeface="Times New Roman"/>
                <a:cs typeface="Times New Roman"/>
              </a:rPr>
              <a:t>me? </a:t>
            </a:r>
            <a:r>
              <a:rPr dirty="0" sz="1450" spc="-85">
                <a:latin typeface="Times New Roman"/>
                <a:cs typeface="Times New Roman"/>
              </a:rPr>
              <a:t>Ye </a:t>
            </a:r>
            <a:r>
              <a:rPr dirty="0" sz="1450" spc="-10">
                <a:latin typeface="Times New Roman"/>
                <a:cs typeface="Times New Roman"/>
              </a:rPr>
              <a:t>ask much.  What force have</a:t>
            </a:r>
            <a:r>
              <a:rPr dirty="0" sz="1450">
                <a:latin typeface="Times New Roman"/>
                <a:cs typeface="Times New Roman"/>
              </a:rPr>
              <a:t> </a:t>
            </a:r>
            <a:r>
              <a:rPr dirty="0" sz="1450" spc="-10">
                <a:latin typeface="Times New Roman"/>
                <a:cs typeface="Times New Roman"/>
              </a:rPr>
              <a:t>ye?”</a:t>
            </a:r>
            <a:endParaRPr sz="1450">
              <a:latin typeface="Times New Roman"/>
              <a:cs typeface="Times New Roman"/>
            </a:endParaRPr>
          </a:p>
          <a:p>
            <a:pPr algn="just" marL="12700" marR="8890">
              <a:lnSpc>
                <a:spcPts val="1730"/>
              </a:lnSpc>
              <a:spcBef>
                <a:spcPts val="575"/>
              </a:spcBef>
            </a:pPr>
            <a:r>
              <a:rPr dirty="0" sz="1450" spc="-10">
                <a:latin typeface="Times New Roman"/>
                <a:cs typeface="Times New Roman"/>
              </a:rPr>
              <a:t>“I tell </a:t>
            </a:r>
            <a:r>
              <a:rPr dirty="0" sz="1450" spc="-5">
                <a:latin typeface="Times New Roman"/>
                <a:cs typeface="Times New Roman"/>
              </a:rPr>
              <a:t>you, </a:t>
            </a:r>
            <a:r>
              <a:rPr dirty="0" sz="1450" spc="-10">
                <a:latin typeface="Times New Roman"/>
                <a:cs typeface="Times New Roman"/>
              </a:rPr>
              <a:t>Bennet, </a:t>
            </a:r>
            <a:r>
              <a:rPr dirty="0" sz="1450" spc="-5">
                <a:latin typeface="Times New Roman"/>
                <a:cs typeface="Times New Roman"/>
              </a:rPr>
              <a:t>ye </a:t>
            </a:r>
            <a:r>
              <a:rPr dirty="0" sz="1450" spc="-10">
                <a:latin typeface="Times New Roman"/>
                <a:cs typeface="Times New Roman"/>
              </a:rPr>
              <a:t>are both outnumbered and begirt,” said Dick. “Cæsar  and Charlemagne would cry for </a:t>
            </a:r>
            <a:r>
              <a:rPr dirty="0" sz="1450" spc="-20">
                <a:latin typeface="Times New Roman"/>
                <a:cs typeface="Times New Roman"/>
              </a:rPr>
              <a:t>quarter. </a:t>
            </a:r>
            <a:r>
              <a:rPr dirty="0" sz="1450" spc="-5">
                <a:latin typeface="Times New Roman"/>
                <a:cs typeface="Times New Roman"/>
              </a:rPr>
              <a:t>I </a:t>
            </a:r>
            <a:r>
              <a:rPr dirty="0" sz="1450" spc="-10">
                <a:latin typeface="Times New Roman"/>
                <a:cs typeface="Times New Roman"/>
              </a:rPr>
              <a:t>have two score men at my whistle,  and with </a:t>
            </a:r>
            <a:r>
              <a:rPr dirty="0" sz="1450" spc="-5">
                <a:latin typeface="Times New Roman"/>
                <a:cs typeface="Times New Roman"/>
              </a:rPr>
              <a:t>one shoot of </a:t>
            </a:r>
            <a:r>
              <a:rPr dirty="0" sz="1450" spc="-10">
                <a:latin typeface="Times New Roman"/>
                <a:cs typeface="Times New Roman"/>
              </a:rPr>
              <a:t>arrows </a:t>
            </a:r>
            <a:r>
              <a:rPr dirty="0" sz="1450" spc="-5">
                <a:latin typeface="Times New Roman"/>
                <a:cs typeface="Times New Roman"/>
              </a:rPr>
              <a:t>I </a:t>
            </a:r>
            <a:r>
              <a:rPr dirty="0" sz="1450" spc="-10">
                <a:latin typeface="Times New Roman"/>
                <a:cs typeface="Times New Roman"/>
              </a:rPr>
              <a:t>could answer for </a:t>
            </a:r>
            <a:r>
              <a:rPr dirty="0" sz="1450" spc="-5">
                <a:latin typeface="Times New Roman"/>
                <a:cs typeface="Times New Roman"/>
              </a:rPr>
              <a:t>you</a:t>
            </a:r>
            <a:r>
              <a:rPr dirty="0" sz="1450" spc="2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11430">
              <a:lnSpc>
                <a:spcPts val="1730"/>
              </a:lnSpc>
              <a:spcBef>
                <a:spcPts val="570"/>
              </a:spcBef>
            </a:pPr>
            <a:r>
              <a:rPr dirty="0" sz="1450" spc="-10">
                <a:latin typeface="Times New Roman"/>
                <a:cs typeface="Times New Roman"/>
              </a:rPr>
              <a:t>“Master Dick,” said Bennet, “it goes against my heart; </a:t>
            </a:r>
            <a:r>
              <a:rPr dirty="0" sz="1450" spc="-5">
                <a:latin typeface="Times New Roman"/>
                <a:cs typeface="Times New Roman"/>
              </a:rPr>
              <a:t>but I </a:t>
            </a:r>
            <a:r>
              <a:rPr dirty="0" sz="1450" spc="-10">
                <a:latin typeface="Times New Roman"/>
                <a:cs typeface="Times New Roman"/>
              </a:rPr>
              <a:t>must </a:t>
            </a:r>
            <a:r>
              <a:rPr dirty="0" sz="1450" spc="-5">
                <a:latin typeface="Times New Roman"/>
                <a:cs typeface="Times New Roman"/>
              </a:rPr>
              <a:t>do </a:t>
            </a:r>
            <a:r>
              <a:rPr dirty="0" sz="1450" spc="-10">
                <a:latin typeface="Times New Roman"/>
                <a:cs typeface="Times New Roman"/>
              </a:rPr>
              <a:t>my </a:t>
            </a:r>
            <a:r>
              <a:rPr dirty="0" sz="1450" spc="-25">
                <a:latin typeface="Times New Roman"/>
                <a:cs typeface="Times New Roman"/>
              </a:rPr>
              <a:t>duty.  </a:t>
            </a:r>
            <a:r>
              <a:rPr dirty="0" sz="1450" spc="-10">
                <a:latin typeface="Times New Roman"/>
                <a:cs typeface="Times New Roman"/>
              </a:rPr>
              <a:t>The saints help you!” And therewith </a:t>
            </a:r>
            <a:r>
              <a:rPr dirty="0" sz="1450" spc="-5">
                <a:latin typeface="Times New Roman"/>
                <a:cs typeface="Times New Roman"/>
              </a:rPr>
              <a:t>he </a:t>
            </a:r>
            <a:r>
              <a:rPr dirty="0" sz="1450" spc="-10">
                <a:latin typeface="Times New Roman"/>
                <a:cs typeface="Times New Roman"/>
              </a:rPr>
              <a:t>raised </a:t>
            </a:r>
            <a:r>
              <a:rPr dirty="0" sz="1450" spc="-5">
                <a:latin typeface="Times New Roman"/>
                <a:cs typeface="Times New Roman"/>
              </a:rPr>
              <a:t>a </a:t>
            </a:r>
            <a:r>
              <a:rPr dirty="0" sz="1450" spc="-10">
                <a:latin typeface="Times New Roman"/>
                <a:cs typeface="Times New Roman"/>
              </a:rPr>
              <a:t>little tucket to his mouth and  wound </a:t>
            </a:r>
            <a:r>
              <a:rPr dirty="0" sz="1450" spc="-5">
                <a:latin typeface="Times New Roman"/>
                <a:cs typeface="Times New Roman"/>
              </a:rPr>
              <a:t>a </a:t>
            </a:r>
            <a:r>
              <a:rPr dirty="0" sz="1450" spc="-10">
                <a:latin typeface="Times New Roman"/>
                <a:cs typeface="Times New Roman"/>
              </a:rPr>
              <a:t>rousing</a:t>
            </a:r>
            <a:r>
              <a:rPr dirty="0" sz="1450" spc="-5">
                <a:latin typeface="Times New Roman"/>
                <a:cs typeface="Times New Roman"/>
              </a:rPr>
              <a:t> </a:t>
            </a:r>
            <a:r>
              <a:rPr dirty="0" sz="1450" spc="-10">
                <a:latin typeface="Times New Roman"/>
                <a:cs typeface="Times New Roman"/>
              </a:rPr>
              <a:t>call.</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Then followed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of </a:t>
            </a:r>
            <a:r>
              <a:rPr dirty="0" sz="1450" spc="-10">
                <a:latin typeface="Times New Roman"/>
                <a:cs typeface="Times New Roman"/>
              </a:rPr>
              <a:t>confusion; for while Dick, fearing for the ladies,  still hesitated to give the word to shoot, </a:t>
            </a:r>
            <a:r>
              <a:rPr dirty="0" sz="1450" spc="-20">
                <a:latin typeface="Times New Roman"/>
                <a:cs typeface="Times New Roman"/>
              </a:rPr>
              <a:t>Hatch’s </a:t>
            </a:r>
            <a:r>
              <a:rPr dirty="0" sz="1450" spc="-10">
                <a:latin typeface="Times New Roman"/>
                <a:cs typeface="Times New Roman"/>
              </a:rPr>
              <a:t>little band sprang to their  weapons and formed back to back as for </a:t>
            </a:r>
            <a:r>
              <a:rPr dirty="0" sz="1450" spc="-5">
                <a:latin typeface="Times New Roman"/>
                <a:cs typeface="Times New Roman"/>
              </a:rPr>
              <a:t>a </a:t>
            </a:r>
            <a:r>
              <a:rPr dirty="0" sz="1450" spc="-10">
                <a:latin typeface="Times New Roman"/>
                <a:cs typeface="Times New Roman"/>
              </a:rPr>
              <a:t>fierce resistance. In the hurry </a:t>
            </a:r>
            <a:r>
              <a:rPr dirty="0" sz="1450" spc="-5">
                <a:latin typeface="Times New Roman"/>
                <a:cs typeface="Times New Roman"/>
              </a:rPr>
              <a:t>of  </a:t>
            </a:r>
            <a:r>
              <a:rPr dirty="0" sz="1450" spc="-10">
                <a:latin typeface="Times New Roman"/>
                <a:cs typeface="Times New Roman"/>
              </a:rPr>
              <a:t>their change </a:t>
            </a:r>
            <a:r>
              <a:rPr dirty="0" sz="1450" spc="-5">
                <a:latin typeface="Times New Roman"/>
                <a:cs typeface="Times New Roman"/>
              </a:rPr>
              <a:t>of </a:t>
            </a:r>
            <a:r>
              <a:rPr dirty="0" sz="1450" spc="-10">
                <a:latin typeface="Times New Roman"/>
                <a:cs typeface="Times New Roman"/>
              </a:rPr>
              <a:t>place, Joanna sprang from her seat and ran like an arrow to her  </a:t>
            </a:r>
            <a:r>
              <a:rPr dirty="0" sz="1450" spc="-15">
                <a:latin typeface="Times New Roman"/>
                <a:cs typeface="Times New Roman"/>
              </a:rPr>
              <a:t>lover’s</a:t>
            </a:r>
            <a:r>
              <a:rPr dirty="0" sz="1450" spc="-10">
                <a:latin typeface="Times New Roman"/>
                <a:cs typeface="Times New Roman"/>
              </a:rPr>
              <a:t> side.</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“Here, Dick!” she cried, as she clasped his hand in</a:t>
            </a:r>
            <a:r>
              <a:rPr dirty="0" sz="1450" spc="50">
                <a:latin typeface="Times New Roman"/>
                <a:cs typeface="Times New Roman"/>
              </a:rPr>
              <a:t> </a:t>
            </a:r>
            <a:r>
              <a:rPr dirty="0" sz="1450" spc="-10">
                <a:latin typeface="Times New Roman"/>
                <a:cs typeface="Times New Roman"/>
              </a:rPr>
              <a:t>hers.</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But Dick still stood irresolute; </a:t>
            </a:r>
            <a:r>
              <a:rPr dirty="0" sz="1450" spc="-5">
                <a:latin typeface="Times New Roman"/>
                <a:cs typeface="Times New Roman"/>
              </a:rPr>
              <a:t>he </a:t>
            </a:r>
            <a:r>
              <a:rPr dirty="0" sz="1450" spc="-10">
                <a:latin typeface="Times New Roman"/>
                <a:cs typeface="Times New Roman"/>
              </a:rPr>
              <a:t>was yet </a:t>
            </a:r>
            <a:r>
              <a:rPr dirty="0" sz="1450" spc="-5">
                <a:latin typeface="Times New Roman"/>
                <a:cs typeface="Times New Roman"/>
              </a:rPr>
              <a:t>young </a:t>
            </a:r>
            <a:r>
              <a:rPr dirty="0" sz="1450" spc="-10">
                <a:latin typeface="Times New Roman"/>
                <a:cs typeface="Times New Roman"/>
              </a:rPr>
              <a:t>to the more deplorable  necessities </a:t>
            </a:r>
            <a:r>
              <a:rPr dirty="0" sz="1450" spc="-5">
                <a:latin typeface="Times New Roman"/>
                <a:cs typeface="Times New Roman"/>
              </a:rPr>
              <a:t>of </a:t>
            </a:r>
            <a:r>
              <a:rPr dirty="0" sz="1450" spc="-25">
                <a:latin typeface="Times New Roman"/>
                <a:cs typeface="Times New Roman"/>
              </a:rPr>
              <a:t>war, </a:t>
            </a:r>
            <a:r>
              <a:rPr dirty="0" sz="1450" spc="-10">
                <a:latin typeface="Times New Roman"/>
                <a:cs typeface="Times New Roman"/>
              </a:rPr>
              <a:t>and the </a:t>
            </a:r>
            <a:r>
              <a:rPr dirty="0" sz="1450" spc="-5">
                <a:latin typeface="Times New Roman"/>
                <a:cs typeface="Times New Roman"/>
              </a:rPr>
              <a:t>thought of </a:t>
            </a:r>
            <a:r>
              <a:rPr dirty="0" sz="1450" spc="-10">
                <a:latin typeface="Times New Roman"/>
                <a:cs typeface="Times New Roman"/>
              </a:rPr>
              <a:t>old Lady Brackley checked the  command </a:t>
            </a:r>
            <a:r>
              <a:rPr dirty="0" sz="1450" spc="-5">
                <a:latin typeface="Times New Roman"/>
                <a:cs typeface="Times New Roman"/>
              </a:rPr>
              <a:t>upon </a:t>
            </a:r>
            <a:r>
              <a:rPr dirty="0" sz="1450" spc="-10">
                <a:latin typeface="Times New Roman"/>
                <a:cs typeface="Times New Roman"/>
              </a:rPr>
              <a:t>his tongue. His own men became restive. Some </a:t>
            </a:r>
            <a:r>
              <a:rPr dirty="0" sz="1450" spc="-5">
                <a:latin typeface="Times New Roman"/>
                <a:cs typeface="Times New Roman"/>
              </a:rPr>
              <a:t>of </a:t>
            </a:r>
            <a:r>
              <a:rPr dirty="0" sz="1450" spc="-10">
                <a:latin typeface="Times New Roman"/>
                <a:cs typeface="Times New Roman"/>
              </a:rPr>
              <a:t>them cried  </a:t>
            </a:r>
            <a:r>
              <a:rPr dirty="0" sz="1450" spc="-5">
                <a:latin typeface="Times New Roman"/>
                <a:cs typeface="Times New Roman"/>
              </a:rPr>
              <a:t>on </a:t>
            </a:r>
            <a:r>
              <a:rPr dirty="0" sz="1450" spc="-10">
                <a:latin typeface="Times New Roman"/>
                <a:cs typeface="Times New Roman"/>
              </a:rPr>
              <a:t>him </a:t>
            </a:r>
            <a:r>
              <a:rPr dirty="0" sz="1450" spc="-5">
                <a:latin typeface="Times New Roman"/>
                <a:cs typeface="Times New Roman"/>
              </a:rPr>
              <a:t>by </a:t>
            </a:r>
            <a:r>
              <a:rPr dirty="0" sz="1450" spc="-10">
                <a:latin typeface="Times New Roman"/>
                <a:cs typeface="Times New Roman"/>
              </a:rPr>
              <a:t>name; others, </a:t>
            </a:r>
            <a:r>
              <a:rPr dirty="0" sz="1450" spc="-5">
                <a:latin typeface="Times New Roman"/>
                <a:cs typeface="Times New Roman"/>
              </a:rPr>
              <a:t>of </a:t>
            </a:r>
            <a:r>
              <a:rPr dirty="0" sz="1450" spc="-10">
                <a:latin typeface="Times New Roman"/>
                <a:cs typeface="Times New Roman"/>
              </a:rPr>
              <a:t>their own accord, began to shoot; and at the first  discharge </a:t>
            </a:r>
            <a:r>
              <a:rPr dirty="0" sz="1450" spc="-5">
                <a:latin typeface="Times New Roman"/>
                <a:cs typeface="Times New Roman"/>
              </a:rPr>
              <a:t>poor </a:t>
            </a:r>
            <a:r>
              <a:rPr dirty="0" sz="1450" spc="-10">
                <a:latin typeface="Times New Roman"/>
                <a:cs typeface="Times New Roman"/>
              </a:rPr>
              <a:t>Bennet </a:t>
            </a:r>
            <a:r>
              <a:rPr dirty="0" sz="1450" spc="-5">
                <a:latin typeface="Times New Roman"/>
                <a:cs typeface="Times New Roman"/>
              </a:rPr>
              <a:t>bit </a:t>
            </a:r>
            <a:r>
              <a:rPr dirty="0" sz="1450" spc="-10">
                <a:latin typeface="Times New Roman"/>
                <a:cs typeface="Times New Roman"/>
              </a:rPr>
              <a:t>the dust. Then Dick</a:t>
            </a:r>
            <a:r>
              <a:rPr dirty="0" sz="1450" spc="15">
                <a:latin typeface="Times New Roman"/>
                <a:cs typeface="Times New Roman"/>
              </a:rPr>
              <a:t> </a:t>
            </a:r>
            <a:r>
              <a:rPr dirty="0" sz="1450" spc="-10">
                <a:latin typeface="Times New Roman"/>
                <a:cs typeface="Times New Roman"/>
              </a:rPr>
              <a:t>awoke.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“On!” </a:t>
            </a:r>
            <a:r>
              <a:rPr dirty="0" sz="1450" spc="-5">
                <a:latin typeface="Times New Roman"/>
                <a:cs typeface="Times New Roman"/>
              </a:rPr>
              <a:t>he </a:t>
            </a:r>
            <a:r>
              <a:rPr dirty="0" sz="1450" spc="-10">
                <a:latin typeface="Times New Roman"/>
                <a:cs typeface="Times New Roman"/>
              </a:rPr>
              <a:t>cried. “Shoot, </a:t>
            </a:r>
            <a:r>
              <a:rPr dirty="0" sz="1450" spc="-5">
                <a:latin typeface="Times New Roman"/>
                <a:cs typeface="Times New Roman"/>
              </a:rPr>
              <a:t>boys, </a:t>
            </a:r>
            <a:r>
              <a:rPr dirty="0" sz="1450" spc="-10">
                <a:latin typeface="Times New Roman"/>
                <a:cs typeface="Times New Roman"/>
              </a:rPr>
              <a:t>and keep to </a:t>
            </a:r>
            <a:r>
              <a:rPr dirty="0" sz="1450" spc="-20">
                <a:latin typeface="Times New Roman"/>
                <a:cs typeface="Times New Roman"/>
              </a:rPr>
              <a:t>cover. </a:t>
            </a:r>
            <a:r>
              <a:rPr dirty="0" sz="1450" spc="-10">
                <a:latin typeface="Times New Roman"/>
                <a:cs typeface="Times New Roman"/>
              </a:rPr>
              <a:t>England and</a:t>
            </a:r>
            <a:r>
              <a:rPr dirty="0" sz="1450" spc="65">
                <a:latin typeface="Times New Roman"/>
                <a:cs typeface="Times New Roman"/>
              </a:rPr>
              <a:t> </a:t>
            </a:r>
            <a:r>
              <a:rPr dirty="0" sz="1450" spc="-35">
                <a:latin typeface="Times New Roman"/>
                <a:cs typeface="Times New Roman"/>
              </a:rPr>
              <a:t>York!”</a:t>
            </a:r>
            <a:endParaRPr sz="1450">
              <a:latin typeface="Times New Roman"/>
              <a:cs typeface="Times New Roman"/>
            </a:endParaRPr>
          </a:p>
          <a:p>
            <a:pPr algn="just" marL="12700" marR="8255">
              <a:lnSpc>
                <a:spcPts val="1730"/>
              </a:lnSpc>
              <a:spcBef>
                <a:spcPts val="630"/>
              </a:spcBef>
            </a:pPr>
            <a:r>
              <a:rPr dirty="0" sz="1450" spc="-10">
                <a:latin typeface="Times New Roman"/>
                <a:cs typeface="Times New Roman"/>
              </a:rPr>
              <a:t>But just then the </a:t>
            </a:r>
            <a:r>
              <a:rPr dirty="0" sz="1450" spc="-5">
                <a:latin typeface="Times New Roman"/>
                <a:cs typeface="Times New Roman"/>
              </a:rPr>
              <a:t>dull </a:t>
            </a:r>
            <a:r>
              <a:rPr dirty="0" sz="1450" spc="-10">
                <a:latin typeface="Times New Roman"/>
                <a:cs typeface="Times New Roman"/>
              </a:rPr>
              <a:t>beat </a:t>
            </a:r>
            <a:r>
              <a:rPr dirty="0" sz="1450" spc="-5">
                <a:latin typeface="Times New Roman"/>
                <a:cs typeface="Times New Roman"/>
              </a:rPr>
              <a:t>of </a:t>
            </a:r>
            <a:r>
              <a:rPr dirty="0" sz="1450" spc="-10">
                <a:latin typeface="Times New Roman"/>
                <a:cs typeface="Times New Roman"/>
              </a:rPr>
              <a:t>many horses </a:t>
            </a:r>
            <a:r>
              <a:rPr dirty="0" sz="1450" spc="-5">
                <a:latin typeface="Times New Roman"/>
                <a:cs typeface="Times New Roman"/>
              </a:rPr>
              <a:t>on </a:t>
            </a:r>
            <a:r>
              <a:rPr dirty="0" sz="1450" spc="-10">
                <a:latin typeface="Times New Roman"/>
                <a:cs typeface="Times New Roman"/>
              </a:rPr>
              <a:t>the snow suddenly arose in the  hollow ear </a:t>
            </a:r>
            <a:r>
              <a:rPr dirty="0" sz="1450" spc="-5">
                <a:latin typeface="Times New Roman"/>
                <a:cs typeface="Times New Roman"/>
              </a:rPr>
              <a:t>of </a:t>
            </a:r>
            <a:r>
              <a:rPr dirty="0" sz="1450" spc="-10">
                <a:latin typeface="Times New Roman"/>
                <a:cs typeface="Times New Roman"/>
              </a:rPr>
              <a:t>the night, and, with incredible swiftness, drew nearer and  swelled </a:t>
            </a:r>
            <a:r>
              <a:rPr dirty="0" sz="1450" spc="-20">
                <a:latin typeface="Times New Roman"/>
                <a:cs typeface="Times New Roman"/>
              </a:rPr>
              <a:t>louder. </a:t>
            </a:r>
            <a:r>
              <a:rPr dirty="0" sz="1450" spc="-10">
                <a:latin typeface="Times New Roman"/>
                <a:cs typeface="Times New Roman"/>
              </a:rPr>
              <a:t>At the same time, answering tuckets repeated and repeated  </a:t>
            </a:r>
            <a:r>
              <a:rPr dirty="0" sz="1450" spc="-20">
                <a:latin typeface="Times New Roman"/>
                <a:cs typeface="Times New Roman"/>
              </a:rPr>
              <a:t>Hatch’s</a:t>
            </a:r>
            <a:r>
              <a:rPr dirty="0" sz="1450" spc="-10">
                <a:latin typeface="Times New Roman"/>
                <a:cs typeface="Times New Roman"/>
              </a:rPr>
              <a:t> call.</a:t>
            </a:r>
            <a:endParaRPr sz="1450">
              <a:latin typeface="Times New Roman"/>
              <a:cs typeface="Times New Roman"/>
            </a:endParaRPr>
          </a:p>
          <a:p>
            <a:pPr algn="just" marL="12700">
              <a:lnSpc>
                <a:spcPct val="100000"/>
              </a:lnSpc>
              <a:spcBef>
                <a:spcPts val="500"/>
              </a:spcBef>
            </a:pPr>
            <a:r>
              <a:rPr dirty="0" sz="1450" spc="-25">
                <a:latin typeface="Times New Roman"/>
                <a:cs typeface="Times New Roman"/>
              </a:rPr>
              <a:t>“Rally, </a:t>
            </a:r>
            <a:r>
              <a:rPr dirty="0" sz="1450" spc="-10">
                <a:latin typeface="Times New Roman"/>
                <a:cs typeface="Times New Roman"/>
              </a:rPr>
              <a:t>rally!” cried Dick. “Rally </a:t>
            </a:r>
            <a:r>
              <a:rPr dirty="0" sz="1450" spc="-5">
                <a:latin typeface="Times New Roman"/>
                <a:cs typeface="Times New Roman"/>
              </a:rPr>
              <a:t>upon </a:t>
            </a:r>
            <a:r>
              <a:rPr dirty="0" sz="1450" spc="-10">
                <a:latin typeface="Times New Roman"/>
                <a:cs typeface="Times New Roman"/>
              </a:rPr>
              <a:t>me! Rally for </a:t>
            </a:r>
            <a:r>
              <a:rPr dirty="0" sz="1450" spc="-5">
                <a:latin typeface="Times New Roman"/>
                <a:cs typeface="Times New Roman"/>
              </a:rPr>
              <a:t>your</a:t>
            </a:r>
            <a:r>
              <a:rPr dirty="0" sz="1450" spc="60">
                <a:latin typeface="Times New Roman"/>
                <a:cs typeface="Times New Roman"/>
              </a:rPr>
              <a:t> </a:t>
            </a:r>
            <a:r>
              <a:rPr dirty="0" sz="1450" spc="-10">
                <a:latin typeface="Times New Roman"/>
                <a:cs typeface="Times New Roman"/>
              </a:rPr>
              <a:t>lives!”</a:t>
            </a:r>
            <a:endParaRPr sz="1450">
              <a:latin typeface="Times New Roman"/>
              <a:cs typeface="Times New Roman"/>
            </a:endParaRPr>
          </a:p>
          <a:p>
            <a:pPr algn="just" marL="12700" marR="5080">
              <a:lnSpc>
                <a:spcPts val="1730"/>
              </a:lnSpc>
              <a:spcBef>
                <a:spcPts val="635"/>
              </a:spcBef>
            </a:pPr>
            <a:r>
              <a:rPr dirty="0" sz="1450" spc="-10">
                <a:latin typeface="Times New Roman"/>
                <a:cs typeface="Times New Roman"/>
              </a:rPr>
              <a:t>But his men—afoot, scattered, taken in the </a:t>
            </a:r>
            <a:r>
              <a:rPr dirty="0" sz="1450" spc="-5">
                <a:latin typeface="Times New Roman"/>
                <a:cs typeface="Times New Roman"/>
              </a:rPr>
              <a:t>hour </a:t>
            </a:r>
            <a:r>
              <a:rPr dirty="0" sz="1450" spc="-10">
                <a:latin typeface="Times New Roman"/>
                <a:cs typeface="Times New Roman"/>
              </a:rPr>
              <a:t>when they had counted </a:t>
            </a:r>
            <a:r>
              <a:rPr dirty="0" sz="1450" spc="-5">
                <a:latin typeface="Times New Roman"/>
                <a:cs typeface="Times New Roman"/>
              </a:rPr>
              <a:t>on </a:t>
            </a:r>
            <a:r>
              <a:rPr dirty="0" sz="1450" spc="-10">
                <a:latin typeface="Times New Roman"/>
                <a:cs typeface="Times New Roman"/>
              </a:rPr>
              <a:t>an  easy triumph—began instead to give ground </a:t>
            </a:r>
            <a:r>
              <a:rPr dirty="0" sz="1450" spc="-20">
                <a:latin typeface="Times New Roman"/>
                <a:cs typeface="Times New Roman"/>
              </a:rPr>
              <a:t>severally,</a:t>
            </a:r>
            <a:r>
              <a:rPr dirty="0" sz="1450" spc="320">
                <a:latin typeface="Times New Roman"/>
                <a:cs typeface="Times New Roman"/>
              </a:rPr>
              <a:t> </a:t>
            </a:r>
            <a:r>
              <a:rPr dirty="0" sz="1450" spc="-10">
                <a:latin typeface="Times New Roman"/>
                <a:cs typeface="Times New Roman"/>
              </a:rPr>
              <a:t>and either stood  wavering </a:t>
            </a:r>
            <a:r>
              <a:rPr dirty="0" sz="1450" spc="-5">
                <a:latin typeface="Times New Roman"/>
                <a:cs typeface="Times New Roman"/>
              </a:rPr>
              <a:t>or </a:t>
            </a:r>
            <a:r>
              <a:rPr dirty="0" sz="1450" spc="-10">
                <a:latin typeface="Times New Roman"/>
                <a:cs typeface="Times New Roman"/>
              </a:rPr>
              <a:t>dispersed into the thickets. And when the first </a:t>
            </a:r>
            <a:r>
              <a:rPr dirty="0" sz="1450" spc="-5">
                <a:latin typeface="Times New Roman"/>
                <a:cs typeface="Times New Roman"/>
              </a:rPr>
              <a:t>of </a:t>
            </a:r>
            <a:r>
              <a:rPr dirty="0" sz="1450" spc="-10">
                <a:latin typeface="Times New Roman"/>
                <a:cs typeface="Times New Roman"/>
              </a:rPr>
              <a:t>the horsemen  came charging through the open avenues and fiercely riding their steeds into  the underwood, </a:t>
            </a:r>
            <a:r>
              <a:rPr dirty="0" sz="1450" spc="-5">
                <a:latin typeface="Times New Roman"/>
                <a:cs typeface="Times New Roman"/>
              </a:rPr>
              <a:t>a </a:t>
            </a:r>
            <a:r>
              <a:rPr dirty="0" sz="1450" spc="-10">
                <a:latin typeface="Times New Roman"/>
                <a:cs typeface="Times New Roman"/>
              </a:rPr>
              <a:t>few stragglers were overthrown </a:t>
            </a:r>
            <a:r>
              <a:rPr dirty="0" sz="1450" spc="-5">
                <a:latin typeface="Times New Roman"/>
                <a:cs typeface="Times New Roman"/>
              </a:rPr>
              <a:t>or </a:t>
            </a:r>
            <a:r>
              <a:rPr dirty="0" sz="1450" spc="-10">
                <a:latin typeface="Times New Roman"/>
                <a:cs typeface="Times New Roman"/>
              </a:rPr>
              <a:t>speared among the</a:t>
            </a:r>
            <a:r>
              <a:rPr dirty="0" sz="1450" spc="55">
                <a:latin typeface="Times New Roman"/>
                <a:cs typeface="Times New Roman"/>
              </a:rPr>
              <a:t> </a:t>
            </a:r>
            <a:r>
              <a:rPr dirty="0" sz="1450" spc="-10">
                <a:latin typeface="Times New Roman"/>
                <a:cs typeface="Times New Roman"/>
              </a:rPr>
              <a:t>brush,</a:t>
            </a:r>
            <a:endParaRPr sz="1450">
              <a:latin typeface="Times New Roman"/>
              <a:cs typeface="Times New Roman"/>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985">
              <a:lnSpc>
                <a:spcPts val="1730"/>
              </a:lnSpc>
              <a:spcBef>
                <a:spcPts val="155"/>
              </a:spcBef>
            </a:pPr>
            <a:r>
              <a:rPr dirty="0" sz="1450" spc="-5">
                <a:latin typeface="Times New Roman"/>
                <a:cs typeface="Times New Roman"/>
              </a:rPr>
              <a:t>but </a:t>
            </a:r>
            <a:r>
              <a:rPr dirty="0" sz="1450" spc="-10">
                <a:latin typeface="Times New Roman"/>
                <a:cs typeface="Times New Roman"/>
              </a:rPr>
              <a:t>the bulk </a:t>
            </a:r>
            <a:r>
              <a:rPr dirty="0" sz="1450" spc="-5">
                <a:latin typeface="Times New Roman"/>
                <a:cs typeface="Times New Roman"/>
              </a:rPr>
              <a:t>of </a:t>
            </a:r>
            <a:r>
              <a:rPr dirty="0" sz="1450" spc="-25">
                <a:latin typeface="Times New Roman"/>
                <a:cs typeface="Times New Roman"/>
              </a:rPr>
              <a:t>Dick’s </a:t>
            </a:r>
            <a:r>
              <a:rPr dirty="0" sz="1450" spc="-10">
                <a:latin typeface="Times New Roman"/>
                <a:cs typeface="Times New Roman"/>
              </a:rPr>
              <a:t>command had simply melted at the rumour </a:t>
            </a:r>
            <a:r>
              <a:rPr dirty="0" sz="1450" spc="-5">
                <a:latin typeface="Times New Roman"/>
                <a:cs typeface="Times New Roman"/>
              </a:rPr>
              <a:t>of </a:t>
            </a:r>
            <a:r>
              <a:rPr dirty="0" sz="1450" spc="-10">
                <a:latin typeface="Times New Roman"/>
                <a:cs typeface="Times New Roman"/>
              </a:rPr>
              <a:t>their  coming.</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Dick stood for </a:t>
            </a:r>
            <a:r>
              <a:rPr dirty="0" sz="1450" spc="-5">
                <a:latin typeface="Times New Roman"/>
                <a:cs typeface="Times New Roman"/>
              </a:rPr>
              <a:t>a </a:t>
            </a:r>
            <a:r>
              <a:rPr dirty="0" sz="1450" spc="-10">
                <a:latin typeface="Times New Roman"/>
                <a:cs typeface="Times New Roman"/>
              </a:rPr>
              <a:t>moment, bitterly recognising the fruits </a:t>
            </a:r>
            <a:r>
              <a:rPr dirty="0" sz="1450" spc="-5">
                <a:latin typeface="Times New Roman"/>
                <a:cs typeface="Times New Roman"/>
              </a:rPr>
              <a:t>of </a:t>
            </a:r>
            <a:r>
              <a:rPr dirty="0" sz="1450" spc="-10">
                <a:latin typeface="Times New Roman"/>
                <a:cs typeface="Times New Roman"/>
              </a:rPr>
              <a:t>his precipitate and  unwise </a:t>
            </a:r>
            <a:r>
              <a:rPr dirty="0" sz="1450" spc="-20">
                <a:latin typeface="Times New Roman"/>
                <a:cs typeface="Times New Roman"/>
              </a:rPr>
              <a:t>valour. </a:t>
            </a:r>
            <a:r>
              <a:rPr dirty="0" sz="1450" spc="-10">
                <a:latin typeface="Times New Roman"/>
                <a:cs typeface="Times New Roman"/>
              </a:rPr>
              <a:t>Sir Daniel had seen the fire; </a:t>
            </a:r>
            <a:r>
              <a:rPr dirty="0" sz="1450" spc="-5">
                <a:latin typeface="Times New Roman"/>
                <a:cs typeface="Times New Roman"/>
              </a:rPr>
              <a:t>he </a:t>
            </a:r>
            <a:r>
              <a:rPr dirty="0" sz="1450" spc="-10">
                <a:latin typeface="Times New Roman"/>
                <a:cs typeface="Times New Roman"/>
              </a:rPr>
              <a:t>had moved </a:t>
            </a:r>
            <a:r>
              <a:rPr dirty="0" sz="1450" spc="-5">
                <a:latin typeface="Times New Roman"/>
                <a:cs typeface="Times New Roman"/>
              </a:rPr>
              <a:t>out </a:t>
            </a:r>
            <a:r>
              <a:rPr dirty="0" sz="1450" spc="-10">
                <a:latin typeface="Times New Roman"/>
                <a:cs typeface="Times New Roman"/>
              </a:rPr>
              <a:t>with his main  force, whether to attack his pursuers </a:t>
            </a:r>
            <a:r>
              <a:rPr dirty="0" sz="1450" spc="-5">
                <a:latin typeface="Times New Roman"/>
                <a:cs typeface="Times New Roman"/>
              </a:rPr>
              <a:t>or </a:t>
            </a:r>
            <a:r>
              <a:rPr dirty="0" sz="1450" spc="-10">
                <a:latin typeface="Times New Roman"/>
                <a:cs typeface="Times New Roman"/>
              </a:rPr>
              <a:t>to take them in the rear if they should  venture the assault. His had been throughout the part </a:t>
            </a:r>
            <a:r>
              <a:rPr dirty="0" sz="1450" spc="-5">
                <a:latin typeface="Times New Roman"/>
                <a:cs typeface="Times New Roman"/>
              </a:rPr>
              <a:t>of a </a:t>
            </a:r>
            <a:r>
              <a:rPr dirty="0" sz="1450" spc="-10">
                <a:latin typeface="Times New Roman"/>
                <a:cs typeface="Times New Roman"/>
              </a:rPr>
              <a:t>sagacious captain;  </a:t>
            </a:r>
            <a:r>
              <a:rPr dirty="0" sz="1450" spc="-25">
                <a:latin typeface="Times New Roman"/>
                <a:cs typeface="Times New Roman"/>
              </a:rPr>
              <a:t>Dick’s </a:t>
            </a:r>
            <a:r>
              <a:rPr dirty="0" sz="1450" spc="-10">
                <a:latin typeface="Times New Roman"/>
                <a:cs typeface="Times New Roman"/>
              </a:rPr>
              <a:t>the conduct </a:t>
            </a:r>
            <a:r>
              <a:rPr dirty="0" sz="1450" spc="-5">
                <a:latin typeface="Times New Roman"/>
                <a:cs typeface="Times New Roman"/>
              </a:rPr>
              <a:t>of </a:t>
            </a:r>
            <a:r>
              <a:rPr dirty="0" sz="1450" spc="-10">
                <a:latin typeface="Times New Roman"/>
                <a:cs typeface="Times New Roman"/>
              </a:rPr>
              <a:t>an eager </a:t>
            </a:r>
            <a:r>
              <a:rPr dirty="0" sz="1450" spc="-30">
                <a:latin typeface="Times New Roman"/>
                <a:cs typeface="Times New Roman"/>
              </a:rPr>
              <a:t>boy. </a:t>
            </a:r>
            <a:r>
              <a:rPr dirty="0" sz="1450" spc="-10">
                <a:latin typeface="Times New Roman"/>
                <a:cs typeface="Times New Roman"/>
              </a:rPr>
              <a:t>And here was the </a:t>
            </a:r>
            <a:r>
              <a:rPr dirty="0" sz="1450" spc="-5">
                <a:latin typeface="Times New Roman"/>
                <a:cs typeface="Times New Roman"/>
              </a:rPr>
              <a:t>young </a:t>
            </a:r>
            <a:r>
              <a:rPr dirty="0" sz="1450" spc="-10">
                <a:latin typeface="Times New Roman"/>
                <a:cs typeface="Times New Roman"/>
              </a:rPr>
              <a:t>knight, his  sweetheart, indeed, holding him tightly </a:t>
            </a:r>
            <a:r>
              <a:rPr dirty="0" sz="1450" spc="-5">
                <a:latin typeface="Times New Roman"/>
                <a:cs typeface="Times New Roman"/>
              </a:rPr>
              <a:t>by </a:t>
            </a:r>
            <a:r>
              <a:rPr dirty="0" sz="1450" spc="-10">
                <a:latin typeface="Times New Roman"/>
                <a:cs typeface="Times New Roman"/>
              </a:rPr>
              <a:t>the hand, </a:t>
            </a:r>
            <a:r>
              <a:rPr dirty="0" sz="1450" spc="-5">
                <a:latin typeface="Times New Roman"/>
                <a:cs typeface="Times New Roman"/>
              </a:rPr>
              <a:t>but </a:t>
            </a:r>
            <a:r>
              <a:rPr dirty="0" sz="1450" spc="-10">
                <a:latin typeface="Times New Roman"/>
                <a:cs typeface="Times New Roman"/>
              </a:rPr>
              <a:t>otherwise alone, his  whole command </a:t>
            </a:r>
            <a:r>
              <a:rPr dirty="0" sz="1450" spc="-5">
                <a:latin typeface="Times New Roman"/>
                <a:cs typeface="Times New Roman"/>
              </a:rPr>
              <a:t>of </a:t>
            </a:r>
            <a:r>
              <a:rPr dirty="0" sz="1450" spc="-10">
                <a:latin typeface="Times New Roman"/>
                <a:cs typeface="Times New Roman"/>
              </a:rPr>
              <a:t>men and horses dispersed in the </a:t>
            </a:r>
            <a:r>
              <a:rPr dirty="0" sz="1450" spc="-5">
                <a:latin typeface="Times New Roman"/>
                <a:cs typeface="Times New Roman"/>
              </a:rPr>
              <a:t>night </a:t>
            </a:r>
            <a:r>
              <a:rPr dirty="0" sz="1450" spc="-10">
                <a:latin typeface="Times New Roman"/>
                <a:cs typeface="Times New Roman"/>
              </a:rPr>
              <a:t>and the wide forest,  like </a:t>
            </a:r>
            <a:r>
              <a:rPr dirty="0" sz="1450" spc="-5">
                <a:latin typeface="Times New Roman"/>
                <a:cs typeface="Times New Roman"/>
              </a:rPr>
              <a:t>a </a:t>
            </a:r>
            <a:r>
              <a:rPr dirty="0" sz="1450" spc="-10">
                <a:latin typeface="Times New Roman"/>
                <a:cs typeface="Times New Roman"/>
              </a:rPr>
              <a:t>paper </a:t>
            </a:r>
            <a:r>
              <a:rPr dirty="0" sz="1450" spc="-5">
                <a:latin typeface="Times New Roman"/>
                <a:cs typeface="Times New Roman"/>
              </a:rPr>
              <a:t>of </a:t>
            </a:r>
            <a:r>
              <a:rPr dirty="0" sz="1450" spc="-10">
                <a:latin typeface="Times New Roman"/>
                <a:cs typeface="Times New Roman"/>
              </a:rPr>
              <a:t>pins in </a:t>
            </a:r>
            <a:r>
              <a:rPr dirty="0" sz="1450" spc="-5">
                <a:latin typeface="Times New Roman"/>
                <a:cs typeface="Times New Roman"/>
              </a:rPr>
              <a:t>a </a:t>
            </a:r>
            <a:r>
              <a:rPr dirty="0" sz="1450" spc="-10">
                <a:latin typeface="Times New Roman"/>
                <a:cs typeface="Times New Roman"/>
              </a:rPr>
              <a:t>bay</a:t>
            </a:r>
            <a:r>
              <a:rPr dirty="0" sz="1450" spc="15">
                <a:latin typeface="Times New Roman"/>
                <a:cs typeface="Times New Roman"/>
              </a:rPr>
              <a:t> </a:t>
            </a:r>
            <a:r>
              <a:rPr dirty="0" sz="1450" spc="-10">
                <a:latin typeface="Times New Roman"/>
                <a:cs typeface="Times New Roman"/>
              </a:rPr>
              <a:t>barn.</a:t>
            </a:r>
            <a:endParaRPr sz="1450">
              <a:latin typeface="Times New Roman"/>
              <a:cs typeface="Times New Roman"/>
            </a:endParaRPr>
          </a:p>
          <a:p>
            <a:pPr algn="just" marL="12700" marR="9525">
              <a:lnSpc>
                <a:spcPts val="1730"/>
              </a:lnSpc>
              <a:spcBef>
                <a:spcPts val="560"/>
              </a:spcBef>
            </a:pPr>
            <a:r>
              <a:rPr dirty="0" sz="1450" spc="-10">
                <a:latin typeface="Times New Roman"/>
                <a:cs typeface="Times New Roman"/>
              </a:rPr>
              <a:t>“The saints enlighten me!” </a:t>
            </a:r>
            <a:r>
              <a:rPr dirty="0" sz="1450" spc="-5">
                <a:latin typeface="Times New Roman"/>
                <a:cs typeface="Times New Roman"/>
              </a:rPr>
              <a:t>he </a:t>
            </a:r>
            <a:r>
              <a:rPr dirty="0" sz="1450" spc="-10">
                <a:latin typeface="Times New Roman"/>
                <a:cs typeface="Times New Roman"/>
              </a:rPr>
              <a:t>thought. “It is well </a:t>
            </a:r>
            <a:r>
              <a:rPr dirty="0" sz="1450" spc="-5">
                <a:latin typeface="Times New Roman"/>
                <a:cs typeface="Times New Roman"/>
              </a:rPr>
              <a:t>I </a:t>
            </a:r>
            <a:r>
              <a:rPr dirty="0" sz="1450" spc="-10">
                <a:latin typeface="Times New Roman"/>
                <a:cs typeface="Times New Roman"/>
              </a:rPr>
              <a:t>was knighted for this  </a:t>
            </a:r>
            <a:r>
              <a:rPr dirty="0" sz="1450" spc="-20">
                <a:latin typeface="Times New Roman"/>
                <a:cs typeface="Times New Roman"/>
              </a:rPr>
              <a:t>morning’s </a:t>
            </a:r>
            <a:r>
              <a:rPr dirty="0" sz="1450" spc="-10">
                <a:latin typeface="Times New Roman"/>
                <a:cs typeface="Times New Roman"/>
              </a:rPr>
              <a:t>matter; this doth me little</a:t>
            </a:r>
            <a:r>
              <a:rPr dirty="0" sz="1450" spc="30">
                <a:latin typeface="Times New Roman"/>
                <a:cs typeface="Times New Roman"/>
              </a:rPr>
              <a:t> </a:t>
            </a:r>
            <a:r>
              <a:rPr dirty="0" sz="1450" spc="-15">
                <a:latin typeface="Times New Roman"/>
                <a:cs typeface="Times New Roman"/>
              </a:rPr>
              <a:t>honour.”</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And thereupon, still holding Joanna, </a:t>
            </a:r>
            <a:r>
              <a:rPr dirty="0" sz="1450" spc="-5">
                <a:latin typeface="Times New Roman"/>
                <a:cs typeface="Times New Roman"/>
              </a:rPr>
              <a:t>he </a:t>
            </a:r>
            <a:r>
              <a:rPr dirty="0" sz="1450" spc="-10">
                <a:latin typeface="Times New Roman"/>
                <a:cs typeface="Times New Roman"/>
              </a:rPr>
              <a:t>began to</a:t>
            </a:r>
            <a:r>
              <a:rPr dirty="0" sz="1450" spc="30">
                <a:latin typeface="Times New Roman"/>
                <a:cs typeface="Times New Roman"/>
              </a:rPr>
              <a:t> </a:t>
            </a:r>
            <a:r>
              <a:rPr dirty="0" sz="1450" spc="-5">
                <a:latin typeface="Times New Roman"/>
                <a:cs typeface="Times New Roman"/>
              </a:rPr>
              <a:t>run.</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The silence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was now shattered </a:t>
            </a:r>
            <a:r>
              <a:rPr dirty="0" sz="1450" spc="-5">
                <a:latin typeface="Times New Roman"/>
                <a:cs typeface="Times New Roman"/>
              </a:rPr>
              <a:t>by </a:t>
            </a:r>
            <a:r>
              <a:rPr dirty="0" sz="1450" spc="-10">
                <a:latin typeface="Times New Roman"/>
                <a:cs typeface="Times New Roman"/>
              </a:rPr>
              <a:t>the shouts </a:t>
            </a:r>
            <a:r>
              <a:rPr dirty="0" sz="1450" spc="-5">
                <a:latin typeface="Times New Roman"/>
                <a:cs typeface="Times New Roman"/>
              </a:rPr>
              <a:t>of </a:t>
            </a:r>
            <a:r>
              <a:rPr dirty="0" sz="1450" spc="-10">
                <a:latin typeface="Times New Roman"/>
                <a:cs typeface="Times New Roman"/>
              </a:rPr>
              <a:t>the men </a:t>
            </a:r>
            <a:r>
              <a:rPr dirty="0" sz="1450" spc="-5">
                <a:latin typeface="Times New Roman"/>
                <a:cs typeface="Times New Roman"/>
              </a:rPr>
              <a:t>of  </a:t>
            </a:r>
            <a:r>
              <a:rPr dirty="0" sz="1450" spc="-15">
                <a:latin typeface="Times New Roman"/>
                <a:cs typeface="Times New Roman"/>
              </a:rPr>
              <a:t>Tunstall, </a:t>
            </a:r>
            <a:r>
              <a:rPr dirty="0" sz="1450" spc="-10">
                <a:latin typeface="Times New Roman"/>
                <a:cs typeface="Times New Roman"/>
              </a:rPr>
              <a:t>as they galloped hither and </a:t>
            </a:r>
            <a:r>
              <a:rPr dirty="0" sz="1450" spc="-15">
                <a:latin typeface="Times New Roman"/>
                <a:cs typeface="Times New Roman"/>
              </a:rPr>
              <a:t>thither, </a:t>
            </a:r>
            <a:r>
              <a:rPr dirty="0" sz="1450" spc="-10">
                <a:latin typeface="Times New Roman"/>
                <a:cs typeface="Times New Roman"/>
              </a:rPr>
              <a:t>hunting fugitives; and Dick broke  boldly through the underwood and ran straight before him like </a:t>
            </a:r>
            <a:r>
              <a:rPr dirty="0" sz="1450" spc="-5">
                <a:latin typeface="Times New Roman"/>
                <a:cs typeface="Times New Roman"/>
              </a:rPr>
              <a:t>a </a:t>
            </a:r>
            <a:r>
              <a:rPr dirty="0" sz="1450" spc="-25">
                <a:latin typeface="Times New Roman"/>
                <a:cs typeface="Times New Roman"/>
              </a:rPr>
              <a:t>deer. </a:t>
            </a:r>
            <a:r>
              <a:rPr dirty="0" sz="1450" spc="-10">
                <a:latin typeface="Times New Roman"/>
                <a:cs typeface="Times New Roman"/>
              </a:rPr>
              <a:t>The  silver clearness </a:t>
            </a:r>
            <a:r>
              <a:rPr dirty="0" sz="1450" spc="-5">
                <a:latin typeface="Times New Roman"/>
                <a:cs typeface="Times New Roman"/>
              </a:rPr>
              <a:t>of </a:t>
            </a:r>
            <a:r>
              <a:rPr dirty="0" sz="1450" spc="-10">
                <a:latin typeface="Times New Roman"/>
                <a:cs typeface="Times New Roman"/>
              </a:rPr>
              <a:t>the moon </a:t>
            </a:r>
            <a:r>
              <a:rPr dirty="0" sz="1450" spc="-5">
                <a:latin typeface="Times New Roman"/>
                <a:cs typeface="Times New Roman"/>
              </a:rPr>
              <a:t>upon </a:t>
            </a:r>
            <a:r>
              <a:rPr dirty="0" sz="1450" spc="-10">
                <a:latin typeface="Times New Roman"/>
                <a:cs typeface="Times New Roman"/>
              </a:rPr>
              <a:t>the open snow increased, </a:t>
            </a:r>
            <a:r>
              <a:rPr dirty="0" sz="1450" spc="-5">
                <a:latin typeface="Times New Roman"/>
                <a:cs typeface="Times New Roman"/>
              </a:rPr>
              <a:t>by </a:t>
            </a:r>
            <a:r>
              <a:rPr dirty="0" sz="1450" spc="-10">
                <a:latin typeface="Times New Roman"/>
                <a:cs typeface="Times New Roman"/>
              </a:rPr>
              <a:t>contrast, the  obscurity </a:t>
            </a:r>
            <a:r>
              <a:rPr dirty="0" sz="1450" spc="-5">
                <a:latin typeface="Times New Roman"/>
                <a:cs typeface="Times New Roman"/>
              </a:rPr>
              <a:t>of </a:t>
            </a:r>
            <a:r>
              <a:rPr dirty="0" sz="1450" spc="-10">
                <a:latin typeface="Times New Roman"/>
                <a:cs typeface="Times New Roman"/>
              </a:rPr>
              <a:t>the thickets; and the extreme dispersion </a:t>
            </a:r>
            <a:r>
              <a:rPr dirty="0" sz="1450" spc="-5">
                <a:latin typeface="Times New Roman"/>
                <a:cs typeface="Times New Roman"/>
              </a:rPr>
              <a:t>of </a:t>
            </a:r>
            <a:r>
              <a:rPr dirty="0" sz="1450" spc="-10">
                <a:latin typeface="Times New Roman"/>
                <a:cs typeface="Times New Roman"/>
              </a:rPr>
              <a:t>the vanquished led the  pursuers into wildly divergent paths. Hence, in </a:t>
            </a:r>
            <a:r>
              <a:rPr dirty="0" sz="1450" spc="-5">
                <a:latin typeface="Times New Roman"/>
                <a:cs typeface="Times New Roman"/>
              </a:rPr>
              <a:t>but a </a:t>
            </a:r>
            <a:r>
              <a:rPr dirty="0" sz="1450" spc="-10">
                <a:latin typeface="Times New Roman"/>
                <a:cs typeface="Times New Roman"/>
              </a:rPr>
              <a:t>little while, Dick and  Joanna paused, in </a:t>
            </a:r>
            <a:r>
              <a:rPr dirty="0" sz="1450" spc="-5">
                <a:latin typeface="Times New Roman"/>
                <a:cs typeface="Times New Roman"/>
              </a:rPr>
              <a:t>a </a:t>
            </a:r>
            <a:r>
              <a:rPr dirty="0" sz="1450" spc="-10">
                <a:latin typeface="Times New Roman"/>
                <a:cs typeface="Times New Roman"/>
              </a:rPr>
              <a:t>close covert, and heard the sounds </a:t>
            </a:r>
            <a:r>
              <a:rPr dirty="0" sz="1450" spc="-5">
                <a:latin typeface="Times New Roman"/>
                <a:cs typeface="Times New Roman"/>
              </a:rPr>
              <a:t>of </a:t>
            </a:r>
            <a:r>
              <a:rPr dirty="0" sz="1450" spc="-10">
                <a:latin typeface="Times New Roman"/>
                <a:cs typeface="Times New Roman"/>
              </a:rPr>
              <a:t>the pursuit,  scattering abroad, indeed, in all directions, </a:t>
            </a:r>
            <a:r>
              <a:rPr dirty="0" sz="1450" spc="-5">
                <a:latin typeface="Times New Roman"/>
                <a:cs typeface="Times New Roman"/>
              </a:rPr>
              <a:t>but </a:t>
            </a:r>
            <a:r>
              <a:rPr dirty="0" sz="1450" spc="-10">
                <a:latin typeface="Times New Roman"/>
                <a:cs typeface="Times New Roman"/>
              </a:rPr>
              <a:t>yet fainting already in the  distance.</a:t>
            </a:r>
            <a:endParaRPr sz="1450">
              <a:latin typeface="Times New Roman"/>
              <a:cs typeface="Times New Roman"/>
            </a:endParaRPr>
          </a:p>
          <a:p>
            <a:pPr algn="just" marL="12700" marR="6350">
              <a:lnSpc>
                <a:spcPts val="1730"/>
              </a:lnSpc>
              <a:spcBef>
                <a:spcPts val="560"/>
              </a:spcBef>
            </a:pPr>
            <a:r>
              <a:rPr dirty="0" sz="1450" spc="-10">
                <a:latin typeface="Times New Roman"/>
                <a:cs typeface="Times New Roman"/>
              </a:rPr>
              <a:t>“An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but </a:t>
            </a:r>
            <a:r>
              <a:rPr dirty="0" sz="1450" spc="-10">
                <a:latin typeface="Times New Roman"/>
                <a:cs typeface="Times New Roman"/>
              </a:rPr>
              <a:t>kept </a:t>
            </a:r>
            <a:r>
              <a:rPr dirty="0" sz="1450" spc="-5">
                <a:latin typeface="Times New Roman"/>
                <a:cs typeface="Times New Roman"/>
              </a:rPr>
              <a:t>a </a:t>
            </a:r>
            <a:r>
              <a:rPr dirty="0" sz="1450" spc="-10">
                <a:latin typeface="Times New Roman"/>
                <a:cs typeface="Times New Roman"/>
              </a:rPr>
              <a:t>reserve </a:t>
            </a:r>
            <a:r>
              <a:rPr dirty="0" sz="1450" spc="-5">
                <a:latin typeface="Times New Roman"/>
                <a:cs typeface="Times New Roman"/>
              </a:rPr>
              <a:t>of </a:t>
            </a:r>
            <a:r>
              <a:rPr dirty="0" sz="1450" spc="-10">
                <a:latin typeface="Times New Roman"/>
                <a:cs typeface="Times New Roman"/>
              </a:rPr>
              <a:t>them </a:t>
            </a:r>
            <a:r>
              <a:rPr dirty="0" sz="1450" spc="-15">
                <a:latin typeface="Times New Roman"/>
                <a:cs typeface="Times New Roman"/>
              </a:rPr>
              <a:t>together,” </a:t>
            </a:r>
            <a:r>
              <a:rPr dirty="0" sz="1450" spc="-10">
                <a:latin typeface="Times New Roman"/>
                <a:cs typeface="Times New Roman"/>
              </a:rPr>
              <a:t>Dick cried, </a:t>
            </a:r>
            <a:r>
              <a:rPr dirty="0" sz="1450" spc="-20">
                <a:latin typeface="Times New Roman"/>
                <a:cs typeface="Times New Roman"/>
              </a:rPr>
              <a:t>bitterly, </a:t>
            </a:r>
            <a:r>
              <a:rPr dirty="0" sz="1450" spc="-10">
                <a:latin typeface="Times New Roman"/>
                <a:cs typeface="Times New Roman"/>
              </a:rPr>
              <a:t>“I could  have turned the tables yet! </a:t>
            </a:r>
            <a:r>
              <a:rPr dirty="0" sz="1450" spc="-35">
                <a:latin typeface="Times New Roman"/>
                <a:cs typeface="Times New Roman"/>
              </a:rPr>
              <a:t>Well, </a:t>
            </a:r>
            <a:r>
              <a:rPr dirty="0" sz="1450" spc="-10">
                <a:latin typeface="Times New Roman"/>
                <a:cs typeface="Times New Roman"/>
              </a:rPr>
              <a:t>we live and learn; next time it shall </a:t>
            </a:r>
            <a:r>
              <a:rPr dirty="0" sz="1450" spc="-5">
                <a:latin typeface="Times New Roman"/>
                <a:cs typeface="Times New Roman"/>
              </a:rPr>
              <a:t>go </a:t>
            </a:r>
            <a:r>
              <a:rPr dirty="0" sz="1450" spc="-15">
                <a:latin typeface="Times New Roman"/>
                <a:cs typeface="Times New Roman"/>
              </a:rPr>
              <a:t>better,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rood.”</a:t>
            </a:r>
            <a:endParaRPr sz="1450">
              <a:latin typeface="Times New Roman"/>
              <a:cs typeface="Times New Roman"/>
            </a:endParaRPr>
          </a:p>
          <a:p>
            <a:pPr algn="just" marL="12700">
              <a:lnSpc>
                <a:spcPct val="100000"/>
              </a:lnSpc>
              <a:spcBef>
                <a:spcPts val="505"/>
              </a:spcBef>
            </a:pPr>
            <a:r>
              <a:rPr dirty="0" sz="1450" spc="-30">
                <a:latin typeface="Times New Roman"/>
                <a:cs typeface="Times New Roman"/>
              </a:rPr>
              <a:t>“Nay, </a:t>
            </a:r>
            <a:r>
              <a:rPr dirty="0" sz="1450" spc="-10">
                <a:latin typeface="Times New Roman"/>
                <a:cs typeface="Times New Roman"/>
              </a:rPr>
              <a:t>Dick,” said Joanna, “what matters it? Here we are together once</a:t>
            </a:r>
            <a:r>
              <a:rPr dirty="0" sz="1450" spc="16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He looked at </a:t>
            </a:r>
            <a:r>
              <a:rPr dirty="0" sz="1450" spc="-20">
                <a:latin typeface="Times New Roman"/>
                <a:cs typeface="Times New Roman"/>
              </a:rPr>
              <a:t>her, </a:t>
            </a:r>
            <a:r>
              <a:rPr dirty="0" sz="1450" spc="-10">
                <a:latin typeface="Times New Roman"/>
                <a:cs typeface="Times New Roman"/>
              </a:rPr>
              <a:t>and there she was—John Matcham, as </a:t>
            </a:r>
            <a:r>
              <a:rPr dirty="0" sz="1450" spc="-5">
                <a:latin typeface="Times New Roman"/>
                <a:cs typeface="Times New Roman"/>
              </a:rPr>
              <a:t>of </a:t>
            </a:r>
            <a:r>
              <a:rPr dirty="0" sz="1450" spc="-10">
                <a:latin typeface="Times New Roman"/>
                <a:cs typeface="Times New Roman"/>
              </a:rPr>
              <a:t>yore, in hose and  doublet. But now </a:t>
            </a:r>
            <a:r>
              <a:rPr dirty="0" sz="1450" spc="-5">
                <a:latin typeface="Times New Roman"/>
                <a:cs typeface="Times New Roman"/>
              </a:rPr>
              <a:t>he </a:t>
            </a:r>
            <a:r>
              <a:rPr dirty="0" sz="1450" spc="-10">
                <a:latin typeface="Times New Roman"/>
                <a:cs typeface="Times New Roman"/>
              </a:rPr>
              <a:t>knew her; </a:t>
            </a:r>
            <a:r>
              <a:rPr dirty="0" sz="1450" spc="-30">
                <a:latin typeface="Times New Roman"/>
                <a:cs typeface="Times New Roman"/>
              </a:rPr>
              <a:t>now, </a:t>
            </a:r>
            <a:r>
              <a:rPr dirty="0" sz="1450" spc="-10">
                <a:latin typeface="Times New Roman"/>
                <a:cs typeface="Times New Roman"/>
              </a:rPr>
              <a:t>even in that ungainly dress, she smiled  </a:t>
            </a:r>
            <a:r>
              <a:rPr dirty="0" sz="1450" spc="-5">
                <a:latin typeface="Times New Roman"/>
                <a:cs typeface="Times New Roman"/>
              </a:rPr>
              <a:t>upon </a:t>
            </a:r>
            <a:r>
              <a:rPr dirty="0" sz="1450" spc="-10">
                <a:latin typeface="Times New Roman"/>
                <a:cs typeface="Times New Roman"/>
              </a:rPr>
              <a:t>him, bright with love; and his heart was transported with</a:t>
            </a:r>
            <a:r>
              <a:rPr dirty="0" sz="1450" spc="60">
                <a:latin typeface="Times New Roman"/>
                <a:cs typeface="Times New Roman"/>
              </a:rPr>
              <a:t> </a:t>
            </a:r>
            <a:r>
              <a:rPr dirty="0" sz="1450" spc="-30">
                <a:latin typeface="Times New Roman"/>
                <a:cs typeface="Times New Roman"/>
              </a:rPr>
              <a:t>joy.</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“Sweetheart,” </a:t>
            </a:r>
            <a:r>
              <a:rPr dirty="0" sz="1450" spc="-5">
                <a:latin typeface="Times New Roman"/>
                <a:cs typeface="Times New Roman"/>
              </a:rPr>
              <a:t>he </a:t>
            </a:r>
            <a:r>
              <a:rPr dirty="0" sz="1450" spc="-10">
                <a:latin typeface="Times New Roman"/>
                <a:cs typeface="Times New Roman"/>
              </a:rPr>
              <a:t>said, “if </a:t>
            </a:r>
            <a:r>
              <a:rPr dirty="0" sz="1450" spc="-5">
                <a:latin typeface="Times New Roman"/>
                <a:cs typeface="Times New Roman"/>
              </a:rPr>
              <a:t>ye </a:t>
            </a:r>
            <a:r>
              <a:rPr dirty="0" sz="1450" spc="-10">
                <a:latin typeface="Times New Roman"/>
                <a:cs typeface="Times New Roman"/>
              </a:rPr>
              <a:t>forgive this </a:t>
            </a:r>
            <a:r>
              <a:rPr dirty="0" sz="1450" spc="-15">
                <a:latin typeface="Times New Roman"/>
                <a:cs typeface="Times New Roman"/>
              </a:rPr>
              <a:t>blunderer, </a:t>
            </a:r>
            <a:r>
              <a:rPr dirty="0" sz="1450" spc="-10">
                <a:latin typeface="Times New Roman"/>
                <a:cs typeface="Times New Roman"/>
              </a:rPr>
              <a:t>what care I? Make we  direct for Holywood; there lieth </a:t>
            </a:r>
            <a:r>
              <a:rPr dirty="0" sz="1450" spc="-5">
                <a:latin typeface="Times New Roman"/>
                <a:cs typeface="Times New Roman"/>
              </a:rPr>
              <a:t>your good </a:t>
            </a:r>
            <a:r>
              <a:rPr dirty="0" sz="1450" spc="-10">
                <a:latin typeface="Times New Roman"/>
                <a:cs typeface="Times New Roman"/>
              </a:rPr>
              <a:t>guardian and my better friend,  Lord Foxham. There shall we </a:t>
            </a:r>
            <a:r>
              <a:rPr dirty="0" sz="1450" spc="-5">
                <a:latin typeface="Times New Roman"/>
                <a:cs typeface="Times New Roman"/>
              </a:rPr>
              <a:t>be </a:t>
            </a:r>
            <a:r>
              <a:rPr dirty="0" sz="1450" spc="-10">
                <a:latin typeface="Times New Roman"/>
                <a:cs typeface="Times New Roman"/>
              </a:rPr>
              <a:t>wed; and whether </a:t>
            </a:r>
            <a:r>
              <a:rPr dirty="0" sz="1450" spc="-5">
                <a:latin typeface="Times New Roman"/>
                <a:cs typeface="Times New Roman"/>
              </a:rPr>
              <a:t>poor or </a:t>
            </a:r>
            <a:r>
              <a:rPr dirty="0" sz="1450" spc="-20">
                <a:latin typeface="Times New Roman"/>
                <a:cs typeface="Times New Roman"/>
              </a:rPr>
              <a:t>wealthy, </a:t>
            </a:r>
            <a:r>
              <a:rPr dirty="0" sz="1450" spc="-10">
                <a:latin typeface="Times New Roman"/>
                <a:cs typeface="Times New Roman"/>
              </a:rPr>
              <a:t>famous </a:t>
            </a:r>
            <a:r>
              <a:rPr dirty="0" sz="1450" spc="-5">
                <a:latin typeface="Times New Roman"/>
                <a:cs typeface="Times New Roman"/>
              </a:rPr>
              <a:t>or  </a:t>
            </a:r>
            <a:r>
              <a:rPr dirty="0" sz="1450" spc="-10">
                <a:latin typeface="Times New Roman"/>
                <a:cs typeface="Times New Roman"/>
              </a:rPr>
              <a:t>unknown, what, matters it? This </a:t>
            </a:r>
            <a:r>
              <a:rPr dirty="0" sz="1450" spc="-30">
                <a:latin typeface="Times New Roman"/>
                <a:cs typeface="Times New Roman"/>
              </a:rPr>
              <a:t>day, </a:t>
            </a:r>
            <a:r>
              <a:rPr dirty="0" sz="1450" spc="-10">
                <a:latin typeface="Times New Roman"/>
                <a:cs typeface="Times New Roman"/>
              </a:rPr>
              <a:t>dear love, </a:t>
            </a:r>
            <a:r>
              <a:rPr dirty="0" sz="1450" spc="-5">
                <a:latin typeface="Times New Roman"/>
                <a:cs typeface="Times New Roman"/>
              </a:rPr>
              <a:t>I </a:t>
            </a:r>
            <a:r>
              <a:rPr dirty="0" sz="1450" spc="-10">
                <a:latin typeface="Times New Roman"/>
                <a:cs typeface="Times New Roman"/>
              </a:rPr>
              <a:t>won my spurs; </a:t>
            </a:r>
            <a:r>
              <a:rPr dirty="0" sz="1450" spc="-5">
                <a:latin typeface="Times New Roman"/>
                <a:cs typeface="Times New Roman"/>
              </a:rPr>
              <a:t>I </a:t>
            </a:r>
            <a:r>
              <a:rPr dirty="0" sz="1450" spc="-10">
                <a:latin typeface="Times New Roman"/>
                <a:cs typeface="Times New Roman"/>
              </a:rPr>
              <a:t>was  commended </a:t>
            </a:r>
            <a:r>
              <a:rPr dirty="0" sz="1450" spc="-5">
                <a:latin typeface="Times New Roman"/>
                <a:cs typeface="Times New Roman"/>
              </a:rPr>
              <a:t>by </a:t>
            </a:r>
            <a:r>
              <a:rPr dirty="0" sz="1450" spc="-10">
                <a:latin typeface="Times New Roman"/>
                <a:cs typeface="Times New Roman"/>
              </a:rPr>
              <a:t>great men for my valour; </a:t>
            </a:r>
            <a:r>
              <a:rPr dirty="0" sz="1450" spc="-5">
                <a:latin typeface="Times New Roman"/>
                <a:cs typeface="Times New Roman"/>
              </a:rPr>
              <a:t>I thought </a:t>
            </a:r>
            <a:r>
              <a:rPr dirty="0" sz="1450" spc="-10">
                <a:latin typeface="Times New Roman"/>
                <a:cs typeface="Times New Roman"/>
              </a:rPr>
              <a:t>myself the goodliest man  </a:t>
            </a:r>
            <a:r>
              <a:rPr dirty="0" sz="1450" spc="-5">
                <a:latin typeface="Times New Roman"/>
                <a:cs typeface="Times New Roman"/>
              </a:rPr>
              <a:t>of </a:t>
            </a:r>
            <a:r>
              <a:rPr dirty="0" sz="1450" spc="-10">
                <a:latin typeface="Times New Roman"/>
                <a:cs typeface="Times New Roman"/>
              </a:rPr>
              <a:t>war in all broad England. Then, first, </a:t>
            </a:r>
            <a:r>
              <a:rPr dirty="0" sz="1450" spc="-5">
                <a:latin typeface="Times New Roman"/>
                <a:cs typeface="Times New Roman"/>
              </a:rPr>
              <a:t>I </a:t>
            </a:r>
            <a:r>
              <a:rPr dirty="0" sz="1450" spc="-10">
                <a:latin typeface="Times New Roman"/>
                <a:cs typeface="Times New Roman"/>
              </a:rPr>
              <a:t>fell </a:t>
            </a:r>
            <a:r>
              <a:rPr dirty="0" sz="1450" spc="-5">
                <a:latin typeface="Times New Roman"/>
                <a:cs typeface="Times New Roman"/>
              </a:rPr>
              <a:t>out of </a:t>
            </a:r>
            <a:r>
              <a:rPr dirty="0" sz="1450" spc="-10">
                <a:latin typeface="Times New Roman"/>
                <a:cs typeface="Times New Roman"/>
              </a:rPr>
              <a:t>my favour with the great;  and now have </a:t>
            </a:r>
            <a:r>
              <a:rPr dirty="0" sz="1450" spc="-5">
                <a:latin typeface="Times New Roman"/>
                <a:cs typeface="Times New Roman"/>
              </a:rPr>
              <a:t>I </a:t>
            </a:r>
            <a:r>
              <a:rPr dirty="0" sz="1450" spc="-10">
                <a:latin typeface="Times New Roman"/>
                <a:cs typeface="Times New Roman"/>
              </a:rPr>
              <a:t>been well thrashed, and clean lost my soldiers. There was </a:t>
            </a:r>
            <a:r>
              <a:rPr dirty="0" sz="1450" spc="-5">
                <a:latin typeface="Times New Roman"/>
                <a:cs typeface="Times New Roman"/>
              </a:rPr>
              <a:t>a  </a:t>
            </a:r>
            <a:r>
              <a:rPr dirty="0" sz="1450" spc="-10">
                <a:latin typeface="Times New Roman"/>
                <a:cs typeface="Times New Roman"/>
              </a:rPr>
              <a:t>downfall for conceit! But, </a:t>
            </a:r>
            <a:r>
              <a:rPr dirty="0" sz="1450" spc="-20">
                <a:latin typeface="Times New Roman"/>
                <a:cs typeface="Times New Roman"/>
              </a:rPr>
              <a:t>dear, </a:t>
            </a:r>
            <a:r>
              <a:rPr dirty="0" sz="1450" spc="-5">
                <a:latin typeface="Times New Roman"/>
                <a:cs typeface="Times New Roman"/>
              </a:rPr>
              <a:t>I </a:t>
            </a:r>
            <a:r>
              <a:rPr dirty="0" sz="1450" spc="-10">
                <a:latin typeface="Times New Roman"/>
                <a:cs typeface="Times New Roman"/>
              </a:rPr>
              <a:t>care </a:t>
            </a:r>
            <a:r>
              <a:rPr dirty="0" sz="1450" spc="-15">
                <a:latin typeface="Times New Roman"/>
                <a:cs typeface="Times New Roman"/>
              </a:rPr>
              <a:t>not—dear,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still love me and will  wed, </a:t>
            </a:r>
            <a:r>
              <a:rPr dirty="0" sz="1450" spc="-5">
                <a:latin typeface="Times New Roman"/>
                <a:cs typeface="Times New Roman"/>
              </a:rPr>
              <a:t>I </a:t>
            </a:r>
            <a:r>
              <a:rPr dirty="0" sz="1450" spc="-10">
                <a:latin typeface="Times New Roman"/>
                <a:cs typeface="Times New Roman"/>
              </a:rPr>
              <a:t>would have my knighthood </a:t>
            </a:r>
            <a:r>
              <a:rPr dirty="0" sz="1450" spc="-5">
                <a:latin typeface="Times New Roman"/>
                <a:cs typeface="Times New Roman"/>
              </a:rPr>
              <a:t>done </a:t>
            </a:r>
            <a:r>
              <a:rPr dirty="0" sz="1450" spc="-30">
                <a:latin typeface="Times New Roman"/>
                <a:cs typeface="Times New Roman"/>
              </a:rPr>
              <a:t>away, </a:t>
            </a:r>
            <a:r>
              <a:rPr dirty="0" sz="1450" spc="-10">
                <a:latin typeface="Times New Roman"/>
                <a:cs typeface="Times New Roman"/>
              </a:rPr>
              <a:t>and mind it </a:t>
            </a:r>
            <a:r>
              <a:rPr dirty="0" sz="1450" spc="-5">
                <a:latin typeface="Times New Roman"/>
                <a:cs typeface="Times New Roman"/>
              </a:rPr>
              <a:t>not a</a:t>
            </a:r>
            <a:r>
              <a:rPr dirty="0" sz="1450" spc="90">
                <a:latin typeface="Times New Roman"/>
                <a:cs typeface="Times New Roman"/>
              </a:rPr>
              <a:t> </a:t>
            </a:r>
            <a:r>
              <a:rPr dirty="0" sz="1450" spc="-10">
                <a:latin typeface="Times New Roman"/>
                <a:cs typeface="Times New Roman"/>
              </a:rPr>
              <a:t>jot.”</a:t>
            </a:r>
            <a:endParaRPr sz="1450">
              <a:latin typeface="Times New Roman"/>
              <a:cs typeface="Times New Roman"/>
            </a:endParaRPr>
          </a:p>
          <a:p>
            <a:pPr algn="just" marL="12700">
              <a:lnSpc>
                <a:spcPct val="100000"/>
              </a:lnSpc>
              <a:spcBef>
                <a:spcPts val="495"/>
              </a:spcBef>
            </a:pPr>
            <a:r>
              <a:rPr dirty="0" sz="1450" spc="-10">
                <a:latin typeface="Times New Roman"/>
                <a:cs typeface="Times New Roman"/>
              </a:rPr>
              <a:t>“My Dick!” she cried. “And did they </a:t>
            </a:r>
            <a:r>
              <a:rPr dirty="0" sz="1450" spc="-5">
                <a:latin typeface="Times New Roman"/>
                <a:cs typeface="Times New Roman"/>
              </a:rPr>
              <a:t>knight</a:t>
            </a:r>
            <a:r>
              <a:rPr dirty="0" sz="1450" spc="35">
                <a:latin typeface="Times New Roman"/>
                <a:cs typeface="Times New Roman"/>
              </a:rPr>
              <a:t> </a:t>
            </a:r>
            <a:r>
              <a:rPr dirty="0" sz="1450" spc="-10">
                <a:latin typeface="Times New Roman"/>
                <a:cs typeface="Times New Roman"/>
              </a:rPr>
              <a:t>you?”</a:t>
            </a:r>
            <a:endParaRPr sz="1450">
              <a:latin typeface="Times New Roman"/>
              <a:cs typeface="Times New Roman"/>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marL="12700" marR="5080">
              <a:lnSpc>
                <a:spcPts val="1730"/>
              </a:lnSpc>
              <a:spcBef>
                <a:spcPts val="155"/>
              </a:spcBef>
            </a:pPr>
            <a:r>
              <a:rPr dirty="0" sz="1450" spc="-65">
                <a:latin typeface="Times New Roman"/>
                <a:cs typeface="Times New Roman"/>
              </a:rPr>
              <a:t>“Ay, </a:t>
            </a:r>
            <a:r>
              <a:rPr dirty="0" sz="1450" spc="-20">
                <a:latin typeface="Times New Roman"/>
                <a:cs typeface="Times New Roman"/>
              </a:rPr>
              <a:t>dear, </a:t>
            </a:r>
            <a:r>
              <a:rPr dirty="0" sz="1450" spc="-5">
                <a:latin typeface="Times New Roman"/>
                <a:cs typeface="Times New Roman"/>
              </a:rPr>
              <a:t>ye </a:t>
            </a:r>
            <a:r>
              <a:rPr dirty="0" sz="1450" spc="-10">
                <a:latin typeface="Times New Roman"/>
                <a:cs typeface="Times New Roman"/>
              </a:rPr>
              <a:t>are my lady </a:t>
            </a: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answered, fondly; “or </a:t>
            </a:r>
            <a:r>
              <a:rPr dirty="0" sz="1450" spc="-5">
                <a:latin typeface="Times New Roman"/>
                <a:cs typeface="Times New Roman"/>
              </a:rPr>
              <a:t>ye </a:t>
            </a:r>
            <a:r>
              <a:rPr dirty="0" sz="1450" spc="-10">
                <a:latin typeface="Times New Roman"/>
                <a:cs typeface="Times New Roman"/>
              </a:rPr>
              <a:t>shall, ere </a:t>
            </a:r>
            <a:r>
              <a:rPr dirty="0" sz="1450" spc="-5">
                <a:latin typeface="Times New Roman"/>
                <a:cs typeface="Times New Roman"/>
              </a:rPr>
              <a:t>noon </a:t>
            </a:r>
            <a:r>
              <a:rPr dirty="0" sz="1450" spc="-10">
                <a:latin typeface="Times New Roman"/>
                <a:cs typeface="Times New Roman"/>
              </a:rPr>
              <a:t>to-  morrow—will </a:t>
            </a:r>
            <a:r>
              <a:rPr dirty="0" sz="1450" spc="-5">
                <a:latin typeface="Times New Roman"/>
                <a:cs typeface="Times New Roman"/>
              </a:rPr>
              <a:t>ye </a:t>
            </a:r>
            <a:r>
              <a:rPr dirty="0" sz="1450" spc="-10">
                <a:latin typeface="Times New Roman"/>
                <a:cs typeface="Times New Roman"/>
              </a:rPr>
              <a:t>not?”</a:t>
            </a:r>
            <a:endParaRPr sz="1450">
              <a:latin typeface="Times New Roman"/>
              <a:cs typeface="Times New Roman"/>
            </a:endParaRPr>
          </a:p>
          <a:p>
            <a:pPr marL="12700">
              <a:lnSpc>
                <a:spcPct val="100000"/>
              </a:lnSpc>
              <a:spcBef>
                <a:spcPts val="505"/>
              </a:spcBef>
            </a:pPr>
            <a:r>
              <a:rPr dirty="0" sz="1450" spc="-10">
                <a:latin typeface="Times New Roman"/>
                <a:cs typeface="Times New Roman"/>
              </a:rPr>
              <a:t>“That will I, Dick, with </a:t>
            </a:r>
            <a:r>
              <a:rPr dirty="0" sz="1450" spc="-5">
                <a:latin typeface="Times New Roman"/>
                <a:cs typeface="Times New Roman"/>
              </a:rPr>
              <a:t>a </a:t>
            </a:r>
            <a:r>
              <a:rPr dirty="0" sz="1450" spc="-10">
                <a:latin typeface="Times New Roman"/>
                <a:cs typeface="Times New Roman"/>
              </a:rPr>
              <a:t>glad heart,” she</a:t>
            </a:r>
            <a:r>
              <a:rPr dirty="0" sz="1450" spc="35">
                <a:latin typeface="Times New Roman"/>
                <a:cs typeface="Times New Roman"/>
              </a:rPr>
              <a:t> </a:t>
            </a:r>
            <a:r>
              <a:rPr dirty="0" sz="1450" spc="-10">
                <a:latin typeface="Times New Roman"/>
                <a:cs typeface="Times New Roman"/>
              </a:rPr>
              <a:t>answered.</a:t>
            </a:r>
            <a:endParaRPr sz="1450">
              <a:latin typeface="Times New Roman"/>
              <a:cs typeface="Times New Roman"/>
            </a:endParaRPr>
          </a:p>
          <a:p>
            <a:pPr marL="12700" marR="685800">
              <a:lnSpc>
                <a:spcPct val="132400"/>
              </a:lnSpc>
              <a:spcBef>
                <a:spcPts val="5"/>
              </a:spcBef>
            </a:pPr>
            <a:r>
              <a:rPr dirty="0" sz="1450" spc="-65">
                <a:latin typeface="Times New Roman"/>
                <a:cs typeface="Times New Roman"/>
              </a:rPr>
              <a:t>“Ay, </a:t>
            </a:r>
            <a:r>
              <a:rPr dirty="0" sz="1450" spc="-10">
                <a:latin typeface="Times New Roman"/>
                <a:cs typeface="Times New Roman"/>
              </a:rPr>
              <a:t>sir? Methought </a:t>
            </a:r>
            <a:r>
              <a:rPr dirty="0" sz="1450" spc="-5">
                <a:latin typeface="Times New Roman"/>
                <a:cs typeface="Times New Roman"/>
              </a:rPr>
              <a:t>ye </a:t>
            </a:r>
            <a:r>
              <a:rPr dirty="0" sz="1450" spc="-10">
                <a:latin typeface="Times New Roman"/>
                <a:cs typeface="Times New Roman"/>
              </a:rPr>
              <a:t>were to </a:t>
            </a:r>
            <a:r>
              <a:rPr dirty="0" sz="1450" spc="-5">
                <a:latin typeface="Times New Roman"/>
                <a:cs typeface="Times New Roman"/>
              </a:rPr>
              <a:t>be a </a:t>
            </a:r>
            <a:r>
              <a:rPr dirty="0" sz="1450" spc="-10">
                <a:latin typeface="Times New Roman"/>
                <a:cs typeface="Times New Roman"/>
              </a:rPr>
              <a:t>monk!” said </a:t>
            </a:r>
            <a:r>
              <a:rPr dirty="0" sz="1450" spc="-5">
                <a:latin typeface="Times New Roman"/>
                <a:cs typeface="Times New Roman"/>
              </a:rPr>
              <a:t>a </a:t>
            </a:r>
            <a:r>
              <a:rPr dirty="0" sz="1450" spc="-10">
                <a:latin typeface="Times New Roman"/>
                <a:cs typeface="Times New Roman"/>
              </a:rPr>
              <a:t>voice in their ears.  “Alicia!” cried</a:t>
            </a:r>
            <a:r>
              <a:rPr dirty="0" sz="1450" spc="-5">
                <a:latin typeface="Times New Roman"/>
                <a:cs typeface="Times New Roman"/>
              </a:rPr>
              <a:t> </a:t>
            </a:r>
            <a:r>
              <a:rPr dirty="0" sz="1450" spc="-10">
                <a:latin typeface="Times New Roman"/>
                <a:cs typeface="Times New Roman"/>
              </a:rPr>
              <a:t>Joanna.</a:t>
            </a:r>
            <a:endParaRPr sz="1450">
              <a:latin typeface="Times New Roman"/>
              <a:cs typeface="Times New Roman"/>
            </a:endParaRPr>
          </a:p>
          <a:p>
            <a:pPr algn="just" marL="12700" marR="10160">
              <a:lnSpc>
                <a:spcPts val="1730"/>
              </a:lnSpc>
              <a:spcBef>
                <a:spcPts val="630"/>
              </a:spcBef>
            </a:pPr>
            <a:r>
              <a:rPr dirty="0" sz="1450" spc="-10">
                <a:latin typeface="Times New Roman"/>
                <a:cs typeface="Times New Roman"/>
              </a:rPr>
              <a:t>“Even </a:t>
            </a:r>
            <a:r>
              <a:rPr dirty="0" sz="1450" spc="-5">
                <a:latin typeface="Times New Roman"/>
                <a:cs typeface="Times New Roman"/>
              </a:rPr>
              <a:t>so,” </a:t>
            </a:r>
            <a:r>
              <a:rPr dirty="0" sz="1450" spc="-10">
                <a:latin typeface="Times New Roman"/>
                <a:cs typeface="Times New Roman"/>
              </a:rPr>
              <a:t>replied the </a:t>
            </a:r>
            <a:r>
              <a:rPr dirty="0" sz="1450" spc="-5">
                <a:latin typeface="Times New Roman"/>
                <a:cs typeface="Times New Roman"/>
              </a:rPr>
              <a:t>young </a:t>
            </a:r>
            <a:r>
              <a:rPr dirty="0" sz="1450" spc="-25">
                <a:latin typeface="Times New Roman"/>
                <a:cs typeface="Times New Roman"/>
              </a:rPr>
              <a:t>lady, </a:t>
            </a:r>
            <a:r>
              <a:rPr dirty="0" sz="1450" spc="-10">
                <a:latin typeface="Times New Roman"/>
                <a:cs typeface="Times New Roman"/>
              </a:rPr>
              <a:t>coming forward. “Alicia, whom </a:t>
            </a:r>
            <a:r>
              <a:rPr dirty="0" sz="1450" spc="-5">
                <a:latin typeface="Times New Roman"/>
                <a:cs typeface="Times New Roman"/>
              </a:rPr>
              <a:t>ye </a:t>
            </a:r>
            <a:r>
              <a:rPr dirty="0" sz="1450" spc="-10">
                <a:latin typeface="Times New Roman"/>
                <a:cs typeface="Times New Roman"/>
              </a:rPr>
              <a:t>left for  dead, and whom </a:t>
            </a:r>
            <a:r>
              <a:rPr dirty="0" sz="1450" spc="-5">
                <a:latin typeface="Times New Roman"/>
                <a:cs typeface="Times New Roman"/>
              </a:rPr>
              <a:t>your </a:t>
            </a:r>
            <a:r>
              <a:rPr dirty="0" sz="1450" spc="-10">
                <a:latin typeface="Times New Roman"/>
                <a:cs typeface="Times New Roman"/>
              </a:rPr>
              <a:t>lion-driver </a:t>
            </a:r>
            <a:r>
              <a:rPr dirty="0" sz="1450" spc="-5">
                <a:latin typeface="Times New Roman"/>
                <a:cs typeface="Times New Roman"/>
              </a:rPr>
              <a:t>found, </a:t>
            </a:r>
            <a:r>
              <a:rPr dirty="0" sz="1450" spc="-10">
                <a:latin typeface="Times New Roman"/>
                <a:cs typeface="Times New Roman"/>
              </a:rPr>
              <a:t>and </a:t>
            </a:r>
            <a:r>
              <a:rPr dirty="0" sz="1450" spc="-5">
                <a:latin typeface="Times New Roman"/>
                <a:cs typeface="Times New Roman"/>
              </a:rPr>
              <a:t>brought </a:t>
            </a:r>
            <a:r>
              <a:rPr dirty="0" sz="1450" spc="-10">
                <a:latin typeface="Times New Roman"/>
                <a:cs typeface="Times New Roman"/>
              </a:rPr>
              <a:t>to life again, and, </a:t>
            </a:r>
            <a:r>
              <a:rPr dirty="0" sz="1450" spc="-5">
                <a:latin typeface="Times New Roman"/>
                <a:cs typeface="Times New Roman"/>
              </a:rPr>
              <a:t>by </a:t>
            </a:r>
            <a:r>
              <a:rPr dirty="0" sz="1450" spc="-10">
                <a:latin typeface="Times New Roman"/>
                <a:cs typeface="Times New Roman"/>
              </a:rPr>
              <a:t>my  sooth, made love </a:t>
            </a:r>
            <a:r>
              <a:rPr dirty="0" sz="1450" spc="-5">
                <a:latin typeface="Times New Roman"/>
                <a:cs typeface="Times New Roman"/>
              </a:rPr>
              <a:t>to,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want to</a:t>
            </a:r>
            <a:r>
              <a:rPr dirty="0" sz="1450" spc="20">
                <a:latin typeface="Times New Roman"/>
                <a:cs typeface="Times New Roman"/>
              </a:rPr>
              <a:t> </a:t>
            </a:r>
            <a:r>
              <a:rPr dirty="0" sz="1450" spc="-10">
                <a:latin typeface="Times New Roman"/>
                <a:cs typeface="Times New Roman"/>
              </a:rPr>
              <a:t>know!”</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“I’ll </a:t>
            </a:r>
            <a:r>
              <a:rPr dirty="0" sz="1450" spc="-5">
                <a:latin typeface="Times New Roman"/>
                <a:cs typeface="Times New Roman"/>
              </a:rPr>
              <a:t>not </a:t>
            </a:r>
            <a:r>
              <a:rPr dirty="0" sz="1450" spc="-10">
                <a:latin typeface="Times New Roman"/>
                <a:cs typeface="Times New Roman"/>
              </a:rPr>
              <a:t>believe it,” cried Joanna.</a:t>
            </a:r>
            <a:r>
              <a:rPr dirty="0" sz="1450" spc="2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9525">
              <a:lnSpc>
                <a:spcPts val="1730"/>
              </a:lnSpc>
              <a:spcBef>
                <a:spcPts val="630"/>
              </a:spcBef>
            </a:pPr>
            <a:r>
              <a:rPr dirty="0" sz="1450" spc="-10">
                <a:latin typeface="Times New Roman"/>
                <a:cs typeface="Times New Roman"/>
              </a:rPr>
              <a:t>“Dick!” mimicked Alicia. “Dick, indeed! </a:t>
            </a:r>
            <a:r>
              <a:rPr dirty="0" sz="1450" spc="-85">
                <a:latin typeface="Times New Roman"/>
                <a:cs typeface="Times New Roman"/>
              </a:rPr>
              <a:t>Ay, </a:t>
            </a:r>
            <a:r>
              <a:rPr dirty="0" sz="1450" spc="-10">
                <a:latin typeface="Times New Roman"/>
                <a:cs typeface="Times New Roman"/>
              </a:rPr>
              <a:t>fair </a:t>
            </a:r>
            <a:r>
              <a:rPr dirty="0" sz="1450" spc="-25">
                <a:latin typeface="Times New Roman"/>
                <a:cs typeface="Times New Roman"/>
              </a:rPr>
              <a:t>sir, </a:t>
            </a:r>
            <a:r>
              <a:rPr dirty="0" sz="1450" spc="-10">
                <a:latin typeface="Times New Roman"/>
                <a:cs typeface="Times New Roman"/>
              </a:rPr>
              <a:t>and </a:t>
            </a:r>
            <a:r>
              <a:rPr dirty="0" sz="1450" spc="-5">
                <a:latin typeface="Times New Roman"/>
                <a:cs typeface="Times New Roman"/>
              </a:rPr>
              <a:t>ye </a:t>
            </a:r>
            <a:r>
              <a:rPr dirty="0" sz="1450" spc="-10">
                <a:latin typeface="Times New Roman"/>
                <a:cs typeface="Times New Roman"/>
              </a:rPr>
              <a:t>desert </a:t>
            </a:r>
            <a:r>
              <a:rPr dirty="0" sz="1450" spc="-5">
                <a:latin typeface="Times New Roman"/>
                <a:cs typeface="Times New Roman"/>
              </a:rPr>
              <a:t>poor  </a:t>
            </a:r>
            <a:r>
              <a:rPr dirty="0" sz="1450" spc="-10">
                <a:latin typeface="Times New Roman"/>
                <a:cs typeface="Times New Roman"/>
              </a:rPr>
              <a:t>damsels in distress,” she continued, turning to the </a:t>
            </a:r>
            <a:r>
              <a:rPr dirty="0" sz="1450" spc="-5">
                <a:latin typeface="Times New Roman"/>
                <a:cs typeface="Times New Roman"/>
              </a:rPr>
              <a:t>young </a:t>
            </a:r>
            <a:r>
              <a:rPr dirty="0" sz="1450" spc="-10">
                <a:latin typeface="Times New Roman"/>
                <a:cs typeface="Times New Roman"/>
              </a:rPr>
              <a:t>knight. </a:t>
            </a:r>
            <a:r>
              <a:rPr dirty="0" sz="1450" spc="-60">
                <a:latin typeface="Times New Roman"/>
                <a:cs typeface="Times New Roman"/>
              </a:rPr>
              <a:t>“Ye </a:t>
            </a:r>
            <a:r>
              <a:rPr dirty="0" sz="1450" spc="-10">
                <a:latin typeface="Times New Roman"/>
                <a:cs typeface="Times New Roman"/>
              </a:rPr>
              <a:t>leave  them planted behind oaks. But they say true—the age </a:t>
            </a:r>
            <a:r>
              <a:rPr dirty="0" sz="1450" spc="-5">
                <a:latin typeface="Times New Roman"/>
                <a:cs typeface="Times New Roman"/>
              </a:rPr>
              <a:t>of </a:t>
            </a:r>
            <a:r>
              <a:rPr dirty="0" sz="1450" spc="-10">
                <a:latin typeface="Times New Roman"/>
                <a:cs typeface="Times New Roman"/>
              </a:rPr>
              <a:t>chivalry is</a:t>
            </a:r>
            <a:r>
              <a:rPr dirty="0" sz="1450" spc="110">
                <a:latin typeface="Times New Roman"/>
                <a:cs typeface="Times New Roman"/>
              </a:rPr>
              <a:t> </a:t>
            </a:r>
            <a:r>
              <a:rPr dirty="0" sz="1450" spc="-10">
                <a:latin typeface="Times New Roman"/>
                <a:cs typeface="Times New Roman"/>
              </a:rPr>
              <a:t>dead.”</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“Madam,” cried Dick, in </a:t>
            </a:r>
            <a:r>
              <a:rPr dirty="0" sz="1450" spc="-15">
                <a:latin typeface="Times New Roman"/>
                <a:cs typeface="Times New Roman"/>
              </a:rPr>
              <a:t>despair, </a:t>
            </a:r>
            <a:r>
              <a:rPr dirty="0" sz="1450" spc="-10">
                <a:latin typeface="Times New Roman"/>
                <a:cs typeface="Times New Roman"/>
              </a:rPr>
              <a:t>“upon my soul </a:t>
            </a:r>
            <a:r>
              <a:rPr dirty="0" sz="1450" spc="-5">
                <a:latin typeface="Times New Roman"/>
                <a:cs typeface="Times New Roman"/>
              </a:rPr>
              <a:t>I </a:t>
            </a:r>
            <a:r>
              <a:rPr dirty="0" sz="1450" spc="-10">
                <a:latin typeface="Times New Roman"/>
                <a:cs typeface="Times New Roman"/>
              </a:rPr>
              <a:t>had forgotten </a:t>
            </a:r>
            <a:r>
              <a:rPr dirty="0" sz="1450" spc="-5">
                <a:latin typeface="Times New Roman"/>
                <a:cs typeface="Times New Roman"/>
              </a:rPr>
              <a:t>you </a:t>
            </a:r>
            <a:r>
              <a:rPr dirty="0" sz="1450" spc="-10">
                <a:latin typeface="Times New Roman"/>
                <a:cs typeface="Times New Roman"/>
              </a:rPr>
              <a:t>outright.  Madam, </a:t>
            </a:r>
            <a:r>
              <a:rPr dirty="0" sz="1450" spc="-5">
                <a:latin typeface="Times New Roman"/>
                <a:cs typeface="Times New Roman"/>
              </a:rPr>
              <a:t>ye </a:t>
            </a:r>
            <a:r>
              <a:rPr dirty="0" sz="1450" spc="-10">
                <a:latin typeface="Times New Roman"/>
                <a:cs typeface="Times New Roman"/>
              </a:rPr>
              <a:t>must try to pardon me. </a:t>
            </a:r>
            <a:r>
              <a:rPr dirty="0" sz="1450" spc="-85">
                <a:latin typeface="Times New Roman"/>
                <a:cs typeface="Times New Roman"/>
              </a:rPr>
              <a:t>Ye </a:t>
            </a:r>
            <a:r>
              <a:rPr dirty="0" sz="1450" spc="-10">
                <a:latin typeface="Times New Roman"/>
                <a:cs typeface="Times New Roman"/>
              </a:rPr>
              <a:t>see, </a:t>
            </a:r>
            <a:r>
              <a:rPr dirty="0" sz="1450" spc="-5">
                <a:latin typeface="Times New Roman"/>
                <a:cs typeface="Times New Roman"/>
              </a:rPr>
              <a:t>I </a:t>
            </a:r>
            <a:r>
              <a:rPr dirty="0" sz="1450" spc="-10">
                <a:latin typeface="Times New Roman"/>
                <a:cs typeface="Times New Roman"/>
              </a:rPr>
              <a:t>had new found</a:t>
            </a:r>
            <a:r>
              <a:rPr dirty="0" sz="1450" spc="145">
                <a:latin typeface="Times New Roman"/>
                <a:cs typeface="Times New Roman"/>
              </a:rPr>
              <a:t> </a:t>
            </a:r>
            <a:r>
              <a:rPr dirty="0" sz="1450" spc="-10">
                <a:latin typeface="Times New Roman"/>
                <a:cs typeface="Times New Roman"/>
              </a:rPr>
              <a:t>Joanna!”</a:t>
            </a:r>
            <a:endParaRPr sz="1450">
              <a:latin typeface="Times New Roman"/>
              <a:cs typeface="Times New Roman"/>
            </a:endParaRPr>
          </a:p>
          <a:p>
            <a:pPr algn="just" marL="12700" marR="6350">
              <a:lnSpc>
                <a:spcPts val="1730"/>
              </a:lnSpc>
              <a:spcBef>
                <a:spcPts val="575"/>
              </a:spcBef>
            </a:pPr>
            <a:r>
              <a:rPr dirty="0" sz="1450" spc="-10">
                <a:latin typeface="Times New Roman"/>
                <a:cs typeface="Times New Roman"/>
              </a:rPr>
              <a:t>“I did </a:t>
            </a:r>
            <a:r>
              <a:rPr dirty="0" sz="1450" spc="-5">
                <a:latin typeface="Times New Roman"/>
                <a:cs typeface="Times New Roman"/>
              </a:rPr>
              <a:t>not </a:t>
            </a:r>
            <a:r>
              <a:rPr dirty="0" sz="1450" spc="-10">
                <a:latin typeface="Times New Roman"/>
                <a:cs typeface="Times New Roman"/>
              </a:rPr>
              <a:t>suppose that </a:t>
            </a:r>
            <a:r>
              <a:rPr dirty="0" sz="1450" spc="-5">
                <a:latin typeface="Times New Roman"/>
                <a:cs typeface="Times New Roman"/>
              </a:rPr>
              <a:t>ye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it </a:t>
            </a:r>
            <a:r>
              <a:rPr dirty="0" sz="1450" spc="-5">
                <a:latin typeface="Times New Roman"/>
                <a:cs typeface="Times New Roman"/>
              </a:rPr>
              <a:t>o’ </a:t>
            </a:r>
            <a:r>
              <a:rPr dirty="0" sz="1450" spc="-10">
                <a:latin typeface="Times New Roman"/>
                <a:cs typeface="Times New Roman"/>
              </a:rPr>
              <a:t>purpose,” she retorted. “But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cruelly avenged. </a:t>
            </a:r>
            <a:r>
              <a:rPr dirty="0" sz="1450" spc="-5">
                <a:latin typeface="Times New Roman"/>
                <a:cs typeface="Times New Roman"/>
              </a:rPr>
              <a:t>I </a:t>
            </a:r>
            <a:r>
              <a:rPr dirty="0" sz="1450" spc="-10">
                <a:latin typeface="Times New Roman"/>
                <a:cs typeface="Times New Roman"/>
              </a:rPr>
              <a:t>will tell </a:t>
            </a:r>
            <a:r>
              <a:rPr dirty="0" sz="1450" spc="-5">
                <a:latin typeface="Times New Roman"/>
                <a:cs typeface="Times New Roman"/>
              </a:rPr>
              <a:t>a </a:t>
            </a:r>
            <a:r>
              <a:rPr dirty="0" sz="1450" spc="-10">
                <a:latin typeface="Times New Roman"/>
                <a:cs typeface="Times New Roman"/>
              </a:rPr>
              <a:t>secret to my Lady Shelton—she that is to </a:t>
            </a:r>
            <a:r>
              <a:rPr dirty="0" sz="1450" spc="-5">
                <a:latin typeface="Times New Roman"/>
                <a:cs typeface="Times New Roman"/>
              </a:rPr>
              <a:t>be,” </a:t>
            </a:r>
            <a:r>
              <a:rPr dirty="0" sz="1450" spc="-10">
                <a:latin typeface="Times New Roman"/>
                <a:cs typeface="Times New Roman"/>
              </a:rPr>
              <a:t>she  added, curtseying. “Joanna,” she continued, “I believe, </a:t>
            </a:r>
            <a:r>
              <a:rPr dirty="0" sz="1450" spc="-5">
                <a:latin typeface="Times New Roman"/>
                <a:cs typeface="Times New Roman"/>
              </a:rPr>
              <a:t>upon </a:t>
            </a:r>
            <a:r>
              <a:rPr dirty="0" sz="1450" spc="-10">
                <a:latin typeface="Times New Roman"/>
                <a:cs typeface="Times New Roman"/>
              </a:rPr>
              <a:t>my soul, </a:t>
            </a:r>
            <a:r>
              <a:rPr dirty="0" sz="1450" spc="-5">
                <a:latin typeface="Times New Roman"/>
                <a:cs typeface="Times New Roman"/>
              </a:rPr>
              <a:t>your  </a:t>
            </a:r>
            <a:r>
              <a:rPr dirty="0" sz="1450" spc="-10">
                <a:latin typeface="Times New Roman"/>
                <a:cs typeface="Times New Roman"/>
              </a:rPr>
              <a:t>sweetheart is </a:t>
            </a:r>
            <a:r>
              <a:rPr dirty="0" sz="1450" spc="-5">
                <a:latin typeface="Times New Roman"/>
                <a:cs typeface="Times New Roman"/>
              </a:rPr>
              <a:t>a </a:t>
            </a:r>
            <a:r>
              <a:rPr dirty="0" sz="1450" spc="-10">
                <a:latin typeface="Times New Roman"/>
                <a:cs typeface="Times New Roman"/>
              </a:rPr>
              <a:t>bold fellow in </a:t>
            </a:r>
            <a:r>
              <a:rPr dirty="0" sz="1450" spc="-5">
                <a:latin typeface="Times New Roman"/>
                <a:cs typeface="Times New Roman"/>
              </a:rPr>
              <a:t>a </a:t>
            </a:r>
            <a:r>
              <a:rPr dirty="0" sz="1450" spc="-10">
                <a:latin typeface="Times New Roman"/>
                <a:cs typeface="Times New Roman"/>
              </a:rPr>
              <a:t>fight, </a:t>
            </a:r>
            <a:r>
              <a:rPr dirty="0" sz="1450" spc="-5">
                <a:latin typeface="Times New Roman"/>
                <a:cs typeface="Times New Roman"/>
              </a:rPr>
              <a:t>but he </a:t>
            </a:r>
            <a:r>
              <a:rPr dirty="0" sz="1450" spc="-10">
                <a:latin typeface="Times New Roman"/>
                <a:cs typeface="Times New Roman"/>
              </a:rPr>
              <a:t>is, let me tell </a:t>
            </a:r>
            <a:r>
              <a:rPr dirty="0" sz="1450" spc="-5">
                <a:latin typeface="Times New Roman"/>
                <a:cs typeface="Times New Roman"/>
              </a:rPr>
              <a:t>you </a:t>
            </a:r>
            <a:r>
              <a:rPr dirty="0" sz="1450" spc="-20">
                <a:latin typeface="Times New Roman"/>
                <a:cs typeface="Times New Roman"/>
              </a:rPr>
              <a:t>plainly, </a:t>
            </a:r>
            <a:r>
              <a:rPr dirty="0" sz="1450" spc="-10">
                <a:latin typeface="Times New Roman"/>
                <a:cs typeface="Times New Roman"/>
              </a:rPr>
              <a:t>the  softest-hearted simpleton in England. Go to—ye may </a:t>
            </a:r>
            <a:r>
              <a:rPr dirty="0" sz="1450" spc="-5">
                <a:latin typeface="Times New Roman"/>
                <a:cs typeface="Times New Roman"/>
              </a:rPr>
              <a:t>do your </a:t>
            </a:r>
            <a:r>
              <a:rPr dirty="0" sz="1450" spc="-10">
                <a:latin typeface="Times New Roman"/>
                <a:cs typeface="Times New Roman"/>
              </a:rPr>
              <a:t>pleasure with  him! And </a:t>
            </a:r>
            <a:r>
              <a:rPr dirty="0" sz="1450" spc="-30">
                <a:latin typeface="Times New Roman"/>
                <a:cs typeface="Times New Roman"/>
              </a:rPr>
              <a:t>now, </a:t>
            </a:r>
            <a:r>
              <a:rPr dirty="0" sz="1450" spc="-5">
                <a:latin typeface="Times New Roman"/>
                <a:cs typeface="Times New Roman"/>
              </a:rPr>
              <a:t>fool </a:t>
            </a:r>
            <a:r>
              <a:rPr dirty="0" sz="1450" spc="-10">
                <a:latin typeface="Times New Roman"/>
                <a:cs typeface="Times New Roman"/>
              </a:rPr>
              <a:t>children, first kiss me, either </a:t>
            </a:r>
            <a:r>
              <a:rPr dirty="0" sz="1450" spc="-5">
                <a:latin typeface="Times New Roman"/>
                <a:cs typeface="Times New Roman"/>
              </a:rPr>
              <a:t>one of you, </a:t>
            </a:r>
            <a:r>
              <a:rPr dirty="0" sz="1450" spc="-10">
                <a:latin typeface="Times New Roman"/>
                <a:cs typeface="Times New Roman"/>
              </a:rPr>
              <a:t>for luck and  kindness; and then kiss each other just </a:t>
            </a:r>
            <a:r>
              <a:rPr dirty="0" sz="1450" spc="-5">
                <a:latin typeface="Times New Roman"/>
                <a:cs typeface="Times New Roman"/>
              </a:rPr>
              <a:t>one </a:t>
            </a:r>
            <a:r>
              <a:rPr dirty="0" sz="1450" spc="-10">
                <a:latin typeface="Times New Roman"/>
                <a:cs typeface="Times New Roman"/>
              </a:rPr>
              <a:t>minute </a:t>
            </a:r>
            <a:r>
              <a:rPr dirty="0" sz="1450" spc="-5">
                <a:latin typeface="Times New Roman"/>
                <a:cs typeface="Times New Roman"/>
              </a:rPr>
              <a:t>by </a:t>
            </a:r>
            <a:r>
              <a:rPr dirty="0" sz="1450" spc="-10">
                <a:latin typeface="Times New Roman"/>
                <a:cs typeface="Times New Roman"/>
              </a:rPr>
              <a:t>the glass, and </a:t>
            </a:r>
            <a:r>
              <a:rPr dirty="0" sz="1450" spc="-5">
                <a:latin typeface="Times New Roman"/>
                <a:cs typeface="Times New Roman"/>
              </a:rPr>
              <a:t>not one  </a:t>
            </a:r>
            <a:r>
              <a:rPr dirty="0" sz="1450" spc="-10">
                <a:latin typeface="Times New Roman"/>
                <a:cs typeface="Times New Roman"/>
              </a:rPr>
              <a:t>second longer; and then let </a:t>
            </a:r>
            <a:r>
              <a:rPr dirty="0" sz="1450" spc="-5">
                <a:latin typeface="Times New Roman"/>
                <a:cs typeface="Times New Roman"/>
              </a:rPr>
              <a:t>us </a:t>
            </a:r>
            <a:r>
              <a:rPr dirty="0" sz="1450" spc="-10">
                <a:latin typeface="Times New Roman"/>
                <a:cs typeface="Times New Roman"/>
              </a:rPr>
              <a:t>all three set forth for Holywood as fast as we  can stir; for these woods, methinks, are full </a:t>
            </a:r>
            <a:r>
              <a:rPr dirty="0" sz="1450" spc="-5">
                <a:latin typeface="Times New Roman"/>
                <a:cs typeface="Times New Roman"/>
              </a:rPr>
              <a:t>of </a:t>
            </a:r>
            <a:r>
              <a:rPr dirty="0" sz="1450" spc="-10">
                <a:latin typeface="Times New Roman"/>
                <a:cs typeface="Times New Roman"/>
              </a:rPr>
              <a:t>peril and exceeding</a:t>
            </a:r>
            <a:r>
              <a:rPr dirty="0" sz="1450" spc="105">
                <a:latin typeface="Times New Roman"/>
                <a:cs typeface="Times New Roman"/>
              </a:rPr>
              <a:t> </a:t>
            </a:r>
            <a:r>
              <a:rPr dirty="0" sz="1450" spc="-10">
                <a:latin typeface="Times New Roman"/>
                <a:cs typeface="Times New Roman"/>
              </a:rPr>
              <a:t>cold.”</a:t>
            </a:r>
            <a:endParaRPr sz="1450">
              <a:latin typeface="Times New Roman"/>
              <a:cs typeface="Times New Roman"/>
            </a:endParaRPr>
          </a:p>
          <a:p>
            <a:pPr algn="just" marL="12700" marR="10160">
              <a:lnSpc>
                <a:spcPts val="1730"/>
              </a:lnSpc>
              <a:spcBef>
                <a:spcPts val="560"/>
              </a:spcBef>
            </a:pPr>
            <a:r>
              <a:rPr dirty="0" sz="1450" spc="-10">
                <a:latin typeface="Times New Roman"/>
                <a:cs typeface="Times New Roman"/>
              </a:rPr>
              <a:t>“But did my Dick make love to you?” asked Joanna, clinging to her  </a:t>
            </a:r>
            <a:r>
              <a:rPr dirty="0" sz="1450" spc="-15">
                <a:latin typeface="Times New Roman"/>
                <a:cs typeface="Times New Roman"/>
              </a:rPr>
              <a:t>sweetheart’s</a:t>
            </a:r>
            <a:r>
              <a:rPr dirty="0" sz="1450" spc="-10">
                <a:latin typeface="Times New Roman"/>
                <a:cs typeface="Times New Roman"/>
              </a:rPr>
              <a:t> side.</a:t>
            </a:r>
            <a:endParaRPr sz="1450">
              <a:latin typeface="Times New Roman"/>
              <a:cs typeface="Times New Roman"/>
            </a:endParaRPr>
          </a:p>
          <a:p>
            <a:pPr algn="just" marL="12700" marR="5715">
              <a:lnSpc>
                <a:spcPts val="1730"/>
              </a:lnSpc>
              <a:spcBef>
                <a:spcPts val="575"/>
              </a:spcBef>
            </a:pPr>
            <a:r>
              <a:rPr dirty="0" sz="1450" spc="-30">
                <a:latin typeface="Times New Roman"/>
                <a:cs typeface="Times New Roman"/>
              </a:rPr>
              <a:t>“Nay, </a:t>
            </a:r>
            <a:r>
              <a:rPr dirty="0" sz="1450" spc="-5">
                <a:latin typeface="Times New Roman"/>
                <a:cs typeface="Times New Roman"/>
              </a:rPr>
              <a:t>fool </a:t>
            </a:r>
            <a:r>
              <a:rPr dirty="0" sz="1450" spc="-10">
                <a:latin typeface="Times New Roman"/>
                <a:cs typeface="Times New Roman"/>
              </a:rPr>
              <a:t>girl,” returned Alicia; “it was </a:t>
            </a:r>
            <a:r>
              <a:rPr dirty="0" sz="1450" spc="-5">
                <a:latin typeface="Times New Roman"/>
                <a:cs typeface="Times New Roman"/>
              </a:rPr>
              <a:t>I </a:t>
            </a:r>
            <a:r>
              <a:rPr dirty="0" sz="1450" spc="-10">
                <a:latin typeface="Times New Roman"/>
                <a:cs typeface="Times New Roman"/>
              </a:rPr>
              <a:t>made love to him. </a:t>
            </a:r>
            <a:r>
              <a:rPr dirty="0" sz="1450" spc="-5">
                <a:latin typeface="Times New Roman"/>
                <a:cs typeface="Times New Roman"/>
              </a:rPr>
              <a:t>I </a:t>
            </a:r>
            <a:r>
              <a:rPr dirty="0" sz="1450" spc="-15">
                <a:latin typeface="Times New Roman"/>
                <a:cs typeface="Times New Roman"/>
              </a:rPr>
              <a:t>offered </a:t>
            </a:r>
            <a:r>
              <a:rPr dirty="0" sz="1450" spc="-10">
                <a:latin typeface="Times New Roman"/>
                <a:cs typeface="Times New Roman"/>
              </a:rPr>
              <a:t>to marry  him, indeed; </a:t>
            </a:r>
            <a:r>
              <a:rPr dirty="0" sz="1450" spc="-5">
                <a:latin typeface="Times New Roman"/>
                <a:cs typeface="Times New Roman"/>
              </a:rPr>
              <a:t>but he </a:t>
            </a:r>
            <a:r>
              <a:rPr dirty="0" sz="1450" spc="-10">
                <a:latin typeface="Times New Roman"/>
                <a:cs typeface="Times New Roman"/>
              </a:rPr>
              <a:t>bade me </a:t>
            </a:r>
            <a:r>
              <a:rPr dirty="0" sz="1450" spc="-5">
                <a:latin typeface="Times New Roman"/>
                <a:cs typeface="Times New Roman"/>
              </a:rPr>
              <a:t>go </a:t>
            </a:r>
            <a:r>
              <a:rPr dirty="0" sz="1450" spc="-10">
                <a:latin typeface="Times New Roman"/>
                <a:cs typeface="Times New Roman"/>
              </a:rPr>
              <a:t>marry with my likes. These were his words.  </a:t>
            </a:r>
            <a:r>
              <a:rPr dirty="0" sz="1450" spc="-35">
                <a:latin typeface="Times New Roman"/>
                <a:cs typeface="Times New Roman"/>
              </a:rPr>
              <a:t>Nay,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will say: </a:t>
            </a:r>
            <a:r>
              <a:rPr dirty="0" sz="1450" spc="-5">
                <a:latin typeface="Times New Roman"/>
                <a:cs typeface="Times New Roman"/>
              </a:rPr>
              <a:t>he </a:t>
            </a:r>
            <a:r>
              <a:rPr dirty="0" sz="1450" spc="-10">
                <a:latin typeface="Times New Roman"/>
                <a:cs typeface="Times New Roman"/>
              </a:rPr>
              <a:t>is more plain than pleasant. But </a:t>
            </a:r>
            <a:r>
              <a:rPr dirty="0" sz="1450" spc="-30">
                <a:latin typeface="Times New Roman"/>
                <a:cs typeface="Times New Roman"/>
              </a:rPr>
              <a:t>now, </a:t>
            </a:r>
            <a:r>
              <a:rPr dirty="0" sz="1450" spc="-10">
                <a:latin typeface="Times New Roman"/>
                <a:cs typeface="Times New Roman"/>
              </a:rPr>
              <a:t>children, for the  sake </a:t>
            </a:r>
            <a:r>
              <a:rPr dirty="0" sz="1450" spc="-5">
                <a:latin typeface="Times New Roman"/>
                <a:cs typeface="Times New Roman"/>
              </a:rPr>
              <a:t>of </a:t>
            </a:r>
            <a:r>
              <a:rPr dirty="0" sz="1450" spc="-10">
                <a:latin typeface="Times New Roman"/>
                <a:cs typeface="Times New Roman"/>
              </a:rPr>
              <a:t>sense, set forward. Shall we </a:t>
            </a:r>
            <a:r>
              <a:rPr dirty="0" sz="1450" spc="-5">
                <a:latin typeface="Times New Roman"/>
                <a:cs typeface="Times New Roman"/>
              </a:rPr>
              <a:t>go </a:t>
            </a:r>
            <a:r>
              <a:rPr dirty="0" sz="1450" spc="-10">
                <a:latin typeface="Times New Roman"/>
                <a:cs typeface="Times New Roman"/>
              </a:rPr>
              <a:t>once more over the dingle, </a:t>
            </a:r>
            <a:r>
              <a:rPr dirty="0" sz="1450" spc="-5">
                <a:latin typeface="Times New Roman"/>
                <a:cs typeface="Times New Roman"/>
              </a:rPr>
              <a:t>or </a:t>
            </a:r>
            <a:r>
              <a:rPr dirty="0" sz="1450" spc="-10">
                <a:latin typeface="Times New Roman"/>
                <a:cs typeface="Times New Roman"/>
              </a:rPr>
              <a:t>push  straight for</a:t>
            </a:r>
            <a:r>
              <a:rPr dirty="0" sz="1450" spc="-5">
                <a:latin typeface="Times New Roman"/>
                <a:cs typeface="Times New Roman"/>
              </a:rPr>
              <a:t> </a:t>
            </a:r>
            <a:r>
              <a:rPr dirty="0" sz="1450" spc="-10">
                <a:latin typeface="Times New Roman"/>
                <a:cs typeface="Times New Roman"/>
              </a:rPr>
              <a:t>Holywood?”</a:t>
            </a:r>
            <a:endParaRPr sz="1450">
              <a:latin typeface="Times New Roman"/>
              <a:cs typeface="Times New Roman"/>
            </a:endParaRPr>
          </a:p>
          <a:p>
            <a:pPr algn="just" marL="12700" marR="5080">
              <a:lnSpc>
                <a:spcPts val="1730"/>
              </a:lnSpc>
              <a:spcBef>
                <a:spcPts val="565"/>
              </a:spcBef>
            </a:pPr>
            <a:r>
              <a:rPr dirty="0" sz="1450" spc="-25">
                <a:latin typeface="Times New Roman"/>
                <a:cs typeface="Times New Roman"/>
              </a:rPr>
              <a:t>“Why,” </a:t>
            </a:r>
            <a:r>
              <a:rPr dirty="0" sz="1450" spc="-10">
                <a:latin typeface="Times New Roman"/>
                <a:cs typeface="Times New Roman"/>
              </a:rPr>
              <a:t>said Dick, “I would like dearly to get </a:t>
            </a:r>
            <a:r>
              <a:rPr dirty="0" sz="1450" spc="-5">
                <a:latin typeface="Times New Roman"/>
                <a:cs typeface="Times New Roman"/>
              </a:rPr>
              <a:t>upon a </a:t>
            </a:r>
            <a:r>
              <a:rPr dirty="0" sz="1450" spc="-10">
                <a:latin typeface="Times New Roman"/>
                <a:cs typeface="Times New Roman"/>
              </a:rPr>
              <a:t>horse; for </a:t>
            </a:r>
            <a:r>
              <a:rPr dirty="0" sz="1450" spc="-5">
                <a:latin typeface="Times New Roman"/>
                <a:cs typeface="Times New Roman"/>
              </a:rPr>
              <a:t>I </a:t>
            </a:r>
            <a:r>
              <a:rPr dirty="0" sz="1450" spc="-10">
                <a:latin typeface="Times New Roman"/>
                <a:cs typeface="Times New Roman"/>
              </a:rPr>
              <a:t>have been  sore mauled and beaten, </a:t>
            </a:r>
            <a:r>
              <a:rPr dirty="0" sz="1450" spc="-5">
                <a:latin typeface="Times New Roman"/>
                <a:cs typeface="Times New Roman"/>
              </a:rPr>
              <a:t>one </a:t>
            </a:r>
            <a:r>
              <a:rPr dirty="0" sz="1450" spc="-10">
                <a:latin typeface="Times New Roman"/>
                <a:cs typeface="Times New Roman"/>
              </a:rPr>
              <a:t>way and </a:t>
            </a:r>
            <a:r>
              <a:rPr dirty="0" sz="1450" spc="-15">
                <a:latin typeface="Times New Roman"/>
                <a:cs typeface="Times New Roman"/>
              </a:rPr>
              <a:t>another, </a:t>
            </a:r>
            <a:r>
              <a:rPr dirty="0" sz="1450" spc="-10">
                <a:latin typeface="Times New Roman"/>
                <a:cs typeface="Times New Roman"/>
              </a:rPr>
              <a:t>these last days, and my </a:t>
            </a:r>
            <a:r>
              <a:rPr dirty="0" sz="1450" spc="-5">
                <a:latin typeface="Times New Roman"/>
                <a:cs typeface="Times New Roman"/>
              </a:rPr>
              <a:t>poor  body </a:t>
            </a:r>
            <a:r>
              <a:rPr dirty="0" sz="1450" spc="-10">
                <a:latin typeface="Times New Roman"/>
                <a:cs typeface="Times New Roman"/>
              </a:rPr>
              <a:t>is </a:t>
            </a:r>
            <a:r>
              <a:rPr dirty="0" sz="1450" spc="-5">
                <a:latin typeface="Times New Roman"/>
                <a:cs typeface="Times New Roman"/>
              </a:rPr>
              <a:t>one </a:t>
            </a:r>
            <a:r>
              <a:rPr dirty="0" sz="1450" spc="-10">
                <a:latin typeface="Times New Roman"/>
                <a:cs typeface="Times New Roman"/>
              </a:rPr>
              <a:t>bruise. But how think ye? If the men, </a:t>
            </a:r>
            <a:r>
              <a:rPr dirty="0" sz="1450" spc="-5">
                <a:latin typeface="Times New Roman"/>
                <a:cs typeface="Times New Roman"/>
              </a:rPr>
              <a:t>upon </a:t>
            </a:r>
            <a:r>
              <a:rPr dirty="0" sz="1450" spc="-10">
                <a:latin typeface="Times New Roman"/>
                <a:cs typeface="Times New Roman"/>
              </a:rPr>
              <a:t>the alarm </a:t>
            </a:r>
            <a:r>
              <a:rPr dirty="0" sz="1450" spc="-5">
                <a:latin typeface="Times New Roman"/>
                <a:cs typeface="Times New Roman"/>
              </a:rPr>
              <a:t>of </a:t>
            </a:r>
            <a:r>
              <a:rPr dirty="0" sz="1450" spc="-10">
                <a:latin typeface="Times New Roman"/>
                <a:cs typeface="Times New Roman"/>
              </a:rPr>
              <a:t>the  fighting, had fled </a:t>
            </a:r>
            <a:r>
              <a:rPr dirty="0" sz="1450" spc="-30">
                <a:latin typeface="Times New Roman"/>
                <a:cs typeface="Times New Roman"/>
              </a:rPr>
              <a:t>away, </a:t>
            </a:r>
            <a:r>
              <a:rPr dirty="0" sz="1450" spc="-10">
                <a:latin typeface="Times New Roman"/>
                <a:cs typeface="Times New Roman"/>
              </a:rPr>
              <a:t>we should have </a:t>
            </a:r>
            <a:r>
              <a:rPr dirty="0" sz="1450" spc="-5">
                <a:latin typeface="Times New Roman"/>
                <a:cs typeface="Times New Roman"/>
              </a:rPr>
              <a:t>gone </a:t>
            </a:r>
            <a:r>
              <a:rPr dirty="0" sz="1450" spc="-10">
                <a:latin typeface="Times New Roman"/>
                <a:cs typeface="Times New Roman"/>
              </a:rPr>
              <a:t>about for nothing. </a:t>
            </a:r>
            <a:r>
              <a:rPr dirty="0" sz="1450" spc="-20">
                <a:latin typeface="Times New Roman"/>
                <a:cs typeface="Times New Roman"/>
              </a:rPr>
              <a:t>’Tis </a:t>
            </a:r>
            <a:r>
              <a:rPr dirty="0" sz="1450" spc="-5">
                <a:latin typeface="Times New Roman"/>
                <a:cs typeface="Times New Roman"/>
              </a:rPr>
              <a:t>but </a:t>
            </a:r>
            <a:r>
              <a:rPr dirty="0" sz="1450" spc="-10">
                <a:latin typeface="Times New Roman"/>
                <a:cs typeface="Times New Roman"/>
              </a:rPr>
              <a:t>some  three short miles to Holywood direct; the bell hath </a:t>
            </a:r>
            <a:r>
              <a:rPr dirty="0" sz="1450" spc="-5">
                <a:latin typeface="Times New Roman"/>
                <a:cs typeface="Times New Roman"/>
              </a:rPr>
              <a:t>not </a:t>
            </a:r>
            <a:r>
              <a:rPr dirty="0" sz="1450" spc="-10">
                <a:latin typeface="Times New Roman"/>
                <a:cs typeface="Times New Roman"/>
              </a:rPr>
              <a:t>beat nine; the snow is  pretty firm to walk </a:t>
            </a:r>
            <a:r>
              <a:rPr dirty="0" sz="1450" spc="-5">
                <a:latin typeface="Times New Roman"/>
                <a:cs typeface="Times New Roman"/>
              </a:rPr>
              <a:t>upon, </a:t>
            </a:r>
            <a:r>
              <a:rPr dirty="0" sz="1450" spc="-10">
                <a:latin typeface="Times New Roman"/>
                <a:cs typeface="Times New Roman"/>
              </a:rPr>
              <a:t>the moon clear; how if we went even as we</a:t>
            </a:r>
            <a:r>
              <a:rPr dirty="0" sz="1450" spc="100">
                <a:latin typeface="Times New Roman"/>
                <a:cs typeface="Times New Roman"/>
              </a:rPr>
              <a:t> </a:t>
            </a:r>
            <a:r>
              <a:rPr dirty="0" sz="1450" spc="-10">
                <a:latin typeface="Times New Roman"/>
                <a:cs typeface="Times New Roman"/>
              </a:rPr>
              <a:t>are?”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“Agreed,” cried Alicia; </a:t>
            </a:r>
            <a:r>
              <a:rPr dirty="0" sz="1450" spc="-5">
                <a:latin typeface="Times New Roman"/>
                <a:cs typeface="Times New Roman"/>
              </a:rPr>
              <a:t>but </a:t>
            </a:r>
            <a:r>
              <a:rPr dirty="0" sz="1450" spc="-10">
                <a:latin typeface="Times New Roman"/>
                <a:cs typeface="Times New Roman"/>
              </a:rPr>
              <a:t>Joanna only pressed </a:t>
            </a:r>
            <a:r>
              <a:rPr dirty="0" sz="1450" spc="-5">
                <a:latin typeface="Times New Roman"/>
                <a:cs typeface="Times New Roman"/>
              </a:rPr>
              <a:t>upon </a:t>
            </a:r>
            <a:r>
              <a:rPr dirty="0" sz="1450" spc="-25">
                <a:latin typeface="Times New Roman"/>
                <a:cs typeface="Times New Roman"/>
              </a:rPr>
              <a:t>Dick’s</a:t>
            </a:r>
            <a:r>
              <a:rPr dirty="0" sz="1450" spc="40">
                <a:latin typeface="Times New Roman"/>
                <a:cs typeface="Times New Roman"/>
              </a:rPr>
              <a:t> </a:t>
            </a:r>
            <a:r>
              <a:rPr dirty="0" sz="1450" spc="-10">
                <a:latin typeface="Times New Roman"/>
                <a:cs typeface="Times New Roman"/>
              </a:rPr>
              <a:t>arm.</a:t>
            </a:r>
            <a:endParaRPr sz="1450">
              <a:latin typeface="Times New Roman"/>
              <a:cs typeface="Times New Roman"/>
            </a:endParaRPr>
          </a:p>
          <a:p>
            <a:pPr algn="just" marL="12700">
              <a:lnSpc>
                <a:spcPct val="100000"/>
              </a:lnSpc>
              <a:spcBef>
                <a:spcPts val="560"/>
              </a:spcBef>
            </a:pPr>
            <a:r>
              <a:rPr dirty="0" sz="1450" spc="-10">
                <a:latin typeface="Times New Roman"/>
                <a:cs typeface="Times New Roman"/>
              </a:rPr>
              <a:t>Forth, then, they went, through open leafless groves and down</a:t>
            </a:r>
            <a:r>
              <a:rPr dirty="0" sz="1450" spc="300">
                <a:latin typeface="Times New Roman"/>
                <a:cs typeface="Times New Roman"/>
              </a:rPr>
              <a:t> </a:t>
            </a:r>
            <a:r>
              <a:rPr dirty="0" sz="1450" spc="-10">
                <a:latin typeface="Times New Roman"/>
                <a:cs typeface="Times New Roman"/>
              </a:rPr>
              <a:t>snow-clad</a:t>
            </a:r>
            <a:endParaRPr sz="1450">
              <a:latin typeface="Times New Roman"/>
              <a:cs typeface="Times New Roman"/>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alleys, under the white face </a:t>
            </a:r>
            <a:r>
              <a:rPr dirty="0" sz="1450" spc="-5">
                <a:latin typeface="Times New Roman"/>
                <a:cs typeface="Times New Roman"/>
              </a:rPr>
              <a:t>of </a:t>
            </a:r>
            <a:r>
              <a:rPr dirty="0" sz="1450" spc="-10">
                <a:latin typeface="Times New Roman"/>
                <a:cs typeface="Times New Roman"/>
              </a:rPr>
              <a:t>the winter moon; Dick and Joanna walking  hand in hand and in </a:t>
            </a:r>
            <a:r>
              <a:rPr dirty="0" sz="1450" spc="-5">
                <a:latin typeface="Times New Roman"/>
                <a:cs typeface="Times New Roman"/>
              </a:rPr>
              <a:t>a </a:t>
            </a:r>
            <a:r>
              <a:rPr dirty="0" sz="1450" spc="-10">
                <a:latin typeface="Times New Roman"/>
                <a:cs typeface="Times New Roman"/>
              </a:rPr>
              <a:t>heaven </a:t>
            </a:r>
            <a:r>
              <a:rPr dirty="0" sz="1450" spc="-5">
                <a:latin typeface="Times New Roman"/>
                <a:cs typeface="Times New Roman"/>
              </a:rPr>
              <a:t>of </a:t>
            </a:r>
            <a:r>
              <a:rPr dirty="0" sz="1450" spc="-10">
                <a:latin typeface="Times New Roman"/>
                <a:cs typeface="Times New Roman"/>
              </a:rPr>
              <a:t>pleasure; and their light-minded companion,  her own bereavements heartily forgotten, followed </a:t>
            </a:r>
            <a:r>
              <a:rPr dirty="0" sz="1450" spc="-5">
                <a:latin typeface="Times New Roman"/>
                <a:cs typeface="Times New Roman"/>
              </a:rPr>
              <a:t>a </a:t>
            </a:r>
            <a:r>
              <a:rPr dirty="0" sz="1450" spc="-10">
                <a:latin typeface="Times New Roman"/>
                <a:cs typeface="Times New Roman"/>
              </a:rPr>
              <a:t>pace </a:t>
            </a:r>
            <a:r>
              <a:rPr dirty="0" sz="1450" spc="-5">
                <a:latin typeface="Times New Roman"/>
                <a:cs typeface="Times New Roman"/>
              </a:rPr>
              <a:t>or </a:t>
            </a:r>
            <a:r>
              <a:rPr dirty="0" sz="1450" spc="-10">
                <a:latin typeface="Times New Roman"/>
                <a:cs typeface="Times New Roman"/>
              </a:rPr>
              <a:t>two behind, now  rallying them </a:t>
            </a:r>
            <a:r>
              <a:rPr dirty="0" sz="1450" spc="-5">
                <a:latin typeface="Times New Roman"/>
                <a:cs typeface="Times New Roman"/>
              </a:rPr>
              <a:t>upon </a:t>
            </a:r>
            <a:r>
              <a:rPr dirty="0" sz="1450" spc="-10">
                <a:latin typeface="Times New Roman"/>
                <a:cs typeface="Times New Roman"/>
              </a:rPr>
              <a:t>their silence, and now drawing happy pictures </a:t>
            </a:r>
            <a:r>
              <a:rPr dirty="0" sz="1450" spc="-5">
                <a:latin typeface="Times New Roman"/>
                <a:cs typeface="Times New Roman"/>
              </a:rPr>
              <a:t>of </a:t>
            </a:r>
            <a:r>
              <a:rPr dirty="0" sz="1450" spc="-10">
                <a:latin typeface="Times New Roman"/>
                <a:cs typeface="Times New Roman"/>
              </a:rPr>
              <a:t>their  future and united</a:t>
            </a:r>
            <a:r>
              <a:rPr dirty="0" sz="1450">
                <a:latin typeface="Times New Roman"/>
                <a:cs typeface="Times New Roman"/>
              </a:rPr>
              <a:t> </a:t>
            </a:r>
            <a:r>
              <a:rPr dirty="0" sz="1450" spc="-10">
                <a:latin typeface="Times New Roman"/>
                <a:cs typeface="Times New Roman"/>
              </a:rPr>
              <a:t>lives.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Still, indeed, in the distance </a:t>
            </a:r>
            <a:r>
              <a:rPr dirty="0" sz="1450" spc="-5">
                <a:latin typeface="Times New Roman"/>
                <a:cs typeface="Times New Roman"/>
              </a:rPr>
              <a:t>of </a:t>
            </a:r>
            <a:r>
              <a:rPr dirty="0" sz="1450" spc="-10">
                <a:latin typeface="Times New Roman"/>
                <a:cs typeface="Times New Roman"/>
              </a:rPr>
              <a:t>the wood, the riders </a:t>
            </a:r>
            <a:r>
              <a:rPr dirty="0" sz="1450" spc="-5">
                <a:latin typeface="Times New Roman"/>
                <a:cs typeface="Times New Roman"/>
              </a:rPr>
              <a:t>of </a:t>
            </a:r>
            <a:r>
              <a:rPr dirty="0" sz="1450" spc="-15">
                <a:latin typeface="Times New Roman"/>
                <a:cs typeface="Times New Roman"/>
              </a:rPr>
              <a:t>Tunstall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heard  urging their pursuit; and from time to time cries </a:t>
            </a:r>
            <a:r>
              <a:rPr dirty="0" sz="1450" spc="-5">
                <a:latin typeface="Times New Roman"/>
                <a:cs typeface="Times New Roman"/>
              </a:rPr>
              <a:t>or </a:t>
            </a:r>
            <a:r>
              <a:rPr dirty="0" sz="1450" spc="-10">
                <a:latin typeface="Times New Roman"/>
                <a:cs typeface="Times New Roman"/>
              </a:rPr>
              <a:t>the clash </a:t>
            </a:r>
            <a:r>
              <a:rPr dirty="0" sz="1450" spc="-5">
                <a:latin typeface="Times New Roman"/>
                <a:cs typeface="Times New Roman"/>
              </a:rPr>
              <a:t>of </a:t>
            </a:r>
            <a:r>
              <a:rPr dirty="0" sz="1450" spc="-10">
                <a:latin typeface="Times New Roman"/>
                <a:cs typeface="Times New Roman"/>
              </a:rPr>
              <a:t>steel  announced the shock </a:t>
            </a:r>
            <a:r>
              <a:rPr dirty="0" sz="1450" spc="-5">
                <a:latin typeface="Times New Roman"/>
                <a:cs typeface="Times New Roman"/>
              </a:rPr>
              <a:t>of </a:t>
            </a:r>
            <a:r>
              <a:rPr dirty="0" sz="1450" spc="-10">
                <a:latin typeface="Times New Roman"/>
                <a:cs typeface="Times New Roman"/>
              </a:rPr>
              <a:t>enemies. But in these </a:t>
            </a:r>
            <a:r>
              <a:rPr dirty="0" sz="1450" spc="-5">
                <a:latin typeface="Times New Roman"/>
                <a:cs typeface="Times New Roman"/>
              </a:rPr>
              <a:t>young </a:t>
            </a:r>
            <a:r>
              <a:rPr dirty="0" sz="1450" spc="-10">
                <a:latin typeface="Times New Roman"/>
                <a:cs typeface="Times New Roman"/>
              </a:rPr>
              <a:t>folk, bred among the  alarms </a:t>
            </a:r>
            <a:r>
              <a:rPr dirty="0" sz="1450" spc="-5">
                <a:latin typeface="Times New Roman"/>
                <a:cs typeface="Times New Roman"/>
              </a:rPr>
              <a:t>of </a:t>
            </a:r>
            <a:r>
              <a:rPr dirty="0" sz="1450" spc="-25">
                <a:latin typeface="Times New Roman"/>
                <a:cs typeface="Times New Roman"/>
              </a:rPr>
              <a:t>war, </a:t>
            </a:r>
            <a:r>
              <a:rPr dirty="0" sz="1450" spc="-10">
                <a:latin typeface="Times New Roman"/>
                <a:cs typeface="Times New Roman"/>
              </a:rPr>
              <a:t>and fresh from such </a:t>
            </a:r>
            <a:r>
              <a:rPr dirty="0" sz="1450" spc="-5">
                <a:latin typeface="Times New Roman"/>
                <a:cs typeface="Times New Roman"/>
              </a:rPr>
              <a:t>a </a:t>
            </a:r>
            <a:r>
              <a:rPr dirty="0" sz="1450" spc="-10">
                <a:latin typeface="Times New Roman"/>
                <a:cs typeface="Times New Roman"/>
              </a:rPr>
              <a:t>multiplicity </a:t>
            </a:r>
            <a:r>
              <a:rPr dirty="0" sz="1450" spc="-5">
                <a:latin typeface="Times New Roman"/>
                <a:cs typeface="Times New Roman"/>
              </a:rPr>
              <a:t>of </a:t>
            </a:r>
            <a:r>
              <a:rPr dirty="0" sz="1450" spc="-10">
                <a:latin typeface="Times New Roman"/>
                <a:cs typeface="Times New Roman"/>
              </a:rPr>
              <a:t>dangers, neither fear </a:t>
            </a:r>
            <a:r>
              <a:rPr dirty="0" sz="1450" spc="-5">
                <a:latin typeface="Times New Roman"/>
                <a:cs typeface="Times New Roman"/>
              </a:rPr>
              <a:t>nor  </a:t>
            </a:r>
            <a:r>
              <a:rPr dirty="0" sz="1450" spc="-10">
                <a:latin typeface="Times New Roman"/>
                <a:cs typeface="Times New Roman"/>
              </a:rPr>
              <a:t>pity could </a:t>
            </a:r>
            <a:r>
              <a:rPr dirty="0" sz="1450" spc="-5">
                <a:latin typeface="Times New Roman"/>
                <a:cs typeface="Times New Roman"/>
              </a:rPr>
              <a:t>be </a:t>
            </a:r>
            <a:r>
              <a:rPr dirty="0" sz="1450" spc="-10">
                <a:latin typeface="Times New Roman"/>
                <a:cs typeface="Times New Roman"/>
              </a:rPr>
              <a:t>lightly wakened. Content to find the sounds still drawing farther  and farther </a:t>
            </a:r>
            <a:r>
              <a:rPr dirty="0" sz="1450" spc="-30">
                <a:latin typeface="Times New Roman"/>
                <a:cs typeface="Times New Roman"/>
              </a:rPr>
              <a:t>away, </a:t>
            </a:r>
            <a:r>
              <a:rPr dirty="0" sz="1450" spc="-10">
                <a:latin typeface="Times New Roman"/>
                <a:cs typeface="Times New Roman"/>
              </a:rPr>
              <a:t>they gave </a:t>
            </a:r>
            <a:r>
              <a:rPr dirty="0" sz="1450" spc="-5">
                <a:latin typeface="Times New Roman"/>
                <a:cs typeface="Times New Roman"/>
              </a:rPr>
              <a:t>up </a:t>
            </a:r>
            <a:r>
              <a:rPr dirty="0" sz="1450" spc="-10">
                <a:latin typeface="Times New Roman"/>
                <a:cs typeface="Times New Roman"/>
              </a:rPr>
              <a:t>their hearts to the enjoyment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hour, </a:t>
            </a:r>
            <a:r>
              <a:rPr dirty="0" sz="1450" spc="320">
                <a:latin typeface="Times New Roman"/>
                <a:cs typeface="Times New Roman"/>
              </a:rPr>
              <a:t> </a:t>
            </a:r>
            <a:r>
              <a:rPr dirty="0" sz="1450" spc="-10">
                <a:latin typeface="Times New Roman"/>
                <a:cs typeface="Times New Roman"/>
              </a:rPr>
              <a:t>walking </a:t>
            </a:r>
            <a:r>
              <a:rPr dirty="0" sz="1450" spc="-20">
                <a:latin typeface="Times New Roman"/>
                <a:cs typeface="Times New Roman"/>
              </a:rPr>
              <a:t>already, </a:t>
            </a:r>
            <a:r>
              <a:rPr dirty="0" sz="1450" spc="-10">
                <a:latin typeface="Times New Roman"/>
                <a:cs typeface="Times New Roman"/>
              </a:rPr>
              <a:t>as Alicia </a:t>
            </a:r>
            <a:r>
              <a:rPr dirty="0" sz="1450" spc="-5">
                <a:latin typeface="Times New Roman"/>
                <a:cs typeface="Times New Roman"/>
              </a:rPr>
              <a:t>put </a:t>
            </a:r>
            <a:r>
              <a:rPr dirty="0" sz="1450" spc="-10">
                <a:latin typeface="Times New Roman"/>
                <a:cs typeface="Times New Roman"/>
              </a:rPr>
              <a:t>it, in </a:t>
            </a:r>
            <a:r>
              <a:rPr dirty="0" sz="1450" spc="-5">
                <a:latin typeface="Times New Roman"/>
                <a:cs typeface="Times New Roman"/>
              </a:rPr>
              <a:t>a </a:t>
            </a:r>
            <a:r>
              <a:rPr dirty="0" sz="1450" spc="-10">
                <a:latin typeface="Times New Roman"/>
                <a:cs typeface="Times New Roman"/>
              </a:rPr>
              <a:t>wedding procession; and neither the rude  solitude </a:t>
            </a:r>
            <a:r>
              <a:rPr dirty="0" sz="1450" spc="-5">
                <a:latin typeface="Times New Roman"/>
                <a:cs typeface="Times New Roman"/>
              </a:rPr>
              <a:t>of </a:t>
            </a:r>
            <a:r>
              <a:rPr dirty="0" sz="1450" spc="-10">
                <a:latin typeface="Times New Roman"/>
                <a:cs typeface="Times New Roman"/>
              </a:rPr>
              <a:t>the forest, </a:t>
            </a:r>
            <a:r>
              <a:rPr dirty="0" sz="1450" spc="-5">
                <a:latin typeface="Times New Roman"/>
                <a:cs typeface="Times New Roman"/>
              </a:rPr>
              <a:t>nor </a:t>
            </a:r>
            <a:r>
              <a:rPr dirty="0" sz="1450" spc="-10">
                <a:latin typeface="Times New Roman"/>
                <a:cs typeface="Times New Roman"/>
              </a:rPr>
              <a:t>the cold </a:t>
            </a:r>
            <a:r>
              <a:rPr dirty="0" sz="1450" spc="-5">
                <a:latin typeface="Times New Roman"/>
                <a:cs typeface="Times New Roman"/>
              </a:rPr>
              <a:t>of </a:t>
            </a:r>
            <a:r>
              <a:rPr dirty="0" sz="1450" spc="-10">
                <a:latin typeface="Times New Roman"/>
                <a:cs typeface="Times New Roman"/>
              </a:rPr>
              <a:t>the freezing night, had any force to  shadow </a:t>
            </a:r>
            <a:r>
              <a:rPr dirty="0" sz="1450" spc="-5">
                <a:latin typeface="Times New Roman"/>
                <a:cs typeface="Times New Roman"/>
              </a:rPr>
              <a:t>or </a:t>
            </a:r>
            <a:r>
              <a:rPr dirty="0" sz="1450" spc="-10">
                <a:latin typeface="Times New Roman"/>
                <a:cs typeface="Times New Roman"/>
              </a:rPr>
              <a:t>distract their</a:t>
            </a:r>
            <a:r>
              <a:rPr dirty="0" sz="1450" spc="5">
                <a:latin typeface="Times New Roman"/>
                <a:cs typeface="Times New Roman"/>
              </a:rPr>
              <a:t> </a:t>
            </a:r>
            <a:r>
              <a:rPr dirty="0" sz="1450" spc="-10">
                <a:latin typeface="Times New Roman"/>
                <a:cs typeface="Times New Roman"/>
              </a:rPr>
              <a:t>happiness.</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At length, from </a:t>
            </a:r>
            <a:r>
              <a:rPr dirty="0" sz="1450" spc="-5">
                <a:latin typeface="Times New Roman"/>
                <a:cs typeface="Times New Roman"/>
              </a:rPr>
              <a:t>a </a:t>
            </a:r>
            <a:r>
              <a:rPr dirty="0" sz="1450" spc="-10">
                <a:latin typeface="Times New Roman"/>
                <a:cs typeface="Times New Roman"/>
              </a:rPr>
              <a:t>rising hill, they looked below them </a:t>
            </a:r>
            <a:r>
              <a:rPr dirty="0" sz="1450" spc="-5">
                <a:latin typeface="Times New Roman"/>
                <a:cs typeface="Times New Roman"/>
              </a:rPr>
              <a:t>on </a:t>
            </a:r>
            <a:r>
              <a:rPr dirty="0" sz="1450" spc="-10">
                <a:latin typeface="Times New Roman"/>
                <a:cs typeface="Times New Roman"/>
              </a:rPr>
              <a:t>the dell </a:t>
            </a:r>
            <a:r>
              <a:rPr dirty="0" sz="1450" spc="-5">
                <a:latin typeface="Times New Roman"/>
                <a:cs typeface="Times New Roman"/>
              </a:rPr>
              <a:t>of </a:t>
            </a:r>
            <a:r>
              <a:rPr dirty="0" sz="1450" spc="-10">
                <a:latin typeface="Times New Roman"/>
                <a:cs typeface="Times New Roman"/>
              </a:rPr>
              <a:t>Holywood.  The great windows </a:t>
            </a:r>
            <a:r>
              <a:rPr dirty="0" sz="1450" spc="-5">
                <a:latin typeface="Times New Roman"/>
                <a:cs typeface="Times New Roman"/>
              </a:rPr>
              <a:t>of </a:t>
            </a:r>
            <a:r>
              <a:rPr dirty="0" sz="1450" spc="-10">
                <a:latin typeface="Times New Roman"/>
                <a:cs typeface="Times New Roman"/>
              </a:rPr>
              <a:t>the forest abbey shone with torch and candle; its high  pinnacles and spires arose very clear and silent, and the gold rood </a:t>
            </a:r>
            <a:r>
              <a:rPr dirty="0" sz="1450" spc="-5">
                <a:latin typeface="Times New Roman"/>
                <a:cs typeface="Times New Roman"/>
              </a:rPr>
              <a:t>upon </a:t>
            </a:r>
            <a:r>
              <a:rPr dirty="0" sz="1450" spc="-10">
                <a:latin typeface="Times New Roman"/>
                <a:cs typeface="Times New Roman"/>
              </a:rPr>
              <a:t>the  topmost summit glittered brightly in the moon. All about it, in the open glade,  camp-fires were burning, and the ground was thick with huts; and across the  midst </a:t>
            </a:r>
            <a:r>
              <a:rPr dirty="0" sz="1450" spc="-5">
                <a:latin typeface="Times New Roman"/>
                <a:cs typeface="Times New Roman"/>
              </a:rPr>
              <a:t>of </a:t>
            </a:r>
            <a:r>
              <a:rPr dirty="0" sz="1450" spc="-10">
                <a:latin typeface="Times New Roman"/>
                <a:cs typeface="Times New Roman"/>
              </a:rPr>
              <a:t>the picture the frozen river</a:t>
            </a:r>
            <a:r>
              <a:rPr dirty="0" sz="1450" spc="20">
                <a:latin typeface="Times New Roman"/>
                <a:cs typeface="Times New Roman"/>
              </a:rPr>
              <a:t> </a:t>
            </a:r>
            <a:r>
              <a:rPr dirty="0" sz="1450" spc="-10">
                <a:latin typeface="Times New Roman"/>
                <a:cs typeface="Times New Roman"/>
              </a:rPr>
              <a:t>curved.</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“By the mass,” said Richard, “there are Lord </a:t>
            </a:r>
            <a:r>
              <a:rPr dirty="0" sz="1450" spc="-20">
                <a:latin typeface="Times New Roman"/>
                <a:cs typeface="Times New Roman"/>
              </a:rPr>
              <a:t>Foxham’s </a:t>
            </a:r>
            <a:r>
              <a:rPr dirty="0" sz="1450" spc="-10">
                <a:latin typeface="Times New Roman"/>
                <a:cs typeface="Times New Roman"/>
              </a:rPr>
              <a:t>fellows still encamped.  The messenger hath certainly miscarried. </a:t>
            </a:r>
            <a:r>
              <a:rPr dirty="0" sz="1450" spc="-35">
                <a:latin typeface="Times New Roman"/>
                <a:cs typeface="Times New Roman"/>
              </a:rPr>
              <a:t>Well, </a:t>
            </a:r>
            <a:r>
              <a:rPr dirty="0" sz="1450" spc="-10">
                <a:latin typeface="Times New Roman"/>
                <a:cs typeface="Times New Roman"/>
              </a:rPr>
              <a:t>then, so </a:t>
            </a:r>
            <a:r>
              <a:rPr dirty="0" sz="1450" spc="-20">
                <a:latin typeface="Times New Roman"/>
                <a:cs typeface="Times New Roman"/>
              </a:rPr>
              <a:t>better. </a:t>
            </a:r>
            <a:r>
              <a:rPr dirty="0" sz="1450" spc="-70">
                <a:latin typeface="Times New Roman"/>
                <a:cs typeface="Times New Roman"/>
              </a:rPr>
              <a:t>We </a:t>
            </a:r>
            <a:r>
              <a:rPr dirty="0" sz="1450" spc="-10">
                <a:latin typeface="Times New Roman"/>
                <a:cs typeface="Times New Roman"/>
              </a:rPr>
              <a:t>have power  at hand to face Sir</a:t>
            </a:r>
            <a:r>
              <a:rPr dirty="0" sz="1450" spc="10">
                <a:latin typeface="Times New Roman"/>
                <a:cs typeface="Times New Roman"/>
              </a:rPr>
              <a:t> </a:t>
            </a:r>
            <a:r>
              <a:rPr dirty="0" sz="1450" spc="-10">
                <a:latin typeface="Times New Roman"/>
                <a:cs typeface="Times New Roman"/>
              </a:rPr>
              <a:t>Daniel.”</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But if Lord </a:t>
            </a:r>
            <a:r>
              <a:rPr dirty="0" sz="1450" spc="-20">
                <a:latin typeface="Times New Roman"/>
                <a:cs typeface="Times New Roman"/>
              </a:rPr>
              <a:t>Foxham’s </a:t>
            </a:r>
            <a:r>
              <a:rPr dirty="0" sz="1450" spc="-10">
                <a:latin typeface="Times New Roman"/>
                <a:cs typeface="Times New Roman"/>
              </a:rPr>
              <a:t>men still lay encamped in the long holm at Holywood, it  was from </a:t>
            </a:r>
            <a:r>
              <a:rPr dirty="0" sz="1450" spc="-5">
                <a:latin typeface="Times New Roman"/>
                <a:cs typeface="Times New Roman"/>
              </a:rPr>
              <a:t>a </a:t>
            </a:r>
            <a:r>
              <a:rPr dirty="0" sz="1450" spc="-10">
                <a:latin typeface="Times New Roman"/>
                <a:cs typeface="Times New Roman"/>
              </a:rPr>
              <a:t>different reason from the </a:t>
            </a:r>
            <a:r>
              <a:rPr dirty="0" sz="1450" spc="-5">
                <a:latin typeface="Times New Roman"/>
                <a:cs typeface="Times New Roman"/>
              </a:rPr>
              <a:t>one </a:t>
            </a:r>
            <a:r>
              <a:rPr dirty="0" sz="1450" spc="-10">
                <a:latin typeface="Times New Roman"/>
                <a:cs typeface="Times New Roman"/>
              </a:rPr>
              <a:t>supposed </a:t>
            </a:r>
            <a:r>
              <a:rPr dirty="0" sz="1450" spc="-5">
                <a:latin typeface="Times New Roman"/>
                <a:cs typeface="Times New Roman"/>
              </a:rPr>
              <a:t>by </a:t>
            </a:r>
            <a:r>
              <a:rPr dirty="0" sz="1450" spc="-10">
                <a:latin typeface="Times New Roman"/>
                <a:cs typeface="Times New Roman"/>
              </a:rPr>
              <a:t>Dick. They had  marched, indeed, for Shoreby; </a:t>
            </a:r>
            <a:r>
              <a:rPr dirty="0" sz="1450" spc="-5">
                <a:latin typeface="Times New Roman"/>
                <a:cs typeface="Times New Roman"/>
              </a:rPr>
              <a:t>but </a:t>
            </a:r>
            <a:r>
              <a:rPr dirty="0" sz="1450" spc="-10">
                <a:latin typeface="Times New Roman"/>
                <a:cs typeface="Times New Roman"/>
              </a:rPr>
              <a:t>ere they were half way </a:t>
            </a:r>
            <a:r>
              <a:rPr dirty="0" sz="1450" spc="-15">
                <a:latin typeface="Times New Roman"/>
                <a:cs typeface="Times New Roman"/>
              </a:rPr>
              <a:t>thither, </a:t>
            </a:r>
            <a:r>
              <a:rPr dirty="0" sz="1450" spc="-5">
                <a:latin typeface="Times New Roman"/>
                <a:cs typeface="Times New Roman"/>
              </a:rPr>
              <a:t>a </a:t>
            </a:r>
            <a:r>
              <a:rPr dirty="0" sz="1450" spc="-10">
                <a:latin typeface="Times New Roman"/>
                <a:cs typeface="Times New Roman"/>
              </a:rPr>
              <a:t>second  messenger met them, and bade them return to their </a:t>
            </a:r>
            <a:r>
              <a:rPr dirty="0" sz="1450" spc="-20">
                <a:latin typeface="Times New Roman"/>
                <a:cs typeface="Times New Roman"/>
              </a:rPr>
              <a:t>morning’s </a:t>
            </a:r>
            <a:r>
              <a:rPr dirty="0" sz="1450" spc="-10">
                <a:latin typeface="Times New Roman"/>
                <a:cs typeface="Times New Roman"/>
              </a:rPr>
              <a:t>camp, to bar the  road against Lancastrian fugitives, and to </a:t>
            </a:r>
            <a:r>
              <a:rPr dirty="0" sz="1450" spc="-5">
                <a:latin typeface="Times New Roman"/>
                <a:cs typeface="Times New Roman"/>
              </a:rPr>
              <a:t>be </a:t>
            </a:r>
            <a:r>
              <a:rPr dirty="0" sz="1450" spc="-10">
                <a:latin typeface="Times New Roman"/>
                <a:cs typeface="Times New Roman"/>
              </a:rPr>
              <a:t>so much nearer to the main army  </a:t>
            </a:r>
            <a:r>
              <a:rPr dirty="0" sz="1450" spc="-5">
                <a:latin typeface="Times New Roman"/>
                <a:cs typeface="Times New Roman"/>
              </a:rPr>
              <a:t>of </a:t>
            </a:r>
            <a:r>
              <a:rPr dirty="0" sz="1450" spc="-40">
                <a:latin typeface="Times New Roman"/>
                <a:cs typeface="Times New Roman"/>
              </a:rPr>
              <a:t>York. </a:t>
            </a:r>
            <a:r>
              <a:rPr dirty="0" sz="1450" spc="-10">
                <a:latin typeface="Times New Roman"/>
                <a:cs typeface="Times New Roman"/>
              </a:rPr>
              <a:t>For Richard </a:t>
            </a:r>
            <a:r>
              <a:rPr dirty="0" sz="1450" spc="-5">
                <a:latin typeface="Times New Roman"/>
                <a:cs typeface="Times New Roman"/>
              </a:rPr>
              <a:t>of </a:t>
            </a:r>
            <a:r>
              <a:rPr dirty="0" sz="1450" spc="-15">
                <a:latin typeface="Times New Roman"/>
                <a:cs typeface="Times New Roman"/>
              </a:rPr>
              <a:t>Gloucester, </a:t>
            </a:r>
            <a:r>
              <a:rPr dirty="0" sz="1450" spc="-10">
                <a:latin typeface="Times New Roman"/>
                <a:cs typeface="Times New Roman"/>
              </a:rPr>
              <a:t>having finished the battle and stamped </a:t>
            </a:r>
            <a:r>
              <a:rPr dirty="0" sz="1450" spc="-5">
                <a:latin typeface="Times New Roman"/>
                <a:cs typeface="Times New Roman"/>
              </a:rPr>
              <a:t>out  </a:t>
            </a:r>
            <a:r>
              <a:rPr dirty="0" sz="1450" spc="-10">
                <a:latin typeface="Times New Roman"/>
                <a:cs typeface="Times New Roman"/>
              </a:rPr>
              <a:t>his foes in that district, was already </a:t>
            </a:r>
            <a:r>
              <a:rPr dirty="0" sz="1450" spc="-5">
                <a:latin typeface="Times New Roman"/>
                <a:cs typeface="Times New Roman"/>
              </a:rPr>
              <a:t>on </a:t>
            </a:r>
            <a:r>
              <a:rPr dirty="0" sz="1450" spc="-10">
                <a:latin typeface="Times New Roman"/>
                <a:cs typeface="Times New Roman"/>
              </a:rPr>
              <a:t>the march to rejoin his brother; and </a:t>
            </a:r>
            <a:r>
              <a:rPr dirty="0" sz="1450" spc="-5">
                <a:latin typeface="Times New Roman"/>
                <a:cs typeface="Times New Roman"/>
              </a:rPr>
              <a:t>not  </a:t>
            </a:r>
            <a:r>
              <a:rPr dirty="0" sz="1450" spc="-10">
                <a:latin typeface="Times New Roman"/>
                <a:cs typeface="Times New Roman"/>
              </a:rPr>
              <a:t>long after the return </a:t>
            </a:r>
            <a:r>
              <a:rPr dirty="0" sz="1450" spc="-5">
                <a:latin typeface="Times New Roman"/>
                <a:cs typeface="Times New Roman"/>
              </a:rPr>
              <a:t>of </a:t>
            </a:r>
            <a:r>
              <a:rPr dirty="0" sz="1450" spc="-10">
                <a:latin typeface="Times New Roman"/>
                <a:cs typeface="Times New Roman"/>
              </a:rPr>
              <a:t>my Lord </a:t>
            </a:r>
            <a:r>
              <a:rPr dirty="0" sz="1450" spc="-20">
                <a:latin typeface="Times New Roman"/>
                <a:cs typeface="Times New Roman"/>
              </a:rPr>
              <a:t>Foxham’s </a:t>
            </a:r>
            <a:r>
              <a:rPr dirty="0" sz="1450" spc="-10">
                <a:latin typeface="Times New Roman"/>
                <a:cs typeface="Times New Roman"/>
              </a:rPr>
              <a:t>retainers, Crookback himself drew  rein before the abbey </a:t>
            </a:r>
            <a:r>
              <a:rPr dirty="0" sz="1450" spc="-25">
                <a:latin typeface="Times New Roman"/>
                <a:cs typeface="Times New Roman"/>
              </a:rPr>
              <a:t>door. </a:t>
            </a:r>
            <a:r>
              <a:rPr dirty="0" sz="1450" spc="-10">
                <a:latin typeface="Times New Roman"/>
                <a:cs typeface="Times New Roman"/>
              </a:rPr>
              <a:t>It was in </a:t>
            </a:r>
            <a:r>
              <a:rPr dirty="0" sz="1450" spc="-5">
                <a:latin typeface="Times New Roman"/>
                <a:cs typeface="Times New Roman"/>
              </a:rPr>
              <a:t>honour of </a:t>
            </a:r>
            <a:r>
              <a:rPr dirty="0" sz="1450" spc="-10">
                <a:latin typeface="Times New Roman"/>
                <a:cs typeface="Times New Roman"/>
              </a:rPr>
              <a:t>this august visitor that the  windows shone with lights; and at the </a:t>
            </a:r>
            <a:r>
              <a:rPr dirty="0" sz="1450" spc="-5">
                <a:latin typeface="Times New Roman"/>
                <a:cs typeface="Times New Roman"/>
              </a:rPr>
              <a:t>hour of </a:t>
            </a:r>
            <a:r>
              <a:rPr dirty="0" sz="1450" spc="-25">
                <a:latin typeface="Times New Roman"/>
                <a:cs typeface="Times New Roman"/>
              </a:rPr>
              <a:t>Dick’s </a:t>
            </a:r>
            <a:r>
              <a:rPr dirty="0" sz="1450" spc="-10">
                <a:latin typeface="Times New Roman"/>
                <a:cs typeface="Times New Roman"/>
              </a:rPr>
              <a:t>arrival with his  sweetheart and her friend, the whole ducal party was being entertained in the  refectory with the splendour </a:t>
            </a:r>
            <a:r>
              <a:rPr dirty="0" sz="1450" spc="-5">
                <a:latin typeface="Times New Roman"/>
                <a:cs typeface="Times New Roman"/>
              </a:rPr>
              <a:t>of </a:t>
            </a:r>
            <a:r>
              <a:rPr dirty="0" sz="1450" spc="-10">
                <a:latin typeface="Times New Roman"/>
                <a:cs typeface="Times New Roman"/>
              </a:rPr>
              <a:t>that powerful and luxurious</a:t>
            </a:r>
            <a:r>
              <a:rPr dirty="0" sz="1450" spc="70">
                <a:latin typeface="Times New Roman"/>
                <a:cs typeface="Times New Roman"/>
              </a:rPr>
              <a:t> </a:t>
            </a:r>
            <a:r>
              <a:rPr dirty="0" sz="1450" spc="-20">
                <a:latin typeface="Times New Roman"/>
                <a:cs typeface="Times New Roman"/>
              </a:rPr>
              <a:t>monastery.</a:t>
            </a:r>
            <a:endParaRPr sz="1450">
              <a:latin typeface="Times New Roman"/>
              <a:cs typeface="Times New Roman"/>
            </a:endParaRPr>
          </a:p>
          <a:p>
            <a:pPr algn="just" marL="12700" marR="8255">
              <a:lnSpc>
                <a:spcPts val="1730"/>
              </a:lnSpc>
              <a:spcBef>
                <a:spcPts val="555"/>
              </a:spcBef>
            </a:pPr>
            <a:r>
              <a:rPr dirty="0" sz="1450" spc="-10">
                <a:latin typeface="Times New Roman"/>
                <a:cs typeface="Times New Roman"/>
              </a:rPr>
              <a:t>Dick, </a:t>
            </a:r>
            <a:r>
              <a:rPr dirty="0" sz="1450" spc="-5">
                <a:latin typeface="Times New Roman"/>
                <a:cs typeface="Times New Roman"/>
              </a:rPr>
              <a:t>not </a:t>
            </a:r>
            <a:r>
              <a:rPr dirty="0" sz="1450" spc="-10">
                <a:latin typeface="Times New Roman"/>
                <a:cs typeface="Times New Roman"/>
              </a:rPr>
              <a:t>quite with his </a:t>
            </a:r>
            <a:r>
              <a:rPr dirty="0" sz="1450" spc="-5">
                <a:latin typeface="Times New Roman"/>
                <a:cs typeface="Times New Roman"/>
              </a:rPr>
              <a:t>good </a:t>
            </a:r>
            <a:r>
              <a:rPr dirty="0" sz="1450" spc="-10">
                <a:latin typeface="Times New Roman"/>
                <a:cs typeface="Times New Roman"/>
              </a:rPr>
              <a:t>will, was </a:t>
            </a:r>
            <a:r>
              <a:rPr dirty="0" sz="1450" spc="-5">
                <a:latin typeface="Times New Roman"/>
                <a:cs typeface="Times New Roman"/>
              </a:rPr>
              <a:t>brought </a:t>
            </a:r>
            <a:r>
              <a:rPr dirty="0" sz="1450" spc="-10">
                <a:latin typeface="Times New Roman"/>
                <a:cs typeface="Times New Roman"/>
              </a:rPr>
              <a:t>before them. </a:t>
            </a:r>
            <a:r>
              <a:rPr dirty="0" sz="1450" spc="-15">
                <a:latin typeface="Times New Roman"/>
                <a:cs typeface="Times New Roman"/>
              </a:rPr>
              <a:t>Gloucester, </a:t>
            </a:r>
            <a:r>
              <a:rPr dirty="0" sz="1450" spc="-10">
                <a:latin typeface="Times New Roman"/>
                <a:cs typeface="Times New Roman"/>
              </a:rPr>
              <a:t>sick  with fatigue, sat leaning </a:t>
            </a:r>
            <a:r>
              <a:rPr dirty="0" sz="1450" spc="-5">
                <a:latin typeface="Times New Roman"/>
                <a:cs typeface="Times New Roman"/>
              </a:rPr>
              <a:t>upon one </a:t>
            </a:r>
            <a:r>
              <a:rPr dirty="0" sz="1450" spc="-10">
                <a:latin typeface="Times New Roman"/>
                <a:cs typeface="Times New Roman"/>
              </a:rPr>
              <a:t>hand his white and terrifying countenance;  Lord Foxham, half recovered from his wound, was in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honour on </a:t>
            </a:r>
            <a:r>
              <a:rPr dirty="0" sz="1450" spc="-10">
                <a:latin typeface="Times New Roman"/>
                <a:cs typeface="Times New Roman"/>
              </a:rPr>
              <a:t>his  left.</a:t>
            </a:r>
            <a:endParaRPr sz="1450">
              <a:latin typeface="Times New Roman"/>
              <a:cs typeface="Times New Roman"/>
            </a:endParaRPr>
          </a:p>
          <a:p>
            <a:pPr algn="just" marL="12700">
              <a:lnSpc>
                <a:spcPct val="100000"/>
              </a:lnSpc>
              <a:spcBef>
                <a:spcPts val="505"/>
              </a:spcBef>
            </a:pPr>
            <a:r>
              <a:rPr dirty="0" sz="1450" spc="-30">
                <a:latin typeface="Times New Roman"/>
                <a:cs typeface="Times New Roman"/>
              </a:rPr>
              <a:t>“How, </a:t>
            </a:r>
            <a:r>
              <a:rPr dirty="0" sz="1450" spc="-10">
                <a:latin typeface="Times New Roman"/>
                <a:cs typeface="Times New Roman"/>
              </a:rPr>
              <a:t>sir?” asked Richard. “Have </a:t>
            </a:r>
            <a:r>
              <a:rPr dirty="0" sz="1450" spc="-5">
                <a:latin typeface="Times New Roman"/>
                <a:cs typeface="Times New Roman"/>
              </a:rPr>
              <a:t>ye brought </a:t>
            </a:r>
            <a:r>
              <a:rPr dirty="0" sz="1450" spc="-10">
                <a:latin typeface="Times New Roman"/>
                <a:cs typeface="Times New Roman"/>
              </a:rPr>
              <a:t>me Sir </a:t>
            </a:r>
            <a:r>
              <a:rPr dirty="0" sz="1450" spc="-20">
                <a:latin typeface="Times New Roman"/>
                <a:cs typeface="Times New Roman"/>
              </a:rPr>
              <a:t>Daniel’s</a:t>
            </a:r>
            <a:r>
              <a:rPr dirty="0" sz="1450" spc="60">
                <a:latin typeface="Times New Roman"/>
                <a:cs typeface="Times New Roman"/>
              </a:rPr>
              <a:t> </a:t>
            </a:r>
            <a:r>
              <a:rPr dirty="0" sz="1450" spc="-10">
                <a:latin typeface="Times New Roman"/>
                <a:cs typeface="Times New Roman"/>
              </a:rPr>
              <a:t>head?”</a:t>
            </a:r>
            <a:endParaRPr sz="1450">
              <a:latin typeface="Times New Roman"/>
              <a:cs typeface="Times New Roman"/>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8879205"/>
          </a:xfrm>
          <a:prstGeom prst="rect">
            <a:avLst/>
          </a:prstGeom>
        </p:spPr>
        <p:txBody>
          <a:bodyPr wrap="square" lIns="0" tIns="19685" rIns="0" bIns="0" rtlCol="0" vert="horz">
            <a:spAutoFit/>
          </a:bodyPr>
          <a:lstStyle/>
          <a:p>
            <a:pPr algn="just" marL="12700" marR="10160">
              <a:lnSpc>
                <a:spcPts val="1730"/>
              </a:lnSpc>
              <a:spcBef>
                <a:spcPts val="155"/>
              </a:spcBef>
            </a:pPr>
            <a:r>
              <a:rPr dirty="0" sz="1450" spc="-10">
                <a:latin typeface="Times New Roman"/>
                <a:cs typeface="Times New Roman"/>
              </a:rPr>
              <a:t>“My lord </a:t>
            </a:r>
            <a:r>
              <a:rPr dirty="0" sz="1450" spc="-5">
                <a:latin typeface="Times New Roman"/>
                <a:cs typeface="Times New Roman"/>
              </a:rPr>
              <a:t>duke,” </a:t>
            </a:r>
            <a:r>
              <a:rPr dirty="0" sz="1450" spc="-10">
                <a:latin typeface="Times New Roman"/>
                <a:cs typeface="Times New Roman"/>
              </a:rPr>
              <a:t>replied Dick, stoutly </a:t>
            </a:r>
            <a:r>
              <a:rPr dirty="0" sz="1450" spc="-5">
                <a:latin typeface="Times New Roman"/>
                <a:cs typeface="Times New Roman"/>
              </a:rPr>
              <a:t>enough, but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qualm at heart, “I  have </a:t>
            </a:r>
            <a:r>
              <a:rPr dirty="0" sz="1450" spc="-5">
                <a:latin typeface="Times New Roman"/>
                <a:cs typeface="Times New Roman"/>
              </a:rPr>
              <a:t>not </a:t>
            </a:r>
            <a:r>
              <a:rPr dirty="0" sz="1450" spc="-10">
                <a:latin typeface="Times New Roman"/>
                <a:cs typeface="Times New Roman"/>
              </a:rPr>
              <a:t>even the </a:t>
            </a:r>
            <a:r>
              <a:rPr dirty="0" sz="1450" spc="-5">
                <a:latin typeface="Times New Roman"/>
                <a:cs typeface="Times New Roman"/>
              </a:rPr>
              <a:t>good </a:t>
            </a:r>
            <a:r>
              <a:rPr dirty="0" sz="1450" spc="-10">
                <a:latin typeface="Times New Roman"/>
                <a:cs typeface="Times New Roman"/>
              </a:rPr>
              <a:t>fortune to return with my command. </a:t>
            </a:r>
            <a:r>
              <a:rPr dirty="0" sz="1450" spc="-5">
                <a:latin typeface="Times New Roman"/>
                <a:cs typeface="Times New Roman"/>
              </a:rPr>
              <a:t>I </a:t>
            </a:r>
            <a:r>
              <a:rPr dirty="0" sz="1450" spc="-10">
                <a:latin typeface="Times New Roman"/>
                <a:cs typeface="Times New Roman"/>
              </a:rPr>
              <a:t>have been, so  please </a:t>
            </a:r>
            <a:r>
              <a:rPr dirty="0" sz="1450" spc="-5">
                <a:latin typeface="Times New Roman"/>
                <a:cs typeface="Times New Roman"/>
              </a:rPr>
              <a:t>your </a:t>
            </a:r>
            <a:r>
              <a:rPr dirty="0" sz="1450" spc="-10">
                <a:latin typeface="Times New Roman"/>
                <a:cs typeface="Times New Roman"/>
              </a:rPr>
              <a:t>grace, well</a:t>
            </a:r>
            <a:r>
              <a:rPr dirty="0" sz="1450">
                <a:latin typeface="Times New Roman"/>
                <a:cs typeface="Times New Roman"/>
              </a:rPr>
              <a:t> </a:t>
            </a:r>
            <a:r>
              <a:rPr dirty="0" sz="1450" spc="-10">
                <a:latin typeface="Times New Roman"/>
                <a:cs typeface="Times New Roman"/>
              </a:rPr>
              <a:t>beaten.”</a:t>
            </a:r>
            <a:endParaRPr sz="1450">
              <a:latin typeface="Times New Roman"/>
              <a:cs typeface="Times New Roman"/>
            </a:endParaRPr>
          </a:p>
          <a:p>
            <a:pPr marL="12700" marR="1833880">
              <a:lnSpc>
                <a:spcPts val="2300"/>
              </a:lnSpc>
              <a:spcBef>
                <a:spcPts val="114"/>
              </a:spcBef>
            </a:pPr>
            <a:r>
              <a:rPr dirty="0" sz="1450" spc="-10">
                <a:latin typeface="Times New Roman"/>
                <a:cs typeface="Times New Roman"/>
              </a:rPr>
              <a:t>Gloucester looked </a:t>
            </a:r>
            <a:r>
              <a:rPr dirty="0" sz="1450" spc="-5">
                <a:latin typeface="Times New Roman"/>
                <a:cs typeface="Times New Roman"/>
              </a:rPr>
              <a:t>upon </a:t>
            </a:r>
            <a:r>
              <a:rPr dirty="0" sz="1450" spc="-10">
                <a:latin typeface="Times New Roman"/>
                <a:cs typeface="Times New Roman"/>
              </a:rPr>
              <a:t>him with </a:t>
            </a:r>
            <a:r>
              <a:rPr dirty="0" sz="1450" spc="-5">
                <a:latin typeface="Times New Roman"/>
                <a:cs typeface="Times New Roman"/>
              </a:rPr>
              <a:t>a </a:t>
            </a:r>
            <a:r>
              <a:rPr dirty="0" sz="1450" spc="-10">
                <a:latin typeface="Times New Roman"/>
                <a:cs typeface="Times New Roman"/>
              </a:rPr>
              <a:t>formidable frown.  “I gave </a:t>
            </a:r>
            <a:r>
              <a:rPr dirty="0" sz="1450" spc="-5">
                <a:latin typeface="Times New Roman"/>
                <a:cs typeface="Times New Roman"/>
              </a:rPr>
              <a:t>you </a:t>
            </a:r>
            <a:r>
              <a:rPr dirty="0" sz="1450" spc="-10">
                <a:latin typeface="Times New Roman"/>
                <a:cs typeface="Times New Roman"/>
              </a:rPr>
              <a:t>fifty lances, </a:t>
            </a:r>
            <a:r>
              <a:rPr dirty="0" sz="1450" spc="-20">
                <a:latin typeface="Times New Roman"/>
                <a:cs typeface="Times New Roman"/>
              </a:rPr>
              <a:t>sir,” </a:t>
            </a:r>
            <a:r>
              <a:rPr dirty="0" sz="1450" spc="-5">
                <a:latin typeface="Times New Roman"/>
                <a:cs typeface="Times New Roman"/>
              </a:rPr>
              <a:t>he</a:t>
            </a:r>
            <a:r>
              <a:rPr dirty="0" sz="1450" spc="2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marL="12700" marR="624840">
              <a:lnSpc>
                <a:spcPts val="2300"/>
              </a:lnSpc>
              <a:spcBef>
                <a:spcPts val="10"/>
              </a:spcBef>
            </a:pPr>
            <a:r>
              <a:rPr dirty="0" sz="1450" spc="-10">
                <a:latin typeface="Times New Roman"/>
                <a:cs typeface="Times New Roman"/>
              </a:rPr>
              <a:t>“My lord duke,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but </a:t>
            </a:r>
            <a:r>
              <a:rPr dirty="0" sz="1450" spc="-10">
                <a:latin typeface="Times New Roman"/>
                <a:cs typeface="Times New Roman"/>
              </a:rPr>
              <a:t>fifty men-at-arms,” replied the </a:t>
            </a:r>
            <a:r>
              <a:rPr dirty="0" sz="1450" spc="-5">
                <a:latin typeface="Times New Roman"/>
                <a:cs typeface="Times New Roman"/>
              </a:rPr>
              <a:t>young </a:t>
            </a:r>
            <a:r>
              <a:rPr dirty="0" sz="1450" spc="-10">
                <a:latin typeface="Times New Roman"/>
                <a:cs typeface="Times New Roman"/>
              </a:rPr>
              <a:t>knight.  “How is this?” said </a:t>
            </a:r>
            <a:r>
              <a:rPr dirty="0" sz="1450" spc="-15">
                <a:latin typeface="Times New Roman"/>
                <a:cs typeface="Times New Roman"/>
              </a:rPr>
              <a:t>Gloucester. </a:t>
            </a:r>
            <a:r>
              <a:rPr dirty="0" sz="1450" spc="-10">
                <a:latin typeface="Times New Roman"/>
                <a:cs typeface="Times New Roman"/>
              </a:rPr>
              <a:t>“He did ask me fifty</a:t>
            </a:r>
            <a:r>
              <a:rPr dirty="0" sz="1450" spc="50">
                <a:latin typeface="Times New Roman"/>
                <a:cs typeface="Times New Roman"/>
              </a:rPr>
              <a:t> </a:t>
            </a:r>
            <a:r>
              <a:rPr dirty="0" sz="1450" spc="-10">
                <a:latin typeface="Times New Roman"/>
                <a:cs typeface="Times New Roman"/>
              </a:rPr>
              <a:t>lances.”</a:t>
            </a:r>
            <a:endParaRPr sz="1450">
              <a:latin typeface="Times New Roman"/>
              <a:cs typeface="Times New Roman"/>
            </a:endParaRPr>
          </a:p>
          <a:p>
            <a:pPr marL="12700" marR="5715">
              <a:lnSpc>
                <a:spcPts val="1730"/>
              </a:lnSpc>
              <a:spcBef>
                <a:spcPts val="465"/>
              </a:spcBef>
            </a:pPr>
            <a:r>
              <a:rPr dirty="0" sz="1450" spc="-10">
                <a:latin typeface="Times New Roman"/>
                <a:cs typeface="Times New Roman"/>
              </a:rPr>
              <a:t>“May it please </a:t>
            </a:r>
            <a:r>
              <a:rPr dirty="0" sz="1450" spc="-5">
                <a:latin typeface="Times New Roman"/>
                <a:cs typeface="Times New Roman"/>
              </a:rPr>
              <a:t>your </a:t>
            </a:r>
            <a:r>
              <a:rPr dirty="0" sz="1450" spc="-10">
                <a:latin typeface="Times New Roman"/>
                <a:cs typeface="Times New Roman"/>
              </a:rPr>
              <a:t>grace,” replied </a:t>
            </a:r>
            <a:r>
              <a:rPr dirty="0" sz="1450" spc="-20">
                <a:latin typeface="Times New Roman"/>
                <a:cs typeface="Times New Roman"/>
              </a:rPr>
              <a:t>Catesby, smoothly,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pursuit we gave  him </a:t>
            </a:r>
            <a:r>
              <a:rPr dirty="0" sz="1450" spc="-5">
                <a:latin typeface="Times New Roman"/>
                <a:cs typeface="Times New Roman"/>
              </a:rPr>
              <a:t>but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horsemen.”</a:t>
            </a:r>
            <a:endParaRPr sz="1450">
              <a:latin typeface="Times New Roman"/>
              <a:cs typeface="Times New Roman"/>
            </a:endParaRPr>
          </a:p>
          <a:p>
            <a:pPr marL="12700">
              <a:lnSpc>
                <a:spcPct val="100000"/>
              </a:lnSpc>
              <a:spcBef>
                <a:spcPts val="505"/>
              </a:spcBef>
            </a:pPr>
            <a:r>
              <a:rPr dirty="0" sz="1450" spc="-10">
                <a:latin typeface="Times New Roman"/>
                <a:cs typeface="Times New Roman"/>
              </a:rPr>
              <a:t>“It is well,” replied Richard, adding, “Shelton, </a:t>
            </a:r>
            <a:r>
              <a:rPr dirty="0" sz="1450" spc="-5">
                <a:latin typeface="Times New Roman"/>
                <a:cs typeface="Times New Roman"/>
              </a:rPr>
              <a:t>ye </a:t>
            </a:r>
            <a:r>
              <a:rPr dirty="0" sz="1450" spc="-10">
                <a:latin typeface="Times New Roman"/>
                <a:cs typeface="Times New Roman"/>
              </a:rPr>
              <a:t>may</a:t>
            </a:r>
            <a:r>
              <a:rPr dirty="0" sz="1450" spc="40">
                <a:latin typeface="Times New Roman"/>
                <a:cs typeface="Times New Roman"/>
              </a:rPr>
              <a:t> </a:t>
            </a:r>
            <a:r>
              <a:rPr dirty="0" sz="1450" spc="-5">
                <a:latin typeface="Times New Roman"/>
                <a:cs typeface="Times New Roman"/>
              </a:rPr>
              <a:t>go.”</a:t>
            </a:r>
            <a:endParaRPr sz="1450">
              <a:latin typeface="Times New Roman"/>
              <a:cs typeface="Times New Roman"/>
            </a:endParaRPr>
          </a:p>
          <a:p>
            <a:pPr marL="12700" marR="5080">
              <a:lnSpc>
                <a:spcPts val="1730"/>
              </a:lnSpc>
              <a:spcBef>
                <a:spcPts val="630"/>
              </a:spcBef>
            </a:pPr>
            <a:r>
              <a:rPr dirty="0" sz="1450" spc="-10">
                <a:latin typeface="Times New Roman"/>
                <a:cs typeface="Times New Roman"/>
              </a:rPr>
              <a:t>“Stay!” said Lord Foxham. “This </a:t>
            </a:r>
            <a:r>
              <a:rPr dirty="0" sz="1450" spc="-5">
                <a:latin typeface="Times New Roman"/>
                <a:cs typeface="Times New Roman"/>
              </a:rPr>
              <a:t>young </a:t>
            </a:r>
            <a:r>
              <a:rPr dirty="0" sz="1450" spc="-10">
                <a:latin typeface="Times New Roman"/>
                <a:cs typeface="Times New Roman"/>
              </a:rPr>
              <a:t>man likewise had </a:t>
            </a:r>
            <a:r>
              <a:rPr dirty="0" sz="1450" spc="-5">
                <a:latin typeface="Times New Roman"/>
                <a:cs typeface="Times New Roman"/>
              </a:rPr>
              <a:t>a </a:t>
            </a:r>
            <a:r>
              <a:rPr dirty="0" sz="1450" spc="-15">
                <a:latin typeface="Times New Roman"/>
                <a:cs typeface="Times New Roman"/>
              </a:rPr>
              <a:t>charge </a:t>
            </a:r>
            <a:r>
              <a:rPr dirty="0" sz="1450" spc="-10">
                <a:latin typeface="Times New Roman"/>
                <a:cs typeface="Times New Roman"/>
              </a:rPr>
              <a:t>from me.  It may </a:t>
            </a:r>
            <a:r>
              <a:rPr dirty="0" sz="1450" spc="-5">
                <a:latin typeface="Times New Roman"/>
                <a:cs typeface="Times New Roman"/>
              </a:rPr>
              <a:t>be he </a:t>
            </a:r>
            <a:r>
              <a:rPr dirty="0" sz="1450" spc="-10">
                <a:latin typeface="Times New Roman"/>
                <a:cs typeface="Times New Roman"/>
              </a:rPr>
              <a:t>hath better sped. </a:t>
            </a:r>
            <a:r>
              <a:rPr dirty="0" sz="1450" spc="-35">
                <a:latin typeface="Times New Roman"/>
                <a:cs typeface="Times New Roman"/>
              </a:rPr>
              <a:t>Say, </a:t>
            </a:r>
            <a:r>
              <a:rPr dirty="0" sz="1450" spc="-10">
                <a:latin typeface="Times New Roman"/>
                <a:cs typeface="Times New Roman"/>
              </a:rPr>
              <a:t>Master Shelton, have </a:t>
            </a:r>
            <a:r>
              <a:rPr dirty="0" sz="1450" spc="-5">
                <a:latin typeface="Times New Roman"/>
                <a:cs typeface="Times New Roman"/>
              </a:rPr>
              <a:t>ye </a:t>
            </a:r>
            <a:r>
              <a:rPr dirty="0" sz="1450" spc="-10">
                <a:latin typeface="Times New Roman"/>
                <a:cs typeface="Times New Roman"/>
              </a:rPr>
              <a:t>found the</a:t>
            </a:r>
            <a:r>
              <a:rPr dirty="0" sz="1450" spc="150">
                <a:latin typeface="Times New Roman"/>
                <a:cs typeface="Times New Roman"/>
              </a:rPr>
              <a:t> </a:t>
            </a:r>
            <a:r>
              <a:rPr dirty="0" sz="1450" spc="-10">
                <a:latin typeface="Times New Roman"/>
                <a:cs typeface="Times New Roman"/>
              </a:rPr>
              <a:t>maid?”</a:t>
            </a:r>
            <a:endParaRPr sz="1450">
              <a:latin typeface="Times New Roman"/>
              <a:cs typeface="Times New Roman"/>
            </a:endParaRPr>
          </a:p>
          <a:p>
            <a:pPr marL="12700">
              <a:lnSpc>
                <a:spcPct val="100000"/>
              </a:lnSpc>
              <a:spcBef>
                <a:spcPts val="509"/>
              </a:spcBef>
            </a:pPr>
            <a:r>
              <a:rPr dirty="0" sz="1450" spc="-10">
                <a:latin typeface="Times New Roman"/>
                <a:cs typeface="Times New Roman"/>
              </a:rPr>
              <a:t>“I praise the saints, my lord,” said Dick, “she is in this</a:t>
            </a:r>
            <a:r>
              <a:rPr dirty="0" sz="1450" spc="7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“Is it even so? </a:t>
            </a:r>
            <a:r>
              <a:rPr dirty="0" sz="1450" spc="-35">
                <a:latin typeface="Times New Roman"/>
                <a:cs typeface="Times New Roman"/>
              </a:rPr>
              <a:t>Well, </a:t>
            </a:r>
            <a:r>
              <a:rPr dirty="0" sz="1450" spc="-10">
                <a:latin typeface="Times New Roman"/>
                <a:cs typeface="Times New Roman"/>
              </a:rPr>
              <a:t>then, my lord the </a:t>
            </a:r>
            <a:r>
              <a:rPr dirty="0" sz="1450" spc="-5">
                <a:latin typeface="Times New Roman"/>
                <a:cs typeface="Times New Roman"/>
              </a:rPr>
              <a:t>duke,” </a:t>
            </a:r>
            <a:r>
              <a:rPr dirty="0" sz="1450" spc="-10">
                <a:latin typeface="Times New Roman"/>
                <a:cs typeface="Times New Roman"/>
              </a:rPr>
              <a:t>resumed Lord Foxham, “with  </a:t>
            </a:r>
            <a:r>
              <a:rPr dirty="0" sz="1450" spc="-5">
                <a:latin typeface="Times New Roman"/>
                <a:cs typeface="Times New Roman"/>
              </a:rPr>
              <a:t>your good </a:t>
            </a:r>
            <a:r>
              <a:rPr dirty="0" sz="1450" spc="-10">
                <a:latin typeface="Times New Roman"/>
                <a:cs typeface="Times New Roman"/>
              </a:rPr>
              <a:t>will, </a:t>
            </a:r>
            <a:r>
              <a:rPr dirty="0" sz="1450" spc="-20">
                <a:latin typeface="Times New Roman"/>
                <a:cs typeface="Times New Roman"/>
              </a:rPr>
              <a:t>to-morrow, </a:t>
            </a:r>
            <a:r>
              <a:rPr dirty="0" sz="1450" spc="-10">
                <a:latin typeface="Times New Roman"/>
                <a:cs typeface="Times New Roman"/>
              </a:rPr>
              <a:t>before the army march, </a:t>
            </a:r>
            <a:r>
              <a:rPr dirty="0" sz="1450" spc="-5">
                <a:latin typeface="Times New Roman"/>
                <a:cs typeface="Times New Roman"/>
              </a:rPr>
              <a:t>I do </a:t>
            </a:r>
            <a:r>
              <a:rPr dirty="0" sz="1450" spc="-10">
                <a:latin typeface="Times New Roman"/>
                <a:cs typeface="Times New Roman"/>
              </a:rPr>
              <a:t>propose </a:t>
            </a:r>
            <a:r>
              <a:rPr dirty="0" sz="1450" spc="-5">
                <a:latin typeface="Times New Roman"/>
                <a:cs typeface="Times New Roman"/>
              </a:rPr>
              <a:t>a </a:t>
            </a:r>
            <a:r>
              <a:rPr dirty="0" sz="1450" spc="-10">
                <a:latin typeface="Times New Roman"/>
                <a:cs typeface="Times New Roman"/>
              </a:rPr>
              <a:t>marriage.  This </a:t>
            </a:r>
            <a:r>
              <a:rPr dirty="0" sz="1450" spc="-5">
                <a:latin typeface="Times New Roman"/>
                <a:cs typeface="Times New Roman"/>
              </a:rPr>
              <a:t>young </a:t>
            </a:r>
            <a:r>
              <a:rPr dirty="0" sz="1450" spc="-10">
                <a:latin typeface="Times New Roman"/>
                <a:cs typeface="Times New Roman"/>
              </a:rPr>
              <a:t>squire—”</a:t>
            </a:r>
            <a:endParaRPr sz="1450">
              <a:latin typeface="Times New Roman"/>
              <a:cs typeface="Times New Roman"/>
            </a:endParaRPr>
          </a:p>
          <a:p>
            <a:pPr algn="just" marL="12700">
              <a:lnSpc>
                <a:spcPct val="100000"/>
              </a:lnSpc>
              <a:spcBef>
                <a:spcPts val="505"/>
              </a:spcBef>
            </a:pPr>
            <a:r>
              <a:rPr dirty="0" sz="1450" spc="-35">
                <a:latin typeface="Times New Roman"/>
                <a:cs typeface="Times New Roman"/>
              </a:rPr>
              <a:t>“Young </a:t>
            </a:r>
            <a:r>
              <a:rPr dirty="0" sz="1450" spc="-5">
                <a:latin typeface="Times New Roman"/>
                <a:cs typeface="Times New Roman"/>
              </a:rPr>
              <a:t>knight,” </a:t>
            </a:r>
            <a:r>
              <a:rPr dirty="0" sz="1450" spc="-10">
                <a:latin typeface="Times New Roman"/>
                <a:cs typeface="Times New Roman"/>
              </a:rPr>
              <a:t>interrupted</a:t>
            </a:r>
            <a:r>
              <a:rPr dirty="0" sz="1450" spc="20">
                <a:latin typeface="Times New Roman"/>
                <a:cs typeface="Times New Roman"/>
              </a:rPr>
              <a:t> </a:t>
            </a:r>
            <a:r>
              <a:rPr dirty="0" sz="1450" spc="-20">
                <a:latin typeface="Times New Roman"/>
                <a:cs typeface="Times New Roman"/>
              </a:rPr>
              <a:t>Catesby.</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“Say </a:t>
            </a:r>
            <a:r>
              <a:rPr dirty="0" sz="1450" spc="-5">
                <a:latin typeface="Times New Roman"/>
                <a:cs typeface="Times New Roman"/>
              </a:rPr>
              <a:t>ye </a:t>
            </a:r>
            <a:r>
              <a:rPr dirty="0" sz="1450" spc="-10">
                <a:latin typeface="Times New Roman"/>
                <a:cs typeface="Times New Roman"/>
              </a:rPr>
              <a:t>so, Sir </a:t>
            </a:r>
            <a:r>
              <a:rPr dirty="0" sz="1450" spc="-15">
                <a:latin typeface="Times New Roman"/>
                <a:cs typeface="Times New Roman"/>
              </a:rPr>
              <a:t>William?” </a:t>
            </a:r>
            <a:r>
              <a:rPr dirty="0" sz="1450" spc="-10">
                <a:latin typeface="Times New Roman"/>
                <a:cs typeface="Times New Roman"/>
              </a:rPr>
              <a:t>cried Lord</a:t>
            </a:r>
            <a:r>
              <a:rPr dirty="0" sz="1450">
                <a:latin typeface="Times New Roman"/>
                <a:cs typeface="Times New Roman"/>
              </a:rPr>
              <a:t> </a:t>
            </a:r>
            <a:r>
              <a:rPr dirty="0" sz="1450" spc="-10">
                <a:latin typeface="Times New Roman"/>
                <a:cs typeface="Times New Roman"/>
              </a:rPr>
              <a:t>Foxham.</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“I did myself, and for </a:t>
            </a:r>
            <a:r>
              <a:rPr dirty="0" sz="1450" spc="-5">
                <a:latin typeface="Times New Roman"/>
                <a:cs typeface="Times New Roman"/>
              </a:rPr>
              <a:t>good </a:t>
            </a:r>
            <a:r>
              <a:rPr dirty="0" sz="1450" spc="-10">
                <a:latin typeface="Times New Roman"/>
                <a:cs typeface="Times New Roman"/>
              </a:rPr>
              <a:t>service, </a:t>
            </a:r>
            <a:r>
              <a:rPr dirty="0" sz="1450" spc="-5">
                <a:latin typeface="Times New Roman"/>
                <a:cs typeface="Times New Roman"/>
              </a:rPr>
              <a:t>dub </a:t>
            </a:r>
            <a:r>
              <a:rPr dirty="0" sz="1450" spc="-10">
                <a:latin typeface="Times New Roman"/>
                <a:cs typeface="Times New Roman"/>
              </a:rPr>
              <a:t>him </a:t>
            </a:r>
            <a:r>
              <a:rPr dirty="0" sz="1450" spc="-5">
                <a:latin typeface="Times New Roman"/>
                <a:cs typeface="Times New Roman"/>
              </a:rPr>
              <a:t>knight,” </a:t>
            </a:r>
            <a:r>
              <a:rPr dirty="0" sz="1450" spc="-10">
                <a:latin typeface="Times New Roman"/>
                <a:cs typeface="Times New Roman"/>
              </a:rPr>
              <a:t>said </a:t>
            </a:r>
            <a:r>
              <a:rPr dirty="0" sz="1450" spc="-15">
                <a:latin typeface="Times New Roman"/>
                <a:cs typeface="Times New Roman"/>
              </a:rPr>
              <a:t>Gloucester. </a:t>
            </a:r>
            <a:r>
              <a:rPr dirty="0" sz="1450" spc="-10">
                <a:latin typeface="Times New Roman"/>
                <a:cs typeface="Times New Roman"/>
              </a:rPr>
              <a:t>“He  hath twice manfully served me. It is </a:t>
            </a:r>
            <a:r>
              <a:rPr dirty="0" sz="1450" spc="-5">
                <a:latin typeface="Times New Roman"/>
                <a:cs typeface="Times New Roman"/>
              </a:rPr>
              <a:t>not </a:t>
            </a:r>
            <a:r>
              <a:rPr dirty="0" sz="1450" spc="-10">
                <a:latin typeface="Times New Roman"/>
                <a:cs typeface="Times New Roman"/>
              </a:rPr>
              <a:t>valour </a:t>
            </a:r>
            <a:r>
              <a:rPr dirty="0" sz="1450" spc="-5">
                <a:latin typeface="Times New Roman"/>
                <a:cs typeface="Times New Roman"/>
              </a:rPr>
              <a:t>of </a:t>
            </a:r>
            <a:r>
              <a:rPr dirty="0" sz="1450" spc="-10">
                <a:latin typeface="Times New Roman"/>
                <a:cs typeface="Times New Roman"/>
              </a:rPr>
              <a:t>hands, it is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mind </a:t>
            </a:r>
            <a:r>
              <a:rPr dirty="0" sz="1450" spc="-5">
                <a:latin typeface="Times New Roman"/>
                <a:cs typeface="Times New Roman"/>
              </a:rPr>
              <a:t>of  </a:t>
            </a:r>
            <a:r>
              <a:rPr dirty="0" sz="1450" spc="-10">
                <a:latin typeface="Times New Roman"/>
                <a:cs typeface="Times New Roman"/>
              </a:rPr>
              <a:t>iron, that </a:t>
            </a:r>
            <a:r>
              <a:rPr dirty="0" sz="1450" spc="-5">
                <a:latin typeface="Times New Roman"/>
                <a:cs typeface="Times New Roman"/>
              </a:rPr>
              <a:t>he </a:t>
            </a:r>
            <a:r>
              <a:rPr dirty="0" sz="1450" spc="-10">
                <a:latin typeface="Times New Roman"/>
                <a:cs typeface="Times New Roman"/>
              </a:rPr>
              <a:t>lacks. He will </a:t>
            </a:r>
            <a:r>
              <a:rPr dirty="0" sz="1450" spc="-5">
                <a:latin typeface="Times New Roman"/>
                <a:cs typeface="Times New Roman"/>
              </a:rPr>
              <a:t>not </a:t>
            </a:r>
            <a:r>
              <a:rPr dirty="0" sz="1450" spc="-10">
                <a:latin typeface="Times New Roman"/>
                <a:cs typeface="Times New Roman"/>
              </a:rPr>
              <a:t>rise, Lord Foxham. </a:t>
            </a:r>
            <a:r>
              <a:rPr dirty="0" sz="1450" spc="-20">
                <a:latin typeface="Times New Roman"/>
                <a:cs typeface="Times New Roman"/>
              </a:rPr>
              <a:t>’Tis </a:t>
            </a:r>
            <a:r>
              <a:rPr dirty="0" sz="1450" spc="-5">
                <a:latin typeface="Times New Roman"/>
                <a:cs typeface="Times New Roman"/>
              </a:rPr>
              <a:t>a </a:t>
            </a:r>
            <a:r>
              <a:rPr dirty="0" sz="1450" spc="-10">
                <a:latin typeface="Times New Roman"/>
                <a:cs typeface="Times New Roman"/>
              </a:rPr>
              <a:t>fellow that will fight  indeed bravely in </a:t>
            </a:r>
            <a:r>
              <a:rPr dirty="0" sz="1450" spc="-5">
                <a:latin typeface="Times New Roman"/>
                <a:cs typeface="Times New Roman"/>
              </a:rPr>
              <a:t>a </a:t>
            </a:r>
            <a:r>
              <a:rPr dirty="0" sz="1450" spc="-25">
                <a:latin typeface="Times New Roman"/>
                <a:cs typeface="Times New Roman"/>
              </a:rPr>
              <a:t>mellay, </a:t>
            </a:r>
            <a:r>
              <a:rPr dirty="0" sz="1450" spc="-5">
                <a:latin typeface="Times New Roman"/>
                <a:cs typeface="Times New Roman"/>
              </a:rPr>
              <a:t>but </a:t>
            </a:r>
            <a:r>
              <a:rPr dirty="0" sz="1450" spc="-10">
                <a:latin typeface="Times New Roman"/>
                <a:cs typeface="Times New Roman"/>
              </a:rPr>
              <a:t>hath </a:t>
            </a:r>
            <a:r>
              <a:rPr dirty="0" sz="1450" spc="-5">
                <a:latin typeface="Times New Roman"/>
                <a:cs typeface="Times New Roman"/>
              </a:rPr>
              <a:t>a </a:t>
            </a:r>
            <a:r>
              <a:rPr dirty="0" sz="1450" spc="-20">
                <a:latin typeface="Times New Roman"/>
                <a:cs typeface="Times New Roman"/>
              </a:rPr>
              <a:t>capon’s </a:t>
            </a:r>
            <a:r>
              <a:rPr dirty="0" sz="1450" spc="-10">
                <a:latin typeface="Times New Roman"/>
                <a:cs typeface="Times New Roman"/>
              </a:rPr>
              <a:t>heart. Howbeit, if </a:t>
            </a:r>
            <a:r>
              <a:rPr dirty="0" sz="1450" spc="-5">
                <a:latin typeface="Times New Roman"/>
                <a:cs typeface="Times New Roman"/>
              </a:rPr>
              <a:t>he </a:t>
            </a:r>
            <a:r>
              <a:rPr dirty="0" sz="1450" spc="-10">
                <a:latin typeface="Times New Roman"/>
                <a:cs typeface="Times New Roman"/>
              </a:rPr>
              <a:t>is to </a:t>
            </a:r>
            <a:r>
              <a:rPr dirty="0" sz="1450" spc="-25">
                <a:latin typeface="Times New Roman"/>
                <a:cs typeface="Times New Roman"/>
              </a:rPr>
              <a:t>marry,  </a:t>
            </a:r>
            <a:r>
              <a:rPr dirty="0" sz="1450" spc="-10">
                <a:latin typeface="Times New Roman"/>
                <a:cs typeface="Times New Roman"/>
              </a:rPr>
              <a:t>marry him in the name </a:t>
            </a:r>
            <a:r>
              <a:rPr dirty="0" sz="1450" spc="-5">
                <a:latin typeface="Times New Roman"/>
                <a:cs typeface="Times New Roman"/>
              </a:rPr>
              <a:t>of </a:t>
            </a:r>
            <a:r>
              <a:rPr dirty="0" sz="1450" spc="-30">
                <a:latin typeface="Times New Roman"/>
                <a:cs typeface="Times New Roman"/>
              </a:rPr>
              <a:t>Mary, </a:t>
            </a:r>
            <a:r>
              <a:rPr dirty="0" sz="1450" spc="-10">
                <a:latin typeface="Times New Roman"/>
                <a:cs typeface="Times New Roman"/>
              </a:rPr>
              <a:t>and </a:t>
            </a:r>
            <a:r>
              <a:rPr dirty="0" sz="1450" spc="-5">
                <a:latin typeface="Times New Roman"/>
                <a:cs typeface="Times New Roman"/>
              </a:rPr>
              <a:t>be</a:t>
            </a:r>
            <a:r>
              <a:rPr dirty="0" sz="1450" spc="50">
                <a:latin typeface="Times New Roman"/>
                <a:cs typeface="Times New Roman"/>
              </a:rPr>
              <a:t> </a:t>
            </a:r>
            <a:r>
              <a:rPr dirty="0" sz="1450" spc="-10">
                <a:latin typeface="Times New Roman"/>
                <a:cs typeface="Times New Roman"/>
              </a:rPr>
              <a:t>done!”</a:t>
            </a:r>
            <a:endParaRPr sz="1450">
              <a:latin typeface="Times New Roman"/>
              <a:cs typeface="Times New Roman"/>
            </a:endParaRPr>
          </a:p>
          <a:p>
            <a:pPr algn="just" marL="12700" marR="11430">
              <a:lnSpc>
                <a:spcPts val="1730"/>
              </a:lnSpc>
              <a:spcBef>
                <a:spcPts val="570"/>
              </a:spcBef>
            </a:pPr>
            <a:r>
              <a:rPr dirty="0" sz="1450" spc="-30">
                <a:latin typeface="Times New Roman"/>
                <a:cs typeface="Times New Roman"/>
              </a:rPr>
              <a:t>“Nay,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brave lad—I know it,” said Lord Foxham. “Content ye, then, Sir  Richard. </a:t>
            </a:r>
            <a:r>
              <a:rPr dirty="0" sz="1450" spc="-5">
                <a:latin typeface="Times New Roman"/>
                <a:cs typeface="Times New Roman"/>
              </a:rPr>
              <a:t>I </a:t>
            </a:r>
            <a:r>
              <a:rPr dirty="0" sz="1450" spc="-10">
                <a:latin typeface="Times New Roman"/>
                <a:cs typeface="Times New Roman"/>
              </a:rPr>
              <a:t>have compounded this </a:t>
            </a:r>
            <a:r>
              <a:rPr dirty="0" sz="1450" spc="-15">
                <a:latin typeface="Times New Roman"/>
                <a:cs typeface="Times New Roman"/>
              </a:rPr>
              <a:t>affair </a:t>
            </a:r>
            <a:r>
              <a:rPr dirty="0" sz="1450" spc="-10">
                <a:latin typeface="Times New Roman"/>
                <a:cs typeface="Times New Roman"/>
              </a:rPr>
              <a:t>with Master </a:t>
            </a:r>
            <a:r>
              <a:rPr dirty="0" sz="1450" spc="-25">
                <a:latin typeface="Times New Roman"/>
                <a:cs typeface="Times New Roman"/>
              </a:rPr>
              <a:t>Hamley, </a:t>
            </a:r>
            <a:r>
              <a:rPr dirty="0" sz="1450" spc="-10">
                <a:latin typeface="Times New Roman"/>
                <a:cs typeface="Times New Roman"/>
              </a:rPr>
              <a:t>and to-morrow  </a:t>
            </a:r>
            <a:r>
              <a:rPr dirty="0" sz="1450" spc="-5">
                <a:latin typeface="Times New Roman"/>
                <a:cs typeface="Times New Roman"/>
              </a:rPr>
              <a:t>ye </a:t>
            </a:r>
            <a:r>
              <a:rPr dirty="0" sz="1450" spc="-10">
                <a:latin typeface="Times New Roman"/>
                <a:cs typeface="Times New Roman"/>
              </a:rPr>
              <a:t>shall wed.”</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Whereupon Dick judged it prudent to withdraw; </a:t>
            </a:r>
            <a:r>
              <a:rPr dirty="0" sz="1450" spc="-5">
                <a:latin typeface="Times New Roman"/>
                <a:cs typeface="Times New Roman"/>
              </a:rPr>
              <a:t>but 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yet clear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refectory, </a:t>
            </a:r>
            <a:r>
              <a:rPr dirty="0" sz="1450" spc="-10">
                <a:latin typeface="Times New Roman"/>
                <a:cs typeface="Times New Roman"/>
              </a:rPr>
              <a:t>when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but </a:t>
            </a:r>
            <a:r>
              <a:rPr dirty="0" sz="1450" spc="-10">
                <a:latin typeface="Times New Roman"/>
                <a:cs typeface="Times New Roman"/>
              </a:rPr>
              <a:t>newly alighted at the gate, came running four stairs  at </a:t>
            </a:r>
            <a:r>
              <a:rPr dirty="0" sz="1450" spc="-5">
                <a:latin typeface="Times New Roman"/>
                <a:cs typeface="Times New Roman"/>
              </a:rPr>
              <a:t>a bound, </a:t>
            </a:r>
            <a:r>
              <a:rPr dirty="0" sz="1450" spc="-10">
                <a:latin typeface="Times New Roman"/>
                <a:cs typeface="Times New Roman"/>
              </a:rPr>
              <a:t>and, brushing through the abbey servants, threw himself </a:t>
            </a:r>
            <a:r>
              <a:rPr dirty="0" sz="1450" spc="-5">
                <a:latin typeface="Times New Roman"/>
                <a:cs typeface="Times New Roman"/>
              </a:rPr>
              <a:t>on one  </a:t>
            </a:r>
            <a:r>
              <a:rPr dirty="0" sz="1450" spc="-10">
                <a:latin typeface="Times New Roman"/>
                <a:cs typeface="Times New Roman"/>
              </a:rPr>
              <a:t>knee before the</a:t>
            </a:r>
            <a:r>
              <a:rPr dirty="0" sz="1450">
                <a:latin typeface="Times New Roman"/>
                <a:cs typeface="Times New Roman"/>
              </a:rPr>
              <a:t> </a:t>
            </a:r>
            <a:r>
              <a:rPr dirty="0" sz="1450" spc="-10">
                <a:latin typeface="Times New Roman"/>
                <a:cs typeface="Times New Roman"/>
              </a:rPr>
              <a:t>duke.</a:t>
            </a:r>
            <a:endParaRPr sz="1450">
              <a:latin typeface="Times New Roman"/>
              <a:cs typeface="Times New Roman"/>
            </a:endParaRPr>
          </a:p>
          <a:p>
            <a:pPr algn="just" marL="12700">
              <a:lnSpc>
                <a:spcPct val="100000"/>
              </a:lnSpc>
              <a:spcBef>
                <a:spcPts val="505"/>
              </a:spcBef>
            </a:pPr>
            <a:r>
              <a:rPr dirty="0" sz="1450" spc="-30">
                <a:latin typeface="Times New Roman"/>
                <a:cs typeface="Times New Roman"/>
              </a:rPr>
              <a:t>“Victory, </a:t>
            </a:r>
            <a:r>
              <a:rPr dirty="0" sz="1450" spc="-10">
                <a:latin typeface="Times New Roman"/>
                <a:cs typeface="Times New Roman"/>
              </a:rPr>
              <a:t>my lord,” </a:t>
            </a:r>
            <a:r>
              <a:rPr dirty="0" sz="1450" spc="-5">
                <a:latin typeface="Times New Roman"/>
                <a:cs typeface="Times New Roman"/>
              </a:rPr>
              <a:t>he</a:t>
            </a:r>
            <a:r>
              <a:rPr dirty="0" sz="1450" spc="25">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And before Dick had </a:t>
            </a:r>
            <a:r>
              <a:rPr dirty="0" sz="1450" spc="-5">
                <a:latin typeface="Times New Roman"/>
                <a:cs typeface="Times New Roman"/>
              </a:rPr>
              <a:t>got </a:t>
            </a:r>
            <a:r>
              <a:rPr dirty="0" sz="1450" spc="-10">
                <a:latin typeface="Times New Roman"/>
                <a:cs typeface="Times New Roman"/>
              </a:rPr>
              <a:t>to the chamber set apart for him as Lord </a:t>
            </a:r>
            <a:r>
              <a:rPr dirty="0" sz="1450" spc="-20">
                <a:latin typeface="Times New Roman"/>
                <a:cs typeface="Times New Roman"/>
              </a:rPr>
              <a:t>Foxham’s </a:t>
            </a:r>
            <a:r>
              <a:rPr dirty="0" sz="1450" spc="320">
                <a:latin typeface="Times New Roman"/>
                <a:cs typeface="Times New Roman"/>
              </a:rPr>
              <a:t> </a:t>
            </a:r>
            <a:r>
              <a:rPr dirty="0" sz="1450" spc="-10">
                <a:latin typeface="Times New Roman"/>
                <a:cs typeface="Times New Roman"/>
              </a:rPr>
              <a:t>guest, the troops in the holm were cheering around their fires; for </a:t>
            </a:r>
            <a:r>
              <a:rPr dirty="0" sz="1450" spc="-5">
                <a:latin typeface="Times New Roman"/>
                <a:cs typeface="Times New Roman"/>
              </a:rPr>
              <a:t>upon </a:t>
            </a:r>
            <a:r>
              <a:rPr dirty="0" sz="1450" spc="-10">
                <a:latin typeface="Times New Roman"/>
                <a:cs typeface="Times New Roman"/>
              </a:rPr>
              <a:t>that  same </a:t>
            </a:r>
            <a:r>
              <a:rPr dirty="0" sz="1450" spc="-30">
                <a:latin typeface="Times New Roman"/>
                <a:cs typeface="Times New Roman"/>
              </a:rPr>
              <a:t>day, </a:t>
            </a:r>
            <a:r>
              <a:rPr dirty="0" sz="1450" spc="-5">
                <a:latin typeface="Times New Roman"/>
                <a:cs typeface="Times New Roman"/>
              </a:rPr>
              <a:t>not </a:t>
            </a:r>
            <a:r>
              <a:rPr dirty="0" sz="1450" spc="-10">
                <a:latin typeface="Times New Roman"/>
                <a:cs typeface="Times New Roman"/>
              </a:rPr>
              <a:t>twenty miles </a:t>
            </a:r>
            <a:r>
              <a:rPr dirty="0" sz="1450" spc="-30">
                <a:latin typeface="Times New Roman"/>
                <a:cs typeface="Times New Roman"/>
              </a:rPr>
              <a:t>away, </a:t>
            </a:r>
            <a:r>
              <a:rPr dirty="0" sz="1450" spc="-5">
                <a:latin typeface="Times New Roman"/>
                <a:cs typeface="Times New Roman"/>
              </a:rPr>
              <a:t>a </a:t>
            </a:r>
            <a:r>
              <a:rPr dirty="0" sz="1450" spc="-10">
                <a:latin typeface="Times New Roman"/>
                <a:cs typeface="Times New Roman"/>
              </a:rPr>
              <a:t>second crushing blow had been dealt to the  power </a:t>
            </a:r>
            <a:r>
              <a:rPr dirty="0" sz="1450" spc="-5">
                <a:latin typeface="Times New Roman"/>
                <a:cs typeface="Times New Roman"/>
              </a:rPr>
              <a:t>of </a:t>
            </a:r>
            <a:r>
              <a:rPr dirty="0" sz="1450" spc="-20">
                <a:latin typeface="Times New Roman"/>
                <a:cs typeface="Times New Roman"/>
              </a:rPr>
              <a:t>Lancaster.</a:t>
            </a:r>
            <a:endParaRPr sz="1450">
              <a:latin typeface="Times New Roman"/>
              <a:cs typeface="Times New Roman"/>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 </a:t>
            </a:r>
            <a:r>
              <a:rPr dirty="0" sz="1450" spc="-10" b="1">
                <a:latin typeface="Times New Roman"/>
                <a:cs typeface="Times New Roman"/>
              </a:rPr>
              <a:t>VII—DICK’S</a:t>
            </a:r>
            <a:r>
              <a:rPr dirty="0" sz="1450" b="1">
                <a:latin typeface="Times New Roman"/>
                <a:cs typeface="Times New Roman"/>
              </a:rPr>
              <a:t> </a:t>
            </a:r>
            <a:r>
              <a:rPr dirty="0" sz="1450" spc="-15" b="1">
                <a:latin typeface="Times New Roman"/>
                <a:cs typeface="Times New Roman"/>
              </a:rPr>
              <a:t>REVENGE</a:t>
            </a:r>
            <a:endParaRPr sz="1450">
              <a:latin typeface="Times New Roman"/>
              <a:cs typeface="Times New Roman"/>
            </a:endParaRPr>
          </a:p>
          <a:p>
            <a:pPr>
              <a:lnSpc>
                <a:spcPct val="100000"/>
              </a:lnSpc>
            </a:pPr>
            <a:endParaRPr sz="2050">
              <a:latin typeface="Times New Roman"/>
              <a:cs typeface="Times New Roman"/>
            </a:endParaRPr>
          </a:p>
          <a:p>
            <a:pPr algn="just" marL="12700" marR="6985">
              <a:lnSpc>
                <a:spcPts val="1730"/>
              </a:lnSpc>
            </a:pPr>
            <a:r>
              <a:rPr dirty="0" sz="1450" spc="-10">
                <a:latin typeface="Times New Roman"/>
                <a:cs typeface="Times New Roman"/>
              </a:rPr>
              <a:t>The next morning Dick was afoot before the </a:t>
            </a:r>
            <a:r>
              <a:rPr dirty="0" sz="1450" spc="-5">
                <a:latin typeface="Times New Roman"/>
                <a:cs typeface="Times New Roman"/>
              </a:rPr>
              <a:t>sun, </a:t>
            </a:r>
            <a:r>
              <a:rPr dirty="0" sz="1450" spc="-10">
                <a:latin typeface="Times New Roman"/>
                <a:cs typeface="Times New Roman"/>
              </a:rPr>
              <a:t>and having dressed himself  to the best advantage with the aid </a:t>
            </a:r>
            <a:r>
              <a:rPr dirty="0" sz="1450" spc="-5">
                <a:latin typeface="Times New Roman"/>
                <a:cs typeface="Times New Roman"/>
              </a:rPr>
              <a:t>of </a:t>
            </a:r>
            <a:r>
              <a:rPr dirty="0" sz="1450" spc="-10">
                <a:latin typeface="Times New Roman"/>
                <a:cs typeface="Times New Roman"/>
              </a:rPr>
              <a:t>the Lord </a:t>
            </a:r>
            <a:r>
              <a:rPr dirty="0" sz="1450" spc="-20">
                <a:latin typeface="Times New Roman"/>
                <a:cs typeface="Times New Roman"/>
              </a:rPr>
              <a:t>Foxham’s </a:t>
            </a:r>
            <a:r>
              <a:rPr dirty="0" sz="1450" spc="-10">
                <a:latin typeface="Times New Roman"/>
                <a:cs typeface="Times New Roman"/>
              </a:rPr>
              <a:t>baggage, and </a:t>
            </a:r>
            <a:r>
              <a:rPr dirty="0" sz="1450" spc="-5">
                <a:latin typeface="Times New Roman"/>
                <a:cs typeface="Times New Roman"/>
              </a:rPr>
              <a:t>got  good </a:t>
            </a:r>
            <a:r>
              <a:rPr dirty="0" sz="1450" spc="-10">
                <a:latin typeface="Times New Roman"/>
                <a:cs typeface="Times New Roman"/>
              </a:rPr>
              <a:t>reports </a:t>
            </a:r>
            <a:r>
              <a:rPr dirty="0" sz="1450" spc="-5">
                <a:latin typeface="Times New Roman"/>
                <a:cs typeface="Times New Roman"/>
              </a:rPr>
              <a:t>of </a:t>
            </a:r>
            <a:r>
              <a:rPr dirty="0" sz="1450" spc="-10">
                <a:latin typeface="Times New Roman"/>
                <a:cs typeface="Times New Roman"/>
              </a:rPr>
              <a:t>Joan, </a:t>
            </a:r>
            <a:r>
              <a:rPr dirty="0" sz="1450" spc="-5">
                <a:latin typeface="Times New Roman"/>
                <a:cs typeface="Times New Roman"/>
              </a:rPr>
              <a:t>he </a:t>
            </a:r>
            <a:r>
              <a:rPr dirty="0" sz="1450" spc="-10">
                <a:latin typeface="Times New Roman"/>
                <a:cs typeface="Times New Roman"/>
              </a:rPr>
              <a:t>set forth </a:t>
            </a:r>
            <a:r>
              <a:rPr dirty="0" sz="1450" spc="-5">
                <a:latin typeface="Times New Roman"/>
                <a:cs typeface="Times New Roman"/>
              </a:rPr>
              <a:t>on foot </a:t>
            </a:r>
            <a:r>
              <a:rPr dirty="0" sz="1450" spc="-10">
                <a:latin typeface="Times New Roman"/>
                <a:cs typeface="Times New Roman"/>
              </a:rPr>
              <a:t>to walk away his</a:t>
            </a:r>
            <a:r>
              <a:rPr dirty="0" sz="1450" spc="45">
                <a:latin typeface="Times New Roman"/>
                <a:cs typeface="Times New Roman"/>
              </a:rPr>
              <a:t> </a:t>
            </a:r>
            <a:r>
              <a:rPr dirty="0" sz="1450" spc="-10">
                <a:latin typeface="Times New Roman"/>
                <a:cs typeface="Times New Roman"/>
              </a:rPr>
              <a:t>impatience.</a:t>
            </a:r>
            <a:endParaRPr sz="1450">
              <a:latin typeface="Times New Roman"/>
              <a:cs typeface="Times New Roman"/>
            </a:endParaRPr>
          </a:p>
          <a:p>
            <a:pPr algn="just" marL="12700" marR="11430">
              <a:lnSpc>
                <a:spcPts val="1730"/>
              </a:lnSpc>
              <a:spcBef>
                <a:spcPts val="570"/>
              </a:spcBef>
            </a:pPr>
            <a:r>
              <a:rPr dirty="0" sz="1450" spc="-10">
                <a:latin typeface="Times New Roman"/>
                <a:cs typeface="Times New Roman"/>
              </a:rPr>
              <a:t>For some while </a:t>
            </a:r>
            <a:r>
              <a:rPr dirty="0" sz="1450" spc="-5">
                <a:latin typeface="Times New Roman"/>
                <a:cs typeface="Times New Roman"/>
              </a:rPr>
              <a:t>he </a:t>
            </a:r>
            <a:r>
              <a:rPr dirty="0" sz="1450" spc="-10">
                <a:latin typeface="Times New Roman"/>
                <a:cs typeface="Times New Roman"/>
              </a:rPr>
              <a:t>made </a:t>
            </a:r>
            <a:r>
              <a:rPr dirty="0" sz="1450" spc="-5">
                <a:latin typeface="Times New Roman"/>
                <a:cs typeface="Times New Roman"/>
              </a:rPr>
              <a:t>rounds </a:t>
            </a:r>
            <a:r>
              <a:rPr dirty="0" sz="1450" spc="-10">
                <a:latin typeface="Times New Roman"/>
                <a:cs typeface="Times New Roman"/>
              </a:rPr>
              <a:t>among the </a:t>
            </a:r>
            <a:r>
              <a:rPr dirty="0" sz="1450" spc="-20">
                <a:latin typeface="Times New Roman"/>
                <a:cs typeface="Times New Roman"/>
              </a:rPr>
              <a:t>soldiery, </a:t>
            </a:r>
            <a:r>
              <a:rPr dirty="0" sz="1450" spc="-10">
                <a:latin typeface="Times New Roman"/>
                <a:cs typeface="Times New Roman"/>
              </a:rPr>
              <a:t>who were getting to arms  in the wintry twilight </a:t>
            </a:r>
            <a:r>
              <a:rPr dirty="0" sz="1450" spc="-5">
                <a:latin typeface="Times New Roman"/>
                <a:cs typeface="Times New Roman"/>
              </a:rPr>
              <a:t>of </a:t>
            </a:r>
            <a:r>
              <a:rPr dirty="0" sz="1450" spc="-10">
                <a:latin typeface="Times New Roman"/>
                <a:cs typeface="Times New Roman"/>
              </a:rPr>
              <a:t>the dawn and </a:t>
            </a:r>
            <a:r>
              <a:rPr dirty="0" sz="1450" spc="-5">
                <a:latin typeface="Times New Roman"/>
                <a:cs typeface="Times New Roman"/>
              </a:rPr>
              <a:t>by </a:t>
            </a:r>
            <a:r>
              <a:rPr dirty="0" sz="1450" spc="-10">
                <a:latin typeface="Times New Roman"/>
                <a:cs typeface="Times New Roman"/>
              </a:rPr>
              <a:t>the red glow </a:t>
            </a:r>
            <a:r>
              <a:rPr dirty="0" sz="1450" spc="-5">
                <a:latin typeface="Times New Roman"/>
                <a:cs typeface="Times New Roman"/>
              </a:rPr>
              <a:t>of </a:t>
            </a:r>
            <a:r>
              <a:rPr dirty="0" sz="1450" spc="-10">
                <a:latin typeface="Times New Roman"/>
                <a:cs typeface="Times New Roman"/>
              </a:rPr>
              <a:t>torches; </a:t>
            </a:r>
            <a:r>
              <a:rPr dirty="0" sz="1450" spc="-5">
                <a:latin typeface="Times New Roman"/>
                <a:cs typeface="Times New Roman"/>
              </a:rPr>
              <a:t>but  </a:t>
            </a:r>
            <a:r>
              <a:rPr dirty="0" sz="1450" spc="-10">
                <a:latin typeface="Times New Roman"/>
                <a:cs typeface="Times New Roman"/>
              </a:rPr>
              <a:t>gradually </a:t>
            </a:r>
            <a:r>
              <a:rPr dirty="0" sz="1450" spc="-5">
                <a:latin typeface="Times New Roman"/>
                <a:cs typeface="Times New Roman"/>
              </a:rPr>
              <a:t>he </a:t>
            </a:r>
            <a:r>
              <a:rPr dirty="0" sz="1450" spc="-10">
                <a:latin typeface="Times New Roman"/>
                <a:cs typeface="Times New Roman"/>
              </a:rPr>
              <a:t>strolled further afield, and at length passed clean beyond the  outposts, and walked alone in the frozen forest, waiting for the</a:t>
            </a:r>
            <a:r>
              <a:rPr dirty="0" sz="1450" spc="75">
                <a:latin typeface="Times New Roman"/>
                <a:cs typeface="Times New Roman"/>
              </a:rPr>
              <a:t> </a:t>
            </a:r>
            <a:r>
              <a:rPr dirty="0" sz="1450" spc="-5">
                <a:latin typeface="Times New Roman"/>
                <a:cs typeface="Times New Roman"/>
              </a:rPr>
              <a:t>sun.</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His thoughts were both quiet and </a:t>
            </a:r>
            <a:r>
              <a:rPr dirty="0" sz="1450" spc="-25">
                <a:latin typeface="Times New Roman"/>
                <a:cs typeface="Times New Roman"/>
              </a:rPr>
              <a:t>happy. </a:t>
            </a:r>
            <a:r>
              <a:rPr dirty="0" sz="1450" spc="-10">
                <a:latin typeface="Times New Roman"/>
                <a:cs typeface="Times New Roman"/>
              </a:rPr>
              <a:t>His brief favour with the Duke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find it in his heart to mourn; with Joan to wife, and my Lord  Foxham for </a:t>
            </a:r>
            <a:r>
              <a:rPr dirty="0" sz="1450" spc="-5">
                <a:latin typeface="Times New Roman"/>
                <a:cs typeface="Times New Roman"/>
              </a:rPr>
              <a:t>a </a:t>
            </a:r>
            <a:r>
              <a:rPr dirty="0" sz="1450" spc="-10">
                <a:latin typeface="Times New Roman"/>
                <a:cs typeface="Times New Roman"/>
              </a:rPr>
              <a:t>faithful patron, </a:t>
            </a:r>
            <a:r>
              <a:rPr dirty="0" sz="1450" spc="-5">
                <a:latin typeface="Times New Roman"/>
                <a:cs typeface="Times New Roman"/>
              </a:rPr>
              <a:t>he </a:t>
            </a:r>
            <a:r>
              <a:rPr dirty="0" sz="1450" spc="-10">
                <a:latin typeface="Times New Roman"/>
                <a:cs typeface="Times New Roman"/>
              </a:rPr>
              <a:t>looked most happily </a:t>
            </a:r>
            <a:r>
              <a:rPr dirty="0" sz="1450" spc="-5">
                <a:latin typeface="Times New Roman"/>
                <a:cs typeface="Times New Roman"/>
              </a:rPr>
              <a:t>upon </a:t>
            </a:r>
            <a:r>
              <a:rPr dirty="0" sz="1450" spc="-10">
                <a:latin typeface="Times New Roman"/>
                <a:cs typeface="Times New Roman"/>
              </a:rPr>
              <a:t>the future; and in  the past </a:t>
            </a:r>
            <a:r>
              <a:rPr dirty="0" sz="1450" spc="-5">
                <a:latin typeface="Times New Roman"/>
                <a:cs typeface="Times New Roman"/>
              </a:rPr>
              <a:t>he </a:t>
            </a:r>
            <a:r>
              <a:rPr dirty="0" sz="1450" spc="-10">
                <a:latin typeface="Times New Roman"/>
                <a:cs typeface="Times New Roman"/>
              </a:rPr>
              <a:t>found </a:t>
            </a:r>
            <a:r>
              <a:rPr dirty="0" sz="1450" spc="-5">
                <a:latin typeface="Times New Roman"/>
                <a:cs typeface="Times New Roman"/>
              </a:rPr>
              <a:t>but </a:t>
            </a:r>
            <a:r>
              <a:rPr dirty="0" sz="1450" spc="-10">
                <a:latin typeface="Times New Roman"/>
                <a:cs typeface="Times New Roman"/>
              </a:rPr>
              <a:t>little to</a:t>
            </a:r>
            <a:r>
              <a:rPr dirty="0" sz="1450" spc="15">
                <a:latin typeface="Times New Roman"/>
                <a:cs typeface="Times New Roman"/>
              </a:rPr>
              <a:t> </a:t>
            </a:r>
            <a:r>
              <a:rPr dirty="0" sz="1450" spc="-10">
                <a:latin typeface="Times New Roman"/>
                <a:cs typeface="Times New Roman"/>
              </a:rPr>
              <a:t>regret.</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thus strolled and pondered, the solemn light </a:t>
            </a:r>
            <a:r>
              <a:rPr dirty="0" sz="1450" spc="-5">
                <a:latin typeface="Times New Roman"/>
                <a:cs typeface="Times New Roman"/>
              </a:rPr>
              <a:t>of </a:t>
            </a:r>
            <a:r>
              <a:rPr dirty="0" sz="1450" spc="-10">
                <a:latin typeface="Times New Roman"/>
                <a:cs typeface="Times New Roman"/>
              </a:rPr>
              <a:t>the morning grew more  </a:t>
            </a:r>
            <a:r>
              <a:rPr dirty="0" sz="1450" spc="-20">
                <a:latin typeface="Times New Roman"/>
                <a:cs typeface="Times New Roman"/>
              </a:rPr>
              <a:t>clear, </a:t>
            </a:r>
            <a:r>
              <a:rPr dirty="0" sz="1450" spc="-10">
                <a:latin typeface="Times New Roman"/>
                <a:cs typeface="Times New Roman"/>
              </a:rPr>
              <a:t>the east was already coloured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sun,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little scathing wind blew  </a:t>
            </a:r>
            <a:r>
              <a:rPr dirty="0" sz="1450" spc="-5">
                <a:latin typeface="Times New Roman"/>
                <a:cs typeface="Times New Roman"/>
              </a:rPr>
              <a:t>up </a:t>
            </a:r>
            <a:r>
              <a:rPr dirty="0" sz="1450" spc="-10">
                <a:latin typeface="Times New Roman"/>
                <a:cs typeface="Times New Roman"/>
              </a:rPr>
              <a:t>the frozen </a:t>
            </a:r>
            <a:r>
              <a:rPr dirty="0" sz="1450" spc="-25">
                <a:latin typeface="Times New Roman"/>
                <a:cs typeface="Times New Roman"/>
              </a:rPr>
              <a:t>snow. </a:t>
            </a:r>
            <a:r>
              <a:rPr dirty="0" sz="1450" spc="-10">
                <a:latin typeface="Times New Roman"/>
                <a:cs typeface="Times New Roman"/>
              </a:rPr>
              <a:t>He turned to </a:t>
            </a:r>
            <a:r>
              <a:rPr dirty="0" sz="1450" spc="-5">
                <a:latin typeface="Times New Roman"/>
                <a:cs typeface="Times New Roman"/>
              </a:rPr>
              <a:t>go </a:t>
            </a:r>
            <a:r>
              <a:rPr dirty="0" sz="1450" spc="-10">
                <a:latin typeface="Times New Roman"/>
                <a:cs typeface="Times New Roman"/>
              </a:rPr>
              <a:t>home; </a:t>
            </a:r>
            <a:r>
              <a:rPr dirty="0" sz="1450" spc="-5">
                <a:latin typeface="Times New Roman"/>
                <a:cs typeface="Times New Roman"/>
              </a:rPr>
              <a:t>but </a:t>
            </a:r>
            <a:r>
              <a:rPr dirty="0" sz="1450" spc="-10">
                <a:latin typeface="Times New Roman"/>
                <a:cs typeface="Times New Roman"/>
              </a:rPr>
              <a:t>even as </a:t>
            </a:r>
            <a:r>
              <a:rPr dirty="0" sz="1450" spc="-5">
                <a:latin typeface="Times New Roman"/>
                <a:cs typeface="Times New Roman"/>
              </a:rPr>
              <a:t>he </a:t>
            </a:r>
            <a:r>
              <a:rPr dirty="0" sz="1450" spc="-10">
                <a:latin typeface="Times New Roman"/>
                <a:cs typeface="Times New Roman"/>
              </a:rPr>
              <a:t>turned, his eye lit  </a:t>
            </a:r>
            <a:r>
              <a:rPr dirty="0" sz="1450" spc="-5">
                <a:latin typeface="Times New Roman"/>
                <a:cs typeface="Times New Roman"/>
              </a:rPr>
              <a:t>upon a </a:t>
            </a:r>
            <a:r>
              <a:rPr dirty="0" sz="1450" spc="-10">
                <a:latin typeface="Times New Roman"/>
                <a:cs typeface="Times New Roman"/>
              </a:rPr>
              <a:t>figure behind,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tree.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“Stand!” </a:t>
            </a:r>
            <a:r>
              <a:rPr dirty="0" sz="1450" spc="-5">
                <a:latin typeface="Times New Roman"/>
                <a:cs typeface="Times New Roman"/>
              </a:rPr>
              <a:t>he </a:t>
            </a:r>
            <a:r>
              <a:rPr dirty="0" sz="1450" spc="-10">
                <a:latin typeface="Times New Roman"/>
                <a:cs typeface="Times New Roman"/>
              </a:rPr>
              <a:t>cried. “Who</a:t>
            </a:r>
            <a:r>
              <a:rPr dirty="0" sz="1450" spc="5">
                <a:latin typeface="Times New Roman"/>
                <a:cs typeface="Times New Roman"/>
              </a:rPr>
              <a:t> </a:t>
            </a:r>
            <a:r>
              <a:rPr dirty="0" sz="1450" spc="-10">
                <a:latin typeface="Times New Roman"/>
                <a:cs typeface="Times New Roman"/>
              </a:rPr>
              <a:t>goes?”</a:t>
            </a:r>
            <a:endParaRPr sz="1450">
              <a:latin typeface="Times New Roman"/>
              <a:cs typeface="Times New Roman"/>
            </a:endParaRPr>
          </a:p>
          <a:p>
            <a:pPr algn="just" marL="12700" marR="6350">
              <a:lnSpc>
                <a:spcPts val="1730"/>
              </a:lnSpc>
              <a:spcBef>
                <a:spcPts val="630"/>
              </a:spcBef>
            </a:pPr>
            <a:r>
              <a:rPr dirty="0" sz="1450" spc="-10">
                <a:latin typeface="Times New Roman"/>
                <a:cs typeface="Times New Roman"/>
              </a:rPr>
              <a:t>The figure stepped forth and waved its hand like </a:t>
            </a:r>
            <a:r>
              <a:rPr dirty="0" sz="1450" spc="-5">
                <a:latin typeface="Times New Roman"/>
                <a:cs typeface="Times New Roman"/>
              </a:rPr>
              <a:t>a </a:t>
            </a:r>
            <a:r>
              <a:rPr dirty="0" sz="1450" spc="-10">
                <a:latin typeface="Times New Roman"/>
                <a:cs typeface="Times New Roman"/>
              </a:rPr>
              <a:t>dumb person. It was  arrayed like </a:t>
            </a:r>
            <a:r>
              <a:rPr dirty="0" sz="1450" spc="-5">
                <a:latin typeface="Times New Roman"/>
                <a:cs typeface="Times New Roman"/>
              </a:rPr>
              <a:t>a </a:t>
            </a:r>
            <a:r>
              <a:rPr dirty="0" sz="1450" spc="-10">
                <a:latin typeface="Times New Roman"/>
                <a:cs typeface="Times New Roman"/>
              </a:rPr>
              <a:t>pilgrim, the </a:t>
            </a:r>
            <a:r>
              <a:rPr dirty="0" sz="1450" spc="-5">
                <a:latin typeface="Times New Roman"/>
                <a:cs typeface="Times New Roman"/>
              </a:rPr>
              <a:t>hood </a:t>
            </a:r>
            <a:r>
              <a:rPr dirty="0" sz="1450" spc="-10">
                <a:latin typeface="Times New Roman"/>
                <a:cs typeface="Times New Roman"/>
              </a:rPr>
              <a:t>lowered over the face, </a:t>
            </a:r>
            <a:r>
              <a:rPr dirty="0" sz="1450" spc="-5">
                <a:latin typeface="Times New Roman"/>
                <a:cs typeface="Times New Roman"/>
              </a:rPr>
              <a:t>but </a:t>
            </a:r>
            <a:r>
              <a:rPr dirty="0" sz="1450" spc="-10">
                <a:latin typeface="Times New Roman"/>
                <a:cs typeface="Times New Roman"/>
              </a:rPr>
              <a:t>Dick, in an instant,  recognised Sir</a:t>
            </a:r>
            <a:r>
              <a:rPr dirty="0" sz="1450" spc="-5">
                <a:latin typeface="Times New Roman"/>
                <a:cs typeface="Times New Roman"/>
              </a:rPr>
              <a:t> </a:t>
            </a:r>
            <a:r>
              <a:rPr dirty="0" sz="1450" spc="-10">
                <a:latin typeface="Times New Roman"/>
                <a:cs typeface="Times New Roman"/>
              </a:rPr>
              <a:t>Daniel.</a:t>
            </a:r>
            <a:endParaRPr sz="1450">
              <a:latin typeface="Times New Roman"/>
              <a:cs typeface="Times New Roman"/>
            </a:endParaRPr>
          </a:p>
          <a:p>
            <a:pPr algn="just" marL="12700" marR="12065">
              <a:lnSpc>
                <a:spcPts val="1730"/>
              </a:lnSpc>
              <a:spcBef>
                <a:spcPts val="575"/>
              </a:spcBef>
            </a:pPr>
            <a:r>
              <a:rPr dirty="0" sz="1450" spc="-10">
                <a:latin typeface="Times New Roman"/>
                <a:cs typeface="Times New Roman"/>
              </a:rPr>
              <a:t>He strode </a:t>
            </a:r>
            <a:r>
              <a:rPr dirty="0" sz="1450" spc="-5">
                <a:latin typeface="Times New Roman"/>
                <a:cs typeface="Times New Roman"/>
              </a:rPr>
              <a:t>up </a:t>
            </a:r>
            <a:r>
              <a:rPr dirty="0" sz="1450" spc="-10">
                <a:latin typeface="Times New Roman"/>
                <a:cs typeface="Times New Roman"/>
              </a:rPr>
              <a:t>to him, drawing his sword; and the knight, putting his hand in his  bosom, as if to seize </a:t>
            </a:r>
            <a:r>
              <a:rPr dirty="0" sz="1450" spc="-5">
                <a:latin typeface="Times New Roman"/>
                <a:cs typeface="Times New Roman"/>
              </a:rPr>
              <a:t>a </a:t>
            </a:r>
            <a:r>
              <a:rPr dirty="0" sz="1450" spc="-10">
                <a:latin typeface="Times New Roman"/>
                <a:cs typeface="Times New Roman"/>
              </a:rPr>
              <a:t>hidden weapon, steadfastly awaited his</a:t>
            </a:r>
            <a:r>
              <a:rPr dirty="0" sz="1450" spc="85">
                <a:latin typeface="Times New Roman"/>
                <a:cs typeface="Times New Roman"/>
              </a:rPr>
              <a:t> </a:t>
            </a:r>
            <a:r>
              <a:rPr dirty="0" sz="1450" spc="-10">
                <a:latin typeface="Times New Roman"/>
                <a:cs typeface="Times New Roman"/>
              </a:rPr>
              <a:t>approach.</a:t>
            </a:r>
            <a:endParaRPr sz="1450">
              <a:latin typeface="Times New Roman"/>
              <a:cs typeface="Times New Roman"/>
            </a:endParaRPr>
          </a:p>
          <a:p>
            <a:pPr algn="just" marL="12700" marR="7620">
              <a:lnSpc>
                <a:spcPts val="1730"/>
              </a:lnSpc>
              <a:spcBef>
                <a:spcPts val="570"/>
              </a:spcBef>
            </a:pPr>
            <a:r>
              <a:rPr dirty="0" sz="1450" spc="-30">
                <a:latin typeface="Times New Roman"/>
                <a:cs typeface="Times New Roman"/>
              </a:rPr>
              <a:t>“Well, </a:t>
            </a:r>
            <a:r>
              <a:rPr dirty="0" sz="1450" spc="-10">
                <a:latin typeface="Times New Roman"/>
                <a:cs typeface="Times New Roman"/>
              </a:rPr>
              <a:t>Dickon,” said Sir Daniel, “how is it to be? Do </a:t>
            </a:r>
            <a:r>
              <a:rPr dirty="0" sz="1450" spc="-5">
                <a:latin typeface="Times New Roman"/>
                <a:cs typeface="Times New Roman"/>
              </a:rPr>
              <a:t>ye </a:t>
            </a:r>
            <a:r>
              <a:rPr dirty="0" sz="1450" spc="-10">
                <a:latin typeface="Times New Roman"/>
                <a:cs typeface="Times New Roman"/>
              </a:rPr>
              <a:t>make war </a:t>
            </a:r>
            <a:r>
              <a:rPr dirty="0" sz="1450" spc="-5">
                <a:latin typeface="Times New Roman"/>
                <a:cs typeface="Times New Roman"/>
              </a:rPr>
              <a:t>upon </a:t>
            </a:r>
            <a:r>
              <a:rPr dirty="0" sz="1450" spc="-10">
                <a:latin typeface="Times New Roman"/>
                <a:cs typeface="Times New Roman"/>
              </a:rPr>
              <a:t>the  fallen?”</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“I made </a:t>
            </a:r>
            <a:r>
              <a:rPr dirty="0" sz="1450" spc="-5">
                <a:latin typeface="Times New Roman"/>
                <a:cs typeface="Times New Roman"/>
              </a:rPr>
              <a:t>no </a:t>
            </a:r>
            <a:r>
              <a:rPr dirty="0" sz="1450" spc="-10">
                <a:latin typeface="Times New Roman"/>
                <a:cs typeface="Times New Roman"/>
              </a:rPr>
              <a:t>war </a:t>
            </a:r>
            <a:r>
              <a:rPr dirty="0" sz="1450" spc="-5">
                <a:latin typeface="Times New Roman"/>
                <a:cs typeface="Times New Roman"/>
              </a:rPr>
              <a:t>upon your </a:t>
            </a:r>
            <a:r>
              <a:rPr dirty="0" sz="1450" spc="-10">
                <a:latin typeface="Times New Roman"/>
                <a:cs typeface="Times New Roman"/>
              </a:rPr>
              <a:t>life,” replied the lad; “I was </a:t>
            </a:r>
            <a:r>
              <a:rPr dirty="0" sz="1450" spc="-5">
                <a:latin typeface="Times New Roman"/>
                <a:cs typeface="Times New Roman"/>
              </a:rPr>
              <a:t>your </a:t>
            </a:r>
            <a:r>
              <a:rPr dirty="0" sz="1450" spc="-10">
                <a:latin typeface="Times New Roman"/>
                <a:cs typeface="Times New Roman"/>
              </a:rPr>
              <a:t>true friend until  </a:t>
            </a:r>
            <a:r>
              <a:rPr dirty="0" sz="1450" spc="-5">
                <a:latin typeface="Times New Roman"/>
                <a:cs typeface="Times New Roman"/>
              </a:rPr>
              <a:t>ye sought </a:t>
            </a:r>
            <a:r>
              <a:rPr dirty="0" sz="1450" spc="-10">
                <a:latin typeface="Times New Roman"/>
                <a:cs typeface="Times New Roman"/>
              </a:rPr>
              <a:t>for mine; </a:t>
            </a:r>
            <a:r>
              <a:rPr dirty="0" sz="1450" spc="-5">
                <a:latin typeface="Times New Roman"/>
                <a:cs typeface="Times New Roman"/>
              </a:rPr>
              <a:t>but ye </a:t>
            </a:r>
            <a:r>
              <a:rPr dirty="0" sz="1450" spc="-10">
                <a:latin typeface="Times New Roman"/>
                <a:cs typeface="Times New Roman"/>
              </a:rPr>
              <a:t>have </a:t>
            </a:r>
            <a:r>
              <a:rPr dirty="0" sz="1450" spc="-5">
                <a:latin typeface="Times New Roman"/>
                <a:cs typeface="Times New Roman"/>
              </a:rPr>
              <a:t>sought </a:t>
            </a:r>
            <a:r>
              <a:rPr dirty="0" sz="1450" spc="-10">
                <a:latin typeface="Times New Roman"/>
                <a:cs typeface="Times New Roman"/>
              </a:rPr>
              <a:t>for it</a:t>
            </a:r>
            <a:r>
              <a:rPr dirty="0" sz="1450" spc="15">
                <a:latin typeface="Times New Roman"/>
                <a:cs typeface="Times New Roman"/>
              </a:rPr>
              <a:t> </a:t>
            </a:r>
            <a:r>
              <a:rPr dirty="0" sz="1450" spc="-20">
                <a:latin typeface="Times New Roman"/>
                <a:cs typeface="Times New Roman"/>
              </a:rPr>
              <a:t>greedily.”</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“Nay—self-defence,” replied the knight. “And </a:t>
            </a:r>
            <a:r>
              <a:rPr dirty="0" sz="1450" spc="-30">
                <a:latin typeface="Times New Roman"/>
                <a:cs typeface="Times New Roman"/>
              </a:rPr>
              <a:t>now, boy, </a:t>
            </a:r>
            <a:r>
              <a:rPr dirty="0" sz="1450" spc="-10">
                <a:latin typeface="Times New Roman"/>
                <a:cs typeface="Times New Roman"/>
              </a:rPr>
              <a:t>the news </a:t>
            </a:r>
            <a:r>
              <a:rPr dirty="0" sz="1450" spc="-5">
                <a:latin typeface="Times New Roman"/>
                <a:cs typeface="Times New Roman"/>
              </a:rPr>
              <a:t>of </a:t>
            </a:r>
            <a:r>
              <a:rPr dirty="0" sz="1450" spc="-10">
                <a:latin typeface="Times New Roman"/>
                <a:cs typeface="Times New Roman"/>
              </a:rPr>
              <a:t>this  battle, and the presence </a:t>
            </a:r>
            <a:r>
              <a:rPr dirty="0" sz="1450" spc="-5">
                <a:latin typeface="Times New Roman"/>
                <a:cs typeface="Times New Roman"/>
              </a:rPr>
              <a:t>of yon </a:t>
            </a:r>
            <a:r>
              <a:rPr dirty="0" sz="1450" spc="-10">
                <a:latin typeface="Times New Roman"/>
                <a:cs typeface="Times New Roman"/>
              </a:rPr>
              <a:t>crooked devil here in mine own wood, have  broken me beyond all help. </a:t>
            </a:r>
            <a:r>
              <a:rPr dirty="0" sz="1450" spc="-5">
                <a:latin typeface="Times New Roman"/>
                <a:cs typeface="Times New Roman"/>
              </a:rPr>
              <a:t>I go </a:t>
            </a:r>
            <a:r>
              <a:rPr dirty="0" sz="1450" spc="-10">
                <a:latin typeface="Times New Roman"/>
                <a:cs typeface="Times New Roman"/>
              </a:rPr>
              <a:t>to Holywood for sanctuary; thence overseas,  with what </a:t>
            </a:r>
            <a:r>
              <a:rPr dirty="0" sz="1450" spc="-5">
                <a:latin typeface="Times New Roman"/>
                <a:cs typeface="Times New Roman"/>
              </a:rPr>
              <a:t>I </a:t>
            </a:r>
            <a:r>
              <a:rPr dirty="0" sz="1450" spc="-10">
                <a:latin typeface="Times New Roman"/>
                <a:cs typeface="Times New Roman"/>
              </a:rPr>
              <a:t>can </a:t>
            </a:r>
            <a:r>
              <a:rPr dirty="0" sz="1450" spc="-25">
                <a:latin typeface="Times New Roman"/>
                <a:cs typeface="Times New Roman"/>
              </a:rPr>
              <a:t>carry, </a:t>
            </a:r>
            <a:r>
              <a:rPr dirty="0" sz="1450" spc="-10">
                <a:latin typeface="Times New Roman"/>
                <a:cs typeface="Times New Roman"/>
              </a:rPr>
              <a:t>and to begin life again in Burgundy </a:t>
            </a:r>
            <a:r>
              <a:rPr dirty="0" sz="1450" spc="-5">
                <a:latin typeface="Times New Roman"/>
                <a:cs typeface="Times New Roman"/>
              </a:rPr>
              <a:t>or</a:t>
            </a:r>
            <a:r>
              <a:rPr dirty="0" sz="1450" spc="85">
                <a:latin typeface="Times New Roman"/>
                <a:cs typeface="Times New Roman"/>
              </a:rPr>
              <a:t> </a:t>
            </a:r>
            <a:r>
              <a:rPr dirty="0" sz="1450" spc="-10">
                <a:latin typeface="Times New Roman"/>
                <a:cs typeface="Times New Roman"/>
              </a:rPr>
              <a:t>France.”</a:t>
            </a:r>
            <a:endParaRPr sz="1450">
              <a:latin typeface="Times New Roman"/>
              <a:cs typeface="Times New Roman"/>
            </a:endParaRPr>
          </a:p>
          <a:p>
            <a:pPr marL="12700" marR="2721610">
              <a:lnSpc>
                <a:spcPts val="2300"/>
              </a:lnSpc>
              <a:spcBef>
                <a:spcPts val="114"/>
              </a:spcBef>
            </a:pPr>
            <a:r>
              <a:rPr dirty="0" sz="1450" spc="-60">
                <a:latin typeface="Times New Roman"/>
                <a:cs typeface="Times New Roman"/>
              </a:rPr>
              <a:t>“Ye </a:t>
            </a:r>
            <a:r>
              <a:rPr dirty="0" sz="1450" spc="-10">
                <a:latin typeface="Times New Roman"/>
                <a:cs typeface="Times New Roman"/>
              </a:rPr>
              <a:t>may </a:t>
            </a:r>
            <a:r>
              <a:rPr dirty="0" sz="1450" spc="-5">
                <a:latin typeface="Times New Roman"/>
                <a:cs typeface="Times New Roman"/>
              </a:rPr>
              <a:t>not go </a:t>
            </a:r>
            <a:r>
              <a:rPr dirty="0" sz="1450" spc="-10">
                <a:latin typeface="Times New Roman"/>
                <a:cs typeface="Times New Roman"/>
              </a:rPr>
              <a:t>to Holywood,” said Dick.  “How! May not?” asked the</a:t>
            </a:r>
            <a:r>
              <a:rPr dirty="0" sz="1450" spc="10">
                <a:latin typeface="Times New Roman"/>
                <a:cs typeface="Times New Roman"/>
              </a:rPr>
              <a:t> </a:t>
            </a:r>
            <a:r>
              <a:rPr dirty="0" sz="1450" spc="-10">
                <a:latin typeface="Times New Roman"/>
                <a:cs typeface="Times New Roman"/>
              </a:rPr>
              <a:t>knight.</a:t>
            </a:r>
            <a:endParaRPr sz="1450">
              <a:latin typeface="Times New Roman"/>
              <a:cs typeface="Times New Roman"/>
            </a:endParaRPr>
          </a:p>
          <a:p>
            <a:pPr marL="12700" marR="8890">
              <a:lnSpc>
                <a:spcPts val="1730"/>
              </a:lnSpc>
              <a:spcBef>
                <a:spcPts val="465"/>
              </a:spcBef>
            </a:pPr>
            <a:r>
              <a:rPr dirty="0" sz="1450" spc="-10">
                <a:latin typeface="Times New Roman"/>
                <a:cs typeface="Times New Roman"/>
              </a:rPr>
              <a:t>“Look ye, Sir Daniel, this is my marriage morn,” said Dick; “and </a:t>
            </a:r>
            <a:r>
              <a:rPr dirty="0" sz="1450" spc="-5">
                <a:latin typeface="Times New Roman"/>
                <a:cs typeface="Times New Roman"/>
              </a:rPr>
              <a:t>yon </a:t>
            </a:r>
            <a:r>
              <a:rPr dirty="0" sz="1450" spc="-10">
                <a:latin typeface="Times New Roman"/>
                <a:cs typeface="Times New Roman"/>
              </a:rPr>
              <a:t>sun that  is</a:t>
            </a:r>
            <a:r>
              <a:rPr dirty="0" sz="1450" spc="15">
                <a:latin typeface="Times New Roman"/>
                <a:cs typeface="Times New Roman"/>
              </a:rPr>
              <a:t> </a:t>
            </a:r>
            <a:r>
              <a:rPr dirty="0" sz="1450" spc="-10">
                <a:latin typeface="Times New Roman"/>
                <a:cs typeface="Times New Roman"/>
              </a:rPr>
              <a:t>to</a:t>
            </a:r>
            <a:r>
              <a:rPr dirty="0" sz="1450" spc="20">
                <a:latin typeface="Times New Roman"/>
                <a:cs typeface="Times New Roman"/>
              </a:rPr>
              <a:t> </a:t>
            </a:r>
            <a:r>
              <a:rPr dirty="0" sz="1450" spc="-10">
                <a:latin typeface="Times New Roman"/>
                <a:cs typeface="Times New Roman"/>
              </a:rPr>
              <a:t>rise</a:t>
            </a:r>
            <a:r>
              <a:rPr dirty="0" sz="1450" spc="20">
                <a:latin typeface="Times New Roman"/>
                <a:cs typeface="Times New Roman"/>
              </a:rPr>
              <a:t> </a:t>
            </a:r>
            <a:r>
              <a:rPr dirty="0" sz="1450" spc="-10">
                <a:latin typeface="Times New Roman"/>
                <a:cs typeface="Times New Roman"/>
              </a:rPr>
              <a:t>will</a:t>
            </a:r>
            <a:r>
              <a:rPr dirty="0" sz="1450" spc="15">
                <a:latin typeface="Times New Roman"/>
                <a:cs typeface="Times New Roman"/>
              </a:rPr>
              <a:t> </a:t>
            </a:r>
            <a:r>
              <a:rPr dirty="0" sz="1450" spc="-10">
                <a:latin typeface="Times New Roman"/>
                <a:cs typeface="Times New Roman"/>
              </a:rPr>
              <a:t>make</a:t>
            </a:r>
            <a:r>
              <a:rPr dirty="0" sz="1450" spc="20">
                <a:latin typeface="Times New Roman"/>
                <a:cs typeface="Times New Roman"/>
              </a:rPr>
              <a:t>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brightest</a:t>
            </a:r>
            <a:r>
              <a:rPr dirty="0" sz="1450" spc="15">
                <a:latin typeface="Times New Roman"/>
                <a:cs typeface="Times New Roman"/>
              </a:rPr>
              <a:t> </a:t>
            </a:r>
            <a:r>
              <a:rPr dirty="0" sz="1450" spc="-10">
                <a:latin typeface="Times New Roman"/>
                <a:cs typeface="Times New Roman"/>
              </a:rPr>
              <a:t>day</a:t>
            </a:r>
            <a:r>
              <a:rPr dirty="0" sz="1450" spc="20">
                <a:latin typeface="Times New Roman"/>
                <a:cs typeface="Times New Roman"/>
              </a:rPr>
              <a:t> </a:t>
            </a:r>
            <a:r>
              <a:rPr dirty="0" sz="1450" spc="-10">
                <a:latin typeface="Times New Roman"/>
                <a:cs typeface="Times New Roman"/>
              </a:rPr>
              <a:t>that</a:t>
            </a:r>
            <a:r>
              <a:rPr dirty="0" sz="1450" spc="20">
                <a:latin typeface="Times New Roman"/>
                <a:cs typeface="Times New Roman"/>
              </a:rPr>
              <a:t> </a:t>
            </a:r>
            <a:r>
              <a:rPr dirty="0" sz="1450" spc="-10">
                <a:latin typeface="Times New Roman"/>
                <a:cs typeface="Times New Roman"/>
              </a:rPr>
              <a:t>ever</a:t>
            </a:r>
            <a:r>
              <a:rPr dirty="0" sz="1450" spc="20">
                <a:latin typeface="Times New Roman"/>
                <a:cs typeface="Times New Roman"/>
              </a:rPr>
              <a:t> </a:t>
            </a:r>
            <a:r>
              <a:rPr dirty="0" sz="1450" spc="-10">
                <a:latin typeface="Times New Roman"/>
                <a:cs typeface="Times New Roman"/>
              </a:rPr>
              <a:t>shone</a:t>
            </a:r>
            <a:r>
              <a:rPr dirty="0" sz="1450" spc="15">
                <a:latin typeface="Times New Roman"/>
                <a:cs typeface="Times New Roman"/>
              </a:rPr>
              <a:t> </a:t>
            </a:r>
            <a:r>
              <a:rPr dirty="0" sz="1450" spc="-10">
                <a:latin typeface="Times New Roman"/>
                <a:cs typeface="Times New Roman"/>
              </a:rPr>
              <a:t>for</a:t>
            </a:r>
            <a:r>
              <a:rPr dirty="0" sz="1450" spc="20">
                <a:latin typeface="Times New Roman"/>
                <a:cs typeface="Times New Roman"/>
              </a:rPr>
              <a:t> </a:t>
            </a:r>
            <a:r>
              <a:rPr dirty="0" sz="1450" spc="-10">
                <a:latin typeface="Times New Roman"/>
                <a:cs typeface="Times New Roman"/>
              </a:rPr>
              <a:t>me.</a:t>
            </a:r>
            <a:r>
              <a:rPr dirty="0" sz="1450" spc="20">
                <a:latin typeface="Times New Roman"/>
                <a:cs typeface="Times New Roman"/>
              </a:rPr>
              <a:t> </a:t>
            </a:r>
            <a:r>
              <a:rPr dirty="0" sz="1450" spc="-45">
                <a:latin typeface="Times New Roman"/>
                <a:cs typeface="Times New Roman"/>
              </a:rPr>
              <a:t>Your</a:t>
            </a:r>
            <a:r>
              <a:rPr dirty="0" sz="1450">
                <a:latin typeface="Times New Roman"/>
                <a:cs typeface="Times New Roman"/>
              </a:rPr>
              <a:t> </a:t>
            </a:r>
            <a:r>
              <a:rPr dirty="0" sz="1450" spc="-10">
                <a:latin typeface="Times New Roman"/>
                <a:cs typeface="Times New Roman"/>
              </a:rPr>
              <a:t>life</a:t>
            </a:r>
            <a:r>
              <a:rPr dirty="0" sz="1450" spc="5">
                <a:latin typeface="Times New Roman"/>
                <a:cs typeface="Times New Roman"/>
              </a:rPr>
              <a:t> </a:t>
            </a:r>
            <a:r>
              <a:rPr dirty="0" sz="1450" spc="-10">
                <a:latin typeface="Times New Roman"/>
                <a:cs typeface="Times New Roman"/>
              </a:rPr>
              <a:t>is</a:t>
            </a:r>
            <a:r>
              <a:rPr dirty="0" sz="1450" spc="5">
                <a:latin typeface="Times New Roman"/>
                <a:cs typeface="Times New Roman"/>
              </a:rPr>
              <a:t> </a:t>
            </a:r>
            <a:r>
              <a:rPr dirty="0" sz="1450" spc="-10">
                <a:latin typeface="Times New Roman"/>
                <a:cs typeface="Times New Roman"/>
              </a:rPr>
              <a:t>forfeit</a:t>
            </a:r>
            <a:endParaRPr sz="1450">
              <a:latin typeface="Times New Roman"/>
              <a:cs typeface="Times New Roman"/>
            </a:endParaRPr>
          </a:p>
          <a:p>
            <a:pPr marL="12700">
              <a:lnSpc>
                <a:spcPts val="1664"/>
              </a:lnSpc>
            </a:pPr>
            <a:r>
              <a:rPr dirty="0" sz="1450" spc="-10">
                <a:latin typeface="Times New Roman"/>
                <a:cs typeface="Times New Roman"/>
              </a:rPr>
              <a:t>—doubly forfeit, for my </a:t>
            </a:r>
            <a:r>
              <a:rPr dirty="0" sz="1450" spc="-15">
                <a:latin typeface="Times New Roman"/>
                <a:cs typeface="Times New Roman"/>
              </a:rPr>
              <a:t>father’s </a:t>
            </a:r>
            <a:r>
              <a:rPr dirty="0" sz="1450" spc="-10">
                <a:latin typeface="Times New Roman"/>
                <a:cs typeface="Times New Roman"/>
              </a:rPr>
              <a:t>death and </a:t>
            </a:r>
            <a:r>
              <a:rPr dirty="0" sz="1450" spc="-5">
                <a:latin typeface="Times New Roman"/>
                <a:cs typeface="Times New Roman"/>
              </a:rPr>
              <a:t>your </a:t>
            </a:r>
            <a:r>
              <a:rPr dirty="0" sz="1450" spc="-10">
                <a:latin typeface="Times New Roman"/>
                <a:cs typeface="Times New Roman"/>
              </a:rPr>
              <a:t>own practices to meward. </a:t>
            </a:r>
            <a:r>
              <a:rPr dirty="0" sz="1450" spc="35">
                <a:latin typeface="Times New Roman"/>
                <a:cs typeface="Times New Roman"/>
              </a:rPr>
              <a:t> </a:t>
            </a:r>
            <a:r>
              <a:rPr dirty="0" sz="1450" spc="-10">
                <a:latin typeface="Times New Roman"/>
                <a:cs typeface="Times New Roman"/>
              </a:rPr>
              <a:t>But</a:t>
            </a:r>
            <a:endParaRPr sz="1450">
              <a:latin typeface="Times New Roman"/>
              <a:cs typeface="Times New Roman"/>
            </a:endParaRPr>
          </a:p>
          <a:p>
            <a:pPr marL="12700" marR="5080">
              <a:lnSpc>
                <a:spcPts val="1730"/>
              </a:lnSpc>
              <a:spcBef>
                <a:spcPts val="60"/>
              </a:spcBef>
            </a:pPr>
            <a:r>
              <a:rPr dirty="0" sz="1450" spc="-5">
                <a:latin typeface="Times New Roman"/>
                <a:cs typeface="Times New Roman"/>
              </a:rPr>
              <a:t>I </a:t>
            </a:r>
            <a:r>
              <a:rPr dirty="0" sz="1450" spc="-10">
                <a:latin typeface="Times New Roman"/>
                <a:cs typeface="Times New Roman"/>
              </a:rPr>
              <a:t>myself have </a:t>
            </a:r>
            <a:r>
              <a:rPr dirty="0" sz="1450" spc="-5">
                <a:latin typeface="Times New Roman"/>
                <a:cs typeface="Times New Roman"/>
              </a:rPr>
              <a:t>done </a:t>
            </a:r>
            <a:r>
              <a:rPr dirty="0" sz="1450" spc="-10">
                <a:latin typeface="Times New Roman"/>
                <a:cs typeface="Times New Roman"/>
              </a:rPr>
              <a:t>amiss;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brought </a:t>
            </a:r>
            <a:r>
              <a:rPr dirty="0" sz="1450" spc="-10">
                <a:latin typeface="Times New Roman"/>
                <a:cs typeface="Times New Roman"/>
              </a:rPr>
              <a:t>about </a:t>
            </a:r>
            <a:r>
              <a:rPr dirty="0" sz="1450" spc="-25">
                <a:latin typeface="Times New Roman"/>
                <a:cs typeface="Times New Roman"/>
              </a:rPr>
              <a:t>men’s </a:t>
            </a:r>
            <a:r>
              <a:rPr dirty="0" sz="1450" spc="-10">
                <a:latin typeface="Times New Roman"/>
                <a:cs typeface="Times New Roman"/>
              </a:rPr>
              <a:t>deaths; and </a:t>
            </a:r>
            <a:r>
              <a:rPr dirty="0" sz="1450" spc="-5">
                <a:latin typeface="Times New Roman"/>
                <a:cs typeface="Times New Roman"/>
              </a:rPr>
              <a:t>upon </a:t>
            </a:r>
            <a:r>
              <a:rPr dirty="0" sz="1450" spc="-10">
                <a:latin typeface="Times New Roman"/>
                <a:cs typeface="Times New Roman"/>
              </a:rPr>
              <a:t>this  glad day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neither judge </a:t>
            </a:r>
            <a:r>
              <a:rPr dirty="0" sz="1450" spc="-5">
                <a:latin typeface="Times New Roman"/>
                <a:cs typeface="Times New Roman"/>
              </a:rPr>
              <a:t>nor </a:t>
            </a:r>
            <a:r>
              <a:rPr dirty="0" sz="1450" spc="-10">
                <a:latin typeface="Times New Roman"/>
                <a:cs typeface="Times New Roman"/>
              </a:rPr>
              <a:t>hangman. An  </a:t>
            </a:r>
            <a:r>
              <a:rPr dirty="0" sz="1450" spc="-5">
                <a:latin typeface="Times New Roman"/>
                <a:cs typeface="Times New Roman"/>
              </a:rPr>
              <a:t>ye </a:t>
            </a:r>
            <a:r>
              <a:rPr dirty="0" sz="1450" spc="-10">
                <a:latin typeface="Times New Roman"/>
                <a:cs typeface="Times New Roman"/>
              </a:rPr>
              <a:t>were  the  devil,  </a:t>
            </a:r>
            <a:r>
              <a:rPr dirty="0" sz="1450" spc="-5">
                <a:latin typeface="Times New Roman"/>
                <a:cs typeface="Times New Roman"/>
              </a:rPr>
              <a:t>I </a:t>
            </a:r>
            <a:r>
              <a:rPr dirty="0" sz="1450" spc="95">
                <a:latin typeface="Times New Roman"/>
                <a:cs typeface="Times New Roman"/>
              </a:rPr>
              <a:t> </a:t>
            </a:r>
            <a:r>
              <a:rPr dirty="0" sz="1450" spc="-10">
                <a:latin typeface="Times New Roman"/>
                <a:cs typeface="Times New Roman"/>
              </a:rPr>
              <a:t>would</a:t>
            </a:r>
            <a:endParaRPr sz="1450">
              <a:latin typeface="Times New Roman"/>
              <a:cs typeface="Times New Roman"/>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7620">
              <a:lnSpc>
                <a:spcPts val="1730"/>
              </a:lnSpc>
              <a:spcBef>
                <a:spcPts val="155"/>
              </a:spcBef>
            </a:pPr>
            <a:r>
              <a:rPr dirty="0" sz="1450" spc="-5">
                <a:latin typeface="Times New Roman"/>
                <a:cs typeface="Times New Roman"/>
              </a:rPr>
              <a:t>not </a:t>
            </a:r>
            <a:r>
              <a:rPr dirty="0" sz="1450" spc="-10">
                <a:latin typeface="Times New Roman"/>
                <a:cs typeface="Times New Roman"/>
              </a:rPr>
              <a:t>lay </a:t>
            </a:r>
            <a:r>
              <a:rPr dirty="0" sz="1450" spc="-5">
                <a:latin typeface="Times New Roman"/>
                <a:cs typeface="Times New Roman"/>
              </a:rPr>
              <a:t>a </a:t>
            </a:r>
            <a:r>
              <a:rPr dirty="0" sz="1450" spc="-10">
                <a:latin typeface="Times New Roman"/>
                <a:cs typeface="Times New Roman"/>
              </a:rPr>
              <a:t>hand </a:t>
            </a:r>
            <a:r>
              <a:rPr dirty="0" sz="1450" spc="-5">
                <a:latin typeface="Times New Roman"/>
                <a:cs typeface="Times New Roman"/>
              </a:rPr>
              <a:t>on you. </a:t>
            </a:r>
            <a:r>
              <a:rPr dirty="0" sz="1450" spc="-10">
                <a:latin typeface="Times New Roman"/>
                <a:cs typeface="Times New Roman"/>
              </a:rPr>
              <a:t>An </a:t>
            </a:r>
            <a:r>
              <a:rPr dirty="0" sz="1450" spc="-5">
                <a:latin typeface="Times New Roman"/>
                <a:cs typeface="Times New Roman"/>
              </a:rPr>
              <a:t>ye </a:t>
            </a:r>
            <a:r>
              <a:rPr dirty="0" sz="1450" spc="-10">
                <a:latin typeface="Times New Roman"/>
                <a:cs typeface="Times New Roman"/>
              </a:rPr>
              <a:t>were the devil, </a:t>
            </a:r>
            <a:r>
              <a:rPr dirty="0" sz="1450" spc="-5">
                <a:latin typeface="Times New Roman"/>
                <a:cs typeface="Times New Roman"/>
              </a:rPr>
              <a:t>ye </a:t>
            </a:r>
            <a:r>
              <a:rPr dirty="0" sz="1450" spc="-10">
                <a:latin typeface="Times New Roman"/>
                <a:cs typeface="Times New Roman"/>
              </a:rPr>
              <a:t>might </a:t>
            </a:r>
            <a:r>
              <a:rPr dirty="0" sz="1450" spc="-5">
                <a:latin typeface="Times New Roman"/>
                <a:cs typeface="Times New Roman"/>
              </a:rPr>
              <a:t>go </a:t>
            </a:r>
            <a:r>
              <a:rPr dirty="0" sz="1450" spc="-10">
                <a:latin typeface="Times New Roman"/>
                <a:cs typeface="Times New Roman"/>
              </a:rPr>
              <a:t>where </a:t>
            </a:r>
            <a:r>
              <a:rPr dirty="0" sz="1450" spc="-5">
                <a:latin typeface="Times New Roman"/>
                <a:cs typeface="Times New Roman"/>
              </a:rPr>
              <a:t>ye </a:t>
            </a:r>
            <a:r>
              <a:rPr dirty="0" sz="1450" spc="-10">
                <a:latin typeface="Times New Roman"/>
                <a:cs typeface="Times New Roman"/>
              </a:rPr>
              <a:t>will for me.  Seek </a:t>
            </a:r>
            <a:r>
              <a:rPr dirty="0" sz="1450" spc="-25">
                <a:latin typeface="Times New Roman"/>
                <a:cs typeface="Times New Roman"/>
              </a:rPr>
              <a:t>God’s </a:t>
            </a:r>
            <a:r>
              <a:rPr dirty="0" sz="1450" spc="-10">
                <a:latin typeface="Times New Roman"/>
                <a:cs typeface="Times New Roman"/>
              </a:rPr>
              <a:t>forgiveness; mine </a:t>
            </a:r>
            <a:r>
              <a:rPr dirty="0" sz="1450" spc="-5">
                <a:latin typeface="Times New Roman"/>
                <a:cs typeface="Times New Roman"/>
              </a:rPr>
              <a:t>ye </a:t>
            </a:r>
            <a:r>
              <a:rPr dirty="0" sz="1450" spc="-10">
                <a:latin typeface="Times New Roman"/>
                <a:cs typeface="Times New Roman"/>
              </a:rPr>
              <a:t>have </a:t>
            </a:r>
            <a:r>
              <a:rPr dirty="0" sz="1450" spc="-25">
                <a:latin typeface="Times New Roman"/>
                <a:cs typeface="Times New Roman"/>
              </a:rPr>
              <a:t>freely. </a:t>
            </a:r>
            <a:r>
              <a:rPr dirty="0" sz="1450" spc="-10">
                <a:latin typeface="Times New Roman"/>
                <a:cs typeface="Times New Roman"/>
              </a:rPr>
              <a:t>But to </a:t>
            </a:r>
            <a:r>
              <a:rPr dirty="0" sz="1450" spc="-5">
                <a:latin typeface="Times New Roman"/>
                <a:cs typeface="Times New Roman"/>
              </a:rPr>
              <a:t>go on </a:t>
            </a:r>
            <a:r>
              <a:rPr dirty="0" sz="1450" spc="-10">
                <a:latin typeface="Times New Roman"/>
                <a:cs typeface="Times New Roman"/>
              </a:rPr>
              <a:t>to Holywood is  different. </a:t>
            </a:r>
            <a:r>
              <a:rPr dirty="0" sz="1450" spc="-5">
                <a:latin typeface="Times New Roman"/>
                <a:cs typeface="Times New Roman"/>
              </a:rPr>
              <a:t>I </a:t>
            </a:r>
            <a:r>
              <a:rPr dirty="0" sz="1450" spc="-10">
                <a:latin typeface="Times New Roman"/>
                <a:cs typeface="Times New Roman"/>
              </a:rPr>
              <a:t>carry arms for </a:t>
            </a:r>
            <a:r>
              <a:rPr dirty="0" sz="1450" spc="-40">
                <a:latin typeface="Times New Roman"/>
                <a:cs typeface="Times New Roman"/>
              </a:rPr>
              <a:t>York,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will </a:t>
            </a:r>
            <a:r>
              <a:rPr dirty="0" sz="1450" spc="-15">
                <a:latin typeface="Times New Roman"/>
                <a:cs typeface="Times New Roman"/>
              </a:rPr>
              <a:t>suffer </a:t>
            </a:r>
            <a:r>
              <a:rPr dirty="0" sz="1450" spc="-5">
                <a:latin typeface="Times New Roman"/>
                <a:cs typeface="Times New Roman"/>
              </a:rPr>
              <a:t>no </a:t>
            </a:r>
            <a:r>
              <a:rPr dirty="0" sz="1450" spc="-10">
                <a:latin typeface="Times New Roman"/>
                <a:cs typeface="Times New Roman"/>
              </a:rPr>
              <a:t>spy within their lines.  Hold it, then, for certain, if </a:t>
            </a:r>
            <a:r>
              <a:rPr dirty="0" sz="1450" spc="-5">
                <a:latin typeface="Times New Roman"/>
                <a:cs typeface="Times New Roman"/>
              </a:rPr>
              <a:t>ye </a:t>
            </a:r>
            <a:r>
              <a:rPr dirty="0" sz="1450" spc="-10">
                <a:latin typeface="Times New Roman"/>
                <a:cs typeface="Times New Roman"/>
              </a:rPr>
              <a:t>set </a:t>
            </a:r>
            <a:r>
              <a:rPr dirty="0" sz="1450" spc="-5">
                <a:latin typeface="Times New Roman"/>
                <a:cs typeface="Times New Roman"/>
              </a:rPr>
              <a:t>one foot </a:t>
            </a:r>
            <a:r>
              <a:rPr dirty="0" sz="1450" spc="-10">
                <a:latin typeface="Times New Roman"/>
                <a:cs typeface="Times New Roman"/>
              </a:rPr>
              <a:t>before </a:t>
            </a:r>
            <a:r>
              <a:rPr dirty="0" sz="1450" spc="-15">
                <a:latin typeface="Times New Roman"/>
                <a:cs typeface="Times New Roman"/>
              </a:rPr>
              <a:t>another, </a:t>
            </a:r>
            <a:r>
              <a:rPr dirty="0" sz="1450" spc="-5">
                <a:latin typeface="Times New Roman"/>
                <a:cs typeface="Times New Roman"/>
              </a:rPr>
              <a:t>I </a:t>
            </a:r>
            <a:r>
              <a:rPr dirty="0" sz="1450" spc="-10">
                <a:latin typeface="Times New Roman"/>
                <a:cs typeface="Times New Roman"/>
              </a:rPr>
              <a:t>will uplift my  voice and call the nearest post to seize</a:t>
            </a:r>
            <a:r>
              <a:rPr dirty="0" sz="1450" spc="3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a:lnSpc>
                <a:spcPct val="100000"/>
              </a:lnSpc>
              <a:spcBef>
                <a:spcPts val="500"/>
              </a:spcBef>
            </a:pPr>
            <a:r>
              <a:rPr dirty="0" sz="1450" spc="-60">
                <a:latin typeface="Times New Roman"/>
                <a:cs typeface="Times New Roman"/>
              </a:rPr>
              <a:t>“Ye </a:t>
            </a:r>
            <a:r>
              <a:rPr dirty="0" sz="1450" spc="-10">
                <a:latin typeface="Times New Roman"/>
                <a:cs typeface="Times New Roman"/>
              </a:rPr>
              <a:t>mock me,” said Sir Daniel. “I have </a:t>
            </a:r>
            <a:r>
              <a:rPr dirty="0" sz="1450" spc="-5">
                <a:latin typeface="Times New Roman"/>
                <a:cs typeface="Times New Roman"/>
              </a:rPr>
              <a:t>no </a:t>
            </a:r>
            <a:r>
              <a:rPr dirty="0" sz="1450" spc="-10">
                <a:latin typeface="Times New Roman"/>
                <a:cs typeface="Times New Roman"/>
              </a:rPr>
              <a:t>safety </a:t>
            </a:r>
            <a:r>
              <a:rPr dirty="0" sz="1450" spc="-5">
                <a:latin typeface="Times New Roman"/>
                <a:cs typeface="Times New Roman"/>
              </a:rPr>
              <a:t>out of</a:t>
            </a:r>
            <a:r>
              <a:rPr dirty="0" sz="1450" spc="110">
                <a:latin typeface="Times New Roman"/>
                <a:cs typeface="Times New Roman"/>
              </a:rPr>
              <a:t> </a:t>
            </a:r>
            <a:r>
              <a:rPr dirty="0" sz="1450" spc="-10">
                <a:latin typeface="Times New Roman"/>
                <a:cs typeface="Times New Roman"/>
              </a:rPr>
              <a:t>Holywood.”</a:t>
            </a:r>
            <a:endParaRPr sz="1450">
              <a:latin typeface="Times New Roman"/>
              <a:cs typeface="Times New Roman"/>
            </a:endParaRPr>
          </a:p>
          <a:p>
            <a:pPr algn="just" marL="12700" marR="6350">
              <a:lnSpc>
                <a:spcPts val="1730"/>
              </a:lnSpc>
              <a:spcBef>
                <a:spcPts val="635"/>
              </a:spcBef>
            </a:pPr>
            <a:r>
              <a:rPr dirty="0" sz="1450" spc="-10">
                <a:latin typeface="Times New Roman"/>
                <a:cs typeface="Times New Roman"/>
              </a:rPr>
              <a:t>“I care </a:t>
            </a:r>
            <a:r>
              <a:rPr dirty="0" sz="1450" spc="-5">
                <a:latin typeface="Times New Roman"/>
                <a:cs typeface="Times New Roman"/>
              </a:rPr>
              <a:t>no </a:t>
            </a:r>
            <a:r>
              <a:rPr dirty="0" sz="1450" spc="-10">
                <a:latin typeface="Times New Roman"/>
                <a:cs typeface="Times New Roman"/>
              </a:rPr>
              <a:t>more,” returned Richard. “I let </a:t>
            </a:r>
            <a:r>
              <a:rPr dirty="0" sz="1450" spc="-5">
                <a:latin typeface="Times New Roman"/>
                <a:cs typeface="Times New Roman"/>
              </a:rPr>
              <a:t>you go </a:t>
            </a:r>
            <a:r>
              <a:rPr dirty="0" sz="1450" spc="-10">
                <a:latin typeface="Times New Roman"/>
                <a:cs typeface="Times New Roman"/>
              </a:rPr>
              <a:t>east, west, </a:t>
            </a:r>
            <a:r>
              <a:rPr dirty="0" sz="1450" spc="-5">
                <a:latin typeface="Times New Roman"/>
                <a:cs typeface="Times New Roman"/>
              </a:rPr>
              <a:t>or </a:t>
            </a:r>
            <a:r>
              <a:rPr dirty="0" sz="1450" spc="-10">
                <a:latin typeface="Times New Roman"/>
                <a:cs typeface="Times New Roman"/>
              </a:rPr>
              <a:t>south; north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Holywood is shut against </a:t>
            </a:r>
            <a:r>
              <a:rPr dirty="0" sz="1450" spc="-5">
                <a:latin typeface="Times New Roman"/>
                <a:cs typeface="Times New Roman"/>
              </a:rPr>
              <a:t>you. </a:t>
            </a:r>
            <a:r>
              <a:rPr dirty="0" sz="1450" spc="-10">
                <a:latin typeface="Times New Roman"/>
                <a:cs typeface="Times New Roman"/>
              </a:rPr>
              <a:t>Go, and seek </a:t>
            </a:r>
            <a:r>
              <a:rPr dirty="0" sz="1450" spc="-5">
                <a:latin typeface="Times New Roman"/>
                <a:cs typeface="Times New Roman"/>
              </a:rPr>
              <a:t>not </a:t>
            </a:r>
            <a:r>
              <a:rPr dirty="0" sz="1450" spc="-10">
                <a:latin typeface="Times New Roman"/>
                <a:cs typeface="Times New Roman"/>
              </a:rPr>
              <a:t>to return. </a:t>
            </a:r>
            <a:r>
              <a:rPr dirty="0" sz="1450" spc="-20">
                <a:latin typeface="Times New Roman"/>
                <a:cs typeface="Times New Roman"/>
              </a:rPr>
              <a:t>For, </a:t>
            </a:r>
            <a:r>
              <a:rPr dirty="0" sz="1450" spc="-10">
                <a:latin typeface="Times New Roman"/>
                <a:cs typeface="Times New Roman"/>
              </a:rPr>
              <a:t>once  </a:t>
            </a:r>
            <a:r>
              <a:rPr dirty="0" sz="1450" spc="-5">
                <a:latin typeface="Times New Roman"/>
                <a:cs typeface="Times New Roman"/>
              </a:rPr>
              <a:t>ye </a:t>
            </a:r>
            <a:r>
              <a:rPr dirty="0" sz="1450" spc="-10">
                <a:latin typeface="Times New Roman"/>
                <a:cs typeface="Times New Roman"/>
              </a:rPr>
              <a:t>are gone, </a:t>
            </a:r>
            <a:r>
              <a:rPr dirty="0" sz="1450" spc="-5">
                <a:latin typeface="Times New Roman"/>
                <a:cs typeface="Times New Roman"/>
              </a:rPr>
              <a:t>I </a:t>
            </a:r>
            <a:r>
              <a:rPr dirty="0" sz="1450" spc="-10">
                <a:latin typeface="Times New Roman"/>
                <a:cs typeface="Times New Roman"/>
              </a:rPr>
              <a:t>will warn every post about this </a:t>
            </a:r>
            <a:r>
              <a:rPr dirty="0" sz="1450" spc="-30">
                <a:latin typeface="Times New Roman"/>
                <a:cs typeface="Times New Roman"/>
              </a:rPr>
              <a:t>army, </a:t>
            </a:r>
            <a:r>
              <a:rPr dirty="0" sz="1450" spc="-10">
                <a:latin typeface="Times New Roman"/>
                <a:cs typeface="Times New Roman"/>
              </a:rPr>
              <a:t>and there will </a:t>
            </a:r>
            <a:r>
              <a:rPr dirty="0" sz="1450" spc="-5">
                <a:latin typeface="Times New Roman"/>
                <a:cs typeface="Times New Roman"/>
              </a:rPr>
              <a:t>be </a:t>
            </a:r>
            <a:r>
              <a:rPr dirty="0" sz="1450" spc="-10">
                <a:latin typeface="Times New Roman"/>
                <a:cs typeface="Times New Roman"/>
              </a:rPr>
              <a:t>so  shrewd </a:t>
            </a:r>
            <a:r>
              <a:rPr dirty="0" sz="1450" spc="-5">
                <a:latin typeface="Times New Roman"/>
                <a:cs typeface="Times New Roman"/>
              </a:rPr>
              <a:t>a </a:t>
            </a:r>
            <a:r>
              <a:rPr dirty="0" sz="1450" spc="-10">
                <a:latin typeface="Times New Roman"/>
                <a:cs typeface="Times New Roman"/>
              </a:rPr>
              <a:t>watch </a:t>
            </a:r>
            <a:r>
              <a:rPr dirty="0" sz="1450" spc="-5">
                <a:latin typeface="Times New Roman"/>
                <a:cs typeface="Times New Roman"/>
              </a:rPr>
              <a:t>upon </a:t>
            </a:r>
            <a:r>
              <a:rPr dirty="0" sz="1450" spc="-10">
                <a:latin typeface="Times New Roman"/>
                <a:cs typeface="Times New Roman"/>
              </a:rPr>
              <a:t>all pilgrims that, once again, were </a:t>
            </a:r>
            <a:r>
              <a:rPr dirty="0" sz="1450" spc="-5">
                <a:latin typeface="Times New Roman"/>
                <a:cs typeface="Times New Roman"/>
              </a:rPr>
              <a:t>ye </a:t>
            </a:r>
            <a:r>
              <a:rPr dirty="0" sz="1450" spc="-10">
                <a:latin typeface="Times New Roman"/>
                <a:cs typeface="Times New Roman"/>
              </a:rPr>
              <a:t>the very devil, </a:t>
            </a:r>
            <a:r>
              <a:rPr dirty="0" sz="1450" spc="-5">
                <a:latin typeface="Times New Roman"/>
                <a:cs typeface="Times New Roman"/>
              </a:rPr>
              <a:t>ye  </a:t>
            </a:r>
            <a:r>
              <a:rPr dirty="0" sz="1450" spc="-10">
                <a:latin typeface="Times New Roman"/>
                <a:cs typeface="Times New Roman"/>
              </a:rPr>
              <a:t>would find it ruin to make the</a:t>
            </a:r>
            <a:r>
              <a:rPr dirty="0" sz="1450" spc="25">
                <a:latin typeface="Times New Roman"/>
                <a:cs typeface="Times New Roman"/>
              </a:rPr>
              <a:t> </a:t>
            </a:r>
            <a:r>
              <a:rPr dirty="0" sz="1450" spc="-25">
                <a:latin typeface="Times New Roman"/>
                <a:cs typeface="Times New Roman"/>
              </a:rPr>
              <a:t>essay.”</a:t>
            </a:r>
            <a:endParaRPr sz="1450">
              <a:latin typeface="Times New Roman"/>
              <a:cs typeface="Times New Roman"/>
            </a:endParaRPr>
          </a:p>
          <a:p>
            <a:pPr algn="just" marL="12700">
              <a:lnSpc>
                <a:spcPct val="100000"/>
              </a:lnSpc>
              <a:spcBef>
                <a:spcPts val="500"/>
              </a:spcBef>
            </a:pPr>
            <a:r>
              <a:rPr dirty="0" sz="1450" spc="-60">
                <a:latin typeface="Times New Roman"/>
                <a:cs typeface="Times New Roman"/>
              </a:rPr>
              <a:t>“Ye </a:t>
            </a:r>
            <a:r>
              <a:rPr dirty="0" sz="1450" spc="-10">
                <a:latin typeface="Times New Roman"/>
                <a:cs typeface="Times New Roman"/>
              </a:rPr>
              <a:t>doom me,” said Sir Daniel,</a:t>
            </a:r>
            <a:r>
              <a:rPr dirty="0" sz="1450" spc="70">
                <a:latin typeface="Times New Roman"/>
                <a:cs typeface="Times New Roman"/>
              </a:rPr>
              <a:t> </a:t>
            </a:r>
            <a:r>
              <a:rPr dirty="0" sz="1450" spc="-20">
                <a:latin typeface="Times New Roman"/>
                <a:cs typeface="Times New Roman"/>
              </a:rPr>
              <a:t>gloomily.</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“I doom </a:t>
            </a:r>
            <a:r>
              <a:rPr dirty="0" sz="1450" spc="-5">
                <a:latin typeface="Times New Roman"/>
                <a:cs typeface="Times New Roman"/>
              </a:rPr>
              <a:t>you not,” </a:t>
            </a:r>
            <a:r>
              <a:rPr dirty="0" sz="1450" spc="-10">
                <a:latin typeface="Times New Roman"/>
                <a:cs typeface="Times New Roman"/>
              </a:rPr>
              <a:t>returned Richard. “If it so please </a:t>
            </a:r>
            <a:r>
              <a:rPr dirty="0" sz="1450" spc="-5">
                <a:latin typeface="Times New Roman"/>
                <a:cs typeface="Times New Roman"/>
              </a:rPr>
              <a:t>you </a:t>
            </a:r>
            <a:r>
              <a:rPr dirty="0" sz="1450" spc="-10">
                <a:latin typeface="Times New Roman"/>
                <a:cs typeface="Times New Roman"/>
              </a:rPr>
              <a:t>to set </a:t>
            </a:r>
            <a:r>
              <a:rPr dirty="0" sz="1450" spc="-5">
                <a:latin typeface="Times New Roman"/>
                <a:cs typeface="Times New Roman"/>
              </a:rPr>
              <a:t>your </a:t>
            </a:r>
            <a:r>
              <a:rPr dirty="0" sz="1450" spc="-10">
                <a:latin typeface="Times New Roman"/>
                <a:cs typeface="Times New Roman"/>
              </a:rPr>
              <a:t>valour  against mine, come </a:t>
            </a:r>
            <a:r>
              <a:rPr dirty="0" sz="1450" spc="-5">
                <a:latin typeface="Times New Roman"/>
                <a:cs typeface="Times New Roman"/>
              </a:rPr>
              <a:t>on; </a:t>
            </a:r>
            <a:r>
              <a:rPr dirty="0" sz="1450" spc="-10">
                <a:latin typeface="Times New Roman"/>
                <a:cs typeface="Times New Roman"/>
              </a:rPr>
              <a:t>and though </a:t>
            </a:r>
            <a:r>
              <a:rPr dirty="0" sz="1450" spc="-5">
                <a:latin typeface="Times New Roman"/>
                <a:cs typeface="Times New Roman"/>
              </a:rPr>
              <a:t>I </a:t>
            </a:r>
            <a:r>
              <a:rPr dirty="0" sz="1450" spc="-10">
                <a:latin typeface="Times New Roman"/>
                <a:cs typeface="Times New Roman"/>
              </a:rPr>
              <a:t>fear it </a:t>
            </a:r>
            <a:r>
              <a:rPr dirty="0" sz="1450" spc="-5">
                <a:latin typeface="Times New Roman"/>
                <a:cs typeface="Times New Roman"/>
              </a:rPr>
              <a:t>be </a:t>
            </a:r>
            <a:r>
              <a:rPr dirty="0" sz="1450" spc="-10">
                <a:latin typeface="Times New Roman"/>
                <a:cs typeface="Times New Roman"/>
              </a:rPr>
              <a:t>disloyal to my </a:t>
            </a:r>
            <a:r>
              <a:rPr dirty="0" sz="1450" spc="-25">
                <a:latin typeface="Times New Roman"/>
                <a:cs typeface="Times New Roman"/>
              </a:rPr>
              <a:t>party, </a:t>
            </a:r>
            <a:r>
              <a:rPr dirty="0" sz="1450" spc="-5">
                <a:latin typeface="Times New Roman"/>
                <a:cs typeface="Times New Roman"/>
              </a:rPr>
              <a:t>I </a:t>
            </a:r>
            <a:r>
              <a:rPr dirty="0" sz="1450" spc="-10">
                <a:latin typeface="Times New Roman"/>
                <a:cs typeface="Times New Roman"/>
              </a:rPr>
              <a:t>will take  the challenge openly and </a:t>
            </a:r>
            <a:r>
              <a:rPr dirty="0" sz="1450" spc="-25">
                <a:latin typeface="Times New Roman"/>
                <a:cs typeface="Times New Roman"/>
              </a:rPr>
              <a:t>fully, </a:t>
            </a:r>
            <a:r>
              <a:rPr dirty="0" sz="1450" spc="-10">
                <a:latin typeface="Times New Roman"/>
                <a:cs typeface="Times New Roman"/>
              </a:rPr>
              <a:t>fight </a:t>
            </a:r>
            <a:r>
              <a:rPr dirty="0" sz="1450" spc="-5">
                <a:latin typeface="Times New Roman"/>
                <a:cs typeface="Times New Roman"/>
              </a:rPr>
              <a:t>you </a:t>
            </a:r>
            <a:r>
              <a:rPr dirty="0" sz="1450" spc="-10">
                <a:latin typeface="Times New Roman"/>
                <a:cs typeface="Times New Roman"/>
              </a:rPr>
              <a:t>with mine own single strength, and  call for </a:t>
            </a:r>
            <a:r>
              <a:rPr dirty="0" sz="1450" spc="-5">
                <a:latin typeface="Times New Roman"/>
                <a:cs typeface="Times New Roman"/>
              </a:rPr>
              <a:t>none </a:t>
            </a:r>
            <a:r>
              <a:rPr dirty="0" sz="1450" spc="-10">
                <a:latin typeface="Times New Roman"/>
                <a:cs typeface="Times New Roman"/>
              </a:rPr>
              <a:t>to help me. So shall </a:t>
            </a:r>
            <a:r>
              <a:rPr dirty="0" sz="1450" spc="-5">
                <a:latin typeface="Times New Roman"/>
                <a:cs typeface="Times New Roman"/>
              </a:rPr>
              <a:t>I </a:t>
            </a:r>
            <a:r>
              <a:rPr dirty="0" sz="1450" spc="-10">
                <a:latin typeface="Times New Roman"/>
                <a:cs typeface="Times New Roman"/>
              </a:rPr>
              <a:t>avenge my </a:t>
            </a:r>
            <a:r>
              <a:rPr dirty="0" sz="1450" spc="-15">
                <a:latin typeface="Times New Roman"/>
                <a:cs typeface="Times New Roman"/>
              </a:rPr>
              <a:t>father,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perfect  conscience.”</a:t>
            </a:r>
            <a:endParaRPr sz="1450">
              <a:latin typeface="Times New Roman"/>
              <a:cs typeface="Times New Roman"/>
            </a:endParaRPr>
          </a:p>
          <a:p>
            <a:pPr algn="just" marL="12700">
              <a:lnSpc>
                <a:spcPct val="100000"/>
              </a:lnSpc>
              <a:spcBef>
                <a:spcPts val="505"/>
              </a:spcBef>
            </a:pPr>
            <a:r>
              <a:rPr dirty="0" sz="1450" spc="-55">
                <a:latin typeface="Times New Roman"/>
                <a:cs typeface="Times New Roman"/>
              </a:rPr>
              <a:t>“Ay,” </a:t>
            </a:r>
            <a:r>
              <a:rPr dirty="0" sz="1450" spc="-10">
                <a:latin typeface="Times New Roman"/>
                <a:cs typeface="Times New Roman"/>
              </a:rPr>
              <a:t>said Sir Daniel, “y’ have </a:t>
            </a:r>
            <a:r>
              <a:rPr dirty="0" sz="1450" spc="-5">
                <a:latin typeface="Times New Roman"/>
                <a:cs typeface="Times New Roman"/>
              </a:rPr>
              <a:t>a </a:t>
            </a:r>
            <a:r>
              <a:rPr dirty="0" sz="1450" spc="-10">
                <a:latin typeface="Times New Roman"/>
                <a:cs typeface="Times New Roman"/>
              </a:rPr>
              <a:t>long sword against my</a:t>
            </a:r>
            <a:r>
              <a:rPr dirty="0" sz="1450">
                <a:latin typeface="Times New Roman"/>
                <a:cs typeface="Times New Roman"/>
              </a:rPr>
              <a:t> </a:t>
            </a:r>
            <a:r>
              <a:rPr dirty="0" sz="1450" spc="-20">
                <a:latin typeface="Times New Roman"/>
                <a:cs typeface="Times New Roman"/>
              </a:rPr>
              <a:t>dagger.”</a:t>
            </a:r>
            <a:endParaRPr sz="1450">
              <a:latin typeface="Times New Roman"/>
              <a:cs typeface="Times New Roman"/>
            </a:endParaRPr>
          </a:p>
          <a:p>
            <a:pPr algn="just" marL="12700" marR="8890">
              <a:lnSpc>
                <a:spcPts val="1730"/>
              </a:lnSpc>
              <a:spcBef>
                <a:spcPts val="630"/>
              </a:spcBef>
            </a:pPr>
            <a:r>
              <a:rPr dirty="0" sz="1450" spc="-10">
                <a:latin typeface="Times New Roman"/>
                <a:cs typeface="Times New Roman"/>
              </a:rPr>
              <a:t>“I rely </a:t>
            </a:r>
            <a:r>
              <a:rPr dirty="0" sz="1450" spc="-5">
                <a:latin typeface="Times New Roman"/>
                <a:cs typeface="Times New Roman"/>
              </a:rPr>
              <a:t>upon </a:t>
            </a:r>
            <a:r>
              <a:rPr dirty="0" sz="1450" spc="-10">
                <a:latin typeface="Times New Roman"/>
                <a:cs typeface="Times New Roman"/>
              </a:rPr>
              <a:t>Heaven </a:t>
            </a:r>
            <a:r>
              <a:rPr dirty="0" sz="1450" spc="-25">
                <a:latin typeface="Times New Roman"/>
                <a:cs typeface="Times New Roman"/>
              </a:rPr>
              <a:t>only,” </a:t>
            </a:r>
            <a:r>
              <a:rPr dirty="0" sz="1450" spc="-10">
                <a:latin typeface="Times New Roman"/>
                <a:cs typeface="Times New Roman"/>
              </a:rPr>
              <a:t>answered Dick, casting his sword some way  behind him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snow. </a:t>
            </a:r>
            <a:r>
              <a:rPr dirty="0" sz="1450" spc="-30">
                <a:latin typeface="Times New Roman"/>
                <a:cs typeface="Times New Roman"/>
              </a:rPr>
              <a:t>“Now, </a:t>
            </a:r>
            <a:r>
              <a:rPr dirty="0" sz="1450" spc="-10">
                <a:latin typeface="Times New Roman"/>
                <a:cs typeface="Times New Roman"/>
              </a:rPr>
              <a:t>if </a:t>
            </a:r>
            <a:r>
              <a:rPr dirty="0" sz="1450" spc="-5">
                <a:latin typeface="Times New Roman"/>
                <a:cs typeface="Times New Roman"/>
              </a:rPr>
              <a:t>your </a:t>
            </a:r>
            <a:r>
              <a:rPr dirty="0" sz="1450" spc="-10">
                <a:latin typeface="Times New Roman"/>
                <a:cs typeface="Times New Roman"/>
              </a:rPr>
              <a:t>ill-fate bids </a:t>
            </a:r>
            <a:r>
              <a:rPr dirty="0" sz="1450" spc="-5">
                <a:latin typeface="Times New Roman"/>
                <a:cs typeface="Times New Roman"/>
              </a:rPr>
              <a:t>you, </a:t>
            </a:r>
            <a:r>
              <a:rPr dirty="0" sz="1450" spc="-10">
                <a:latin typeface="Times New Roman"/>
                <a:cs typeface="Times New Roman"/>
              </a:rPr>
              <a:t>come; and, under the  pleasure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Almighty, </a:t>
            </a:r>
            <a:r>
              <a:rPr dirty="0" sz="1450" spc="-5">
                <a:latin typeface="Times New Roman"/>
                <a:cs typeface="Times New Roman"/>
              </a:rPr>
              <a:t>I </a:t>
            </a:r>
            <a:r>
              <a:rPr dirty="0" sz="1450" spc="-10">
                <a:latin typeface="Times New Roman"/>
                <a:cs typeface="Times New Roman"/>
              </a:rPr>
              <a:t>make myself bold to feed </a:t>
            </a:r>
            <a:r>
              <a:rPr dirty="0" sz="1450" spc="-5">
                <a:latin typeface="Times New Roman"/>
                <a:cs typeface="Times New Roman"/>
              </a:rPr>
              <a:t>your </a:t>
            </a:r>
            <a:r>
              <a:rPr dirty="0" sz="1450" spc="-10">
                <a:latin typeface="Times New Roman"/>
                <a:cs typeface="Times New Roman"/>
              </a:rPr>
              <a:t>bones to</a:t>
            </a:r>
            <a:r>
              <a:rPr dirty="0" sz="1450" spc="105">
                <a:latin typeface="Times New Roman"/>
                <a:cs typeface="Times New Roman"/>
              </a:rPr>
              <a:t> </a:t>
            </a:r>
            <a:r>
              <a:rPr dirty="0" sz="1450" spc="-10">
                <a:latin typeface="Times New Roman"/>
                <a:cs typeface="Times New Roman"/>
              </a:rPr>
              <a:t>foxes.”</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“I did </a:t>
            </a:r>
            <a:r>
              <a:rPr dirty="0" sz="1450" spc="-5">
                <a:latin typeface="Times New Roman"/>
                <a:cs typeface="Times New Roman"/>
              </a:rPr>
              <a:t>but </a:t>
            </a:r>
            <a:r>
              <a:rPr dirty="0" sz="1450" spc="-10">
                <a:latin typeface="Times New Roman"/>
                <a:cs typeface="Times New Roman"/>
              </a:rPr>
              <a:t>try </a:t>
            </a:r>
            <a:r>
              <a:rPr dirty="0" sz="1450" spc="-5">
                <a:latin typeface="Times New Roman"/>
                <a:cs typeface="Times New Roman"/>
              </a:rPr>
              <a:t>you, </a:t>
            </a:r>
            <a:r>
              <a:rPr dirty="0" sz="1450" spc="-10">
                <a:latin typeface="Times New Roman"/>
                <a:cs typeface="Times New Roman"/>
              </a:rPr>
              <a:t>Dickon,” returned the knight, with an uneasy semblance </a:t>
            </a:r>
            <a:r>
              <a:rPr dirty="0" sz="1450" spc="-5">
                <a:latin typeface="Times New Roman"/>
                <a:cs typeface="Times New Roman"/>
              </a:rPr>
              <a:t>of  a </a:t>
            </a:r>
            <a:r>
              <a:rPr dirty="0" sz="1450" spc="-10">
                <a:latin typeface="Times New Roman"/>
                <a:cs typeface="Times New Roman"/>
              </a:rPr>
              <a:t>laugh. “I would </a:t>
            </a:r>
            <a:r>
              <a:rPr dirty="0" sz="1450" spc="-5">
                <a:latin typeface="Times New Roman"/>
                <a:cs typeface="Times New Roman"/>
              </a:rPr>
              <a:t>not </a:t>
            </a:r>
            <a:r>
              <a:rPr dirty="0" sz="1450" spc="-10">
                <a:latin typeface="Times New Roman"/>
                <a:cs typeface="Times New Roman"/>
              </a:rPr>
              <a:t>spill </a:t>
            </a:r>
            <a:r>
              <a:rPr dirty="0" sz="1450" spc="-5">
                <a:latin typeface="Times New Roman"/>
                <a:cs typeface="Times New Roman"/>
              </a:rPr>
              <a:t>your</a:t>
            </a:r>
            <a:r>
              <a:rPr dirty="0" sz="1450" spc="10">
                <a:latin typeface="Times New Roman"/>
                <a:cs typeface="Times New Roman"/>
              </a:rPr>
              <a:t> </a:t>
            </a:r>
            <a:r>
              <a:rPr dirty="0" sz="1450" spc="-5">
                <a:latin typeface="Times New Roman"/>
                <a:cs typeface="Times New Roman"/>
              </a:rPr>
              <a:t>blood.”</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“Go, then, ere it </a:t>
            </a:r>
            <a:r>
              <a:rPr dirty="0" sz="1450" spc="-5">
                <a:latin typeface="Times New Roman"/>
                <a:cs typeface="Times New Roman"/>
              </a:rPr>
              <a:t>be </a:t>
            </a:r>
            <a:r>
              <a:rPr dirty="0" sz="1450" spc="-10">
                <a:latin typeface="Times New Roman"/>
                <a:cs typeface="Times New Roman"/>
              </a:rPr>
              <a:t>too late,” replied Shelton. “In five minutes </a:t>
            </a:r>
            <a:r>
              <a:rPr dirty="0" sz="1450" spc="-5">
                <a:latin typeface="Times New Roman"/>
                <a:cs typeface="Times New Roman"/>
              </a:rPr>
              <a:t>I </a:t>
            </a:r>
            <a:r>
              <a:rPr dirty="0" sz="1450" spc="-10">
                <a:latin typeface="Times New Roman"/>
                <a:cs typeface="Times New Roman"/>
              </a:rPr>
              <a:t>will call the  post. </a:t>
            </a:r>
            <a:r>
              <a:rPr dirty="0" sz="1450" spc="-5">
                <a:latin typeface="Times New Roman"/>
                <a:cs typeface="Times New Roman"/>
              </a:rPr>
              <a:t>I do </a:t>
            </a:r>
            <a:r>
              <a:rPr dirty="0" sz="1450" spc="-10">
                <a:latin typeface="Times New Roman"/>
                <a:cs typeface="Times New Roman"/>
              </a:rPr>
              <a:t>perceive that </a:t>
            </a:r>
            <a:r>
              <a:rPr dirty="0" sz="1450" spc="-5">
                <a:latin typeface="Times New Roman"/>
                <a:cs typeface="Times New Roman"/>
              </a:rPr>
              <a:t>I </a:t>
            </a:r>
            <a:r>
              <a:rPr dirty="0" sz="1450" spc="-10">
                <a:latin typeface="Times New Roman"/>
                <a:cs typeface="Times New Roman"/>
              </a:rPr>
              <a:t>am too long-suffering. Had </a:t>
            </a:r>
            <a:r>
              <a:rPr dirty="0" sz="1450" spc="-5">
                <a:latin typeface="Times New Roman"/>
                <a:cs typeface="Times New Roman"/>
              </a:rPr>
              <a:t>but our </a:t>
            </a:r>
            <a:r>
              <a:rPr dirty="0" sz="1450" spc="-10">
                <a:latin typeface="Times New Roman"/>
                <a:cs typeface="Times New Roman"/>
              </a:rPr>
              <a:t>places been  reversed, </a:t>
            </a:r>
            <a:r>
              <a:rPr dirty="0" sz="1450" spc="-5">
                <a:latin typeface="Times New Roman"/>
                <a:cs typeface="Times New Roman"/>
              </a:rPr>
              <a:t>I </a:t>
            </a:r>
            <a:r>
              <a:rPr dirty="0" sz="1450" spc="-10">
                <a:latin typeface="Times New Roman"/>
                <a:cs typeface="Times New Roman"/>
              </a:rPr>
              <a:t>should have been </a:t>
            </a:r>
            <a:r>
              <a:rPr dirty="0" sz="1450" spc="-5">
                <a:latin typeface="Times New Roman"/>
                <a:cs typeface="Times New Roman"/>
              </a:rPr>
              <a:t>bound </a:t>
            </a:r>
            <a:r>
              <a:rPr dirty="0" sz="1450" spc="-10">
                <a:latin typeface="Times New Roman"/>
                <a:cs typeface="Times New Roman"/>
              </a:rPr>
              <a:t>hand and </a:t>
            </a:r>
            <a:r>
              <a:rPr dirty="0" sz="1450" spc="-5">
                <a:latin typeface="Times New Roman"/>
                <a:cs typeface="Times New Roman"/>
              </a:rPr>
              <a:t>foot </a:t>
            </a:r>
            <a:r>
              <a:rPr dirty="0" sz="1450" spc="-10">
                <a:latin typeface="Times New Roman"/>
                <a:cs typeface="Times New Roman"/>
              </a:rPr>
              <a:t>some minutes</a:t>
            </a:r>
            <a:r>
              <a:rPr dirty="0" sz="1450" spc="60">
                <a:latin typeface="Times New Roman"/>
                <a:cs typeface="Times New Roman"/>
              </a:rPr>
              <a:t> </a:t>
            </a:r>
            <a:r>
              <a:rPr dirty="0" sz="1450" spc="-10">
                <a:latin typeface="Times New Roman"/>
                <a:cs typeface="Times New Roman"/>
              </a:rPr>
              <a:t>past.”</a:t>
            </a:r>
            <a:endParaRPr sz="1450">
              <a:latin typeface="Times New Roman"/>
              <a:cs typeface="Times New Roman"/>
            </a:endParaRPr>
          </a:p>
          <a:p>
            <a:pPr algn="just" marL="12700" marR="6350">
              <a:lnSpc>
                <a:spcPts val="1730"/>
              </a:lnSpc>
              <a:spcBef>
                <a:spcPts val="570"/>
              </a:spcBef>
            </a:pPr>
            <a:r>
              <a:rPr dirty="0" sz="1450" spc="-30">
                <a:latin typeface="Times New Roman"/>
                <a:cs typeface="Times New Roman"/>
              </a:rPr>
              <a:t>“Well, </a:t>
            </a:r>
            <a:r>
              <a:rPr dirty="0" sz="1450" spc="-10">
                <a:latin typeface="Times New Roman"/>
                <a:cs typeface="Times New Roman"/>
              </a:rPr>
              <a:t>Dickon,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go,” </a:t>
            </a:r>
            <a:r>
              <a:rPr dirty="0" sz="1450" spc="-10">
                <a:latin typeface="Times New Roman"/>
                <a:cs typeface="Times New Roman"/>
              </a:rPr>
              <a:t>replied Sir Daniel. “When we next meet, it shall  repent </a:t>
            </a:r>
            <a:r>
              <a:rPr dirty="0" sz="1450" spc="-5">
                <a:latin typeface="Times New Roman"/>
                <a:cs typeface="Times New Roman"/>
              </a:rPr>
              <a:t>you </a:t>
            </a:r>
            <a:r>
              <a:rPr dirty="0" sz="1450" spc="-10">
                <a:latin typeface="Times New Roman"/>
                <a:cs typeface="Times New Roman"/>
              </a:rPr>
              <a:t>that </a:t>
            </a:r>
            <a:r>
              <a:rPr dirty="0" sz="1450" spc="-5">
                <a:latin typeface="Times New Roman"/>
                <a:cs typeface="Times New Roman"/>
              </a:rPr>
              <a:t>ye </a:t>
            </a:r>
            <a:r>
              <a:rPr dirty="0" sz="1450" spc="-10">
                <a:latin typeface="Times New Roman"/>
                <a:cs typeface="Times New Roman"/>
              </a:rPr>
              <a:t>were so</a:t>
            </a:r>
            <a:r>
              <a:rPr dirty="0" sz="1450" spc="5">
                <a:latin typeface="Times New Roman"/>
                <a:cs typeface="Times New Roman"/>
              </a:rPr>
              <a:t> </a:t>
            </a:r>
            <a:r>
              <a:rPr dirty="0" sz="1450" spc="-10">
                <a:latin typeface="Times New Roman"/>
                <a:cs typeface="Times New Roman"/>
              </a:rPr>
              <a:t>harsh.”</a:t>
            </a:r>
            <a:endParaRPr sz="1450">
              <a:latin typeface="Times New Roman"/>
              <a:cs typeface="Times New Roman"/>
            </a:endParaRPr>
          </a:p>
          <a:p>
            <a:pPr algn="just" marL="12700" marR="8890">
              <a:lnSpc>
                <a:spcPts val="1730"/>
              </a:lnSpc>
              <a:spcBef>
                <a:spcPts val="570"/>
              </a:spcBef>
            </a:pPr>
            <a:r>
              <a:rPr dirty="0" sz="1450" spc="-10">
                <a:latin typeface="Times New Roman"/>
                <a:cs typeface="Times New Roman"/>
              </a:rPr>
              <a:t>And with these words, the </a:t>
            </a:r>
            <a:r>
              <a:rPr dirty="0" sz="1450" spc="-5">
                <a:latin typeface="Times New Roman"/>
                <a:cs typeface="Times New Roman"/>
              </a:rPr>
              <a:t>knight </a:t>
            </a:r>
            <a:r>
              <a:rPr dirty="0" sz="1450" spc="-10">
                <a:latin typeface="Times New Roman"/>
                <a:cs typeface="Times New Roman"/>
              </a:rPr>
              <a:t>turned and began to move </a:t>
            </a:r>
            <a:r>
              <a:rPr dirty="0" sz="1450" spc="-15">
                <a:latin typeface="Times New Roman"/>
                <a:cs typeface="Times New Roman"/>
              </a:rPr>
              <a:t>off </a:t>
            </a:r>
            <a:r>
              <a:rPr dirty="0" sz="1450" spc="-10">
                <a:latin typeface="Times New Roman"/>
                <a:cs typeface="Times New Roman"/>
              </a:rPr>
              <a:t>under the  trees. Dick watched him with strangely-mingled feelings, as </a:t>
            </a:r>
            <a:r>
              <a:rPr dirty="0" sz="1450" spc="-5">
                <a:latin typeface="Times New Roman"/>
                <a:cs typeface="Times New Roman"/>
              </a:rPr>
              <a:t>he </a:t>
            </a:r>
            <a:r>
              <a:rPr dirty="0" sz="1450" spc="-10">
                <a:latin typeface="Times New Roman"/>
                <a:cs typeface="Times New Roman"/>
              </a:rPr>
              <a:t>went, swiftly  and </a:t>
            </a:r>
            <a:r>
              <a:rPr dirty="0" sz="1450" spc="-25">
                <a:latin typeface="Times New Roman"/>
                <a:cs typeface="Times New Roman"/>
              </a:rPr>
              <a:t>warily, </a:t>
            </a:r>
            <a:r>
              <a:rPr dirty="0" sz="1450" spc="-10">
                <a:latin typeface="Times New Roman"/>
                <a:cs typeface="Times New Roman"/>
              </a:rPr>
              <a:t>and ever and again turning </a:t>
            </a:r>
            <a:r>
              <a:rPr dirty="0" sz="1450" spc="-5">
                <a:latin typeface="Times New Roman"/>
                <a:cs typeface="Times New Roman"/>
              </a:rPr>
              <a:t>a </a:t>
            </a:r>
            <a:r>
              <a:rPr dirty="0" sz="1450" spc="-10">
                <a:latin typeface="Times New Roman"/>
                <a:cs typeface="Times New Roman"/>
              </a:rPr>
              <a:t>wicked eye </a:t>
            </a:r>
            <a:r>
              <a:rPr dirty="0" sz="1450" spc="-5">
                <a:latin typeface="Times New Roman"/>
                <a:cs typeface="Times New Roman"/>
              </a:rPr>
              <a:t>upon </a:t>
            </a:r>
            <a:r>
              <a:rPr dirty="0" sz="1450" spc="-10">
                <a:latin typeface="Times New Roman"/>
                <a:cs typeface="Times New Roman"/>
              </a:rPr>
              <a:t>the lad who had  spared him, and whom </a:t>
            </a:r>
            <a:r>
              <a:rPr dirty="0" sz="1450" spc="-5">
                <a:latin typeface="Times New Roman"/>
                <a:cs typeface="Times New Roman"/>
              </a:rPr>
              <a:t>he </a:t>
            </a:r>
            <a:r>
              <a:rPr dirty="0" sz="1450" spc="-10">
                <a:latin typeface="Times New Roman"/>
                <a:cs typeface="Times New Roman"/>
              </a:rPr>
              <a:t>still</a:t>
            </a:r>
            <a:r>
              <a:rPr dirty="0" sz="1450" spc="15">
                <a:latin typeface="Times New Roman"/>
                <a:cs typeface="Times New Roman"/>
              </a:rPr>
              <a:t> </a:t>
            </a:r>
            <a:r>
              <a:rPr dirty="0" sz="1450" spc="-10">
                <a:latin typeface="Times New Roman"/>
                <a:cs typeface="Times New Roman"/>
              </a:rPr>
              <a:t>suspected.</a:t>
            </a:r>
            <a:endParaRPr sz="1450">
              <a:latin typeface="Times New Roman"/>
              <a:cs typeface="Times New Roman"/>
            </a:endParaRPr>
          </a:p>
          <a:p>
            <a:pPr marL="12700" marR="5715">
              <a:lnSpc>
                <a:spcPts val="1730"/>
              </a:lnSpc>
              <a:spcBef>
                <a:spcPts val="570"/>
              </a:spcBef>
              <a:tabLst>
                <a:tab pos="5381625" algn="l"/>
              </a:tabLst>
            </a:pPr>
            <a:r>
              <a:rPr dirty="0" sz="1450" spc="-10">
                <a:latin typeface="Times New Roman"/>
                <a:cs typeface="Times New Roman"/>
              </a:rPr>
              <a:t>There was </a:t>
            </a:r>
            <a:r>
              <a:rPr dirty="0" sz="1450" spc="-5">
                <a:latin typeface="Times New Roman"/>
                <a:cs typeface="Times New Roman"/>
              </a:rPr>
              <a:t>upon one </a:t>
            </a:r>
            <a:r>
              <a:rPr dirty="0" sz="1450" spc="-10">
                <a:latin typeface="Times New Roman"/>
                <a:cs typeface="Times New Roman"/>
              </a:rPr>
              <a:t>side </a:t>
            </a:r>
            <a:r>
              <a:rPr dirty="0" sz="1450" spc="-5">
                <a:latin typeface="Times New Roman"/>
                <a:cs typeface="Times New Roman"/>
              </a:rPr>
              <a:t>of </a:t>
            </a:r>
            <a:r>
              <a:rPr dirty="0" sz="1450" spc="-10">
                <a:latin typeface="Times New Roman"/>
                <a:cs typeface="Times New Roman"/>
              </a:rPr>
              <a:t>where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a </a:t>
            </a:r>
            <a:r>
              <a:rPr dirty="0" sz="1450" spc="-10">
                <a:latin typeface="Times New Roman"/>
                <a:cs typeface="Times New Roman"/>
              </a:rPr>
              <a:t>thicket, strongly matted with  green </a:t>
            </a:r>
            <a:r>
              <a:rPr dirty="0" sz="1450" spc="-30">
                <a:latin typeface="Times New Roman"/>
                <a:cs typeface="Times New Roman"/>
              </a:rPr>
              <a:t>ivy, </a:t>
            </a:r>
            <a:r>
              <a:rPr dirty="0" sz="1450" spc="-10">
                <a:latin typeface="Times New Roman"/>
                <a:cs typeface="Times New Roman"/>
              </a:rPr>
              <a:t>and, even in its winter state, impervious to the eye. Herein, all </a:t>
            </a:r>
            <a:r>
              <a:rPr dirty="0" sz="1450" spc="-5">
                <a:latin typeface="Times New Roman"/>
                <a:cs typeface="Times New Roman"/>
              </a:rPr>
              <a:t>of a  </a:t>
            </a:r>
            <a:r>
              <a:rPr dirty="0" sz="1450" spc="-10">
                <a:latin typeface="Times New Roman"/>
                <a:cs typeface="Times New Roman"/>
              </a:rPr>
              <a:t>s</a:t>
            </a:r>
            <a:r>
              <a:rPr dirty="0" sz="1450" spc="-5">
                <a:latin typeface="Times New Roman"/>
                <a:cs typeface="Times New Roman"/>
              </a:rPr>
              <a:t>udd</a:t>
            </a:r>
            <a:r>
              <a:rPr dirty="0" sz="1450" spc="-10">
                <a:latin typeface="Times New Roman"/>
                <a:cs typeface="Times New Roman"/>
              </a:rPr>
              <a:t>e</a:t>
            </a:r>
            <a:r>
              <a:rPr dirty="0" sz="1450" spc="-5">
                <a:latin typeface="Times New Roman"/>
                <a:cs typeface="Times New Roman"/>
              </a:rPr>
              <a:t>n,</a:t>
            </a:r>
            <a:r>
              <a:rPr dirty="0" sz="1450" spc="-5">
                <a:latin typeface="Times New Roman"/>
                <a:cs typeface="Times New Roman"/>
              </a:rPr>
              <a:t>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bow</a:t>
            </a:r>
            <a:r>
              <a:rPr dirty="0" sz="1450" spc="-5">
                <a:latin typeface="Times New Roman"/>
                <a:cs typeface="Times New Roman"/>
              </a:rPr>
              <a:t> </a:t>
            </a:r>
            <a:r>
              <a:rPr dirty="0" sz="1450" spc="-10">
                <a:latin typeface="Times New Roman"/>
                <a:cs typeface="Times New Roman"/>
              </a:rPr>
              <a:t>s</a:t>
            </a:r>
            <a:r>
              <a:rPr dirty="0" sz="1450" spc="-5">
                <a:latin typeface="Times New Roman"/>
                <a:cs typeface="Times New Roman"/>
              </a:rPr>
              <a:t>ound</a:t>
            </a:r>
            <a:r>
              <a:rPr dirty="0" sz="1450" spc="-10">
                <a:latin typeface="Times New Roman"/>
                <a:cs typeface="Times New Roman"/>
              </a:rPr>
              <a:t>e</a:t>
            </a:r>
            <a:r>
              <a:rPr dirty="0" sz="1450" spc="-5">
                <a:latin typeface="Times New Roman"/>
                <a:cs typeface="Times New Roman"/>
              </a:rPr>
              <a:t>d</a:t>
            </a:r>
            <a:r>
              <a:rPr dirty="0" sz="1450" spc="-5">
                <a:latin typeface="Times New Roman"/>
                <a:cs typeface="Times New Roman"/>
              </a:rPr>
              <a:t> </a:t>
            </a:r>
            <a:r>
              <a:rPr dirty="0" sz="1450" spc="-10">
                <a:latin typeface="Times New Roman"/>
                <a:cs typeface="Times New Roman"/>
              </a:rPr>
              <a:t>li</a:t>
            </a:r>
            <a:r>
              <a:rPr dirty="0" sz="1450" spc="-5">
                <a:latin typeface="Times New Roman"/>
                <a:cs typeface="Times New Roman"/>
              </a:rPr>
              <a:t>ke</a:t>
            </a:r>
            <a:r>
              <a:rPr dirty="0" sz="1450" spc="-5">
                <a:latin typeface="Times New Roman"/>
                <a:cs typeface="Times New Roman"/>
              </a:rPr>
              <a:t> </a:t>
            </a:r>
            <a:r>
              <a:rPr dirty="0" sz="1450" spc="-5">
                <a:latin typeface="Times New Roman"/>
                <a:cs typeface="Times New Roman"/>
              </a:rPr>
              <a:t>a</a:t>
            </a:r>
            <a:r>
              <a:rPr dirty="0" sz="1450" spc="-5">
                <a:latin typeface="Times New Roman"/>
                <a:cs typeface="Times New Roman"/>
              </a:rPr>
              <a:t> </a:t>
            </a:r>
            <a:r>
              <a:rPr dirty="0" sz="1450" spc="-5">
                <a:latin typeface="Times New Roman"/>
                <a:cs typeface="Times New Roman"/>
              </a:rPr>
              <a:t>no</a:t>
            </a:r>
            <a:r>
              <a:rPr dirty="0" sz="1450" spc="-10">
                <a:latin typeface="Times New Roman"/>
                <a:cs typeface="Times New Roman"/>
              </a:rPr>
              <a:t>t</a:t>
            </a:r>
            <a:r>
              <a:rPr dirty="0" sz="1450" spc="-5">
                <a:latin typeface="Times New Roman"/>
                <a:cs typeface="Times New Roman"/>
              </a:rPr>
              <a:t>e</a:t>
            </a:r>
            <a:r>
              <a:rPr dirty="0" sz="1450" spc="-5">
                <a:latin typeface="Times New Roman"/>
                <a:cs typeface="Times New Roman"/>
              </a:rPr>
              <a:t> </a:t>
            </a:r>
            <a:r>
              <a:rPr dirty="0" sz="1450" spc="-5">
                <a:latin typeface="Times New Roman"/>
                <a:cs typeface="Times New Roman"/>
              </a:rPr>
              <a:t>of</a:t>
            </a:r>
            <a:r>
              <a:rPr dirty="0" sz="1450" spc="-5">
                <a:latin typeface="Times New Roman"/>
                <a:cs typeface="Times New Roman"/>
              </a:rPr>
              <a:t> </a:t>
            </a:r>
            <a:r>
              <a:rPr dirty="0" sz="1450" spc="-15">
                <a:latin typeface="Times New Roman"/>
                <a:cs typeface="Times New Roman"/>
              </a:rPr>
              <a:t>m</a:t>
            </a:r>
            <a:r>
              <a:rPr dirty="0" sz="1450" spc="-5">
                <a:latin typeface="Times New Roman"/>
                <a:cs typeface="Times New Roman"/>
              </a:rPr>
              <a:t>u</a:t>
            </a:r>
            <a:r>
              <a:rPr dirty="0" sz="1450" spc="-10">
                <a:latin typeface="Times New Roman"/>
                <a:cs typeface="Times New Roman"/>
              </a:rPr>
              <a:t>sic</a:t>
            </a:r>
            <a:r>
              <a:rPr dirty="0" sz="1450" spc="-5">
                <a:latin typeface="Times New Roman"/>
                <a:cs typeface="Times New Roman"/>
              </a:rPr>
              <a:t>.</a:t>
            </a:r>
            <a:r>
              <a:rPr dirty="0" sz="1450">
                <a:latin typeface="Times New Roman"/>
                <a:cs typeface="Times New Roman"/>
              </a:rPr>
              <a:t> </a:t>
            </a:r>
            <a:r>
              <a:rPr dirty="0" sz="1450" spc="-5">
                <a:latin typeface="Times New Roman"/>
                <a:cs typeface="Times New Roman"/>
              </a:rPr>
              <a:t> </a:t>
            </a:r>
            <a:r>
              <a:rPr dirty="0" sz="1450" spc="-15">
                <a:latin typeface="Times New Roman"/>
                <a:cs typeface="Times New Roman"/>
              </a:rPr>
              <a:t>A</a:t>
            </a:r>
            <a:r>
              <a:rPr dirty="0" sz="1450" spc="-5">
                <a:latin typeface="Times New Roman"/>
                <a:cs typeface="Times New Roman"/>
              </a:rPr>
              <a:t>n</a:t>
            </a:r>
            <a:r>
              <a:rPr dirty="0" sz="1450" spc="-5">
                <a:latin typeface="Times New Roman"/>
                <a:cs typeface="Times New Roman"/>
              </a:rPr>
              <a:t> </a:t>
            </a:r>
            <a:r>
              <a:rPr dirty="0" sz="1450" spc="-10">
                <a:latin typeface="Times New Roman"/>
                <a:cs typeface="Times New Roman"/>
              </a:rPr>
              <a:t>arr</a:t>
            </a:r>
            <a:r>
              <a:rPr dirty="0" sz="1450" spc="-10">
                <a:latin typeface="Times New Roman"/>
                <a:cs typeface="Times New Roman"/>
              </a:rPr>
              <a:t>ow</a:t>
            </a:r>
            <a:r>
              <a:rPr dirty="0" sz="1450" spc="-5">
                <a:latin typeface="Times New Roman"/>
                <a:cs typeface="Times New Roman"/>
              </a:rPr>
              <a:t> </a:t>
            </a:r>
            <a:r>
              <a:rPr dirty="0" sz="1450" spc="-10">
                <a:latin typeface="Times New Roman"/>
                <a:cs typeface="Times New Roman"/>
              </a:rPr>
              <a:t>fle</a:t>
            </a:r>
            <a:r>
              <a:rPr dirty="0" sz="1450" spc="-105">
                <a:latin typeface="Times New Roman"/>
                <a:cs typeface="Times New Roman"/>
              </a:rPr>
              <a:t>w</a:t>
            </a:r>
            <a:r>
              <a:rPr dirty="0" sz="1450" spc="-5">
                <a:latin typeface="Times New Roman"/>
                <a:cs typeface="Times New Roman"/>
              </a:rPr>
              <a:t>,</a:t>
            </a:r>
            <a:r>
              <a:rPr dirty="0" sz="1450" spc="-5">
                <a:latin typeface="Times New Roman"/>
                <a:cs typeface="Times New Roman"/>
              </a:rPr>
              <a:t> </a:t>
            </a:r>
            <a:r>
              <a:rPr dirty="0" sz="1450" spc="-10">
                <a:latin typeface="Times New Roman"/>
                <a:cs typeface="Times New Roman"/>
              </a:rPr>
              <a:t>a</a:t>
            </a:r>
            <a:r>
              <a:rPr dirty="0" sz="1450" spc="-5">
                <a:latin typeface="Times New Roman"/>
                <a:cs typeface="Times New Roman"/>
              </a:rPr>
              <a:t>nd</a:t>
            </a:r>
            <a:r>
              <a:rPr dirty="0" sz="1450" spc="-5">
                <a:latin typeface="Times New Roman"/>
                <a:cs typeface="Times New Roman"/>
              </a:rPr>
              <a:t> </a:t>
            </a:r>
            <a:r>
              <a:rPr dirty="0" sz="1450" spc="-10">
                <a:latin typeface="Times New Roman"/>
                <a:cs typeface="Times New Roman"/>
              </a:rPr>
              <a:t>wit</a:t>
            </a:r>
            <a:r>
              <a:rPr dirty="0" sz="1450" spc="-5">
                <a:latin typeface="Times New Roman"/>
                <a:cs typeface="Times New Roman"/>
              </a:rPr>
              <a:t>h</a:t>
            </a:r>
            <a:r>
              <a:rPr dirty="0" sz="1450" spc="-5">
                <a:latin typeface="Times New Roman"/>
                <a:cs typeface="Times New Roman"/>
              </a:rPr>
              <a:t> </a:t>
            </a:r>
            <a:r>
              <a:rPr dirty="0" sz="1450" spc="-5">
                <a:latin typeface="Times New Roman"/>
                <a:cs typeface="Times New Roman"/>
              </a:rPr>
              <a:t>a</a:t>
            </a:r>
            <a:r>
              <a:rPr dirty="0" sz="1450">
                <a:latin typeface="Times New Roman"/>
                <a:cs typeface="Times New Roman"/>
              </a:rPr>
              <a:t>	</a:t>
            </a:r>
            <a:r>
              <a:rPr dirty="0" sz="1450" spc="-5">
                <a:latin typeface="Times New Roman"/>
                <a:cs typeface="Times New Roman"/>
              </a:rPr>
              <a:t>g</a:t>
            </a:r>
            <a:r>
              <a:rPr dirty="0" sz="1450" spc="-10">
                <a:latin typeface="Times New Roman"/>
                <a:cs typeface="Times New Roman"/>
              </a:rPr>
              <a:t>reat</a:t>
            </a:r>
            <a:r>
              <a:rPr dirty="0" sz="1450" spc="-5">
                <a:latin typeface="Times New Roman"/>
                <a:cs typeface="Times New Roman"/>
              </a:rPr>
              <a:t>,  </a:t>
            </a:r>
            <a:r>
              <a:rPr dirty="0" sz="1450" spc="-10">
                <a:latin typeface="Times New Roman"/>
                <a:cs typeface="Times New Roman"/>
              </a:rPr>
              <a:t>choked cry </a:t>
            </a:r>
            <a:r>
              <a:rPr dirty="0" sz="1450" spc="-5">
                <a:latin typeface="Times New Roman"/>
                <a:cs typeface="Times New Roman"/>
              </a:rPr>
              <a:t>of </a:t>
            </a:r>
            <a:r>
              <a:rPr dirty="0" sz="1450" spc="-10">
                <a:latin typeface="Times New Roman"/>
                <a:cs typeface="Times New Roman"/>
              </a:rPr>
              <a:t>agony and </a:t>
            </a:r>
            <a:r>
              <a:rPr dirty="0" sz="1450" spc="-20">
                <a:latin typeface="Times New Roman"/>
                <a:cs typeface="Times New Roman"/>
              </a:rPr>
              <a:t>anger, </a:t>
            </a:r>
            <a:r>
              <a:rPr dirty="0" sz="1450" spc="-10">
                <a:latin typeface="Times New Roman"/>
                <a:cs typeface="Times New Roman"/>
              </a:rPr>
              <a:t>the Knight </a:t>
            </a:r>
            <a:r>
              <a:rPr dirty="0" sz="1450" spc="-5">
                <a:latin typeface="Times New Roman"/>
                <a:cs typeface="Times New Roman"/>
              </a:rPr>
              <a:t>of </a:t>
            </a:r>
            <a:r>
              <a:rPr dirty="0" sz="1450" spc="-15">
                <a:latin typeface="Times New Roman"/>
                <a:cs typeface="Times New Roman"/>
              </a:rPr>
              <a:t>Tunstall </a:t>
            </a:r>
            <a:r>
              <a:rPr dirty="0" sz="1450" spc="-10">
                <a:latin typeface="Times New Roman"/>
                <a:cs typeface="Times New Roman"/>
              </a:rPr>
              <a:t>threw </a:t>
            </a:r>
            <a:r>
              <a:rPr dirty="0" sz="1450" spc="-5">
                <a:latin typeface="Times New Roman"/>
                <a:cs typeface="Times New Roman"/>
              </a:rPr>
              <a:t>up </a:t>
            </a:r>
            <a:r>
              <a:rPr dirty="0" sz="1450" spc="-10">
                <a:latin typeface="Times New Roman"/>
                <a:cs typeface="Times New Roman"/>
              </a:rPr>
              <a:t>his hands and  fell forward in the</a:t>
            </a:r>
            <a:r>
              <a:rPr dirty="0" sz="1450" spc="5">
                <a:latin typeface="Times New Roman"/>
                <a:cs typeface="Times New Roman"/>
              </a:rPr>
              <a:t> </a:t>
            </a:r>
            <a:r>
              <a:rPr dirty="0" sz="1450" spc="-25">
                <a:latin typeface="Times New Roman"/>
                <a:cs typeface="Times New Roman"/>
              </a:rPr>
              <a:t>snow.</a:t>
            </a:r>
            <a:endParaRPr sz="1450">
              <a:latin typeface="Times New Roman"/>
              <a:cs typeface="Times New Roman"/>
            </a:endParaRPr>
          </a:p>
          <a:p>
            <a:pPr marL="12700">
              <a:lnSpc>
                <a:spcPct val="100000"/>
              </a:lnSpc>
              <a:spcBef>
                <a:spcPts val="505"/>
              </a:spcBef>
            </a:pPr>
            <a:r>
              <a:rPr dirty="0" sz="1450" spc="-10">
                <a:latin typeface="Times New Roman"/>
                <a:cs typeface="Times New Roman"/>
              </a:rPr>
              <a:t>Dick</a:t>
            </a:r>
            <a:r>
              <a:rPr dirty="0" sz="1450" spc="235">
                <a:latin typeface="Times New Roman"/>
                <a:cs typeface="Times New Roman"/>
              </a:rPr>
              <a:t> </a:t>
            </a:r>
            <a:r>
              <a:rPr dirty="0" sz="1450" spc="-10">
                <a:latin typeface="Times New Roman"/>
                <a:cs typeface="Times New Roman"/>
              </a:rPr>
              <a:t>bounded</a:t>
            </a:r>
            <a:r>
              <a:rPr dirty="0" sz="1450" spc="235">
                <a:latin typeface="Times New Roman"/>
                <a:cs typeface="Times New Roman"/>
              </a:rPr>
              <a:t> </a:t>
            </a:r>
            <a:r>
              <a:rPr dirty="0" sz="1450" spc="-10">
                <a:latin typeface="Times New Roman"/>
                <a:cs typeface="Times New Roman"/>
              </a:rPr>
              <a:t>to</a:t>
            </a:r>
            <a:r>
              <a:rPr dirty="0" sz="1450" spc="235">
                <a:latin typeface="Times New Roman"/>
                <a:cs typeface="Times New Roman"/>
              </a:rPr>
              <a:t> </a:t>
            </a:r>
            <a:r>
              <a:rPr dirty="0" sz="1450" spc="-10">
                <a:latin typeface="Times New Roman"/>
                <a:cs typeface="Times New Roman"/>
              </a:rPr>
              <a:t>his</a:t>
            </a:r>
            <a:r>
              <a:rPr dirty="0" sz="1450" spc="235">
                <a:latin typeface="Times New Roman"/>
                <a:cs typeface="Times New Roman"/>
              </a:rPr>
              <a:t> </a:t>
            </a:r>
            <a:r>
              <a:rPr dirty="0" sz="1450" spc="-10">
                <a:latin typeface="Times New Roman"/>
                <a:cs typeface="Times New Roman"/>
              </a:rPr>
              <a:t>side</a:t>
            </a:r>
            <a:r>
              <a:rPr dirty="0" sz="1450" spc="235">
                <a:latin typeface="Times New Roman"/>
                <a:cs typeface="Times New Roman"/>
              </a:rPr>
              <a:t> </a:t>
            </a:r>
            <a:r>
              <a:rPr dirty="0" sz="1450" spc="-10">
                <a:latin typeface="Times New Roman"/>
                <a:cs typeface="Times New Roman"/>
              </a:rPr>
              <a:t>and</a:t>
            </a:r>
            <a:r>
              <a:rPr dirty="0" sz="1450" spc="235">
                <a:latin typeface="Times New Roman"/>
                <a:cs typeface="Times New Roman"/>
              </a:rPr>
              <a:t> </a:t>
            </a:r>
            <a:r>
              <a:rPr dirty="0" sz="1450" spc="-10">
                <a:latin typeface="Times New Roman"/>
                <a:cs typeface="Times New Roman"/>
              </a:rPr>
              <a:t>raised</a:t>
            </a:r>
            <a:r>
              <a:rPr dirty="0" sz="1450" spc="235">
                <a:latin typeface="Times New Roman"/>
                <a:cs typeface="Times New Roman"/>
              </a:rPr>
              <a:t> </a:t>
            </a:r>
            <a:r>
              <a:rPr dirty="0" sz="1450" spc="-10">
                <a:latin typeface="Times New Roman"/>
                <a:cs typeface="Times New Roman"/>
              </a:rPr>
              <a:t>him.</a:t>
            </a:r>
            <a:r>
              <a:rPr dirty="0" sz="1450" spc="235">
                <a:latin typeface="Times New Roman"/>
                <a:cs typeface="Times New Roman"/>
              </a:rPr>
              <a:t> </a:t>
            </a:r>
            <a:r>
              <a:rPr dirty="0" sz="1450" spc="-10">
                <a:latin typeface="Times New Roman"/>
                <a:cs typeface="Times New Roman"/>
              </a:rPr>
              <a:t>His</a:t>
            </a:r>
            <a:r>
              <a:rPr dirty="0" sz="1450" spc="235">
                <a:latin typeface="Times New Roman"/>
                <a:cs typeface="Times New Roman"/>
              </a:rPr>
              <a:t> </a:t>
            </a:r>
            <a:r>
              <a:rPr dirty="0" sz="1450" spc="-10">
                <a:latin typeface="Times New Roman"/>
                <a:cs typeface="Times New Roman"/>
              </a:rPr>
              <a:t>face</a:t>
            </a:r>
            <a:r>
              <a:rPr dirty="0" sz="1450" spc="235">
                <a:latin typeface="Times New Roman"/>
                <a:cs typeface="Times New Roman"/>
              </a:rPr>
              <a:t> </a:t>
            </a:r>
            <a:r>
              <a:rPr dirty="0" sz="1450" spc="-10">
                <a:latin typeface="Times New Roman"/>
                <a:cs typeface="Times New Roman"/>
              </a:rPr>
              <a:t>desperately</a:t>
            </a:r>
            <a:r>
              <a:rPr dirty="0" sz="1450" spc="235">
                <a:latin typeface="Times New Roman"/>
                <a:cs typeface="Times New Roman"/>
              </a:rPr>
              <a:t> </a:t>
            </a:r>
            <a:r>
              <a:rPr dirty="0" sz="1450" spc="-10">
                <a:latin typeface="Times New Roman"/>
                <a:cs typeface="Times New Roman"/>
              </a:rPr>
              <a:t>worked;</a:t>
            </a:r>
            <a:r>
              <a:rPr dirty="0" sz="1450" spc="235">
                <a:latin typeface="Times New Roman"/>
                <a:cs typeface="Times New Roman"/>
              </a:rPr>
              <a:t> </a:t>
            </a:r>
            <a:r>
              <a:rPr dirty="0" sz="1450" spc="-10">
                <a:latin typeface="Times New Roman"/>
                <a:cs typeface="Times New Roman"/>
              </a:rPr>
              <a:t>his</a:t>
            </a:r>
            <a:endParaRPr sz="145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“He did?” cried the knight, very </a:t>
            </a:r>
            <a:r>
              <a:rPr dirty="0" sz="1450" spc="-20">
                <a:latin typeface="Times New Roman"/>
                <a:cs typeface="Times New Roman"/>
              </a:rPr>
              <a:t>sharply. </a:t>
            </a:r>
            <a:r>
              <a:rPr dirty="0" sz="1450" spc="-10">
                <a:latin typeface="Times New Roman"/>
                <a:cs typeface="Times New Roman"/>
              </a:rPr>
              <a:t>“Heed him </a:t>
            </a:r>
            <a:r>
              <a:rPr dirty="0" sz="1450" spc="-5">
                <a:latin typeface="Times New Roman"/>
                <a:cs typeface="Times New Roman"/>
              </a:rPr>
              <a:t>not. </a:t>
            </a:r>
            <a:r>
              <a:rPr dirty="0" sz="1450" spc="-10">
                <a:latin typeface="Times New Roman"/>
                <a:cs typeface="Times New Roman"/>
              </a:rPr>
              <a:t>He has </a:t>
            </a:r>
            <a:r>
              <a:rPr dirty="0" sz="1450" spc="-5">
                <a:latin typeface="Times New Roman"/>
                <a:cs typeface="Times New Roman"/>
              </a:rPr>
              <a:t>a </a:t>
            </a:r>
            <a:r>
              <a:rPr dirty="0" sz="1450" spc="-10">
                <a:latin typeface="Times New Roman"/>
                <a:cs typeface="Times New Roman"/>
              </a:rPr>
              <a:t>loose  tongue; </a:t>
            </a:r>
            <a:r>
              <a:rPr dirty="0" sz="1450" spc="-5">
                <a:latin typeface="Times New Roman"/>
                <a:cs typeface="Times New Roman"/>
              </a:rPr>
              <a:t>he </a:t>
            </a:r>
            <a:r>
              <a:rPr dirty="0" sz="1450" spc="-10">
                <a:latin typeface="Times New Roman"/>
                <a:cs typeface="Times New Roman"/>
              </a:rPr>
              <a:t>babbles like </a:t>
            </a:r>
            <a:r>
              <a:rPr dirty="0" sz="1450" spc="-5">
                <a:latin typeface="Times New Roman"/>
                <a:cs typeface="Times New Roman"/>
              </a:rPr>
              <a:t>a </a:t>
            </a:r>
            <a:r>
              <a:rPr dirty="0" sz="1450" spc="-15">
                <a:latin typeface="Times New Roman"/>
                <a:cs typeface="Times New Roman"/>
              </a:rPr>
              <a:t>jack-sparrow. </a:t>
            </a:r>
            <a:r>
              <a:rPr dirty="0" sz="1450" spc="-10">
                <a:latin typeface="Times New Roman"/>
                <a:cs typeface="Times New Roman"/>
              </a:rPr>
              <a:t>Some </a:t>
            </a:r>
            <a:r>
              <a:rPr dirty="0" sz="1450" spc="-30">
                <a:latin typeface="Times New Roman"/>
                <a:cs typeface="Times New Roman"/>
              </a:rPr>
              <a:t>day,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may find the leisure,  Dick, </a:t>
            </a:r>
            <a:r>
              <a:rPr dirty="0" sz="1450" spc="-5">
                <a:latin typeface="Times New Roman"/>
                <a:cs typeface="Times New Roman"/>
              </a:rPr>
              <a:t>I </a:t>
            </a:r>
            <a:r>
              <a:rPr dirty="0" sz="1450" spc="-10">
                <a:latin typeface="Times New Roman"/>
                <a:cs typeface="Times New Roman"/>
              </a:rPr>
              <a:t>will myself more fully inform </a:t>
            </a:r>
            <a:r>
              <a:rPr dirty="0" sz="1450" spc="-5">
                <a:latin typeface="Times New Roman"/>
                <a:cs typeface="Times New Roman"/>
              </a:rPr>
              <a:t>you of </a:t>
            </a:r>
            <a:r>
              <a:rPr dirty="0" sz="1450" spc="-10">
                <a:latin typeface="Times New Roman"/>
                <a:cs typeface="Times New Roman"/>
              </a:rPr>
              <a:t>these matters. There was </a:t>
            </a:r>
            <a:r>
              <a:rPr dirty="0" sz="1450" spc="-5">
                <a:latin typeface="Times New Roman"/>
                <a:cs typeface="Times New Roman"/>
              </a:rPr>
              <a:t>one  </a:t>
            </a:r>
            <a:r>
              <a:rPr dirty="0" sz="1450" spc="-10">
                <a:latin typeface="Times New Roman"/>
                <a:cs typeface="Times New Roman"/>
              </a:rPr>
              <a:t>Duckworth shrewdly blamed for it; </a:t>
            </a:r>
            <a:r>
              <a:rPr dirty="0" sz="1450" spc="-5">
                <a:latin typeface="Times New Roman"/>
                <a:cs typeface="Times New Roman"/>
              </a:rPr>
              <a:t>but </a:t>
            </a:r>
            <a:r>
              <a:rPr dirty="0" sz="1450" spc="-10">
                <a:latin typeface="Times New Roman"/>
                <a:cs typeface="Times New Roman"/>
              </a:rPr>
              <a:t>the times were troubled, and there was  </a:t>
            </a:r>
            <a:r>
              <a:rPr dirty="0" sz="1450" spc="-5">
                <a:latin typeface="Times New Roman"/>
                <a:cs typeface="Times New Roman"/>
              </a:rPr>
              <a:t>no </a:t>
            </a:r>
            <a:r>
              <a:rPr dirty="0" sz="1450" spc="-10">
                <a:latin typeface="Times New Roman"/>
                <a:cs typeface="Times New Roman"/>
              </a:rPr>
              <a:t>justice to </a:t>
            </a:r>
            <a:r>
              <a:rPr dirty="0" sz="1450" spc="-5">
                <a:latin typeface="Times New Roman"/>
                <a:cs typeface="Times New Roman"/>
              </a:rPr>
              <a:t>be</a:t>
            </a:r>
            <a:r>
              <a:rPr dirty="0" sz="1450">
                <a:latin typeface="Times New Roman"/>
                <a:cs typeface="Times New Roman"/>
              </a:rPr>
              <a:t> </a:t>
            </a:r>
            <a:r>
              <a:rPr dirty="0" sz="1450" spc="-5">
                <a:latin typeface="Times New Roman"/>
                <a:cs typeface="Times New Roman"/>
              </a:rPr>
              <a:t>got.”</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“It befell at the Moat House?” Dick ventured, with </a:t>
            </a:r>
            <a:r>
              <a:rPr dirty="0" sz="1450" spc="-5">
                <a:latin typeface="Times New Roman"/>
                <a:cs typeface="Times New Roman"/>
              </a:rPr>
              <a:t>a </a:t>
            </a:r>
            <a:r>
              <a:rPr dirty="0" sz="1450" spc="-10">
                <a:latin typeface="Times New Roman"/>
                <a:cs typeface="Times New Roman"/>
              </a:rPr>
              <a:t>beating at his</a:t>
            </a:r>
            <a:r>
              <a:rPr dirty="0" sz="1450" spc="100">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10160">
              <a:lnSpc>
                <a:spcPts val="1730"/>
              </a:lnSpc>
              <a:spcBef>
                <a:spcPts val="635"/>
              </a:spcBef>
            </a:pPr>
            <a:r>
              <a:rPr dirty="0" sz="1450" spc="-10">
                <a:latin typeface="Times New Roman"/>
                <a:cs typeface="Times New Roman"/>
              </a:rPr>
              <a:t>“It befell between the Moat House and Holywood,” replied Sir Daniel, calmly;  </a:t>
            </a:r>
            <a:r>
              <a:rPr dirty="0" sz="1450" spc="-5">
                <a:latin typeface="Times New Roman"/>
                <a:cs typeface="Times New Roman"/>
              </a:rPr>
              <a:t>but he </a:t>
            </a:r>
            <a:r>
              <a:rPr dirty="0" sz="1450" spc="-10">
                <a:latin typeface="Times New Roman"/>
                <a:cs typeface="Times New Roman"/>
              </a:rPr>
              <a:t>shot </a:t>
            </a:r>
            <a:r>
              <a:rPr dirty="0" sz="1450" spc="-5">
                <a:latin typeface="Times New Roman"/>
                <a:cs typeface="Times New Roman"/>
              </a:rPr>
              <a:t>a </a:t>
            </a:r>
            <a:r>
              <a:rPr dirty="0" sz="1450" spc="-10">
                <a:latin typeface="Times New Roman"/>
                <a:cs typeface="Times New Roman"/>
              </a:rPr>
              <a:t>covert glance, black with suspicion, at </a:t>
            </a:r>
            <a:r>
              <a:rPr dirty="0" sz="1450" spc="-25">
                <a:latin typeface="Times New Roman"/>
                <a:cs typeface="Times New Roman"/>
              </a:rPr>
              <a:t>Dick’s </a:t>
            </a:r>
            <a:r>
              <a:rPr dirty="0" sz="1450" spc="-10">
                <a:latin typeface="Times New Roman"/>
                <a:cs typeface="Times New Roman"/>
              </a:rPr>
              <a:t>face. “And </a:t>
            </a:r>
            <a:r>
              <a:rPr dirty="0" sz="1450" spc="-25">
                <a:latin typeface="Times New Roman"/>
                <a:cs typeface="Times New Roman"/>
              </a:rPr>
              <a:t>now,”  </a:t>
            </a:r>
            <a:r>
              <a:rPr dirty="0" sz="1450" spc="-10">
                <a:latin typeface="Times New Roman"/>
                <a:cs typeface="Times New Roman"/>
              </a:rPr>
              <a:t>added the knight, “speed </a:t>
            </a:r>
            <a:r>
              <a:rPr dirty="0" sz="1450" spc="-5">
                <a:latin typeface="Times New Roman"/>
                <a:cs typeface="Times New Roman"/>
              </a:rPr>
              <a:t>you </a:t>
            </a:r>
            <a:r>
              <a:rPr dirty="0" sz="1450" spc="-10">
                <a:latin typeface="Times New Roman"/>
                <a:cs typeface="Times New Roman"/>
              </a:rPr>
              <a:t>with </a:t>
            </a:r>
            <a:r>
              <a:rPr dirty="0" sz="1450" spc="-5">
                <a:latin typeface="Times New Roman"/>
                <a:cs typeface="Times New Roman"/>
              </a:rPr>
              <a:t>your </a:t>
            </a:r>
            <a:r>
              <a:rPr dirty="0" sz="1450" spc="-10">
                <a:latin typeface="Times New Roman"/>
                <a:cs typeface="Times New Roman"/>
              </a:rPr>
              <a:t>meal; </a:t>
            </a:r>
            <a:r>
              <a:rPr dirty="0" sz="1450" spc="-5">
                <a:latin typeface="Times New Roman"/>
                <a:cs typeface="Times New Roman"/>
              </a:rPr>
              <a:t>ye </a:t>
            </a:r>
            <a:r>
              <a:rPr dirty="0" sz="1450" spc="-10">
                <a:latin typeface="Times New Roman"/>
                <a:cs typeface="Times New Roman"/>
              </a:rPr>
              <a:t>shall return to </a:t>
            </a:r>
            <a:r>
              <a:rPr dirty="0" sz="1450" spc="-15">
                <a:latin typeface="Times New Roman"/>
                <a:cs typeface="Times New Roman"/>
              </a:rPr>
              <a:t>Tunstall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line from</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a:lnSpc>
                <a:spcPct val="100000"/>
              </a:lnSpc>
              <a:spcBef>
                <a:spcPts val="500"/>
              </a:spcBef>
            </a:pPr>
            <a:r>
              <a:rPr dirty="0" sz="1450" spc="-25">
                <a:latin typeface="Times New Roman"/>
                <a:cs typeface="Times New Roman"/>
              </a:rPr>
              <a:t>Dick’s </a:t>
            </a:r>
            <a:r>
              <a:rPr dirty="0" sz="1450" spc="-10">
                <a:latin typeface="Times New Roman"/>
                <a:cs typeface="Times New Roman"/>
              </a:rPr>
              <a:t>face fell</a:t>
            </a:r>
            <a:r>
              <a:rPr dirty="0" sz="1450" spc="15">
                <a:latin typeface="Times New Roman"/>
                <a:cs typeface="Times New Roman"/>
              </a:rPr>
              <a:t> </a:t>
            </a:r>
            <a:r>
              <a:rPr dirty="0" sz="1450" spc="-20">
                <a:latin typeface="Times New Roman"/>
                <a:cs typeface="Times New Roman"/>
              </a:rPr>
              <a:t>sorely.</a:t>
            </a:r>
            <a:endParaRPr sz="1450">
              <a:latin typeface="Times New Roman"/>
              <a:cs typeface="Times New Roman"/>
            </a:endParaRPr>
          </a:p>
          <a:p>
            <a:pPr algn="just" marL="12700" marR="12700">
              <a:lnSpc>
                <a:spcPts val="1730"/>
              </a:lnSpc>
              <a:spcBef>
                <a:spcPts val="630"/>
              </a:spcBef>
            </a:pPr>
            <a:r>
              <a:rPr dirty="0" sz="1450" spc="-10">
                <a:latin typeface="Times New Roman"/>
                <a:cs typeface="Times New Roman"/>
              </a:rPr>
              <a:t>“Prithee, Sir Daniel,” </a:t>
            </a:r>
            <a:r>
              <a:rPr dirty="0" sz="1450" spc="-5">
                <a:latin typeface="Times New Roman"/>
                <a:cs typeface="Times New Roman"/>
              </a:rPr>
              <a:t>he </a:t>
            </a:r>
            <a:r>
              <a:rPr dirty="0" sz="1450" spc="-10">
                <a:latin typeface="Times New Roman"/>
                <a:cs typeface="Times New Roman"/>
              </a:rPr>
              <a:t>cried, “send </a:t>
            </a:r>
            <a:r>
              <a:rPr dirty="0" sz="1450" spc="-5">
                <a:latin typeface="Times New Roman"/>
                <a:cs typeface="Times New Roman"/>
              </a:rPr>
              <a:t>one of </a:t>
            </a:r>
            <a:r>
              <a:rPr dirty="0" sz="1450" spc="-10">
                <a:latin typeface="Times New Roman"/>
                <a:cs typeface="Times New Roman"/>
              </a:rPr>
              <a:t>the villains! </a:t>
            </a:r>
            <a:r>
              <a:rPr dirty="0" sz="1450" spc="-5">
                <a:latin typeface="Times New Roman"/>
                <a:cs typeface="Times New Roman"/>
              </a:rPr>
              <a:t>I </a:t>
            </a:r>
            <a:r>
              <a:rPr dirty="0" sz="1450" spc="-10">
                <a:latin typeface="Times New Roman"/>
                <a:cs typeface="Times New Roman"/>
              </a:rPr>
              <a:t>beseech </a:t>
            </a:r>
            <a:r>
              <a:rPr dirty="0" sz="1450" spc="-5">
                <a:latin typeface="Times New Roman"/>
                <a:cs typeface="Times New Roman"/>
              </a:rPr>
              <a:t>you </a:t>
            </a:r>
            <a:r>
              <a:rPr dirty="0" sz="1450" spc="-10">
                <a:latin typeface="Times New Roman"/>
                <a:cs typeface="Times New Roman"/>
              </a:rPr>
              <a:t>let me  to the battle. </a:t>
            </a:r>
            <a:r>
              <a:rPr dirty="0" sz="1450" spc="-5">
                <a:latin typeface="Times New Roman"/>
                <a:cs typeface="Times New Roman"/>
              </a:rPr>
              <a:t>I </a:t>
            </a:r>
            <a:r>
              <a:rPr dirty="0" sz="1450" spc="-10">
                <a:latin typeface="Times New Roman"/>
                <a:cs typeface="Times New Roman"/>
              </a:rPr>
              <a:t>can strike </a:t>
            </a:r>
            <a:r>
              <a:rPr dirty="0" sz="1450" spc="-5">
                <a:latin typeface="Times New Roman"/>
                <a:cs typeface="Times New Roman"/>
              </a:rPr>
              <a:t>a </a:t>
            </a:r>
            <a:r>
              <a:rPr dirty="0" sz="1450" spc="-10">
                <a:latin typeface="Times New Roman"/>
                <a:cs typeface="Times New Roman"/>
              </a:rPr>
              <a:t>stroke, </a:t>
            </a:r>
            <a:r>
              <a:rPr dirty="0" sz="1450" spc="-5">
                <a:latin typeface="Times New Roman"/>
                <a:cs typeface="Times New Roman"/>
              </a:rPr>
              <a:t>I </a:t>
            </a:r>
            <a:r>
              <a:rPr dirty="0" sz="1450" spc="-10">
                <a:latin typeface="Times New Roman"/>
                <a:cs typeface="Times New Roman"/>
              </a:rPr>
              <a:t>promise</a:t>
            </a:r>
            <a:r>
              <a:rPr dirty="0" sz="1450" spc="2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7620">
              <a:lnSpc>
                <a:spcPts val="1730"/>
              </a:lnSpc>
              <a:spcBef>
                <a:spcPts val="575"/>
              </a:spcBef>
            </a:pPr>
            <a:r>
              <a:rPr dirty="0" sz="1450" spc="-10">
                <a:latin typeface="Times New Roman"/>
                <a:cs typeface="Times New Roman"/>
              </a:rPr>
              <a:t>“I misdoubt it </a:t>
            </a:r>
            <a:r>
              <a:rPr dirty="0" sz="1450" spc="-5">
                <a:latin typeface="Times New Roman"/>
                <a:cs typeface="Times New Roman"/>
              </a:rPr>
              <a:t>not,” </a:t>
            </a:r>
            <a:r>
              <a:rPr dirty="0" sz="1450" spc="-10">
                <a:latin typeface="Times New Roman"/>
                <a:cs typeface="Times New Roman"/>
              </a:rPr>
              <a:t>replied Sir Daniel, sitting down to write. “But here, Dick,  is </a:t>
            </a:r>
            <a:r>
              <a:rPr dirty="0" sz="1450" spc="-5">
                <a:latin typeface="Times New Roman"/>
                <a:cs typeface="Times New Roman"/>
              </a:rPr>
              <a:t>no honour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won. </a:t>
            </a:r>
            <a:r>
              <a:rPr dirty="0" sz="1450" spc="-5">
                <a:latin typeface="Times New Roman"/>
                <a:cs typeface="Times New Roman"/>
              </a:rPr>
              <a:t>I </a:t>
            </a:r>
            <a:r>
              <a:rPr dirty="0" sz="1450" spc="-10">
                <a:latin typeface="Times New Roman"/>
                <a:cs typeface="Times New Roman"/>
              </a:rPr>
              <a:t>lie in Kettley till </a:t>
            </a:r>
            <a:r>
              <a:rPr dirty="0" sz="1450" spc="-5">
                <a:latin typeface="Times New Roman"/>
                <a:cs typeface="Times New Roman"/>
              </a:rPr>
              <a:t>I </a:t>
            </a:r>
            <a:r>
              <a:rPr dirty="0" sz="1450" spc="-10">
                <a:latin typeface="Times New Roman"/>
                <a:cs typeface="Times New Roman"/>
              </a:rPr>
              <a:t>have sure tidings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war, </a:t>
            </a:r>
            <a:r>
              <a:rPr dirty="0" sz="1450" spc="-10">
                <a:latin typeface="Times New Roman"/>
                <a:cs typeface="Times New Roman"/>
              </a:rPr>
              <a:t>and  then ride to join me with the </a:t>
            </a:r>
            <a:r>
              <a:rPr dirty="0" sz="1450" spc="-15">
                <a:latin typeface="Times New Roman"/>
                <a:cs typeface="Times New Roman"/>
              </a:rPr>
              <a:t>conqueror. </a:t>
            </a:r>
            <a:r>
              <a:rPr dirty="0" sz="1450" spc="-10">
                <a:latin typeface="Times New Roman"/>
                <a:cs typeface="Times New Roman"/>
              </a:rPr>
              <a:t>Cry </a:t>
            </a:r>
            <a:r>
              <a:rPr dirty="0" sz="1450" spc="-5">
                <a:latin typeface="Times New Roman"/>
                <a:cs typeface="Times New Roman"/>
              </a:rPr>
              <a:t>not on </a:t>
            </a:r>
            <a:r>
              <a:rPr dirty="0" sz="1450" spc="-10">
                <a:latin typeface="Times New Roman"/>
                <a:cs typeface="Times New Roman"/>
              </a:rPr>
              <a:t>cowardice; it is </a:t>
            </a:r>
            <a:r>
              <a:rPr dirty="0" sz="1450" spc="-5">
                <a:latin typeface="Times New Roman"/>
                <a:cs typeface="Times New Roman"/>
              </a:rPr>
              <a:t>but  </a:t>
            </a:r>
            <a:r>
              <a:rPr dirty="0" sz="1450" spc="-10">
                <a:latin typeface="Times New Roman"/>
                <a:cs typeface="Times New Roman"/>
              </a:rPr>
              <a:t>wisdom, Dick; for this </a:t>
            </a:r>
            <a:r>
              <a:rPr dirty="0" sz="1450" spc="-5">
                <a:latin typeface="Times New Roman"/>
                <a:cs typeface="Times New Roman"/>
              </a:rPr>
              <a:t>poor </a:t>
            </a:r>
            <a:r>
              <a:rPr dirty="0" sz="1450" spc="-10">
                <a:latin typeface="Times New Roman"/>
                <a:cs typeface="Times New Roman"/>
              </a:rPr>
              <a:t>realm so tosseth with rebellion, and the </a:t>
            </a:r>
            <a:r>
              <a:rPr dirty="0" sz="1450" spc="-20">
                <a:latin typeface="Times New Roman"/>
                <a:cs typeface="Times New Roman"/>
              </a:rPr>
              <a:t>king’s  </a:t>
            </a:r>
            <a:r>
              <a:rPr dirty="0" sz="1450" spc="-10">
                <a:latin typeface="Times New Roman"/>
                <a:cs typeface="Times New Roman"/>
              </a:rPr>
              <a:t>name and custody so changeth hands, that </a:t>
            </a:r>
            <a:r>
              <a:rPr dirty="0" sz="1450" spc="-5">
                <a:latin typeface="Times New Roman"/>
                <a:cs typeface="Times New Roman"/>
              </a:rPr>
              <a:t>no </a:t>
            </a:r>
            <a:r>
              <a:rPr dirty="0" sz="1450" spc="-10">
                <a:latin typeface="Times New Roman"/>
                <a:cs typeface="Times New Roman"/>
              </a:rPr>
              <a:t>man may </a:t>
            </a:r>
            <a:r>
              <a:rPr dirty="0" sz="1450" spc="-5">
                <a:latin typeface="Times New Roman"/>
                <a:cs typeface="Times New Roman"/>
              </a:rPr>
              <a:t>be </a:t>
            </a:r>
            <a:r>
              <a:rPr dirty="0" sz="1450" spc="-10">
                <a:latin typeface="Times New Roman"/>
                <a:cs typeface="Times New Roman"/>
              </a:rPr>
              <a:t>certain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morrow. </a:t>
            </a:r>
            <a:r>
              <a:rPr dirty="0" sz="1450" spc="-20">
                <a:latin typeface="Times New Roman"/>
                <a:cs typeface="Times New Roman"/>
              </a:rPr>
              <a:t>Toss-pot </a:t>
            </a:r>
            <a:r>
              <a:rPr dirty="0" sz="1450" spc="-10">
                <a:latin typeface="Times New Roman"/>
                <a:cs typeface="Times New Roman"/>
              </a:rPr>
              <a:t>and Shuttle-wit run </a:t>
            </a:r>
            <a:r>
              <a:rPr dirty="0" sz="1450" spc="-5">
                <a:latin typeface="Times New Roman"/>
                <a:cs typeface="Times New Roman"/>
              </a:rPr>
              <a:t>in, but </a:t>
            </a:r>
            <a:r>
              <a:rPr dirty="0" sz="1450" spc="-10">
                <a:latin typeface="Times New Roman"/>
                <a:cs typeface="Times New Roman"/>
              </a:rPr>
              <a:t>my Lord Good-Counsel sits </a:t>
            </a:r>
            <a:r>
              <a:rPr dirty="0" sz="1450" spc="-5">
                <a:latin typeface="Times New Roman"/>
                <a:cs typeface="Times New Roman"/>
              </a:rPr>
              <a:t>o’  one </a:t>
            </a:r>
            <a:r>
              <a:rPr dirty="0" sz="1450" spc="-10">
                <a:latin typeface="Times New Roman"/>
                <a:cs typeface="Times New Roman"/>
              </a:rPr>
              <a:t>side, waiting.”</a:t>
            </a:r>
            <a:endParaRPr sz="1450">
              <a:latin typeface="Times New Roman"/>
              <a:cs typeface="Times New Roman"/>
            </a:endParaRPr>
          </a:p>
          <a:p>
            <a:pPr algn="just" marL="12700" marR="5080">
              <a:lnSpc>
                <a:spcPts val="1730"/>
              </a:lnSpc>
              <a:spcBef>
                <a:spcPts val="565"/>
              </a:spcBef>
            </a:pPr>
            <a:r>
              <a:rPr dirty="0" sz="1450" spc="-25">
                <a:latin typeface="Times New Roman"/>
                <a:cs typeface="Times New Roman"/>
              </a:rPr>
              <a:t>With </a:t>
            </a:r>
            <a:r>
              <a:rPr dirty="0" sz="1450" spc="-10">
                <a:latin typeface="Times New Roman"/>
                <a:cs typeface="Times New Roman"/>
              </a:rPr>
              <a:t>that, Sir Daniel, turning his back to Dick, and quite at the farther end </a:t>
            </a:r>
            <a:r>
              <a:rPr dirty="0" sz="1450" spc="-5">
                <a:latin typeface="Times New Roman"/>
                <a:cs typeface="Times New Roman"/>
              </a:rPr>
              <a:t>of  </a:t>
            </a:r>
            <a:r>
              <a:rPr dirty="0" sz="1450" spc="-10">
                <a:latin typeface="Times New Roman"/>
                <a:cs typeface="Times New Roman"/>
              </a:rPr>
              <a:t>the long table, began to write his </a:t>
            </a:r>
            <a:r>
              <a:rPr dirty="0" sz="1450" spc="-20">
                <a:latin typeface="Times New Roman"/>
                <a:cs typeface="Times New Roman"/>
              </a:rPr>
              <a:t>letter, </a:t>
            </a:r>
            <a:r>
              <a:rPr dirty="0" sz="1450" spc="-10">
                <a:latin typeface="Times New Roman"/>
                <a:cs typeface="Times New Roman"/>
              </a:rPr>
              <a:t>with his mouth </a:t>
            </a:r>
            <a:r>
              <a:rPr dirty="0" sz="1450" spc="-5">
                <a:latin typeface="Times New Roman"/>
                <a:cs typeface="Times New Roman"/>
              </a:rPr>
              <a:t>on one </a:t>
            </a:r>
            <a:r>
              <a:rPr dirty="0" sz="1450" spc="-10">
                <a:latin typeface="Times New Roman"/>
                <a:cs typeface="Times New Roman"/>
              </a:rPr>
              <a:t>side, for this  business </a:t>
            </a:r>
            <a:r>
              <a:rPr dirty="0" sz="1450" spc="-5">
                <a:latin typeface="Times New Roman"/>
                <a:cs typeface="Times New Roman"/>
              </a:rPr>
              <a:t>of </a:t>
            </a:r>
            <a:r>
              <a:rPr dirty="0" sz="1450" spc="-10">
                <a:latin typeface="Times New Roman"/>
                <a:cs typeface="Times New Roman"/>
              </a:rPr>
              <a:t>the Black Arrow stuck sorely in his</a:t>
            </a:r>
            <a:r>
              <a:rPr dirty="0" sz="1450" spc="35">
                <a:latin typeface="Times New Roman"/>
                <a:cs typeface="Times New Roman"/>
              </a:rPr>
              <a:t> </a:t>
            </a:r>
            <a:r>
              <a:rPr dirty="0" sz="1450" spc="-10">
                <a:latin typeface="Times New Roman"/>
                <a:cs typeface="Times New Roman"/>
              </a:rPr>
              <a:t>throat.</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Meanwhile, </a:t>
            </a:r>
            <a:r>
              <a:rPr dirty="0" sz="1450" spc="-5">
                <a:latin typeface="Times New Roman"/>
                <a:cs typeface="Times New Roman"/>
              </a:rPr>
              <a:t>young </a:t>
            </a:r>
            <a:r>
              <a:rPr dirty="0" sz="1450" spc="-10">
                <a:latin typeface="Times New Roman"/>
                <a:cs typeface="Times New Roman"/>
              </a:rPr>
              <a:t>Shelton was going </a:t>
            </a:r>
            <a:r>
              <a:rPr dirty="0" sz="1450" spc="-5">
                <a:latin typeface="Times New Roman"/>
                <a:cs typeface="Times New Roman"/>
              </a:rPr>
              <a:t>on </a:t>
            </a:r>
            <a:r>
              <a:rPr dirty="0" sz="1450" spc="-10">
                <a:latin typeface="Times New Roman"/>
                <a:cs typeface="Times New Roman"/>
              </a:rPr>
              <a:t>heartily enough with his breakfast,  when </a:t>
            </a:r>
            <a:r>
              <a:rPr dirty="0" sz="1450" spc="-5">
                <a:latin typeface="Times New Roman"/>
                <a:cs typeface="Times New Roman"/>
              </a:rPr>
              <a:t>he </a:t>
            </a:r>
            <a:r>
              <a:rPr dirty="0" sz="1450" spc="-10">
                <a:latin typeface="Times New Roman"/>
                <a:cs typeface="Times New Roman"/>
              </a:rPr>
              <a:t>felt </a:t>
            </a:r>
            <a:r>
              <a:rPr dirty="0" sz="1450" spc="-5">
                <a:latin typeface="Times New Roman"/>
                <a:cs typeface="Times New Roman"/>
              </a:rPr>
              <a:t>a </a:t>
            </a:r>
            <a:r>
              <a:rPr dirty="0" sz="1450" spc="-10">
                <a:latin typeface="Times New Roman"/>
                <a:cs typeface="Times New Roman"/>
              </a:rPr>
              <a:t>touch </a:t>
            </a:r>
            <a:r>
              <a:rPr dirty="0" sz="1450" spc="-5">
                <a:latin typeface="Times New Roman"/>
                <a:cs typeface="Times New Roman"/>
              </a:rPr>
              <a:t>upon </a:t>
            </a:r>
            <a:r>
              <a:rPr dirty="0" sz="1450" spc="-10">
                <a:latin typeface="Times New Roman"/>
                <a:cs typeface="Times New Roman"/>
              </a:rPr>
              <a:t>his arm, and </a:t>
            </a:r>
            <a:r>
              <a:rPr dirty="0" sz="1450" spc="-5">
                <a:latin typeface="Times New Roman"/>
                <a:cs typeface="Times New Roman"/>
              </a:rPr>
              <a:t>a </a:t>
            </a:r>
            <a:r>
              <a:rPr dirty="0" sz="1450" spc="-10">
                <a:latin typeface="Times New Roman"/>
                <a:cs typeface="Times New Roman"/>
              </a:rPr>
              <a:t>very soft voice whispering in his</a:t>
            </a:r>
            <a:r>
              <a:rPr dirty="0" sz="1450" spc="130">
                <a:latin typeface="Times New Roman"/>
                <a:cs typeface="Times New Roman"/>
              </a:rPr>
              <a:t> </a:t>
            </a:r>
            <a:r>
              <a:rPr dirty="0" sz="1450" spc="-30">
                <a:latin typeface="Times New Roman"/>
                <a:cs typeface="Times New Roman"/>
              </a:rPr>
              <a:t>ear.</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“Make </a:t>
            </a:r>
            <a:r>
              <a:rPr dirty="0" sz="1450" spc="-5">
                <a:latin typeface="Times New Roman"/>
                <a:cs typeface="Times New Roman"/>
              </a:rPr>
              <a:t>not a </a:t>
            </a:r>
            <a:r>
              <a:rPr dirty="0" sz="1450" spc="-10">
                <a:latin typeface="Times New Roman"/>
                <a:cs typeface="Times New Roman"/>
              </a:rPr>
              <a:t>sign, </a:t>
            </a:r>
            <a:r>
              <a:rPr dirty="0" sz="1450" spc="-5">
                <a:latin typeface="Times New Roman"/>
                <a:cs typeface="Times New Roman"/>
              </a:rPr>
              <a:t>I do </a:t>
            </a:r>
            <a:r>
              <a:rPr dirty="0" sz="1450" spc="-10">
                <a:latin typeface="Times New Roman"/>
                <a:cs typeface="Times New Roman"/>
              </a:rPr>
              <a:t>beseech </a:t>
            </a:r>
            <a:r>
              <a:rPr dirty="0" sz="1450" spc="-5">
                <a:latin typeface="Times New Roman"/>
                <a:cs typeface="Times New Roman"/>
              </a:rPr>
              <a:t>you,” </a:t>
            </a:r>
            <a:r>
              <a:rPr dirty="0" sz="1450" spc="-10">
                <a:latin typeface="Times New Roman"/>
                <a:cs typeface="Times New Roman"/>
              </a:rPr>
              <a:t>said the voice, “but </a:t>
            </a:r>
            <a:r>
              <a:rPr dirty="0" sz="1450" spc="-5">
                <a:latin typeface="Times New Roman"/>
                <a:cs typeface="Times New Roman"/>
              </a:rPr>
              <a:t>of your </a:t>
            </a:r>
            <a:r>
              <a:rPr dirty="0" sz="1450" spc="-10">
                <a:latin typeface="Times New Roman"/>
                <a:cs typeface="Times New Roman"/>
              </a:rPr>
              <a:t>charity tell  me the straight way to Holywood. Beseech </a:t>
            </a:r>
            <a:r>
              <a:rPr dirty="0" sz="1450" spc="-5">
                <a:latin typeface="Times New Roman"/>
                <a:cs typeface="Times New Roman"/>
              </a:rPr>
              <a:t>you, </a:t>
            </a:r>
            <a:r>
              <a:rPr dirty="0" sz="1450" spc="-30">
                <a:latin typeface="Times New Roman"/>
                <a:cs typeface="Times New Roman"/>
              </a:rPr>
              <a:t>now, </a:t>
            </a:r>
            <a:r>
              <a:rPr dirty="0" sz="1450" spc="-5">
                <a:latin typeface="Times New Roman"/>
                <a:cs typeface="Times New Roman"/>
              </a:rPr>
              <a:t>good </a:t>
            </a:r>
            <a:r>
              <a:rPr dirty="0" sz="1450" spc="-30">
                <a:latin typeface="Times New Roman"/>
                <a:cs typeface="Times New Roman"/>
              </a:rPr>
              <a:t>boy, </a:t>
            </a:r>
            <a:r>
              <a:rPr dirty="0" sz="1450" spc="-10">
                <a:latin typeface="Times New Roman"/>
                <a:cs typeface="Times New Roman"/>
              </a:rPr>
              <a:t>comfort </a:t>
            </a:r>
            <a:r>
              <a:rPr dirty="0" sz="1450" spc="-5">
                <a:latin typeface="Times New Roman"/>
                <a:cs typeface="Times New Roman"/>
              </a:rPr>
              <a:t>a  poor </a:t>
            </a:r>
            <a:r>
              <a:rPr dirty="0" sz="1450" spc="-10">
                <a:latin typeface="Times New Roman"/>
                <a:cs typeface="Times New Roman"/>
              </a:rPr>
              <a:t>soul in peril and extreme distress, and set me so far forth </a:t>
            </a:r>
            <a:r>
              <a:rPr dirty="0" sz="1450" spc="-5">
                <a:latin typeface="Times New Roman"/>
                <a:cs typeface="Times New Roman"/>
              </a:rPr>
              <a:t>upon </a:t>
            </a:r>
            <a:r>
              <a:rPr dirty="0" sz="1450" spc="-10">
                <a:latin typeface="Times New Roman"/>
                <a:cs typeface="Times New Roman"/>
              </a:rPr>
              <a:t>the way to  my repose.”</a:t>
            </a:r>
            <a:endParaRPr sz="1450">
              <a:latin typeface="Times New Roman"/>
              <a:cs typeface="Times New Roman"/>
            </a:endParaRPr>
          </a:p>
          <a:p>
            <a:pPr algn="just" marL="12700" marR="12700">
              <a:lnSpc>
                <a:spcPts val="1730"/>
              </a:lnSpc>
              <a:spcBef>
                <a:spcPts val="570"/>
              </a:spcBef>
            </a:pPr>
            <a:r>
              <a:rPr dirty="0" sz="1450" spc="-30">
                <a:latin typeface="Times New Roman"/>
                <a:cs typeface="Times New Roman"/>
              </a:rPr>
              <a:t>“Take </a:t>
            </a:r>
            <a:r>
              <a:rPr dirty="0" sz="1450" spc="-10">
                <a:latin typeface="Times New Roman"/>
                <a:cs typeface="Times New Roman"/>
              </a:rPr>
              <a:t>the path </a:t>
            </a:r>
            <a:r>
              <a:rPr dirty="0" sz="1450" spc="-5">
                <a:latin typeface="Times New Roman"/>
                <a:cs typeface="Times New Roman"/>
              </a:rPr>
              <a:t>by </a:t>
            </a:r>
            <a:r>
              <a:rPr dirty="0" sz="1450" spc="-10">
                <a:latin typeface="Times New Roman"/>
                <a:cs typeface="Times New Roman"/>
              </a:rPr>
              <a:t>the windmill,” answered Dick, in the same tone; “it will  bring </a:t>
            </a:r>
            <a:r>
              <a:rPr dirty="0" sz="1450" spc="-5">
                <a:latin typeface="Times New Roman"/>
                <a:cs typeface="Times New Roman"/>
              </a:rPr>
              <a:t>you </a:t>
            </a:r>
            <a:r>
              <a:rPr dirty="0" sz="1450" spc="-10">
                <a:latin typeface="Times New Roman"/>
                <a:cs typeface="Times New Roman"/>
              </a:rPr>
              <a:t>to </a:t>
            </a:r>
            <a:r>
              <a:rPr dirty="0" sz="1450" spc="-20">
                <a:latin typeface="Times New Roman"/>
                <a:cs typeface="Times New Roman"/>
              </a:rPr>
              <a:t>Till </a:t>
            </a:r>
            <a:r>
              <a:rPr dirty="0" sz="1450" spc="-10">
                <a:latin typeface="Times New Roman"/>
                <a:cs typeface="Times New Roman"/>
              </a:rPr>
              <a:t>Ferry; there inquire</a:t>
            </a:r>
            <a:r>
              <a:rPr dirty="0" sz="1450" spc="3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And without turning his head, </a:t>
            </a:r>
            <a:r>
              <a:rPr dirty="0" sz="1450" spc="-5">
                <a:latin typeface="Times New Roman"/>
                <a:cs typeface="Times New Roman"/>
              </a:rPr>
              <a:t>he </a:t>
            </a:r>
            <a:r>
              <a:rPr dirty="0" sz="1450" spc="-10">
                <a:latin typeface="Times New Roman"/>
                <a:cs typeface="Times New Roman"/>
              </a:rPr>
              <a:t>fell again to eating. But with the tail </a:t>
            </a:r>
            <a:r>
              <a:rPr dirty="0" sz="1450" spc="-5">
                <a:latin typeface="Times New Roman"/>
                <a:cs typeface="Times New Roman"/>
              </a:rPr>
              <a:t>of </a:t>
            </a:r>
            <a:r>
              <a:rPr dirty="0" sz="1450" spc="-10">
                <a:latin typeface="Times New Roman"/>
                <a:cs typeface="Times New Roman"/>
              </a:rPr>
              <a:t>his  eye </a:t>
            </a:r>
            <a:r>
              <a:rPr dirty="0" sz="1450" spc="-5">
                <a:latin typeface="Times New Roman"/>
                <a:cs typeface="Times New Roman"/>
              </a:rPr>
              <a:t>he </a:t>
            </a:r>
            <a:r>
              <a:rPr dirty="0" sz="1450" spc="-10">
                <a:latin typeface="Times New Roman"/>
                <a:cs typeface="Times New Roman"/>
              </a:rPr>
              <a:t>caught </a:t>
            </a:r>
            <a:r>
              <a:rPr dirty="0" sz="1450" spc="-5">
                <a:latin typeface="Times New Roman"/>
                <a:cs typeface="Times New Roman"/>
              </a:rPr>
              <a:t>a </a:t>
            </a:r>
            <a:r>
              <a:rPr dirty="0" sz="1450" spc="-10">
                <a:latin typeface="Times New Roman"/>
                <a:cs typeface="Times New Roman"/>
              </a:rPr>
              <a:t>glimpse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lad called Master John stealthily  creeping from the</a:t>
            </a:r>
            <a:r>
              <a:rPr dirty="0" sz="1450">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7620">
              <a:lnSpc>
                <a:spcPts val="1730"/>
              </a:lnSpc>
              <a:spcBef>
                <a:spcPts val="570"/>
              </a:spcBef>
            </a:pPr>
            <a:r>
              <a:rPr dirty="0" sz="1450" spc="-25">
                <a:latin typeface="Times New Roman"/>
                <a:cs typeface="Times New Roman"/>
              </a:rPr>
              <a:t>“Why,” </a:t>
            </a:r>
            <a:r>
              <a:rPr dirty="0" sz="1450" spc="-5">
                <a:latin typeface="Times New Roman"/>
                <a:cs typeface="Times New Roman"/>
              </a:rPr>
              <a:t>thought </a:t>
            </a:r>
            <a:r>
              <a:rPr dirty="0" sz="1450" spc="-10">
                <a:latin typeface="Times New Roman"/>
                <a:cs typeface="Times New Roman"/>
              </a:rPr>
              <a:t>Dick, “he is </a:t>
            </a:r>
            <a:r>
              <a:rPr dirty="0" sz="1450" spc="-5">
                <a:latin typeface="Times New Roman"/>
                <a:cs typeface="Times New Roman"/>
              </a:rPr>
              <a:t>a young </a:t>
            </a:r>
            <a:r>
              <a:rPr dirty="0" sz="1450" spc="-10">
                <a:latin typeface="Times New Roman"/>
                <a:cs typeface="Times New Roman"/>
              </a:rPr>
              <a:t>as I. ‘Good </a:t>
            </a:r>
            <a:r>
              <a:rPr dirty="0" sz="1450" spc="-5">
                <a:latin typeface="Times New Roman"/>
                <a:cs typeface="Times New Roman"/>
              </a:rPr>
              <a:t>boy’ </a:t>
            </a:r>
            <a:r>
              <a:rPr dirty="0" sz="1450" spc="-10">
                <a:latin typeface="Times New Roman"/>
                <a:cs typeface="Times New Roman"/>
              </a:rPr>
              <a:t>doth </a:t>
            </a:r>
            <a:r>
              <a:rPr dirty="0" sz="1450" spc="-5">
                <a:latin typeface="Times New Roman"/>
                <a:cs typeface="Times New Roman"/>
              </a:rPr>
              <a:t>he </a:t>
            </a:r>
            <a:r>
              <a:rPr dirty="0" sz="1450" spc="-10">
                <a:latin typeface="Times New Roman"/>
                <a:cs typeface="Times New Roman"/>
              </a:rPr>
              <a:t>call me? An </a:t>
            </a:r>
            <a:r>
              <a:rPr dirty="0" sz="1450" spc="-5">
                <a:latin typeface="Times New Roman"/>
                <a:cs typeface="Times New Roman"/>
              </a:rPr>
              <a:t>I  </a:t>
            </a:r>
            <a:r>
              <a:rPr dirty="0" sz="1450" spc="-10">
                <a:latin typeface="Times New Roman"/>
                <a:cs typeface="Times New Roman"/>
              </a:rPr>
              <a:t>had known, </a:t>
            </a:r>
            <a:r>
              <a:rPr dirty="0" sz="1450" spc="-5">
                <a:latin typeface="Times New Roman"/>
                <a:cs typeface="Times New Roman"/>
              </a:rPr>
              <a:t>I </a:t>
            </a:r>
            <a:r>
              <a:rPr dirty="0" sz="1450" spc="-10">
                <a:latin typeface="Times New Roman"/>
                <a:cs typeface="Times New Roman"/>
              </a:rPr>
              <a:t>should have seen the varlet hanged ere </a:t>
            </a:r>
            <a:r>
              <a:rPr dirty="0" sz="1450" spc="-5">
                <a:latin typeface="Times New Roman"/>
                <a:cs typeface="Times New Roman"/>
              </a:rPr>
              <a:t>I </a:t>
            </a:r>
            <a:r>
              <a:rPr dirty="0" sz="1450" spc="-10">
                <a:latin typeface="Times New Roman"/>
                <a:cs typeface="Times New Roman"/>
              </a:rPr>
              <a:t>had told him. </a:t>
            </a:r>
            <a:r>
              <a:rPr dirty="0" sz="1450" spc="-35">
                <a:latin typeface="Times New Roman"/>
                <a:cs typeface="Times New Roman"/>
              </a:rPr>
              <a:t>Well,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goes through the fen, </a:t>
            </a:r>
            <a:r>
              <a:rPr dirty="0" sz="1450" spc="-5">
                <a:latin typeface="Times New Roman"/>
                <a:cs typeface="Times New Roman"/>
              </a:rPr>
              <a:t>I </a:t>
            </a:r>
            <a:r>
              <a:rPr dirty="0" sz="1450" spc="-10">
                <a:latin typeface="Times New Roman"/>
                <a:cs typeface="Times New Roman"/>
              </a:rPr>
              <a:t>may come </a:t>
            </a:r>
            <a:r>
              <a:rPr dirty="0" sz="1450" spc="-5">
                <a:latin typeface="Times New Roman"/>
                <a:cs typeface="Times New Roman"/>
              </a:rPr>
              <a:t>up </a:t>
            </a:r>
            <a:r>
              <a:rPr dirty="0" sz="1450" spc="-10">
                <a:latin typeface="Times New Roman"/>
                <a:cs typeface="Times New Roman"/>
              </a:rPr>
              <a:t>with him and </a:t>
            </a:r>
            <a:r>
              <a:rPr dirty="0" sz="1450" spc="-5">
                <a:latin typeface="Times New Roman"/>
                <a:cs typeface="Times New Roman"/>
              </a:rPr>
              <a:t>pull </a:t>
            </a:r>
            <a:r>
              <a:rPr dirty="0" sz="1450" spc="-10">
                <a:latin typeface="Times New Roman"/>
                <a:cs typeface="Times New Roman"/>
              </a:rPr>
              <a:t>his</a:t>
            </a:r>
            <a:r>
              <a:rPr dirty="0" sz="1450" spc="60">
                <a:latin typeface="Times New Roman"/>
                <a:cs typeface="Times New Roman"/>
              </a:rPr>
              <a:t> </a:t>
            </a:r>
            <a:r>
              <a:rPr dirty="0" sz="1450" spc="-10">
                <a:latin typeface="Times New Roman"/>
                <a:cs typeface="Times New Roman"/>
              </a:rPr>
              <a:t>ears.”</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Half</a:t>
            </a:r>
            <a:r>
              <a:rPr dirty="0" sz="1450" spc="95">
                <a:latin typeface="Times New Roman"/>
                <a:cs typeface="Times New Roman"/>
              </a:rPr>
              <a:t> </a:t>
            </a:r>
            <a:r>
              <a:rPr dirty="0" sz="1450" spc="-10">
                <a:latin typeface="Times New Roman"/>
                <a:cs typeface="Times New Roman"/>
              </a:rPr>
              <a:t>an</a:t>
            </a:r>
            <a:r>
              <a:rPr dirty="0" sz="1450" spc="95">
                <a:latin typeface="Times New Roman"/>
                <a:cs typeface="Times New Roman"/>
              </a:rPr>
              <a:t> </a:t>
            </a:r>
            <a:r>
              <a:rPr dirty="0" sz="1450" spc="-5">
                <a:latin typeface="Times New Roman"/>
                <a:cs typeface="Times New Roman"/>
              </a:rPr>
              <a:t>hour</a:t>
            </a:r>
            <a:r>
              <a:rPr dirty="0" sz="1450" spc="100">
                <a:latin typeface="Times New Roman"/>
                <a:cs typeface="Times New Roman"/>
              </a:rPr>
              <a:t> </a:t>
            </a:r>
            <a:r>
              <a:rPr dirty="0" sz="1450" spc="-20">
                <a:latin typeface="Times New Roman"/>
                <a:cs typeface="Times New Roman"/>
              </a:rPr>
              <a:t>later,</a:t>
            </a:r>
            <a:r>
              <a:rPr dirty="0" sz="1450" spc="95">
                <a:latin typeface="Times New Roman"/>
                <a:cs typeface="Times New Roman"/>
              </a:rPr>
              <a:t> </a:t>
            </a:r>
            <a:r>
              <a:rPr dirty="0" sz="1450" spc="-10">
                <a:latin typeface="Times New Roman"/>
                <a:cs typeface="Times New Roman"/>
              </a:rPr>
              <a:t>Sir</a:t>
            </a:r>
            <a:r>
              <a:rPr dirty="0" sz="1450" spc="100">
                <a:latin typeface="Times New Roman"/>
                <a:cs typeface="Times New Roman"/>
              </a:rPr>
              <a:t> </a:t>
            </a:r>
            <a:r>
              <a:rPr dirty="0" sz="1450" spc="-10">
                <a:latin typeface="Times New Roman"/>
                <a:cs typeface="Times New Roman"/>
              </a:rPr>
              <a:t>Daniel</a:t>
            </a:r>
            <a:r>
              <a:rPr dirty="0" sz="1450" spc="95">
                <a:latin typeface="Times New Roman"/>
                <a:cs typeface="Times New Roman"/>
              </a:rPr>
              <a:t> </a:t>
            </a:r>
            <a:r>
              <a:rPr dirty="0" sz="1450" spc="-10">
                <a:latin typeface="Times New Roman"/>
                <a:cs typeface="Times New Roman"/>
              </a:rPr>
              <a:t>gave</a:t>
            </a:r>
            <a:r>
              <a:rPr dirty="0" sz="1450" spc="95">
                <a:latin typeface="Times New Roman"/>
                <a:cs typeface="Times New Roman"/>
              </a:rPr>
              <a:t> </a:t>
            </a:r>
            <a:r>
              <a:rPr dirty="0" sz="1450" spc="-10">
                <a:latin typeface="Times New Roman"/>
                <a:cs typeface="Times New Roman"/>
              </a:rPr>
              <a:t>Dick</a:t>
            </a:r>
            <a:r>
              <a:rPr dirty="0" sz="1450" spc="100">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20">
                <a:latin typeface="Times New Roman"/>
                <a:cs typeface="Times New Roman"/>
              </a:rPr>
              <a:t>letter,</a:t>
            </a:r>
            <a:r>
              <a:rPr dirty="0" sz="1450" spc="100">
                <a:latin typeface="Times New Roman"/>
                <a:cs typeface="Times New Roman"/>
              </a:rPr>
              <a:t> </a:t>
            </a:r>
            <a:r>
              <a:rPr dirty="0" sz="1450" spc="-10">
                <a:latin typeface="Times New Roman"/>
                <a:cs typeface="Times New Roman"/>
              </a:rPr>
              <a:t>and</a:t>
            </a:r>
            <a:r>
              <a:rPr dirty="0" sz="1450" spc="95">
                <a:latin typeface="Times New Roman"/>
                <a:cs typeface="Times New Roman"/>
              </a:rPr>
              <a:t> </a:t>
            </a:r>
            <a:r>
              <a:rPr dirty="0" sz="1450" spc="-10">
                <a:latin typeface="Times New Roman"/>
                <a:cs typeface="Times New Roman"/>
              </a:rPr>
              <a:t>bade</a:t>
            </a:r>
            <a:r>
              <a:rPr dirty="0" sz="1450" spc="95">
                <a:latin typeface="Times New Roman"/>
                <a:cs typeface="Times New Roman"/>
              </a:rPr>
              <a:t> </a:t>
            </a:r>
            <a:r>
              <a:rPr dirty="0" sz="1450" spc="-10">
                <a:latin typeface="Times New Roman"/>
                <a:cs typeface="Times New Roman"/>
              </a:rPr>
              <a:t>him</a:t>
            </a:r>
            <a:r>
              <a:rPr dirty="0" sz="1450" spc="100">
                <a:latin typeface="Times New Roman"/>
                <a:cs typeface="Times New Roman"/>
              </a:rPr>
              <a:t> </a:t>
            </a:r>
            <a:r>
              <a:rPr dirty="0" sz="1450" spc="-10">
                <a:latin typeface="Times New Roman"/>
                <a:cs typeface="Times New Roman"/>
              </a:rPr>
              <a:t>speed</a:t>
            </a:r>
            <a:r>
              <a:rPr dirty="0" sz="1450" spc="95">
                <a:latin typeface="Times New Roman"/>
                <a:cs typeface="Times New Roman"/>
              </a:rPr>
              <a:t> </a:t>
            </a:r>
            <a:r>
              <a:rPr dirty="0" sz="1450" spc="-10">
                <a:latin typeface="Times New Roman"/>
                <a:cs typeface="Times New Roman"/>
              </a:rPr>
              <a:t>to</a:t>
            </a:r>
            <a:r>
              <a:rPr dirty="0" sz="1450" spc="10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075" cy="9391650"/>
          </a:xfrm>
          <a:prstGeom prst="rect">
            <a:avLst/>
          </a:prstGeom>
        </p:spPr>
        <p:txBody>
          <a:bodyPr wrap="square" lIns="0" tIns="12700" rIns="0" bIns="0" rtlCol="0" vert="horz">
            <a:spAutoFit/>
          </a:bodyPr>
          <a:lstStyle/>
          <a:p>
            <a:pPr algn="just" marL="12700" marR="2397125">
              <a:lnSpc>
                <a:spcPct val="132400"/>
              </a:lnSpc>
              <a:spcBef>
                <a:spcPts val="100"/>
              </a:spcBef>
            </a:pPr>
            <a:r>
              <a:rPr dirty="0" sz="1450" spc="-10">
                <a:latin typeface="Times New Roman"/>
                <a:cs typeface="Times New Roman"/>
              </a:rPr>
              <a:t>whole </a:t>
            </a:r>
            <a:r>
              <a:rPr dirty="0" sz="1450" spc="-5">
                <a:latin typeface="Times New Roman"/>
                <a:cs typeface="Times New Roman"/>
              </a:rPr>
              <a:t>body </a:t>
            </a:r>
            <a:r>
              <a:rPr dirty="0" sz="1450" spc="-10">
                <a:latin typeface="Times New Roman"/>
                <a:cs typeface="Times New Roman"/>
              </a:rPr>
              <a:t>was shaken </a:t>
            </a:r>
            <a:r>
              <a:rPr dirty="0" sz="1450" spc="-5">
                <a:latin typeface="Times New Roman"/>
                <a:cs typeface="Times New Roman"/>
              </a:rPr>
              <a:t>by </a:t>
            </a:r>
            <a:r>
              <a:rPr dirty="0" sz="1450" spc="-10">
                <a:latin typeface="Times New Roman"/>
                <a:cs typeface="Times New Roman"/>
              </a:rPr>
              <a:t>contorting spasms.  “Is the arrow black?” </a:t>
            </a:r>
            <a:r>
              <a:rPr dirty="0" sz="1450" spc="-5">
                <a:latin typeface="Times New Roman"/>
                <a:cs typeface="Times New Roman"/>
              </a:rPr>
              <a:t>he</a:t>
            </a:r>
            <a:r>
              <a:rPr dirty="0" sz="1450" spc="10">
                <a:latin typeface="Times New Roman"/>
                <a:cs typeface="Times New Roman"/>
              </a:rPr>
              <a:t> </a:t>
            </a:r>
            <a:r>
              <a:rPr dirty="0" sz="1450" spc="-10">
                <a:latin typeface="Times New Roman"/>
                <a:cs typeface="Times New Roman"/>
              </a:rPr>
              <a:t>gasped.</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“It is black,” replied Dick,</a:t>
            </a:r>
            <a:r>
              <a:rPr dirty="0" sz="1450" spc="10">
                <a:latin typeface="Times New Roman"/>
                <a:cs typeface="Times New Roman"/>
              </a:rPr>
              <a:t> </a:t>
            </a:r>
            <a:r>
              <a:rPr dirty="0" sz="1450" spc="-20">
                <a:latin typeface="Times New Roman"/>
                <a:cs typeface="Times New Roman"/>
              </a:rPr>
              <a:t>gravely.</a:t>
            </a:r>
            <a:endParaRPr sz="1450">
              <a:latin typeface="Times New Roman"/>
              <a:cs typeface="Times New Roman"/>
            </a:endParaRPr>
          </a:p>
          <a:p>
            <a:pPr algn="just" marL="12700" marR="7620">
              <a:lnSpc>
                <a:spcPts val="1730"/>
              </a:lnSpc>
              <a:spcBef>
                <a:spcPts val="630"/>
              </a:spcBef>
            </a:pPr>
            <a:r>
              <a:rPr dirty="0" sz="1450" spc="-10">
                <a:latin typeface="Times New Roman"/>
                <a:cs typeface="Times New Roman"/>
              </a:rPr>
              <a:t>And then, before </a:t>
            </a:r>
            <a:r>
              <a:rPr dirty="0" sz="1450" spc="-5">
                <a:latin typeface="Times New Roman"/>
                <a:cs typeface="Times New Roman"/>
              </a:rPr>
              <a:t>he </a:t>
            </a:r>
            <a:r>
              <a:rPr dirty="0" sz="1450" spc="-10">
                <a:latin typeface="Times New Roman"/>
                <a:cs typeface="Times New Roman"/>
              </a:rPr>
              <a:t>could add </a:t>
            </a:r>
            <a:r>
              <a:rPr dirty="0" sz="1450" spc="-5">
                <a:latin typeface="Times New Roman"/>
                <a:cs typeface="Times New Roman"/>
              </a:rPr>
              <a:t>one </a:t>
            </a:r>
            <a:r>
              <a:rPr dirty="0" sz="1450" spc="-10">
                <a:latin typeface="Times New Roman"/>
                <a:cs typeface="Times New Roman"/>
              </a:rPr>
              <a:t>word, </a:t>
            </a:r>
            <a:r>
              <a:rPr dirty="0" sz="1450" spc="-5">
                <a:latin typeface="Times New Roman"/>
                <a:cs typeface="Times New Roman"/>
              </a:rPr>
              <a:t>a </a:t>
            </a:r>
            <a:r>
              <a:rPr dirty="0" sz="1450" spc="-10">
                <a:latin typeface="Times New Roman"/>
                <a:cs typeface="Times New Roman"/>
              </a:rPr>
              <a:t>desperate seizure </a:t>
            </a:r>
            <a:r>
              <a:rPr dirty="0" sz="1450" spc="-5">
                <a:latin typeface="Times New Roman"/>
                <a:cs typeface="Times New Roman"/>
              </a:rPr>
              <a:t>of </a:t>
            </a:r>
            <a:r>
              <a:rPr dirty="0" sz="1450" spc="-10">
                <a:latin typeface="Times New Roman"/>
                <a:cs typeface="Times New Roman"/>
              </a:rPr>
              <a:t>pain shook the  wounded man from head to foot, so that his </a:t>
            </a:r>
            <a:r>
              <a:rPr dirty="0" sz="1450" spc="-5">
                <a:latin typeface="Times New Roman"/>
                <a:cs typeface="Times New Roman"/>
              </a:rPr>
              <a:t>body </a:t>
            </a:r>
            <a:r>
              <a:rPr dirty="0" sz="1450" spc="-10">
                <a:latin typeface="Times New Roman"/>
                <a:cs typeface="Times New Roman"/>
              </a:rPr>
              <a:t>leaped in </a:t>
            </a:r>
            <a:r>
              <a:rPr dirty="0" sz="1450" spc="-25">
                <a:latin typeface="Times New Roman"/>
                <a:cs typeface="Times New Roman"/>
              </a:rPr>
              <a:t>Dick’s </a:t>
            </a:r>
            <a:r>
              <a:rPr dirty="0" sz="1450" spc="-10">
                <a:latin typeface="Times New Roman"/>
                <a:cs typeface="Times New Roman"/>
              </a:rPr>
              <a:t>supporting  arms, and with the extremity </a:t>
            </a:r>
            <a:r>
              <a:rPr dirty="0" sz="1450" spc="-5">
                <a:latin typeface="Times New Roman"/>
                <a:cs typeface="Times New Roman"/>
              </a:rPr>
              <a:t>of </a:t>
            </a:r>
            <a:r>
              <a:rPr dirty="0" sz="1450" spc="-10">
                <a:latin typeface="Times New Roman"/>
                <a:cs typeface="Times New Roman"/>
              </a:rPr>
              <a:t>that pang his spirit fled in</a:t>
            </a:r>
            <a:r>
              <a:rPr dirty="0" sz="1450" spc="70">
                <a:latin typeface="Times New Roman"/>
                <a:cs typeface="Times New Roman"/>
              </a:rPr>
              <a:t> </a:t>
            </a:r>
            <a:r>
              <a:rPr dirty="0" sz="1450" spc="-10">
                <a:latin typeface="Times New Roman"/>
                <a:cs typeface="Times New Roman"/>
              </a:rPr>
              <a:t>silence.</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man laid him back gently </a:t>
            </a:r>
            <a:r>
              <a:rPr dirty="0" sz="1450" spc="-5">
                <a:latin typeface="Times New Roman"/>
                <a:cs typeface="Times New Roman"/>
              </a:rPr>
              <a:t>on </a:t>
            </a:r>
            <a:r>
              <a:rPr dirty="0" sz="1450" spc="-10">
                <a:latin typeface="Times New Roman"/>
                <a:cs typeface="Times New Roman"/>
              </a:rPr>
              <a:t>the snow and prayed for that  unprepared and guilty spirit, and as </a:t>
            </a:r>
            <a:r>
              <a:rPr dirty="0" sz="1450" spc="-5">
                <a:latin typeface="Times New Roman"/>
                <a:cs typeface="Times New Roman"/>
              </a:rPr>
              <a:t>he </a:t>
            </a:r>
            <a:r>
              <a:rPr dirty="0" sz="1450" spc="-10">
                <a:latin typeface="Times New Roman"/>
                <a:cs typeface="Times New Roman"/>
              </a:rPr>
              <a:t>prayed the sun came </a:t>
            </a:r>
            <a:r>
              <a:rPr dirty="0" sz="1450" spc="-5">
                <a:latin typeface="Times New Roman"/>
                <a:cs typeface="Times New Roman"/>
              </a:rPr>
              <a:t>up </a:t>
            </a:r>
            <a:r>
              <a:rPr dirty="0" sz="1450" spc="-10">
                <a:latin typeface="Times New Roman"/>
                <a:cs typeface="Times New Roman"/>
              </a:rPr>
              <a:t>at </a:t>
            </a:r>
            <a:r>
              <a:rPr dirty="0" sz="1450" spc="-5">
                <a:latin typeface="Times New Roman"/>
                <a:cs typeface="Times New Roman"/>
              </a:rPr>
              <a:t>a bound, </a:t>
            </a:r>
            <a:r>
              <a:rPr dirty="0" sz="1450" spc="-10">
                <a:latin typeface="Times New Roman"/>
                <a:cs typeface="Times New Roman"/>
              </a:rPr>
              <a:t>and  the robins began chirping in the</a:t>
            </a:r>
            <a:r>
              <a:rPr dirty="0" sz="1450" spc="20">
                <a:latin typeface="Times New Roman"/>
                <a:cs typeface="Times New Roman"/>
              </a:rPr>
              <a:t> </a:t>
            </a:r>
            <a:r>
              <a:rPr dirty="0" sz="1450" spc="-30">
                <a:latin typeface="Times New Roman"/>
                <a:cs typeface="Times New Roman"/>
              </a:rPr>
              <a:t>ivy.</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rose to his feet, </a:t>
            </a:r>
            <a:r>
              <a:rPr dirty="0" sz="1450" spc="-5">
                <a:latin typeface="Times New Roman"/>
                <a:cs typeface="Times New Roman"/>
              </a:rPr>
              <a:t>he </a:t>
            </a:r>
            <a:r>
              <a:rPr dirty="0" sz="1450" spc="-10">
                <a:latin typeface="Times New Roman"/>
                <a:cs typeface="Times New Roman"/>
              </a:rPr>
              <a:t>found another man </a:t>
            </a:r>
            <a:r>
              <a:rPr dirty="0" sz="1450" spc="-5">
                <a:latin typeface="Times New Roman"/>
                <a:cs typeface="Times New Roman"/>
              </a:rPr>
              <a:t>upon </a:t>
            </a:r>
            <a:r>
              <a:rPr dirty="0" sz="1450" spc="-10">
                <a:latin typeface="Times New Roman"/>
                <a:cs typeface="Times New Roman"/>
              </a:rPr>
              <a:t>his knees </a:t>
            </a:r>
            <a:r>
              <a:rPr dirty="0" sz="1450" spc="-5">
                <a:latin typeface="Times New Roman"/>
                <a:cs typeface="Times New Roman"/>
              </a:rPr>
              <a:t>but a </a:t>
            </a:r>
            <a:r>
              <a:rPr dirty="0" sz="1450" spc="-10">
                <a:latin typeface="Times New Roman"/>
                <a:cs typeface="Times New Roman"/>
              </a:rPr>
              <a:t>few steps  behind him, and, still with uncovered head, </a:t>
            </a:r>
            <a:r>
              <a:rPr dirty="0" sz="1450" spc="-5">
                <a:latin typeface="Times New Roman"/>
                <a:cs typeface="Times New Roman"/>
              </a:rPr>
              <a:t>he </a:t>
            </a:r>
            <a:r>
              <a:rPr dirty="0" sz="1450" spc="-10">
                <a:latin typeface="Times New Roman"/>
                <a:cs typeface="Times New Roman"/>
              </a:rPr>
              <a:t>waited until that prayer also  should </a:t>
            </a:r>
            <a:r>
              <a:rPr dirty="0" sz="1450" spc="-5">
                <a:latin typeface="Times New Roman"/>
                <a:cs typeface="Times New Roman"/>
              </a:rPr>
              <a:t>be </a:t>
            </a:r>
            <a:r>
              <a:rPr dirty="0" sz="1450" spc="-25">
                <a:latin typeface="Times New Roman"/>
                <a:cs typeface="Times New Roman"/>
              </a:rPr>
              <a:t>over. </a:t>
            </a:r>
            <a:r>
              <a:rPr dirty="0" sz="1450" spc="-10">
                <a:latin typeface="Times New Roman"/>
                <a:cs typeface="Times New Roman"/>
              </a:rPr>
              <a:t>It took </a:t>
            </a:r>
            <a:r>
              <a:rPr dirty="0" sz="1450" spc="-5">
                <a:latin typeface="Times New Roman"/>
                <a:cs typeface="Times New Roman"/>
              </a:rPr>
              <a:t>long; </a:t>
            </a:r>
            <a:r>
              <a:rPr dirty="0" sz="1450" spc="-10">
                <a:latin typeface="Times New Roman"/>
                <a:cs typeface="Times New Roman"/>
              </a:rPr>
              <a:t>the man, with his head bowed and his face  covered with his hands, prayed like </a:t>
            </a:r>
            <a:r>
              <a:rPr dirty="0" sz="1450" spc="-5">
                <a:latin typeface="Times New Roman"/>
                <a:cs typeface="Times New Roman"/>
              </a:rPr>
              <a:t>one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great disorder </a:t>
            </a:r>
            <a:r>
              <a:rPr dirty="0" sz="1450" spc="-5">
                <a:latin typeface="Times New Roman"/>
                <a:cs typeface="Times New Roman"/>
              </a:rPr>
              <a:t>or </a:t>
            </a:r>
            <a:r>
              <a:rPr dirty="0" sz="1450" spc="-10">
                <a:latin typeface="Times New Roman"/>
                <a:cs typeface="Times New Roman"/>
              </a:rPr>
              <a:t>distress </a:t>
            </a:r>
            <a:r>
              <a:rPr dirty="0" sz="1450" spc="-5">
                <a:latin typeface="Times New Roman"/>
                <a:cs typeface="Times New Roman"/>
              </a:rPr>
              <a:t>of </a:t>
            </a:r>
            <a:r>
              <a:rPr dirty="0" sz="1450" spc="-10">
                <a:latin typeface="Times New Roman"/>
                <a:cs typeface="Times New Roman"/>
              </a:rPr>
              <a:t>mind;  and </a:t>
            </a:r>
            <a:r>
              <a:rPr dirty="0" sz="1450" spc="-5">
                <a:latin typeface="Times New Roman"/>
                <a:cs typeface="Times New Roman"/>
              </a:rPr>
              <a:t>by </a:t>
            </a:r>
            <a:r>
              <a:rPr dirty="0" sz="1450" spc="-10">
                <a:latin typeface="Times New Roman"/>
                <a:cs typeface="Times New Roman"/>
              </a:rPr>
              <a:t>the bow that lay beside him, Dick judged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other than the  archer who had laid Sir Daniel</a:t>
            </a:r>
            <a:r>
              <a:rPr dirty="0" sz="1450" spc="15">
                <a:latin typeface="Times New Roman"/>
                <a:cs typeface="Times New Roman"/>
              </a:rPr>
              <a:t> </a:t>
            </a:r>
            <a:r>
              <a:rPr dirty="0" sz="1450" spc="-30">
                <a:latin typeface="Times New Roman"/>
                <a:cs typeface="Times New Roman"/>
              </a:rPr>
              <a:t>low.</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At length he, also, rose, and showed the countenance </a:t>
            </a:r>
            <a:r>
              <a:rPr dirty="0" sz="1450" spc="-5">
                <a:latin typeface="Times New Roman"/>
                <a:cs typeface="Times New Roman"/>
              </a:rPr>
              <a:t>of </a:t>
            </a:r>
            <a:r>
              <a:rPr dirty="0" sz="1450" spc="-10">
                <a:latin typeface="Times New Roman"/>
                <a:cs typeface="Times New Roman"/>
              </a:rPr>
              <a:t>Ellis</a:t>
            </a:r>
            <a:r>
              <a:rPr dirty="0" sz="1450" spc="90">
                <a:latin typeface="Times New Roman"/>
                <a:cs typeface="Times New Roman"/>
              </a:rPr>
              <a:t> </a:t>
            </a:r>
            <a:r>
              <a:rPr dirty="0" sz="1450" spc="-10">
                <a:latin typeface="Times New Roman"/>
                <a:cs typeface="Times New Roman"/>
              </a:rPr>
              <a:t>Duckworth.</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“Richard,” </a:t>
            </a:r>
            <a:r>
              <a:rPr dirty="0" sz="1450" spc="-5">
                <a:latin typeface="Times New Roman"/>
                <a:cs typeface="Times New Roman"/>
              </a:rPr>
              <a:t>he </a:t>
            </a:r>
            <a:r>
              <a:rPr dirty="0" sz="1450" spc="-10">
                <a:latin typeface="Times New Roman"/>
                <a:cs typeface="Times New Roman"/>
              </a:rPr>
              <a:t>said, very </a:t>
            </a:r>
            <a:r>
              <a:rPr dirty="0" sz="1450" spc="-20">
                <a:latin typeface="Times New Roman"/>
                <a:cs typeface="Times New Roman"/>
              </a:rPr>
              <a:t>gravely, </a:t>
            </a:r>
            <a:r>
              <a:rPr dirty="0" sz="1450" spc="-10">
                <a:latin typeface="Times New Roman"/>
                <a:cs typeface="Times New Roman"/>
              </a:rPr>
              <a:t>“I heard </a:t>
            </a:r>
            <a:r>
              <a:rPr dirty="0" sz="1450" spc="-5">
                <a:latin typeface="Times New Roman"/>
                <a:cs typeface="Times New Roman"/>
              </a:rPr>
              <a:t>you. </a:t>
            </a:r>
            <a:r>
              <a:rPr dirty="0" sz="1450" spc="-85">
                <a:latin typeface="Times New Roman"/>
                <a:cs typeface="Times New Roman"/>
              </a:rPr>
              <a:t>Ye </a:t>
            </a:r>
            <a:r>
              <a:rPr dirty="0" sz="1450" spc="-10">
                <a:latin typeface="Times New Roman"/>
                <a:cs typeface="Times New Roman"/>
              </a:rPr>
              <a:t>took the better part and  pardoned; </a:t>
            </a:r>
            <a:r>
              <a:rPr dirty="0" sz="1450" spc="-5">
                <a:latin typeface="Times New Roman"/>
                <a:cs typeface="Times New Roman"/>
              </a:rPr>
              <a:t>I </a:t>
            </a:r>
            <a:r>
              <a:rPr dirty="0" sz="1450" spc="-10">
                <a:latin typeface="Times New Roman"/>
                <a:cs typeface="Times New Roman"/>
              </a:rPr>
              <a:t>took the worse, and there lies the clay </a:t>
            </a:r>
            <a:r>
              <a:rPr dirty="0" sz="1450" spc="-5">
                <a:latin typeface="Times New Roman"/>
                <a:cs typeface="Times New Roman"/>
              </a:rPr>
              <a:t>of </a:t>
            </a:r>
            <a:r>
              <a:rPr dirty="0" sz="1450" spc="-10">
                <a:latin typeface="Times New Roman"/>
                <a:cs typeface="Times New Roman"/>
              </a:rPr>
              <a:t>mine </a:t>
            </a:r>
            <a:r>
              <a:rPr dirty="0" sz="1450" spc="-25">
                <a:latin typeface="Times New Roman"/>
                <a:cs typeface="Times New Roman"/>
              </a:rPr>
              <a:t>enemy. </a:t>
            </a:r>
            <a:r>
              <a:rPr dirty="0" sz="1450" spc="-10">
                <a:latin typeface="Times New Roman"/>
                <a:cs typeface="Times New Roman"/>
              </a:rPr>
              <a:t>Pray for  me.”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wrung him </a:t>
            </a:r>
            <a:r>
              <a:rPr dirty="0" sz="1450" spc="-5">
                <a:latin typeface="Times New Roman"/>
                <a:cs typeface="Times New Roman"/>
              </a:rPr>
              <a:t>by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5080">
              <a:lnSpc>
                <a:spcPts val="1730"/>
              </a:lnSpc>
              <a:spcBef>
                <a:spcPts val="630"/>
              </a:spcBef>
            </a:pPr>
            <a:r>
              <a:rPr dirty="0" sz="1450" spc="-20">
                <a:latin typeface="Times New Roman"/>
                <a:cs typeface="Times New Roman"/>
              </a:rPr>
              <a:t>“Sir,” </a:t>
            </a:r>
            <a:r>
              <a:rPr dirty="0" sz="1450" spc="-10">
                <a:latin typeface="Times New Roman"/>
                <a:cs typeface="Times New Roman"/>
              </a:rPr>
              <a:t>said Richard, “I will pray for </a:t>
            </a:r>
            <a:r>
              <a:rPr dirty="0" sz="1450" spc="-5">
                <a:latin typeface="Times New Roman"/>
                <a:cs typeface="Times New Roman"/>
              </a:rPr>
              <a:t>you, </a:t>
            </a:r>
            <a:r>
              <a:rPr dirty="0" sz="1450" spc="-10">
                <a:latin typeface="Times New Roman"/>
                <a:cs typeface="Times New Roman"/>
              </a:rPr>
              <a:t>indeed; though how </a:t>
            </a:r>
            <a:r>
              <a:rPr dirty="0" sz="1450" spc="-5">
                <a:latin typeface="Times New Roman"/>
                <a:cs typeface="Times New Roman"/>
              </a:rPr>
              <a:t>I </a:t>
            </a:r>
            <a:r>
              <a:rPr dirty="0" sz="1450" spc="-10">
                <a:latin typeface="Times New Roman"/>
                <a:cs typeface="Times New Roman"/>
              </a:rPr>
              <a:t>may prevail </a:t>
            </a:r>
            <a:r>
              <a:rPr dirty="0" sz="1450" spc="-5">
                <a:latin typeface="Times New Roman"/>
                <a:cs typeface="Times New Roman"/>
              </a:rPr>
              <a:t>I  </a:t>
            </a:r>
            <a:r>
              <a:rPr dirty="0" sz="1450" spc="-10">
                <a:latin typeface="Times New Roman"/>
                <a:cs typeface="Times New Roman"/>
              </a:rPr>
              <a:t>wot </a:t>
            </a:r>
            <a:r>
              <a:rPr dirty="0" sz="1450" spc="-5">
                <a:latin typeface="Times New Roman"/>
                <a:cs typeface="Times New Roman"/>
              </a:rPr>
              <a:t>not. </a:t>
            </a:r>
            <a:r>
              <a:rPr dirty="0" sz="1450" spc="-10">
                <a:latin typeface="Times New Roman"/>
                <a:cs typeface="Times New Roman"/>
              </a:rPr>
              <a:t>But if </a:t>
            </a:r>
            <a:r>
              <a:rPr dirty="0" sz="1450" spc="-5">
                <a:latin typeface="Times New Roman"/>
                <a:cs typeface="Times New Roman"/>
              </a:rPr>
              <a:t>ye </a:t>
            </a:r>
            <a:r>
              <a:rPr dirty="0" sz="1450" spc="-10">
                <a:latin typeface="Times New Roman"/>
                <a:cs typeface="Times New Roman"/>
              </a:rPr>
              <a:t>have so long pursued revenge, and find it now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sorry </a:t>
            </a:r>
            <a:r>
              <a:rPr dirty="0" sz="1450" spc="-15">
                <a:latin typeface="Times New Roman"/>
                <a:cs typeface="Times New Roman"/>
              </a:rPr>
              <a:t>flavour, </a:t>
            </a:r>
            <a:r>
              <a:rPr dirty="0" sz="1450" spc="-10">
                <a:latin typeface="Times New Roman"/>
                <a:cs typeface="Times New Roman"/>
              </a:rPr>
              <a:t>bethink ye, were it </a:t>
            </a:r>
            <a:r>
              <a:rPr dirty="0" sz="1450" spc="-5">
                <a:latin typeface="Times New Roman"/>
                <a:cs typeface="Times New Roman"/>
              </a:rPr>
              <a:t>not </a:t>
            </a:r>
            <a:r>
              <a:rPr dirty="0" sz="1450" spc="-10">
                <a:latin typeface="Times New Roman"/>
                <a:cs typeface="Times New Roman"/>
              </a:rPr>
              <a:t>well to pardon others? Hatch—he is  dead, </a:t>
            </a:r>
            <a:r>
              <a:rPr dirty="0" sz="1450" spc="-5">
                <a:latin typeface="Times New Roman"/>
                <a:cs typeface="Times New Roman"/>
              </a:rPr>
              <a:t>poor </a:t>
            </a:r>
            <a:r>
              <a:rPr dirty="0" sz="1450" spc="-10">
                <a:latin typeface="Times New Roman"/>
                <a:cs typeface="Times New Roman"/>
              </a:rPr>
              <a:t>shrew! </a:t>
            </a:r>
            <a:r>
              <a:rPr dirty="0" sz="1450" spc="-5">
                <a:latin typeface="Times New Roman"/>
                <a:cs typeface="Times New Roman"/>
              </a:rPr>
              <a:t>I </a:t>
            </a:r>
            <a:r>
              <a:rPr dirty="0" sz="1450" spc="-10">
                <a:latin typeface="Times New Roman"/>
                <a:cs typeface="Times New Roman"/>
              </a:rPr>
              <a:t>would have spared </a:t>
            </a:r>
            <a:r>
              <a:rPr dirty="0" sz="1450" spc="-5">
                <a:latin typeface="Times New Roman"/>
                <a:cs typeface="Times New Roman"/>
              </a:rPr>
              <a:t>a </a:t>
            </a:r>
            <a:r>
              <a:rPr dirty="0" sz="1450" spc="-10">
                <a:latin typeface="Times New Roman"/>
                <a:cs typeface="Times New Roman"/>
              </a:rPr>
              <a:t>better; and for Sir Daniel, here lies  his </a:t>
            </a:r>
            <a:r>
              <a:rPr dirty="0" sz="1450" spc="-25">
                <a:latin typeface="Times New Roman"/>
                <a:cs typeface="Times New Roman"/>
              </a:rPr>
              <a:t>body. </a:t>
            </a:r>
            <a:r>
              <a:rPr dirty="0" sz="1450" spc="-10">
                <a:latin typeface="Times New Roman"/>
                <a:cs typeface="Times New Roman"/>
              </a:rPr>
              <a:t>But for the priest, if </a:t>
            </a:r>
            <a:r>
              <a:rPr dirty="0" sz="1450" spc="-5">
                <a:latin typeface="Times New Roman"/>
                <a:cs typeface="Times New Roman"/>
              </a:rPr>
              <a:t>I </a:t>
            </a:r>
            <a:r>
              <a:rPr dirty="0" sz="1450" spc="-10">
                <a:latin typeface="Times New Roman"/>
                <a:cs typeface="Times New Roman"/>
              </a:rPr>
              <a:t>might anywise prevail, </a:t>
            </a:r>
            <a:r>
              <a:rPr dirty="0" sz="1450" spc="-5">
                <a:latin typeface="Times New Roman"/>
                <a:cs typeface="Times New Roman"/>
              </a:rPr>
              <a:t>I </a:t>
            </a:r>
            <a:r>
              <a:rPr dirty="0" sz="1450" spc="-10">
                <a:latin typeface="Times New Roman"/>
                <a:cs typeface="Times New Roman"/>
              </a:rPr>
              <a:t>would have </a:t>
            </a:r>
            <a:r>
              <a:rPr dirty="0" sz="1450" spc="-5">
                <a:latin typeface="Times New Roman"/>
                <a:cs typeface="Times New Roman"/>
              </a:rPr>
              <a:t>you </a:t>
            </a:r>
            <a:r>
              <a:rPr dirty="0" sz="1450" spc="-10">
                <a:latin typeface="Times New Roman"/>
                <a:cs typeface="Times New Roman"/>
              </a:rPr>
              <a:t>let  him </a:t>
            </a:r>
            <a:r>
              <a:rPr dirty="0" sz="1450" spc="-5">
                <a:latin typeface="Times New Roman"/>
                <a:cs typeface="Times New Roman"/>
              </a:rPr>
              <a:t>go.”</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A flash came into the eyes </a:t>
            </a:r>
            <a:r>
              <a:rPr dirty="0" sz="1450" spc="-5">
                <a:latin typeface="Times New Roman"/>
                <a:cs typeface="Times New Roman"/>
              </a:rPr>
              <a:t>of </a:t>
            </a:r>
            <a:r>
              <a:rPr dirty="0" sz="1450" spc="-10">
                <a:latin typeface="Times New Roman"/>
                <a:cs typeface="Times New Roman"/>
              </a:rPr>
              <a:t>Ellis</a:t>
            </a:r>
            <a:r>
              <a:rPr dirty="0" sz="1450" spc="-55">
                <a:latin typeface="Times New Roman"/>
                <a:cs typeface="Times New Roman"/>
              </a:rPr>
              <a:t> </a:t>
            </a:r>
            <a:r>
              <a:rPr dirty="0" sz="1450" spc="-10">
                <a:latin typeface="Times New Roman"/>
                <a:cs typeface="Times New Roman"/>
              </a:rPr>
              <a:t>Duckworth.</a:t>
            </a:r>
            <a:endParaRPr sz="1450">
              <a:latin typeface="Times New Roman"/>
              <a:cs typeface="Times New Roman"/>
            </a:endParaRPr>
          </a:p>
          <a:p>
            <a:pPr algn="just" marL="12700" marR="8890">
              <a:lnSpc>
                <a:spcPts val="1730"/>
              </a:lnSpc>
              <a:spcBef>
                <a:spcPts val="635"/>
              </a:spcBef>
            </a:pPr>
            <a:r>
              <a:rPr dirty="0" sz="1450" spc="-25">
                <a:latin typeface="Times New Roman"/>
                <a:cs typeface="Times New Roman"/>
              </a:rPr>
              <a:t>“Nay,” </a:t>
            </a:r>
            <a:r>
              <a:rPr dirty="0" sz="1450" spc="-5">
                <a:latin typeface="Times New Roman"/>
                <a:cs typeface="Times New Roman"/>
              </a:rPr>
              <a:t>he </a:t>
            </a:r>
            <a:r>
              <a:rPr dirty="0" sz="1450" spc="-10">
                <a:latin typeface="Times New Roman"/>
                <a:cs typeface="Times New Roman"/>
              </a:rPr>
              <a:t>said, “the devil is still strong within me. But </a:t>
            </a:r>
            <a:r>
              <a:rPr dirty="0" sz="1450" spc="-5">
                <a:latin typeface="Times New Roman"/>
                <a:cs typeface="Times New Roman"/>
              </a:rPr>
              <a:t>be </a:t>
            </a:r>
            <a:r>
              <a:rPr dirty="0" sz="1450" spc="-10">
                <a:latin typeface="Times New Roman"/>
                <a:cs typeface="Times New Roman"/>
              </a:rPr>
              <a:t>at rest; the Black  Arrow flieth nevermore—the fellowship is broken. They that still live shall  come to their quiet and ripe end, in </a:t>
            </a:r>
            <a:r>
              <a:rPr dirty="0" sz="1450" spc="-20">
                <a:latin typeface="Times New Roman"/>
                <a:cs typeface="Times New Roman"/>
              </a:rPr>
              <a:t>Heaven’s </a:t>
            </a:r>
            <a:r>
              <a:rPr dirty="0" sz="1450" spc="-5">
                <a:latin typeface="Times New Roman"/>
                <a:cs typeface="Times New Roman"/>
              </a:rPr>
              <a:t>good </a:t>
            </a:r>
            <a:r>
              <a:rPr dirty="0" sz="1450" spc="-10">
                <a:latin typeface="Times New Roman"/>
                <a:cs typeface="Times New Roman"/>
              </a:rPr>
              <a:t>time, for me; and for  yourself, </a:t>
            </a:r>
            <a:r>
              <a:rPr dirty="0" sz="1450" spc="-5">
                <a:latin typeface="Times New Roman"/>
                <a:cs typeface="Times New Roman"/>
              </a:rPr>
              <a:t>go </a:t>
            </a:r>
            <a:r>
              <a:rPr dirty="0" sz="1450" spc="-10">
                <a:latin typeface="Times New Roman"/>
                <a:cs typeface="Times New Roman"/>
              </a:rPr>
              <a:t>where </a:t>
            </a:r>
            <a:r>
              <a:rPr dirty="0" sz="1450" spc="-5">
                <a:latin typeface="Times New Roman"/>
                <a:cs typeface="Times New Roman"/>
              </a:rPr>
              <a:t>your </a:t>
            </a:r>
            <a:r>
              <a:rPr dirty="0" sz="1450" spc="-10">
                <a:latin typeface="Times New Roman"/>
                <a:cs typeface="Times New Roman"/>
              </a:rPr>
              <a:t>better fortune calls </a:t>
            </a:r>
            <a:r>
              <a:rPr dirty="0" sz="1450" spc="-5">
                <a:latin typeface="Times New Roman"/>
                <a:cs typeface="Times New Roman"/>
              </a:rPr>
              <a:t>you, </a:t>
            </a:r>
            <a:r>
              <a:rPr dirty="0" sz="1450" spc="-10">
                <a:latin typeface="Times New Roman"/>
                <a:cs typeface="Times New Roman"/>
              </a:rPr>
              <a:t>and think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a:t>
            </a:r>
            <a:r>
              <a:rPr dirty="0" sz="1450" spc="95">
                <a:latin typeface="Times New Roman"/>
                <a:cs typeface="Times New Roman"/>
              </a:rPr>
              <a:t> </a:t>
            </a:r>
            <a:r>
              <a:rPr dirty="0" sz="1450" spc="-10">
                <a:latin typeface="Times New Roman"/>
                <a:cs typeface="Times New Roman"/>
              </a:rPr>
              <a:t>Ellis.”</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00">
              <a:latin typeface="Times New Roman"/>
              <a:cs typeface="Times New Roman"/>
            </a:endParaRPr>
          </a:p>
          <a:p>
            <a:pPr algn="ctr">
              <a:lnSpc>
                <a:spcPct val="100000"/>
              </a:lnSpc>
            </a:pPr>
            <a:r>
              <a:rPr dirty="0" sz="1450" spc="-15" b="1">
                <a:latin typeface="Times New Roman"/>
                <a:cs typeface="Times New Roman"/>
              </a:rPr>
              <a:t>CHAPTER</a:t>
            </a:r>
            <a:r>
              <a:rPr dirty="0" sz="1450" spc="-5" b="1">
                <a:latin typeface="Times New Roman"/>
                <a:cs typeface="Times New Roman"/>
              </a:rPr>
              <a:t> </a:t>
            </a:r>
            <a:r>
              <a:rPr dirty="0" sz="1450" spc="-15" b="1">
                <a:latin typeface="Times New Roman"/>
                <a:cs typeface="Times New Roman"/>
              </a:rPr>
              <a:t>VIII—CONCLUSION</a:t>
            </a:r>
            <a:endParaRPr sz="1450">
              <a:latin typeface="Times New Roman"/>
              <a:cs typeface="Times New Roman"/>
            </a:endParaRPr>
          </a:p>
          <a:p>
            <a:pPr>
              <a:lnSpc>
                <a:spcPct val="100000"/>
              </a:lnSpc>
            </a:pPr>
            <a:endParaRPr sz="2050">
              <a:latin typeface="Times New Roman"/>
              <a:cs typeface="Times New Roman"/>
            </a:endParaRPr>
          </a:p>
          <a:p>
            <a:pPr algn="just" marL="12700" marR="8255">
              <a:lnSpc>
                <a:spcPts val="1730"/>
              </a:lnSpc>
            </a:pPr>
            <a:r>
              <a:rPr dirty="0" sz="1450" spc="-10">
                <a:latin typeface="Times New Roman"/>
                <a:cs typeface="Times New Roman"/>
              </a:rPr>
              <a:t>About nine in the morning, Lord Foxham was leading his ward, once more  dressed as befitted her sex, and followed </a:t>
            </a:r>
            <a:r>
              <a:rPr dirty="0" sz="1450" spc="-5">
                <a:latin typeface="Times New Roman"/>
                <a:cs typeface="Times New Roman"/>
              </a:rPr>
              <a:t>by </a:t>
            </a:r>
            <a:r>
              <a:rPr dirty="0" sz="1450" spc="-10">
                <a:latin typeface="Times New Roman"/>
                <a:cs typeface="Times New Roman"/>
              </a:rPr>
              <a:t>Alicia Risingham, to the church </a:t>
            </a:r>
            <a:r>
              <a:rPr dirty="0" sz="1450" spc="-5">
                <a:latin typeface="Times New Roman"/>
                <a:cs typeface="Times New Roman"/>
              </a:rPr>
              <a:t>of  </a:t>
            </a:r>
            <a:r>
              <a:rPr dirty="0" sz="1450" spc="-10">
                <a:latin typeface="Times New Roman"/>
                <a:cs typeface="Times New Roman"/>
              </a:rPr>
              <a:t>Holywood, when Richard Crookback, his brow already heavy with</a:t>
            </a:r>
            <a:r>
              <a:rPr dirty="0" sz="1450" spc="204">
                <a:latin typeface="Times New Roman"/>
                <a:cs typeface="Times New Roman"/>
              </a:rPr>
              <a:t> </a:t>
            </a:r>
            <a:r>
              <a:rPr dirty="0" sz="1450" spc="-10">
                <a:latin typeface="Times New Roman"/>
                <a:cs typeface="Times New Roman"/>
              </a:rPr>
              <a:t>cares,</a:t>
            </a:r>
            <a:endParaRPr sz="1450">
              <a:latin typeface="Times New Roman"/>
              <a:cs typeface="Times New Roman"/>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46467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crossed their path and</a:t>
            </a:r>
            <a:r>
              <a:rPr dirty="0" sz="1450" spc="5">
                <a:latin typeface="Times New Roman"/>
                <a:cs typeface="Times New Roman"/>
              </a:rPr>
              <a:t> </a:t>
            </a:r>
            <a:r>
              <a:rPr dirty="0" sz="1450" spc="-10">
                <a:latin typeface="Times New Roman"/>
                <a:cs typeface="Times New Roman"/>
              </a:rPr>
              <a:t>paused.</a:t>
            </a:r>
            <a:endParaRPr sz="1450">
              <a:latin typeface="Times New Roman"/>
              <a:cs typeface="Times New Roman"/>
            </a:endParaRPr>
          </a:p>
          <a:p>
            <a:pPr algn="just" marL="12700" marR="12065">
              <a:lnSpc>
                <a:spcPts val="1730"/>
              </a:lnSpc>
              <a:spcBef>
                <a:spcPts val="630"/>
              </a:spcBef>
            </a:pPr>
            <a:r>
              <a:rPr dirty="0" sz="1450" spc="-10">
                <a:latin typeface="Times New Roman"/>
                <a:cs typeface="Times New Roman"/>
              </a:rPr>
              <a:t>“Is this the maid?” </a:t>
            </a:r>
            <a:r>
              <a:rPr dirty="0" sz="1450" spc="-5">
                <a:latin typeface="Times New Roman"/>
                <a:cs typeface="Times New Roman"/>
              </a:rPr>
              <a:t>he </a:t>
            </a:r>
            <a:r>
              <a:rPr dirty="0" sz="1450" spc="-10">
                <a:latin typeface="Times New Roman"/>
                <a:cs typeface="Times New Roman"/>
              </a:rPr>
              <a:t>asked; and when Lord Foxham had replied in the  affirmative, “Minion,” </a:t>
            </a:r>
            <a:r>
              <a:rPr dirty="0" sz="1450" spc="-5">
                <a:latin typeface="Times New Roman"/>
                <a:cs typeface="Times New Roman"/>
              </a:rPr>
              <a:t>he </a:t>
            </a:r>
            <a:r>
              <a:rPr dirty="0" sz="1450" spc="-10">
                <a:latin typeface="Times New Roman"/>
                <a:cs typeface="Times New Roman"/>
              </a:rPr>
              <a:t>added, “hold </a:t>
            </a:r>
            <a:r>
              <a:rPr dirty="0" sz="1450" spc="-5">
                <a:latin typeface="Times New Roman"/>
                <a:cs typeface="Times New Roman"/>
              </a:rPr>
              <a:t>up your </a:t>
            </a:r>
            <a:r>
              <a:rPr dirty="0" sz="1450" spc="-10">
                <a:latin typeface="Times New Roman"/>
                <a:cs typeface="Times New Roman"/>
              </a:rPr>
              <a:t>face until </a:t>
            </a:r>
            <a:r>
              <a:rPr dirty="0" sz="1450" spc="-5">
                <a:latin typeface="Times New Roman"/>
                <a:cs typeface="Times New Roman"/>
              </a:rPr>
              <a:t>I </a:t>
            </a:r>
            <a:r>
              <a:rPr dirty="0" sz="1450" spc="-10">
                <a:latin typeface="Times New Roman"/>
                <a:cs typeface="Times New Roman"/>
              </a:rPr>
              <a:t>see its</a:t>
            </a:r>
            <a:r>
              <a:rPr dirty="0" sz="1450" spc="70">
                <a:latin typeface="Times New Roman"/>
                <a:cs typeface="Times New Roman"/>
              </a:rPr>
              <a:t> </a:t>
            </a:r>
            <a:r>
              <a:rPr dirty="0" sz="1450" spc="-20">
                <a:latin typeface="Times New Roman"/>
                <a:cs typeface="Times New Roman"/>
              </a:rPr>
              <a:t>favour.”</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He looked </a:t>
            </a:r>
            <a:r>
              <a:rPr dirty="0" sz="1450" spc="-5">
                <a:latin typeface="Times New Roman"/>
                <a:cs typeface="Times New Roman"/>
              </a:rPr>
              <a:t>upon </a:t>
            </a:r>
            <a:r>
              <a:rPr dirty="0" sz="1450" spc="-10">
                <a:latin typeface="Times New Roman"/>
                <a:cs typeface="Times New Roman"/>
              </a:rPr>
              <a:t>her sourly for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little.</a:t>
            </a:r>
            <a:endParaRPr sz="1450">
              <a:latin typeface="Times New Roman"/>
              <a:cs typeface="Times New Roman"/>
            </a:endParaRPr>
          </a:p>
          <a:p>
            <a:pPr algn="just" marL="12700" marR="10795">
              <a:lnSpc>
                <a:spcPts val="1730"/>
              </a:lnSpc>
              <a:spcBef>
                <a:spcPts val="630"/>
              </a:spcBef>
            </a:pPr>
            <a:r>
              <a:rPr dirty="0" sz="1450" spc="-60">
                <a:latin typeface="Times New Roman"/>
                <a:cs typeface="Times New Roman"/>
              </a:rPr>
              <a:t>“Ye </a:t>
            </a:r>
            <a:r>
              <a:rPr dirty="0" sz="1450" spc="-10">
                <a:latin typeface="Times New Roman"/>
                <a:cs typeface="Times New Roman"/>
              </a:rPr>
              <a:t>are </a:t>
            </a:r>
            <a:r>
              <a:rPr dirty="0" sz="1450" spc="-20">
                <a:latin typeface="Times New Roman"/>
                <a:cs typeface="Times New Roman"/>
              </a:rPr>
              <a:t>fair,” </a:t>
            </a:r>
            <a:r>
              <a:rPr dirty="0" sz="1450" spc="-5">
                <a:latin typeface="Times New Roman"/>
                <a:cs typeface="Times New Roman"/>
              </a:rPr>
              <a:t>he </a:t>
            </a:r>
            <a:r>
              <a:rPr dirty="0" sz="1450" spc="-10">
                <a:latin typeface="Times New Roman"/>
                <a:cs typeface="Times New Roman"/>
              </a:rPr>
              <a:t>said at last, “and, as they tell me, dowered. How if </a:t>
            </a:r>
            <a:r>
              <a:rPr dirty="0" sz="1450" spc="-5">
                <a:latin typeface="Times New Roman"/>
                <a:cs typeface="Times New Roman"/>
              </a:rPr>
              <a:t>I </a:t>
            </a:r>
            <a:r>
              <a:rPr dirty="0" sz="1450" spc="-15">
                <a:latin typeface="Times New Roman"/>
                <a:cs typeface="Times New Roman"/>
              </a:rPr>
              <a:t>offered  </a:t>
            </a:r>
            <a:r>
              <a:rPr dirty="0" sz="1450" spc="-5">
                <a:latin typeface="Times New Roman"/>
                <a:cs typeface="Times New Roman"/>
              </a:rPr>
              <a:t>you a </a:t>
            </a:r>
            <a:r>
              <a:rPr dirty="0" sz="1450" spc="-10">
                <a:latin typeface="Times New Roman"/>
                <a:cs typeface="Times New Roman"/>
              </a:rPr>
              <a:t>brave marriage, as became </a:t>
            </a:r>
            <a:r>
              <a:rPr dirty="0" sz="1450" spc="-5">
                <a:latin typeface="Times New Roman"/>
                <a:cs typeface="Times New Roman"/>
              </a:rPr>
              <a:t>your </a:t>
            </a:r>
            <a:r>
              <a:rPr dirty="0" sz="1450" spc="-10">
                <a:latin typeface="Times New Roman"/>
                <a:cs typeface="Times New Roman"/>
              </a:rPr>
              <a:t>face and</a:t>
            </a:r>
            <a:r>
              <a:rPr dirty="0" sz="1450" spc="20">
                <a:latin typeface="Times New Roman"/>
                <a:cs typeface="Times New Roman"/>
              </a:rPr>
              <a:t> </a:t>
            </a:r>
            <a:r>
              <a:rPr dirty="0" sz="1450" spc="-10">
                <a:latin typeface="Times New Roman"/>
                <a:cs typeface="Times New Roman"/>
              </a:rPr>
              <a:t>parentage?”</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“My lord </a:t>
            </a:r>
            <a:r>
              <a:rPr dirty="0" sz="1450" spc="-5">
                <a:latin typeface="Times New Roman"/>
                <a:cs typeface="Times New Roman"/>
              </a:rPr>
              <a:t>duke,” </a:t>
            </a:r>
            <a:r>
              <a:rPr dirty="0" sz="1450" spc="-10">
                <a:latin typeface="Times New Roman"/>
                <a:cs typeface="Times New Roman"/>
              </a:rPr>
              <a:t>replied Joanna, “may it please </a:t>
            </a:r>
            <a:r>
              <a:rPr dirty="0" sz="1450" spc="-5">
                <a:latin typeface="Times New Roman"/>
                <a:cs typeface="Times New Roman"/>
              </a:rPr>
              <a:t>your </a:t>
            </a:r>
            <a:r>
              <a:rPr dirty="0" sz="1450" spc="-10">
                <a:latin typeface="Times New Roman"/>
                <a:cs typeface="Times New Roman"/>
              </a:rPr>
              <a:t>grace, </a:t>
            </a:r>
            <a:r>
              <a:rPr dirty="0" sz="1450" spc="-5">
                <a:latin typeface="Times New Roman"/>
                <a:cs typeface="Times New Roman"/>
              </a:rPr>
              <a:t>I </a:t>
            </a:r>
            <a:r>
              <a:rPr dirty="0" sz="1450" spc="-10">
                <a:latin typeface="Times New Roman"/>
                <a:cs typeface="Times New Roman"/>
              </a:rPr>
              <a:t>had rather wed  with Sir</a:t>
            </a:r>
            <a:r>
              <a:rPr dirty="0" sz="1450" spc="-5">
                <a:latin typeface="Times New Roman"/>
                <a:cs typeface="Times New Roman"/>
              </a:rPr>
              <a:t> </a:t>
            </a:r>
            <a:r>
              <a:rPr dirty="0" sz="1450" spc="-10">
                <a:latin typeface="Times New Roman"/>
                <a:cs typeface="Times New Roman"/>
              </a:rPr>
              <a:t>Richard.”</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“How so?” </a:t>
            </a:r>
            <a:r>
              <a:rPr dirty="0" sz="1450" spc="-5">
                <a:latin typeface="Times New Roman"/>
                <a:cs typeface="Times New Roman"/>
              </a:rPr>
              <a:t>he </a:t>
            </a:r>
            <a:r>
              <a:rPr dirty="0" sz="1450" spc="-10">
                <a:latin typeface="Times New Roman"/>
                <a:cs typeface="Times New Roman"/>
              </a:rPr>
              <a:t>asked, </a:t>
            </a:r>
            <a:r>
              <a:rPr dirty="0" sz="1450" spc="-20">
                <a:latin typeface="Times New Roman"/>
                <a:cs typeface="Times New Roman"/>
              </a:rPr>
              <a:t>harshly. </a:t>
            </a:r>
            <a:r>
              <a:rPr dirty="0" sz="1450" spc="-10">
                <a:latin typeface="Times New Roman"/>
                <a:cs typeface="Times New Roman"/>
              </a:rPr>
              <a:t>“Marry </a:t>
            </a:r>
            <a:r>
              <a:rPr dirty="0" sz="1450" spc="-5">
                <a:latin typeface="Times New Roman"/>
                <a:cs typeface="Times New Roman"/>
              </a:rPr>
              <a:t>but </a:t>
            </a:r>
            <a:r>
              <a:rPr dirty="0" sz="1450" spc="-10">
                <a:latin typeface="Times New Roman"/>
                <a:cs typeface="Times New Roman"/>
              </a:rPr>
              <a:t>the man </a:t>
            </a:r>
            <a:r>
              <a:rPr dirty="0" sz="1450" spc="-5">
                <a:latin typeface="Times New Roman"/>
                <a:cs typeface="Times New Roman"/>
              </a:rPr>
              <a:t>I </a:t>
            </a:r>
            <a:r>
              <a:rPr dirty="0" sz="1450" spc="-10">
                <a:latin typeface="Times New Roman"/>
                <a:cs typeface="Times New Roman"/>
              </a:rPr>
              <a:t>name to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my lord, and </a:t>
            </a:r>
            <a:r>
              <a:rPr dirty="0" sz="1450" spc="-5">
                <a:latin typeface="Times New Roman"/>
                <a:cs typeface="Times New Roman"/>
              </a:rPr>
              <a:t>you </a:t>
            </a:r>
            <a:r>
              <a:rPr dirty="0" sz="1450" spc="-10">
                <a:latin typeface="Times New Roman"/>
                <a:cs typeface="Times New Roman"/>
              </a:rPr>
              <a:t>my </a:t>
            </a:r>
            <a:r>
              <a:rPr dirty="0" sz="1450" spc="-25">
                <a:latin typeface="Times New Roman"/>
                <a:cs typeface="Times New Roman"/>
              </a:rPr>
              <a:t>lady, </a:t>
            </a:r>
            <a:r>
              <a:rPr dirty="0" sz="1450" spc="-10">
                <a:latin typeface="Times New Roman"/>
                <a:cs typeface="Times New Roman"/>
              </a:rPr>
              <a:t>before night. For Sir Richard, let me tell </a:t>
            </a:r>
            <a:r>
              <a:rPr dirty="0" sz="1450" spc="-5">
                <a:latin typeface="Times New Roman"/>
                <a:cs typeface="Times New Roman"/>
              </a:rPr>
              <a:t>you  </a:t>
            </a:r>
            <a:r>
              <a:rPr dirty="0" sz="1450" spc="-20">
                <a:latin typeface="Times New Roman"/>
                <a:cs typeface="Times New Roman"/>
              </a:rPr>
              <a:t>plainly, </a:t>
            </a:r>
            <a:r>
              <a:rPr dirty="0" sz="1450" spc="-5">
                <a:latin typeface="Times New Roman"/>
                <a:cs typeface="Times New Roman"/>
              </a:rPr>
              <a:t>he </a:t>
            </a:r>
            <a:r>
              <a:rPr dirty="0" sz="1450" spc="-10">
                <a:latin typeface="Times New Roman"/>
                <a:cs typeface="Times New Roman"/>
              </a:rPr>
              <a:t>will die Sir</a:t>
            </a:r>
            <a:r>
              <a:rPr dirty="0" sz="1450" spc="15">
                <a:latin typeface="Times New Roman"/>
                <a:cs typeface="Times New Roman"/>
              </a:rPr>
              <a:t> </a:t>
            </a:r>
            <a:r>
              <a:rPr dirty="0" sz="1450" spc="-10">
                <a:latin typeface="Times New Roman"/>
                <a:cs typeface="Times New Roman"/>
              </a:rPr>
              <a:t>Richard.”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“I ask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 </a:t>
            </a:r>
            <a:r>
              <a:rPr dirty="0" sz="1450" spc="-10">
                <a:latin typeface="Times New Roman"/>
                <a:cs typeface="Times New Roman"/>
              </a:rPr>
              <a:t>Heaven, my lord, than </a:t>
            </a:r>
            <a:r>
              <a:rPr dirty="0" sz="1450" spc="-5">
                <a:latin typeface="Times New Roman"/>
                <a:cs typeface="Times New Roman"/>
              </a:rPr>
              <a:t>but </a:t>
            </a:r>
            <a:r>
              <a:rPr dirty="0" sz="1450" spc="-10">
                <a:latin typeface="Times New Roman"/>
                <a:cs typeface="Times New Roman"/>
              </a:rPr>
              <a:t>to die Sir </a:t>
            </a:r>
            <a:r>
              <a:rPr dirty="0" sz="1450" spc="-20">
                <a:latin typeface="Times New Roman"/>
                <a:cs typeface="Times New Roman"/>
              </a:rPr>
              <a:t>Richard’s</a:t>
            </a:r>
            <a:r>
              <a:rPr dirty="0" sz="1450" spc="130">
                <a:latin typeface="Times New Roman"/>
                <a:cs typeface="Times New Roman"/>
              </a:rPr>
              <a:t> </a:t>
            </a:r>
            <a:r>
              <a:rPr dirty="0" sz="1450" spc="-10">
                <a:latin typeface="Times New Roman"/>
                <a:cs typeface="Times New Roman"/>
              </a:rPr>
              <a:t>wife,”  returned Joanna.</a:t>
            </a:r>
            <a:endParaRPr sz="1450">
              <a:latin typeface="Times New Roman"/>
              <a:cs typeface="Times New Roman"/>
            </a:endParaRPr>
          </a:p>
          <a:p>
            <a:pPr marL="12700" marR="5715">
              <a:lnSpc>
                <a:spcPts val="1730"/>
              </a:lnSpc>
              <a:spcBef>
                <a:spcPts val="575"/>
              </a:spcBef>
            </a:pPr>
            <a:r>
              <a:rPr dirty="0" sz="1450" spc="-10">
                <a:latin typeface="Times New Roman"/>
                <a:cs typeface="Times New Roman"/>
              </a:rPr>
              <a:t>“Look </a:t>
            </a:r>
            <a:r>
              <a:rPr dirty="0" sz="1450" spc="-5">
                <a:latin typeface="Times New Roman"/>
                <a:cs typeface="Times New Roman"/>
              </a:rPr>
              <a:t>ye </a:t>
            </a:r>
            <a:r>
              <a:rPr dirty="0" sz="1450" spc="-10">
                <a:latin typeface="Times New Roman"/>
                <a:cs typeface="Times New Roman"/>
              </a:rPr>
              <a:t>at that, my lord,” said </a:t>
            </a:r>
            <a:r>
              <a:rPr dirty="0" sz="1450" spc="-15">
                <a:latin typeface="Times New Roman"/>
                <a:cs typeface="Times New Roman"/>
              </a:rPr>
              <a:t>Gloucester, </a:t>
            </a:r>
            <a:r>
              <a:rPr dirty="0" sz="1450" spc="-10">
                <a:latin typeface="Times New Roman"/>
                <a:cs typeface="Times New Roman"/>
              </a:rPr>
              <a:t>turning to Lord Foxham. “Here  </a:t>
            </a:r>
            <a:r>
              <a:rPr dirty="0" sz="1450" spc="-5">
                <a:latin typeface="Times New Roman"/>
                <a:cs typeface="Times New Roman"/>
              </a:rPr>
              <a:t>be a </a:t>
            </a:r>
            <a:r>
              <a:rPr dirty="0" sz="1450" spc="-10">
                <a:latin typeface="Times New Roman"/>
                <a:cs typeface="Times New Roman"/>
              </a:rPr>
              <a:t>pair for </a:t>
            </a:r>
            <a:r>
              <a:rPr dirty="0" sz="1450" spc="-5">
                <a:latin typeface="Times New Roman"/>
                <a:cs typeface="Times New Roman"/>
              </a:rPr>
              <a:t>you. </a:t>
            </a:r>
            <a:r>
              <a:rPr dirty="0" sz="1450" spc="-10">
                <a:latin typeface="Times New Roman"/>
                <a:cs typeface="Times New Roman"/>
              </a:rPr>
              <a:t>The lad, when for </a:t>
            </a:r>
            <a:r>
              <a:rPr dirty="0" sz="1450" spc="-5">
                <a:latin typeface="Times New Roman"/>
                <a:cs typeface="Times New Roman"/>
              </a:rPr>
              <a:t>good </a:t>
            </a:r>
            <a:r>
              <a:rPr dirty="0" sz="1450" spc="-10">
                <a:latin typeface="Times New Roman"/>
                <a:cs typeface="Times New Roman"/>
              </a:rPr>
              <a:t>services </a:t>
            </a:r>
            <a:r>
              <a:rPr dirty="0" sz="1450" spc="-5">
                <a:latin typeface="Times New Roman"/>
                <a:cs typeface="Times New Roman"/>
              </a:rPr>
              <a:t>I </a:t>
            </a:r>
            <a:r>
              <a:rPr dirty="0" sz="1450" spc="-10">
                <a:latin typeface="Times New Roman"/>
                <a:cs typeface="Times New Roman"/>
              </a:rPr>
              <a:t>gave him his choice </a:t>
            </a:r>
            <a:r>
              <a:rPr dirty="0" sz="1450" spc="-5">
                <a:latin typeface="Times New Roman"/>
                <a:cs typeface="Times New Roman"/>
              </a:rPr>
              <a:t>of </a:t>
            </a:r>
            <a:r>
              <a:rPr dirty="0" sz="1450" spc="-10">
                <a:latin typeface="Times New Roman"/>
                <a:cs typeface="Times New Roman"/>
              </a:rPr>
              <a:t>my  </a:t>
            </a:r>
            <a:r>
              <a:rPr dirty="0" sz="1450" spc="-15">
                <a:latin typeface="Times New Roman"/>
                <a:cs typeface="Times New Roman"/>
              </a:rPr>
              <a:t>favour, </a:t>
            </a:r>
            <a:r>
              <a:rPr dirty="0" sz="1450" spc="-10">
                <a:latin typeface="Times New Roman"/>
                <a:cs typeface="Times New Roman"/>
              </a:rPr>
              <a:t>chose </a:t>
            </a:r>
            <a:r>
              <a:rPr dirty="0" sz="1450" spc="-5">
                <a:latin typeface="Times New Roman"/>
                <a:cs typeface="Times New Roman"/>
              </a:rPr>
              <a:t>but </a:t>
            </a:r>
            <a:r>
              <a:rPr dirty="0" sz="1450" spc="-10">
                <a:latin typeface="Times New Roman"/>
                <a:cs typeface="Times New Roman"/>
              </a:rPr>
              <a:t>the grace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old, </a:t>
            </a:r>
            <a:r>
              <a:rPr dirty="0" sz="1450" spc="-10">
                <a:latin typeface="Times New Roman"/>
                <a:cs typeface="Times New Roman"/>
              </a:rPr>
              <a:t>drunken shipman. </a:t>
            </a:r>
            <a:r>
              <a:rPr dirty="0" sz="1450" spc="-5">
                <a:latin typeface="Times New Roman"/>
                <a:cs typeface="Times New Roman"/>
              </a:rPr>
              <a:t>I </a:t>
            </a:r>
            <a:r>
              <a:rPr dirty="0" sz="1450" spc="-10">
                <a:latin typeface="Times New Roman"/>
                <a:cs typeface="Times New Roman"/>
              </a:rPr>
              <a:t>did warn him </a:t>
            </a:r>
            <a:r>
              <a:rPr dirty="0" sz="1450" spc="-25">
                <a:latin typeface="Times New Roman"/>
                <a:cs typeface="Times New Roman"/>
              </a:rPr>
              <a:t>freely,  </a:t>
            </a:r>
            <a:r>
              <a:rPr dirty="0" sz="1450" spc="-5">
                <a:latin typeface="Times New Roman"/>
                <a:cs typeface="Times New Roman"/>
              </a:rPr>
              <a:t>but he </a:t>
            </a:r>
            <a:r>
              <a:rPr dirty="0" sz="1450" spc="-10">
                <a:latin typeface="Times New Roman"/>
                <a:cs typeface="Times New Roman"/>
              </a:rPr>
              <a:t>was stout in his besottedness. ‘Here dieth </a:t>
            </a:r>
            <a:r>
              <a:rPr dirty="0" sz="1450" spc="-5">
                <a:latin typeface="Times New Roman"/>
                <a:cs typeface="Times New Roman"/>
              </a:rPr>
              <a:t>your </a:t>
            </a:r>
            <a:r>
              <a:rPr dirty="0" sz="1450" spc="-15">
                <a:latin typeface="Times New Roman"/>
                <a:cs typeface="Times New Roman"/>
              </a:rPr>
              <a:t>favour,’ </a:t>
            </a:r>
            <a:r>
              <a:rPr dirty="0" sz="1450" spc="-10">
                <a:latin typeface="Times New Roman"/>
                <a:cs typeface="Times New Roman"/>
              </a:rPr>
              <a:t>said I; and he,  my lord, with </a:t>
            </a:r>
            <a:r>
              <a:rPr dirty="0" sz="1450" spc="-5">
                <a:latin typeface="Times New Roman"/>
                <a:cs typeface="Times New Roman"/>
              </a:rPr>
              <a:t>a </a:t>
            </a:r>
            <a:r>
              <a:rPr dirty="0" sz="1450" spc="-10">
                <a:latin typeface="Times New Roman"/>
                <a:cs typeface="Times New Roman"/>
              </a:rPr>
              <a:t>most assured impertinence, ‘Mine </a:t>
            </a:r>
            <a:r>
              <a:rPr dirty="0" sz="1450" spc="-5">
                <a:latin typeface="Times New Roman"/>
                <a:cs typeface="Times New Roman"/>
              </a:rPr>
              <a:t>be </a:t>
            </a:r>
            <a:r>
              <a:rPr dirty="0" sz="1450" spc="-10">
                <a:latin typeface="Times New Roman"/>
                <a:cs typeface="Times New Roman"/>
              </a:rPr>
              <a:t>the loss,’ quoth he. It  shall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by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rood!”</a:t>
            </a:r>
            <a:endParaRPr sz="1450">
              <a:latin typeface="Times New Roman"/>
              <a:cs typeface="Times New Roman"/>
            </a:endParaRPr>
          </a:p>
          <a:p>
            <a:pPr marL="12700" marR="1622425">
              <a:lnSpc>
                <a:spcPts val="2300"/>
              </a:lnSpc>
              <a:spcBef>
                <a:spcPts val="110"/>
              </a:spcBef>
            </a:pPr>
            <a:r>
              <a:rPr dirty="0" sz="1450" spc="-10">
                <a:latin typeface="Times New Roman"/>
                <a:cs typeface="Times New Roman"/>
              </a:rPr>
              <a:t>“Said </a:t>
            </a:r>
            <a:r>
              <a:rPr dirty="0" sz="1450" spc="-5">
                <a:latin typeface="Times New Roman"/>
                <a:cs typeface="Times New Roman"/>
              </a:rPr>
              <a:t>he </a:t>
            </a:r>
            <a:r>
              <a:rPr dirty="0" sz="1450" spc="-10">
                <a:latin typeface="Times New Roman"/>
                <a:cs typeface="Times New Roman"/>
              </a:rPr>
              <a:t>so?” cried Alicia. “Then well said, lion-driver!”  “Who is this?” asked the</a:t>
            </a:r>
            <a:r>
              <a:rPr dirty="0" sz="1450" spc="10">
                <a:latin typeface="Times New Roman"/>
                <a:cs typeface="Times New Roman"/>
              </a:rPr>
              <a:t> </a:t>
            </a:r>
            <a:r>
              <a:rPr dirty="0" sz="1450" spc="-10">
                <a:latin typeface="Times New Roman"/>
                <a:cs typeface="Times New Roman"/>
              </a:rPr>
              <a:t>duke.</a:t>
            </a:r>
            <a:endParaRPr sz="1450">
              <a:latin typeface="Times New Roman"/>
              <a:cs typeface="Times New Roman"/>
            </a:endParaRPr>
          </a:p>
          <a:p>
            <a:pPr marL="12700" marR="13335">
              <a:lnSpc>
                <a:spcPts val="1730"/>
              </a:lnSpc>
              <a:spcBef>
                <a:spcPts val="465"/>
              </a:spcBef>
            </a:pPr>
            <a:r>
              <a:rPr dirty="0" sz="1450" spc="-10">
                <a:latin typeface="Times New Roman"/>
                <a:cs typeface="Times New Roman"/>
              </a:rPr>
              <a:t>“A prisoner </a:t>
            </a:r>
            <a:r>
              <a:rPr dirty="0" sz="1450" spc="-5">
                <a:latin typeface="Times New Roman"/>
                <a:cs typeface="Times New Roman"/>
              </a:rPr>
              <a:t>of </a:t>
            </a:r>
            <a:r>
              <a:rPr dirty="0" sz="1450" spc="-10">
                <a:latin typeface="Times New Roman"/>
                <a:cs typeface="Times New Roman"/>
              </a:rPr>
              <a:t>Sir </a:t>
            </a:r>
            <a:r>
              <a:rPr dirty="0" sz="1450" spc="-15">
                <a:latin typeface="Times New Roman"/>
                <a:cs typeface="Times New Roman"/>
              </a:rPr>
              <a:t>Richard’s,” </a:t>
            </a:r>
            <a:r>
              <a:rPr dirty="0" sz="1450" spc="-10">
                <a:latin typeface="Times New Roman"/>
                <a:cs typeface="Times New Roman"/>
              </a:rPr>
              <a:t>answered Lord Foxham; “Mistress Alicia  Risingham.”</a:t>
            </a:r>
            <a:endParaRPr sz="1450">
              <a:latin typeface="Times New Roman"/>
              <a:cs typeface="Times New Roman"/>
            </a:endParaRPr>
          </a:p>
          <a:p>
            <a:pPr marL="12700">
              <a:lnSpc>
                <a:spcPct val="100000"/>
              </a:lnSpc>
              <a:spcBef>
                <a:spcPts val="505"/>
              </a:spcBef>
            </a:pPr>
            <a:r>
              <a:rPr dirty="0" sz="1450" spc="-10">
                <a:latin typeface="Times New Roman"/>
                <a:cs typeface="Times New Roman"/>
              </a:rPr>
              <a:t>“See that she </a:t>
            </a:r>
            <a:r>
              <a:rPr dirty="0" sz="1450" spc="-5">
                <a:latin typeface="Times New Roman"/>
                <a:cs typeface="Times New Roman"/>
              </a:rPr>
              <a:t>be </a:t>
            </a:r>
            <a:r>
              <a:rPr dirty="0" sz="1450" spc="-10">
                <a:latin typeface="Times New Roman"/>
                <a:cs typeface="Times New Roman"/>
              </a:rPr>
              <a:t>married to </a:t>
            </a:r>
            <a:r>
              <a:rPr dirty="0" sz="1450" spc="-5">
                <a:latin typeface="Times New Roman"/>
                <a:cs typeface="Times New Roman"/>
              </a:rPr>
              <a:t>a </a:t>
            </a:r>
            <a:r>
              <a:rPr dirty="0" sz="1450" spc="-10">
                <a:latin typeface="Times New Roman"/>
                <a:cs typeface="Times New Roman"/>
              </a:rPr>
              <a:t>sure man,” said the</a:t>
            </a:r>
            <a:r>
              <a:rPr dirty="0" sz="1450" spc="40">
                <a:latin typeface="Times New Roman"/>
                <a:cs typeface="Times New Roman"/>
              </a:rPr>
              <a:t> </a:t>
            </a:r>
            <a:r>
              <a:rPr dirty="0" sz="1450" spc="-10">
                <a:latin typeface="Times New Roman"/>
                <a:cs typeface="Times New Roman"/>
              </a:rPr>
              <a:t>duke.</a:t>
            </a:r>
            <a:endParaRPr sz="1450">
              <a:latin typeface="Times New Roman"/>
              <a:cs typeface="Times New Roman"/>
            </a:endParaRPr>
          </a:p>
          <a:p>
            <a:pPr algn="just" marL="12700" marR="7620">
              <a:lnSpc>
                <a:spcPts val="1730"/>
              </a:lnSpc>
              <a:spcBef>
                <a:spcPts val="630"/>
              </a:spcBef>
            </a:pPr>
            <a:r>
              <a:rPr dirty="0" sz="1450" spc="-10">
                <a:latin typeface="Times New Roman"/>
                <a:cs typeface="Times New Roman"/>
              </a:rPr>
              <a:t>“I had </a:t>
            </a:r>
            <a:r>
              <a:rPr dirty="0" sz="1450" spc="-5">
                <a:latin typeface="Times New Roman"/>
                <a:cs typeface="Times New Roman"/>
              </a:rPr>
              <a:t>thought of </a:t>
            </a:r>
            <a:r>
              <a:rPr dirty="0" sz="1450" spc="-10">
                <a:latin typeface="Times New Roman"/>
                <a:cs typeface="Times New Roman"/>
              </a:rPr>
              <a:t>my kinsman, </a:t>
            </a:r>
            <a:r>
              <a:rPr dirty="0" sz="1450" spc="-25">
                <a:latin typeface="Times New Roman"/>
                <a:cs typeface="Times New Roman"/>
              </a:rPr>
              <a:t>Hamley, </a:t>
            </a:r>
            <a:r>
              <a:rPr dirty="0" sz="1450" spc="-10">
                <a:latin typeface="Times New Roman"/>
                <a:cs typeface="Times New Roman"/>
              </a:rPr>
              <a:t>an it like </a:t>
            </a:r>
            <a:r>
              <a:rPr dirty="0" sz="1450" spc="-5">
                <a:latin typeface="Times New Roman"/>
                <a:cs typeface="Times New Roman"/>
              </a:rPr>
              <a:t>your </a:t>
            </a:r>
            <a:r>
              <a:rPr dirty="0" sz="1450" spc="-10">
                <a:latin typeface="Times New Roman"/>
                <a:cs typeface="Times New Roman"/>
              </a:rPr>
              <a:t>grace,” returned Lord  Foxham. “He hath well served the</a:t>
            </a:r>
            <a:r>
              <a:rPr dirty="0" sz="1450" spc="20">
                <a:latin typeface="Times New Roman"/>
                <a:cs typeface="Times New Roman"/>
              </a:rPr>
              <a:t> </a:t>
            </a:r>
            <a:r>
              <a:rPr dirty="0" sz="1450" spc="-10">
                <a:latin typeface="Times New Roman"/>
                <a:cs typeface="Times New Roman"/>
              </a:rPr>
              <a:t>cause.”</a:t>
            </a:r>
            <a:endParaRPr sz="1450">
              <a:latin typeface="Times New Roman"/>
              <a:cs typeface="Times New Roman"/>
            </a:endParaRPr>
          </a:p>
          <a:p>
            <a:pPr algn="just" marL="12700" marR="10795">
              <a:lnSpc>
                <a:spcPts val="1730"/>
              </a:lnSpc>
              <a:spcBef>
                <a:spcPts val="575"/>
              </a:spcBef>
            </a:pPr>
            <a:r>
              <a:rPr dirty="0" sz="1450" spc="-10">
                <a:latin typeface="Times New Roman"/>
                <a:cs typeface="Times New Roman"/>
              </a:rPr>
              <a:t>“It likes me well,” said Richard. “Let them </a:t>
            </a:r>
            <a:r>
              <a:rPr dirty="0" sz="1450" spc="-5">
                <a:latin typeface="Times New Roman"/>
                <a:cs typeface="Times New Roman"/>
              </a:rPr>
              <a:t>be </a:t>
            </a:r>
            <a:r>
              <a:rPr dirty="0" sz="1450" spc="-10">
                <a:latin typeface="Times New Roman"/>
                <a:cs typeface="Times New Roman"/>
              </a:rPr>
              <a:t>wedded </a:t>
            </a:r>
            <a:r>
              <a:rPr dirty="0" sz="1450" spc="-20">
                <a:latin typeface="Times New Roman"/>
                <a:cs typeface="Times New Roman"/>
              </a:rPr>
              <a:t>speedily. </a:t>
            </a:r>
            <a:r>
              <a:rPr dirty="0" sz="1450" spc="-35">
                <a:latin typeface="Times New Roman"/>
                <a:cs typeface="Times New Roman"/>
              </a:rPr>
              <a:t>Say, </a:t>
            </a:r>
            <a:r>
              <a:rPr dirty="0" sz="1450" spc="-10">
                <a:latin typeface="Times New Roman"/>
                <a:cs typeface="Times New Roman"/>
              </a:rPr>
              <a:t>fair maid,  will </a:t>
            </a:r>
            <a:r>
              <a:rPr dirty="0" sz="1450" spc="-5">
                <a:latin typeface="Times New Roman"/>
                <a:cs typeface="Times New Roman"/>
              </a:rPr>
              <a:t>you </a:t>
            </a:r>
            <a:r>
              <a:rPr dirty="0" sz="1450" spc="-10">
                <a:latin typeface="Times New Roman"/>
                <a:cs typeface="Times New Roman"/>
              </a:rPr>
              <a:t>wed?”</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“My lord </a:t>
            </a:r>
            <a:r>
              <a:rPr dirty="0" sz="1450" spc="-5">
                <a:latin typeface="Times New Roman"/>
                <a:cs typeface="Times New Roman"/>
              </a:rPr>
              <a:t>duke,” </a:t>
            </a:r>
            <a:r>
              <a:rPr dirty="0" sz="1450" spc="-10">
                <a:latin typeface="Times New Roman"/>
                <a:cs typeface="Times New Roman"/>
              </a:rPr>
              <a:t>said Alicia, “so as the man is straight”—And there, in </a:t>
            </a:r>
            <a:r>
              <a:rPr dirty="0" sz="1450" spc="-5">
                <a:latin typeface="Times New Roman"/>
                <a:cs typeface="Times New Roman"/>
              </a:rPr>
              <a:t>a  </a:t>
            </a:r>
            <a:r>
              <a:rPr dirty="0" sz="1450" spc="-10">
                <a:latin typeface="Times New Roman"/>
                <a:cs typeface="Times New Roman"/>
              </a:rPr>
              <a:t>perfect consternation, the voice died </a:t>
            </a:r>
            <a:r>
              <a:rPr dirty="0" sz="1450" spc="-5">
                <a:latin typeface="Times New Roman"/>
                <a:cs typeface="Times New Roman"/>
              </a:rPr>
              <a:t>on </a:t>
            </a:r>
            <a:r>
              <a:rPr dirty="0" sz="1450" spc="-10">
                <a:latin typeface="Times New Roman"/>
                <a:cs typeface="Times New Roman"/>
              </a:rPr>
              <a:t>her</a:t>
            </a:r>
            <a:r>
              <a:rPr dirty="0" sz="1450" spc="25">
                <a:latin typeface="Times New Roman"/>
                <a:cs typeface="Times New Roman"/>
              </a:rPr>
              <a:t> </a:t>
            </a:r>
            <a:r>
              <a:rPr dirty="0" sz="1450" spc="-10">
                <a:latin typeface="Times New Roman"/>
                <a:cs typeface="Times New Roman"/>
              </a:rPr>
              <a:t>tongue.</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“He is straight, my mistress,” replied Richard, </a:t>
            </a:r>
            <a:r>
              <a:rPr dirty="0" sz="1450" spc="-25">
                <a:latin typeface="Times New Roman"/>
                <a:cs typeface="Times New Roman"/>
              </a:rPr>
              <a:t>calmly. </a:t>
            </a:r>
            <a:r>
              <a:rPr dirty="0" sz="1450" spc="-10">
                <a:latin typeface="Times New Roman"/>
                <a:cs typeface="Times New Roman"/>
              </a:rPr>
              <a:t>“I am the only  crookback </a:t>
            </a:r>
            <a:r>
              <a:rPr dirty="0" sz="1450" spc="-5">
                <a:latin typeface="Times New Roman"/>
                <a:cs typeface="Times New Roman"/>
              </a:rPr>
              <a:t>of </a:t>
            </a:r>
            <a:r>
              <a:rPr dirty="0" sz="1450" spc="-10">
                <a:latin typeface="Times New Roman"/>
                <a:cs typeface="Times New Roman"/>
              </a:rPr>
              <a:t>my party; we are else passably well shapen. Ladies, and </a:t>
            </a:r>
            <a:r>
              <a:rPr dirty="0" sz="1450" spc="-5">
                <a:latin typeface="Times New Roman"/>
                <a:cs typeface="Times New Roman"/>
              </a:rPr>
              <a:t>you, </a:t>
            </a:r>
            <a:r>
              <a:rPr dirty="0" sz="1450" spc="-10">
                <a:latin typeface="Times New Roman"/>
                <a:cs typeface="Times New Roman"/>
              </a:rPr>
              <a:t>my  lord,” </a:t>
            </a:r>
            <a:r>
              <a:rPr dirty="0" sz="1450" spc="-5">
                <a:latin typeface="Times New Roman"/>
                <a:cs typeface="Times New Roman"/>
              </a:rPr>
              <a:t>he </a:t>
            </a:r>
            <a:r>
              <a:rPr dirty="0" sz="1450" spc="-10">
                <a:latin typeface="Times New Roman"/>
                <a:cs typeface="Times New Roman"/>
              </a:rPr>
              <a:t>added, with </a:t>
            </a:r>
            <a:r>
              <a:rPr dirty="0" sz="1450" spc="-5">
                <a:latin typeface="Times New Roman"/>
                <a:cs typeface="Times New Roman"/>
              </a:rPr>
              <a:t>a </a:t>
            </a:r>
            <a:r>
              <a:rPr dirty="0" sz="1450" spc="-10">
                <a:latin typeface="Times New Roman"/>
                <a:cs typeface="Times New Roman"/>
              </a:rPr>
              <a:t>sudden change to grave </a:t>
            </a:r>
            <a:r>
              <a:rPr dirty="0" sz="1450" spc="-20">
                <a:latin typeface="Times New Roman"/>
                <a:cs typeface="Times New Roman"/>
              </a:rPr>
              <a:t>courtesy, </a:t>
            </a:r>
            <a:r>
              <a:rPr dirty="0" sz="1450" spc="-10">
                <a:latin typeface="Times New Roman"/>
                <a:cs typeface="Times New Roman"/>
              </a:rPr>
              <a:t>“judge me </a:t>
            </a:r>
            <a:r>
              <a:rPr dirty="0" sz="1450" spc="-5">
                <a:latin typeface="Times New Roman"/>
                <a:cs typeface="Times New Roman"/>
              </a:rPr>
              <a:t>not </a:t>
            </a:r>
            <a:r>
              <a:rPr dirty="0" sz="1450" spc="-10">
                <a:latin typeface="Times New Roman"/>
                <a:cs typeface="Times New Roman"/>
              </a:rPr>
              <a:t>too  churlish if </a:t>
            </a:r>
            <a:r>
              <a:rPr dirty="0" sz="1450" spc="-5">
                <a:latin typeface="Times New Roman"/>
                <a:cs typeface="Times New Roman"/>
              </a:rPr>
              <a:t>I </a:t>
            </a:r>
            <a:r>
              <a:rPr dirty="0" sz="1450" spc="-10">
                <a:latin typeface="Times New Roman"/>
                <a:cs typeface="Times New Roman"/>
              </a:rPr>
              <a:t>leave </a:t>
            </a:r>
            <a:r>
              <a:rPr dirty="0" sz="1450" spc="-5">
                <a:latin typeface="Times New Roman"/>
                <a:cs typeface="Times New Roman"/>
              </a:rPr>
              <a:t>you. </a:t>
            </a:r>
            <a:r>
              <a:rPr dirty="0" sz="1450" spc="-10">
                <a:latin typeface="Times New Roman"/>
                <a:cs typeface="Times New Roman"/>
              </a:rPr>
              <a:t>A captain, in the time </a:t>
            </a:r>
            <a:r>
              <a:rPr dirty="0" sz="1450" spc="-5">
                <a:latin typeface="Times New Roman"/>
                <a:cs typeface="Times New Roman"/>
              </a:rPr>
              <a:t>of </a:t>
            </a:r>
            <a:r>
              <a:rPr dirty="0" sz="1450" spc="-25">
                <a:latin typeface="Times New Roman"/>
                <a:cs typeface="Times New Roman"/>
              </a:rPr>
              <a:t>war, </a:t>
            </a:r>
            <a:r>
              <a:rPr dirty="0" sz="1450" spc="-10">
                <a:latin typeface="Times New Roman"/>
                <a:cs typeface="Times New Roman"/>
              </a:rPr>
              <a:t>hath </a:t>
            </a:r>
            <a:r>
              <a:rPr dirty="0" sz="1450" spc="-5">
                <a:latin typeface="Times New Roman"/>
                <a:cs typeface="Times New Roman"/>
              </a:rPr>
              <a:t>not </a:t>
            </a:r>
            <a:r>
              <a:rPr dirty="0" sz="1450" spc="-10">
                <a:latin typeface="Times New Roman"/>
                <a:cs typeface="Times New Roman"/>
              </a:rPr>
              <a:t>the ordering </a:t>
            </a:r>
            <a:r>
              <a:rPr dirty="0" sz="1450" spc="-5">
                <a:latin typeface="Times New Roman"/>
                <a:cs typeface="Times New Roman"/>
              </a:rPr>
              <a:t>of  </a:t>
            </a:r>
            <a:r>
              <a:rPr dirty="0" sz="1450" spc="-10">
                <a:latin typeface="Times New Roman"/>
                <a:cs typeface="Times New Roman"/>
              </a:rPr>
              <a:t>his hours.”</a:t>
            </a:r>
            <a:endParaRPr sz="1450">
              <a:latin typeface="Times New Roman"/>
              <a:cs typeface="Times New Roman"/>
            </a:endParaRPr>
          </a:p>
          <a:p>
            <a:pPr algn="just" marL="12700" marR="201930">
              <a:lnSpc>
                <a:spcPts val="2300"/>
              </a:lnSpc>
              <a:spcBef>
                <a:spcPts val="115"/>
              </a:spcBef>
            </a:pPr>
            <a:r>
              <a:rPr dirty="0" sz="1450" spc="-10">
                <a:latin typeface="Times New Roman"/>
                <a:cs typeface="Times New Roman"/>
              </a:rPr>
              <a:t>And with </a:t>
            </a:r>
            <a:r>
              <a:rPr dirty="0" sz="1450" spc="-5">
                <a:latin typeface="Times New Roman"/>
                <a:cs typeface="Times New Roman"/>
              </a:rPr>
              <a:t>a </a:t>
            </a:r>
            <a:r>
              <a:rPr dirty="0" sz="1450" spc="-10">
                <a:latin typeface="Times New Roman"/>
                <a:cs typeface="Times New Roman"/>
              </a:rPr>
              <a:t>very handsome salutation </a:t>
            </a:r>
            <a:r>
              <a:rPr dirty="0" sz="1450" spc="-5">
                <a:latin typeface="Times New Roman"/>
                <a:cs typeface="Times New Roman"/>
              </a:rPr>
              <a:t>he </a:t>
            </a:r>
            <a:r>
              <a:rPr dirty="0" sz="1450" spc="-10">
                <a:latin typeface="Times New Roman"/>
                <a:cs typeface="Times New Roman"/>
              </a:rPr>
              <a:t>passed </a:t>
            </a:r>
            <a:r>
              <a:rPr dirty="0" sz="1450" spc="-5">
                <a:latin typeface="Times New Roman"/>
                <a:cs typeface="Times New Roman"/>
              </a:rPr>
              <a:t>on, </a:t>
            </a:r>
            <a:r>
              <a:rPr dirty="0" sz="1450" spc="-10">
                <a:latin typeface="Times New Roman"/>
                <a:cs typeface="Times New Roman"/>
              </a:rPr>
              <a:t>followed </a:t>
            </a:r>
            <a:r>
              <a:rPr dirty="0" sz="1450" spc="-5">
                <a:latin typeface="Times New Roman"/>
                <a:cs typeface="Times New Roman"/>
              </a:rPr>
              <a:t>by </a:t>
            </a:r>
            <a:r>
              <a:rPr dirty="0" sz="1450" spc="-10">
                <a:latin typeface="Times New Roman"/>
                <a:cs typeface="Times New Roman"/>
              </a:rPr>
              <a:t>his </a:t>
            </a:r>
            <a:r>
              <a:rPr dirty="0" sz="1450" spc="-15">
                <a:latin typeface="Times New Roman"/>
                <a:cs typeface="Times New Roman"/>
              </a:rPr>
              <a:t>officers.  </a:t>
            </a:r>
            <a:r>
              <a:rPr dirty="0" sz="1450" spc="-10">
                <a:latin typeface="Times New Roman"/>
                <a:cs typeface="Times New Roman"/>
              </a:rPr>
              <a:t>“Alack,” cried Alicia, “I am</a:t>
            </a:r>
            <a:r>
              <a:rPr dirty="0" sz="1450" spc="10">
                <a:latin typeface="Times New Roman"/>
                <a:cs typeface="Times New Roman"/>
              </a:rPr>
              <a:t> </a:t>
            </a:r>
            <a:r>
              <a:rPr dirty="0" sz="1450" spc="-10">
                <a:latin typeface="Times New Roman"/>
                <a:cs typeface="Times New Roman"/>
              </a:rPr>
              <a:t>shent!”</a:t>
            </a:r>
            <a:endParaRPr sz="1450">
              <a:latin typeface="Times New Roman"/>
              <a:cs typeface="Times New Roman"/>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6318250"/>
          </a:xfrm>
          <a:prstGeom prst="rect">
            <a:avLst/>
          </a:prstGeom>
        </p:spPr>
        <p:txBody>
          <a:bodyPr wrap="square" lIns="0" tIns="19685" rIns="0" bIns="0" rtlCol="0" vert="horz">
            <a:spAutoFit/>
          </a:bodyPr>
          <a:lstStyle/>
          <a:p>
            <a:pPr marL="12700" marR="9525">
              <a:lnSpc>
                <a:spcPts val="1730"/>
              </a:lnSpc>
              <a:spcBef>
                <a:spcPts val="155"/>
              </a:spcBef>
            </a:pPr>
            <a:r>
              <a:rPr dirty="0" sz="1450" spc="-60">
                <a:latin typeface="Times New Roman"/>
                <a:cs typeface="Times New Roman"/>
              </a:rPr>
              <a:t>“Ye </a:t>
            </a:r>
            <a:r>
              <a:rPr dirty="0" sz="1450" spc="-10">
                <a:latin typeface="Times New Roman"/>
                <a:cs typeface="Times New Roman"/>
              </a:rPr>
              <a:t>know him </a:t>
            </a:r>
            <a:r>
              <a:rPr dirty="0" sz="1450" spc="-5">
                <a:latin typeface="Times New Roman"/>
                <a:cs typeface="Times New Roman"/>
              </a:rPr>
              <a:t>not,” </a:t>
            </a:r>
            <a:r>
              <a:rPr dirty="0" sz="1450" spc="-10">
                <a:latin typeface="Times New Roman"/>
                <a:cs typeface="Times New Roman"/>
              </a:rPr>
              <a:t>replied Lord Foxham. “It is </a:t>
            </a:r>
            <a:r>
              <a:rPr dirty="0" sz="1450" spc="-5">
                <a:latin typeface="Times New Roman"/>
                <a:cs typeface="Times New Roman"/>
              </a:rPr>
              <a:t>but a </a:t>
            </a:r>
            <a:r>
              <a:rPr dirty="0" sz="1450" spc="-10">
                <a:latin typeface="Times New Roman"/>
                <a:cs typeface="Times New Roman"/>
              </a:rPr>
              <a:t>trifle; </a:t>
            </a:r>
            <a:r>
              <a:rPr dirty="0" sz="1450" spc="-5">
                <a:latin typeface="Times New Roman"/>
                <a:cs typeface="Times New Roman"/>
              </a:rPr>
              <a:t>he </a:t>
            </a:r>
            <a:r>
              <a:rPr dirty="0" sz="1450" spc="-10">
                <a:latin typeface="Times New Roman"/>
                <a:cs typeface="Times New Roman"/>
              </a:rPr>
              <a:t>hath already  clean forgot </a:t>
            </a:r>
            <a:r>
              <a:rPr dirty="0" sz="1450" spc="-5">
                <a:latin typeface="Times New Roman"/>
                <a:cs typeface="Times New Roman"/>
              </a:rPr>
              <a:t>your</a:t>
            </a:r>
            <a:r>
              <a:rPr dirty="0" sz="1450">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marL="12700">
              <a:lnSpc>
                <a:spcPct val="100000"/>
              </a:lnSpc>
              <a:spcBef>
                <a:spcPts val="505"/>
              </a:spcBef>
            </a:pPr>
            <a:r>
              <a:rPr dirty="0" sz="1450" spc="-10">
                <a:latin typeface="Times New Roman"/>
                <a:cs typeface="Times New Roman"/>
              </a:rPr>
              <a:t>“He is, then, the very flower </a:t>
            </a:r>
            <a:r>
              <a:rPr dirty="0" sz="1450" spc="-5">
                <a:latin typeface="Times New Roman"/>
                <a:cs typeface="Times New Roman"/>
              </a:rPr>
              <a:t>of knighthood,” </a:t>
            </a:r>
            <a:r>
              <a:rPr dirty="0" sz="1450" spc="-10">
                <a:latin typeface="Times New Roman"/>
                <a:cs typeface="Times New Roman"/>
              </a:rPr>
              <a:t>said</a:t>
            </a:r>
            <a:r>
              <a:rPr dirty="0" sz="1450" spc="25">
                <a:latin typeface="Times New Roman"/>
                <a:cs typeface="Times New Roman"/>
              </a:rPr>
              <a:t> </a:t>
            </a:r>
            <a:r>
              <a:rPr dirty="0" sz="1450" spc="-10">
                <a:latin typeface="Times New Roman"/>
                <a:cs typeface="Times New Roman"/>
              </a:rPr>
              <a:t>Alicia.</a:t>
            </a:r>
            <a:endParaRPr sz="1450">
              <a:latin typeface="Times New Roman"/>
              <a:cs typeface="Times New Roman"/>
            </a:endParaRPr>
          </a:p>
          <a:p>
            <a:pPr marL="12700" marR="5080">
              <a:lnSpc>
                <a:spcPts val="1730"/>
              </a:lnSpc>
              <a:spcBef>
                <a:spcPts val="630"/>
              </a:spcBef>
            </a:pPr>
            <a:r>
              <a:rPr dirty="0" sz="1450" spc="-30">
                <a:latin typeface="Times New Roman"/>
                <a:cs typeface="Times New Roman"/>
              </a:rPr>
              <a:t>“Nay, </a:t>
            </a:r>
            <a:r>
              <a:rPr dirty="0" sz="1450" spc="-5">
                <a:latin typeface="Times New Roman"/>
                <a:cs typeface="Times New Roman"/>
              </a:rPr>
              <a:t>he but </a:t>
            </a:r>
            <a:r>
              <a:rPr dirty="0" sz="1450" spc="-10">
                <a:latin typeface="Times New Roman"/>
                <a:cs typeface="Times New Roman"/>
              </a:rPr>
              <a:t>mindeth other things,” returned Lord Foxham. </a:t>
            </a:r>
            <a:r>
              <a:rPr dirty="0" sz="1450" spc="-25">
                <a:latin typeface="Times New Roman"/>
                <a:cs typeface="Times New Roman"/>
              </a:rPr>
              <a:t>“Tarry </a:t>
            </a:r>
            <a:r>
              <a:rPr dirty="0" sz="1450" spc="-10">
                <a:latin typeface="Times New Roman"/>
                <a:cs typeface="Times New Roman"/>
              </a:rPr>
              <a:t>we </a:t>
            </a:r>
            <a:r>
              <a:rPr dirty="0" sz="1450" spc="-5">
                <a:latin typeface="Times New Roman"/>
                <a:cs typeface="Times New Roman"/>
              </a:rPr>
              <a:t>no  </a:t>
            </a:r>
            <a:r>
              <a:rPr dirty="0" sz="1450" spc="-10">
                <a:latin typeface="Times New Roman"/>
                <a:cs typeface="Times New Roman"/>
              </a:rPr>
              <a:t>more.”</a:t>
            </a:r>
            <a:endParaRPr sz="1450">
              <a:latin typeface="Times New Roman"/>
              <a:cs typeface="Times New Roman"/>
            </a:endParaRPr>
          </a:p>
          <a:p>
            <a:pPr marL="12700" marR="5715">
              <a:lnSpc>
                <a:spcPts val="1730"/>
              </a:lnSpc>
              <a:spcBef>
                <a:spcPts val="575"/>
              </a:spcBef>
              <a:tabLst>
                <a:tab pos="5507355" algn="l"/>
              </a:tabLst>
            </a:pPr>
            <a:r>
              <a:rPr dirty="0" sz="1450" spc="-10">
                <a:latin typeface="Times New Roman"/>
                <a:cs typeface="Times New Roman"/>
              </a:rPr>
              <a:t>In the chancel they found Dick waiting, attended </a:t>
            </a:r>
            <a:r>
              <a:rPr dirty="0" sz="1450" spc="-5">
                <a:latin typeface="Times New Roman"/>
                <a:cs typeface="Times New Roman"/>
              </a:rPr>
              <a:t>by a </a:t>
            </a:r>
            <a:r>
              <a:rPr dirty="0" sz="1450" spc="-10">
                <a:latin typeface="Times New Roman"/>
                <a:cs typeface="Times New Roman"/>
              </a:rPr>
              <a:t>few </a:t>
            </a:r>
            <a:r>
              <a:rPr dirty="0" sz="1450" spc="-5">
                <a:latin typeface="Times New Roman"/>
                <a:cs typeface="Times New Roman"/>
              </a:rPr>
              <a:t>young </a:t>
            </a:r>
            <a:r>
              <a:rPr dirty="0" sz="1450" spc="-10">
                <a:latin typeface="Times New Roman"/>
                <a:cs typeface="Times New Roman"/>
              </a:rPr>
              <a:t>men; and  there were </a:t>
            </a:r>
            <a:r>
              <a:rPr dirty="0" sz="1450" spc="-5">
                <a:latin typeface="Times New Roman"/>
                <a:cs typeface="Times New Roman"/>
              </a:rPr>
              <a:t>he </a:t>
            </a:r>
            <a:r>
              <a:rPr dirty="0" sz="1450" spc="-10">
                <a:latin typeface="Times New Roman"/>
                <a:cs typeface="Times New Roman"/>
              </a:rPr>
              <a:t>and Joan united. When they came forth again, happy and yet  serious, into the frosty air and sunlight, the long files </a:t>
            </a:r>
            <a:r>
              <a:rPr dirty="0" sz="1450" spc="-5">
                <a:latin typeface="Times New Roman"/>
                <a:cs typeface="Times New Roman"/>
              </a:rPr>
              <a:t>of </a:t>
            </a:r>
            <a:r>
              <a:rPr dirty="0" sz="1450" spc="-10">
                <a:latin typeface="Times New Roman"/>
                <a:cs typeface="Times New Roman"/>
              </a:rPr>
              <a:t>the army were already  </a:t>
            </a:r>
            <a:r>
              <a:rPr dirty="0" sz="1450" spc="-10">
                <a:latin typeface="Times New Roman"/>
                <a:cs typeface="Times New Roman"/>
              </a:rPr>
              <a:t>wi</a:t>
            </a:r>
            <a:r>
              <a:rPr dirty="0" sz="1450" spc="-5">
                <a:latin typeface="Times New Roman"/>
                <a:cs typeface="Times New Roman"/>
              </a:rPr>
              <a:t>nd</a:t>
            </a:r>
            <a:r>
              <a:rPr dirty="0" sz="1450" spc="-10">
                <a:latin typeface="Times New Roman"/>
                <a:cs typeface="Times New Roman"/>
              </a:rPr>
              <a:t>i</a:t>
            </a:r>
            <a:r>
              <a:rPr dirty="0" sz="1450" spc="-5">
                <a:latin typeface="Times New Roman"/>
                <a:cs typeface="Times New Roman"/>
              </a:rPr>
              <a:t>ng</a:t>
            </a:r>
            <a:r>
              <a:rPr dirty="0" sz="1450" spc="-5">
                <a:latin typeface="Times New Roman"/>
                <a:cs typeface="Times New Roman"/>
              </a:rPr>
              <a:t> </a:t>
            </a:r>
            <a:r>
              <a:rPr dirty="0" sz="1450" spc="-10">
                <a:latin typeface="Times New Roman"/>
                <a:cs typeface="Times New Roman"/>
              </a:rPr>
              <a:t>f</a:t>
            </a:r>
            <a:r>
              <a:rPr dirty="0" sz="1450" spc="-5">
                <a:latin typeface="Times New Roman"/>
                <a:cs typeface="Times New Roman"/>
              </a:rPr>
              <a:t>o</a:t>
            </a:r>
            <a:r>
              <a:rPr dirty="0" sz="1450" spc="-10">
                <a:latin typeface="Times New Roman"/>
                <a:cs typeface="Times New Roman"/>
              </a:rPr>
              <a:t>rwar</a:t>
            </a:r>
            <a:r>
              <a:rPr dirty="0" sz="1450" spc="-5">
                <a:latin typeface="Times New Roman"/>
                <a:cs typeface="Times New Roman"/>
              </a:rPr>
              <a:t>d</a:t>
            </a:r>
            <a:r>
              <a:rPr dirty="0" sz="1450" spc="-5">
                <a:latin typeface="Times New Roman"/>
                <a:cs typeface="Times New Roman"/>
              </a:rPr>
              <a:t> </a:t>
            </a:r>
            <a:r>
              <a:rPr dirty="0" sz="1450" spc="-5">
                <a:latin typeface="Times New Roman"/>
                <a:cs typeface="Times New Roman"/>
              </a:rPr>
              <a:t>up</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r</a:t>
            </a:r>
            <a:r>
              <a:rPr dirty="0" sz="1450" spc="-5">
                <a:latin typeface="Times New Roman"/>
                <a:cs typeface="Times New Roman"/>
              </a:rPr>
              <a:t>o</a:t>
            </a:r>
            <a:r>
              <a:rPr dirty="0" sz="1450" spc="-10">
                <a:latin typeface="Times New Roman"/>
                <a:cs typeface="Times New Roman"/>
              </a:rPr>
              <a:t>a</a:t>
            </a:r>
            <a:r>
              <a:rPr dirty="0" sz="1450" spc="-5">
                <a:latin typeface="Times New Roman"/>
                <a:cs typeface="Times New Roman"/>
              </a:rPr>
              <a:t>d;</a:t>
            </a:r>
            <a:r>
              <a:rPr dirty="0" sz="1450" spc="-5">
                <a:latin typeface="Times New Roman"/>
                <a:cs typeface="Times New Roman"/>
              </a:rPr>
              <a:t> </a:t>
            </a:r>
            <a:r>
              <a:rPr dirty="0" sz="1450" spc="-10">
                <a:latin typeface="Times New Roman"/>
                <a:cs typeface="Times New Roman"/>
              </a:rPr>
              <a:t>alrea</a:t>
            </a:r>
            <a:r>
              <a:rPr dirty="0" sz="1450" spc="-5">
                <a:latin typeface="Times New Roman"/>
                <a:cs typeface="Times New Roman"/>
              </a:rPr>
              <a:t>dy</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spc="-5">
                <a:latin typeface="Times New Roman"/>
                <a:cs typeface="Times New Roman"/>
              </a:rPr>
              <a:t> </a:t>
            </a:r>
            <a:r>
              <a:rPr dirty="0" sz="1450" spc="-15">
                <a:latin typeface="Times New Roman"/>
                <a:cs typeface="Times New Roman"/>
              </a:rPr>
              <a:t>D</a:t>
            </a:r>
            <a:r>
              <a:rPr dirty="0" sz="1450" spc="-5">
                <a:latin typeface="Times New Roman"/>
                <a:cs typeface="Times New Roman"/>
              </a:rPr>
              <a:t>uke</a:t>
            </a:r>
            <a:r>
              <a:rPr dirty="0" sz="1450" spc="-5">
                <a:latin typeface="Times New Roman"/>
                <a:cs typeface="Times New Roman"/>
              </a:rPr>
              <a:t>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Gl</a:t>
            </a:r>
            <a:r>
              <a:rPr dirty="0" sz="1450" spc="-5">
                <a:latin typeface="Times New Roman"/>
                <a:cs typeface="Times New Roman"/>
              </a:rPr>
              <a:t>ou</a:t>
            </a:r>
            <a:r>
              <a:rPr dirty="0" sz="1450" spc="-10">
                <a:latin typeface="Times New Roman"/>
                <a:cs typeface="Times New Roman"/>
              </a:rPr>
              <a:t>ceste</a:t>
            </a:r>
            <a:r>
              <a:rPr dirty="0" sz="1450" spc="45">
                <a:latin typeface="Times New Roman"/>
                <a:cs typeface="Times New Roman"/>
              </a:rPr>
              <a:t>r</a:t>
            </a:r>
            <a:r>
              <a:rPr dirty="0" sz="1450" spc="-90">
                <a:latin typeface="Times New Roman"/>
                <a:cs typeface="Times New Roman"/>
              </a:rPr>
              <a:t>’</a:t>
            </a:r>
            <a:r>
              <a:rPr dirty="0" sz="1450" spc="-5">
                <a:latin typeface="Times New Roman"/>
                <a:cs typeface="Times New Roman"/>
              </a:rPr>
              <a:t>s</a:t>
            </a:r>
            <a:r>
              <a:rPr dirty="0" sz="1450" spc="-5">
                <a:latin typeface="Times New Roman"/>
                <a:cs typeface="Times New Roman"/>
              </a:rPr>
              <a:t> </a:t>
            </a:r>
            <a:r>
              <a:rPr dirty="0" sz="1450" spc="-5">
                <a:latin typeface="Times New Roman"/>
                <a:cs typeface="Times New Roman"/>
              </a:rPr>
              <a:t>b</a:t>
            </a:r>
            <a:r>
              <a:rPr dirty="0" sz="1450" spc="-10">
                <a:latin typeface="Times New Roman"/>
                <a:cs typeface="Times New Roman"/>
              </a:rPr>
              <a:t>a</a:t>
            </a:r>
            <a:r>
              <a:rPr dirty="0" sz="1450" spc="-5">
                <a:latin typeface="Times New Roman"/>
                <a:cs typeface="Times New Roman"/>
              </a:rPr>
              <a:t>nn</a:t>
            </a:r>
            <a:r>
              <a:rPr dirty="0" sz="1450" spc="-10">
                <a:latin typeface="Times New Roman"/>
                <a:cs typeface="Times New Roman"/>
              </a:rPr>
              <a:t>e</a:t>
            </a:r>
            <a:r>
              <a:rPr dirty="0" sz="1450" spc="-5">
                <a:latin typeface="Times New Roman"/>
                <a:cs typeface="Times New Roman"/>
              </a:rPr>
              <a:t>r</a:t>
            </a:r>
            <a:r>
              <a:rPr dirty="0" sz="1450">
                <a:latin typeface="Times New Roman"/>
                <a:cs typeface="Times New Roman"/>
              </a:rPr>
              <a:t>	</a:t>
            </a:r>
            <a:r>
              <a:rPr dirty="0" sz="1450" spc="-15">
                <a:latin typeface="Times New Roman"/>
                <a:cs typeface="Times New Roman"/>
              </a:rPr>
              <a:t>wa</a:t>
            </a:r>
            <a:r>
              <a:rPr dirty="0" sz="1450" spc="-5">
                <a:latin typeface="Times New Roman"/>
                <a:cs typeface="Times New Roman"/>
              </a:rPr>
              <a:t>s  </a:t>
            </a:r>
            <a:r>
              <a:rPr dirty="0" sz="1450" spc="-10">
                <a:latin typeface="Times New Roman"/>
                <a:cs typeface="Times New Roman"/>
              </a:rPr>
              <a:t>unfolded and began to move from before the abbey in </a:t>
            </a:r>
            <a:r>
              <a:rPr dirty="0" sz="1450" spc="-5">
                <a:latin typeface="Times New Roman"/>
                <a:cs typeface="Times New Roman"/>
              </a:rPr>
              <a:t>a </a:t>
            </a:r>
            <a:r>
              <a:rPr dirty="0" sz="1450" spc="-10">
                <a:latin typeface="Times New Roman"/>
                <a:cs typeface="Times New Roman"/>
              </a:rPr>
              <a:t>clump </a:t>
            </a:r>
            <a:r>
              <a:rPr dirty="0" sz="1450" spc="-5">
                <a:latin typeface="Times New Roman"/>
                <a:cs typeface="Times New Roman"/>
              </a:rPr>
              <a:t>of </a:t>
            </a:r>
            <a:r>
              <a:rPr dirty="0" sz="1450" spc="-10">
                <a:latin typeface="Times New Roman"/>
                <a:cs typeface="Times New Roman"/>
              </a:rPr>
              <a:t>spears; and  behind it, girt </a:t>
            </a:r>
            <a:r>
              <a:rPr dirty="0" sz="1450" spc="-5">
                <a:latin typeface="Times New Roman"/>
                <a:cs typeface="Times New Roman"/>
              </a:rPr>
              <a:t>by </a:t>
            </a:r>
            <a:r>
              <a:rPr dirty="0" sz="1450" spc="-10">
                <a:latin typeface="Times New Roman"/>
                <a:cs typeface="Times New Roman"/>
              </a:rPr>
              <a:t>steel-clad knights, the </a:t>
            </a:r>
            <a:r>
              <a:rPr dirty="0" sz="1450" spc="-5">
                <a:latin typeface="Times New Roman"/>
                <a:cs typeface="Times New Roman"/>
              </a:rPr>
              <a:t>bold, </a:t>
            </a:r>
            <a:r>
              <a:rPr dirty="0" sz="1450" spc="-10">
                <a:latin typeface="Times New Roman"/>
                <a:cs typeface="Times New Roman"/>
              </a:rPr>
              <a:t>black-hearted, and ambitious  hunchback moved </a:t>
            </a:r>
            <a:r>
              <a:rPr dirty="0" sz="1450" spc="-5">
                <a:latin typeface="Times New Roman"/>
                <a:cs typeface="Times New Roman"/>
              </a:rPr>
              <a:t>on </a:t>
            </a:r>
            <a:r>
              <a:rPr dirty="0" sz="1450" spc="-10">
                <a:latin typeface="Times New Roman"/>
                <a:cs typeface="Times New Roman"/>
              </a:rPr>
              <a:t>towards his brief kingdom and his lasting </a:t>
            </a:r>
            <a:r>
              <a:rPr dirty="0" sz="1450" spc="-25">
                <a:latin typeface="Times New Roman"/>
                <a:cs typeface="Times New Roman"/>
              </a:rPr>
              <a:t>infamy. </a:t>
            </a:r>
            <a:r>
              <a:rPr dirty="0" sz="1450" spc="-10">
                <a:latin typeface="Times New Roman"/>
                <a:cs typeface="Times New Roman"/>
              </a:rPr>
              <a:t>But  the wedding party turned </a:t>
            </a:r>
            <a:r>
              <a:rPr dirty="0" sz="1450" spc="-5">
                <a:latin typeface="Times New Roman"/>
                <a:cs typeface="Times New Roman"/>
              </a:rPr>
              <a:t>upon </a:t>
            </a:r>
            <a:r>
              <a:rPr dirty="0" sz="1450" spc="-10">
                <a:latin typeface="Times New Roman"/>
                <a:cs typeface="Times New Roman"/>
              </a:rPr>
              <a:t>the other side, and sat down, with sober  merriment, to breakfast. The father cellarer attended </a:t>
            </a:r>
            <a:r>
              <a:rPr dirty="0" sz="1450" spc="-5">
                <a:latin typeface="Times New Roman"/>
                <a:cs typeface="Times New Roman"/>
              </a:rPr>
              <a:t>on </a:t>
            </a:r>
            <a:r>
              <a:rPr dirty="0" sz="1450" spc="-10">
                <a:latin typeface="Times New Roman"/>
                <a:cs typeface="Times New Roman"/>
              </a:rPr>
              <a:t>their wants, and sat  with them at table. </a:t>
            </a:r>
            <a:r>
              <a:rPr dirty="0" sz="1450" spc="-25">
                <a:latin typeface="Times New Roman"/>
                <a:cs typeface="Times New Roman"/>
              </a:rPr>
              <a:t>Hamley, </a:t>
            </a:r>
            <a:r>
              <a:rPr dirty="0" sz="1450" spc="-10">
                <a:latin typeface="Times New Roman"/>
                <a:cs typeface="Times New Roman"/>
              </a:rPr>
              <a:t>all jealousy forgotten, began to ply the nowise loth  Alicia with courtship. And there, amid the sounding </a:t>
            </a:r>
            <a:r>
              <a:rPr dirty="0" sz="1450" spc="-5">
                <a:latin typeface="Times New Roman"/>
                <a:cs typeface="Times New Roman"/>
              </a:rPr>
              <a:t>of </a:t>
            </a:r>
            <a:r>
              <a:rPr dirty="0" sz="1450" spc="-10">
                <a:latin typeface="Times New Roman"/>
                <a:cs typeface="Times New Roman"/>
              </a:rPr>
              <a:t>tuckets and the clash </a:t>
            </a:r>
            <a:r>
              <a:rPr dirty="0" sz="1450" spc="-5">
                <a:latin typeface="Times New Roman"/>
                <a:cs typeface="Times New Roman"/>
              </a:rPr>
              <a:t>of  </a:t>
            </a:r>
            <a:r>
              <a:rPr dirty="0" sz="1450" spc="-10">
                <a:latin typeface="Times New Roman"/>
                <a:cs typeface="Times New Roman"/>
              </a:rPr>
              <a:t>armoured soldiery and horses continually moving forth, Dick and Joan sat side  </a:t>
            </a:r>
            <a:r>
              <a:rPr dirty="0" sz="1450" spc="-5">
                <a:latin typeface="Times New Roman"/>
                <a:cs typeface="Times New Roman"/>
              </a:rPr>
              <a:t>by </a:t>
            </a:r>
            <a:r>
              <a:rPr dirty="0" sz="1450" spc="-10">
                <a:latin typeface="Times New Roman"/>
                <a:cs typeface="Times New Roman"/>
              </a:rPr>
              <a:t>side, tenderly held hands, and looked, with ever growing affection, in each  </a:t>
            </a:r>
            <a:r>
              <a:rPr dirty="0" sz="1450" spc="-15">
                <a:latin typeface="Times New Roman"/>
                <a:cs typeface="Times New Roman"/>
              </a:rPr>
              <a:t>other’s</a:t>
            </a:r>
            <a:r>
              <a:rPr dirty="0" sz="1450" spc="-10">
                <a:latin typeface="Times New Roman"/>
                <a:cs typeface="Times New Roman"/>
              </a:rPr>
              <a:t> eyes.</a:t>
            </a:r>
            <a:endParaRPr sz="1450">
              <a:latin typeface="Times New Roman"/>
              <a:cs typeface="Times New Roman"/>
            </a:endParaRPr>
          </a:p>
          <a:p>
            <a:pPr marL="12700" marR="8255">
              <a:lnSpc>
                <a:spcPts val="1730"/>
              </a:lnSpc>
              <a:spcBef>
                <a:spcPts val="555"/>
              </a:spcBef>
            </a:pPr>
            <a:r>
              <a:rPr dirty="0" sz="1450" spc="-10">
                <a:latin typeface="Times New Roman"/>
                <a:cs typeface="Times New Roman"/>
              </a:rPr>
              <a:t>Thenceforth the dust and blood </a:t>
            </a:r>
            <a:r>
              <a:rPr dirty="0" sz="1450" spc="-5">
                <a:latin typeface="Times New Roman"/>
                <a:cs typeface="Times New Roman"/>
              </a:rPr>
              <a:t>of </a:t>
            </a:r>
            <a:r>
              <a:rPr dirty="0" sz="1450" spc="-10">
                <a:latin typeface="Times New Roman"/>
                <a:cs typeface="Times New Roman"/>
              </a:rPr>
              <a:t>that unruly epoch passed them </a:t>
            </a:r>
            <a:r>
              <a:rPr dirty="0" sz="1450" spc="-40">
                <a:latin typeface="Times New Roman"/>
                <a:cs typeface="Times New Roman"/>
              </a:rPr>
              <a:t>by. </a:t>
            </a:r>
            <a:r>
              <a:rPr dirty="0" sz="1450" spc="-10">
                <a:latin typeface="Times New Roman"/>
                <a:cs typeface="Times New Roman"/>
              </a:rPr>
              <a:t>They  dwelt apart from alarms in the green forest where their love</a:t>
            </a:r>
            <a:r>
              <a:rPr dirty="0" sz="1450" spc="70">
                <a:latin typeface="Times New Roman"/>
                <a:cs typeface="Times New Roman"/>
              </a:rPr>
              <a:t> </a:t>
            </a:r>
            <a:r>
              <a:rPr dirty="0" sz="1450" spc="-10">
                <a:latin typeface="Times New Roman"/>
                <a:cs typeface="Times New Roman"/>
              </a:rPr>
              <a:t>began.</a:t>
            </a:r>
            <a:endParaRPr sz="1450">
              <a:latin typeface="Times New Roman"/>
              <a:cs typeface="Times New Roman"/>
            </a:endParaRPr>
          </a:p>
          <a:p>
            <a:pPr algn="just" marL="12700" marR="5715">
              <a:lnSpc>
                <a:spcPts val="1730"/>
              </a:lnSpc>
              <a:spcBef>
                <a:spcPts val="575"/>
              </a:spcBef>
            </a:pPr>
            <a:r>
              <a:rPr dirty="0" sz="1450" spc="-45">
                <a:latin typeface="Times New Roman"/>
                <a:cs typeface="Times New Roman"/>
              </a:rPr>
              <a:t>Two </a:t>
            </a:r>
            <a:r>
              <a:rPr dirty="0" sz="1450" spc="-10">
                <a:latin typeface="Times New Roman"/>
                <a:cs typeface="Times New Roman"/>
              </a:rPr>
              <a:t>old men in the meanwhile enjoyed pensions in great prosperity and  peace, and with perhaps </a:t>
            </a:r>
            <a:r>
              <a:rPr dirty="0" sz="1450" spc="-5">
                <a:latin typeface="Times New Roman"/>
                <a:cs typeface="Times New Roman"/>
              </a:rPr>
              <a:t>a </a:t>
            </a:r>
            <a:r>
              <a:rPr dirty="0" sz="1450" spc="-10">
                <a:latin typeface="Times New Roman"/>
                <a:cs typeface="Times New Roman"/>
              </a:rPr>
              <a:t>superfluity </a:t>
            </a:r>
            <a:r>
              <a:rPr dirty="0" sz="1450" spc="-5">
                <a:latin typeface="Times New Roman"/>
                <a:cs typeface="Times New Roman"/>
              </a:rPr>
              <a:t>of </a:t>
            </a:r>
            <a:r>
              <a:rPr dirty="0" sz="1450" spc="-10">
                <a:latin typeface="Times New Roman"/>
                <a:cs typeface="Times New Roman"/>
              </a:rPr>
              <a:t>ale and wine, in </a:t>
            </a:r>
            <a:r>
              <a:rPr dirty="0" sz="1450" spc="-15">
                <a:latin typeface="Times New Roman"/>
                <a:cs typeface="Times New Roman"/>
              </a:rPr>
              <a:t>Tunstall </a:t>
            </a:r>
            <a:r>
              <a:rPr dirty="0" sz="1450" spc="-10">
                <a:latin typeface="Times New Roman"/>
                <a:cs typeface="Times New Roman"/>
              </a:rPr>
              <a:t>hamlet. One  had been all his life </a:t>
            </a:r>
            <a:r>
              <a:rPr dirty="0" sz="1450" spc="-5">
                <a:latin typeface="Times New Roman"/>
                <a:cs typeface="Times New Roman"/>
              </a:rPr>
              <a:t>a </a:t>
            </a:r>
            <a:r>
              <a:rPr dirty="0" sz="1450" spc="-10">
                <a:latin typeface="Times New Roman"/>
                <a:cs typeface="Times New Roman"/>
              </a:rPr>
              <a:t>shipman, and continued to the last to lament his man  </a:t>
            </a:r>
            <a:r>
              <a:rPr dirty="0" sz="1450" spc="-35">
                <a:latin typeface="Times New Roman"/>
                <a:cs typeface="Times New Roman"/>
              </a:rPr>
              <a:t>Tom.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who had been </a:t>
            </a:r>
            <a:r>
              <a:rPr dirty="0" sz="1450" spc="-5">
                <a:latin typeface="Times New Roman"/>
                <a:cs typeface="Times New Roman"/>
              </a:rPr>
              <a:t>a bit of </a:t>
            </a:r>
            <a:r>
              <a:rPr dirty="0" sz="1450" spc="-10">
                <a:latin typeface="Times New Roman"/>
                <a:cs typeface="Times New Roman"/>
              </a:rPr>
              <a:t>everything, turned in the end towards  </a:t>
            </a:r>
            <a:r>
              <a:rPr dirty="0" sz="1450" spc="-25">
                <a:latin typeface="Times New Roman"/>
                <a:cs typeface="Times New Roman"/>
              </a:rPr>
              <a:t>piety, </a:t>
            </a:r>
            <a:r>
              <a:rPr dirty="0" sz="1450" spc="-10">
                <a:latin typeface="Times New Roman"/>
                <a:cs typeface="Times New Roman"/>
              </a:rPr>
              <a:t>and made </a:t>
            </a:r>
            <a:r>
              <a:rPr dirty="0" sz="1450" spc="-5">
                <a:latin typeface="Times New Roman"/>
                <a:cs typeface="Times New Roman"/>
              </a:rPr>
              <a:t>a </a:t>
            </a:r>
            <a:r>
              <a:rPr dirty="0" sz="1450" spc="-10">
                <a:latin typeface="Times New Roman"/>
                <a:cs typeface="Times New Roman"/>
              </a:rPr>
              <a:t>most religious death under the name </a:t>
            </a:r>
            <a:r>
              <a:rPr dirty="0" sz="1450" spc="-5">
                <a:latin typeface="Times New Roman"/>
                <a:cs typeface="Times New Roman"/>
              </a:rPr>
              <a:t>of </a:t>
            </a:r>
            <a:r>
              <a:rPr dirty="0" sz="1450" spc="-10">
                <a:latin typeface="Times New Roman"/>
                <a:cs typeface="Times New Roman"/>
              </a:rPr>
              <a:t>Brother Honestus in  the neighbouring </a:t>
            </a:r>
            <a:r>
              <a:rPr dirty="0" sz="1450" spc="-25">
                <a:latin typeface="Times New Roman"/>
                <a:cs typeface="Times New Roman"/>
              </a:rPr>
              <a:t>abbey. </a:t>
            </a:r>
            <a:r>
              <a:rPr dirty="0" sz="1450" spc="-10">
                <a:latin typeface="Times New Roman"/>
                <a:cs typeface="Times New Roman"/>
              </a:rPr>
              <a:t>So Lawless had his will, and died </a:t>
            </a:r>
            <a:r>
              <a:rPr dirty="0" sz="1450" spc="-5">
                <a:latin typeface="Times New Roman"/>
                <a:cs typeface="Times New Roman"/>
              </a:rPr>
              <a:t>a</a:t>
            </a:r>
            <a:r>
              <a:rPr dirty="0" sz="1450" spc="90">
                <a:latin typeface="Times New Roman"/>
                <a:cs typeface="Times New Roman"/>
              </a:rPr>
              <a:t> </a:t>
            </a:r>
            <a:r>
              <a:rPr dirty="0" sz="1450" spc="-25">
                <a:latin typeface="Times New Roman"/>
                <a:cs typeface="Times New Roman"/>
              </a:rPr>
              <a:t>friar.</a:t>
            </a:r>
            <a:endParaRPr sz="1450">
              <a:latin typeface="Times New Roman"/>
              <a:cs typeface="Times New Roman"/>
            </a:endParaRPr>
          </a:p>
        </p:txBody>
      </p:sp>
      <p:sp>
        <p:nvSpPr>
          <p:cNvPr id="3" name="object 3"/>
          <p:cNvSpPr/>
          <p:nvPr/>
        </p:nvSpPr>
        <p:spPr>
          <a:xfrm>
            <a:off x="2618111" y="7435919"/>
            <a:ext cx="2323779" cy="513316"/>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2035444" y="8136628"/>
            <a:ext cx="3489960" cy="610870"/>
          </a:xfrm>
          <a:prstGeom prst="rect">
            <a:avLst/>
          </a:prstGeom>
        </p:spPr>
        <p:txBody>
          <a:bodyPr wrap="square" lIns="0" tIns="84455" rIns="0" bIns="0" rtlCol="0" vert="horz">
            <a:spAutoFit/>
          </a:bodyPr>
          <a:lstStyle/>
          <a:p>
            <a:pPr algn="ctr">
              <a:lnSpc>
                <a:spcPct val="100000"/>
              </a:lnSpc>
              <a:spcBef>
                <a:spcPts val="665"/>
              </a:spcBef>
            </a:pPr>
            <a:r>
              <a:rPr dirty="0" sz="1450" spc="-10">
                <a:latin typeface="Times New Roman"/>
                <a:cs typeface="Times New Roman"/>
              </a:rPr>
              <a:t>Liked This</a:t>
            </a:r>
            <a:r>
              <a:rPr dirty="0" sz="1450" spc="-5">
                <a:latin typeface="Times New Roman"/>
                <a:cs typeface="Times New Roman"/>
              </a:rPr>
              <a:t> </a:t>
            </a:r>
            <a:r>
              <a:rPr dirty="0" sz="1450" spc="-10">
                <a:latin typeface="Times New Roman"/>
                <a:cs typeface="Times New Roman"/>
              </a:rPr>
              <a:t>Book?</a:t>
            </a:r>
            <a:endParaRPr sz="1450">
              <a:latin typeface="Times New Roman"/>
              <a:cs typeface="Times New Roman"/>
            </a:endParaRPr>
          </a:p>
          <a:p>
            <a:pPr algn="ctr">
              <a:lnSpc>
                <a:spcPct val="100000"/>
              </a:lnSpc>
              <a:spcBef>
                <a:spcPts val="565"/>
              </a:spcBef>
            </a:pPr>
            <a:r>
              <a:rPr dirty="0" sz="1450" spc="-10">
                <a:latin typeface="Times New Roman"/>
                <a:cs typeface="Times New Roman"/>
              </a:rPr>
              <a:t>For More FREE e-Books visit</a:t>
            </a:r>
            <a:r>
              <a:rPr dirty="0" sz="1450" spc="25">
                <a:latin typeface="Times New Roman"/>
                <a:cs typeface="Times New Roman"/>
              </a:rPr>
              <a:t> </a:t>
            </a:r>
            <a:r>
              <a:rPr dirty="0" u="sng" sz="1450" spc="-10">
                <a:solidFill>
                  <a:srgbClr val="0000FF"/>
                </a:solidFill>
                <a:uFill>
                  <a:solidFill>
                    <a:srgbClr val="0000FF"/>
                  </a:solidFill>
                </a:uFill>
                <a:latin typeface="Times New Roman"/>
                <a:cs typeface="Times New Roman"/>
                <a:hlinkClick r:id="rId3"/>
              </a:rPr>
              <a:t>Freeditorial.com</a:t>
            </a:r>
            <a:endParaRPr sz="145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7194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Moat House. And, again, some half an </a:t>
            </a:r>
            <a:r>
              <a:rPr dirty="0" sz="1450" spc="-5">
                <a:latin typeface="Times New Roman"/>
                <a:cs typeface="Times New Roman"/>
              </a:rPr>
              <a:t>hour </a:t>
            </a:r>
            <a:r>
              <a:rPr dirty="0" sz="1450" spc="-10">
                <a:latin typeface="Times New Roman"/>
                <a:cs typeface="Times New Roman"/>
              </a:rPr>
              <a:t>after </a:t>
            </a:r>
            <a:r>
              <a:rPr dirty="0" sz="1450" spc="-25">
                <a:latin typeface="Times New Roman"/>
                <a:cs typeface="Times New Roman"/>
              </a:rPr>
              <a:t>Dick’s </a:t>
            </a:r>
            <a:r>
              <a:rPr dirty="0" sz="1450" spc="-10">
                <a:latin typeface="Times New Roman"/>
                <a:cs typeface="Times New Roman"/>
              </a:rPr>
              <a:t>departure, </a:t>
            </a:r>
            <a:r>
              <a:rPr dirty="0" sz="1450" spc="-5">
                <a:latin typeface="Times New Roman"/>
                <a:cs typeface="Times New Roman"/>
              </a:rPr>
              <a:t>a  </a:t>
            </a:r>
            <a:r>
              <a:rPr dirty="0" sz="1450" spc="-10">
                <a:latin typeface="Times New Roman"/>
                <a:cs typeface="Times New Roman"/>
              </a:rPr>
              <a:t>messenger came, in </a:t>
            </a:r>
            <a:r>
              <a:rPr dirty="0" sz="1450" spc="-5">
                <a:latin typeface="Times New Roman"/>
                <a:cs typeface="Times New Roman"/>
              </a:rPr>
              <a:t>hot </a:t>
            </a:r>
            <a:r>
              <a:rPr dirty="0" sz="1450" spc="-10">
                <a:latin typeface="Times New Roman"/>
                <a:cs typeface="Times New Roman"/>
              </a:rPr>
              <a:t>haste, from my Lord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Risingham.</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“Sir Daniel,” the messenger said, “ye lose great </a:t>
            </a:r>
            <a:r>
              <a:rPr dirty="0" sz="1450" spc="-15">
                <a:latin typeface="Times New Roman"/>
                <a:cs typeface="Times New Roman"/>
              </a:rPr>
              <a:t>honour, </a:t>
            </a:r>
            <a:r>
              <a:rPr dirty="0" sz="1450" spc="-5">
                <a:latin typeface="Times New Roman"/>
                <a:cs typeface="Times New Roman"/>
              </a:rPr>
              <a:t>by </a:t>
            </a:r>
            <a:r>
              <a:rPr dirty="0" sz="1450" spc="-10">
                <a:latin typeface="Times New Roman"/>
                <a:cs typeface="Times New Roman"/>
              </a:rPr>
              <a:t>my sooth! The  fight began again this morning ere the dawn, and we have beaten their van and  scattered their right wing. Only the main battle standeth fast. An we had </a:t>
            </a:r>
            <a:r>
              <a:rPr dirty="0" sz="1450" spc="-5">
                <a:latin typeface="Times New Roman"/>
                <a:cs typeface="Times New Roman"/>
              </a:rPr>
              <a:t>your  </a:t>
            </a:r>
            <a:r>
              <a:rPr dirty="0" sz="1450" spc="-10">
                <a:latin typeface="Times New Roman"/>
                <a:cs typeface="Times New Roman"/>
              </a:rPr>
              <a:t>fresh men, we should tilt </a:t>
            </a:r>
            <a:r>
              <a:rPr dirty="0" sz="1450" spc="-5">
                <a:latin typeface="Times New Roman"/>
                <a:cs typeface="Times New Roman"/>
              </a:rPr>
              <a:t>you </a:t>
            </a:r>
            <a:r>
              <a:rPr dirty="0" sz="1450" spc="-10">
                <a:latin typeface="Times New Roman"/>
                <a:cs typeface="Times New Roman"/>
              </a:rPr>
              <a:t>them all into the </a:t>
            </a:r>
            <a:r>
              <a:rPr dirty="0" sz="1450" spc="-20">
                <a:latin typeface="Times New Roman"/>
                <a:cs typeface="Times New Roman"/>
              </a:rPr>
              <a:t>river. </a:t>
            </a:r>
            <a:r>
              <a:rPr dirty="0" sz="1450" spc="-10">
                <a:latin typeface="Times New Roman"/>
                <a:cs typeface="Times New Roman"/>
              </a:rPr>
              <a:t>What, sir knight! </a:t>
            </a:r>
            <a:r>
              <a:rPr dirty="0" sz="1450" spc="-25">
                <a:latin typeface="Times New Roman"/>
                <a:cs typeface="Times New Roman"/>
              </a:rPr>
              <a:t>Will </a:t>
            </a:r>
            <a:r>
              <a:rPr dirty="0" sz="1450" spc="-5">
                <a:latin typeface="Times New Roman"/>
                <a:cs typeface="Times New Roman"/>
              </a:rPr>
              <a:t>ye  be </a:t>
            </a:r>
            <a:r>
              <a:rPr dirty="0" sz="1450" spc="-10">
                <a:latin typeface="Times New Roman"/>
                <a:cs typeface="Times New Roman"/>
              </a:rPr>
              <a:t>the last? It stands </a:t>
            </a:r>
            <a:r>
              <a:rPr dirty="0" sz="1450" spc="-5">
                <a:latin typeface="Times New Roman"/>
                <a:cs typeface="Times New Roman"/>
              </a:rPr>
              <a:t>not </a:t>
            </a:r>
            <a:r>
              <a:rPr dirty="0" sz="1450" spc="-10">
                <a:latin typeface="Times New Roman"/>
                <a:cs typeface="Times New Roman"/>
              </a:rPr>
              <a:t>with </a:t>
            </a:r>
            <a:r>
              <a:rPr dirty="0" sz="1450" spc="-5">
                <a:latin typeface="Times New Roman"/>
                <a:cs typeface="Times New Roman"/>
              </a:rPr>
              <a:t>your good</a:t>
            </a:r>
            <a:r>
              <a:rPr dirty="0" sz="1450" spc="20">
                <a:latin typeface="Times New Roman"/>
                <a:cs typeface="Times New Roman"/>
              </a:rPr>
              <a:t> </a:t>
            </a:r>
            <a:r>
              <a:rPr dirty="0" sz="1450" spc="-10">
                <a:latin typeface="Times New Roman"/>
                <a:cs typeface="Times New Roman"/>
              </a:rPr>
              <a:t>credit.”</a:t>
            </a:r>
            <a:endParaRPr sz="1450">
              <a:latin typeface="Times New Roman"/>
              <a:cs typeface="Times New Roman"/>
            </a:endParaRPr>
          </a:p>
          <a:p>
            <a:pPr algn="just" marL="12700" marR="5715">
              <a:lnSpc>
                <a:spcPts val="1730"/>
              </a:lnSpc>
              <a:spcBef>
                <a:spcPts val="565"/>
              </a:spcBef>
            </a:pPr>
            <a:r>
              <a:rPr dirty="0" sz="1450" spc="-25">
                <a:latin typeface="Times New Roman"/>
                <a:cs typeface="Times New Roman"/>
              </a:rPr>
              <a:t>“Nay,” </a:t>
            </a:r>
            <a:r>
              <a:rPr dirty="0" sz="1450" spc="-10">
                <a:latin typeface="Times New Roman"/>
                <a:cs typeface="Times New Roman"/>
              </a:rPr>
              <a:t>cried the knight, “I was </a:t>
            </a:r>
            <a:r>
              <a:rPr dirty="0" sz="1450" spc="-5">
                <a:latin typeface="Times New Roman"/>
                <a:cs typeface="Times New Roman"/>
              </a:rPr>
              <a:t>but </a:t>
            </a:r>
            <a:r>
              <a:rPr dirty="0" sz="1450" spc="-10">
                <a:latin typeface="Times New Roman"/>
                <a:cs typeface="Times New Roman"/>
              </a:rPr>
              <a:t>now </a:t>
            </a:r>
            <a:r>
              <a:rPr dirty="0" sz="1450" spc="-5">
                <a:latin typeface="Times New Roman"/>
                <a:cs typeface="Times New Roman"/>
              </a:rPr>
              <a:t>upon </a:t>
            </a:r>
            <a:r>
              <a:rPr dirty="0" sz="1450" spc="-10">
                <a:latin typeface="Times New Roman"/>
                <a:cs typeface="Times New Roman"/>
              </a:rPr>
              <a:t>the march. Selden, sound me the  tucket. </a:t>
            </a:r>
            <a:r>
              <a:rPr dirty="0" sz="1450" spc="-25">
                <a:latin typeface="Times New Roman"/>
                <a:cs typeface="Times New Roman"/>
              </a:rPr>
              <a:t>Sir, </a:t>
            </a:r>
            <a:r>
              <a:rPr dirty="0" sz="1450" spc="-5">
                <a:latin typeface="Times New Roman"/>
                <a:cs typeface="Times New Roman"/>
              </a:rPr>
              <a:t>I </a:t>
            </a:r>
            <a:r>
              <a:rPr dirty="0" sz="1450" spc="-10">
                <a:latin typeface="Times New Roman"/>
                <a:cs typeface="Times New Roman"/>
              </a:rPr>
              <a:t>am with </a:t>
            </a:r>
            <a:r>
              <a:rPr dirty="0" sz="1450" spc="-5">
                <a:latin typeface="Times New Roman"/>
                <a:cs typeface="Times New Roman"/>
              </a:rPr>
              <a:t>you on </a:t>
            </a:r>
            <a:r>
              <a:rPr dirty="0" sz="1450" spc="-10">
                <a:latin typeface="Times New Roman"/>
                <a:cs typeface="Times New Roman"/>
              </a:rPr>
              <a:t>the instant. It is </a:t>
            </a:r>
            <a:r>
              <a:rPr dirty="0" sz="1450" spc="-5">
                <a:latin typeface="Times New Roman"/>
                <a:cs typeface="Times New Roman"/>
              </a:rPr>
              <a:t>not </a:t>
            </a:r>
            <a:r>
              <a:rPr dirty="0" sz="1450" spc="-10">
                <a:latin typeface="Times New Roman"/>
                <a:cs typeface="Times New Roman"/>
              </a:rPr>
              <a:t>two hours since the more part  </a:t>
            </a:r>
            <a:r>
              <a:rPr dirty="0" sz="1450" spc="-5">
                <a:latin typeface="Times New Roman"/>
                <a:cs typeface="Times New Roman"/>
              </a:rPr>
              <a:t>of </a:t>
            </a:r>
            <a:r>
              <a:rPr dirty="0" sz="1450" spc="-10">
                <a:latin typeface="Times New Roman"/>
                <a:cs typeface="Times New Roman"/>
              </a:rPr>
              <a:t>my command came </a:t>
            </a:r>
            <a:r>
              <a:rPr dirty="0" sz="1450" spc="-5">
                <a:latin typeface="Times New Roman"/>
                <a:cs typeface="Times New Roman"/>
              </a:rPr>
              <a:t>in, </a:t>
            </a:r>
            <a:r>
              <a:rPr dirty="0" sz="1450" spc="-10">
                <a:latin typeface="Times New Roman"/>
                <a:cs typeface="Times New Roman"/>
              </a:rPr>
              <a:t>sir </a:t>
            </a:r>
            <a:r>
              <a:rPr dirty="0" sz="1450" spc="-20">
                <a:latin typeface="Times New Roman"/>
                <a:cs typeface="Times New Roman"/>
              </a:rPr>
              <a:t>messenger. </a:t>
            </a:r>
            <a:r>
              <a:rPr dirty="0" sz="1450" spc="-10">
                <a:latin typeface="Times New Roman"/>
                <a:cs typeface="Times New Roman"/>
              </a:rPr>
              <a:t>What would </a:t>
            </a:r>
            <a:r>
              <a:rPr dirty="0" sz="1450" spc="-5">
                <a:latin typeface="Times New Roman"/>
                <a:cs typeface="Times New Roman"/>
              </a:rPr>
              <a:t>ye </a:t>
            </a:r>
            <a:r>
              <a:rPr dirty="0" sz="1450" spc="-10">
                <a:latin typeface="Times New Roman"/>
                <a:cs typeface="Times New Roman"/>
              </a:rPr>
              <a:t>have? Spurring is  </a:t>
            </a:r>
            <a:r>
              <a:rPr dirty="0" sz="1450" spc="-5">
                <a:latin typeface="Times New Roman"/>
                <a:cs typeface="Times New Roman"/>
              </a:rPr>
              <a:t>good </a:t>
            </a:r>
            <a:r>
              <a:rPr dirty="0" sz="1450" spc="-10">
                <a:latin typeface="Times New Roman"/>
                <a:cs typeface="Times New Roman"/>
              </a:rPr>
              <a:t>meat, </a:t>
            </a:r>
            <a:r>
              <a:rPr dirty="0" sz="1450" spc="-5">
                <a:latin typeface="Times New Roman"/>
                <a:cs typeface="Times New Roman"/>
              </a:rPr>
              <a:t>but </a:t>
            </a:r>
            <a:r>
              <a:rPr dirty="0" sz="1450" spc="-10">
                <a:latin typeface="Times New Roman"/>
                <a:cs typeface="Times New Roman"/>
              </a:rPr>
              <a:t>yet it killed the </a:t>
            </a:r>
            <a:r>
              <a:rPr dirty="0" sz="1450" spc="-20">
                <a:latin typeface="Times New Roman"/>
                <a:cs typeface="Times New Roman"/>
              </a:rPr>
              <a:t>charger. </a:t>
            </a:r>
            <a:r>
              <a:rPr dirty="0" sz="1450" spc="-10">
                <a:latin typeface="Times New Roman"/>
                <a:cs typeface="Times New Roman"/>
              </a:rPr>
              <a:t>Bustle,</a:t>
            </a:r>
            <a:r>
              <a:rPr dirty="0" sz="1450" spc="35">
                <a:latin typeface="Times New Roman"/>
                <a:cs typeface="Times New Roman"/>
              </a:rPr>
              <a:t> </a:t>
            </a:r>
            <a:r>
              <a:rPr dirty="0" sz="1450" spc="-10">
                <a:latin typeface="Times New Roman"/>
                <a:cs typeface="Times New Roman"/>
              </a:rPr>
              <a:t>boys!”</a:t>
            </a:r>
            <a:endParaRPr sz="1450">
              <a:latin typeface="Times New Roman"/>
              <a:cs typeface="Times New Roman"/>
            </a:endParaRPr>
          </a:p>
          <a:p>
            <a:pPr marL="12700" marR="108585">
              <a:lnSpc>
                <a:spcPts val="1730"/>
              </a:lnSpc>
              <a:spcBef>
                <a:spcPts val="570"/>
              </a:spcBef>
            </a:pPr>
            <a:r>
              <a:rPr dirty="0" sz="1450" spc="-10">
                <a:latin typeface="Times New Roman"/>
                <a:cs typeface="Times New Roman"/>
              </a:rPr>
              <a:t>By this time the tucket was sounding cheerily in the morning, and from all  sides Sir </a:t>
            </a:r>
            <a:r>
              <a:rPr dirty="0" sz="1450" spc="-20">
                <a:latin typeface="Times New Roman"/>
                <a:cs typeface="Times New Roman"/>
              </a:rPr>
              <a:t>Daniel’s </a:t>
            </a:r>
            <a:r>
              <a:rPr dirty="0" sz="1450" spc="-10">
                <a:latin typeface="Times New Roman"/>
                <a:cs typeface="Times New Roman"/>
              </a:rPr>
              <a:t>men poured into the main street and formed before the </a:t>
            </a:r>
            <a:r>
              <a:rPr dirty="0" sz="1450" spc="-5">
                <a:latin typeface="Times New Roman"/>
                <a:cs typeface="Times New Roman"/>
              </a:rPr>
              <a:t>inn.  </a:t>
            </a:r>
            <a:r>
              <a:rPr dirty="0" sz="1450" spc="-10">
                <a:latin typeface="Times New Roman"/>
                <a:cs typeface="Times New Roman"/>
              </a:rPr>
              <a:t>They had slept </a:t>
            </a:r>
            <a:r>
              <a:rPr dirty="0" sz="1450" spc="-5">
                <a:latin typeface="Times New Roman"/>
                <a:cs typeface="Times New Roman"/>
              </a:rPr>
              <a:t>upon </a:t>
            </a:r>
            <a:r>
              <a:rPr dirty="0" sz="1450" spc="-10">
                <a:latin typeface="Times New Roman"/>
                <a:cs typeface="Times New Roman"/>
              </a:rPr>
              <a:t>their arms, with </a:t>
            </a:r>
            <a:r>
              <a:rPr dirty="0" sz="1450" spc="-15">
                <a:latin typeface="Times New Roman"/>
                <a:cs typeface="Times New Roman"/>
              </a:rPr>
              <a:t>chargers </a:t>
            </a:r>
            <a:r>
              <a:rPr dirty="0" sz="1450" spc="-10">
                <a:latin typeface="Times New Roman"/>
                <a:cs typeface="Times New Roman"/>
              </a:rPr>
              <a:t>saddled, and in ten minutes  five-score men-at-arms and archers, cleanly equipped and briskly</a:t>
            </a:r>
            <a:r>
              <a:rPr dirty="0" sz="1450" spc="125">
                <a:latin typeface="Times New Roman"/>
                <a:cs typeface="Times New Roman"/>
              </a:rPr>
              <a:t> </a:t>
            </a:r>
            <a:r>
              <a:rPr dirty="0" sz="1450" spc="-10">
                <a:latin typeface="Times New Roman"/>
                <a:cs typeface="Times New Roman"/>
              </a:rPr>
              <a:t>disciplined,</a:t>
            </a:r>
            <a:endParaRPr sz="1450">
              <a:latin typeface="Times New Roman"/>
              <a:cs typeface="Times New Roman"/>
            </a:endParaRPr>
          </a:p>
          <a:p>
            <a:pPr marL="12700">
              <a:lnSpc>
                <a:spcPts val="1660"/>
              </a:lnSpc>
            </a:pPr>
            <a:r>
              <a:rPr dirty="0" sz="1450" spc="-10">
                <a:latin typeface="Times New Roman"/>
                <a:cs typeface="Times New Roman"/>
              </a:rPr>
              <a:t>stood</a:t>
            </a:r>
            <a:r>
              <a:rPr dirty="0" sz="1450" spc="35">
                <a:latin typeface="Times New Roman"/>
                <a:cs typeface="Times New Roman"/>
              </a:rPr>
              <a:t> </a:t>
            </a:r>
            <a:r>
              <a:rPr dirty="0" sz="1450" spc="-10">
                <a:latin typeface="Times New Roman"/>
                <a:cs typeface="Times New Roman"/>
              </a:rPr>
              <a:t>ranked</a:t>
            </a:r>
            <a:r>
              <a:rPr dirty="0" sz="1450" spc="35">
                <a:latin typeface="Times New Roman"/>
                <a:cs typeface="Times New Roman"/>
              </a:rPr>
              <a:t> </a:t>
            </a:r>
            <a:r>
              <a:rPr dirty="0" sz="1450" spc="-10">
                <a:latin typeface="Times New Roman"/>
                <a:cs typeface="Times New Roman"/>
              </a:rPr>
              <a:t>and</a:t>
            </a:r>
            <a:r>
              <a:rPr dirty="0" sz="1450" spc="35">
                <a:latin typeface="Times New Roman"/>
                <a:cs typeface="Times New Roman"/>
              </a:rPr>
              <a:t> </a:t>
            </a:r>
            <a:r>
              <a:rPr dirty="0" sz="1450" spc="-25">
                <a:latin typeface="Times New Roman"/>
                <a:cs typeface="Times New Roman"/>
              </a:rPr>
              <a:t>ready.</a:t>
            </a:r>
            <a:r>
              <a:rPr dirty="0" sz="1450" spc="35">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chief</a:t>
            </a:r>
            <a:r>
              <a:rPr dirty="0" sz="1450" spc="50">
                <a:latin typeface="Times New Roman"/>
                <a:cs typeface="Times New Roman"/>
              </a:rPr>
              <a:t> </a:t>
            </a:r>
            <a:r>
              <a:rPr dirty="0" sz="1450" spc="-10">
                <a:latin typeface="Times New Roman"/>
                <a:cs typeface="Times New Roman"/>
              </a:rPr>
              <a:t>part</a:t>
            </a:r>
            <a:r>
              <a:rPr dirty="0" sz="1450" spc="45">
                <a:latin typeface="Times New Roman"/>
                <a:cs typeface="Times New Roman"/>
              </a:rPr>
              <a:t> </a:t>
            </a:r>
            <a:r>
              <a:rPr dirty="0" sz="1450" spc="-10">
                <a:latin typeface="Times New Roman"/>
                <a:cs typeface="Times New Roman"/>
              </a:rPr>
              <a:t>were</a:t>
            </a:r>
            <a:r>
              <a:rPr dirty="0" sz="1450" spc="55">
                <a:latin typeface="Times New Roman"/>
                <a:cs typeface="Times New Roman"/>
              </a:rPr>
              <a:t> </a:t>
            </a:r>
            <a:r>
              <a:rPr dirty="0" sz="1450" spc="-10">
                <a:latin typeface="Times New Roman"/>
                <a:cs typeface="Times New Roman"/>
              </a:rPr>
              <a:t>in</a:t>
            </a:r>
            <a:r>
              <a:rPr dirty="0" sz="1450" spc="50">
                <a:latin typeface="Times New Roman"/>
                <a:cs typeface="Times New Roman"/>
              </a:rPr>
              <a:t> </a:t>
            </a:r>
            <a:r>
              <a:rPr dirty="0" sz="1450" spc="-10">
                <a:latin typeface="Times New Roman"/>
                <a:cs typeface="Times New Roman"/>
              </a:rPr>
              <a:t>Sir</a:t>
            </a:r>
            <a:r>
              <a:rPr dirty="0" sz="1450" spc="45">
                <a:latin typeface="Times New Roman"/>
                <a:cs typeface="Times New Roman"/>
              </a:rPr>
              <a:t> </a:t>
            </a:r>
            <a:r>
              <a:rPr dirty="0" sz="1450" spc="-20">
                <a:latin typeface="Times New Roman"/>
                <a:cs typeface="Times New Roman"/>
              </a:rPr>
              <a:t>Daniel’s</a:t>
            </a:r>
            <a:r>
              <a:rPr dirty="0" sz="1450" spc="50">
                <a:latin typeface="Times New Roman"/>
                <a:cs typeface="Times New Roman"/>
              </a:rPr>
              <a:t> </a:t>
            </a:r>
            <a:r>
              <a:rPr dirty="0" sz="1450" spc="-20">
                <a:latin typeface="Times New Roman"/>
                <a:cs typeface="Times New Roman"/>
              </a:rPr>
              <a:t>livery,</a:t>
            </a:r>
            <a:r>
              <a:rPr dirty="0" sz="1450" spc="50">
                <a:latin typeface="Times New Roman"/>
                <a:cs typeface="Times New Roman"/>
              </a:rPr>
              <a:t> </a:t>
            </a:r>
            <a:r>
              <a:rPr dirty="0" sz="1450" spc="-10">
                <a:latin typeface="Times New Roman"/>
                <a:cs typeface="Times New Roman"/>
              </a:rPr>
              <a:t>murrey</a:t>
            </a:r>
            <a:r>
              <a:rPr dirty="0" sz="1450" spc="50">
                <a:latin typeface="Times New Roman"/>
                <a:cs typeface="Times New Roman"/>
              </a:rPr>
              <a:t> </a:t>
            </a:r>
            <a:r>
              <a:rPr dirty="0" sz="1450" spc="-10">
                <a:latin typeface="Times New Roman"/>
                <a:cs typeface="Times New Roman"/>
              </a:rPr>
              <a:t>and</a:t>
            </a:r>
            <a:endParaRPr sz="1450">
              <a:latin typeface="Times New Roman"/>
              <a:cs typeface="Times New Roman"/>
            </a:endParaRPr>
          </a:p>
          <a:p>
            <a:pPr algn="just" marL="12700" marR="9525">
              <a:lnSpc>
                <a:spcPts val="1730"/>
              </a:lnSpc>
              <a:spcBef>
                <a:spcPts val="60"/>
              </a:spcBef>
            </a:pPr>
            <a:r>
              <a:rPr dirty="0" sz="1450" spc="-10">
                <a:latin typeface="Times New Roman"/>
                <a:cs typeface="Times New Roman"/>
              </a:rPr>
              <a:t>blue, which gave the greater show to their </a:t>
            </a:r>
            <a:r>
              <a:rPr dirty="0" sz="1450" spc="-25">
                <a:latin typeface="Times New Roman"/>
                <a:cs typeface="Times New Roman"/>
              </a:rPr>
              <a:t>array. </a:t>
            </a:r>
            <a:r>
              <a:rPr dirty="0" sz="1450" spc="-10">
                <a:latin typeface="Times New Roman"/>
                <a:cs typeface="Times New Roman"/>
              </a:rPr>
              <a:t>The best armed rode first; and  away </a:t>
            </a:r>
            <a:r>
              <a:rPr dirty="0" sz="1450" spc="-5">
                <a:latin typeface="Times New Roman"/>
                <a:cs typeface="Times New Roman"/>
              </a:rPr>
              <a:t>out of </a:t>
            </a:r>
            <a:r>
              <a:rPr dirty="0" sz="1450" spc="-10">
                <a:latin typeface="Times New Roman"/>
                <a:cs typeface="Times New Roman"/>
              </a:rPr>
              <a:t>sight, at the tail </a:t>
            </a:r>
            <a:r>
              <a:rPr dirty="0" sz="1450" spc="-5">
                <a:latin typeface="Times New Roman"/>
                <a:cs typeface="Times New Roman"/>
              </a:rPr>
              <a:t>of </a:t>
            </a:r>
            <a:r>
              <a:rPr dirty="0" sz="1450" spc="-10">
                <a:latin typeface="Times New Roman"/>
                <a:cs typeface="Times New Roman"/>
              </a:rPr>
              <a:t>the column, came the sorry reinforcement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before. Sir Daniel looked with pride along the</a:t>
            </a:r>
            <a:r>
              <a:rPr dirty="0" sz="1450" spc="50">
                <a:latin typeface="Times New Roman"/>
                <a:cs typeface="Times New Roman"/>
              </a:rPr>
              <a:t> </a:t>
            </a:r>
            <a:r>
              <a:rPr dirty="0" sz="1450" spc="-10">
                <a:latin typeface="Times New Roman"/>
                <a:cs typeface="Times New Roman"/>
              </a:rPr>
              <a:t>line.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“Here </a:t>
            </a:r>
            <a:r>
              <a:rPr dirty="0" sz="1450" spc="-5">
                <a:latin typeface="Times New Roman"/>
                <a:cs typeface="Times New Roman"/>
              </a:rPr>
              <a:t>be </a:t>
            </a:r>
            <a:r>
              <a:rPr dirty="0" sz="1450" spc="-10">
                <a:latin typeface="Times New Roman"/>
                <a:cs typeface="Times New Roman"/>
              </a:rPr>
              <a:t>the lads to serve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pinch,” </a:t>
            </a:r>
            <a:r>
              <a:rPr dirty="0" sz="1450" spc="-5">
                <a:latin typeface="Times New Roman"/>
                <a:cs typeface="Times New Roman"/>
              </a:rPr>
              <a:t>he</a:t>
            </a:r>
            <a:r>
              <a:rPr dirty="0" sz="1450" spc="3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8255">
              <a:lnSpc>
                <a:spcPts val="1730"/>
              </a:lnSpc>
              <a:spcBef>
                <a:spcPts val="630"/>
              </a:spcBef>
            </a:pPr>
            <a:r>
              <a:rPr dirty="0" sz="1450" spc="-10">
                <a:latin typeface="Times New Roman"/>
                <a:cs typeface="Times New Roman"/>
              </a:rPr>
              <a:t>“They are pretty men, indeed,” replied the </a:t>
            </a:r>
            <a:r>
              <a:rPr dirty="0" sz="1450" spc="-20">
                <a:latin typeface="Times New Roman"/>
                <a:cs typeface="Times New Roman"/>
              </a:rPr>
              <a:t>messenger. </a:t>
            </a:r>
            <a:r>
              <a:rPr dirty="0" sz="1450" spc="-10">
                <a:latin typeface="Times New Roman"/>
                <a:cs typeface="Times New Roman"/>
              </a:rPr>
              <a:t>“It </a:t>
            </a:r>
            <a:r>
              <a:rPr dirty="0" sz="1450" spc="-5">
                <a:latin typeface="Times New Roman"/>
                <a:cs typeface="Times New Roman"/>
              </a:rPr>
              <a:t>but </a:t>
            </a:r>
            <a:r>
              <a:rPr dirty="0" sz="1450" spc="-10">
                <a:latin typeface="Times New Roman"/>
                <a:cs typeface="Times New Roman"/>
              </a:rPr>
              <a:t>augments my  sorrow that </a:t>
            </a:r>
            <a:r>
              <a:rPr dirty="0" sz="1450" spc="-5">
                <a:latin typeface="Times New Roman"/>
                <a:cs typeface="Times New Roman"/>
              </a:rPr>
              <a:t>ye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marched the</a:t>
            </a:r>
            <a:r>
              <a:rPr dirty="0" sz="1450" spc="15">
                <a:latin typeface="Times New Roman"/>
                <a:cs typeface="Times New Roman"/>
              </a:rPr>
              <a:t> </a:t>
            </a:r>
            <a:r>
              <a:rPr dirty="0" sz="1450" spc="-20">
                <a:latin typeface="Times New Roman"/>
                <a:cs typeface="Times New Roman"/>
              </a:rPr>
              <a:t>earlier.”</a:t>
            </a:r>
            <a:endParaRPr sz="1450">
              <a:latin typeface="Times New Roman"/>
              <a:cs typeface="Times New Roman"/>
            </a:endParaRPr>
          </a:p>
          <a:p>
            <a:pPr algn="just" marL="12700" marR="6985">
              <a:lnSpc>
                <a:spcPts val="1730"/>
              </a:lnSpc>
              <a:spcBef>
                <a:spcPts val="575"/>
              </a:spcBef>
            </a:pPr>
            <a:r>
              <a:rPr dirty="0" sz="1450" spc="-25">
                <a:latin typeface="Times New Roman"/>
                <a:cs typeface="Times New Roman"/>
              </a:rPr>
              <a:t>“Well,” </a:t>
            </a:r>
            <a:r>
              <a:rPr dirty="0" sz="1450" spc="-10">
                <a:latin typeface="Times New Roman"/>
                <a:cs typeface="Times New Roman"/>
              </a:rPr>
              <a:t>said the knight, “what would ye? The beginning </a:t>
            </a:r>
            <a:r>
              <a:rPr dirty="0" sz="1450" spc="-5">
                <a:latin typeface="Times New Roman"/>
                <a:cs typeface="Times New Roman"/>
              </a:rPr>
              <a:t>of a </a:t>
            </a:r>
            <a:r>
              <a:rPr dirty="0" sz="1450" spc="-10">
                <a:latin typeface="Times New Roman"/>
                <a:cs typeface="Times New Roman"/>
              </a:rPr>
              <a:t>feast and the end  </a:t>
            </a:r>
            <a:r>
              <a:rPr dirty="0" sz="1450" spc="-5">
                <a:latin typeface="Times New Roman"/>
                <a:cs typeface="Times New Roman"/>
              </a:rPr>
              <a:t>of a </a:t>
            </a:r>
            <a:r>
              <a:rPr dirty="0" sz="1450" spc="-30">
                <a:latin typeface="Times New Roman"/>
                <a:cs typeface="Times New Roman"/>
              </a:rPr>
              <a:t>fray, </a:t>
            </a:r>
            <a:r>
              <a:rPr dirty="0" sz="1450" spc="-10">
                <a:latin typeface="Times New Roman"/>
                <a:cs typeface="Times New Roman"/>
              </a:rPr>
              <a:t>sir messenger;” and </a:t>
            </a:r>
            <a:r>
              <a:rPr dirty="0" sz="1450" spc="-5">
                <a:latin typeface="Times New Roman"/>
                <a:cs typeface="Times New Roman"/>
              </a:rPr>
              <a:t>he </a:t>
            </a:r>
            <a:r>
              <a:rPr dirty="0" sz="1450" spc="-10">
                <a:latin typeface="Times New Roman"/>
                <a:cs typeface="Times New Roman"/>
              </a:rPr>
              <a:t>mounted into his saddle. “Why! how now!”  </a:t>
            </a:r>
            <a:r>
              <a:rPr dirty="0" sz="1450" spc="-5">
                <a:latin typeface="Times New Roman"/>
                <a:cs typeface="Times New Roman"/>
              </a:rPr>
              <a:t>he </a:t>
            </a:r>
            <a:r>
              <a:rPr dirty="0" sz="1450" spc="-10">
                <a:latin typeface="Times New Roman"/>
                <a:cs typeface="Times New Roman"/>
              </a:rPr>
              <a:t>cried. “John! Joanna! </a:t>
            </a:r>
            <a:r>
              <a:rPr dirty="0" sz="1450" spc="-35">
                <a:latin typeface="Times New Roman"/>
                <a:cs typeface="Times New Roman"/>
              </a:rPr>
              <a:t>Nay, </a:t>
            </a:r>
            <a:r>
              <a:rPr dirty="0" sz="1450" spc="-5">
                <a:latin typeface="Times New Roman"/>
                <a:cs typeface="Times New Roman"/>
              </a:rPr>
              <a:t>by </a:t>
            </a:r>
            <a:r>
              <a:rPr dirty="0" sz="1450" spc="-10">
                <a:latin typeface="Times New Roman"/>
                <a:cs typeface="Times New Roman"/>
              </a:rPr>
              <a:t>the sacred </a:t>
            </a:r>
            <a:r>
              <a:rPr dirty="0" sz="1450" spc="-5">
                <a:latin typeface="Times New Roman"/>
                <a:cs typeface="Times New Roman"/>
              </a:rPr>
              <a:t>rood! </a:t>
            </a:r>
            <a:r>
              <a:rPr dirty="0" sz="1450" spc="-10">
                <a:latin typeface="Times New Roman"/>
                <a:cs typeface="Times New Roman"/>
              </a:rPr>
              <a:t>where is she? Host, where is  that girl?”</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“Girl, Sir Daniel?” cried the landlord. </a:t>
            </a:r>
            <a:r>
              <a:rPr dirty="0" sz="1450" spc="-30">
                <a:latin typeface="Times New Roman"/>
                <a:cs typeface="Times New Roman"/>
              </a:rPr>
              <a:t>“Nay, </a:t>
            </a:r>
            <a:r>
              <a:rPr dirty="0" sz="1450" spc="-25">
                <a:latin typeface="Times New Roman"/>
                <a:cs typeface="Times New Roman"/>
              </a:rPr>
              <a:t>sir,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no</a:t>
            </a:r>
            <a:r>
              <a:rPr dirty="0" sz="1450" spc="95">
                <a:latin typeface="Times New Roman"/>
                <a:cs typeface="Times New Roman"/>
              </a:rPr>
              <a:t> </a:t>
            </a:r>
            <a:r>
              <a:rPr dirty="0" sz="1450" spc="-10">
                <a:latin typeface="Times New Roman"/>
                <a:cs typeface="Times New Roman"/>
              </a:rPr>
              <a:t>girl.”</a:t>
            </a:r>
            <a:endParaRPr sz="1450">
              <a:latin typeface="Times New Roman"/>
              <a:cs typeface="Times New Roman"/>
            </a:endParaRPr>
          </a:p>
          <a:p>
            <a:pPr algn="just" marL="12700" marR="5715">
              <a:lnSpc>
                <a:spcPts val="1730"/>
              </a:lnSpc>
              <a:spcBef>
                <a:spcPts val="630"/>
              </a:spcBef>
            </a:pPr>
            <a:r>
              <a:rPr dirty="0" sz="1450" spc="-30">
                <a:latin typeface="Times New Roman"/>
                <a:cs typeface="Times New Roman"/>
              </a:rPr>
              <a:t>“Boy, </a:t>
            </a:r>
            <a:r>
              <a:rPr dirty="0" sz="1450" spc="-10">
                <a:latin typeface="Times New Roman"/>
                <a:cs typeface="Times New Roman"/>
              </a:rPr>
              <a:t>then, dotard!” cried the knight. “Could </a:t>
            </a:r>
            <a:r>
              <a:rPr dirty="0" sz="1450" spc="-5">
                <a:latin typeface="Times New Roman"/>
                <a:cs typeface="Times New Roman"/>
              </a:rPr>
              <a:t>ye not </a:t>
            </a:r>
            <a:r>
              <a:rPr dirty="0" sz="1450" spc="-10">
                <a:latin typeface="Times New Roman"/>
                <a:cs typeface="Times New Roman"/>
              </a:rPr>
              <a:t>see it was </a:t>
            </a:r>
            <a:r>
              <a:rPr dirty="0" sz="1450" spc="-5">
                <a:latin typeface="Times New Roman"/>
                <a:cs typeface="Times New Roman"/>
              </a:rPr>
              <a:t>a </a:t>
            </a:r>
            <a:r>
              <a:rPr dirty="0" sz="1450" spc="-10">
                <a:latin typeface="Times New Roman"/>
                <a:cs typeface="Times New Roman"/>
              </a:rPr>
              <a:t>wench? She  in the murrey-coloured mantle—she that broke her fast with </a:t>
            </a:r>
            <a:r>
              <a:rPr dirty="0" sz="1450" spc="-20">
                <a:latin typeface="Times New Roman"/>
                <a:cs typeface="Times New Roman"/>
              </a:rPr>
              <a:t>water, </a:t>
            </a:r>
            <a:r>
              <a:rPr dirty="0" sz="1450" spc="-10">
                <a:latin typeface="Times New Roman"/>
                <a:cs typeface="Times New Roman"/>
              </a:rPr>
              <a:t>rogue—  where is</a:t>
            </a:r>
            <a:r>
              <a:rPr dirty="0" sz="1450" spc="-5">
                <a:latin typeface="Times New Roman"/>
                <a:cs typeface="Times New Roman"/>
              </a:rPr>
              <a:t> </a:t>
            </a:r>
            <a:r>
              <a:rPr dirty="0" sz="1450" spc="-10">
                <a:latin typeface="Times New Roman"/>
                <a:cs typeface="Times New Roman"/>
              </a:rPr>
              <a:t>she?”</a:t>
            </a:r>
            <a:endParaRPr sz="1450">
              <a:latin typeface="Times New Roman"/>
              <a:cs typeface="Times New Roman"/>
            </a:endParaRPr>
          </a:p>
          <a:p>
            <a:pPr algn="just" marL="12700" marR="6350">
              <a:lnSpc>
                <a:spcPts val="1730"/>
              </a:lnSpc>
              <a:spcBef>
                <a:spcPts val="570"/>
              </a:spcBef>
            </a:pPr>
            <a:r>
              <a:rPr dirty="0" sz="1450" spc="-30">
                <a:latin typeface="Times New Roman"/>
                <a:cs typeface="Times New Roman"/>
              </a:rPr>
              <a:t>“Nay, </a:t>
            </a:r>
            <a:r>
              <a:rPr dirty="0" sz="1450" spc="-10">
                <a:latin typeface="Times New Roman"/>
                <a:cs typeface="Times New Roman"/>
              </a:rPr>
              <a:t>the saints bless us! Master </a:t>
            </a:r>
            <a:r>
              <a:rPr dirty="0" sz="1450" spc="-5">
                <a:latin typeface="Times New Roman"/>
                <a:cs typeface="Times New Roman"/>
              </a:rPr>
              <a:t>John, ye </a:t>
            </a:r>
            <a:r>
              <a:rPr dirty="0" sz="1450" spc="-10">
                <a:latin typeface="Times New Roman"/>
                <a:cs typeface="Times New Roman"/>
              </a:rPr>
              <a:t>called him,” said the host. </a:t>
            </a:r>
            <a:r>
              <a:rPr dirty="0" sz="1450" spc="-30">
                <a:latin typeface="Times New Roman"/>
                <a:cs typeface="Times New Roman"/>
              </a:rPr>
              <a:t>“Well, </a:t>
            </a:r>
            <a:r>
              <a:rPr dirty="0" sz="1450" spc="-5">
                <a:latin typeface="Times New Roman"/>
                <a:cs typeface="Times New Roman"/>
              </a:rPr>
              <a:t>I  thought none </a:t>
            </a:r>
            <a:r>
              <a:rPr dirty="0" sz="1450" spc="-10">
                <a:latin typeface="Times New Roman"/>
                <a:cs typeface="Times New Roman"/>
              </a:rPr>
              <a:t>evil. He is gone. </a:t>
            </a:r>
            <a:r>
              <a:rPr dirty="0" sz="1450" spc="-5">
                <a:latin typeface="Times New Roman"/>
                <a:cs typeface="Times New Roman"/>
              </a:rPr>
              <a:t>I </a:t>
            </a:r>
            <a:r>
              <a:rPr dirty="0" sz="1450" spc="-10">
                <a:latin typeface="Times New Roman"/>
                <a:cs typeface="Times New Roman"/>
              </a:rPr>
              <a:t>saw him—her—I saw her in the stable </a:t>
            </a:r>
            <a:r>
              <a:rPr dirty="0" sz="1450" spc="-5">
                <a:latin typeface="Times New Roman"/>
                <a:cs typeface="Times New Roman"/>
              </a:rPr>
              <a:t>a good  hour </a:t>
            </a:r>
            <a:r>
              <a:rPr dirty="0" sz="1450" spc="-10">
                <a:latin typeface="Times New Roman"/>
                <a:cs typeface="Times New Roman"/>
              </a:rPr>
              <a:t>agone; ’a was saddling </a:t>
            </a:r>
            <a:r>
              <a:rPr dirty="0" sz="1450" spc="-5">
                <a:latin typeface="Times New Roman"/>
                <a:cs typeface="Times New Roman"/>
              </a:rPr>
              <a:t>a </a:t>
            </a:r>
            <a:r>
              <a:rPr dirty="0" sz="1450" spc="-10">
                <a:latin typeface="Times New Roman"/>
                <a:cs typeface="Times New Roman"/>
              </a:rPr>
              <a:t>grey</a:t>
            </a:r>
            <a:r>
              <a:rPr dirty="0" sz="1450" spc="15">
                <a:latin typeface="Times New Roman"/>
                <a:cs typeface="Times New Roman"/>
              </a:rPr>
              <a:t> </a:t>
            </a:r>
            <a:r>
              <a:rPr dirty="0" sz="1450" spc="-10">
                <a:latin typeface="Times New Roman"/>
                <a:cs typeface="Times New Roman"/>
              </a:rPr>
              <a:t>horse.”</a:t>
            </a:r>
            <a:endParaRPr sz="1450">
              <a:latin typeface="Times New Roman"/>
              <a:cs typeface="Times New Roman"/>
            </a:endParaRPr>
          </a:p>
          <a:p>
            <a:pPr algn="just" marL="12700" marR="9525">
              <a:lnSpc>
                <a:spcPts val="1730"/>
              </a:lnSpc>
              <a:spcBef>
                <a:spcPts val="575"/>
              </a:spcBef>
            </a:pPr>
            <a:r>
              <a:rPr dirty="0" sz="1450" spc="-30">
                <a:latin typeface="Times New Roman"/>
                <a:cs typeface="Times New Roman"/>
              </a:rPr>
              <a:t>“Now, </a:t>
            </a:r>
            <a:r>
              <a:rPr dirty="0" sz="1450" spc="-5">
                <a:latin typeface="Times New Roman"/>
                <a:cs typeface="Times New Roman"/>
              </a:rPr>
              <a:t>by </a:t>
            </a:r>
            <a:r>
              <a:rPr dirty="0" sz="1450" spc="-10">
                <a:latin typeface="Times New Roman"/>
                <a:cs typeface="Times New Roman"/>
              </a:rPr>
              <a:t>the rood!” cried Sir Daniel, “the wench was worth five hundred  </a:t>
            </a:r>
            <a:r>
              <a:rPr dirty="0" sz="1450" spc="-5">
                <a:latin typeface="Times New Roman"/>
                <a:cs typeface="Times New Roman"/>
              </a:rPr>
              <a:t>pound </a:t>
            </a:r>
            <a:r>
              <a:rPr dirty="0" sz="1450" spc="-10">
                <a:latin typeface="Times New Roman"/>
                <a:cs typeface="Times New Roman"/>
              </a:rPr>
              <a:t>to me and</a:t>
            </a:r>
            <a:r>
              <a:rPr dirty="0" sz="1450">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“Sir </a:t>
            </a:r>
            <a:r>
              <a:rPr dirty="0" sz="1450" spc="-5">
                <a:latin typeface="Times New Roman"/>
                <a:cs typeface="Times New Roman"/>
              </a:rPr>
              <a:t>knight,” </a:t>
            </a:r>
            <a:r>
              <a:rPr dirty="0" sz="1450" spc="-10">
                <a:latin typeface="Times New Roman"/>
                <a:cs typeface="Times New Roman"/>
              </a:rPr>
              <a:t>observed the </a:t>
            </a:r>
            <a:r>
              <a:rPr dirty="0" sz="1450" spc="-15">
                <a:latin typeface="Times New Roman"/>
                <a:cs typeface="Times New Roman"/>
              </a:rPr>
              <a:t>messenger, </a:t>
            </a:r>
            <a:r>
              <a:rPr dirty="0" sz="1450" spc="-10">
                <a:latin typeface="Times New Roman"/>
                <a:cs typeface="Times New Roman"/>
              </a:rPr>
              <a:t>with bitterness, “while that </a:t>
            </a:r>
            <a:r>
              <a:rPr dirty="0" sz="1450" spc="-5">
                <a:latin typeface="Times New Roman"/>
                <a:cs typeface="Times New Roman"/>
              </a:rPr>
              <a:t>ye </a:t>
            </a:r>
            <a:r>
              <a:rPr dirty="0" sz="1450" spc="-10">
                <a:latin typeface="Times New Roman"/>
                <a:cs typeface="Times New Roman"/>
              </a:rPr>
              <a:t>are here,  roaring for five hundred </a:t>
            </a:r>
            <a:r>
              <a:rPr dirty="0" sz="1450" spc="-5">
                <a:latin typeface="Times New Roman"/>
                <a:cs typeface="Times New Roman"/>
              </a:rPr>
              <a:t>pounds, </a:t>
            </a:r>
            <a:r>
              <a:rPr dirty="0" sz="1450" spc="-10">
                <a:latin typeface="Times New Roman"/>
                <a:cs typeface="Times New Roman"/>
              </a:rPr>
              <a:t>the realm </a:t>
            </a:r>
            <a:r>
              <a:rPr dirty="0" sz="1450" spc="-5">
                <a:latin typeface="Times New Roman"/>
                <a:cs typeface="Times New Roman"/>
              </a:rPr>
              <a:t>of </a:t>
            </a:r>
            <a:r>
              <a:rPr dirty="0" sz="1450" spc="-10">
                <a:latin typeface="Times New Roman"/>
                <a:cs typeface="Times New Roman"/>
              </a:rPr>
              <a:t>England is elsewhere being lost  and won.”</a:t>
            </a:r>
            <a:endParaRPr sz="145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“It is well said,” replied Sir Daniel. “Selden, fall me </a:t>
            </a:r>
            <a:r>
              <a:rPr dirty="0" sz="1450" spc="-5">
                <a:latin typeface="Times New Roman"/>
                <a:cs typeface="Times New Roman"/>
              </a:rPr>
              <a:t>out </a:t>
            </a:r>
            <a:r>
              <a:rPr dirty="0" sz="1450" spc="-10">
                <a:latin typeface="Times New Roman"/>
                <a:cs typeface="Times New Roman"/>
              </a:rPr>
              <a:t>with six cross-  bowmen; </a:t>
            </a:r>
            <a:r>
              <a:rPr dirty="0" sz="1450" spc="-5">
                <a:latin typeface="Times New Roman"/>
                <a:cs typeface="Times New Roman"/>
              </a:rPr>
              <a:t>hunt </a:t>
            </a:r>
            <a:r>
              <a:rPr dirty="0" sz="1450" spc="-10">
                <a:latin typeface="Times New Roman"/>
                <a:cs typeface="Times New Roman"/>
              </a:rPr>
              <a:t>me her down. </a:t>
            </a:r>
            <a:r>
              <a:rPr dirty="0" sz="1450" spc="-5">
                <a:latin typeface="Times New Roman"/>
                <a:cs typeface="Times New Roman"/>
              </a:rPr>
              <a:t>I </a:t>
            </a:r>
            <a:r>
              <a:rPr dirty="0" sz="1450" spc="-10">
                <a:latin typeface="Times New Roman"/>
                <a:cs typeface="Times New Roman"/>
              </a:rPr>
              <a:t>care </a:t>
            </a:r>
            <a:r>
              <a:rPr dirty="0" sz="1450" spc="-5">
                <a:latin typeface="Times New Roman"/>
                <a:cs typeface="Times New Roman"/>
              </a:rPr>
              <a:t>not </a:t>
            </a:r>
            <a:r>
              <a:rPr dirty="0" sz="1450" spc="-10">
                <a:latin typeface="Times New Roman"/>
                <a:cs typeface="Times New Roman"/>
              </a:rPr>
              <a:t>what it cost; </a:t>
            </a:r>
            <a:r>
              <a:rPr dirty="0" sz="1450" spc="-5">
                <a:latin typeface="Times New Roman"/>
                <a:cs typeface="Times New Roman"/>
              </a:rPr>
              <a:t>but, </a:t>
            </a:r>
            <a:r>
              <a:rPr dirty="0" sz="1450" spc="-10">
                <a:latin typeface="Times New Roman"/>
                <a:cs typeface="Times New Roman"/>
              </a:rPr>
              <a:t>at my returning, let  me find her at the Moat House. Be it </a:t>
            </a:r>
            <a:r>
              <a:rPr dirty="0" sz="1450" spc="-5">
                <a:latin typeface="Times New Roman"/>
                <a:cs typeface="Times New Roman"/>
              </a:rPr>
              <a:t>upon your </a:t>
            </a:r>
            <a:r>
              <a:rPr dirty="0" sz="1450" spc="-10">
                <a:latin typeface="Times New Roman"/>
                <a:cs typeface="Times New Roman"/>
              </a:rPr>
              <a:t>head. And </a:t>
            </a:r>
            <a:r>
              <a:rPr dirty="0" sz="1450" spc="-30">
                <a:latin typeface="Times New Roman"/>
                <a:cs typeface="Times New Roman"/>
              </a:rPr>
              <a:t>now, </a:t>
            </a:r>
            <a:r>
              <a:rPr dirty="0" sz="1450" spc="-10">
                <a:latin typeface="Times New Roman"/>
                <a:cs typeface="Times New Roman"/>
              </a:rPr>
              <a:t>sir </a:t>
            </a:r>
            <a:r>
              <a:rPr dirty="0" sz="1450" spc="-15">
                <a:latin typeface="Times New Roman"/>
                <a:cs typeface="Times New Roman"/>
              </a:rPr>
              <a:t>messenger,  </a:t>
            </a:r>
            <a:r>
              <a:rPr dirty="0" sz="1450" spc="-10">
                <a:latin typeface="Times New Roman"/>
                <a:cs typeface="Times New Roman"/>
              </a:rPr>
              <a:t>we march.”</a:t>
            </a:r>
            <a:endParaRPr sz="1450">
              <a:latin typeface="Times New Roman"/>
              <a:cs typeface="Times New Roman"/>
            </a:endParaRPr>
          </a:p>
          <a:p>
            <a:pPr algn="just" marL="12700" marR="13335">
              <a:lnSpc>
                <a:spcPts val="1730"/>
              </a:lnSpc>
              <a:spcBef>
                <a:spcPts val="570"/>
              </a:spcBef>
            </a:pPr>
            <a:r>
              <a:rPr dirty="0" sz="1450" spc="-10">
                <a:latin typeface="Times New Roman"/>
                <a:cs typeface="Times New Roman"/>
              </a:rPr>
              <a:t>And the troop broke into </a:t>
            </a:r>
            <a:r>
              <a:rPr dirty="0" sz="1450" spc="-5">
                <a:latin typeface="Times New Roman"/>
                <a:cs typeface="Times New Roman"/>
              </a:rPr>
              <a:t>a good </a:t>
            </a:r>
            <a:r>
              <a:rPr dirty="0" sz="1450" spc="-10">
                <a:latin typeface="Times New Roman"/>
                <a:cs typeface="Times New Roman"/>
              </a:rPr>
              <a:t>trot, and Selden and his six men were left  behind </a:t>
            </a:r>
            <a:r>
              <a:rPr dirty="0" sz="1450" spc="-5">
                <a:latin typeface="Times New Roman"/>
                <a:cs typeface="Times New Roman"/>
              </a:rPr>
              <a:t>upon </a:t>
            </a:r>
            <a:r>
              <a:rPr dirty="0" sz="1450" spc="-10">
                <a:latin typeface="Times New Roman"/>
                <a:cs typeface="Times New Roman"/>
              </a:rPr>
              <a:t>the street </a:t>
            </a:r>
            <a:r>
              <a:rPr dirty="0" sz="1450" spc="-5">
                <a:latin typeface="Times New Roman"/>
                <a:cs typeface="Times New Roman"/>
              </a:rPr>
              <a:t>of </a:t>
            </a:r>
            <a:r>
              <a:rPr dirty="0" sz="1450" spc="-20">
                <a:latin typeface="Times New Roman"/>
                <a:cs typeface="Times New Roman"/>
              </a:rPr>
              <a:t>Kettley, </a:t>
            </a:r>
            <a:r>
              <a:rPr dirty="0" sz="1450" spc="-10">
                <a:latin typeface="Times New Roman"/>
                <a:cs typeface="Times New Roman"/>
              </a:rPr>
              <a:t>with the staring</a:t>
            </a:r>
            <a:r>
              <a:rPr dirty="0" sz="1450" spc="40">
                <a:latin typeface="Times New Roman"/>
                <a:cs typeface="Times New Roman"/>
              </a:rPr>
              <a:t> </a:t>
            </a:r>
            <a:r>
              <a:rPr dirty="0" sz="1450" spc="-10">
                <a:latin typeface="Times New Roman"/>
                <a:cs typeface="Times New Roman"/>
              </a:rPr>
              <a:t>villagers.</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1800">
              <a:latin typeface="Times New Roman"/>
              <a:cs typeface="Times New Roman"/>
            </a:endParaRPr>
          </a:p>
          <a:p>
            <a:pPr algn="ctr">
              <a:lnSpc>
                <a:spcPct val="100000"/>
              </a:lnSpc>
            </a:pPr>
            <a:r>
              <a:rPr dirty="0" sz="1450" spc="-15" b="1">
                <a:latin typeface="Times New Roman"/>
                <a:cs typeface="Times New Roman"/>
              </a:rPr>
              <a:t>CHAPTER </a:t>
            </a:r>
            <a:r>
              <a:rPr dirty="0" sz="1450" spc="-10" b="1">
                <a:latin typeface="Times New Roman"/>
                <a:cs typeface="Times New Roman"/>
              </a:rPr>
              <a:t>II—IN THE</a:t>
            </a:r>
            <a:r>
              <a:rPr dirty="0" sz="1450" spc="5" b="1">
                <a:latin typeface="Times New Roman"/>
                <a:cs typeface="Times New Roman"/>
              </a:rPr>
              <a:t> </a:t>
            </a:r>
            <a:r>
              <a:rPr dirty="0" sz="1450" spc="-10" b="1">
                <a:latin typeface="Times New Roman"/>
                <a:cs typeface="Times New Roman"/>
              </a:rPr>
              <a:t>FEN</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It was near six in the May morning when Dick began to ride down into the fen  </a:t>
            </a:r>
            <a:r>
              <a:rPr dirty="0" sz="1450" spc="-5">
                <a:latin typeface="Times New Roman"/>
                <a:cs typeface="Times New Roman"/>
              </a:rPr>
              <a:t>upon </a:t>
            </a:r>
            <a:r>
              <a:rPr dirty="0" sz="1450" spc="-10">
                <a:latin typeface="Times New Roman"/>
                <a:cs typeface="Times New Roman"/>
              </a:rPr>
              <a:t>his homeward </a:t>
            </a:r>
            <a:r>
              <a:rPr dirty="0" sz="1450" spc="-35">
                <a:latin typeface="Times New Roman"/>
                <a:cs typeface="Times New Roman"/>
              </a:rPr>
              <a:t>way. </a:t>
            </a:r>
            <a:r>
              <a:rPr dirty="0" sz="1450" spc="-10">
                <a:latin typeface="Times New Roman"/>
                <a:cs typeface="Times New Roman"/>
              </a:rPr>
              <a:t>The sky was all blue; the jolly wind blew loud and  steady; the windmill-sails were spinning; and the willows over all the fen  rippling and whitening like </a:t>
            </a:r>
            <a:r>
              <a:rPr dirty="0" sz="1450" spc="-5">
                <a:latin typeface="Times New Roman"/>
                <a:cs typeface="Times New Roman"/>
              </a:rPr>
              <a:t>a </a:t>
            </a:r>
            <a:r>
              <a:rPr dirty="0" sz="1450" spc="-10">
                <a:latin typeface="Times New Roman"/>
                <a:cs typeface="Times New Roman"/>
              </a:rPr>
              <a:t>field </a:t>
            </a:r>
            <a:r>
              <a:rPr dirty="0" sz="1450" spc="-5">
                <a:latin typeface="Times New Roman"/>
                <a:cs typeface="Times New Roman"/>
              </a:rPr>
              <a:t>of </a:t>
            </a:r>
            <a:r>
              <a:rPr dirty="0" sz="1450" spc="-10">
                <a:latin typeface="Times New Roman"/>
                <a:cs typeface="Times New Roman"/>
              </a:rPr>
              <a:t>corn. He had been all </a:t>
            </a:r>
            <a:r>
              <a:rPr dirty="0" sz="1450" spc="-5">
                <a:latin typeface="Times New Roman"/>
                <a:cs typeface="Times New Roman"/>
              </a:rPr>
              <a:t>night </a:t>
            </a:r>
            <a:r>
              <a:rPr dirty="0" sz="1450" spc="-10">
                <a:latin typeface="Times New Roman"/>
                <a:cs typeface="Times New Roman"/>
              </a:rPr>
              <a:t>in the saddle,  </a:t>
            </a:r>
            <a:r>
              <a:rPr dirty="0" sz="1450" spc="-5">
                <a:latin typeface="Times New Roman"/>
                <a:cs typeface="Times New Roman"/>
              </a:rPr>
              <a:t>but </a:t>
            </a:r>
            <a:r>
              <a:rPr dirty="0" sz="1450" spc="-10">
                <a:latin typeface="Times New Roman"/>
                <a:cs typeface="Times New Roman"/>
              </a:rPr>
              <a:t>his heart was </a:t>
            </a:r>
            <a:r>
              <a:rPr dirty="0" sz="1450" spc="-5">
                <a:latin typeface="Times New Roman"/>
                <a:cs typeface="Times New Roman"/>
              </a:rPr>
              <a:t>good </a:t>
            </a:r>
            <a:r>
              <a:rPr dirty="0" sz="1450" spc="-10">
                <a:latin typeface="Times New Roman"/>
                <a:cs typeface="Times New Roman"/>
              </a:rPr>
              <a:t>and his </a:t>
            </a:r>
            <a:r>
              <a:rPr dirty="0" sz="1450" spc="-5">
                <a:latin typeface="Times New Roman"/>
                <a:cs typeface="Times New Roman"/>
              </a:rPr>
              <a:t>body sound,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rode right</a:t>
            </a:r>
            <a:r>
              <a:rPr dirty="0" sz="1450" spc="40">
                <a:latin typeface="Times New Roman"/>
                <a:cs typeface="Times New Roman"/>
              </a:rPr>
              <a:t> </a:t>
            </a:r>
            <a:r>
              <a:rPr dirty="0" sz="1450" spc="-20">
                <a:latin typeface="Times New Roman"/>
                <a:cs typeface="Times New Roman"/>
              </a:rPr>
              <a:t>merrily.</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The path went down and down into the marsh, till </a:t>
            </a:r>
            <a:r>
              <a:rPr dirty="0" sz="1450" spc="-5">
                <a:latin typeface="Times New Roman"/>
                <a:cs typeface="Times New Roman"/>
              </a:rPr>
              <a:t>he </a:t>
            </a:r>
            <a:r>
              <a:rPr dirty="0" sz="1450" spc="-10">
                <a:latin typeface="Times New Roman"/>
                <a:cs typeface="Times New Roman"/>
              </a:rPr>
              <a:t>lost sight </a:t>
            </a:r>
            <a:r>
              <a:rPr dirty="0" sz="1450" spc="-5">
                <a:latin typeface="Times New Roman"/>
                <a:cs typeface="Times New Roman"/>
              </a:rPr>
              <a:t>of </a:t>
            </a:r>
            <a:r>
              <a:rPr dirty="0" sz="1450" spc="-10">
                <a:latin typeface="Times New Roman"/>
                <a:cs typeface="Times New Roman"/>
              </a:rPr>
              <a:t>all the  neighbouring landmarks </a:t>
            </a:r>
            <a:r>
              <a:rPr dirty="0" sz="1450" spc="-5">
                <a:latin typeface="Times New Roman"/>
                <a:cs typeface="Times New Roman"/>
              </a:rPr>
              <a:t>but </a:t>
            </a:r>
            <a:r>
              <a:rPr dirty="0" sz="1450" spc="-10">
                <a:latin typeface="Times New Roman"/>
                <a:cs typeface="Times New Roman"/>
              </a:rPr>
              <a:t>Kettley windmill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knoll </a:t>
            </a:r>
            <a:r>
              <a:rPr dirty="0" sz="1450" spc="-10">
                <a:latin typeface="Times New Roman"/>
                <a:cs typeface="Times New Roman"/>
              </a:rPr>
              <a:t>behind him, and the  extreme top </a:t>
            </a:r>
            <a:r>
              <a:rPr dirty="0" sz="1450" spc="-5">
                <a:latin typeface="Times New Roman"/>
                <a:cs typeface="Times New Roman"/>
              </a:rPr>
              <a:t>of </a:t>
            </a:r>
            <a:r>
              <a:rPr dirty="0" sz="1450" spc="-15">
                <a:latin typeface="Times New Roman"/>
                <a:cs typeface="Times New Roman"/>
              </a:rPr>
              <a:t>Tunstall </a:t>
            </a:r>
            <a:r>
              <a:rPr dirty="0" sz="1450" spc="-10">
                <a:latin typeface="Times New Roman"/>
                <a:cs typeface="Times New Roman"/>
              </a:rPr>
              <a:t>Forest far before. On either hand there were great  fields </a:t>
            </a:r>
            <a:r>
              <a:rPr dirty="0" sz="1450" spc="-5">
                <a:latin typeface="Times New Roman"/>
                <a:cs typeface="Times New Roman"/>
              </a:rPr>
              <a:t>of </a:t>
            </a:r>
            <a:r>
              <a:rPr dirty="0" sz="1450" spc="-10">
                <a:latin typeface="Times New Roman"/>
                <a:cs typeface="Times New Roman"/>
              </a:rPr>
              <a:t>blowing reeds and willows, </a:t>
            </a:r>
            <a:r>
              <a:rPr dirty="0" sz="1450" spc="-5">
                <a:latin typeface="Times New Roman"/>
                <a:cs typeface="Times New Roman"/>
              </a:rPr>
              <a:t>pools of </a:t>
            </a:r>
            <a:r>
              <a:rPr dirty="0" sz="1450" spc="-10">
                <a:latin typeface="Times New Roman"/>
                <a:cs typeface="Times New Roman"/>
              </a:rPr>
              <a:t>water shaking in the wind, and  treacherous </a:t>
            </a:r>
            <a:r>
              <a:rPr dirty="0" sz="1450" spc="-5">
                <a:latin typeface="Times New Roman"/>
                <a:cs typeface="Times New Roman"/>
              </a:rPr>
              <a:t>bogs, </a:t>
            </a:r>
            <a:r>
              <a:rPr dirty="0" sz="1450" spc="-10">
                <a:latin typeface="Times New Roman"/>
                <a:cs typeface="Times New Roman"/>
              </a:rPr>
              <a:t>as green as emerald, to tempt and to betray the </a:t>
            </a:r>
            <a:r>
              <a:rPr dirty="0" sz="1450" spc="-20">
                <a:latin typeface="Times New Roman"/>
                <a:cs typeface="Times New Roman"/>
              </a:rPr>
              <a:t>traveller. </a:t>
            </a:r>
            <a:r>
              <a:rPr dirty="0" sz="1450" spc="-10">
                <a:latin typeface="Times New Roman"/>
                <a:cs typeface="Times New Roman"/>
              </a:rPr>
              <a:t>The  path lay almost straight through the morass. It was already very ancient; its  foundation had been laid </a:t>
            </a:r>
            <a:r>
              <a:rPr dirty="0" sz="1450" spc="-5">
                <a:latin typeface="Times New Roman"/>
                <a:cs typeface="Times New Roman"/>
              </a:rPr>
              <a:t>by </a:t>
            </a:r>
            <a:r>
              <a:rPr dirty="0" sz="1450" spc="-10">
                <a:latin typeface="Times New Roman"/>
                <a:cs typeface="Times New Roman"/>
              </a:rPr>
              <a:t>Roman soldiery; in the lapse </a:t>
            </a:r>
            <a:r>
              <a:rPr dirty="0" sz="1450" spc="-5">
                <a:latin typeface="Times New Roman"/>
                <a:cs typeface="Times New Roman"/>
              </a:rPr>
              <a:t>of </a:t>
            </a:r>
            <a:r>
              <a:rPr dirty="0" sz="1450" spc="-10">
                <a:latin typeface="Times New Roman"/>
                <a:cs typeface="Times New Roman"/>
              </a:rPr>
              <a:t>ages much </a:t>
            </a:r>
            <a:r>
              <a:rPr dirty="0" sz="1450" spc="-5">
                <a:latin typeface="Times New Roman"/>
                <a:cs typeface="Times New Roman"/>
              </a:rPr>
              <a:t>of </a:t>
            </a:r>
            <a:r>
              <a:rPr dirty="0" sz="1450" spc="-10">
                <a:latin typeface="Times New Roman"/>
                <a:cs typeface="Times New Roman"/>
              </a:rPr>
              <a:t>it  had </a:t>
            </a:r>
            <a:r>
              <a:rPr dirty="0" sz="1450" spc="-5">
                <a:latin typeface="Times New Roman"/>
                <a:cs typeface="Times New Roman"/>
              </a:rPr>
              <a:t>sunk, </a:t>
            </a:r>
            <a:r>
              <a:rPr dirty="0" sz="1450" spc="-10">
                <a:latin typeface="Times New Roman"/>
                <a:cs typeface="Times New Roman"/>
              </a:rPr>
              <a:t>and every here and there, for </a:t>
            </a:r>
            <a:r>
              <a:rPr dirty="0" sz="1450" spc="-5">
                <a:latin typeface="Times New Roman"/>
                <a:cs typeface="Times New Roman"/>
              </a:rPr>
              <a:t>a </a:t>
            </a:r>
            <a:r>
              <a:rPr dirty="0" sz="1450" spc="-10">
                <a:latin typeface="Times New Roman"/>
                <a:cs typeface="Times New Roman"/>
              </a:rPr>
              <a:t>few hundred yards, it lay </a:t>
            </a:r>
            <a:r>
              <a:rPr dirty="0" sz="1450" spc="-15">
                <a:latin typeface="Times New Roman"/>
                <a:cs typeface="Times New Roman"/>
              </a:rPr>
              <a:t>submerged  </a:t>
            </a:r>
            <a:r>
              <a:rPr dirty="0" sz="1450" spc="-10">
                <a:latin typeface="Times New Roman"/>
                <a:cs typeface="Times New Roman"/>
              </a:rPr>
              <a:t>below the stagnant waters </a:t>
            </a:r>
            <a:r>
              <a:rPr dirty="0" sz="1450" spc="-5">
                <a:latin typeface="Times New Roman"/>
                <a:cs typeface="Times New Roman"/>
              </a:rPr>
              <a:t>of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fen.</a:t>
            </a:r>
            <a:endParaRPr sz="1450">
              <a:latin typeface="Times New Roman"/>
              <a:cs typeface="Times New Roman"/>
            </a:endParaRPr>
          </a:p>
          <a:p>
            <a:pPr algn="just" marL="12700" marR="5715">
              <a:lnSpc>
                <a:spcPts val="1730"/>
              </a:lnSpc>
              <a:spcBef>
                <a:spcPts val="560"/>
              </a:spcBef>
            </a:pPr>
            <a:r>
              <a:rPr dirty="0" sz="1450" spc="-10">
                <a:latin typeface="Times New Roman"/>
                <a:cs typeface="Times New Roman"/>
              </a:rPr>
              <a:t>About </a:t>
            </a:r>
            <a:r>
              <a:rPr dirty="0" sz="1450" spc="-5">
                <a:latin typeface="Times New Roman"/>
                <a:cs typeface="Times New Roman"/>
              </a:rPr>
              <a:t>a </a:t>
            </a:r>
            <a:r>
              <a:rPr dirty="0" sz="1450" spc="-10">
                <a:latin typeface="Times New Roman"/>
                <a:cs typeface="Times New Roman"/>
              </a:rPr>
              <a:t>mile from </a:t>
            </a:r>
            <a:r>
              <a:rPr dirty="0" sz="1450" spc="-20">
                <a:latin typeface="Times New Roman"/>
                <a:cs typeface="Times New Roman"/>
              </a:rPr>
              <a:t>Kettley, </a:t>
            </a:r>
            <a:r>
              <a:rPr dirty="0" sz="1450" spc="-10">
                <a:latin typeface="Times New Roman"/>
                <a:cs typeface="Times New Roman"/>
              </a:rPr>
              <a:t>Dick came to </a:t>
            </a:r>
            <a:r>
              <a:rPr dirty="0" sz="1450" spc="-5">
                <a:latin typeface="Times New Roman"/>
                <a:cs typeface="Times New Roman"/>
              </a:rPr>
              <a:t>one </a:t>
            </a:r>
            <a:r>
              <a:rPr dirty="0" sz="1450" spc="-10">
                <a:latin typeface="Times New Roman"/>
                <a:cs typeface="Times New Roman"/>
              </a:rPr>
              <a:t>such break in the plain line </a:t>
            </a:r>
            <a:r>
              <a:rPr dirty="0" sz="1450" spc="-5">
                <a:latin typeface="Times New Roman"/>
                <a:cs typeface="Times New Roman"/>
              </a:rPr>
              <a:t>of  </a:t>
            </a:r>
            <a:r>
              <a:rPr dirty="0" sz="1450" spc="-20">
                <a:latin typeface="Times New Roman"/>
                <a:cs typeface="Times New Roman"/>
              </a:rPr>
              <a:t>causeway, </a:t>
            </a:r>
            <a:r>
              <a:rPr dirty="0" sz="1450" spc="-10">
                <a:latin typeface="Times New Roman"/>
                <a:cs typeface="Times New Roman"/>
              </a:rPr>
              <a:t>where the reeds and willows grew dispersedly like little islands and  confused the eye. The gap, besides, was more than usually </a:t>
            </a:r>
            <a:r>
              <a:rPr dirty="0" sz="1450" spc="-5">
                <a:latin typeface="Times New Roman"/>
                <a:cs typeface="Times New Roman"/>
              </a:rPr>
              <a:t>long;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place  where any stranger might come readily to mischief; and Dick bethought him,  with something like </a:t>
            </a:r>
            <a:r>
              <a:rPr dirty="0" sz="1450" spc="-5">
                <a:latin typeface="Times New Roman"/>
                <a:cs typeface="Times New Roman"/>
              </a:rPr>
              <a:t>a </a:t>
            </a:r>
            <a:r>
              <a:rPr dirty="0" sz="1450" spc="-10">
                <a:latin typeface="Times New Roman"/>
                <a:cs typeface="Times New Roman"/>
              </a:rPr>
              <a:t>pang, </a:t>
            </a:r>
            <a:r>
              <a:rPr dirty="0" sz="1450" spc="-5">
                <a:latin typeface="Times New Roman"/>
                <a:cs typeface="Times New Roman"/>
              </a:rPr>
              <a:t>of </a:t>
            </a:r>
            <a:r>
              <a:rPr dirty="0" sz="1450" spc="-10">
                <a:latin typeface="Times New Roman"/>
                <a:cs typeface="Times New Roman"/>
              </a:rPr>
              <a:t>the lad whom </a:t>
            </a:r>
            <a:r>
              <a:rPr dirty="0" sz="1450" spc="-5">
                <a:latin typeface="Times New Roman"/>
                <a:cs typeface="Times New Roman"/>
              </a:rPr>
              <a:t>he </a:t>
            </a:r>
            <a:r>
              <a:rPr dirty="0" sz="1450" spc="-10">
                <a:latin typeface="Times New Roman"/>
                <a:cs typeface="Times New Roman"/>
              </a:rPr>
              <a:t>had so imperfectly directed.  As for himself, </a:t>
            </a:r>
            <a:r>
              <a:rPr dirty="0" sz="1450" spc="-5">
                <a:latin typeface="Times New Roman"/>
                <a:cs typeface="Times New Roman"/>
              </a:rPr>
              <a:t>one </a:t>
            </a:r>
            <a:r>
              <a:rPr dirty="0" sz="1450" spc="-10">
                <a:latin typeface="Times New Roman"/>
                <a:cs typeface="Times New Roman"/>
              </a:rPr>
              <a:t>look backward to where the windmill sails were turning  black against the blue </a:t>
            </a:r>
            <a:r>
              <a:rPr dirty="0" sz="1450" spc="-5">
                <a:latin typeface="Times New Roman"/>
                <a:cs typeface="Times New Roman"/>
              </a:rPr>
              <a:t>of </a:t>
            </a:r>
            <a:r>
              <a:rPr dirty="0" sz="1450" spc="-10">
                <a:latin typeface="Times New Roman"/>
                <a:cs typeface="Times New Roman"/>
              </a:rPr>
              <a:t>heaven—one look forward to the high ground </a:t>
            </a:r>
            <a:r>
              <a:rPr dirty="0" sz="1450" spc="-5">
                <a:latin typeface="Times New Roman"/>
                <a:cs typeface="Times New Roman"/>
              </a:rPr>
              <a:t>of  </a:t>
            </a:r>
            <a:r>
              <a:rPr dirty="0" sz="1450" spc="-15">
                <a:latin typeface="Times New Roman"/>
                <a:cs typeface="Times New Roman"/>
              </a:rPr>
              <a:t>Tunstall </a:t>
            </a:r>
            <a:r>
              <a:rPr dirty="0" sz="1450" spc="-10">
                <a:latin typeface="Times New Roman"/>
                <a:cs typeface="Times New Roman"/>
              </a:rPr>
              <a:t>Forest, and </a:t>
            </a:r>
            <a:r>
              <a:rPr dirty="0" sz="1450" spc="-5">
                <a:latin typeface="Times New Roman"/>
                <a:cs typeface="Times New Roman"/>
              </a:rPr>
              <a:t>he </a:t>
            </a:r>
            <a:r>
              <a:rPr dirty="0" sz="1450" spc="-10">
                <a:latin typeface="Times New Roman"/>
                <a:cs typeface="Times New Roman"/>
              </a:rPr>
              <a:t>was sufficiently directed and held straight </a:t>
            </a:r>
            <a:r>
              <a:rPr dirty="0" sz="1450" spc="-5">
                <a:latin typeface="Times New Roman"/>
                <a:cs typeface="Times New Roman"/>
              </a:rPr>
              <a:t>on, </a:t>
            </a:r>
            <a:r>
              <a:rPr dirty="0" sz="1450" spc="-10">
                <a:latin typeface="Times New Roman"/>
                <a:cs typeface="Times New Roman"/>
              </a:rPr>
              <a:t>the water  washing to his </a:t>
            </a:r>
            <a:r>
              <a:rPr dirty="0" sz="1450" spc="-20">
                <a:latin typeface="Times New Roman"/>
                <a:cs typeface="Times New Roman"/>
              </a:rPr>
              <a:t>horse’s </a:t>
            </a:r>
            <a:r>
              <a:rPr dirty="0" sz="1450" spc="-10">
                <a:latin typeface="Times New Roman"/>
                <a:cs typeface="Times New Roman"/>
              </a:rPr>
              <a:t>knees, as safe as </a:t>
            </a:r>
            <a:r>
              <a:rPr dirty="0" sz="1450" spc="-5">
                <a:latin typeface="Times New Roman"/>
                <a:cs typeface="Times New Roman"/>
              </a:rPr>
              <a:t>on a</a:t>
            </a:r>
            <a:r>
              <a:rPr dirty="0" sz="1450" spc="45">
                <a:latin typeface="Times New Roman"/>
                <a:cs typeface="Times New Roman"/>
              </a:rPr>
              <a:t> </a:t>
            </a:r>
            <a:r>
              <a:rPr dirty="0" sz="1450" spc="-20">
                <a:latin typeface="Times New Roman"/>
                <a:cs typeface="Times New Roman"/>
              </a:rPr>
              <a:t>highway.</a:t>
            </a:r>
            <a:endParaRPr sz="1450">
              <a:latin typeface="Times New Roman"/>
              <a:cs typeface="Times New Roman"/>
            </a:endParaRPr>
          </a:p>
          <a:p>
            <a:pPr algn="just" marL="12700" marR="36195">
              <a:lnSpc>
                <a:spcPts val="1730"/>
              </a:lnSpc>
              <a:spcBef>
                <a:spcPts val="565"/>
              </a:spcBef>
            </a:pPr>
            <a:r>
              <a:rPr dirty="0" sz="1450" spc="-10">
                <a:latin typeface="Times New Roman"/>
                <a:cs typeface="Times New Roman"/>
              </a:rPr>
              <a:t>Half-way across, and when </a:t>
            </a:r>
            <a:r>
              <a:rPr dirty="0" sz="1450" spc="-5">
                <a:latin typeface="Times New Roman"/>
                <a:cs typeface="Times New Roman"/>
              </a:rPr>
              <a:t>he </a:t>
            </a:r>
            <a:r>
              <a:rPr dirty="0" sz="1450" spc="-10">
                <a:latin typeface="Times New Roman"/>
                <a:cs typeface="Times New Roman"/>
              </a:rPr>
              <a:t>had already sighted the path rising high and dry  </a:t>
            </a:r>
            <a:r>
              <a:rPr dirty="0" sz="1450" spc="-5">
                <a:latin typeface="Times New Roman"/>
                <a:cs typeface="Times New Roman"/>
              </a:rPr>
              <a:t>upon </a:t>
            </a:r>
            <a:r>
              <a:rPr dirty="0" sz="1450" spc="-10">
                <a:latin typeface="Times New Roman"/>
                <a:cs typeface="Times New Roman"/>
              </a:rPr>
              <a:t>the farther side, </a:t>
            </a:r>
            <a:r>
              <a:rPr dirty="0" sz="1450" spc="-5">
                <a:latin typeface="Times New Roman"/>
                <a:cs typeface="Times New Roman"/>
              </a:rPr>
              <a:t>he </a:t>
            </a:r>
            <a:r>
              <a:rPr dirty="0" sz="1450" spc="-10">
                <a:latin typeface="Times New Roman"/>
                <a:cs typeface="Times New Roman"/>
              </a:rPr>
              <a:t>was aware </a:t>
            </a:r>
            <a:r>
              <a:rPr dirty="0" sz="1450" spc="-5">
                <a:latin typeface="Times New Roman"/>
                <a:cs typeface="Times New Roman"/>
              </a:rPr>
              <a:t>of a </a:t>
            </a:r>
            <a:r>
              <a:rPr dirty="0" sz="1450" spc="-10">
                <a:latin typeface="Times New Roman"/>
                <a:cs typeface="Times New Roman"/>
              </a:rPr>
              <a:t>great splashing </a:t>
            </a:r>
            <a:r>
              <a:rPr dirty="0" sz="1450" spc="-5">
                <a:latin typeface="Times New Roman"/>
                <a:cs typeface="Times New Roman"/>
              </a:rPr>
              <a:t>on </a:t>
            </a:r>
            <a:r>
              <a:rPr dirty="0" sz="1450" spc="-10">
                <a:latin typeface="Times New Roman"/>
                <a:cs typeface="Times New Roman"/>
              </a:rPr>
              <a:t>his right, and saw </a:t>
            </a:r>
            <a:r>
              <a:rPr dirty="0" sz="1450" spc="-5">
                <a:latin typeface="Times New Roman"/>
                <a:cs typeface="Times New Roman"/>
              </a:rPr>
              <a:t>a  </a:t>
            </a:r>
            <a:r>
              <a:rPr dirty="0" sz="1450" spc="-10">
                <a:latin typeface="Times New Roman"/>
                <a:cs typeface="Times New Roman"/>
              </a:rPr>
              <a:t>grey horse, sunk to its belly in the mud, and still spasmodically</a:t>
            </a:r>
            <a:r>
              <a:rPr dirty="0" sz="1450" spc="130">
                <a:latin typeface="Times New Roman"/>
                <a:cs typeface="Times New Roman"/>
              </a:rPr>
              <a:t> </a:t>
            </a:r>
            <a:r>
              <a:rPr dirty="0" sz="1450" spc="-10">
                <a:latin typeface="Times New Roman"/>
                <a:cs typeface="Times New Roman"/>
              </a:rPr>
              <a:t>struggling.</a:t>
            </a:r>
            <a:endParaRPr sz="1450">
              <a:latin typeface="Times New Roman"/>
              <a:cs typeface="Times New Roman"/>
            </a:endParaRPr>
          </a:p>
          <a:p>
            <a:pPr algn="just" marL="12700">
              <a:lnSpc>
                <a:spcPts val="1664"/>
              </a:lnSpc>
            </a:pPr>
            <a:r>
              <a:rPr dirty="0" sz="1450" spc="-20">
                <a:latin typeface="Times New Roman"/>
                <a:cs typeface="Times New Roman"/>
              </a:rPr>
              <a:t>Instantly, </a:t>
            </a:r>
            <a:r>
              <a:rPr dirty="0" sz="1450" spc="-10">
                <a:latin typeface="Times New Roman"/>
                <a:cs typeface="Times New Roman"/>
              </a:rPr>
              <a:t>as though it had divined the neighbourhood </a:t>
            </a:r>
            <a:r>
              <a:rPr dirty="0" sz="1450" spc="-5">
                <a:latin typeface="Times New Roman"/>
                <a:cs typeface="Times New Roman"/>
              </a:rPr>
              <a:t>of </a:t>
            </a:r>
            <a:r>
              <a:rPr dirty="0" sz="1450" spc="-10">
                <a:latin typeface="Times New Roman"/>
                <a:cs typeface="Times New Roman"/>
              </a:rPr>
              <a:t>help, the </a:t>
            </a:r>
            <a:r>
              <a:rPr dirty="0" sz="1450" spc="-5">
                <a:latin typeface="Times New Roman"/>
                <a:cs typeface="Times New Roman"/>
              </a:rPr>
              <a:t>poor</a:t>
            </a:r>
            <a:r>
              <a:rPr dirty="0" sz="1450" spc="15">
                <a:latin typeface="Times New Roman"/>
                <a:cs typeface="Times New Roman"/>
              </a:rPr>
              <a:t> </a:t>
            </a:r>
            <a:r>
              <a:rPr dirty="0" sz="1450" spc="-10">
                <a:latin typeface="Times New Roman"/>
                <a:cs typeface="Times New Roman"/>
              </a:rPr>
              <a:t>beast</a:t>
            </a:r>
            <a:endParaRPr sz="1450">
              <a:latin typeface="Times New Roman"/>
              <a:cs typeface="Times New Roman"/>
            </a:endParaRPr>
          </a:p>
          <a:p>
            <a:pPr algn="just" marL="12700" marR="6350">
              <a:lnSpc>
                <a:spcPts val="1730"/>
              </a:lnSpc>
              <a:spcBef>
                <a:spcPts val="60"/>
              </a:spcBef>
            </a:pPr>
            <a:r>
              <a:rPr dirty="0" sz="1450" spc="-10">
                <a:latin typeface="Times New Roman"/>
                <a:cs typeface="Times New Roman"/>
              </a:rPr>
              <a:t>began to neigh most </a:t>
            </a:r>
            <a:r>
              <a:rPr dirty="0" sz="1450" spc="-15">
                <a:latin typeface="Times New Roman"/>
                <a:cs typeface="Times New Roman"/>
              </a:rPr>
              <a:t>piercingly. </a:t>
            </a:r>
            <a:r>
              <a:rPr dirty="0" sz="1450" spc="-10">
                <a:latin typeface="Times New Roman"/>
                <a:cs typeface="Times New Roman"/>
              </a:rPr>
              <a:t>It rolled, meanwhile, </a:t>
            </a:r>
            <a:r>
              <a:rPr dirty="0" sz="1450" spc="-5">
                <a:latin typeface="Times New Roman"/>
                <a:cs typeface="Times New Roman"/>
              </a:rPr>
              <a:t>a </a:t>
            </a:r>
            <a:r>
              <a:rPr dirty="0" sz="1450" spc="-10">
                <a:latin typeface="Times New Roman"/>
                <a:cs typeface="Times New Roman"/>
              </a:rPr>
              <a:t>blood-shot eye, insane  with terror; and as it sprawled wallowing in the quag, clouds </a:t>
            </a:r>
            <a:r>
              <a:rPr dirty="0" sz="1450" spc="-5">
                <a:latin typeface="Times New Roman"/>
                <a:cs typeface="Times New Roman"/>
              </a:rPr>
              <a:t>of </a:t>
            </a:r>
            <a:r>
              <a:rPr dirty="0" sz="1450" spc="-10">
                <a:latin typeface="Times New Roman"/>
                <a:cs typeface="Times New Roman"/>
              </a:rPr>
              <a:t>stinging  insects rose and buzzed about it in the</a:t>
            </a:r>
            <a:r>
              <a:rPr dirty="0" sz="1450" spc="30">
                <a:latin typeface="Times New Roman"/>
                <a:cs typeface="Times New Roman"/>
              </a:rPr>
              <a:t> </a:t>
            </a:r>
            <a:r>
              <a:rPr dirty="0" sz="1450" spc="-30">
                <a:latin typeface="Times New Roman"/>
                <a:cs typeface="Times New Roman"/>
              </a:rPr>
              <a:t>air.</a:t>
            </a:r>
            <a:endParaRPr sz="145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had collected—half </a:t>
            </a:r>
            <a:r>
              <a:rPr dirty="0" sz="1450" spc="-5">
                <a:latin typeface="Times New Roman"/>
                <a:cs typeface="Times New Roman"/>
              </a:rPr>
              <a:t>a </a:t>
            </a:r>
            <a:r>
              <a:rPr dirty="0" sz="1450" spc="-10">
                <a:latin typeface="Times New Roman"/>
                <a:cs typeface="Times New Roman"/>
              </a:rPr>
              <a:t>dozen women and </a:t>
            </a:r>
            <a:r>
              <a:rPr dirty="0" sz="1450" spc="-5">
                <a:latin typeface="Times New Roman"/>
                <a:cs typeface="Times New Roman"/>
              </a:rPr>
              <a:t>one </a:t>
            </a:r>
            <a:r>
              <a:rPr dirty="0" sz="1450" spc="-10">
                <a:latin typeface="Times New Roman"/>
                <a:cs typeface="Times New Roman"/>
              </a:rPr>
              <a:t>tall fellow in </a:t>
            </a:r>
            <a:r>
              <a:rPr dirty="0" sz="1450" spc="-5">
                <a:latin typeface="Times New Roman"/>
                <a:cs typeface="Times New Roman"/>
              </a:rPr>
              <a:t>a </a:t>
            </a:r>
            <a:r>
              <a:rPr dirty="0" sz="1450" spc="-10">
                <a:latin typeface="Times New Roman"/>
                <a:cs typeface="Times New Roman"/>
              </a:rPr>
              <a:t>russet smock—  discussing what the bell betided. An express had </a:t>
            </a:r>
            <a:r>
              <a:rPr dirty="0" sz="1450" spc="-5">
                <a:latin typeface="Times New Roman"/>
                <a:cs typeface="Times New Roman"/>
              </a:rPr>
              <a:t>gone </a:t>
            </a:r>
            <a:r>
              <a:rPr dirty="0" sz="1450" spc="-10">
                <a:latin typeface="Times New Roman"/>
                <a:cs typeface="Times New Roman"/>
              </a:rPr>
              <a:t>through the hamlet half  an </a:t>
            </a:r>
            <a:r>
              <a:rPr dirty="0" sz="1450" spc="-5">
                <a:latin typeface="Times New Roman"/>
                <a:cs typeface="Times New Roman"/>
              </a:rPr>
              <a:t>hour </a:t>
            </a:r>
            <a:r>
              <a:rPr dirty="0" sz="1450" spc="-10">
                <a:latin typeface="Times New Roman"/>
                <a:cs typeface="Times New Roman"/>
              </a:rPr>
              <a:t>before, and drunk </a:t>
            </a:r>
            <a:r>
              <a:rPr dirty="0" sz="1450" spc="-5">
                <a:latin typeface="Times New Roman"/>
                <a:cs typeface="Times New Roman"/>
              </a:rPr>
              <a:t>a pot of </a:t>
            </a:r>
            <a:r>
              <a:rPr dirty="0" sz="1450" spc="-10">
                <a:latin typeface="Times New Roman"/>
                <a:cs typeface="Times New Roman"/>
              </a:rPr>
              <a:t>ale in the saddle, </a:t>
            </a:r>
            <a:r>
              <a:rPr dirty="0" sz="1450" spc="-5">
                <a:latin typeface="Times New Roman"/>
                <a:cs typeface="Times New Roman"/>
              </a:rPr>
              <a:t>not </a:t>
            </a:r>
            <a:r>
              <a:rPr dirty="0" sz="1450" spc="-10">
                <a:latin typeface="Times New Roman"/>
                <a:cs typeface="Times New Roman"/>
              </a:rPr>
              <a:t>daring to dismount for  the hurry </a:t>
            </a:r>
            <a:r>
              <a:rPr dirty="0" sz="1450" spc="-5">
                <a:latin typeface="Times New Roman"/>
                <a:cs typeface="Times New Roman"/>
              </a:rPr>
              <a:t>of </a:t>
            </a:r>
            <a:r>
              <a:rPr dirty="0" sz="1450" spc="-10">
                <a:latin typeface="Times New Roman"/>
                <a:cs typeface="Times New Roman"/>
              </a:rPr>
              <a:t>his errand; </a:t>
            </a:r>
            <a:r>
              <a:rPr dirty="0" sz="1450" spc="-5">
                <a:latin typeface="Times New Roman"/>
                <a:cs typeface="Times New Roman"/>
              </a:rPr>
              <a:t>but he </a:t>
            </a:r>
            <a:r>
              <a:rPr dirty="0" sz="1450" spc="-10">
                <a:latin typeface="Times New Roman"/>
                <a:cs typeface="Times New Roman"/>
              </a:rPr>
              <a:t>had been ignorant himself </a:t>
            </a:r>
            <a:r>
              <a:rPr dirty="0" sz="1450" spc="-5">
                <a:latin typeface="Times New Roman"/>
                <a:cs typeface="Times New Roman"/>
              </a:rPr>
              <a:t>of </a:t>
            </a:r>
            <a:r>
              <a:rPr dirty="0" sz="1450" spc="-10">
                <a:latin typeface="Times New Roman"/>
                <a:cs typeface="Times New Roman"/>
              </a:rPr>
              <a:t>what was forward,  and only bore sealed letters from Sir Daniel Brackley to Sir Oliver Oates, the  parson, who kept the Moat House in the </a:t>
            </a:r>
            <a:r>
              <a:rPr dirty="0" sz="1450" spc="-15">
                <a:latin typeface="Times New Roman"/>
                <a:cs typeface="Times New Roman"/>
              </a:rPr>
              <a:t>master’s</a:t>
            </a:r>
            <a:r>
              <a:rPr dirty="0" sz="1450" spc="45">
                <a:latin typeface="Times New Roman"/>
                <a:cs typeface="Times New Roman"/>
              </a:rPr>
              <a:t> </a:t>
            </a:r>
            <a:r>
              <a:rPr dirty="0" sz="1450" spc="-10">
                <a:latin typeface="Times New Roman"/>
                <a:cs typeface="Times New Roman"/>
              </a:rPr>
              <a:t>absence.</a:t>
            </a:r>
            <a:endParaRPr sz="1450">
              <a:latin typeface="Times New Roman"/>
              <a:cs typeface="Times New Roman"/>
            </a:endParaRPr>
          </a:p>
          <a:p>
            <a:pPr marL="12700" marR="5080">
              <a:lnSpc>
                <a:spcPts val="1730"/>
              </a:lnSpc>
              <a:spcBef>
                <a:spcPts val="565"/>
              </a:spcBef>
            </a:pPr>
            <a:r>
              <a:rPr dirty="0" sz="1450" spc="-10">
                <a:latin typeface="Times New Roman"/>
                <a:cs typeface="Times New Roman"/>
              </a:rPr>
              <a:t>But now there was the noise </a:t>
            </a:r>
            <a:r>
              <a:rPr dirty="0" sz="1450" spc="-5">
                <a:latin typeface="Times New Roman"/>
                <a:cs typeface="Times New Roman"/>
              </a:rPr>
              <a:t>of a </a:t>
            </a:r>
            <a:r>
              <a:rPr dirty="0" sz="1450" spc="-10">
                <a:latin typeface="Times New Roman"/>
                <a:cs typeface="Times New Roman"/>
              </a:rPr>
              <a:t>horse; and </a:t>
            </a:r>
            <a:r>
              <a:rPr dirty="0" sz="1450" spc="-5">
                <a:latin typeface="Times New Roman"/>
                <a:cs typeface="Times New Roman"/>
              </a:rPr>
              <a:t>soon, out of </a:t>
            </a:r>
            <a:r>
              <a:rPr dirty="0" sz="1450" spc="-10">
                <a:latin typeface="Times New Roman"/>
                <a:cs typeface="Times New Roman"/>
              </a:rPr>
              <a:t>the edge </a:t>
            </a:r>
            <a:r>
              <a:rPr dirty="0" sz="1450" spc="-5">
                <a:latin typeface="Times New Roman"/>
                <a:cs typeface="Times New Roman"/>
              </a:rPr>
              <a:t>of </a:t>
            </a:r>
            <a:r>
              <a:rPr dirty="0" sz="1450" spc="-10">
                <a:latin typeface="Times New Roman"/>
                <a:cs typeface="Times New Roman"/>
              </a:rPr>
              <a:t>the wood  and over the echoing bridge, there rode </a:t>
            </a:r>
            <a:r>
              <a:rPr dirty="0" sz="1450" spc="-5">
                <a:latin typeface="Times New Roman"/>
                <a:cs typeface="Times New Roman"/>
              </a:rPr>
              <a:t>up young </a:t>
            </a:r>
            <a:r>
              <a:rPr dirty="0" sz="1450" spc="-10">
                <a:latin typeface="Times New Roman"/>
                <a:cs typeface="Times New Roman"/>
              </a:rPr>
              <a:t>Master Richard Shelton, Sir  </a:t>
            </a:r>
            <a:r>
              <a:rPr dirty="0" sz="1450" spc="-20">
                <a:latin typeface="Times New Roman"/>
                <a:cs typeface="Times New Roman"/>
              </a:rPr>
              <a:t>Daniel’s </a:t>
            </a:r>
            <a:r>
              <a:rPr dirty="0" sz="1450" spc="-10">
                <a:latin typeface="Times New Roman"/>
                <a:cs typeface="Times New Roman"/>
              </a:rPr>
              <a:t>ward. He, at the least, would </a:t>
            </a:r>
            <a:r>
              <a:rPr dirty="0" sz="1450" spc="-25">
                <a:latin typeface="Times New Roman"/>
                <a:cs typeface="Times New Roman"/>
              </a:rPr>
              <a:t>know, </a:t>
            </a:r>
            <a:r>
              <a:rPr dirty="0" sz="1450" spc="-10">
                <a:latin typeface="Times New Roman"/>
                <a:cs typeface="Times New Roman"/>
              </a:rPr>
              <a:t>and they hailed him and begged  him to explain. He drew bridle willingly enough—a </a:t>
            </a:r>
            <a:r>
              <a:rPr dirty="0" sz="1450" spc="-5">
                <a:latin typeface="Times New Roman"/>
                <a:cs typeface="Times New Roman"/>
              </a:rPr>
              <a:t>young </a:t>
            </a:r>
            <a:r>
              <a:rPr dirty="0" sz="1450" spc="-10">
                <a:latin typeface="Times New Roman"/>
                <a:cs typeface="Times New Roman"/>
              </a:rPr>
              <a:t>fellow </a:t>
            </a:r>
            <a:r>
              <a:rPr dirty="0" sz="1450" spc="-5">
                <a:latin typeface="Times New Roman"/>
                <a:cs typeface="Times New Roman"/>
              </a:rPr>
              <a:t>not </a:t>
            </a:r>
            <a:r>
              <a:rPr dirty="0" sz="1450" spc="-10">
                <a:latin typeface="Times New Roman"/>
                <a:cs typeface="Times New Roman"/>
              </a:rPr>
              <a:t>yet  eighteen, sun-browned and grey-eyed, in </a:t>
            </a:r>
            <a:r>
              <a:rPr dirty="0" sz="1450" spc="-5">
                <a:latin typeface="Times New Roman"/>
                <a:cs typeface="Times New Roman"/>
              </a:rPr>
              <a:t>a </a:t>
            </a:r>
            <a:r>
              <a:rPr dirty="0" sz="1450" spc="-10">
                <a:latin typeface="Times New Roman"/>
                <a:cs typeface="Times New Roman"/>
              </a:rPr>
              <a:t>jacket </a:t>
            </a:r>
            <a:r>
              <a:rPr dirty="0" sz="1450" spc="-5">
                <a:latin typeface="Times New Roman"/>
                <a:cs typeface="Times New Roman"/>
              </a:rPr>
              <a:t>of </a:t>
            </a:r>
            <a:r>
              <a:rPr dirty="0" sz="1450" spc="-15">
                <a:latin typeface="Times New Roman"/>
                <a:cs typeface="Times New Roman"/>
              </a:rPr>
              <a:t>deer’s leather,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black velvet </a:t>
            </a:r>
            <a:r>
              <a:rPr dirty="0" sz="1450" spc="-15">
                <a:latin typeface="Times New Roman"/>
                <a:cs typeface="Times New Roman"/>
              </a:rPr>
              <a:t>collar, </a:t>
            </a:r>
            <a:r>
              <a:rPr dirty="0" sz="1450" spc="-5">
                <a:latin typeface="Times New Roman"/>
                <a:cs typeface="Times New Roman"/>
              </a:rPr>
              <a:t>a </a:t>
            </a:r>
            <a:r>
              <a:rPr dirty="0" sz="1450" spc="-10">
                <a:latin typeface="Times New Roman"/>
                <a:cs typeface="Times New Roman"/>
              </a:rPr>
              <a:t>green </a:t>
            </a:r>
            <a:r>
              <a:rPr dirty="0" sz="1450" spc="-5">
                <a:latin typeface="Times New Roman"/>
                <a:cs typeface="Times New Roman"/>
              </a:rPr>
              <a:t>hood upon </a:t>
            </a:r>
            <a:r>
              <a:rPr dirty="0" sz="1450" spc="-10">
                <a:latin typeface="Times New Roman"/>
                <a:cs typeface="Times New Roman"/>
              </a:rPr>
              <a:t>his head, and </a:t>
            </a:r>
            <a:r>
              <a:rPr dirty="0" sz="1450" spc="-5">
                <a:latin typeface="Times New Roman"/>
                <a:cs typeface="Times New Roman"/>
              </a:rPr>
              <a:t>a </a:t>
            </a:r>
            <a:r>
              <a:rPr dirty="0" sz="1450" spc="-10">
                <a:latin typeface="Times New Roman"/>
                <a:cs typeface="Times New Roman"/>
              </a:rPr>
              <a:t>steel cross-bow at his  back. The express, it appeared, had </a:t>
            </a:r>
            <a:r>
              <a:rPr dirty="0" sz="1450" spc="-5">
                <a:latin typeface="Times New Roman"/>
                <a:cs typeface="Times New Roman"/>
              </a:rPr>
              <a:t>brought </a:t>
            </a:r>
            <a:r>
              <a:rPr dirty="0" sz="1450" spc="-10">
                <a:latin typeface="Times New Roman"/>
                <a:cs typeface="Times New Roman"/>
              </a:rPr>
              <a:t>great news. A battle was  impending. Sir Daniel had sent for every man that could draw </a:t>
            </a:r>
            <a:r>
              <a:rPr dirty="0" sz="1450" spc="-5">
                <a:latin typeface="Times New Roman"/>
                <a:cs typeface="Times New Roman"/>
              </a:rPr>
              <a:t>a </a:t>
            </a:r>
            <a:r>
              <a:rPr dirty="0" sz="1450" spc="-10">
                <a:latin typeface="Times New Roman"/>
                <a:cs typeface="Times New Roman"/>
              </a:rPr>
              <a:t>bow </a:t>
            </a:r>
            <a:r>
              <a:rPr dirty="0" sz="1450" spc="-5">
                <a:latin typeface="Times New Roman"/>
                <a:cs typeface="Times New Roman"/>
              </a:rPr>
              <a:t>or </a:t>
            </a:r>
            <a:r>
              <a:rPr dirty="0" sz="1450" spc="-10">
                <a:latin typeface="Times New Roman"/>
                <a:cs typeface="Times New Roman"/>
              </a:rPr>
              <a:t>carry </a:t>
            </a:r>
            <a:r>
              <a:rPr dirty="0" sz="1450" spc="-5">
                <a:latin typeface="Times New Roman"/>
                <a:cs typeface="Times New Roman"/>
              </a:rPr>
              <a:t>a  </a:t>
            </a:r>
            <a:r>
              <a:rPr dirty="0" sz="1450" spc="-10">
                <a:latin typeface="Times New Roman"/>
                <a:cs typeface="Times New Roman"/>
              </a:rPr>
              <a:t>bill to </a:t>
            </a:r>
            <a:r>
              <a:rPr dirty="0" sz="1450" spc="-5">
                <a:latin typeface="Times New Roman"/>
                <a:cs typeface="Times New Roman"/>
              </a:rPr>
              <a:t>go </a:t>
            </a:r>
            <a:r>
              <a:rPr dirty="0" sz="1450" spc="-10">
                <a:latin typeface="Times New Roman"/>
                <a:cs typeface="Times New Roman"/>
              </a:rPr>
              <a:t>post-haste to </a:t>
            </a:r>
            <a:r>
              <a:rPr dirty="0" sz="1450" spc="-20">
                <a:latin typeface="Times New Roman"/>
                <a:cs typeface="Times New Roman"/>
              </a:rPr>
              <a:t>Kettley, </a:t>
            </a:r>
            <a:r>
              <a:rPr dirty="0" sz="1450" spc="-10">
                <a:latin typeface="Times New Roman"/>
                <a:cs typeface="Times New Roman"/>
              </a:rPr>
              <a:t>under pain </a:t>
            </a:r>
            <a:r>
              <a:rPr dirty="0" sz="1450" spc="-5">
                <a:latin typeface="Times New Roman"/>
                <a:cs typeface="Times New Roman"/>
              </a:rPr>
              <a:t>of </a:t>
            </a:r>
            <a:r>
              <a:rPr dirty="0" sz="1450" spc="-10">
                <a:latin typeface="Times New Roman"/>
                <a:cs typeface="Times New Roman"/>
              </a:rPr>
              <a:t>his severe displeasure; </a:t>
            </a:r>
            <a:r>
              <a:rPr dirty="0" sz="1450" spc="-5">
                <a:latin typeface="Times New Roman"/>
                <a:cs typeface="Times New Roman"/>
              </a:rPr>
              <a:t>but </a:t>
            </a:r>
            <a:r>
              <a:rPr dirty="0" sz="1450" spc="-10">
                <a:latin typeface="Times New Roman"/>
                <a:cs typeface="Times New Roman"/>
              </a:rPr>
              <a:t>for  whom they were to fight, </a:t>
            </a:r>
            <a:r>
              <a:rPr dirty="0" sz="1450" spc="-5">
                <a:latin typeface="Times New Roman"/>
                <a:cs typeface="Times New Roman"/>
              </a:rPr>
              <a:t>or of </a:t>
            </a:r>
            <a:r>
              <a:rPr dirty="0" sz="1450" spc="-10">
                <a:latin typeface="Times New Roman"/>
                <a:cs typeface="Times New Roman"/>
              </a:rPr>
              <a:t>where the battle was expected, Dick knew  nothing. Sir Oliver would come shortly himself, and Bennet Hatch was arming  at that moment, for </a:t>
            </a:r>
            <a:r>
              <a:rPr dirty="0" sz="1450" spc="-5">
                <a:latin typeface="Times New Roman"/>
                <a:cs typeface="Times New Roman"/>
              </a:rPr>
              <a:t>he </a:t>
            </a:r>
            <a:r>
              <a:rPr dirty="0" sz="1450" spc="-10">
                <a:latin typeface="Times New Roman"/>
                <a:cs typeface="Times New Roman"/>
              </a:rPr>
              <a:t>it was who should lead the</a:t>
            </a:r>
            <a:r>
              <a:rPr dirty="0" sz="1450" spc="50">
                <a:latin typeface="Times New Roman"/>
                <a:cs typeface="Times New Roman"/>
              </a:rPr>
              <a:t> </a:t>
            </a:r>
            <a:r>
              <a:rPr dirty="0" sz="1450" spc="-25">
                <a:latin typeface="Times New Roman"/>
                <a:cs typeface="Times New Roman"/>
              </a:rPr>
              <a:t>party.</a:t>
            </a:r>
            <a:endParaRPr sz="1450">
              <a:latin typeface="Times New Roman"/>
              <a:cs typeface="Times New Roman"/>
            </a:endParaRPr>
          </a:p>
          <a:p>
            <a:pPr marL="12700" marR="6350">
              <a:lnSpc>
                <a:spcPts val="1730"/>
              </a:lnSpc>
              <a:spcBef>
                <a:spcPts val="560"/>
              </a:spcBef>
            </a:pPr>
            <a:r>
              <a:rPr dirty="0" sz="1450" spc="-10">
                <a:latin typeface="Times New Roman"/>
                <a:cs typeface="Times New Roman"/>
              </a:rPr>
              <a:t>“It is the ruin </a:t>
            </a:r>
            <a:r>
              <a:rPr dirty="0" sz="1450" spc="-5">
                <a:latin typeface="Times New Roman"/>
                <a:cs typeface="Times New Roman"/>
              </a:rPr>
              <a:t>of </a:t>
            </a:r>
            <a:r>
              <a:rPr dirty="0" sz="1450" spc="-10">
                <a:latin typeface="Times New Roman"/>
                <a:cs typeface="Times New Roman"/>
              </a:rPr>
              <a:t>this kind land,” </a:t>
            </a:r>
            <a:r>
              <a:rPr dirty="0" sz="1450" spc="-5">
                <a:latin typeface="Times New Roman"/>
                <a:cs typeface="Times New Roman"/>
              </a:rPr>
              <a:t>a </a:t>
            </a:r>
            <a:r>
              <a:rPr dirty="0" sz="1450" spc="-10">
                <a:latin typeface="Times New Roman"/>
                <a:cs typeface="Times New Roman"/>
              </a:rPr>
              <a:t>woman said. “If the barons live at </a:t>
            </a:r>
            <a:r>
              <a:rPr dirty="0" sz="1450" spc="-25">
                <a:latin typeface="Times New Roman"/>
                <a:cs typeface="Times New Roman"/>
              </a:rPr>
              <a:t>war,  </a:t>
            </a:r>
            <a:r>
              <a:rPr dirty="0" sz="1450" spc="-10">
                <a:latin typeface="Times New Roman"/>
                <a:cs typeface="Times New Roman"/>
              </a:rPr>
              <a:t>ploughfolk must eat</a:t>
            </a:r>
            <a:r>
              <a:rPr dirty="0" sz="1450">
                <a:latin typeface="Times New Roman"/>
                <a:cs typeface="Times New Roman"/>
              </a:rPr>
              <a:t> </a:t>
            </a:r>
            <a:r>
              <a:rPr dirty="0" sz="1450" spc="-10">
                <a:latin typeface="Times New Roman"/>
                <a:cs typeface="Times New Roman"/>
              </a:rPr>
              <a:t>roots.”</a:t>
            </a:r>
            <a:endParaRPr sz="1450">
              <a:latin typeface="Times New Roman"/>
              <a:cs typeface="Times New Roman"/>
            </a:endParaRPr>
          </a:p>
          <a:p>
            <a:pPr marL="12700" marR="11430">
              <a:lnSpc>
                <a:spcPts val="1730"/>
              </a:lnSpc>
              <a:spcBef>
                <a:spcPts val="570"/>
              </a:spcBef>
            </a:pPr>
            <a:r>
              <a:rPr dirty="0" sz="1450" spc="-25">
                <a:latin typeface="Times New Roman"/>
                <a:cs typeface="Times New Roman"/>
              </a:rPr>
              <a:t>“Nay,” </a:t>
            </a:r>
            <a:r>
              <a:rPr dirty="0" sz="1450" spc="-10">
                <a:latin typeface="Times New Roman"/>
                <a:cs typeface="Times New Roman"/>
              </a:rPr>
              <a:t>said Dick, “every man that follows shall have sixpence </a:t>
            </a:r>
            <a:r>
              <a:rPr dirty="0" sz="1450" spc="-5">
                <a:latin typeface="Times New Roman"/>
                <a:cs typeface="Times New Roman"/>
              </a:rPr>
              <a:t>a </a:t>
            </a:r>
            <a:r>
              <a:rPr dirty="0" sz="1450" spc="-30">
                <a:latin typeface="Times New Roman"/>
                <a:cs typeface="Times New Roman"/>
              </a:rPr>
              <a:t>day, </a:t>
            </a:r>
            <a:r>
              <a:rPr dirty="0" sz="1450" spc="-10">
                <a:latin typeface="Times New Roman"/>
                <a:cs typeface="Times New Roman"/>
              </a:rPr>
              <a:t>and  archers twelve.”</a:t>
            </a:r>
            <a:endParaRPr sz="1450">
              <a:latin typeface="Times New Roman"/>
              <a:cs typeface="Times New Roman"/>
            </a:endParaRPr>
          </a:p>
          <a:p>
            <a:pPr marL="12700" marR="8890">
              <a:lnSpc>
                <a:spcPts val="1730"/>
              </a:lnSpc>
              <a:spcBef>
                <a:spcPts val="575"/>
              </a:spcBef>
            </a:pPr>
            <a:r>
              <a:rPr dirty="0" sz="1450" spc="-10">
                <a:latin typeface="Times New Roman"/>
                <a:cs typeface="Times New Roman"/>
              </a:rPr>
              <a:t>“If they live,” returned the woman, “that may very well be; </a:t>
            </a:r>
            <a:r>
              <a:rPr dirty="0" sz="1450" spc="-5">
                <a:latin typeface="Times New Roman"/>
                <a:cs typeface="Times New Roman"/>
              </a:rPr>
              <a:t>but </a:t>
            </a:r>
            <a:r>
              <a:rPr dirty="0" sz="1450" spc="-10">
                <a:latin typeface="Times New Roman"/>
                <a:cs typeface="Times New Roman"/>
              </a:rPr>
              <a:t>how if they  die, my</a:t>
            </a:r>
            <a:r>
              <a:rPr dirty="0" sz="1450" spc="-5">
                <a:latin typeface="Times New Roman"/>
                <a:cs typeface="Times New Roman"/>
              </a:rPr>
              <a:t> </a:t>
            </a:r>
            <a:r>
              <a:rPr dirty="0" sz="1450" spc="-10">
                <a:latin typeface="Times New Roman"/>
                <a:cs typeface="Times New Roman"/>
              </a:rPr>
              <a:t>master?”</a:t>
            </a:r>
            <a:endParaRPr sz="1450">
              <a:latin typeface="Times New Roman"/>
              <a:cs typeface="Times New Roman"/>
            </a:endParaRPr>
          </a:p>
          <a:p>
            <a:pPr marL="12700">
              <a:lnSpc>
                <a:spcPct val="100000"/>
              </a:lnSpc>
              <a:spcBef>
                <a:spcPts val="505"/>
              </a:spcBef>
            </a:pPr>
            <a:r>
              <a:rPr dirty="0" sz="1450" spc="-10">
                <a:latin typeface="Times New Roman"/>
                <a:cs typeface="Times New Roman"/>
              </a:rPr>
              <a:t>“They cannot better die than for their natural lord,” said</a:t>
            </a:r>
            <a:r>
              <a:rPr dirty="0" sz="1450" spc="6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“No natural lord </a:t>
            </a:r>
            <a:r>
              <a:rPr dirty="0" sz="1450" spc="-5">
                <a:latin typeface="Times New Roman"/>
                <a:cs typeface="Times New Roman"/>
              </a:rPr>
              <a:t>of </a:t>
            </a:r>
            <a:r>
              <a:rPr dirty="0" sz="1450" spc="-10">
                <a:latin typeface="Times New Roman"/>
                <a:cs typeface="Times New Roman"/>
              </a:rPr>
              <a:t>mine,” said the man in the smock. “I followed the  </a:t>
            </a:r>
            <a:r>
              <a:rPr dirty="0" sz="1450" spc="-20">
                <a:latin typeface="Times New Roman"/>
                <a:cs typeface="Times New Roman"/>
              </a:rPr>
              <a:t>Walsinghams; </a:t>
            </a:r>
            <a:r>
              <a:rPr dirty="0" sz="1450" spc="-10">
                <a:latin typeface="Times New Roman"/>
                <a:cs typeface="Times New Roman"/>
              </a:rPr>
              <a:t>so we all did down Brierly </a:t>
            </a:r>
            <a:r>
              <a:rPr dirty="0" sz="1450" spc="-35">
                <a:latin typeface="Times New Roman"/>
                <a:cs typeface="Times New Roman"/>
              </a:rPr>
              <a:t>way, </a:t>
            </a:r>
            <a:r>
              <a:rPr dirty="0" sz="1450" spc="-10">
                <a:latin typeface="Times New Roman"/>
                <a:cs typeface="Times New Roman"/>
              </a:rPr>
              <a:t>till two years ago, come  Candlemas. And now </a:t>
            </a:r>
            <a:r>
              <a:rPr dirty="0" sz="1450" spc="-5">
                <a:latin typeface="Times New Roman"/>
                <a:cs typeface="Times New Roman"/>
              </a:rPr>
              <a:t>I </a:t>
            </a:r>
            <a:r>
              <a:rPr dirty="0" sz="1450" spc="-10">
                <a:latin typeface="Times New Roman"/>
                <a:cs typeface="Times New Roman"/>
              </a:rPr>
              <a:t>must side with Brackley! It was the law that did it; call  </a:t>
            </a:r>
            <a:r>
              <a:rPr dirty="0" sz="1450" spc="-5">
                <a:latin typeface="Times New Roman"/>
                <a:cs typeface="Times New Roman"/>
              </a:rPr>
              <a:t>ye </a:t>
            </a:r>
            <a:r>
              <a:rPr dirty="0" sz="1450" spc="-10">
                <a:latin typeface="Times New Roman"/>
                <a:cs typeface="Times New Roman"/>
              </a:rPr>
              <a:t>that natural? But </a:t>
            </a:r>
            <a:r>
              <a:rPr dirty="0" sz="1450" spc="-30">
                <a:latin typeface="Times New Roman"/>
                <a:cs typeface="Times New Roman"/>
              </a:rPr>
              <a:t>now, </a:t>
            </a:r>
            <a:r>
              <a:rPr dirty="0" sz="1450" spc="-10">
                <a:latin typeface="Times New Roman"/>
                <a:cs typeface="Times New Roman"/>
              </a:rPr>
              <a:t>what with Sir Daniel and what with Sir Oliver—that  knows more </a:t>
            </a:r>
            <a:r>
              <a:rPr dirty="0" sz="1450" spc="-5">
                <a:latin typeface="Times New Roman"/>
                <a:cs typeface="Times New Roman"/>
              </a:rPr>
              <a:t>of </a:t>
            </a:r>
            <a:r>
              <a:rPr dirty="0" sz="1450" spc="-10">
                <a:latin typeface="Times New Roman"/>
                <a:cs typeface="Times New Roman"/>
              </a:rPr>
              <a:t>law than honesty—I have </a:t>
            </a:r>
            <a:r>
              <a:rPr dirty="0" sz="1450" spc="-5">
                <a:latin typeface="Times New Roman"/>
                <a:cs typeface="Times New Roman"/>
              </a:rPr>
              <a:t>no </a:t>
            </a:r>
            <a:r>
              <a:rPr dirty="0" sz="1450" spc="-10">
                <a:latin typeface="Times New Roman"/>
                <a:cs typeface="Times New Roman"/>
              </a:rPr>
              <a:t>natural lord </a:t>
            </a:r>
            <a:r>
              <a:rPr dirty="0" sz="1450" spc="-5">
                <a:latin typeface="Times New Roman"/>
                <a:cs typeface="Times New Roman"/>
              </a:rPr>
              <a:t>but poor </a:t>
            </a:r>
            <a:r>
              <a:rPr dirty="0" sz="1450" spc="-10">
                <a:latin typeface="Times New Roman"/>
                <a:cs typeface="Times New Roman"/>
              </a:rPr>
              <a:t>King Harry  the Sixt, God bless him!—the </a:t>
            </a:r>
            <a:r>
              <a:rPr dirty="0" sz="1450" spc="-5">
                <a:latin typeface="Times New Roman"/>
                <a:cs typeface="Times New Roman"/>
              </a:rPr>
              <a:t>poor </a:t>
            </a:r>
            <a:r>
              <a:rPr dirty="0" sz="1450" spc="-10">
                <a:latin typeface="Times New Roman"/>
                <a:cs typeface="Times New Roman"/>
              </a:rPr>
              <a:t>innocent that cannot tell his right hand  from his</a:t>
            </a:r>
            <a:r>
              <a:rPr dirty="0" sz="1450" spc="-5">
                <a:latin typeface="Times New Roman"/>
                <a:cs typeface="Times New Roman"/>
              </a:rPr>
              <a:t> </a:t>
            </a:r>
            <a:r>
              <a:rPr dirty="0" sz="1450" spc="-10">
                <a:latin typeface="Times New Roman"/>
                <a:cs typeface="Times New Roman"/>
              </a:rPr>
              <a:t>left.”</a:t>
            </a:r>
            <a:endParaRPr sz="1450">
              <a:latin typeface="Times New Roman"/>
              <a:cs typeface="Times New Roman"/>
            </a:endParaRPr>
          </a:p>
          <a:p>
            <a:pPr algn="just" marL="12700" marR="5080">
              <a:lnSpc>
                <a:spcPts val="1730"/>
              </a:lnSpc>
              <a:spcBef>
                <a:spcPts val="570"/>
              </a:spcBef>
            </a:pPr>
            <a:r>
              <a:rPr dirty="0" sz="1450" spc="-60">
                <a:latin typeface="Times New Roman"/>
                <a:cs typeface="Times New Roman"/>
              </a:rPr>
              <a:t>“Ye </a:t>
            </a:r>
            <a:r>
              <a:rPr dirty="0" sz="1450" spc="-10">
                <a:latin typeface="Times New Roman"/>
                <a:cs typeface="Times New Roman"/>
              </a:rPr>
              <a:t>speak with an ill tongue, friend,” answered Dick, “to miscall </a:t>
            </a:r>
            <a:r>
              <a:rPr dirty="0" sz="1450" spc="-5">
                <a:latin typeface="Times New Roman"/>
                <a:cs typeface="Times New Roman"/>
              </a:rPr>
              <a:t>your good  </a:t>
            </a:r>
            <a:r>
              <a:rPr dirty="0" sz="1450" spc="-10">
                <a:latin typeface="Times New Roman"/>
                <a:cs typeface="Times New Roman"/>
              </a:rPr>
              <a:t>master and my lord the king in the same libel. But King Harry—praised </a:t>
            </a:r>
            <a:r>
              <a:rPr dirty="0" sz="1450" spc="-5">
                <a:latin typeface="Times New Roman"/>
                <a:cs typeface="Times New Roman"/>
              </a:rPr>
              <a:t>be </a:t>
            </a:r>
            <a:r>
              <a:rPr dirty="0" sz="1450" spc="-10">
                <a:latin typeface="Times New Roman"/>
                <a:cs typeface="Times New Roman"/>
              </a:rPr>
              <a:t>the  saints!—has come again into his right mind, and will have all things peaceably  ordained. And as for Sir Daniel, </a:t>
            </a:r>
            <a:r>
              <a:rPr dirty="0" sz="1450" spc="-5">
                <a:latin typeface="Times New Roman"/>
                <a:cs typeface="Times New Roman"/>
              </a:rPr>
              <a:t>y’ </a:t>
            </a:r>
            <a:r>
              <a:rPr dirty="0" sz="1450" spc="-10">
                <a:latin typeface="Times New Roman"/>
                <a:cs typeface="Times New Roman"/>
              </a:rPr>
              <a:t>are very brave behind his back. But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no </a:t>
            </a:r>
            <a:r>
              <a:rPr dirty="0" sz="1450" spc="-10">
                <a:latin typeface="Times New Roman"/>
                <a:cs typeface="Times New Roman"/>
              </a:rPr>
              <a:t>tale-bearer; and let that</a:t>
            </a:r>
            <a:r>
              <a:rPr dirty="0" sz="1450" spc="5">
                <a:latin typeface="Times New Roman"/>
                <a:cs typeface="Times New Roman"/>
              </a:rPr>
              <a:t> </a:t>
            </a:r>
            <a:r>
              <a:rPr dirty="0" sz="1450" spc="-10">
                <a:latin typeface="Times New Roman"/>
                <a:cs typeface="Times New Roman"/>
              </a:rPr>
              <a:t>suffice.”</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“I say </a:t>
            </a:r>
            <a:r>
              <a:rPr dirty="0" sz="1450" spc="-5">
                <a:latin typeface="Times New Roman"/>
                <a:cs typeface="Times New Roman"/>
              </a:rPr>
              <a:t>no </a:t>
            </a:r>
            <a:r>
              <a:rPr dirty="0" sz="1450" spc="-10">
                <a:latin typeface="Times New Roman"/>
                <a:cs typeface="Times New Roman"/>
              </a:rPr>
              <a:t>harm </a:t>
            </a:r>
            <a:r>
              <a:rPr dirty="0" sz="1450" spc="-5">
                <a:latin typeface="Times New Roman"/>
                <a:cs typeface="Times New Roman"/>
              </a:rPr>
              <a:t>of you, </a:t>
            </a:r>
            <a:r>
              <a:rPr dirty="0" sz="1450" spc="-10">
                <a:latin typeface="Times New Roman"/>
                <a:cs typeface="Times New Roman"/>
              </a:rPr>
              <a:t>Master Richard,” returned the peasant. “Y’ are </a:t>
            </a:r>
            <a:r>
              <a:rPr dirty="0" sz="1450" spc="-5">
                <a:latin typeface="Times New Roman"/>
                <a:cs typeface="Times New Roman"/>
              </a:rPr>
              <a:t>a </a:t>
            </a:r>
            <a:r>
              <a:rPr dirty="0" sz="1450" spc="-10">
                <a:latin typeface="Times New Roman"/>
                <a:cs typeface="Times New Roman"/>
              </a:rPr>
              <a:t>lad;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ye </a:t>
            </a:r>
            <a:r>
              <a:rPr dirty="0" sz="1450" spc="-10">
                <a:latin typeface="Times New Roman"/>
                <a:cs typeface="Times New Roman"/>
              </a:rPr>
              <a:t>come to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inches, </a:t>
            </a:r>
            <a:r>
              <a:rPr dirty="0" sz="1450" spc="-5">
                <a:latin typeface="Times New Roman"/>
                <a:cs typeface="Times New Roman"/>
              </a:rPr>
              <a:t>ye </a:t>
            </a:r>
            <a:r>
              <a:rPr dirty="0" sz="1450" spc="-10">
                <a:latin typeface="Times New Roman"/>
                <a:cs typeface="Times New Roman"/>
              </a:rPr>
              <a:t>will find </a:t>
            </a:r>
            <a:r>
              <a:rPr dirty="0" sz="1450" spc="-5">
                <a:latin typeface="Times New Roman"/>
                <a:cs typeface="Times New Roman"/>
              </a:rPr>
              <a:t>ye </a:t>
            </a:r>
            <a:r>
              <a:rPr dirty="0" sz="1450" spc="-10">
                <a:latin typeface="Times New Roman"/>
                <a:cs typeface="Times New Roman"/>
              </a:rPr>
              <a:t>have an empty pocket. </a:t>
            </a:r>
            <a:r>
              <a:rPr dirty="0" sz="1450" spc="-5">
                <a:latin typeface="Times New Roman"/>
                <a:cs typeface="Times New Roman"/>
              </a:rPr>
              <a:t>I  </a:t>
            </a:r>
            <a:r>
              <a:rPr dirty="0" sz="1450" spc="-10">
                <a:latin typeface="Times New Roman"/>
                <a:cs typeface="Times New Roman"/>
              </a:rPr>
              <a:t>say</a:t>
            </a:r>
            <a:r>
              <a:rPr dirty="0" sz="1450" spc="190">
                <a:latin typeface="Times New Roman"/>
                <a:cs typeface="Times New Roman"/>
              </a:rPr>
              <a:t> </a:t>
            </a:r>
            <a:r>
              <a:rPr dirty="0" sz="1450" spc="-5">
                <a:latin typeface="Times New Roman"/>
                <a:cs typeface="Times New Roman"/>
              </a:rPr>
              <a:t>no</a:t>
            </a:r>
            <a:r>
              <a:rPr dirty="0" sz="1450" spc="195">
                <a:latin typeface="Times New Roman"/>
                <a:cs typeface="Times New Roman"/>
              </a:rPr>
              <a:t> </a:t>
            </a:r>
            <a:r>
              <a:rPr dirty="0" sz="1450" spc="-10">
                <a:latin typeface="Times New Roman"/>
                <a:cs typeface="Times New Roman"/>
              </a:rPr>
              <a:t>more:</a:t>
            </a:r>
            <a:r>
              <a:rPr dirty="0" sz="1450" spc="195">
                <a:latin typeface="Times New Roman"/>
                <a:cs typeface="Times New Roman"/>
              </a:rPr>
              <a:t> </a:t>
            </a:r>
            <a:r>
              <a:rPr dirty="0" sz="1450" spc="-10">
                <a:latin typeface="Times New Roman"/>
                <a:cs typeface="Times New Roman"/>
              </a:rPr>
              <a:t>the</a:t>
            </a:r>
            <a:r>
              <a:rPr dirty="0" sz="1450" spc="195">
                <a:latin typeface="Times New Roman"/>
                <a:cs typeface="Times New Roman"/>
              </a:rPr>
              <a:t> </a:t>
            </a:r>
            <a:r>
              <a:rPr dirty="0" sz="1450" spc="-10">
                <a:latin typeface="Times New Roman"/>
                <a:cs typeface="Times New Roman"/>
              </a:rPr>
              <a:t>saints</a:t>
            </a:r>
            <a:r>
              <a:rPr dirty="0" sz="1450" spc="195">
                <a:latin typeface="Times New Roman"/>
                <a:cs typeface="Times New Roman"/>
              </a:rPr>
              <a:t> </a:t>
            </a:r>
            <a:r>
              <a:rPr dirty="0" sz="1450" spc="-10">
                <a:latin typeface="Times New Roman"/>
                <a:cs typeface="Times New Roman"/>
              </a:rPr>
              <a:t>help</a:t>
            </a:r>
            <a:r>
              <a:rPr dirty="0" sz="1450" spc="195">
                <a:latin typeface="Times New Roman"/>
                <a:cs typeface="Times New Roman"/>
              </a:rPr>
              <a:t> </a:t>
            </a:r>
            <a:r>
              <a:rPr dirty="0" sz="1450" spc="-10">
                <a:latin typeface="Times New Roman"/>
                <a:cs typeface="Times New Roman"/>
              </a:rPr>
              <a:t>Sir</a:t>
            </a:r>
            <a:r>
              <a:rPr dirty="0" sz="1450" spc="195">
                <a:latin typeface="Times New Roman"/>
                <a:cs typeface="Times New Roman"/>
              </a:rPr>
              <a:t> </a:t>
            </a:r>
            <a:r>
              <a:rPr dirty="0" sz="1450" spc="-20">
                <a:latin typeface="Times New Roman"/>
                <a:cs typeface="Times New Roman"/>
              </a:rPr>
              <a:t>Daniel’s</a:t>
            </a:r>
            <a:r>
              <a:rPr dirty="0" sz="1450" spc="190">
                <a:latin typeface="Times New Roman"/>
                <a:cs typeface="Times New Roman"/>
              </a:rPr>
              <a:t> </a:t>
            </a:r>
            <a:r>
              <a:rPr dirty="0" sz="1450" spc="-10">
                <a:latin typeface="Times New Roman"/>
                <a:cs typeface="Times New Roman"/>
              </a:rPr>
              <a:t>neighbours,</a:t>
            </a:r>
            <a:r>
              <a:rPr dirty="0" sz="1450" spc="195">
                <a:latin typeface="Times New Roman"/>
                <a:cs typeface="Times New Roman"/>
              </a:rPr>
              <a:t> </a:t>
            </a:r>
            <a:r>
              <a:rPr dirty="0" sz="1450" spc="-10">
                <a:latin typeface="Times New Roman"/>
                <a:cs typeface="Times New Roman"/>
              </a:rPr>
              <a:t>and</a:t>
            </a:r>
            <a:r>
              <a:rPr dirty="0" sz="1450" spc="195">
                <a:latin typeface="Times New Roman"/>
                <a:cs typeface="Times New Roman"/>
              </a:rPr>
              <a:t> </a:t>
            </a:r>
            <a:r>
              <a:rPr dirty="0" sz="1450" spc="-10">
                <a:latin typeface="Times New Roman"/>
                <a:cs typeface="Times New Roman"/>
              </a:rPr>
              <a:t>the</a:t>
            </a:r>
            <a:r>
              <a:rPr dirty="0" sz="1450" spc="195">
                <a:latin typeface="Times New Roman"/>
                <a:cs typeface="Times New Roman"/>
              </a:rPr>
              <a:t> </a:t>
            </a:r>
            <a:r>
              <a:rPr dirty="0" sz="1450" spc="-10">
                <a:latin typeface="Times New Roman"/>
                <a:cs typeface="Times New Roman"/>
              </a:rPr>
              <a:t>Blessed</a:t>
            </a:r>
            <a:r>
              <a:rPr dirty="0" sz="1450" spc="195">
                <a:latin typeface="Times New Roman"/>
                <a:cs typeface="Times New Roman"/>
              </a:rPr>
              <a:t> </a:t>
            </a:r>
            <a:r>
              <a:rPr dirty="0" sz="1450" spc="-10">
                <a:latin typeface="Times New Roman"/>
                <a:cs typeface="Times New Roman"/>
              </a:rPr>
              <a:t>Maid</a:t>
            </a:r>
            <a:endParaRPr sz="145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9525">
              <a:lnSpc>
                <a:spcPts val="1730"/>
              </a:lnSpc>
              <a:spcBef>
                <a:spcPts val="155"/>
              </a:spcBef>
            </a:pPr>
            <a:r>
              <a:rPr dirty="0" sz="1450" spc="-10">
                <a:latin typeface="Times New Roman"/>
                <a:cs typeface="Times New Roman"/>
              </a:rPr>
              <a:t>“Alack!” </a:t>
            </a:r>
            <a:r>
              <a:rPr dirty="0" sz="1450" spc="-5">
                <a:latin typeface="Times New Roman"/>
                <a:cs typeface="Times New Roman"/>
              </a:rPr>
              <a:t>thought </a:t>
            </a:r>
            <a:r>
              <a:rPr dirty="0" sz="1450" spc="-10">
                <a:latin typeface="Times New Roman"/>
                <a:cs typeface="Times New Roman"/>
              </a:rPr>
              <a:t>Dick, “can the </a:t>
            </a:r>
            <a:r>
              <a:rPr dirty="0" sz="1450" spc="-5">
                <a:latin typeface="Times New Roman"/>
                <a:cs typeface="Times New Roman"/>
              </a:rPr>
              <a:t>poor </a:t>
            </a:r>
            <a:r>
              <a:rPr dirty="0" sz="1450" spc="-10">
                <a:latin typeface="Times New Roman"/>
                <a:cs typeface="Times New Roman"/>
              </a:rPr>
              <a:t>lad have perished? There is his horse,  for certain—a brave grey! </a:t>
            </a:r>
            <a:r>
              <a:rPr dirty="0" sz="1450" spc="-35">
                <a:latin typeface="Times New Roman"/>
                <a:cs typeface="Times New Roman"/>
              </a:rPr>
              <a:t>Nay, </a:t>
            </a:r>
            <a:r>
              <a:rPr dirty="0" sz="1450" spc="-10">
                <a:latin typeface="Times New Roman"/>
                <a:cs typeface="Times New Roman"/>
              </a:rPr>
              <a:t>comrade, if thou criest to me so </a:t>
            </a:r>
            <a:r>
              <a:rPr dirty="0" sz="1450" spc="-20">
                <a:latin typeface="Times New Roman"/>
                <a:cs typeface="Times New Roman"/>
              </a:rPr>
              <a:t>piteously,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all man can to help thee. Shalt </a:t>
            </a:r>
            <a:r>
              <a:rPr dirty="0" sz="1450" spc="-5">
                <a:latin typeface="Times New Roman"/>
                <a:cs typeface="Times New Roman"/>
              </a:rPr>
              <a:t>not </a:t>
            </a:r>
            <a:r>
              <a:rPr dirty="0" sz="1450" spc="-10">
                <a:latin typeface="Times New Roman"/>
                <a:cs typeface="Times New Roman"/>
              </a:rPr>
              <a:t>lie there to drown </a:t>
            </a:r>
            <a:r>
              <a:rPr dirty="0" sz="1450" spc="-5">
                <a:latin typeface="Times New Roman"/>
                <a:cs typeface="Times New Roman"/>
              </a:rPr>
              <a:t>by</a:t>
            </a:r>
            <a:r>
              <a:rPr dirty="0" sz="1450" spc="90">
                <a:latin typeface="Times New Roman"/>
                <a:cs typeface="Times New Roman"/>
              </a:rPr>
              <a:t> </a:t>
            </a:r>
            <a:r>
              <a:rPr dirty="0" sz="1450" spc="-10">
                <a:latin typeface="Times New Roman"/>
                <a:cs typeface="Times New Roman"/>
              </a:rPr>
              <a:t>inches!”</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made ready his </a:t>
            </a:r>
            <a:r>
              <a:rPr dirty="0" sz="1450" spc="-20">
                <a:latin typeface="Times New Roman"/>
                <a:cs typeface="Times New Roman"/>
              </a:rPr>
              <a:t>crossbow, </a:t>
            </a:r>
            <a:r>
              <a:rPr dirty="0" sz="1450" spc="-10">
                <a:latin typeface="Times New Roman"/>
                <a:cs typeface="Times New Roman"/>
              </a:rPr>
              <a:t>and </a:t>
            </a:r>
            <a:r>
              <a:rPr dirty="0" sz="1450" spc="-5">
                <a:latin typeface="Times New Roman"/>
                <a:cs typeface="Times New Roman"/>
              </a:rPr>
              <a:t>put a </a:t>
            </a:r>
            <a:r>
              <a:rPr dirty="0" sz="1450" spc="-10">
                <a:latin typeface="Times New Roman"/>
                <a:cs typeface="Times New Roman"/>
              </a:rPr>
              <a:t>quarrel through the </a:t>
            </a:r>
            <a:r>
              <a:rPr dirty="0" sz="1450" spc="-20">
                <a:latin typeface="Times New Roman"/>
                <a:cs typeface="Times New Roman"/>
              </a:rPr>
              <a:t>creature’s  </a:t>
            </a:r>
            <a:r>
              <a:rPr dirty="0" sz="1450" spc="-10">
                <a:latin typeface="Times New Roman"/>
                <a:cs typeface="Times New Roman"/>
              </a:rPr>
              <a:t>head.</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Dick rode </a:t>
            </a:r>
            <a:r>
              <a:rPr dirty="0" sz="1450" spc="-5">
                <a:latin typeface="Times New Roman"/>
                <a:cs typeface="Times New Roman"/>
              </a:rPr>
              <a:t>on </a:t>
            </a:r>
            <a:r>
              <a:rPr dirty="0" sz="1450" spc="-10">
                <a:latin typeface="Times New Roman"/>
                <a:cs typeface="Times New Roman"/>
              </a:rPr>
              <a:t>after this act </a:t>
            </a:r>
            <a:r>
              <a:rPr dirty="0" sz="1450" spc="-5">
                <a:latin typeface="Times New Roman"/>
                <a:cs typeface="Times New Roman"/>
              </a:rPr>
              <a:t>of </a:t>
            </a:r>
            <a:r>
              <a:rPr dirty="0" sz="1450" spc="-10">
                <a:latin typeface="Times New Roman"/>
                <a:cs typeface="Times New Roman"/>
              </a:rPr>
              <a:t>rugged </a:t>
            </a:r>
            <a:r>
              <a:rPr dirty="0" sz="1450" spc="-25">
                <a:latin typeface="Times New Roman"/>
                <a:cs typeface="Times New Roman"/>
              </a:rPr>
              <a:t>mercy, </a:t>
            </a:r>
            <a:r>
              <a:rPr dirty="0" sz="1450" spc="-10">
                <a:latin typeface="Times New Roman"/>
                <a:cs typeface="Times New Roman"/>
              </a:rPr>
              <a:t>somewhat sobered in spirit, and  looking closely about him for any sign </a:t>
            </a:r>
            <a:r>
              <a:rPr dirty="0" sz="1450" spc="-5">
                <a:latin typeface="Times New Roman"/>
                <a:cs typeface="Times New Roman"/>
              </a:rPr>
              <a:t>of </a:t>
            </a:r>
            <a:r>
              <a:rPr dirty="0" sz="1450" spc="-10">
                <a:latin typeface="Times New Roman"/>
                <a:cs typeface="Times New Roman"/>
              </a:rPr>
              <a:t>his less happy predecessor in the  </a:t>
            </a:r>
            <a:r>
              <a:rPr dirty="0" sz="1450" spc="-35">
                <a:latin typeface="Times New Roman"/>
                <a:cs typeface="Times New Roman"/>
              </a:rPr>
              <a:t>way. </a:t>
            </a:r>
            <a:r>
              <a:rPr dirty="0" sz="1450" spc="-10">
                <a:latin typeface="Times New Roman"/>
                <a:cs typeface="Times New Roman"/>
              </a:rPr>
              <a:t>“I would </a:t>
            </a:r>
            <a:r>
              <a:rPr dirty="0" sz="1450" spc="-5">
                <a:latin typeface="Times New Roman"/>
                <a:cs typeface="Times New Roman"/>
              </a:rPr>
              <a:t>I </a:t>
            </a:r>
            <a:r>
              <a:rPr dirty="0" sz="1450" spc="-10">
                <a:latin typeface="Times New Roman"/>
                <a:cs typeface="Times New Roman"/>
              </a:rPr>
              <a:t>had dared to tell him </a:t>
            </a:r>
            <a:r>
              <a:rPr dirty="0" sz="1450" spc="-15">
                <a:latin typeface="Times New Roman"/>
                <a:cs typeface="Times New Roman"/>
              </a:rPr>
              <a:t>further,” </a:t>
            </a:r>
            <a:r>
              <a:rPr dirty="0" sz="1450" spc="-5">
                <a:latin typeface="Times New Roman"/>
                <a:cs typeface="Times New Roman"/>
              </a:rPr>
              <a:t>he </a:t>
            </a:r>
            <a:r>
              <a:rPr dirty="0" sz="1450" spc="-10">
                <a:latin typeface="Times New Roman"/>
                <a:cs typeface="Times New Roman"/>
              </a:rPr>
              <a:t>thought; “for </a:t>
            </a:r>
            <a:r>
              <a:rPr dirty="0" sz="1450" spc="-5">
                <a:latin typeface="Times New Roman"/>
                <a:cs typeface="Times New Roman"/>
              </a:rPr>
              <a:t>I </a:t>
            </a:r>
            <a:r>
              <a:rPr dirty="0" sz="1450" spc="-10">
                <a:latin typeface="Times New Roman"/>
                <a:cs typeface="Times New Roman"/>
              </a:rPr>
              <a:t>fear </a:t>
            </a:r>
            <a:r>
              <a:rPr dirty="0" sz="1450" spc="-5">
                <a:latin typeface="Times New Roman"/>
                <a:cs typeface="Times New Roman"/>
              </a:rPr>
              <a:t>he </a:t>
            </a:r>
            <a:r>
              <a:rPr dirty="0" sz="1450" spc="-10">
                <a:latin typeface="Times New Roman"/>
                <a:cs typeface="Times New Roman"/>
              </a:rPr>
              <a:t>has  miscarried in the</a:t>
            </a:r>
            <a:r>
              <a:rPr dirty="0" sz="1450">
                <a:latin typeface="Times New Roman"/>
                <a:cs typeface="Times New Roman"/>
              </a:rPr>
              <a:t> </a:t>
            </a:r>
            <a:r>
              <a:rPr dirty="0" sz="1450" spc="-10">
                <a:latin typeface="Times New Roman"/>
                <a:cs typeface="Times New Roman"/>
              </a:rPr>
              <a:t>slough.”</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And just as </a:t>
            </a:r>
            <a:r>
              <a:rPr dirty="0" sz="1450" spc="-5">
                <a:latin typeface="Times New Roman"/>
                <a:cs typeface="Times New Roman"/>
              </a:rPr>
              <a:t>he </a:t>
            </a:r>
            <a:r>
              <a:rPr dirty="0" sz="1450" spc="-10">
                <a:latin typeface="Times New Roman"/>
                <a:cs typeface="Times New Roman"/>
              </a:rPr>
              <a:t>was so thinking, </a:t>
            </a:r>
            <a:r>
              <a:rPr dirty="0" sz="1450" spc="-5">
                <a:latin typeface="Times New Roman"/>
                <a:cs typeface="Times New Roman"/>
              </a:rPr>
              <a:t>a </a:t>
            </a:r>
            <a:r>
              <a:rPr dirty="0" sz="1450" spc="-10">
                <a:latin typeface="Times New Roman"/>
                <a:cs typeface="Times New Roman"/>
              </a:rPr>
              <a:t>voice cried </a:t>
            </a:r>
            <a:r>
              <a:rPr dirty="0" sz="1450" spc="-5">
                <a:latin typeface="Times New Roman"/>
                <a:cs typeface="Times New Roman"/>
              </a:rPr>
              <a:t>upon </a:t>
            </a:r>
            <a:r>
              <a:rPr dirty="0" sz="1450" spc="-10">
                <a:latin typeface="Times New Roman"/>
                <a:cs typeface="Times New Roman"/>
              </a:rPr>
              <a:t>his name from the  causeway side, and, looking over his </a:t>
            </a:r>
            <a:r>
              <a:rPr dirty="0" sz="1450" spc="-15">
                <a:latin typeface="Times New Roman"/>
                <a:cs typeface="Times New Roman"/>
              </a:rPr>
              <a:t>shoulder, </a:t>
            </a:r>
            <a:r>
              <a:rPr dirty="0" sz="1450" spc="-5">
                <a:latin typeface="Times New Roman"/>
                <a:cs typeface="Times New Roman"/>
              </a:rPr>
              <a:t>he </a:t>
            </a:r>
            <a:r>
              <a:rPr dirty="0" sz="1450" spc="-10">
                <a:latin typeface="Times New Roman"/>
                <a:cs typeface="Times New Roman"/>
              </a:rPr>
              <a:t>saw the </a:t>
            </a:r>
            <a:r>
              <a:rPr dirty="0" sz="1450" spc="-25">
                <a:latin typeface="Times New Roman"/>
                <a:cs typeface="Times New Roman"/>
              </a:rPr>
              <a:t>lad’s </a:t>
            </a:r>
            <a:r>
              <a:rPr dirty="0" sz="1450" spc="-10">
                <a:latin typeface="Times New Roman"/>
                <a:cs typeface="Times New Roman"/>
              </a:rPr>
              <a:t>face peering  from </a:t>
            </a:r>
            <a:r>
              <a:rPr dirty="0" sz="1450" spc="-5">
                <a:latin typeface="Times New Roman"/>
                <a:cs typeface="Times New Roman"/>
              </a:rPr>
              <a:t>a </a:t>
            </a:r>
            <a:r>
              <a:rPr dirty="0" sz="1450" spc="-10">
                <a:latin typeface="Times New Roman"/>
                <a:cs typeface="Times New Roman"/>
              </a:rPr>
              <a:t>clump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reeds.</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“Are </a:t>
            </a:r>
            <a:r>
              <a:rPr dirty="0" sz="1450" spc="-5">
                <a:latin typeface="Times New Roman"/>
                <a:cs typeface="Times New Roman"/>
              </a:rPr>
              <a:t>ye </a:t>
            </a:r>
            <a:r>
              <a:rPr dirty="0" sz="1450" spc="-10">
                <a:latin typeface="Times New Roman"/>
                <a:cs typeface="Times New Roman"/>
              </a:rPr>
              <a:t>there?” </a:t>
            </a:r>
            <a:r>
              <a:rPr dirty="0" sz="1450" spc="-5">
                <a:latin typeface="Times New Roman"/>
                <a:cs typeface="Times New Roman"/>
              </a:rPr>
              <a:t>he </a:t>
            </a:r>
            <a:r>
              <a:rPr dirty="0" sz="1450" spc="-10">
                <a:latin typeface="Times New Roman"/>
                <a:cs typeface="Times New Roman"/>
              </a:rPr>
              <a:t>said, reining </a:t>
            </a:r>
            <a:r>
              <a:rPr dirty="0" sz="1450" spc="-5">
                <a:latin typeface="Times New Roman"/>
                <a:cs typeface="Times New Roman"/>
              </a:rPr>
              <a:t>in. </a:t>
            </a:r>
            <a:r>
              <a:rPr dirty="0" sz="1450" spc="-60">
                <a:latin typeface="Times New Roman"/>
                <a:cs typeface="Times New Roman"/>
              </a:rPr>
              <a:t>“Ye </a:t>
            </a:r>
            <a:r>
              <a:rPr dirty="0" sz="1450" spc="-10">
                <a:latin typeface="Times New Roman"/>
                <a:cs typeface="Times New Roman"/>
              </a:rPr>
              <a:t>lay so close among the reeds that </a:t>
            </a:r>
            <a:r>
              <a:rPr dirty="0" sz="1450" spc="-5">
                <a:latin typeface="Times New Roman"/>
                <a:cs typeface="Times New Roman"/>
              </a:rPr>
              <a:t>I </a:t>
            </a:r>
            <a:r>
              <a:rPr dirty="0" sz="1450" spc="-10">
                <a:latin typeface="Times New Roman"/>
                <a:cs typeface="Times New Roman"/>
              </a:rPr>
              <a:t>had  passed </a:t>
            </a:r>
            <a:r>
              <a:rPr dirty="0" sz="1450" spc="-5">
                <a:latin typeface="Times New Roman"/>
                <a:cs typeface="Times New Roman"/>
              </a:rPr>
              <a:t>you </a:t>
            </a:r>
            <a:r>
              <a:rPr dirty="0" sz="1450" spc="-40">
                <a:latin typeface="Times New Roman"/>
                <a:cs typeface="Times New Roman"/>
              </a:rPr>
              <a:t>by.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your </a:t>
            </a:r>
            <a:r>
              <a:rPr dirty="0" sz="1450" spc="-10">
                <a:latin typeface="Times New Roman"/>
                <a:cs typeface="Times New Roman"/>
              </a:rPr>
              <a:t>horse bemired, and </a:t>
            </a:r>
            <a:r>
              <a:rPr dirty="0" sz="1450" spc="-5">
                <a:latin typeface="Times New Roman"/>
                <a:cs typeface="Times New Roman"/>
              </a:rPr>
              <a:t>put </a:t>
            </a:r>
            <a:r>
              <a:rPr dirty="0" sz="1450" spc="-10">
                <a:latin typeface="Times New Roman"/>
                <a:cs typeface="Times New Roman"/>
              </a:rPr>
              <a:t>him from his </a:t>
            </a:r>
            <a:r>
              <a:rPr dirty="0" sz="1450" spc="-5">
                <a:latin typeface="Times New Roman"/>
                <a:cs typeface="Times New Roman"/>
              </a:rPr>
              <a:t>agony; </a:t>
            </a:r>
            <a:r>
              <a:rPr dirty="0" sz="1450" spc="-10">
                <a:latin typeface="Times New Roman"/>
                <a:cs typeface="Times New Roman"/>
              </a:rPr>
              <a:t>which,  </a:t>
            </a:r>
            <a:r>
              <a:rPr dirty="0" sz="1450" spc="-5">
                <a:latin typeface="Times New Roman"/>
                <a:cs typeface="Times New Roman"/>
              </a:rPr>
              <a:t>by </a:t>
            </a:r>
            <a:r>
              <a:rPr dirty="0" sz="1450" spc="-10">
                <a:latin typeface="Times New Roman"/>
                <a:cs typeface="Times New Roman"/>
              </a:rPr>
              <a:t>my sooth! an </a:t>
            </a:r>
            <a:r>
              <a:rPr dirty="0" sz="1450" spc="-5">
                <a:latin typeface="Times New Roman"/>
                <a:cs typeface="Times New Roman"/>
              </a:rPr>
              <a:t>ye </a:t>
            </a:r>
            <a:r>
              <a:rPr dirty="0" sz="1450" spc="-10">
                <a:latin typeface="Times New Roman"/>
                <a:cs typeface="Times New Roman"/>
              </a:rPr>
              <a:t>had been </a:t>
            </a:r>
            <a:r>
              <a:rPr dirty="0" sz="1450" spc="-5">
                <a:latin typeface="Times New Roman"/>
                <a:cs typeface="Times New Roman"/>
              </a:rPr>
              <a:t>a </a:t>
            </a:r>
            <a:r>
              <a:rPr dirty="0" sz="1450" spc="-10">
                <a:latin typeface="Times New Roman"/>
                <a:cs typeface="Times New Roman"/>
              </a:rPr>
              <a:t>more merciful </a:t>
            </a:r>
            <a:r>
              <a:rPr dirty="0" sz="1450" spc="-20">
                <a:latin typeface="Times New Roman"/>
                <a:cs typeface="Times New Roman"/>
              </a:rPr>
              <a:t>rider, </a:t>
            </a:r>
            <a:r>
              <a:rPr dirty="0" sz="1450" spc="-5">
                <a:latin typeface="Times New Roman"/>
                <a:cs typeface="Times New Roman"/>
              </a:rPr>
              <a:t>ye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yourself. But  come forth </a:t>
            </a:r>
            <a:r>
              <a:rPr dirty="0" sz="1450" spc="-5">
                <a:latin typeface="Times New Roman"/>
                <a:cs typeface="Times New Roman"/>
              </a:rPr>
              <a:t>out of your </a:t>
            </a:r>
            <a:r>
              <a:rPr dirty="0" sz="1450" spc="-10">
                <a:latin typeface="Times New Roman"/>
                <a:cs typeface="Times New Roman"/>
              </a:rPr>
              <a:t>hiding. Here </a:t>
            </a:r>
            <a:r>
              <a:rPr dirty="0" sz="1450" spc="-5">
                <a:latin typeface="Times New Roman"/>
                <a:cs typeface="Times New Roman"/>
              </a:rPr>
              <a:t>be none </a:t>
            </a:r>
            <a:r>
              <a:rPr dirty="0" sz="1450" spc="-10">
                <a:latin typeface="Times New Roman"/>
                <a:cs typeface="Times New Roman"/>
              </a:rPr>
              <a:t>to trouble</a:t>
            </a:r>
            <a:r>
              <a:rPr dirty="0" sz="1450" spc="2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7620">
              <a:lnSpc>
                <a:spcPts val="1730"/>
              </a:lnSpc>
              <a:spcBef>
                <a:spcPts val="570"/>
              </a:spcBef>
            </a:pPr>
            <a:r>
              <a:rPr dirty="0" sz="1450" spc="-30">
                <a:latin typeface="Times New Roman"/>
                <a:cs typeface="Times New Roman"/>
              </a:rPr>
              <a:t>“Nay, </a:t>
            </a:r>
            <a:r>
              <a:rPr dirty="0" sz="1450" spc="-5">
                <a:latin typeface="Times New Roman"/>
                <a:cs typeface="Times New Roman"/>
              </a:rPr>
              <a:t>good </a:t>
            </a:r>
            <a:r>
              <a:rPr dirty="0" sz="1450" spc="-30">
                <a:latin typeface="Times New Roman"/>
                <a:cs typeface="Times New Roman"/>
              </a:rPr>
              <a:t>boy,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arms, </a:t>
            </a:r>
            <a:r>
              <a:rPr dirty="0" sz="1450" spc="-5">
                <a:latin typeface="Times New Roman"/>
                <a:cs typeface="Times New Roman"/>
              </a:rPr>
              <a:t>nor </a:t>
            </a:r>
            <a:r>
              <a:rPr dirty="0" sz="1450" spc="-10">
                <a:latin typeface="Times New Roman"/>
                <a:cs typeface="Times New Roman"/>
              </a:rPr>
              <a:t>skill to use them if </a:t>
            </a:r>
            <a:r>
              <a:rPr dirty="0" sz="1450" spc="-5">
                <a:latin typeface="Times New Roman"/>
                <a:cs typeface="Times New Roman"/>
              </a:rPr>
              <a:t>I had,” </a:t>
            </a:r>
            <a:r>
              <a:rPr dirty="0" sz="1450" spc="-10">
                <a:latin typeface="Times New Roman"/>
                <a:cs typeface="Times New Roman"/>
              </a:rPr>
              <a:t>replied the  </a:t>
            </a:r>
            <a:r>
              <a:rPr dirty="0" sz="1450" spc="-20">
                <a:latin typeface="Times New Roman"/>
                <a:cs typeface="Times New Roman"/>
              </a:rPr>
              <a:t>other, </a:t>
            </a:r>
            <a:r>
              <a:rPr dirty="0" sz="1450" spc="-10">
                <a:latin typeface="Times New Roman"/>
                <a:cs typeface="Times New Roman"/>
              </a:rPr>
              <a:t>stepping forth </a:t>
            </a:r>
            <a:r>
              <a:rPr dirty="0" sz="1450" spc="-5">
                <a:latin typeface="Times New Roman"/>
                <a:cs typeface="Times New Roman"/>
              </a:rPr>
              <a:t>upon </a:t>
            </a:r>
            <a:r>
              <a:rPr dirty="0" sz="1450" spc="-10">
                <a:latin typeface="Times New Roman"/>
                <a:cs typeface="Times New Roman"/>
              </a:rPr>
              <a:t>the</a:t>
            </a:r>
            <a:r>
              <a:rPr dirty="0" sz="1450" spc="20">
                <a:latin typeface="Times New Roman"/>
                <a:cs typeface="Times New Roman"/>
              </a:rPr>
              <a:t> </a:t>
            </a:r>
            <a:r>
              <a:rPr dirty="0" sz="1450" spc="-20">
                <a:latin typeface="Times New Roman"/>
                <a:cs typeface="Times New Roman"/>
              </a:rPr>
              <a:t>pathway.</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“Why call me ‘boy’?” cried Dick. “Y’ are </a:t>
            </a:r>
            <a:r>
              <a:rPr dirty="0" sz="1450" spc="-5">
                <a:latin typeface="Times New Roman"/>
                <a:cs typeface="Times New Roman"/>
              </a:rPr>
              <a:t>not, I </a:t>
            </a:r>
            <a:r>
              <a:rPr dirty="0" sz="1450" spc="-25">
                <a:latin typeface="Times New Roman"/>
                <a:cs typeface="Times New Roman"/>
              </a:rPr>
              <a:t>trow, </a:t>
            </a:r>
            <a:r>
              <a:rPr dirty="0" sz="1450" spc="-10">
                <a:latin typeface="Times New Roman"/>
                <a:cs typeface="Times New Roman"/>
              </a:rPr>
              <a:t>the elder </a:t>
            </a:r>
            <a:r>
              <a:rPr dirty="0" sz="1450" spc="-5">
                <a:latin typeface="Times New Roman"/>
                <a:cs typeface="Times New Roman"/>
              </a:rPr>
              <a:t>of us </a:t>
            </a:r>
            <a:r>
              <a:rPr dirty="0" sz="1450" spc="-10">
                <a:latin typeface="Times New Roman"/>
                <a:cs typeface="Times New Roman"/>
              </a:rPr>
              <a:t>twain.”</a:t>
            </a:r>
            <a:endParaRPr sz="1450">
              <a:latin typeface="Times New Roman"/>
              <a:cs typeface="Times New Roman"/>
            </a:endParaRPr>
          </a:p>
          <a:p>
            <a:pPr algn="just" marL="12700" marR="5715">
              <a:lnSpc>
                <a:spcPts val="1730"/>
              </a:lnSpc>
              <a:spcBef>
                <a:spcPts val="635"/>
              </a:spcBef>
            </a:pPr>
            <a:r>
              <a:rPr dirty="0" sz="1450" spc="-10">
                <a:latin typeface="Times New Roman"/>
                <a:cs typeface="Times New Roman"/>
              </a:rPr>
              <a:t>“Good Master Shelton,” said the </a:t>
            </a:r>
            <a:r>
              <a:rPr dirty="0" sz="1450" spc="-20">
                <a:latin typeface="Times New Roman"/>
                <a:cs typeface="Times New Roman"/>
              </a:rPr>
              <a:t>other, </a:t>
            </a:r>
            <a:r>
              <a:rPr dirty="0" sz="1450" spc="-10">
                <a:latin typeface="Times New Roman"/>
                <a:cs typeface="Times New Roman"/>
              </a:rPr>
              <a:t>“prithee forgive me.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none </a:t>
            </a:r>
            <a:r>
              <a:rPr dirty="0" sz="1450" spc="-10">
                <a:latin typeface="Times New Roman"/>
                <a:cs typeface="Times New Roman"/>
              </a:rPr>
              <a:t>the  least intention to offend. Rather </a:t>
            </a:r>
            <a:r>
              <a:rPr dirty="0" sz="1450" spc="-5">
                <a:latin typeface="Times New Roman"/>
                <a:cs typeface="Times New Roman"/>
              </a:rPr>
              <a:t>I </a:t>
            </a:r>
            <a:r>
              <a:rPr dirty="0" sz="1450" spc="-10">
                <a:latin typeface="Times New Roman"/>
                <a:cs typeface="Times New Roman"/>
              </a:rPr>
              <a:t>would in every way beseech </a:t>
            </a:r>
            <a:r>
              <a:rPr dirty="0" sz="1450" spc="-5">
                <a:latin typeface="Times New Roman"/>
                <a:cs typeface="Times New Roman"/>
              </a:rPr>
              <a:t>your </a:t>
            </a:r>
            <a:r>
              <a:rPr dirty="0" sz="1450" spc="-10">
                <a:latin typeface="Times New Roman"/>
                <a:cs typeface="Times New Roman"/>
              </a:rPr>
              <a:t>gentleness  and </a:t>
            </a:r>
            <a:r>
              <a:rPr dirty="0" sz="1450" spc="-15">
                <a:latin typeface="Times New Roman"/>
                <a:cs typeface="Times New Roman"/>
              </a:rPr>
              <a:t>favour,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am now worse bested than </a:t>
            </a:r>
            <a:r>
              <a:rPr dirty="0" sz="1450" spc="-20">
                <a:latin typeface="Times New Roman"/>
                <a:cs typeface="Times New Roman"/>
              </a:rPr>
              <a:t>ever, </a:t>
            </a:r>
            <a:r>
              <a:rPr dirty="0" sz="1450" spc="-10">
                <a:latin typeface="Times New Roman"/>
                <a:cs typeface="Times New Roman"/>
              </a:rPr>
              <a:t>having lost my </a:t>
            </a:r>
            <a:r>
              <a:rPr dirty="0" sz="1450" spc="-35">
                <a:latin typeface="Times New Roman"/>
                <a:cs typeface="Times New Roman"/>
              </a:rPr>
              <a:t>way, </a:t>
            </a:r>
            <a:r>
              <a:rPr dirty="0" sz="1450" spc="-10">
                <a:latin typeface="Times New Roman"/>
                <a:cs typeface="Times New Roman"/>
              </a:rPr>
              <a:t>my  cloak, and my </a:t>
            </a:r>
            <a:r>
              <a:rPr dirty="0" sz="1450" spc="-5">
                <a:latin typeface="Times New Roman"/>
                <a:cs typeface="Times New Roman"/>
              </a:rPr>
              <a:t>poor </a:t>
            </a:r>
            <a:r>
              <a:rPr dirty="0" sz="1450" spc="-10">
                <a:latin typeface="Times New Roman"/>
                <a:cs typeface="Times New Roman"/>
              </a:rPr>
              <a:t>horse. </a:t>
            </a:r>
            <a:r>
              <a:rPr dirty="0" sz="1450" spc="-60">
                <a:latin typeface="Times New Roman"/>
                <a:cs typeface="Times New Roman"/>
              </a:rPr>
              <a:t>To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riding-rod and spurs, and never </a:t>
            </a:r>
            <a:r>
              <a:rPr dirty="0" sz="1450" spc="-5">
                <a:latin typeface="Times New Roman"/>
                <a:cs typeface="Times New Roman"/>
              </a:rPr>
              <a:t>a </a:t>
            </a:r>
            <a:r>
              <a:rPr dirty="0" sz="1450" spc="-10">
                <a:latin typeface="Times New Roman"/>
                <a:cs typeface="Times New Roman"/>
              </a:rPr>
              <a:t>horse to  sit </a:t>
            </a:r>
            <a:r>
              <a:rPr dirty="0" sz="1450" spc="-5">
                <a:latin typeface="Times New Roman"/>
                <a:cs typeface="Times New Roman"/>
              </a:rPr>
              <a:t>upon! </a:t>
            </a:r>
            <a:r>
              <a:rPr dirty="0" sz="1450" spc="-10">
                <a:latin typeface="Times New Roman"/>
                <a:cs typeface="Times New Roman"/>
              </a:rPr>
              <a:t>And before all,” </a:t>
            </a:r>
            <a:r>
              <a:rPr dirty="0" sz="1450" spc="-5">
                <a:latin typeface="Times New Roman"/>
                <a:cs typeface="Times New Roman"/>
              </a:rPr>
              <a:t>he </a:t>
            </a:r>
            <a:r>
              <a:rPr dirty="0" sz="1450" spc="-10">
                <a:latin typeface="Times New Roman"/>
                <a:cs typeface="Times New Roman"/>
              </a:rPr>
              <a:t>added, looking ruefully </a:t>
            </a:r>
            <a:r>
              <a:rPr dirty="0" sz="1450" spc="-5">
                <a:latin typeface="Times New Roman"/>
                <a:cs typeface="Times New Roman"/>
              </a:rPr>
              <a:t>upon </a:t>
            </a:r>
            <a:r>
              <a:rPr dirty="0" sz="1450" spc="-10">
                <a:latin typeface="Times New Roman"/>
                <a:cs typeface="Times New Roman"/>
              </a:rPr>
              <a:t>his</a:t>
            </a:r>
            <a:r>
              <a:rPr dirty="0" sz="1450" spc="-85">
                <a:latin typeface="Times New Roman"/>
                <a:cs typeface="Times New Roman"/>
              </a:rPr>
              <a:t> </a:t>
            </a:r>
            <a:r>
              <a:rPr dirty="0" sz="1450" spc="-10">
                <a:latin typeface="Times New Roman"/>
                <a:cs typeface="Times New Roman"/>
              </a:rPr>
              <a:t>clothes</a:t>
            </a:r>
            <a:endParaRPr sz="1450">
              <a:latin typeface="Times New Roman"/>
              <a:cs typeface="Times New Roman"/>
            </a:endParaRPr>
          </a:p>
          <a:p>
            <a:pPr algn="just" marL="12700">
              <a:lnSpc>
                <a:spcPts val="1664"/>
              </a:lnSpc>
            </a:pPr>
            <a:r>
              <a:rPr dirty="0" sz="1450" spc="-10">
                <a:latin typeface="Times New Roman"/>
                <a:cs typeface="Times New Roman"/>
              </a:rPr>
              <a:t>—“before all, to </a:t>
            </a:r>
            <a:r>
              <a:rPr dirty="0" sz="1450" spc="-5">
                <a:latin typeface="Times New Roman"/>
                <a:cs typeface="Times New Roman"/>
              </a:rPr>
              <a:t>be </a:t>
            </a:r>
            <a:r>
              <a:rPr dirty="0" sz="1450" spc="-10">
                <a:latin typeface="Times New Roman"/>
                <a:cs typeface="Times New Roman"/>
              </a:rPr>
              <a:t>so sorrily</a:t>
            </a:r>
            <a:r>
              <a:rPr dirty="0" sz="1450" spc="15">
                <a:latin typeface="Times New Roman"/>
                <a:cs typeface="Times New Roman"/>
              </a:rPr>
              <a:t> </a:t>
            </a:r>
            <a:r>
              <a:rPr dirty="0" sz="1450" spc="-10">
                <a:latin typeface="Times New Roman"/>
                <a:cs typeface="Times New Roman"/>
              </a:rPr>
              <a:t>besmirched!”</a:t>
            </a:r>
            <a:endParaRPr sz="1450">
              <a:latin typeface="Times New Roman"/>
              <a:cs typeface="Times New Roman"/>
            </a:endParaRPr>
          </a:p>
          <a:p>
            <a:pPr algn="just" marL="12700" marR="6985">
              <a:lnSpc>
                <a:spcPts val="1730"/>
              </a:lnSpc>
              <a:spcBef>
                <a:spcPts val="630"/>
              </a:spcBef>
            </a:pPr>
            <a:r>
              <a:rPr dirty="0" sz="1450" spc="-20">
                <a:latin typeface="Times New Roman"/>
                <a:cs typeface="Times New Roman"/>
              </a:rPr>
              <a:t>“Tut!” </a:t>
            </a:r>
            <a:r>
              <a:rPr dirty="0" sz="1450" spc="-10">
                <a:latin typeface="Times New Roman"/>
                <a:cs typeface="Times New Roman"/>
              </a:rPr>
              <a:t>cried Dick. </a:t>
            </a:r>
            <a:r>
              <a:rPr dirty="0" sz="1450" spc="-30">
                <a:latin typeface="Times New Roman"/>
                <a:cs typeface="Times New Roman"/>
              </a:rPr>
              <a:t>“Would </a:t>
            </a:r>
            <a:r>
              <a:rPr dirty="0" sz="1450" spc="-5">
                <a:latin typeface="Times New Roman"/>
                <a:cs typeface="Times New Roman"/>
              </a:rPr>
              <a:t>ye </a:t>
            </a:r>
            <a:r>
              <a:rPr dirty="0" sz="1450" spc="-10">
                <a:latin typeface="Times New Roman"/>
                <a:cs typeface="Times New Roman"/>
              </a:rPr>
              <a:t>mind </a:t>
            </a:r>
            <a:r>
              <a:rPr dirty="0" sz="1450" spc="-5">
                <a:latin typeface="Times New Roman"/>
                <a:cs typeface="Times New Roman"/>
              </a:rPr>
              <a:t>a </a:t>
            </a:r>
            <a:r>
              <a:rPr dirty="0" sz="1450" spc="-10">
                <a:latin typeface="Times New Roman"/>
                <a:cs typeface="Times New Roman"/>
              </a:rPr>
              <a:t>ducking? Blood </a:t>
            </a:r>
            <a:r>
              <a:rPr dirty="0" sz="1450" spc="-5">
                <a:latin typeface="Times New Roman"/>
                <a:cs typeface="Times New Roman"/>
              </a:rPr>
              <a:t>of </a:t>
            </a:r>
            <a:r>
              <a:rPr dirty="0" sz="1450" spc="-10">
                <a:latin typeface="Times New Roman"/>
                <a:cs typeface="Times New Roman"/>
              </a:rPr>
              <a:t>wound </a:t>
            </a:r>
            <a:r>
              <a:rPr dirty="0" sz="1450" spc="-5">
                <a:latin typeface="Times New Roman"/>
                <a:cs typeface="Times New Roman"/>
              </a:rPr>
              <a:t>or </a:t>
            </a:r>
            <a:r>
              <a:rPr dirty="0" sz="1450" spc="-10">
                <a:latin typeface="Times New Roman"/>
                <a:cs typeface="Times New Roman"/>
              </a:rPr>
              <a:t>dust </a:t>
            </a:r>
            <a:r>
              <a:rPr dirty="0" sz="1450" spc="-5">
                <a:latin typeface="Times New Roman"/>
                <a:cs typeface="Times New Roman"/>
              </a:rPr>
              <a:t>of  </a:t>
            </a:r>
            <a:r>
              <a:rPr dirty="0" sz="1450" spc="-15">
                <a:latin typeface="Times New Roman"/>
                <a:cs typeface="Times New Roman"/>
              </a:rPr>
              <a:t>travel—that’s </a:t>
            </a:r>
            <a:r>
              <a:rPr dirty="0" sz="1450" spc="-5">
                <a:latin typeface="Times New Roman"/>
                <a:cs typeface="Times New Roman"/>
              </a:rPr>
              <a:t>a </a:t>
            </a:r>
            <a:r>
              <a:rPr dirty="0" sz="1450" spc="-25">
                <a:latin typeface="Times New Roman"/>
                <a:cs typeface="Times New Roman"/>
              </a:rPr>
              <a:t>man’s</a:t>
            </a:r>
            <a:r>
              <a:rPr dirty="0" sz="1450">
                <a:latin typeface="Times New Roman"/>
                <a:cs typeface="Times New Roman"/>
              </a:rPr>
              <a:t> </a:t>
            </a:r>
            <a:r>
              <a:rPr dirty="0" sz="1450" spc="-10">
                <a:latin typeface="Times New Roman"/>
                <a:cs typeface="Times New Roman"/>
              </a:rPr>
              <a:t>adornment.”</a:t>
            </a:r>
            <a:endParaRPr sz="1450">
              <a:latin typeface="Times New Roman"/>
              <a:cs typeface="Times New Roman"/>
            </a:endParaRPr>
          </a:p>
          <a:p>
            <a:pPr algn="just" marL="12700" marR="6985">
              <a:lnSpc>
                <a:spcPts val="1730"/>
              </a:lnSpc>
              <a:spcBef>
                <a:spcPts val="570"/>
              </a:spcBef>
            </a:pPr>
            <a:r>
              <a:rPr dirty="0" sz="1450" spc="-30">
                <a:latin typeface="Times New Roman"/>
                <a:cs typeface="Times New Roman"/>
              </a:rPr>
              <a:t>“Nay,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like him better plain,” observed the lad. “But, prithee, how shall </a:t>
            </a:r>
            <a:r>
              <a:rPr dirty="0" sz="1450" spc="-5">
                <a:latin typeface="Times New Roman"/>
                <a:cs typeface="Times New Roman"/>
              </a:rPr>
              <a:t>I  do? </a:t>
            </a:r>
            <a:r>
              <a:rPr dirty="0" sz="1450" spc="-10">
                <a:latin typeface="Times New Roman"/>
                <a:cs typeface="Times New Roman"/>
              </a:rPr>
              <a:t>Prithee, </a:t>
            </a:r>
            <a:r>
              <a:rPr dirty="0" sz="1450" spc="-5">
                <a:latin typeface="Times New Roman"/>
                <a:cs typeface="Times New Roman"/>
              </a:rPr>
              <a:t>good </a:t>
            </a:r>
            <a:r>
              <a:rPr dirty="0" sz="1450" spc="-10">
                <a:latin typeface="Times New Roman"/>
                <a:cs typeface="Times New Roman"/>
              </a:rPr>
              <a:t>Master Richard, help me with </a:t>
            </a:r>
            <a:r>
              <a:rPr dirty="0" sz="1450" spc="-5">
                <a:latin typeface="Times New Roman"/>
                <a:cs typeface="Times New Roman"/>
              </a:rPr>
              <a:t>your good </a:t>
            </a:r>
            <a:r>
              <a:rPr dirty="0" sz="1450" spc="-10">
                <a:latin typeface="Times New Roman"/>
                <a:cs typeface="Times New Roman"/>
              </a:rPr>
              <a:t>counsel. If </a:t>
            </a:r>
            <a:r>
              <a:rPr dirty="0" sz="1450" spc="-5">
                <a:latin typeface="Times New Roman"/>
                <a:cs typeface="Times New Roman"/>
              </a:rPr>
              <a:t>I </a:t>
            </a:r>
            <a:r>
              <a:rPr dirty="0" sz="1450" spc="-10">
                <a:latin typeface="Times New Roman"/>
                <a:cs typeface="Times New Roman"/>
              </a:rPr>
              <a:t>come  </a:t>
            </a:r>
            <a:r>
              <a:rPr dirty="0" sz="1450" spc="-5">
                <a:latin typeface="Times New Roman"/>
                <a:cs typeface="Times New Roman"/>
              </a:rPr>
              <a:t>not </a:t>
            </a:r>
            <a:r>
              <a:rPr dirty="0" sz="1450" spc="-10">
                <a:latin typeface="Times New Roman"/>
                <a:cs typeface="Times New Roman"/>
              </a:rPr>
              <a:t>safe to Holywood, </a:t>
            </a:r>
            <a:r>
              <a:rPr dirty="0" sz="1450" spc="-5">
                <a:latin typeface="Times New Roman"/>
                <a:cs typeface="Times New Roman"/>
              </a:rPr>
              <a:t>I </a:t>
            </a:r>
            <a:r>
              <a:rPr dirty="0" sz="1450" spc="-10">
                <a:latin typeface="Times New Roman"/>
                <a:cs typeface="Times New Roman"/>
              </a:rPr>
              <a:t>am</a:t>
            </a:r>
            <a:r>
              <a:rPr dirty="0" sz="1450" spc="5">
                <a:latin typeface="Times New Roman"/>
                <a:cs typeface="Times New Roman"/>
              </a:rPr>
              <a:t> </a:t>
            </a:r>
            <a:r>
              <a:rPr dirty="0" sz="1450" spc="-5">
                <a:latin typeface="Times New Roman"/>
                <a:cs typeface="Times New Roman"/>
              </a:rPr>
              <a:t>undone.”</a:t>
            </a:r>
            <a:endParaRPr sz="1450">
              <a:latin typeface="Times New Roman"/>
              <a:cs typeface="Times New Roman"/>
            </a:endParaRPr>
          </a:p>
          <a:p>
            <a:pPr algn="just" marL="12700" marR="5715">
              <a:lnSpc>
                <a:spcPts val="1730"/>
              </a:lnSpc>
              <a:spcBef>
                <a:spcPts val="575"/>
              </a:spcBef>
            </a:pPr>
            <a:r>
              <a:rPr dirty="0" sz="1450" spc="-25">
                <a:latin typeface="Times New Roman"/>
                <a:cs typeface="Times New Roman"/>
              </a:rPr>
              <a:t>“Nay,” </a:t>
            </a:r>
            <a:r>
              <a:rPr dirty="0" sz="1450" spc="-10">
                <a:latin typeface="Times New Roman"/>
                <a:cs typeface="Times New Roman"/>
              </a:rPr>
              <a:t>said Dick, dismounting, “I will give more than counsel. </a:t>
            </a:r>
            <a:r>
              <a:rPr dirty="0" sz="1450" spc="-35">
                <a:latin typeface="Times New Roman"/>
                <a:cs typeface="Times New Roman"/>
              </a:rPr>
              <a:t>Take </a:t>
            </a:r>
            <a:r>
              <a:rPr dirty="0" sz="1450" spc="-10">
                <a:latin typeface="Times New Roman"/>
                <a:cs typeface="Times New Roman"/>
              </a:rPr>
              <a:t>my horse,  and </a:t>
            </a:r>
            <a:r>
              <a:rPr dirty="0" sz="1450" spc="-5">
                <a:latin typeface="Times New Roman"/>
                <a:cs typeface="Times New Roman"/>
              </a:rPr>
              <a:t>I </a:t>
            </a:r>
            <a:r>
              <a:rPr dirty="0" sz="1450" spc="-10">
                <a:latin typeface="Times New Roman"/>
                <a:cs typeface="Times New Roman"/>
              </a:rPr>
              <a:t>will run awhile, and when </a:t>
            </a:r>
            <a:r>
              <a:rPr dirty="0" sz="1450" spc="-5">
                <a:latin typeface="Times New Roman"/>
                <a:cs typeface="Times New Roman"/>
              </a:rPr>
              <a:t>I </a:t>
            </a:r>
            <a:r>
              <a:rPr dirty="0" sz="1450" spc="-10">
                <a:latin typeface="Times New Roman"/>
                <a:cs typeface="Times New Roman"/>
              </a:rPr>
              <a:t>am weary we shall change again, that so,  riding and running, both may </a:t>
            </a:r>
            <a:r>
              <a:rPr dirty="0" sz="1450" spc="-5">
                <a:latin typeface="Times New Roman"/>
                <a:cs typeface="Times New Roman"/>
              </a:rPr>
              <a:t>go </a:t>
            </a:r>
            <a:r>
              <a:rPr dirty="0" sz="1450" spc="-10">
                <a:latin typeface="Times New Roman"/>
                <a:cs typeface="Times New Roman"/>
              </a:rPr>
              <a:t>the</a:t>
            </a:r>
            <a:r>
              <a:rPr dirty="0" sz="1450" spc="20">
                <a:latin typeface="Times New Roman"/>
                <a:cs typeface="Times New Roman"/>
              </a:rPr>
              <a:t> </a:t>
            </a:r>
            <a:r>
              <a:rPr dirty="0" sz="1450" spc="-15">
                <a:latin typeface="Times New Roman"/>
                <a:cs typeface="Times New Roman"/>
              </a:rPr>
              <a:t>speedier.”</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So the change was made, and they went forward as briskly as they durst </a:t>
            </a:r>
            <a:r>
              <a:rPr dirty="0" sz="1450" spc="-5">
                <a:latin typeface="Times New Roman"/>
                <a:cs typeface="Times New Roman"/>
              </a:rPr>
              <a:t>on </a:t>
            </a:r>
            <a:r>
              <a:rPr dirty="0" sz="1450" spc="-10">
                <a:latin typeface="Times New Roman"/>
                <a:cs typeface="Times New Roman"/>
              </a:rPr>
              <a:t>the  uneven </a:t>
            </a:r>
            <a:r>
              <a:rPr dirty="0" sz="1450" spc="-20">
                <a:latin typeface="Times New Roman"/>
                <a:cs typeface="Times New Roman"/>
              </a:rPr>
              <a:t>causeway, </a:t>
            </a:r>
            <a:r>
              <a:rPr dirty="0" sz="1450" spc="-10">
                <a:latin typeface="Times New Roman"/>
                <a:cs typeface="Times New Roman"/>
              </a:rPr>
              <a:t>Dick with his hand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other’s</a:t>
            </a:r>
            <a:r>
              <a:rPr dirty="0" sz="1450" spc="50">
                <a:latin typeface="Times New Roman"/>
                <a:cs typeface="Times New Roman"/>
              </a:rPr>
              <a:t> </a:t>
            </a:r>
            <a:r>
              <a:rPr dirty="0" sz="1450" spc="-10">
                <a:latin typeface="Times New Roman"/>
                <a:cs typeface="Times New Roman"/>
              </a:rPr>
              <a:t>knee.</a:t>
            </a:r>
            <a:endParaRPr sz="1450">
              <a:latin typeface="Times New Roman"/>
              <a:cs typeface="Times New Roman"/>
            </a:endParaRPr>
          </a:p>
          <a:p>
            <a:pPr marL="12700" marR="2738755">
              <a:lnSpc>
                <a:spcPts val="2300"/>
              </a:lnSpc>
              <a:spcBef>
                <a:spcPts val="114"/>
              </a:spcBef>
            </a:pPr>
            <a:r>
              <a:rPr dirty="0" sz="1450" spc="-10">
                <a:latin typeface="Times New Roman"/>
                <a:cs typeface="Times New Roman"/>
              </a:rPr>
              <a:t>“How call </a:t>
            </a:r>
            <a:r>
              <a:rPr dirty="0" sz="1450" spc="-5">
                <a:latin typeface="Times New Roman"/>
                <a:cs typeface="Times New Roman"/>
              </a:rPr>
              <a:t>ye your </a:t>
            </a:r>
            <a:r>
              <a:rPr dirty="0" sz="1450" spc="-10">
                <a:latin typeface="Times New Roman"/>
                <a:cs typeface="Times New Roman"/>
              </a:rPr>
              <a:t>name?” asked Dick.  “Call me John Matcham,” replied the</a:t>
            </a:r>
            <a:r>
              <a:rPr dirty="0" sz="1450" spc="15">
                <a:latin typeface="Times New Roman"/>
                <a:cs typeface="Times New Roman"/>
              </a:rPr>
              <a:t> </a:t>
            </a:r>
            <a:r>
              <a:rPr dirty="0" sz="1450" spc="-10">
                <a:latin typeface="Times New Roman"/>
                <a:cs typeface="Times New Roman"/>
              </a:rPr>
              <a:t>lad.</a:t>
            </a:r>
            <a:endParaRPr sz="1450">
              <a:latin typeface="Times New Roman"/>
              <a:cs typeface="Times New Roman"/>
            </a:endParaRPr>
          </a:p>
          <a:p>
            <a:pPr marL="12700">
              <a:lnSpc>
                <a:spcPct val="100000"/>
              </a:lnSpc>
              <a:spcBef>
                <a:spcPts val="400"/>
              </a:spcBef>
            </a:pPr>
            <a:r>
              <a:rPr dirty="0" sz="1450" spc="-10">
                <a:latin typeface="Times New Roman"/>
                <a:cs typeface="Times New Roman"/>
              </a:rPr>
              <a:t>“And what make </a:t>
            </a:r>
            <a:r>
              <a:rPr dirty="0" sz="1450" spc="-5">
                <a:latin typeface="Times New Roman"/>
                <a:cs typeface="Times New Roman"/>
              </a:rPr>
              <a:t>ye </a:t>
            </a:r>
            <a:r>
              <a:rPr dirty="0" sz="1450" spc="-10">
                <a:latin typeface="Times New Roman"/>
                <a:cs typeface="Times New Roman"/>
              </a:rPr>
              <a:t>to Holywood?” Dick</a:t>
            </a:r>
            <a:r>
              <a:rPr dirty="0" sz="1450" spc="20">
                <a:latin typeface="Times New Roman"/>
                <a:cs typeface="Times New Roman"/>
              </a:rPr>
              <a:t> </a:t>
            </a:r>
            <a:r>
              <a:rPr dirty="0" sz="1450" spc="-10">
                <a:latin typeface="Times New Roman"/>
                <a:cs typeface="Times New Roman"/>
              </a:rPr>
              <a:t>continued.</a:t>
            </a:r>
            <a:endParaRPr sz="145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12065">
              <a:lnSpc>
                <a:spcPts val="1730"/>
              </a:lnSpc>
              <a:spcBef>
                <a:spcPts val="155"/>
              </a:spcBef>
            </a:pPr>
            <a:r>
              <a:rPr dirty="0" sz="1450" spc="-10">
                <a:latin typeface="Times New Roman"/>
                <a:cs typeface="Times New Roman"/>
              </a:rPr>
              <a:t>“I seek sanctuary from </a:t>
            </a:r>
            <a:r>
              <a:rPr dirty="0" sz="1450" spc="-5">
                <a:latin typeface="Times New Roman"/>
                <a:cs typeface="Times New Roman"/>
              </a:rPr>
              <a:t>a </a:t>
            </a:r>
            <a:r>
              <a:rPr dirty="0" sz="1450" spc="-10">
                <a:latin typeface="Times New Roman"/>
                <a:cs typeface="Times New Roman"/>
              </a:rPr>
              <a:t>man that would oppress me,” was the </a:t>
            </a:r>
            <a:r>
              <a:rPr dirty="0" sz="1450" spc="-20">
                <a:latin typeface="Times New Roman"/>
                <a:cs typeface="Times New Roman"/>
              </a:rPr>
              <a:t>answer. </a:t>
            </a:r>
            <a:r>
              <a:rPr dirty="0" sz="1450" spc="-10">
                <a:latin typeface="Times New Roman"/>
                <a:cs typeface="Times New Roman"/>
              </a:rPr>
              <a:t>“The  </a:t>
            </a:r>
            <a:r>
              <a:rPr dirty="0" sz="1450" spc="-5">
                <a:latin typeface="Times New Roman"/>
                <a:cs typeface="Times New Roman"/>
              </a:rPr>
              <a:t>good </a:t>
            </a:r>
            <a:r>
              <a:rPr dirty="0" sz="1450" spc="-10">
                <a:latin typeface="Times New Roman"/>
                <a:cs typeface="Times New Roman"/>
              </a:rPr>
              <a:t>Abbot </a:t>
            </a:r>
            <a:r>
              <a:rPr dirty="0" sz="1450" spc="-5">
                <a:latin typeface="Times New Roman"/>
                <a:cs typeface="Times New Roman"/>
              </a:rPr>
              <a:t>of </a:t>
            </a:r>
            <a:r>
              <a:rPr dirty="0" sz="1450" spc="-10">
                <a:latin typeface="Times New Roman"/>
                <a:cs typeface="Times New Roman"/>
              </a:rPr>
              <a:t>Holywood is </a:t>
            </a:r>
            <a:r>
              <a:rPr dirty="0" sz="1450" spc="-5">
                <a:latin typeface="Times New Roman"/>
                <a:cs typeface="Times New Roman"/>
              </a:rPr>
              <a:t>a </a:t>
            </a:r>
            <a:r>
              <a:rPr dirty="0" sz="1450" spc="-10">
                <a:latin typeface="Times New Roman"/>
                <a:cs typeface="Times New Roman"/>
              </a:rPr>
              <a:t>strong pillar to the</a:t>
            </a:r>
            <a:r>
              <a:rPr dirty="0" sz="1450" spc="30">
                <a:latin typeface="Times New Roman"/>
                <a:cs typeface="Times New Roman"/>
              </a:rPr>
              <a:t> </a:t>
            </a:r>
            <a:r>
              <a:rPr dirty="0" sz="1450" spc="-10">
                <a:latin typeface="Times New Roman"/>
                <a:cs typeface="Times New Roman"/>
              </a:rPr>
              <a:t>weak.”</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“And how came </a:t>
            </a:r>
            <a:r>
              <a:rPr dirty="0" sz="1450" spc="-5">
                <a:latin typeface="Times New Roman"/>
                <a:cs typeface="Times New Roman"/>
              </a:rPr>
              <a:t>ye </a:t>
            </a:r>
            <a:r>
              <a:rPr dirty="0" sz="1450" spc="-10">
                <a:latin typeface="Times New Roman"/>
                <a:cs typeface="Times New Roman"/>
              </a:rPr>
              <a:t>with Sir Daniel, Master Matcham?” pursued</a:t>
            </a:r>
            <a:r>
              <a:rPr dirty="0" sz="1450" spc="4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5080">
              <a:lnSpc>
                <a:spcPts val="1730"/>
              </a:lnSpc>
              <a:spcBef>
                <a:spcPts val="630"/>
              </a:spcBef>
            </a:pPr>
            <a:r>
              <a:rPr dirty="0" sz="1450" spc="-25">
                <a:latin typeface="Times New Roman"/>
                <a:cs typeface="Times New Roman"/>
              </a:rPr>
              <a:t>“Nay,” </a:t>
            </a:r>
            <a:r>
              <a:rPr dirty="0" sz="1450" spc="-10">
                <a:latin typeface="Times New Roman"/>
                <a:cs typeface="Times New Roman"/>
              </a:rPr>
              <a:t>cried the </a:t>
            </a:r>
            <a:r>
              <a:rPr dirty="0" sz="1450" spc="-20">
                <a:latin typeface="Times New Roman"/>
                <a:cs typeface="Times New Roman"/>
              </a:rPr>
              <a:t>other, </a:t>
            </a:r>
            <a:r>
              <a:rPr dirty="0" sz="1450" spc="-10">
                <a:latin typeface="Times New Roman"/>
                <a:cs typeface="Times New Roman"/>
              </a:rPr>
              <a:t>“by the abuse </a:t>
            </a:r>
            <a:r>
              <a:rPr dirty="0" sz="1450" spc="-5">
                <a:latin typeface="Times New Roman"/>
                <a:cs typeface="Times New Roman"/>
              </a:rPr>
              <a:t>of </a:t>
            </a:r>
            <a:r>
              <a:rPr dirty="0" sz="1450" spc="-10">
                <a:latin typeface="Times New Roman"/>
                <a:cs typeface="Times New Roman"/>
              </a:rPr>
              <a:t>force! He hath taken me </a:t>
            </a:r>
            <a:r>
              <a:rPr dirty="0" sz="1450" spc="-5">
                <a:latin typeface="Times New Roman"/>
                <a:cs typeface="Times New Roman"/>
              </a:rPr>
              <a:t>by </a:t>
            </a:r>
            <a:r>
              <a:rPr dirty="0" sz="1450" spc="-10">
                <a:latin typeface="Times New Roman"/>
                <a:cs typeface="Times New Roman"/>
              </a:rPr>
              <a:t>violence  from my own place; dressed me in these weeds; ridden with me till my heart  was sick; gibed me till </a:t>
            </a:r>
            <a:r>
              <a:rPr dirty="0" sz="1450" spc="-5">
                <a:latin typeface="Times New Roman"/>
                <a:cs typeface="Times New Roman"/>
              </a:rPr>
              <a:t>I </a:t>
            </a:r>
            <a:r>
              <a:rPr dirty="0" sz="1450" spc="-10">
                <a:latin typeface="Times New Roman"/>
                <a:cs typeface="Times New Roman"/>
              </a:rPr>
              <a:t>could ’a’ wept; and when certain </a:t>
            </a:r>
            <a:r>
              <a:rPr dirty="0" sz="1450" spc="-5">
                <a:latin typeface="Times New Roman"/>
                <a:cs typeface="Times New Roman"/>
              </a:rPr>
              <a:t>of </a:t>
            </a:r>
            <a:r>
              <a:rPr dirty="0" sz="1450" spc="-10">
                <a:latin typeface="Times New Roman"/>
                <a:cs typeface="Times New Roman"/>
              </a:rPr>
              <a:t>my friends  pursued, thinking to have me back, claps me in the rear to stand their shot! </a:t>
            </a:r>
            <a:r>
              <a:rPr dirty="0" sz="1450" spc="-5">
                <a:latin typeface="Times New Roman"/>
                <a:cs typeface="Times New Roman"/>
              </a:rPr>
              <a:t>I  </a:t>
            </a:r>
            <a:r>
              <a:rPr dirty="0" sz="1450" spc="-10">
                <a:latin typeface="Times New Roman"/>
                <a:cs typeface="Times New Roman"/>
              </a:rPr>
              <a:t>was even grazed in the right foot, and walk </a:t>
            </a:r>
            <a:r>
              <a:rPr dirty="0" sz="1450" spc="-5">
                <a:latin typeface="Times New Roman"/>
                <a:cs typeface="Times New Roman"/>
              </a:rPr>
              <a:t>but </a:t>
            </a:r>
            <a:r>
              <a:rPr dirty="0" sz="1450" spc="-25">
                <a:latin typeface="Times New Roman"/>
                <a:cs typeface="Times New Roman"/>
              </a:rPr>
              <a:t>lamely. </a:t>
            </a:r>
            <a:r>
              <a:rPr dirty="0" sz="1450" spc="-35">
                <a:latin typeface="Times New Roman"/>
                <a:cs typeface="Times New Roman"/>
              </a:rPr>
              <a:t>Nay, </a:t>
            </a:r>
            <a:r>
              <a:rPr dirty="0" sz="1450" spc="-10">
                <a:latin typeface="Times New Roman"/>
                <a:cs typeface="Times New Roman"/>
              </a:rPr>
              <a:t>there shall come </a:t>
            </a:r>
            <a:r>
              <a:rPr dirty="0" sz="1450" spc="-5">
                <a:latin typeface="Times New Roman"/>
                <a:cs typeface="Times New Roman"/>
              </a:rPr>
              <a:t>a  </a:t>
            </a:r>
            <a:r>
              <a:rPr dirty="0" sz="1450" spc="-10">
                <a:latin typeface="Times New Roman"/>
                <a:cs typeface="Times New Roman"/>
              </a:rPr>
              <a:t>day between us; </a:t>
            </a:r>
            <a:r>
              <a:rPr dirty="0" sz="1450" spc="-5">
                <a:latin typeface="Times New Roman"/>
                <a:cs typeface="Times New Roman"/>
              </a:rPr>
              <a:t>he </a:t>
            </a:r>
            <a:r>
              <a:rPr dirty="0" sz="1450" spc="-10">
                <a:latin typeface="Times New Roman"/>
                <a:cs typeface="Times New Roman"/>
              </a:rPr>
              <a:t>shall smart for</a:t>
            </a:r>
            <a:r>
              <a:rPr dirty="0" sz="1450" spc="1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7620">
              <a:lnSpc>
                <a:spcPts val="1730"/>
              </a:lnSpc>
              <a:spcBef>
                <a:spcPts val="570"/>
              </a:spcBef>
            </a:pPr>
            <a:r>
              <a:rPr dirty="0" sz="1450" spc="-30">
                <a:latin typeface="Times New Roman"/>
                <a:cs typeface="Times New Roman"/>
              </a:rPr>
              <a:t>“Would </a:t>
            </a:r>
            <a:r>
              <a:rPr dirty="0" sz="1450" spc="-5">
                <a:latin typeface="Times New Roman"/>
                <a:cs typeface="Times New Roman"/>
              </a:rPr>
              <a:t>ye shoot </a:t>
            </a:r>
            <a:r>
              <a:rPr dirty="0" sz="1450" spc="-10">
                <a:latin typeface="Times New Roman"/>
                <a:cs typeface="Times New Roman"/>
              </a:rPr>
              <a:t>at the moon with </a:t>
            </a:r>
            <a:r>
              <a:rPr dirty="0" sz="1450" spc="-5">
                <a:latin typeface="Times New Roman"/>
                <a:cs typeface="Times New Roman"/>
              </a:rPr>
              <a:t>a </a:t>
            </a:r>
            <a:r>
              <a:rPr dirty="0" sz="1450" spc="-10">
                <a:latin typeface="Times New Roman"/>
                <a:cs typeface="Times New Roman"/>
              </a:rPr>
              <a:t>hand-gun?” said Dick. </a:t>
            </a:r>
            <a:r>
              <a:rPr dirty="0" sz="1450" spc="-20">
                <a:latin typeface="Times New Roman"/>
                <a:cs typeface="Times New Roman"/>
              </a:rPr>
              <a:t>“’Tis </a:t>
            </a:r>
            <a:r>
              <a:rPr dirty="0" sz="1450" spc="-5">
                <a:latin typeface="Times New Roman"/>
                <a:cs typeface="Times New Roman"/>
              </a:rPr>
              <a:t>a </a:t>
            </a:r>
            <a:r>
              <a:rPr dirty="0" sz="1450" spc="-10">
                <a:latin typeface="Times New Roman"/>
                <a:cs typeface="Times New Roman"/>
              </a:rPr>
              <a:t>valiant  knight, and hath </a:t>
            </a:r>
            <a:r>
              <a:rPr dirty="0" sz="1450" spc="-5">
                <a:latin typeface="Times New Roman"/>
                <a:cs typeface="Times New Roman"/>
              </a:rPr>
              <a:t>a </a:t>
            </a:r>
            <a:r>
              <a:rPr dirty="0" sz="1450" spc="-10">
                <a:latin typeface="Times New Roman"/>
                <a:cs typeface="Times New Roman"/>
              </a:rPr>
              <a:t>hand </a:t>
            </a:r>
            <a:r>
              <a:rPr dirty="0" sz="1450" spc="-5">
                <a:latin typeface="Times New Roman"/>
                <a:cs typeface="Times New Roman"/>
              </a:rPr>
              <a:t>of </a:t>
            </a:r>
            <a:r>
              <a:rPr dirty="0" sz="1450" spc="-10">
                <a:latin typeface="Times New Roman"/>
                <a:cs typeface="Times New Roman"/>
              </a:rPr>
              <a:t>iron. An </a:t>
            </a:r>
            <a:r>
              <a:rPr dirty="0" sz="1450" spc="-5">
                <a:latin typeface="Times New Roman"/>
                <a:cs typeface="Times New Roman"/>
              </a:rPr>
              <a:t>he </a:t>
            </a:r>
            <a:r>
              <a:rPr dirty="0" sz="1450" spc="-10">
                <a:latin typeface="Times New Roman"/>
                <a:cs typeface="Times New Roman"/>
              </a:rPr>
              <a:t>guessed </a:t>
            </a:r>
            <a:r>
              <a:rPr dirty="0" sz="1450" spc="-5">
                <a:latin typeface="Times New Roman"/>
                <a:cs typeface="Times New Roman"/>
              </a:rPr>
              <a:t>I </a:t>
            </a:r>
            <a:r>
              <a:rPr dirty="0" sz="1450" spc="-10">
                <a:latin typeface="Times New Roman"/>
                <a:cs typeface="Times New Roman"/>
              </a:rPr>
              <a:t>had made </a:t>
            </a:r>
            <a:r>
              <a:rPr dirty="0" sz="1450" spc="-5">
                <a:latin typeface="Times New Roman"/>
                <a:cs typeface="Times New Roman"/>
              </a:rPr>
              <a:t>or </a:t>
            </a:r>
            <a:r>
              <a:rPr dirty="0" sz="1450" spc="-10">
                <a:latin typeface="Times New Roman"/>
                <a:cs typeface="Times New Roman"/>
              </a:rPr>
              <a:t>meddled with  </a:t>
            </a:r>
            <a:r>
              <a:rPr dirty="0" sz="1450" spc="-5">
                <a:latin typeface="Times New Roman"/>
                <a:cs typeface="Times New Roman"/>
              </a:rPr>
              <a:t>your </a:t>
            </a:r>
            <a:r>
              <a:rPr dirty="0" sz="1450" spc="-10">
                <a:latin typeface="Times New Roman"/>
                <a:cs typeface="Times New Roman"/>
              </a:rPr>
              <a:t>flight, it would </a:t>
            </a:r>
            <a:r>
              <a:rPr dirty="0" sz="1450" spc="-5">
                <a:latin typeface="Times New Roman"/>
                <a:cs typeface="Times New Roman"/>
              </a:rPr>
              <a:t>go </a:t>
            </a:r>
            <a:r>
              <a:rPr dirty="0" sz="1450" spc="-10">
                <a:latin typeface="Times New Roman"/>
                <a:cs typeface="Times New Roman"/>
              </a:rPr>
              <a:t>sore with</a:t>
            </a:r>
            <a:r>
              <a:rPr dirty="0" sz="1450" spc="1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8890">
              <a:lnSpc>
                <a:spcPts val="1730"/>
              </a:lnSpc>
              <a:spcBef>
                <a:spcPts val="570"/>
              </a:spcBef>
            </a:pPr>
            <a:r>
              <a:rPr dirty="0" sz="1450" spc="-65">
                <a:latin typeface="Times New Roman"/>
                <a:cs typeface="Times New Roman"/>
              </a:rPr>
              <a:t>“Ay, </a:t>
            </a:r>
            <a:r>
              <a:rPr dirty="0" sz="1450" spc="-5">
                <a:latin typeface="Times New Roman"/>
                <a:cs typeface="Times New Roman"/>
              </a:rPr>
              <a:t>poor </a:t>
            </a:r>
            <a:r>
              <a:rPr dirty="0" sz="1450" spc="-25">
                <a:latin typeface="Times New Roman"/>
                <a:cs typeface="Times New Roman"/>
              </a:rPr>
              <a:t>boy,” </a:t>
            </a:r>
            <a:r>
              <a:rPr dirty="0" sz="1450" spc="-10">
                <a:latin typeface="Times New Roman"/>
                <a:cs typeface="Times New Roman"/>
              </a:rPr>
              <a:t>returned the </a:t>
            </a:r>
            <a:r>
              <a:rPr dirty="0" sz="1450" spc="-20">
                <a:latin typeface="Times New Roman"/>
                <a:cs typeface="Times New Roman"/>
              </a:rPr>
              <a:t>other, </a:t>
            </a:r>
            <a:r>
              <a:rPr dirty="0" sz="1450" spc="-10">
                <a:latin typeface="Times New Roman"/>
                <a:cs typeface="Times New Roman"/>
              </a:rPr>
              <a:t>“y’ are his ward, </a:t>
            </a:r>
            <a:r>
              <a:rPr dirty="0" sz="1450" spc="-5">
                <a:latin typeface="Times New Roman"/>
                <a:cs typeface="Times New Roman"/>
              </a:rPr>
              <a:t>I </a:t>
            </a:r>
            <a:r>
              <a:rPr dirty="0" sz="1450" spc="-10">
                <a:latin typeface="Times New Roman"/>
                <a:cs typeface="Times New Roman"/>
              </a:rPr>
              <a:t>know it. By the same  token, so am I, </a:t>
            </a:r>
            <a:r>
              <a:rPr dirty="0" sz="1450" spc="-5">
                <a:latin typeface="Times New Roman"/>
                <a:cs typeface="Times New Roman"/>
              </a:rPr>
              <a:t>or </a:t>
            </a:r>
            <a:r>
              <a:rPr dirty="0" sz="1450" spc="-10">
                <a:latin typeface="Times New Roman"/>
                <a:cs typeface="Times New Roman"/>
              </a:rPr>
              <a:t>so </a:t>
            </a:r>
            <a:r>
              <a:rPr dirty="0" sz="1450" spc="-5">
                <a:latin typeface="Times New Roman"/>
                <a:cs typeface="Times New Roman"/>
              </a:rPr>
              <a:t>he </a:t>
            </a:r>
            <a:r>
              <a:rPr dirty="0" sz="1450" spc="-10">
                <a:latin typeface="Times New Roman"/>
                <a:cs typeface="Times New Roman"/>
              </a:rPr>
              <a:t>saith; </a:t>
            </a:r>
            <a:r>
              <a:rPr dirty="0" sz="1450" spc="-5">
                <a:latin typeface="Times New Roman"/>
                <a:cs typeface="Times New Roman"/>
              </a:rPr>
              <a:t>or </a:t>
            </a:r>
            <a:r>
              <a:rPr dirty="0" sz="1450" spc="-10">
                <a:latin typeface="Times New Roman"/>
                <a:cs typeface="Times New Roman"/>
              </a:rPr>
              <a:t>else </a:t>
            </a:r>
            <a:r>
              <a:rPr dirty="0" sz="1450" spc="-5">
                <a:latin typeface="Times New Roman"/>
                <a:cs typeface="Times New Roman"/>
              </a:rPr>
              <a:t>he </a:t>
            </a:r>
            <a:r>
              <a:rPr dirty="0" sz="1450" spc="-10">
                <a:latin typeface="Times New Roman"/>
                <a:cs typeface="Times New Roman"/>
              </a:rPr>
              <a:t>hath </a:t>
            </a:r>
            <a:r>
              <a:rPr dirty="0" sz="1450" spc="-5">
                <a:latin typeface="Times New Roman"/>
                <a:cs typeface="Times New Roman"/>
              </a:rPr>
              <a:t>bought </a:t>
            </a:r>
            <a:r>
              <a:rPr dirty="0" sz="1450" spc="-10">
                <a:latin typeface="Times New Roman"/>
                <a:cs typeface="Times New Roman"/>
              </a:rPr>
              <a:t>my marriage—I wot </a:t>
            </a:r>
            <a:r>
              <a:rPr dirty="0" sz="1450" spc="-5">
                <a:latin typeface="Times New Roman"/>
                <a:cs typeface="Times New Roman"/>
              </a:rPr>
              <a:t>not  </a:t>
            </a:r>
            <a:r>
              <a:rPr dirty="0" sz="1450" spc="-10">
                <a:latin typeface="Times New Roman"/>
                <a:cs typeface="Times New Roman"/>
              </a:rPr>
              <a:t>rightly which; </a:t>
            </a:r>
            <a:r>
              <a:rPr dirty="0" sz="1450" spc="-5">
                <a:latin typeface="Times New Roman"/>
                <a:cs typeface="Times New Roman"/>
              </a:rPr>
              <a:t>but </a:t>
            </a:r>
            <a:r>
              <a:rPr dirty="0" sz="1450" spc="-10">
                <a:latin typeface="Times New Roman"/>
                <a:cs typeface="Times New Roman"/>
              </a:rPr>
              <a:t>it is some handle to oppress me</a:t>
            </a:r>
            <a:r>
              <a:rPr dirty="0" sz="1450" spc="45">
                <a:latin typeface="Times New Roman"/>
                <a:cs typeface="Times New Roman"/>
              </a:rPr>
              <a:t> </a:t>
            </a:r>
            <a:r>
              <a:rPr dirty="0" sz="1450" spc="-30">
                <a:latin typeface="Times New Roman"/>
                <a:cs typeface="Times New Roman"/>
              </a:rPr>
              <a:t>by.”</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“Boy again!” said</a:t>
            </a:r>
            <a:r>
              <a:rPr dirty="0" sz="145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marL="12700" marR="733425">
              <a:lnSpc>
                <a:spcPct val="132400"/>
              </a:lnSpc>
            </a:pPr>
            <a:r>
              <a:rPr dirty="0" sz="1450" spc="-30">
                <a:latin typeface="Times New Roman"/>
                <a:cs typeface="Times New Roman"/>
              </a:rPr>
              <a:t>“Nay, </a:t>
            </a:r>
            <a:r>
              <a:rPr dirty="0" sz="1450" spc="-10">
                <a:latin typeface="Times New Roman"/>
                <a:cs typeface="Times New Roman"/>
              </a:rPr>
              <a:t>then, shall </a:t>
            </a:r>
            <a:r>
              <a:rPr dirty="0" sz="1450" spc="-5">
                <a:latin typeface="Times New Roman"/>
                <a:cs typeface="Times New Roman"/>
              </a:rPr>
              <a:t>I </a:t>
            </a:r>
            <a:r>
              <a:rPr dirty="0" sz="1450" spc="-10">
                <a:latin typeface="Times New Roman"/>
                <a:cs typeface="Times New Roman"/>
              </a:rPr>
              <a:t>call </a:t>
            </a:r>
            <a:r>
              <a:rPr dirty="0" sz="1450" spc="-5">
                <a:latin typeface="Times New Roman"/>
                <a:cs typeface="Times New Roman"/>
              </a:rPr>
              <a:t>you </a:t>
            </a:r>
            <a:r>
              <a:rPr dirty="0" sz="1450" spc="-10">
                <a:latin typeface="Times New Roman"/>
                <a:cs typeface="Times New Roman"/>
              </a:rPr>
              <a:t>girl, </a:t>
            </a:r>
            <a:r>
              <a:rPr dirty="0" sz="1450" spc="-5">
                <a:latin typeface="Times New Roman"/>
                <a:cs typeface="Times New Roman"/>
              </a:rPr>
              <a:t>good </a:t>
            </a:r>
            <a:r>
              <a:rPr dirty="0" sz="1450" spc="-10">
                <a:latin typeface="Times New Roman"/>
                <a:cs typeface="Times New Roman"/>
              </a:rPr>
              <a:t>Richard?” asked Matcham.  “Never </a:t>
            </a:r>
            <a:r>
              <a:rPr dirty="0" sz="1450" spc="-5">
                <a:latin typeface="Times New Roman"/>
                <a:cs typeface="Times New Roman"/>
              </a:rPr>
              <a:t>a </a:t>
            </a:r>
            <a:r>
              <a:rPr dirty="0" sz="1450" spc="-10">
                <a:latin typeface="Times New Roman"/>
                <a:cs typeface="Times New Roman"/>
              </a:rPr>
              <a:t>girl for me,” returned Dick. “I </a:t>
            </a:r>
            <a:r>
              <a:rPr dirty="0" sz="1450" spc="-5">
                <a:latin typeface="Times New Roman"/>
                <a:cs typeface="Times New Roman"/>
              </a:rPr>
              <a:t>do </a:t>
            </a:r>
            <a:r>
              <a:rPr dirty="0" sz="1450" spc="-10">
                <a:latin typeface="Times New Roman"/>
                <a:cs typeface="Times New Roman"/>
              </a:rPr>
              <a:t>abjure the crew </a:t>
            </a:r>
            <a:r>
              <a:rPr dirty="0" sz="1450" spc="-5">
                <a:latin typeface="Times New Roman"/>
                <a:cs typeface="Times New Roman"/>
              </a:rPr>
              <a:t>of</a:t>
            </a:r>
            <a:r>
              <a:rPr dirty="0" sz="1450" spc="10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marL="12700">
              <a:lnSpc>
                <a:spcPct val="100000"/>
              </a:lnSpc>
              <a:spcBef>
                <a:spcPts val="565"/>
              </a:spcBef>
            </a:pPr>
            <a:r>
              <a:rPr dirty="0" sz="1450" spc="-60">
                <a:latin typeface="Times New Roman"/>
                <a:cs typeface="Times New Roman"/>
              </a:rPr>
              <a:t>“Ye </a:t>
            </a:r>
            <a:r>
              <a:rPr dirty="0" sz="1450" spc="-10">
                <a:latin typeface="Times New Roman"/>
                <a:cs typeface="Times New Roman"/>
              </a:rPr>
              <a:t>speak </a:t>
            </a:r>
            <a:r>
              <a:rPr dirty="0" sz="1450" spc="-15">
                <a:latin typeface="Times New Roman"/>
                <a:cs typeface="Times New Roman"/>
              </a:rPr>
              <a:t>boyishly,” </a:t>
            </a:r>
            <a:r>
              <a:rPr dirty="0" sz="1450" spc="-10">
                <a:latin typeface="Times New Roman"/>
                <a:cs typeface="Times New Roman"/>
              </a:rPr>
              <a:t>said the </a:t>
            </a:r>
            <a:r>
              <a:rPr dirty="0" sz="1450" spc="-20">
                <a:latin typeface="Times New Roman"/>
                <a:cs typeface="Times New Roman"/>
              </a:rPr>
              <a:t>other. </a:t>
            </a:r>
            <a:r>
              <a:rPr dirty="0" sz="1450" spc="-60">
                <a:latin typeface="Times New Roman"/>
                <a:cs typeface="Times New Roman"/>
              </a:rPr>
              <a:t>“Ye </a:t>
            </a:r>
            <a:r>
              <a:rPr dirty="0" sz="1450" spc="-10">
                <a:latin typeface="Times New Roman"/>
                <a:cs typeface="Times New Roman"/>
              </a:rPr>
              <a:t>think more </a:t>
            </a:r>
            <a:r>
              <a:rPr dirty="0" sz="1450" spc="-5">
                <a:latin typeface="Times New Roman"/>
                <a:cs typeface="Times New Roman"/>
              </a:rPr>
              <a:t>of </a:t>
            </a:r>
            <a:r>
              <a:rPr dirty="0" sz="1450" spc="-10">
                <a:latin typeface="Times New Roman"/>
                <a:cs typeface="Times New Roman"/>
              </a:rPr>
              <a:t>them than </a:t>
            </a:r>
            <a:r>
              <a:rPr dirty="0" sz="1450" spc="-5">
                <a:latin typeface="Times New Roman"/>
                <a:cs typeface="Times New Roman"/>
              </a:rPr>
              <a:t>ye</a:t>
            </a:r>
            <a:r>
              <a:rPr dirty="0" sz="1450" spc="210">
                <a:latin typeface="Times New Roman"/>
                <a:cs typeface="Times New Roman"/>
              </a:rPr>
              <a:t> </a:t>
            </a:r>
            <a:r>
              <a:rPr dirty="0" sz="1450" spc="-10">
                <a:latin typeface="Times New Roman"/>
                <a:cs typeface="Times New Roman"/>
              </a:rPr>
              <a:t>pretend.”</a:t>
            </a:r>
            <a:endParaRPr sz="1450">
              <a:latin typeface="Times New Roman"/>
              <a:cs typeface="Times New Roman"/>
            </a:endParaRPr>
          </a:p>
          <a:p>
            <a:pPr algn="just" marL="12700" marR="7620">
              <a:lnSpc>
                <a:spcPts val="1730"/>
              </a:lnSpc>
              <a:spcBef>
                <a:spcPts val="630"/>
              </a:spcBef>
            </a:pPr>
            <a:r>
              <a:rPr dirty="0" sz="1450" spc="-10">
                <a:latin typeface="Times New Roman"/>
                <a:cs typeface="Times New Roman"/>
              </a:rPr>
              <a:t>“Not </a:t>
            </a:r>
            <a:r>
              <a:rPr dirty="0" sz="1450" spc="-5">
                <a:latin typeface="Times New Roman"/>
                <a:cs typeface="Times New Roman"/>
              </a:rPr>
              <a:t>I,” </a:t>
            </a:r>
            <a:r>
              <a:rPr dirty="0" sz="1450" spc="-10">
                <a:latin typeface="Times New Roman"/>
                <a:cs typeface="Times New Roman"/>
              </a:rPr>
              <a:t>said Dick, </a:t>
            </a:r>
            <a:r>
              <a:rPr dirty="0" sz="1450" spc="-20">
                <a:latin typeface="Times New Roman"/>
                <a:cs typeface="Times New Roman"/>
              </a:rPr>
              <a:t>stoutly. </a:t>
            </a:r>
            <a:r>
              <a:rPr dirty="0" sz="1450" spc="-10">
                <a:latin typeface="Times New Roman"/>
                <a:cs typeface="Times New Roman"/>
              </a:rPr>
              <a:t>“They come </a:t>
            </a:r>
            <a:r>
              <a:rPr dirty="0" sz="1450" spc="-5">
                <a:latin typeface="Times New Roman"/>
                <a:cs typeface="Times New Roman"/>
              </a:rPr>
              <a:t>not </a:t>
            </a:r>
            <a:r>
              <a:rPr dirty="0" sz="1450" spc="-10">
                <a:latin typeface="Times New Roman"/>
                <a:cs typeface="Times New Roman"/>
              </a:rPr>
              <a:t>in my mind. A plague </a:t>
            </a:r>
            <a:r>
              <a:rPr dirty="0" sz="1450" spc="-5">
                <a:latin typeface="Times New Roman"/>
                <a:cs typeface="Times New Roman"/>
              </a:rPr>
              <a:t>of </a:t>
            </a:r>
            <a:r>
              <a:rPr dirty="0" sz="1450" spc="-10">
                <a:latin typeface="Times New Roman"/>
                <a:cs typeface="Times New Roman"/>
              </a:rPr>
              <a:t>them, say  I! Give me to </a:t>
            </a:r>
            <a:r>
              <a:rPr dirty="0" sz="1450" spc="-5">
                <a:latin typeface="Times New Roman"/>
                <a:cs typeface="Times New Roman"/>
              </a:rPr>
              <a:t>hunt </a:t>
            </a:r>
            <a:r>
              <a:rPr dirty="0" sz="1450" spc="-10">
                <a:latin typeface="Times New Roman"/>
                <a:cs typeface="Times New Roman"/>
              </a:rPr>
              <a:t>and to fight and to feast, and to live with jolly foresters. </a:t>
            </a:r>
            <a:r>
              <a:rPr dirty="0" sz="1450" spc="-5">
                <a:latin typeface="Times New Roman"/>
                <a:cs typeface="Times New Roman"/>
              </a:rPr>
              <a:t>I  </a:t>
            </a:r>
            <a:r>
              <a:rPr dirty="0" sz="1450" spc="-10">
                <a:latin typeface="Times New Roman"/>
                <a:cs typeface="Times New Roman"/>
              </a:rPr>
              <a:t>never heard </a:t>
            </a:r>
            <a:r>
              <a:rPr dirty="0" sz="1450" spc="-5">
                <a:latin typeface="Times New Roman"/>
                <a:cs typeface="Times New Roman"/>
              </a:rPr>
              <a:t>of a </a:t>
            </a:r>
            <a:r>
              <a:rPr dirty="0" sz="1450" spc="-10">
                <a:latin typeface="Times New Roman"/>
                <a:cs typeface="Times New Roman"/>
              </a:rPr>
              <a:t>maid yet that was for any service, save </a:t>
            </a:r>
            <a:r>
              <a:rPr dirty="0" sz="1450" spc="-5">
                <a:latin typeface="Times New Roman"/>
                <a:cs typeface="Times New Roman"/>
              </a:rPr>
              <a:t>one only; </a:t>
            </a:r>
            <a:r>
              <a:rPr dirty="0" sz="1450" spc="-10">
                <a:latin typeface="Times New Roman"/>
                <a:cs typeface="Times New Roman"/>
              </a:rPr>
              <a:t>and she,  </a:t>
            </a:r>
            <a:r>
              <a:rPr dirty="0" sz="1450" spc="-5">
                <a:latin typeface="Times New Roman"/>
                <a:cs typeface="Times New Roman"/>
              </a:rPr>
              <a:t>poor </a:t>
            </a:r>
            <a:r>
              <a:rPr dirty="0" sz="1450" spc="-25">
                <a:latin typeface="Times New Roman"/>
                <a:cs typeface="Times New Roman"/>
              </a:rPr>
              <a:t>shrew, </a:t>
            </a:r>
            <a:r>
              <a:rPr dirty="0" sz="1450" spc="-10">
                <a:latin typeface="Times New Roman"/>
                <a:cs typeface="Times New Roman"/>
              </a:rPr>
              <a:t>was burned for </a:t>
            </a:r>
            <a:r>
              <a:rPr dirty="0" sz="1450" spc="-5">
                <a:latin typeface="Times New Roman"/>
                <a:cs typeface="Times New Roman"/>
              </a:rPr>
              <a:t>a </a:t>
            </a:r>
            <a:r>
              <a:rPr dirty="0" sz="1450" spc="-10">
                <a:latin typeface="Times New Roman"/>
                <a:cs typeface="Times New Roman"/>
              </a:rPr>
              <a:t>witch and the wearing </a:t>
            </a:r>
            <a:r>
              <a:rPr dirty="0" sz="1450" spc="-5">
                <a:latin typeface="Times New Roman"/>
                <a:cs typeface="Times New Roman"/>
              </a:rPr>
              <a:t>of </a:t>
            </a:r>
            <a:r>
              <a:rPr dirty="0" sz="1450" spc="-25">
                <a:latin typeface="Times New Roman"/>
                <a:cs typeface="Times New Roman"/>
              </a:rPr>
              <a:t>men’s </a:t>
            </a:r>
            <a:r>
              <a:rPr dirty="0" sz="1450" spc="-10">
                <a:latin typeface="Times New Roman"/>
                <a:cs typeface="Times New Roman"/>
              </a:rPr>
              <a:t>clothes in spite  </a:t>
            </a:r>
            <a:r>
              <a:rPr dirty="0" sz="1450" spc="-5">
                <a:latin typeface="Times New Roman"/>
                <a:cs typeface="Times New Roman"/>
              </a:rPr>
              <a:t>of</a:t>
            </a:r>
            <a:r>
              <a:rPr dirty="0" sz="1450" spc="-10">
                <a:latin typeface="Times New Roman"/>
                <a:cs typeface="Times New Roman"/>
              </a:rPr>
              <a:t> nature.”</a:t>
            </a:r>
            <a:endParaRPr sz="1450">
              <a:latin typeface="Times New Roman"/>
              <a:cs typeface="Times New Roman"/>
            </a:endParaRPr>
          </a:p>
          <a:p>
            <a:pPr marL="12700" marR="751840">
              <a:lnSpc>
                <a:spcPts val="2300"/>
              </a:lnSpc>
              <a:spcBef>
                <a:spcPts val="114"/>
              </a:spcBef>
            </a:pPr>
            <a:r>
              <a:rPr dirty="0" sz="1450" spc="-10">
                <a:latin typeface="Times New Roman"/>
                <a:cs typeface="Times New Roman"/>
              </a:rPr>
              <a:t>Master Matcham crossed himself with </a:t>
            </a:r>
            <a:r>
              <a:rPr dirty="0" sz="1450" spc="-15">
                <a:latin typeface="Times New Roman"/>
                <a:cs typeface="Times New Roman"/>
              </a:rPr>
              <a:t>fervour, </a:t>
            </a:r>
            <a:r>
              <a:rPr dirty="0" sz="1450" spc="-10">
                <a:latin typeface="Times New Roman"/>
                <a:cs typeface="Times New Roman"/>
              </a:rPr>
              <a:t>and appeared to </a:t>
            </a:r>
            <a:r>
              <a:rPr dirty="0" sz="1450" spc="-25">
                <a:latin typeface="Times New Roman"/>
                <a:cs typeface="Times New Roman"/>
              </a:rPr>
              <a:t>pray.  </a:t>
            </a:r>
            <a:r>
              <a:rPr dirty="0" sz="1450" spc="-10">
                <a:latin typeface="Times New Roman"/>
                <a:cs typeface="Times New Roman"/>
              </a:rPr>
              <a:t>“What make ye?” Dick</a:t>
            </a:r>
            <a:r>
              <a:rPr dirty="0" sz="1450" spc="5">
                <a:latin typeface="Times New Roman"/>
                <a:cs typeface="Times New Roman"/>
              </a:rPr>
              <a:t> </a:t>
            </a:r>
            <a:r>
              <a:rPr dirty="0" sz="1450" spc="-10">
                <a:latin typeface="Times New Roman"/>
                <a:cs typeface="Times New Roman"/>
              </a:rPr>
              <a:t>inquired.</a:t>
            </a:r>
            <a:endParaRPr sz="1450">
              <a:latin typeface="Times New Roman"/>
              <a:cs typeface="Times New Roman"/>
            </a:endParaRPr>
          </a:p>
          <a:p>
            <a:pPr marL="12700">
              <a:lnSpc>
                <a:spcPct val="100000"/>
              </a:lnSpc>
              <a:spcBef>
                <a:spcPts val="400"/>
              </a:spcBef>
            </a:pPr>
            <a:r>
              <a:rPr dirty="0" sz="1450" spc="-10">
                <a:latin typeface="Times New Roman"/>
                <a:cs typeface="Times New Roman"/>
              </a:rPr>
              <a:t>“I pray for her spirit,” answered the </a:t>
            </a:r>
            <a:r>
              <a:rPr dirty="0" sz="1450" spc="-20">
                <a:latin typeface="Times New Roman"/>
                <a:cs typeface="Times New Roman"/>
              </a:rPr>
              <a:t>other,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somewhat troubled</a:t>
            </a:r>
            <a:r>
              <a:rPr dirty="0" sz="1450" spc="125">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algn="just" marL="12700" marR="12065">
              <a:lnSpc>
                <a:spcPts val="1730"/>
              </a:lnSpc>
              <a:spcBef>
                <a:spcPts val="630"/>
              </a:spcBef>
            </a:pPr>
            <a:r>
              <a:rPr dirty="0" sz="1450" spc="-10">
                <a:latin typeface="Times New Roman"/>
                <a:cs typeface="Times New Roman"/>
              </a:rPr>
              <a:t>“For </a:t>
            </a:r>
            <a:r>
              <a:rPr dirty="0" sz="1450" spc="-5">
                <a:latin typeface="Times New Roman"/>
                <a:cs typeface="Times New Roman"/>
              </a:rPr>
              <a:t>a </a:t>
            </a:r>
            <a:r>
              <a:rPr dirty="0" sz="1450" spc="-20">
                <a:latin typeface="Times New Roman"/>
                <a:cs typeface="Times New Roman"/>
              </a:rPr>
              <a:t>witch’s </a:t>
            </a:r>
            <a:r>
              <a:rPr dirty="0" sz="1450" spc="-10">
                <a:latin typeface="Times New Roman"/>
                <a:cs typeface="Times New Roman"/>
              </a:rPr>
              <a:t>spirit?” Dick cried. “But pray for </a:t>
            </a:r>
            <a:r>
              <a:rPr dirty="0" sz="1450" spc="-20">
                <a:latin typeface="Times New Roman"/>
                <a:cs typeface="Times New Roman"/>
              </a:rPr>
              <a:t>her, </a:t>
            </a:r>
            <a:r>
              <a:rPr dirty="0" sz="1450" spc="-10">
                <a:latin typeface="Times New Roman"/>
                <a:cs typeface="Times New Roman"/>
              </a:rPr>
              <a:t>an </a:t>
            </a:r>
            <a:r>
              <a:rPr dirty="0" sz="1450" spc="-5">
                <a:latin typeface="Times New Roman"/>
                <a:cs typeface="Times New Roman"/>
              </a:rPr>
              <a:t>ye </a:t>
            </a:r>
            <a:r>
              <a:rPr dirty="0" sz="1450" spc="-10">
                <a:latin typeface="Times New Roman"/>
                <a:cs typeface="Times New Roman"/>
              </a:rPr>
              <a:t>list; she was the  best wench in Europe, was this Joan </a:t>
            </a:r>
            <a:r>
              <a:rPr dirty="0" sz="1450" spc="-5">
                <a:latin typeface="Times New Roman"/>
                <a:cs typeface="Times New Roman"/>
              </a:rPr>
              <a:t>of </a:t>
            </a:r>
            <a:r>
              <a:rPr dirty="0" sz="1450" spc="-10">
                <a:latin typeface="Times New Roman"/>
                <a:cs typeface="Times New Roman"/>
              </a:rPr>
              <a:t>Arc. Old Appleyard the archer ran  from </a:t>
            </a:r>
            <a:r>
              <a:rPr dirty="0" sz="1450" spc="-20">
                <a:latin typeface="Times New Roman"/>
                <a:cs typeface="Times New Roman"/>
              </a:rPr>
              <a:t>her, </a:t>
            </a:r>
            <a:r>
              <a:rPr dirty="0" sz="1450" spc="-5">
                <a:latin typeface="Times New Roman"/>
                <a:cs typeface="Times New Roman"/>
              </a:rPr>
              <a:t>he </a:t>
            </a:r>
            <a:r>
              <a:rPr dirty="0" sz="1450" spc="-10">
                <a:latin typeface="Times New Roman"/>
                <a:cs typeface="Times New Roman"/>
              </a:rPr>
              <a:t>said, as if she had been Mahoun. </a:t>
            </a:r>
            <a:r>
              <a:rPr dirty="0" sz="1450" spc="-35">
                <a:latin typeface="Times New Roman"/>
                <a:cs typeface="Times New Roman"/>
              </a:rPr>
              <a:t>Nay, </a:t>
            </a:r>
            <a:r>
              <a:rPr dirty="0" sz="1450" spc="-10">
                <a:latin typeface="Times New Roman"/>
                <a:cs typeface="Times New Roman"/>
              </a:rPr>
              <a:t>she was </a:t>
            </a:r>
            <a:r>
              <a:rPr dirty="0" sz="1450" spc="-5">
                <a:latin typeface="Times New Roman"/>
                <a:cs typeface="Times New Roman"/>
              </a:rPr>
              <a:t>a </a:t>
            </a:r>
            <a:r>
              <a:rPr dirty="0" sz="1450" spc="-10">
                <a:latin typeface="Times New Roman"/>
                <a:cs typeface="Times New Roman"/>
              </a:rPr>
              <a:t>brave</a:t>
            </a:r>
            <a:r>
              <a:rPr dirty="0" sz="1450" spc="155">
                <a:latin typeface="Times New Roman"/>
                <a:cs typeface="Times New Roman"/>
              </a:rPr>
              <a:t> </a:t>
            </a:r>
            <a:r>
              <a:rPr dirty="0" sz="1450" spc="-10">
                <a:latin typeface="Times New Roman"/>
                <a:cs typeface="Times New Roman"/>
              </a:rPr>
              <a:t>wench.”</a:t>
            </a:r>
            <a:endParaRPr sz="1450">
              <a:latin typeface="Times New Roman"/>
              <a:cs typeface="Times New Roman"/>
            </a:endParaRPr>
          </a:p>
          <a:p>
            <a:pPr algn="just" marL="12700" marR="7620">
              <a:lnSpc>
                <a:spcPts val="1730"/>
              </a:lnSpc>
              <a:spcBef>
                <a:spcPts val="570"/>
              </a:spcBef>
            </a:pPr>
            <a:r>
              <a:rPr dirty="0" sz="1450" spc="-30">
                <a:latin typeface="Times New Roman"/>
                <a:cs typeface="Times New Roman"/>
              </a:rPr>
              <a:t>“Well, </a:t>
            </a:r>
            <a:r>
              <a:rPr dirty="0" sz="1450" spc="-5">
                <a:latin typeface="Times New Roman"/>
                <a:cs typeface="Times New Roman"/>
              </a:rPr>
              <a:t>but, good </a:t>
            </a:r>
            <a:r>
              <a:rPr dirty="0" sz="1450" spc="-10">
                <a:latin typeface="Times New Roman"/>
                <a:cs typeface="Times New Roman"/>
              </a:rPr>
              <a:t>Master Richard,” resumed Matcham, “an </a:t>
            </a:r>
            <a:r>
              <a:rPr dirty="0" sz="1450" spc="-5">
                <a:latin typeface="Times New Roman"/>
                <a:cs typeface="Times New Roman"/>
              </a:rPr>
              <a:t>ye </a:t>
            </a:r>
            <a:r>
              <a:rPr dirty="0" sz="1450" spc="-10">
                <a:latin typeface="Times New Roman"/>
                <a:cs typeface="Times New Roman"/>
              </a:rPr>
              <a:t>like maids so  little, </a:t>
            </a:r>
            <a:r>
              <a:rPr dirty="0" sz="1450" spc="-5">
                <a:latin typeface="Times New Roman"/>
                <a:cs typeface="Times New Roman"/>
              </a:rPr>
              <a:t>y’ </a:t>
            </a:r>
            <a:r>
              <a:rPr dirty="0" sz="1450" spc="-10">
                <a:latin typeface="Times New Roman"/>
                <a:cs typeface="Times New Roman"/>
              </a:rPr>
              <a:t>are </a:t>
            </a:r>
            <a:r>
              <a:rPr dirty="0" sz="1450" spc="-5">
                <a:latin typeface="Times New Roman"/>
                <a:cs typeface="Times New Roman"/>
              </a:rPr>
              <a:t>no </a:t>
            </a:r>
            <a:r>
              <a:rPr dirty="0" sz="1450" spc="-10">
                <a:latin typeface="Times New Roman"/>
                <a:cs typeface="Times New Roman"/>
              </a:rPr>
              <a:t>true natural man; for God made them twain </a:t>
            </a:r>
            <a:r>
              <a:rPr dirty="0" sz="1450" spc="-5">
                <a:latin typeface="Times New Roman"/>
                <a:cs typeface="Times New Roman"/>
              </a:rPr>
              <a:t>by </a:t>
            </a:r>
            <a:r>
              <a:rPr dirty="0" sz="1450" spc="-10">
                <a:latin typeface="Times New Roman"/>
                <a:cs typeface="Times New Roman"/>
              </a:rPr>
              <a:t>intention, and  </a:t>
            </a:r>
            <a:r>
              <a:rPr dirty="0" sz="1450" spc="-5">
                <a:latin typeface="Times New Roman"/>
                <a:cs typeface="Times New Roman"/>
              </a:rPr>
              <a:t>brought </a:t>
            </a:r>
            <a:r>
              <a:rPr dirty="0" sz="1450" spc="-10">
                <a:latin typeface="Times New Roman"/>
                <a:cs typeface="Times New Roman"/>
              </a:rPr>
              <a:t>true love into the world, to </a:t>
            </a:r>
            <a:r>
              <a:rPr dirty="0" sz="1450" spc="-5">
                <a:latin typeface="Times New Roman"/>
                <a:cs typeface="Times New Roman"/>
              </a:rPr>
              <a:t>be </a:t>
            </a:r>
            <a:r>
              <a:rPr dirty="0" sz="1450" spc="-25">
                <a:latin typeface="Times New Roman"/>
                <a:cs typeface="Times New Roman"/>
              </a:rPr>
              <a:t>man’s </a:t>
            </a:r>
            <a:r>
              <a:rPr dirty="0" sz="1450" spc="-5">
                <a:latin typeface="Times New Roman"/>
                <a:cs typeface="Times New Roman"/>
              </a:rPr>
              <a:t>hope </a:t>
            </a:r>
            <a:r>
              <a:rPr dirty="0" sz="1450" spc="-10">
                <a:latin typeface="Times New Roman"/>
                <a:cs typeface="Times New Roman"/>
              </a:rPr>
              <a:t>and </a:t>
            </a:r>
            <a:r>
              <a:rPr dirty="0" sz="1450" spc="-20">
                <a:latin typeface="Times New Roman"/>
                <a:cs typeface="Times New Roman"/>
              </a:rPr>
              <a:t>woman’s</a:t>
            </a:r>
            <a:r>
              <a:rPr dirty="0" sz="1450" spc="80">
                <a:latin typeface="Times New Roman"/>
                <a:cs typeface="Times New Roman"/>
              </a:rPr>
              <a:t> </a:t>
            </a:r>
            <a:r>
              <a:rPr dirty="0" sz="1450" spc="-10">
                <a:latin typeface="Times New Roman"/>
                <a:cs typeface="Times New Roman"/>
              </a:rPr>
              <a:t>comfort.”</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“Faugh!” said Dick. “Y’ are </a:t>
            </a:r>
            <a:r>
              <a:rPr dirty="0" sz="1450" spc="-5">
                <a:latin typeface="Times New Roman"/>
                <a:cs typeface="Times New Roman"/>
              </a:rPr>
              <a:t>a </a:t>
            </a:r>
            <a:r>
              <a:rPr dirty="0" sz="1450" spc="-10">
                <a:latin typeface="Times New Roman"/>
                <a:cs typeface="Times New Roman"/>
              </a:rPr>
              <a:t>milk-sopping </a:t>
            </a:r>
            <a:r>
              <a:rPr dirty="0" sz="1450" spc="-25">
                <a:latin typeface="Times New Roman"/>
                <a:cs typeface="Times New Roman"/>
              </a:rPr>
              <a:t>baby, </a:t>
            </a:r>
            <a:r>
              <a:rPr dirty="0" sz="1450" spc="-10">
                <a:latin typeface="Times New Roman"/>
                <a:cs typeface="Times New Roman"/>
              </a:rPr>
              <a:t>so to harp </a:t>
            </a:r>
            <a:r>
              <a:rPr dirty="0" sz="1450" spc="-5">
                <a:latin typeface="Times New Roman"/>
                <a:cs typeface="Times New Roman"/>
              </a:rPr>
              <a:t>on </a:t>
            </a:r>
            <a:r>
              <a:rPr dirty="0" sz="1450" spc="-10">
                <a:latin typeface="Times New Roman"/>
                <a:cs typeface="Times New Roman"/>
              </a:rPr>
              <a:t>women. An </a:t>
            </a:r>
            <a:r>
              <a:rPr dirty="0" sz="1450" spc="-5">
                <a:latin typeface="Times New Roman"/>
                <a:cs typeface="Times New Roman"/>
              </a:rPr>
              <a:t>ye  </a:t>
            </a:r>
            <a:r>
              <a:rPr dirty="0" sz="1450" spc="-10">
                <a:latin typeface="Times New Roman"/>
                <a:cs typeface="Times New Roman"/>
              </a:rPr>
              <a:t>think </a:t>
            </a:r>
            <a:r>
              <a:rPr dirty="0" sz="1450" spc="-5">
                <a:latin typeface="Times New Roman"/>
                <a:cs typeface="Times New Roman"/>
              </a:rPr>
              <a:t>I be no </a:t>
            </a:r>
            <a:r>
              <a:rPr dirty="0" sz="1450" spc="-10">
                <a:latin typeface="Times New Roman"/>
                <a:cs typeface="Times New Roman"/>
              </a:rPr>
              <a:t>true man, get down </a:t>
            </a:r>
            <a:r>
              <a:rPr dirty="0" sz="1450" spc="-5">
                <a:latin typeface="Times New Roman"/>
                <a:cs typeface="Times New Roman"/>
              </a:rPr>
              <a:t>upon </a:t>
            </a:r>
            <a:r>
              <a:rPr dirty="0" sz="1450" spc="-10">
                <a:latin typeface="Times New Roman"/>
                <a:cs typeface="Times New Roman"/>
              </a:rPr>
              <a:t>the path, and whether at fists, back-  sword, </a:t>
            </a:r>
            <a:r>
              <a:rPr dirty="0" sz="1450" spc="-5">
                <a:latin typeface="Times New Roman"/>
                <a:cs typeface="Times New Roman"/>
              </a:rPr>
              <a:t>or </a:t>
            </a:r>
            <a:r>
              <a:rPr dirty="0" sz="1450" spc="-10">
                <a:latin typeface="Times New Roman"/>
                <a:cs typeface="Times New Roman"/>
              </a:rPr>
              <a:t>bow and </a:t>
            </a:r>
            <a:r>
              <a:rPr dirty="0" sz="1450" spc="-25">
                <a:latin typeface="Times New Roman"/>
                <a:cs typeface="Times New Roman"/>
              </a:rPr>
              <a:t>arrow, </a:t>
            </a:r>
            <a:r>
              <a:rPr dirty="0" sz="1450" spc="-5">
                <a:latin typeface="Times New Roman"/>
                <a:cs typeface="Times New Roman"/>
              </a:rPr>
              <a:t>I </a:t>
            </a:r>
            <a:r>
              <a:rPr dirty="0" sz="1450" spc="-10">
                <a:latin typeface="Times New Roman"/>
                <a:cs typeface="Times New Roman"/>
              </a:rPr>
              <a:t>will prove my manhood </a:t>
            </a:r>
            <a:r>
              <a:rPr dirty="0" sz="1450" spc="-5">
                <a:latin typeface="Times New Roman"/>
                <a:cs typeface="Times New Roman"/>
              </a:rPr>
              <a:t>on your</a:t>
            </a:r>
            <a:r>
              <a:rPr dirty="0" sz="1450" spc="60">
                <a:latin typeface="Times New Roman"/>
                <a:cs typeface="Times New Roman"/>
              </a:rPr>
              <a:t> </a:t>
            </a:r>
            <a:r>
              <a:rPr dirty="0" sz="1450" spc="-20">
                <a:latin typeface="Times New Roman"/>
                <a:cs typeface="Times New Roman"/>
              </a:rPr>
              <a:t>body.”</a:t>
            </a:r>
            <a:endParaRPr sz="1450">
              <a:latin typeface="Times New Roman"/>
              <a:cs typeface="Times New Roman"/>
            </a:endParaRPr>
          </a:p>
          <a:p>
            <a:pPr algn="just" marL="12700">
              <a:lnSpc>
                <a:spcPct val="100000"/>
              </a:lnSpc>
              <a:spcBef>
                <a:spcPts val="505"/>
              </a:spcBef>
            </a:pPr>
            <a:r>
              <a:rPr dirty="0" sz="1450" spc="-30">
                <a:latin typeface="Times New Roman"/>
                <a:cs typeface="Times New Roman"/>
              </a:rPr>
              <a:t>“Nay,</a:t>
            </a:r>
            <a:r>
              <a:rPr dirty="0" sz="1450" spc="95">
                <a:latin typeface="Times New Roman"/>
                <a:cs typeface="Times New Roman"/>
              </a:rPr>
              <a:t> </a:t>
            </a:r>
            <a:r>
              <a:rPr dirty="0" sz="1450" spc="-5">
                <a:latin typeface="Times New Roman"/>
                <a:cs typeface="Times New Roman"/>
              </a:rPr>
              <a:t>I</a:t>
            </a:r>
            <a:r>
              <a:rPr dirty="0" sz="1450" spc="95">
                <a:latin typeface="Times New Roman"/>
                <a:cs typeface="Times New Roman"/>
              </a:rPr>
              <a:t> </a:t>
            </a:r>
            <a:r>
              <a:rPr dirty="0" sz="1450" spc="-10">
                <a:latin typeface="Times New Roman"/>
                <a:cs typeface="Times New Roman"/>
              </a:rPr>
              <a:t>am</a:t>
            </a:r>
            <a:r>
              <a:rPr dirty="0" sz="1450" spc="95">
                <a:latin typeface="Times New Roman"/>
                <a:cs typeface="Times New Roman"/>
              </a:rPr>
              <a:t> </a:t>
            </a:r>
            <a:r>
              <a:rPr dirty="0" sz="1450" spc="-5">
                <a:latin typeface="Times New Roman"/>
                <a:cs typeface="Times New Roman"/>
              </a:rPr>
              <a:t>no</a:t>
            </a:r>
            <a:r>
              <a:rPr dirty="0" sz="1450" spc="95">
                <a:latin typeface="Times New Roman"/>
                <a:cs typeface="Times New Roman"/>
              </a:rPr>
              <a:t> </a:t>
            </a:r>
            <a:r>
              <a:rPr dirty="0" sz="1450" spc="-15">
                <a:latin typeface="Times New Roman"/>
                <a:cs typeface="Times New Roman"/>
              </a:rPr>
              <a:t>fighter,”</a:t>
            </a:r>
            <a:r>
              <a:rPr dirty="0" sz="1450" spc="100">
                <a:latin typeface="Times New Roman"/>
                <a:cs typeface="Times New Roman"/>
              </a:rPr>
              <a:t> </a:t>
            </a:r>
            <a:r>
              <a:rPr dirty="0" sz="1450" spc="-10">
                <a:latin typeface="Times New Roman"/>
                <a:cs typeface="Times New Roman"/>
              </a:rPr>
              <a:t>said</a:t>
            </a:r>
            <a:r>
              <a:rPr dirty="0" sz="1450" spc="95">
                <a:latin typeface="Times New Roman"/>
                <a:cs typeface="Times New Roman"/>
              </a:rPr>
              <a:t> </a:t>
            </a:r>
            <a:r>
              <a:rPr dirty="0" sz="1450" spc="-10">
                <a:latin typeface="Times New Roman"/>
                <a:cs typeface="Times New Roman"/>
              </a:rPr>
              <a:t>Matcham,</a:t>
            </a:r>
            <a:r>
              <a:rPr dirty="0" sz="1450" spc="95">
                <a:latin typeface="Times New Roman"/>
                <a:cs typeface="Times New Roman"/>
              </a:rPr>
              <a:t> </a:t>
            </a:r>
            <a:r>
              <a:rPr dirty="0" sz="1450" spc="-20">
                <a:latin typeface="Times New Roman"/>
                <a:cs typeface="Times New Roman"/>
              </a:rPr>
              <a:t>eagerly.</a:t>
            </a:r>
            <a:r>
              <a:rPr dirty="0" sz="1450" spc="95">
                <a:latin typeface="Times New Roman"/>
                <a:cs typeface="Times New Roman"/>
              </a:rPr>
              <a:t> </a:t>
            </a:r>
            <a:r>
              <a:rPr dirty="0" sz="1450" spc="-10">
                <a:latin typeface="Times New Roman"/>
                <a:cs typeface="Times New Roman"/>
              </a:rPr>
              <a:t>“I</a:t>
            </a:r>
            <a:r>
              <a:rPr dirty="0" sz="1450" spc="110">
                <a:latin typeface="Times New Roman"/>
                <a:cs typeface="Times New Roman"/>
              </a:rPr>
              <a:t> </a:t>
            </a:r>
            <a:r>
              <a:rPr dirty="0" sz="1450" spc="-10">
                <a:latin typeface="Times New Roman"/>
                <a:cs typeface="Times New Roman"/>
              </a:rPr>
              <a:t>mean</a:t>
            </a:r>
            <a:r>
              <a:rPr dirty="0" sz="1450" spc="105">
                <a:latin typeface="Times New Roman"/>
                <a:cs typeface="Times New Roman"/>
              </a:rPr>
              <a:t> </a:t>
            </a:r>
            <a:r>
              <a:rPr dirty="0" sz="1450" spc="-5">
                <a:latin typeface="Times New Roman"/>
                <a:cs typeface="Times New Roman"/>
              </a:rPr>
              <a:t>no</a:t>
            </a:r>
            <a:r>
              <a:rPr dirty="0" sz="1450" spc="105">
                <a:latin typeface="Times New Roman"/>
                <a:cs typeface="Times New Roman"/>
              </a:rPr>
              <a:t> </a:t>
            </a:r>
            <a:r>
              <a:rPr dirty="0" sz="1450" spc="-10">
                <a:latin typeface="Times New Roman"/>
                <a:cs typeface="Times New Roman"/>
              </a:rPr>
              <a:t>tittle</a:t>
            </a:r>
            <a:r>
              <a:rPr dirty="0" sz="1450" spc="105">
                <a:latin typeface="Times New Roman"/>
                <a:cs typeface="Times New Roman"/>
              </a:rPr>
              <a:t> </a:t>
            </a:r>
            <a:r>
              <a:rPr dirty="0" sz="1450" spc="-5">
                <a:latin typeface="Times New Roman"/>
                <a:cs typeface="Times New Roman"/>
              </a:rPr>
              <a:t>of</a:t>
            </a:r>
            <a:r>
              <a:rPr dirty="0" sz="1450" spc="110">
                <a:latin typeface="Times New Roman"/>
                <a:cs typeface="Times New Roman"/>
              </a:rPr>
              <a:t> </a:t>
            </a:r>
            <a:r>
              <a:rPr dirty="0" sz="1450" spc="-10">
                <a:latin typeface="Times New Roman"/>
                <a:cs typeface="Times New Roman"/>
              </a:rPr>
              <a:t>offence.</a:t>
            </a:r>
            <a:r>
              <a:rPr dirty="0" sz="1450" spc="105">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marL="12700" marR="12700">
              <a:lnSpc>
                <a:spcPts val="1730"/>
              </a:lnSpc>
              <a:spcBef>
                <a:spcPts val="155"/>
              </a:spcBef>
            </a:pPr>
            <a:r>
              <a:rPr dirty="0" sz="1450" spc="-10">
                <a:latin typeface="Times New Roman"/>
                <a:cs typeface="Times New Roman"/>
              </a:rPr>
              <a:t>meant </a:t>
            </a:r>
            <a:r>
              <a:rPr dirty="0" sz="1450" spc="-5">
                <a:latin typeface="Times New Roman"/>
                <a:cs typeface="Times New Roman"/>
              </a:rPr>
              <a:t>but </a:t>
            </a:r>
            <a:r>
              <a:rPr dirty="0" sz="1450" spc="-20">
                <a:latin typeface="Times New Roman"/>
                <a:cs typeface="Times New Roman"/>
              </a:rPr>
              <a:t>pleasantry. </a:t>
            </a:r>
            <a:r>
              <a:rPr dirty="0" sz="1450" spc="-10">
                <a:latin typeface="Times New Roman"/>
                <a:cs typeface="Times New Roman"/>
              </a:rPr>
              <a:t>And if </a:t>
            </a:r>
            <a:r>
              <a:rPr dirty="0" sz="1450" spc="-5">
                <a:latin typeface="Times New Roman"/>
                <a:cs typeface="Times New Roman"/>
              </a:rPr>
              <a:t>I </a:t>
            </a:r>
            <a:r>
              <a:rPr dirty="0" sz="1450" spc="-10">
                <a:latin typeface="Times New Roman"/>
                <a:cs typeface="Times New Roman"/>
              </a:rPr>
              <a:t>talk </a:t>
            </a:r>
            <a:r>
              <a:rPr dirty="0" sz="1450" spc="-5">
                <a:latin typeface="Times New Roman"/>
                <a:cs typeface="Times New Roman"/>
              </a:rPr>
              <a:t>of </a:t>
            </a:r>
            <a:r>
              <a:rPr dirty="0" sz="1450" spc="-10">
                <a:latin typeface="Times New Roman"/>
                <a:cs typeface="Times New Roman"/>
              </a:rPr>
              <a:t>women, it is because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ye </a:t>
            </a:r>
            <a:r>
              <a:rPr dirty="0" sz="1450" spc="-10">
                <a:latin typeface="Times New Roman"/>
                <a:cs typeface="Times New Roman"/>
              </a:rPr>
              <a:t>were to  </a:t>
            </a:r>
            <a:r>
              <a:rPr dirty="0" sz="1450" spc="-25">
                <a:latin typeface="Times New Roman"/>
                <a:cs typeface="Times New Roman"/>
              </a:rPr>
              <a:t>marry.”</a:t>
            </a:r>
            <a:endParaRPr sz="1450">
              <a:latin typeface="Times New Roman"/>
              <a:cs typeface="Times New Roman"/>
            </a:endParaRPr>
          </a:p>
          <a:p>
            <a:pPr marL="12700" marR="10795">
              <a:lnSpc>
                <a:spcPts val="1730"/>
              </a:lnSpc>
              <a:spcBef>
                <a:spcPts val="575"/>
              </a:spcBef>
            </a:pPr>
            <a:r>
              <a:rPr dirty="0" sz="1450" spc="-10">
                <a:latin typeface="Times New Roman"/>
                <a:cs typeface="Times New Roman"/>
              </a:rPr>
              <a:t>“I to marry!” Dick exclaimed. </a:t>
            </a:r>
            <a:r>
              <a:rPr dirty="0" sz="1450" spc="-30">
                <a:latin typeface="Times New Roman"/>
                <a:cs typeface="Times New Roman"/>
              </a:rPr>
              <a:t>“Well, </a:t>
            </a:r>
            <a:r>
              <a:rPr dirty="0" sz="1450" spc="-10">
                <a:latin typeface="Times New Roman"/>
                <a:cs typeface="Times New Roman"/>
              </a:rPr>
              <a:t>it is the first </a:t>
            </a:r>
            <a:r>
              <a:rPr dirty="0" sz="1450" spc="-5">
                <a:latin typeface="Times New Roman"/>
                <a:cs typeface="Times New Roman"/>
              </a:rPr>
              <a:t>I </a:t>
            </a:r>
            <a:r>
              <a:rPr dirty="0" sz="1450" spc="-10">
                <a:latin typeface="Times New Roman"/>
                <a:cs typeface="Times New Roman"/>
              </a:rPr>
              <a:t>hear </a:t>
            </a:r>
            <a:r>
              <a:rPr dirty="0" sz="1450" spc="-5">
                <a:latin typeface="Times New Roman"/>
                <a:cs typeface="Times New Roman"/>
              </a:rPr>
              <a:t>of </a:t>
            </a:r>
            <a:r>
              <a:rPr dirty="0" sz="1450" spc="-10">
                <a:latin typeface="Times New Roman"/>
                <a:cs typeface="Times New Roman"/>
              </a:rPr>
              <a:t>it. And with whom  was </a:t>
            </a:r>
            <a:r>
              <a:rPr dirty="0" sz="1450" spc="-5">
                <a:latin typeface="Times New Roman"/>
                <a:cs typeface="Times New Roman"/>
              </a:rPr>
              <a:t>I </a:t>
            </a:r>
            <a:r>
              <a:rPr dirty="0" sz="1450" spc="-10">
                <a:latin typeface="Times New Roman"/>
                <a:cs typeface="Times New Roman"/>
              </a:rPr>
              <a:t>to</a:t>
            </a:r>
            <a:r>
              <a:rPr dirty="0" sz="1450" spc="-5">
                <a:latin typeface="Times New Roman"/>
                <a:cs typeface="Times New Roman"/>
              </a:rPr>
              <a:t> </a:t>
            </a:r>
            <a:r>
              <a:rPr dirty="0" sz="1450" spc="-10">
                <a:latin typeface="Times New Roman"/>
                <a:cs typeface="Times New Roman"/>
              </a:rPr>
              <a:t>marry?”</a:t>
            </a:r>
            <a:endParaRPr sz="1450">
              <a:latin typeface="Times New Roman"/>
              <a:cs typeface="Times New Roman"/>
            </a:endParaRPr>
          </a:p>
          <a:p>
            <a:pPr marL="12700" marR="12065">
              <a:lnSpc>
                <a:spcPts val="1730"/>
              </a:lnSpc>
              <a:spcBef>
                <a:spcPts val="570"/>
              </a:spcBef>
            </a:pPr>
            <a:r>
              <a:rPr dirty="0" sz="1450" spc="-10">
                <a:latin typeface="Times New Roman"/>
                <a:cs typeface="Times New Roman"/>
              </a:rPr>
              <a:t>“One Joan </a:t>
            </a:r>
            <a:r>
              <a:rPr dirty="0" sz="1450" spc="-20">
                <a:latin typeface="Times New Roman"/>
                <a:cs typeface="Times New Roman"/>
              </a:rPr>
              <a:t>Sedley,” </a:t>
            </a:r>
            <a:r>
              <a:rPr dirty="0" sz="1450" spc="-10">
                <a:latin typeface="Times New Roman"/>
                <a:cs typeface="Times New Roman"/>
              </a:rPr>
              <a:t>replied Matcham, colouring. “It was Sir </a:t>
            </a:r>
            <a:r>
              <a:rPr dirty="0" sz="1450" spc="-20">
                <a:latin typeface="Times New Roman"/>
                <a:cs typeface="Times New Roman"/>
              </a:rPr>
              <a:t>Daniel’s </a:t>
            </a:r>
            <a:r>
              <a:rPr dirty="0" sz="1450" spc="-5">
                <a:latin typeface="Times New Roman"/>
                <a:cs typeface="Times New Roman"/>
              </a:rPr>
              <a:t>doing;  he </a:t>
            </a:r>
            <a:r>
              <a:rPr dirty="0" sz="1450" spc="-10">
                <a:latin typeface="Times New Roman"/>
                <a:cs typeface="Times New Roman"/>
              </a:rPr>
              <a:t>hath money to gain </a:t>
            </a:r>
            <a:r>
              <a:rPr dirty="0" sz="1450" spc="-5">
                <a:latin typeface="Times New Roman"/>
                <a:cs typeface="Times New Roman"/>
              </a:rPr>
              <a:t>upon </a:t>
            </a:r>
            <a:r>
              <a:rPr dirty="0" sz="1450" spc="-10">
                <a:latin typeface="Times New Roman"/>
                <a:cs typeface="Times New Roman"/>
              </a:rPr>
              <a:t>both sides; and, indeed, </a:t>
            </a:r>
            <a:r>
              <a:rPr dirty="0" sz="1450" spc="-5">
                <a:latin typeface="Times New Roman"/>
                <a:cs typeface="Times New Roman"/>
              </a:rPr>
              <a:t>I </a:t>
            </a:r>
            <a:r>
              <a:rPr dirty="0" sz="1450" spc="-10">
                <a:latin typeface="Times New Roman"/>
                <a:cs typeface="Times New Roman"/>
              </a:rPr>
              <a:t>have heard the </a:t>
            </a:r>
            <a:r>
              <a:rPr dirty="0" sz="1450" spc="-5">
                <a:latin typeface="Times New Roman"/>
                <a:cs typeface="Times New Roman"/>
              </a:rPr>
              <a:t>poor  </a:t>
            </a:r>
            <a:r>
              <a:rPr dirty="0" sz="1450" spc="-10">
                <a:latin typeface="Times New Roman"/>
                <a:cs typeface="Times New Roman"/>
              </a:rPr>
              <a:t>wench bemoaning herself pitifully </a:t>
            </a:r>
            <a:r>
              <a:rPr dirty="0" sz="1450" spc="-5">
                <a:latin typeface="Times New Roman"/>
                <a:cs typeface="Times New Roman"/>
              </a:rPr>
              <a:t>of </a:t>
            </a:r>
            <a:r>
              <a:rPr dirty="0" sz="1450" spc="-10">
                <a:latin typeface="Times New Roman"/>
                <a:cs typeface="Times New Roman"/>
              </a:rPr>
              <a:t>the match. It seems she is </a:t>
            </a:r>
            <a:r>
              <a:rPr dirty="0" sz="1450" spc="-5">
                <a:latin typeface="Times New Roman"/>
                <a:cs typeface="Times New Roman"/>
              </a:rPr>
              <a:t>of your </a:t>
            </a:r>
            <a:r>
              <a:rPr dirty="0" sz="1450" spc="-10">
                <a:latin typeface="Times New Roman"/>
                <a:cs typeface="Times New Roman"/>
              </a:rPr>
              <a:t>mind,  </a:t>
            </a:r>
            <a:r>
              <a:rPr dirty="0" sz="1450" spc="-5">
                <a:latin typeface="Times New Roman"/>
                <a:cs typeface="Times New Roman"/>
              </a:rPr>
              <a:t>or </a:t>
            </a:r>
            <a:r>
              <a:rPr dirty="0" sz="1450" spc="-10">
                <a:latin typeface="Times New Roman"/>
                <a:cs typeface="Times New Roman"/>
              </a:rPr>
              <a:t>else distasted to the</a:t>
            </a:r>
            <a:r>
              <a:rPr dirty="0" sz="1450" spc="10">
                <a:latin typeface="Times New Roman"/>
                <a:cs typeface="Times New Roman"/>
              </a:rPr>
              <a:t> </a:t>
            </a:r>
            <a:r>
              <a:rPr dirty="0" sz="1450" spc="-10">
                <a:latin typeface="Times New Roman"/>
                <a:cs typeface="Times New Roman"/>
              </a:rPr>
              <a:t>bridegroom.”</a:t>
            </a:r>
            <a:endParaRPr sz="1450">
              <a:latin typeface="Times New Roman"/>
              <a:cs typeface="Times New Roman"/>
            </a:endParaRPr>
          </a:p>
          <a:p>
            <a:pPr algn="just" marL="12700" marR="5080">
              <a:lnSpc>
                <a:spcPts val="1730"/>
              </a:lnSpc>
              <a:spcBef>
                <a:spcPts val="570"/>
              </a:spcBef>
            </a:pPr>
            <a:r>
              <a:rPr dirty="0" sz="1450" spc="-30">
                <a:latin typeface="Times New Roman"/>
                <a:cs typeface="Times New Roman"/>
              </a:rPr>
              <a:t>“Well! </a:t>
            </a:r>
            <a:r>
              <a:rPr dirty="0" sz="1450" spc="-10">
                <a:latin typeface="Times New Roman"/>
                <a:cs typeface="Times New Roman"/>
              </a:rPr>
              <a:t>marriage is like death, it comes to all,” said Dick, with resignation.  “And she bemoaned herself? </a:t>
            </a:r>
            <a:r>
              <a:rPr dirty="0" sz="1450" spc="-5">
                <a:latin typeface="Times New Roman"/>
                <a:cs typeface="Times New Roman"/>
              </a:rPr>
              <a:t>I </a:t>
            </a:r>
            <a:r>
              <a:rPr dirty="0" sz="1450" spc="-10">
                <a:latin typeface="Times New Roman"/>
                <a:cs typeface="Times New Roman"/>
              </a:rPr>
              <a:t>pray </a:t>
            </a:r>
            <a:r>
              <a:rPr dirty="0" sz="1450" spc="-5">
                <a:latin typeface="Times New Roman"/>
                <a:cs typeface="Times New Roman"/>
              </a:rPr>
              <a:t>ye </a:t>
            </a:r>
            <a:r>
              <a:rPr dirty="0" sz="1450" spc="-30">
                <a:latin typeface="Times New Roman"/>
                <a:cs typeface="Times New Roman"/>
              </a:rPr>
              <a:t>now, </a:t>
            </a:r>
            <a:r>
              <a:rPr dirty="0" sz="1450" spc="-10">
                <a:latin typeface="Times New Roman"/>
                <a:cs typeface="Times New Roman"/>
              </a:rPr>
              <a:t>see there how shuttle-witted are  these girls: to bemoan herself before that she had seen me! Do </a:t>
            </a:r>
            <a:r>
              <a:rPr dirty="0" sz="1450" spc="-5">
                <a:latin typeface="Times New Roman"/>
                <a:cs typeface="Times New Roman"/>
              </a:rPr>
              <a:t>I </a:t>
            </a:r>
            <a:r>
              <a:rPr dirty="0" sz="1450" spc="-10">
                <a:latin typeface="Times New Roman"/>
                <a:cs typeface="Times New Roman"/>
              </a:rPr>
              <a:t>bemoan  myself? Not I. An </a:t>
            </a:r>
            <a:r>
              <a:rPr dirty="0" sz="1450" spc="-5">
                <a:latin typeface="Times New Roman"/>
                <a:cs typeface="Times New Roman"/>
              </a:rPr>
              <a:t>I be </a:t>
            </a:r>
            <a:r>
              <a:rPr dirty="0" sz="1450" spc="-10">
                <a:latin typeface="Times New Roman"/>
                <a:cs typeface="Times New Roman"/>
              </a:rPr>
              <a:t>to </a:t>
            </a:r>
            <a:r>
              <a:rPr dirty="0" sz="1450" spc="-25">
                <a:latin typeface="Times New Roman"/>
                <a:cs typeface="Times New Roman"/>
              </a:rPr>
              <a:t>marry, </a:t>
            </a:r>
            <a:r>
              <a:rPr dirty="0" sz="1450" spc="-5">
                <a:latin typeface="Times New Roman"/>
                <a:cs typeface="Times New Roman"/>
              </a:rPr>
              <a:t>I </a:t>
            </a:r>
            <a:r>
              <a:rPr dirty="0" sz="1450" spc="-10">
                <a:latin typeface="Times New Roman"/>
                <a:cs typeface="Times New Roman"/>
              </a:rPr>
              <a:t>will marry dry-eyed! But if </a:t>
            </a:r>
            <a:r>
              <a:rPr dirty="0" sz="1450" spc="-5">
                <a:latin typeface="Times New Roman"/>
                <a:cs typeface="Times New Roman"/>
              </a:rPr>
              <a:t>ye </a:t>
            </a:r>
            <a:r>
              <a:rPr dirty="0" sz="1450" spc="-10">
                <a:latin typeface="Times New Roman"/>
                <a:cs typeface="Times New Roman"/>
              </a:rPr>
              <a:t>know </a:t>
            </a:r>
            <a:r>
              <a:rPr dirty="0" sz="1450" spc="-20">
                <a:latin typeface="Times New Roman"/>
                <a:cs typeface="Times New Roman"/>
              </a:rPr>
              <a:t>her,  </a:t>
            </a:r>
            <a:r>
              <a:rPr dirty="0" sz="1450" spc="-10">
                <a:latin typeface="Times New Roman"/>
                <a:cs typeface="Times New Roman"/>
              </a:rPr>
              <a:t>prithee, </a:t>
            </a:r>
            <a:r>
              <a:rPr dirty="0" sz="1450" spc="-5">
                <a:latin typeface="Times New Roman"/>
                <a:cs typeface="Times New Roman"/>
              </a:rPr>
              <a:t>of </a:t>
            </a:r>
            <a:r>
              <a:rPr dirty="0" sz="1450" spc="-10">
                <a:latin typeface="Times New Roman"/>
                <a:cs typeface="Times New Roman"/>
              </a:rPr>
              <a:t>what favour is she? fair </a:t>
            </a:r>
            <a:r>
              <a:rPr dirty="0" sz="1450" spc="-5">
                <a:latin typeface="Times New Roman"/>
                <a:cs typeface="Times New Roman"/>
              </a:rPr>
              <a:t>or </a:t>
            </a:r>
            <a:r>
              <a:rPr dirty="0" sz="1450" spc="-10">
                <a:latin typeface="Times New Roman"/>
                <a:cs typeface="Times New Roman"/>
              </a:rPr>
              <a:t>foul? And is she shrewish </a:t>
            </a:r>
            <a:r>
              <a:rPr dirty="0" sz="1450" spc="-5">
                <a:latin typeface="Times New Roman"/>
                <a:cs typeface="Times New Roman"/>
              </a:rPr>
              <a:t>or</a:t>
            </a:r>
            <a:r>
              <a:rPr dirty="0" sz="1450" spc="130">
                <a:latin typeface="Times New Roman"/>
                <a:cs typeface="Times New Roman"/>
              </a:rPr>
              <a:t> </a:t>
            </a:r>
            <a:r>
              <a:rPr dirty="0" sz="1450" spc="-10">
                <a:latin typeface="Times New Roman"/>
                <a:cs typeface="Times New Roman"/>
              </a:rPr>
              <a:t>pleasant?”</a:t>
            </a:r>
            <a:endParaRPr sz="1450">
              <a:latin typeface="Times New Roman"/>
              <a:cs typeface="Times New Roman"/>
            </a:endParaRPr>
          </a:p>
          <a:p>
            <a:pPr algn="just" marL="12700" marR="7620">
              <a:lnSpc>
                <a:spcPts val="1730"/>
              </a:lnSpc>
              <a:spcBef>
                <a:spcPts val="570"/>
              </a:spcBef>
            </a:pPr>
            <a:r>
              <a:rPr dirty="0" sz="1450" spc="-30">
                <a:latin typeface="Times New Roman"/>
                <a:cs typeface="Times New Roman"/>
              </a:rPr>
              <a:t>“Nay, </a:t>
            </a:r>
            <a:r>
              <a:rPr dirty="0" sz="1450" spc="-10">
                <a:latin typeface="Times New Roman"/>
                <a:cs typeface="Times New Roman"/>
              </a:rPr>
              <a:t>what matters it?” said Matcham. “An </a:t>
            </a:r>
            <a:r>
              <a:rPr dirty="0" sz="1450" spc="-5">
                <a:latin typeface="Times New Roman"/>
                <a:cs typeface="Times New Roman"/>
              </a:rPr>
              <a:t>y’ </a:t>
            </a:r>
            <a:r>
              <a:rPr dirty="0" sz="1450" spc="-10">
                <a:latin typeface="Times New Roman"/>
                <a:cs typeface="Times New Roman"/>
              </a:rPr>
              <a:t>are to </a:t>
            </a:r>
            <a:r>
              <a:rPr dirty="0" sz="1450" spc="-25">
                <a:latin typeface="Times New Roman"/>
                <a:cs typeface="Times New Roman"/>
              </a:rPr>
              <a:t>marry, </a:t>
            </a:r>
            <a:r>
              <a:rPr dirty="0" sz="1450" spc="-5">
                <a:latin typeface="Times New Roman"/>
                <a:cs typeface="Times New Roman"/>
              </a:rPr>
              <a:t>ye </a:t>
            </a:r>
            <a:r>
              <a:rPr dirty="0" sz="1450" spc="-10">
                <a:latin typeface="Times New Roman"/>
                <a:cs typeface="Times New Roman"/>
              </a:rPr>
              <a:t>can </a:t>
            </a:r>
            <a:r>
              <a:rPr dirty="0" sz="1450" spc="-5">
                <a:latin typeface="Times New Roman"/>
                <a:cs typeface="Times New Roman"/>
              </a:rPr>
              <a:t>but </a:t>
            </a:r>
            <a:r>
              <a:rPr dirty="0" sz="1450" spc="-25">
                <a:latin typeface="Times New Roman"/>
                <a:cs typeface="Times New Roman"/>
              </a:rPr>
              <a:t>marry.  </a:t>
            </a:r>
            <a:r>
              <a:rPr dirty="0" sz="1450" spc="-10">
                <a:latin typeface="Times New Roman"/>
                <a:cs typeface="Times New Roman"/>
              </a:rPr>
              <a:t>What matters </a:t>
            </a:r>
            <a:r>
              <a:rPr dirty="0" sz="1450" spc="-5">
                <a:latin typeface="Times New Roman"/>
                <a:cs typeface="Times New Roman"/>
              </a:rPr>
              <a:t>foul or </a:t>
            </a:r>
            <a:r>
              <a:rPr dirty="0" sz="1450" spc="-10">
                <a:latin typeface="Times New Roman"/>
                <a:cs typeface="Times New Roman"/>
              </a:rPr>
              <a:t>fair? These </a:t>
            </a:r>
            <a:r>
              <a:rPr dirty="0" sz="1450" spc="-5">
                <a:latin typeface="Times New Roman"/>
                <a:cs typeface="Times New Roman"/>
              </a:rPr>
              <a:t>be but </a:t>
            </a:r>
            <a:r>
              <a:rPr dirty="0" sz="1450" spc="-10">
                <a:latin typeface="Times New Roman"/>
                <a:cs typeface="Times New Roman"/>
              </a:rPr>
              <a:t>toys. Y’ are </a:t>
            </a:r>
            <a:r>
              <a:rPr dirty="0" sz="1450" spc="-5">
                <a:latin typeface="Times New Roman"/>
                <a:cs typeface="Times New Roman"/>
              </a:rPr>
              <a:t>no </a:t>
            </a:r>
            <a:r>
              <a:rPr dirty="0" sz="1450" spc="-10">
                <a:latin typeface="Times New Roman"/>
                <a:cs typeface="Times New Roman"/>
              </a:rPr>
              <a:t>milksop, Master  Richard; </a:t>
            </a:r>
            <a:r>
              <a:rPr dirty="0" sz="1450" spc="-5">
                <a:latin typeface="Times New Roman"/>
                <a:cs typeface="Times New Roman"/>
              </a:rPr>
              <a:t>ye </a:t>
            </a:r>
            <a:r>
              <a:rPr dirty="0" sz="1450" spc="-10">
                <a:latin typeface="Times New Roman"/>
                <a:cs typeface="Times New Roman"/>
              </a:rPr>
              <a:t>will wed with dry eyes,</a:t>
            </a:r>
            <a:r>
              <a:rPr dirty="0" sz="1450" spc="20">
                <a:latin typeface="Times New Roman"/>
                <a:cs typeface="Times New Roman"/>
              </a:rPr>
              <a:t> </a:t>
            </a:r>
            <a:r>
              <a:rPr dirty="0" sz="1450" spc="-20">
                <a:latin typeface="Times New Roman"/>
                <a:cs typeface="Times New Roman"/>
              </a:rPr>
              <a:t>anyhow.”</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“It is well said,” replied Shelton. “Little </a:t>
            </a:r>
            <a:r>
              <a:rPr dirty="0" sz="1450" spc="-5">
                <a:latin typeface="Times New Roman"/>
                <a:cs typeface="Times New Roman"/>
              </a:rPr>
              <a:t>I</a:t>
            </a:r>
            <a:r>
              <a:rPr dirty="0" sz="1450" spc="35">
                <a:latin typeface="Times New Roman"/>
                <a:cs typeface="Times New Roman"/>
              </a:rPr>
              <a:t> </a:t>
            </a:r>
            <a:r>
              <a:rPr dirty="0" sz="1450" spc="-10">
                <a:latin typeface="Times New Roman"/>
                <a:cs typeface="Times New Roman"/>
              </a:rPr>
              <a:t>reck.”</a:t>
            </a:r>
            <a:endParaRPr sz="1450">
              <a:latin typeface="Times New Roman"/>
              <a:cs typeface="Times New Roman"/>
            </a:endParaRPr>
          </a:p>
          <a:p>
            <a:pPr algn="just" marL="12700">
              <a:lnSpc>
                <a:spcPct val="100000"/>
              </a:lnSpc>
              <a:spcBef>
                <a:spcPts val="565"/>
              </a:spcBef>
            </a:pPr>
            <a:r>
              <a:rPr dirty="0" sz="1450" spc="-40">
                <a:latin typeface="Times New Roman"/>
                <a:cs typeface="Times New Roman"/>
              </a:rPr>
              <a:t>“Your </a:t>
            </a:r>
            <a:r>
              <a:rPr dirty="0" sz="1450" spc="-10">
                <a:latin typeface="Times New Roman"/>
                <a:cs typeface="Times New Roman"/>
              </a:rPr>
              <a:t>lady wife is like to have </a:t>
            </a:r>
            <a:r>
              <a:rPr dirty="0" sz="1450" spc="-5">
                <a:latin typeface="Times New Roman"/>
                <a:cs typeface="Times New Roman"/>
              </a:rPr>
              <a:t>a </a:t>
            </a:r>
            <a:r>
              <a:rPr dirty="0" sz="1450" spc="-10">
                <a:latin typeface="Times New Roman"/>
                <a:cs typeface="Times New Roman"/>
              </a:rPr>
              <a:t>pleasant lord,” said</a:t>
            </a:r>
            <a:r>
              <a:rPr dirty="0" sz="1450" spc="90">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marR="9525">
              <a:lnSpc>
                <a:spcPts val="1730"/>
              </a:lnSpc>
              <a:spcBef>
                <a:spcPts val="630"/>
              </a:spcBef>
            </a:pPr>
            <a:r>
              <a:rPr dirty="0" sz="1450" spc="-10">
                <a:latin typeface="Times New Roman"/>
                <a:cs typeface="Times New Roman"/>
              </a:rPr>
              <a:t>“She shall have the lord Heaven made her </a:t>
            </a:r>
            <a:r>
              <a:rPr dirty="0" sz="1450" spc="-20">
                <a:latin typeface="Times New Roman"/>
                <a:cs typeface="Times New Roman"/>
              </a:rPr>
              <a:t>for,” </a:t>
            </a:r>
            <a:r>
              <a:rPr dirty="0" sz="1450" spc="-10">
                <a:latin typeface="Times New Roman"/>
                <a:cs typeface="Times New Roman"/>
              </a:rPr>
              <a:t>returned Dick. “It trow there  </a:t>
            </a:r>
            <a:r>
              <a:rPr dirty="0" sz="1450" spc="-5">
                <a:latin typeface="Times New Roman"/>
                <a:cs typeface="Times New Roman"/>
              </a:rPr>
              <a:t>be </a:t>
            </a:r>
            <a:r>
              <a:rPr dirty="0" sz="1450" spc="-10">
                <a:latin typeface="Times New Roman"/>
                <a:cs typeface="Times New Roman"/>
              </a:rPr>
              <a:t>worse as well as</a:t>
            </a:r>
            <a:r>
              <a:rPr dirty="0" sz="1450" spc="5">
                <a:latin typeface="Times New Roman"/>
                <a:cs typeface="Times New Roman"/>
              </a:rPr>
              <a:t> </a:t>
            </a:r>
            <a:r>
              <a:rPr dirty="0" sz="1450" spc="-20">
                <a:latin typeface="Times New Roman"/>
                <a:cs typeface="Times New Roman"/>
              </a:rPr>
              <a:t>better.”</a:t>
            </a:r>
            <a:endParaRPr sz="1450">
              <a:latin typeface="Times New Roman"/>
              <a:cs typeface="Times New Roman"/>
            </a:endParaRPr>
          </a:p>
          <a:p>
            <a:pPr marL="12700" marR="2982595">
              <a:lnSpc>
                <a:spcPts val="2300"/>
              </a:lnSpc>
              <a:spcBef>
                <a:spcPts val="114"/>
              </a:spcBef>
            </a:pPr>
            <a:r>
              <a:rPr dirty="0" sz="1450" spc="-10">
                <a:latin typeface="Times New Roman"/>
                <a:cs typeface="Times New Roman"/>
              </a:rPr>
              <a:t>“Ah, the </a:t>
            </a:r>
            <a:r>
              <a:rPr dirty="0" sz="1450" spc="-5">
                <a:latin typeface="Times New Roman"/>
                <a:cs typeface="Times New Roman"/>
              </a:rPr>
              <a:t>poor </a:t>
            </a:r>
            <a:r>
              <a:rPr dirty="0" sz="1450" spc="-10">
                <a:latin typeface="Times New Roman"/>
                <a:cs typeface="Times New Roman"/>
              </a:rPr>
              <a:t>wench!” cried the </a:t>
            </a:r>
            <a:r>
              <a:rPr dirty="0" sz="1450" spc="-20">
                <a:latin typeface="Times New Roman"/>
                <a:cs typeface="Times New Roman"/>
              </a:rPr>
              <a:t>other.  </a:t>
            </a:r>
            <a:r>
              <a:rPr dirty="0" sz="1450" spc="-10">
                <a:latin typeface="Times New Roman"/>
                <a:cs typeface="Times New Roman"/>
              </a:rPr>
              <a:t>“And why so poor?” asked</a:t>
            </a:r>
            <a:r>
              <a:rPr dirty="0" sz="1450" spc="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marL="12700" marR="12065">
              <a:lnSpc>
                <a:spcPts val="1730"/>
              </a:lnSpc>
              <a:spcBef>
                <a:spcPts val="465"/>
              </a:spcBef>
            </a:pPr>
            <a:r>
              <a:rPr dirty="0" sz="1450" spc="-45">
                <a:latin typeface="Times New Roman"/>
                <a:cs typeface="Times New Roman"/>
              </a:rPr>
              <a:t>“To </a:t>
            </a:r>
            <a:r>
              <a:rPr dirty="0" sz="1450" spc="-10">
                <a:latin typeface="Times New Roman"/>
                <a:cs typeface="Times New Roman"/>
              </a:rPr>
              <a:t>wed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wood,” replied his companion. “O me, for </a:t>
            </a:r>
            <a:r>
              <a:rPr dirty="0" sz="1450" spc="-5">
                <a:latin typeface="Times New Roman"/>
                <a:cs typeface="Times New Roman"/>
              </a:rPr>
              <a:t>a </a:t>
            </a:r>
            <a:r>
              <a:rPr dirty="0" sz="1450" spc="-10">
                <a:latin typeface="Times New Roman"/>
                <a:cs typeface="Times New Roman"/>
              </a:rPr>
              <a:t>wooden  husband!”</a:t>
            </a:r>
            <a:endParaRPr sz="1450">
              <a:latin typeface="Times New Roman"/>
              <a:cs typeface="Times New Roman"/>
            </a:endParaRPr>
          </a:p>
          <a:p>
            <a:pPr marL="12700" marR="12700">
              <a:lnSpc>
                <a:spcPts val="1730"/>
              </a:lnSpc>
              <a:spcBef>
                <a:spcPts val="575"/>
              </a:spcBef>
            </a:pPr>
            <a:r>
              <a:rPr dirty="0" sz="1450" spc="-10">
                <a:latin typeface="Times New Roman"/>
                <a:cs typeface="Times New Roman"/>
              </a:rPr>
              <a:t>“I think </a:t>
            </a:r>
            <a:r>
              <a:rPr dirty="0" sz="1450" spc="-5">
                <a:latin typeface="Times New Roman"/>
                <a:cs typeface="Times New Roman"/>
              </a:rPr>
              <a:t>I be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wood, indeed,” said Dick, “to trudge afoot the while </a:t>
            </a:r>
            <a:r>
              <a:rPr dirty="0" sz="1450" spc="-5">
                <a:latin typeface="Times New Roman"/>
                <a:cs typeface="Times New Roman"/>
              </a:rPr>
              <a:t>you  </a:t>
            </a:r>
            <a:r>
              <a:rPr dirty="0" sz="1450" spc="-10">
                <a:latin typeface="Times New Roman"/>
                <a:cs typeface="Times New Roman"/>
              </a:rPr>
              <a:t>ride my horse; </a:t>
            </a:r>
            <a:r>
              <a:rPr dirty="0" sz="1450" spc="-5">
                <a:latin typeface="Times New Roman"/>
                <a:cs typeface="Times New Roman"/>
              </a:rPr>
              <a:t>but </a:t>
            </a:r>
            <a:r>
              <a:rPr dirty="0" sz="1450" spc="-10">
                <a:latin typeface="Times New Roman"/>
                <a:cs typeface="Times New Roman"/>
              </a:rPr>
              <a:t>it is </a:t>
            </a:r>
            <a:r>
              <a:rPr dirty="0" sz="1450" spc="-5">
                <a:latin typeface="Times New Roman"/>
                <a:cs typeface="Times New Roman"/>
              </a:rPr>
              <a:t>good </a:t>
            </a:r>
            <a:r>
              <a:rPr dirty="0" sz="1450" spc="-10">
                <a:latin typeface="Times New Roman"/>
                <a:cs typeface="Times New Roman"/>
              </a:rPr>
              <a:t>wood, </a:t>
            </a:r>
            <a:r>
              <a:rPr dirty="0" sz="1450" spc="-5">
                <a:latin typeface="Times New Roman"/>
                <a:cs typeface="Times New Roman"/>
              </a:rPr>
              <a:t>I</a:t>
            </a:r>
            <a:r>
              <a:rPr dirty="0" sz="1450" spc="25">
                <a:latin typeface="Times New Roman"/>
                <a:cs typeface="Times New Roman"/>
              </a:rPr>
              <a:t> </a:t>
            </a:r>
            <a:r>
              <a:rPr dirty="0" sz="1450" spc="-25">
                <a:latin typeface="Times New Roman"/>
                <a:cs typeface="Times New Roman"/>
              </a:rPr>
              <a:t>trow.”</a:t>
            </a:r>
            <a:endParaRPr sz="1450">
              <a:latin typeface="Times New Roman"/>
              <a:cs typeface="Times New Roman"/>
            </a:endParaRPr>
          </a:p>
          <a:p>
            <a:pPr marL="12700" marR="6350">
              <a:lnSpc>
                <a:spcPts val="1730"/>
              </a:lnSpc>
              <a:spcBef>
                <a:spcPts val="575"/>
              </a:spcBef>
            </a:pPr>
            <a:r>
              <a:rPr dirty="0" sz="1450" spc="-10">
                <a:latin typeface="Times New Roman"/>
                <a:cs typeface="Times New Roman"/>
              </a:rPr>
              <a:t>“Good Dick, forgive me,” cried the </a:t>
            </a:r>
            <a:r>
              <a:rPr dirty="0" sz="1450" spc="-20">
                <a:latin typeface="Times New Roman"/>
                <a:cs typeface="Times New Roman"/>
              </a:rPr>
              <a:t>other. </a:t>
            </a:r>
            <a:r>
              <a:rPr dirty="0" sz="1450" spc="-30">
                <a:latin typeface="Times New Roman"/>
                <a:cs typeface="Times New Roman"/>
              </a:rPr>
              <a:t>“Nay, </a:t>
            </a:r>
            <a:r>
              <a:rPr dirty="0" sz="1450" spc="-5">
                <a:latin typeface="Times New Roman"/>
                <a:cs typeface="Times New Roman"/>
              </a:rPr>
              <a:t>y’ </a:t>
            </a:r>
            <a:r>
              <a:rPr dirty="0" sz="1450" spc="-10">
                <a:latin typeface="Times New Roman"/>
                <a:cs typeface="Times New Roman"/>
              </a:rPr>
              <a:t>are the best heart in  England; </a:t>
            </a:r>
            <a:r>
              <a:rPr dirty="0" sz="1450" spc="-5">
                <a:latin typeface="Times New Roman"/>
                <a:cs typeface="Times New Roman"/>
              </a:rPr>
              <a:t>I but </a:t>
            </a:r>
            <a:r>
              <a:rPr dirty="0" sz="1450" spc="-10">
                <a:latin typeface="Times New Roman"/>
                <a:cs typeface="Times New Roman"/>
              </a:rPr>
              <a:t>laughed. Forgive me </a:t>
            </a:r>
            <a:r>
              <a:rPr dirty="0" sz="1450" spc="-30">
                <a:latin typeface="Times New Roman"/>
                <a:cs typeface="Times New Roman"/>
              </a:rPr>
              <a:t>now, </a:t>
            </a:r>
            <a:r>
              <a:rPr dirty="0" sz="1450" spc="-10">
                <a:latin typeface="Times New Roman"/>
                <a:cs typeface="Times New Roman"/>
              </a:rPr>
              <a:t>sweet</a:t>
            </a:r>
            <a:r>
              <a:rPr dirty="0" sz="1450" spc="4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marL="12700" marR="11430">
              <a:lnSpc>
                <a:spcPts val="1730"/>
              </a:lnSpc>
              <a:spcBef>
                <a:spcPts val="570"/>
              </a:spcBef>
            </a:pPr>
            <a:r>
              <a:rPr dirty="0" sz="1450" spc="-30">
                <a:latin typeface="Times New Roman"/>
                <a:cs typeface="Times New Roman"/>
              </a:rPr>
              <a:t>“Nay, </a:t>
            </a:r>
            <a:r>
              <a:rPr dirty="0" sz="1450" spc="-5">
                <a:latin typeface="Times New Roman"/>
                <a:cs typeface="Times New Roman"/>
              </a:rPr>
              <a:t>no fool </a:t>
            </a:r>
            <a:r>
              <a:rPr dirty="0" sz="1450" spc="-10">
                <a:latin typeface="Times New Roman"/>
                <a:cs typeface="Times New Roman"/>
              </a:rPr>
              <a:t>words,” returned Dick, </a:t>
            </a:r>
            <a:r>
              <a:rPr dirty="0" sz="1450" spc="-5">
                <a:latin typeface="Times New Roman"/>
                <a:cs typeface="Times New Roman"/>
              </a:rPr>
              <a:t>a </a:t>
            </a:r>
            <a:r>
              <a:rPr dirty="0" sz="1450" spc="-10">
                <a:latin typeface="Times New Roman"/>
                <a:cs typeface="Times New Roman"/>
              </a:rPr>
              <a:t>little embarrassed </a:t>
            </a:r>
            <a:r>
              <a:rPr dirty="0" sz="1450" spc="-5">
                <a:latin typeface="Times New Roman"/>
                <a:cs typeface="Times New Roman"/>
              </a:rPr>
              <a:t>by </a:t>
            </a:r>
            <a:r>
              <a:rPr dirty="0" sz="1450" spc="-10">
                <a:latin typeface="Times New Roman"/>
                <a:cs typeface="Times New Roman"/>
              </a:rPr>
              <a:t>his </a:t>
            </a:r>
            <a:r>
              <a:rPr dirty="0" sz="1450" spc="-15">
                <a:latin typeface="Times New Roman"/>
                <a:cs typeface="Times New Roman"/>
              </a:rPr>
              <a:t>companion’s  </a:t>
            </a:r>
            <a:r>
              <a:rPr dirty="0" sz="1450" spc="-10">
                <a:latin typeface="Times New Roman"/>
                <a:cs typeface="Times New Roman"/>
              </a:rPr>
              <a:t>warmth. “No harm is done.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20">
                <a:latin typeface="Times New Roman"/>
                <a:cs typeface="Times New Roman"/>
              </a:rPr>
              <a:t>touchy, </a:t>
            </a:r>
            <a:r>
              <a:rPr dirty="0" sz="1450" spc="-10">
                <a:latin typeface="Times New Roman"/>
                <a:cs typeface="Times New Roman"/>
              </a:rPr>
              <a:t>praise the</a:t>
            </a:r>
            <a:r>
              <a:rPr dirty="0" sz="1450" spc="55">
                <a:latin typeface="Times New Roman"/>
                <a:cs typeface="Times New Roman"/>
              </a:rPr>
              <a:t> </a:t>
            </a:r>
            <a:r>
              <a:rPr dirty="0" sz="1450" spc="-10">
                <a:latin typeface="Times New Roman"/>
                <a:cs typeface="Times New Roman"/>
              </a:rPr>
              <a:t>saints.”</a:t>
            </a:r>
            <a:endParaRPr sz="1450">
              <a:latin typeface="Times New Roman"/>
              <a:cs typeface="Times New Roman"/>
            </a:endParaRPr>
          </a:p>
          <a:p>
            <a:pPr marL="12700" marR="7620">
              <a:lnSpc>
                <a:spcPts val="1730"/>
              </a:lnSpc>
              <a:spcBef>
                <a:spcPts val="575"/>
              </a:spcBef>
            </a:pPr>
            <a:r>
              <a:rPr dirty="0" sz="1450" spc="-10">
                <a:latin typeface="Times New Roman"/>
                <a:cs typeface="Times New Roman"/>
              </a:rPr>
              <a:t>And at that moment the wind, which was blowing straight behind them as they  went, </a:t>
            </a:r>
            <a:r>
              <a:rPr dirty="0" sz="1450" spc="-5">
                <a:latin typeface="Times New Roman"/>
                <a:cs typeface="Times New Roman"/>
              </a:rPr>
              <a:t>brought </a:t>
            </a:r>
            <a:r>
              <a:rPr dirty="0" sz="1450" spc="-10">
                <a:latin typeface="Times New Roman"/>
                <a:cs typeface="Times New Roman"/>
              </a:rPr>
              <a:t>them the rough flourish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Daniel’s</a:t>
            </a:r>
            <a:r>
              <a:rPr dirty="0" sz="1450" spc="40">
                <a:latin typeface="Times New Roman"/>
                <a:cs typeface="Times New Roman"/>
              </a:rPr>
              <a:t> </a:t>
            </a:r>
            <a:r>
              <a:rPr dirty="0" sz="1450" spc="-20">
                <a:latin typeface="Times New Roman"/>
                <a:cs typeface="Times New Roman"/>
              </a:rPr>
              <a:t>trumpeter.</a:t>
            </a:r>
            <a:endParaRPr sz="1450">
              <a:latin typeface="Times New Roman"/>
              <a:cs typeface="Times New Roman"/>
            </a:endParaRPr>
          </a:p>
          <a:p>
            <a:pPr marL="12700">
              <a:lnSpc>
                <a:spcPct val="100000"/>
              </a:lnSpc>
              <a:spcBef>
                <a:spcPts val="505"/>
              </a:spcBef>
            </a:pPr>
            <a:r>
              <a:rPr dirty="0" sz="1450" spc="-10">
                <a:latin typeface="Times New Roman"/>
                <a:cs typeface="Times New Roman"/>
              </a:rPr>
              <a:t>“Hark!” said Dick, “the tucket</a:t>
            </a:r>
            <a:r>
              <a:rPr dirty="0" sz="1450" spc="15">
                <a:latin typeface="Times New Roman"/>
                <a:cs typeface="Times New Roman"/>
              </a:rPr>
              <a:t> </a:t>
            </a:r>
            <a:r>
              <a:rPr dirty="0" sz="1450" spc="-10">
                <a:latin typeface="Times New Roman"/>
                <a:cs typeface="Times New Roman"/>
              </a:rPr>
              <a:t>soundeth.”</a:t>
            </a:r>
            <a:endParaRPr sz="1450">
              <a:latin typeface="Times New Roman"/>
              <a:cs typeface="Times New Roman"/>
            </a:endParaRPr>
          </a:p>
          <a:p>
            <a:pPr marL="12700" marR="8890">
              <a:lnSpc>
                <a:spcPts val="1730"/>
              </a:lnSpc>
              <a:spcBef>
                <a:spcPts val="630"/>
              </a:spcBef>
            </a:pPr>
            <a:r>
              <a:rPr dirty="0" sz="1450" spc="-55">
                <a:latin typeface="Times New Roman"/>
                <a:cs typeface="Times New Roman"/>
              </a:rPr>
              <a:t>“Ay,” </a:t>
            </a:r>
            <a:r>
              <a:rPr dirty="0" sz="1450" spc="-10">
                <a:latin typeface="Times New Roman"/>
                <a:cs typeface="Times New Roman"/>
              </a:rPr>
              <a:t>said Matcham, “they have found my flight, and now </a:t>
            </a:r>
            <a:r>
              <a:rPr dirty="0" sz="1450" spc="-5">
                <a:latin typeface="Times New Roman"/>
                <a:cs typeface="Times New Roman"/>
              </a:rPr>
              <a:t>I </a:t>
            </a:r>
            <a:r>
              <a:rPr dirty="0" sz="1450" spc="-10">
                <a:latin typeface="Times New Roman"/>
                <a:cs typeface="Times New Roman"/>
              </a:rPr>
              <a:t>am unhorsed!”  and </a:t>
            </a:r>
            <a:r>
              <a:rPr dirty="0" sz="1450" spc="-5">
                <a:latin typeface="Times New Roman"/>
                <a:cs typeface="Times New Roman"/>
              </a:rPr>
              <a:t>he </a:t>
            </a:r>
            <a:r>
              <a:rPr dirty="0" sz="1450" spc="-10">
                <a:latin typeface="Times New Roman"/>
                <a:cs typeface="Times New Roman"/>
              </a:rPr>
              <a:t>became pale as</a:t>
            </a:r>
            <a:r>
              <a:rPr dirty="0" sz="1450" spc="5">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marL="12700" marR="8890">
              <a:lnSpc>
                <a:spcPts val="1730"/>
              </a:lnSpc>
              <a:spcBef>
                <a:spcPts val="575"/>
              </a:spcBef>
            </a:pPr>
            <a:r>
              <a:rPr dirty="0" sz="1450" spc="-30">
                <a:latin typeface="Times New Roman"/>
                <a:cs typeface="Times New Roman"/>
              </a:rPr>
              <a:t>“Nay, </a:t>
            </a:r>
            <a:r>
              <a:rPr dirty="0" sz="1450" spc="-10">
                <a:latin typeface="Times New Roman"/>
                <a:cs typeface="Times New Roman"/>
              </a:rPr>
              <a:t>what cheer!” returned Dick. “Y’ have </a:t>
            </a:r>
            <a:r>
              <a:rPr dirty="0" sz="1450" spc="-5">
                <a:latin typeface="Times New Roman"/>
                <a:cs typeface="Times New Roman"/>
              </a:rPr>
              <a:t>a </a:t>
            </a:r>
            <a:r>
              <a:rPr dirty="0" sz="1450" spc="-10">
                <a:latin typeface="Times New Roman"/>
                <a:cs typeface="Times New Roman"/>
              </a:rPr>
              <a:t>long start, and we are near the  </a:t>
            </a:r>
            <a:r>
              <a:rPr dirty="0" sz="1450" spc="-25">
                <a:latin typeface="Times New Roman"/>
                <a:cs typeface="Times New Roman"/>
              </a:rPr>
              <a:t>ferry. </a:t>
            </a:r>
            <a:r>
              <a:rPr dirty="0" sz="1450" spc="-10">
                <a:latin typeface="Times New Roman"/>
                <a:cs typeface="Times New Roman"/>
              </a:rPr>
              <a:t>And it is I, methinks, that am</a:t>
            </a:r>
            <a:r>
              <a:rPr dirty="0" sz="1450" spc="50">
                <a:latin typeface="Times New Roman"/>
                <a:cs typeface="Times New Roman"/>
              </a:rPr>
              <a:t> </a:t>
            </a:r>
            <a:r>
              <a:rPr dirty="0" sz="1450" spc="-10">
                <a:latin typeface="Times New Roman"/>
                <a:cs typeface="Times New Roman"/>
              </a:rPr>
              <a:t>unhorsed.”</a:t>
            </a:r>
            <a:endParaRPr sz="145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7194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“Alack,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taken!” cried the fugitive. “Dick, kind Dick, beseech </a:t>
            </a:r>
            <a:r>
              <a:rPr dirty="0" sz="1450" spc="-5">
                <a:latin typeface="Times New Roman"/>
                <a:cs typeface="Times New Roman"/>
              </a:rPr>
              <a:t>ye </a:t>
            </a:r>
            <a:r>
              <a:rPr dirty="0" sz="1450" spc="-10">
                <a:latin typeface="Times New Roman"/>
                <a:cs typeface="Times New Roman"/>
              </a:rPr>
              <a:t>help  me </a:t>
            </a:r>
            <a:r>
              <a:rPr dirty="0" sz="1450" spc="-5">
                <a:latin typeface="Times New Roman"/>
                <a:cs typeface="Times New Roman"/>
              </a:rPr>
              <a:t>but a </a:t>
            </a:r>
            <a:r>
              <a:rPr dirty="0" sz="1450" spc="-10">
                <a:latin typeface="Times New Roman"/>
                <a:cs typeface="Times New Roman"/>
              </a:rPr>
              <a:t>little!”</a:t>
            </a:r>
            <a:endParaRPr sz="1450">
              <a:latin typeface="Times New Roman"/>
              <a:cs typeface="Times New Roman"/>
            </a:endParaRPr>
          </a:p>
          <a:p>
            <a:pPr algn="just" marL="12700" marR="6985">
              <a:lnSpc>
                <a:spcPts val="1730"/>
              </a:lnSpc>
              <a:spcBef>
                <a:spcPts val="575"/>
              </a:spcBef>
            </a:pPr>
            <a:r>
              <a:rPr dirty="0" sz="1450" spc="-30">
                <a:latin typeface="Times New Roman"/>
                <a:cs typeface="Times New Roman"/>
              </a:rPr>
              <a:t>“Why, now, </a:t>
            </a:r>
            <a:r>
              <a:rPr dirty="0" sz="1450" spc="-10">
                <a:latin typeface="Times New Roman"/>
                <a:cs typeface="Times New Roman"/>
              </a:rPr>
              <a:t>what aileth thee?” said Dick. “Methinks </a:t>
            </a:r>
            <a:r>
              <a:rPr dirty="0" sz="1450" spc="-5">
                <a:latin typeface="Times New Roman"/>
                <a:cs typeface="Times New Roman"/>
              </a:rPr>
              <a:t>I </a:t>
            </a:r>
            <a:r>
              <a:rPr dirty="0" sz="1450" spc="-10">
                <a:latin typeface="Times New Roman"/>
                <a:cs typeface="Times New Roman"/>
              </a:rPr>
              <a:t>help </a:t>
            </a:r>
            <a:r>
              <a:rPr dirty="0" sz="1450" spc="-5">
                <a:latin typeface="Times New Roman"/>
                <a:cs typeface="Times New Roman"/>
              </a:rPr>
              <a:t>you </a:t>
            </a:r>
            <a:r>
              <a:rPr dirty="0" sz="1450" spc="-10">
                <a:latin typeface="Times New Roman"/>
                <a:cs typeface="Times New Roman"/>
              </a:rPr>
              <a:t>very </a:t>
            </a:r>
            <a:r>
              <a:rPr dirty="0" sz="1450" spc="-20">
                <a:latin typeface="Times New Roman"/>
                <a:cs typeface="Times New Roman"/>
              </a:rPr>
              <a:t>patently.  </a:t>
            </a:r>
            <a:r>
              <a:rPr dirty="0" sz="1450" spc="-10">
                <a:latin typeface="Times New Roman"/>
                <a:cs typeface="Times New Roman"/>
              </a:rPr>
              <a:t>But my heart is sorry for so spiritless </a:t>
            </a:r>
            <a:r>
              <a:rPr dirty="0" sz="1450" spc="-5">
                <a:latin typeface="Times New Roman"/>
                <a:cs typeface="Times New Roman"/>
              </a:rPr>
              <a:t>a </a:t>
            </a:r>
            <a:r>
              <a:rPr dirty="0" sz="1450" spc="-10">
                <a:latin typeface="Times New Roman"/>
                <a:cs typeface="Times New Roman"/>
              </a:rPr>
              <a:t>fellow! And see </a:t>
            </a:r>
            <a:r>
              <a:rPr dirty="0" sz="1450" spc="-5">
                <a:latin typeface="Times New Roman"/>
                <a:cs typeface="Times New Roman"/>
              </a:rPr>
              <a:t>ye </a:t>
            </a:r>
            <a:r>
              <a:rPr dirty="0" sz="1450" spc="-10">
                <a:latin typeface="Times New Roman"/>
                <a:cs typeface="Times New Roman"/>
              </a:rPr>
              <a:t>here, John  Matcham—sith John Matcham is </a:t>
            </a:r>
            <a:r>
              <a:rPr dirty="0" sz="1450" spc="-5">
                <a:latin typeface="Times New Roman"/>
                <a:cs typeface="Times New Roman"/>
              </a:rPr>
              <a:t>your </a:t>
            </a:r>
            <a:r>
              <a:rPr dirty="0" sz="1450" spc="-10">
                <a:latin typeface="Times New Roman"/>
                <a:cs typeface="Times New Roman"/>
              </a:rPr>
              <a:t>name—I, Richard Shelton, tide what  betideth, come what </a:t>
            </a:r>
            <a:r>
              <a:rPr dirty="0" sz="1450" spc="-35">
                <a:latin typeface="Times New Roman"/>
                <a:cs typeface="Times New Roman"/>
              </a:rPr>
              <a:t>may, </a:t>
            </a:r>
            <a:r>
              <a:rPr dirty="0" sz="1450" spc="-10">
                <a:latin typeface="Times New Roman"/>
                <a:cs typeface="Times New Roman"/>
              </a:rPr>
              <a:t>will see </a:t>
            </a:r>
            <a:r>
              <a:rPr dirty="0" sz="1450" spc="-5">
                <a:latin typeface="Times New Roman"/>
                <a:cs typeface="Times New Roman"/>
              </a:rPr>
              <a:t>you </a:t>
            </a:r>
            <a:r>
              <a:rPr dirty="0" sz="1450" spc="-10">
                <a:latin typeface="Times New Roman"/>
                <a:cs typeface="Times New Roman"/>
              </a:rPr>
              <a:t>safe in Holywood. The saints so </a:t>
            </a:r>
            <a:r>
              <a:rPr dirty="0" sz="1450" spc="-5">
                <a:latin typeface="Times New Roman"/>
                <a:cs typeface="Times New Roman"/>
              </a:rPr>
              <a:t>do </a:t>
            </a:r>
            <a:r>
              <a:rPr dirty="0" sz="1450" spc="-10">
                <a:latin typeface="Times New Roman"/>
                <a:cs typeface="Times New Roman"/>
              </a:rPr>
              <a:t>to  me again if </a:t>
            </a:r>
            <a:r>
              <a:rPr dirty="0" sz="1450" spc="-5">
                <a:latin typeface="Times New Roman"/>
                <a:cs typeface="Times New Roman"/>
              </a:rPr>
              <a:t>I </a:t>
            </a:r>
            <a:r>
              <a:rPr dirty="0" sz="1450" spc="-10">
                <a:latin typeface="Times New Roman"/>
                <a:cs typeface="Times New Roman"/>
              </a:rPr>
              <a:t>default </a:t>
            </a:r>
            <a:r>
              <a:rPr dirty="0" sz="1450" spc="-5">
                <a:latin typeface="Times New Roman"/>
                <a:cs typeface="Times New Roman"/>
              </a:rPr>
              <a:t>you. </a:t>
            </a:r>
            <a:r>
              <a:rPr dirty="0" sz="1450" spc="-10">
                <a:latin typeface="Times New Roman"/>
                <a:cs typeface="Times New Roman"/>
              </a:rPr>
              <a:t>Come, pick me </a:t>
            </a:r>
            <a:r>
              <a:rPr dirty="0" sz="1450" spc="-5">
                <a:latin typeface="Times New Roman"/>
                <a:cs typeface="Times New Roman"/>
              </a:rPr>
              <a:t>up a good </a:t>
            </a:r>
            <a:r>
              <a:rPr dirty="0" sz="1450" spc="-10">
                <a:latin typeface="Times New Roman"/>
                <a:cs typeface="Times New Roman"/>
              </a:rPr>
              <a:t>heart, Sir White-face. The  way betters here; spur me the horse. Go faster! faster! </a:t>
            </a:r>
            <a:r>
              <a:rPr dirty="0" sz="1450" spc="-35">
                <a:latin typeface="Times New Roman"/>
                <a:cs typeface="Times New Roman"/>
              </a:rPr>
              <a:t>Nay, </a:t>
            </a:r>
            <a:r>
              <a:rPr dirty="0" sz="1450" spc="-10">
                <a:latin typeface="Times New Roman"/>
                <a:cs typeface="Times New Roman"/>
              </a:rPr>
              <a:t>mind </a:t>
            </a:r>
            <a:r>
              <a:rPr dirty="0" sz="1450" spc="-5">
                <a:latin typeface="Times New Roman"/>
                <a:cs typeface="Times New Roman"/>
              </a:rPr>
              <a:t>not </a:t>
            </a:r>
            <a:r>
              <a:rPr dirty="0" sz="1450" spc="-10">
                <a:latin typeface="Times New Roman"/>
                <a:cs typeface="Times New Roman"/>
              </a:rPr>
              <a:t>for me; </a:t>
            </a:r>
            <a:r>
              <a:rPr dirty="0" sz="1450" spc="-5">
                <a:latin typeface="Times New Roman"/>
                <a:cs typeface="Times New Roman"/>
              </a:rPr>
              <a:t>I  </a:t>
            </a:r>
            <a:r>
              <a:rPr dirty="0" sz="1450" spc="-10">
                <a:latin typeface="Times New Roman"/>
                <a:cs typeface="Times New Roman"/>
              </a:rPr>
              <a:t>can run like </a:t>
            </a:r>
            <a:r>
              <a:rPr dirty="0" sz="1450" spc="-5">
                <a:latin typeface="Times New Roman"/>
                <a:cs typeface="Times New Roman"/>
              </a:rPr>
              <a:t>a</a:t>
            </a:r>
            <a:r>
              <a:rPr dirty="0" sz="1450" spc="5">
                <a:latin typeface="Times New Roman"/>
                <a:cs typeface="Times New Roman"/>
              </a:rPr>
              <a:t> </a:t>
            </a:r>
            <a:r>
              <a:rPr dirty="0" sz="1450" spc="-20">
                <a:latin typeface="Times New Roman"/>
                <a:cs typeface="Times New Roman"/>
              </a:rPr>
              <a:t>deer.”</a:t>
            </a:r>
            <a:endParaRPr sz="1450">
              <a:latin typeface="Times New Roman"/>
              <a:cs typeface="Times New Roman"/>
            </a:endParaRPr>
          </a:p>
          <a:p>
            <a:pPr algn="just" marL="12700" marR="8890">
              <a:lnSpc>
                <a:spcPts val="1730"/>
              </a:lnSpc>
              <a:spcBef>
                <a:spcPts val="565"/>
              </a:spcBef>
            </a:pPr>
            <a:r>
              <a:rPr dirty="0" sz="1450" spc="-10">
                <a:latin typeface="Times New Roman"/>
                <a:cs typeface="Times New Roman"/>
              </a:rPr>
              <a:t>So, with the horse trotting hard, and Dick running easily alongside, they  crossed the remainder </a:t>
            </a:r>
            <a:r>
              <a:rPr dirty="0" sz="1450" spc="-5">
                <a:latin typeface="Times New Roman"/>
                <a:cs typeface="Times New Roman"/>
              </a:rPr>
              <a:t>of </a:t>
            </a:r>
            <a:r>
              <a:rPr dirty="0" sz="1450" spc="-10">
                <a:latin typeface="Times New Roman"/>
                <a:cs typeface="Times New Roman"/>
              </a:rPr>
              <a:t>the fen, and came </a:t>
            </a:r>
            <a:r>
              <a:rPr dirty="0" sz="1450" spc="-5">
                <a:latin typeface="Times New Roman"/>
                <a:cs typeface="Times New Roman"/>
              </a:rPr>
              <a:t>out upon </a:t>
            </a:r>
            <a:r>
              <a:rPr dirty="0" sz="1450" spc="-10">
                <a:latin typeface="Times New Roman"/>
                <a:cs typeface="Times New Roman"/>
              </a:rPr>
              <a:t>the banks </a:t>
            </a:r>
            <a:r>
              <a:rPr dirty="0" sz="1450" spc="-5">
                <a:latin typeface="Times New Roman"/>
                <a:cs typeface="Times New Roman"/>
              </a:rPr>
              <a:t>of </a:t>
            </a:r>
            <a:r>
              <a:rPr dirty="0" sz="1450" spc="-10">
                <a:latin typeface="Times New Roman"/>
                <a:cs typeface="Times New Roman"/>
              </a:rPr>
              <a:t>the river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ferryman’s</a:t>
            </a:r>
            <a:r>
              <a:rPr dirty="0" sz="1450" spc="-5">
                <a:latin typeface="Times New Roman"/>
                <a:cs typeface="Times New Roman"/>
              </a:rPr>
              <a:t> hut.</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00">
              <a:latin typeface="Times New Roman"/>
              <a:cs typeface="Times New Roman"/>
            </a:endParaRPr>
          </a:p>
          <a:p>
            <a:pPr algn="ctr">
              <a:lnSpc>
                <a:spcPct val="100000"/>
              </a:lnSpc>
            </a:pPr>
            <a:r>
              <a:rPr dirty="0" sz="1450" spc="-15" b="1">
                <a:latin typeface="Times New Roman"/>
                <a:cs typeface="Times New Roman"/>
              </a:rPr>
              <a:t>CHAPTER </a:t>
            </a:r>
            <a:r>
              <a:rPr dirty="0" sz="1450" spc="-10" b="1">
                <a:latin typeface="Times New Roman"/>
                <a:cs typeface="Times New Roman"/>
              </a:rPr>
              <a:t>III—THE FEN</a:t>
            </a:r>
            <a:r>
              <a:rPr dirty="0" sz="1450" spc="5" b="1">
                <a:latin typeface="Times New Roman"/>
                <a:cs typeface="Times New Roman"/>
              </a:rPr>
              <a:t> </a:t>
            </a:r>
            <a:r>
              <a:rPr dirty="0" sz="1450" spc="-25" b="1">
                <a:latin typeface="Times New Roman"/>
                <a:cs typeface="Times New Roman"/>
              </a:rPr>
              <a:t>FERRY</a:t>
            </a:r>
            <a:endParaRPr sz="1450">
              <a:latin typeface="Times New Roman"/>
              <a:cs typeface="Times New Roman"/>
            </a:endParaRPr>
          </a:p>
          <a:p>
            <a:pPr>
              <a:lnSpc>
                <a:spcPct val="100000"/>
              </a:lnSpc>
            </a:pPr>
            <a:endParaRPr sz="2050">
              <a:latin typeface="Times New Roman"/>
              <a:cs typeface="Times New Roman"/>
            </a:endParaRPr>
          </a:p>
          <a:p>
            <a:pPr algn="just" marL="12700" marR="6350">
              <a:lnSpc>
                <a:spcPts val="1730"/>
              </a:lnSpc>
            </a:pPr>
            <a:r>
              <a:rPr dirty="0" sz="1450" spc="-10">
                <a:latin typeface="Times New Roman"/>
                <a:cs typeface="Times New Roman"/>
              </a:rPr>
              <a:t>The river </a:t>
            </a:r>
            <a:r>
              <a:rPr dirty="0" sz="1450" spc="-20">
                <a:latin typeface="Times New Roman"/>
                <a:cs typeface="Times New Roman"/>
              </a:rPr>
              <a:t>Till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wide, sluggish, clayey </a:t>
            </a:r>
            <a:r>
              <a:rPr dirty="0" sz="1450" spc="-20">
                <a:latin typeface="Times New Roman"/>
                <a:cs typeface="Times New Roman"/>
              </a:rPr>
              <a:t>water, </a:t>
            </a:r>
            <a:r>
              <a:rPr dirty="0" sz="1450" spc="-10">
                <a:latin typeface="Times New Roman"/>
                <a:cs typeface="Times New Roman"/>
              </a:rPr>
              <a:t>oozing </a:t>
            </a:r>
            <a:r>
              <a:rPr dirty="0" sz="1450" spc="-5">
                <a:latin typeface="Times New Roman"/>
                <a:cs typeface="Times New Roman"/>
              </a:rPr>
              <a:t>out of </a:t>
            </a:r>
            <a:r>
              <a:rPr dirty="0" sz="1450" spc="-10">
                <a:latin typeface="Times New Roman"/>
                <a:cs typeface="Times New Roman"/>
              </a:rPr>
              <a:t>fens, and in  this part </a:t>
            </a:r>
            <a:r>
              <a:rPr dirty="0" sz="1450" spc="-5">
                <a:latin typeface="Times New Roman"/>
                <a:cs typeface="Times New Roman"/>
              </a:rPr>
              <a:t>of </a:t>
            </a:r>
            <a:r>
              <a:rPr dirty="0" sz="1450" spc="-10">
                <a:latin typeface="Times New Roman"/>
                <a:cs typeface="Times New Roman"/>
              </a:rPr>
              <a:t>its course it strained among some score </a:t>
            </a:r>
            <a:r>
              <a:rPr dirty="0" sz="1450" spc="-5">
                <a:latin typeface="Times New Roman"/>
                <a:cs typeface="Times New Roman"/>
              </a:rPr>
              <a:t>of </a:t>
            </a:r>
            <a:r>
              <a:rPr dirty="0" sz="1450" spc="-10">
                <a:latin typeface="Times New Roman"/>
                <a:cs typeface="Times New Roman"/>
              </a:rPr>
              <a:t>willow-covered, marshy  islets.</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dingy stream; </a:t>
            </a:r>
            <a:r>
              <a:rPr dirty="0" sz="1450" spc="-5">
                <a:latin typeface="Times New Roman"/>
                <a:cs typeface="Times New Roman"/>
              </a:rPr>
              <a:t>but upon </a:t>
            </a:r>
            <a:r>
              <a:rPr dirty="0" sz="1450" spc="-10">
                <a:latin typeface="Times New Roman"/>
                <a:cs typeface="Times New Roman"/>
              </a:rPr>
              <a:t>this bright, spirited morning everything was  become beautiful. The wind and the martens broke it </a:t>
            </a:r>
            <a:r>
              <a:rPr dirty="0" sz="1450" spc="-5">
                <a:latin typeface="Times New Roman"/>
                <a:cs typeface="Times New Roman"/>
              </a:rPr>
              <a:t>up </a:t>
            </a:r>
            <a:r>
              <a:rPr dirty="0" sz="1450" spc="-10">
                <a:latin typeface="Times New Roman"/>
                <a:cs typeface="Times New Roman"/>
              </a:rPr>
              <a:t>into innumerable  dimples; and the reflection </a:t>
            </a:r>
            <a:r>
              <a:rPr dirty="0" sz="1450" spc="-5">
                <a:latin typeface="Times New Roman"/>
                <a:cs typeface="Times New Roman"/>
              </a:rPr>
              <a:t>of </a:t>
            </a:r>
            <a:r>
              <a:rPr dirty="0" sz="1450" spc="-10">
                <a:latin typeface="Times New Roman"/>
                <a:cs typeface="Times New Roman"/>
              </a:rPr>
              <a:t>the sky was scattered over all the surface in  crumbs </a:t>
            </a:r>
            <a:r>
              <a:rPr dirty="0" sz="1450" spc="-5">
                <a:latin typeface="Times New Roman"/>
                <a:cs typeface="Times New Roman"/>
              </a:rPr>
              <a:t>of </a:t>
            </a:r>
            <a:r>
              <a:rPr dirty="0" sz="1450" spc="-10">
                <a:latin typeface="Times New Roman"/>
                <a:cs typeface="Times New Roman"/>
              </a:rPr>
              <a:t>smiling</a:t>
            </a:r>
            <a:r>
              <a:rPr dirty="0" sz="1450" spc="-5">
                <a:latin typeface="Times New Roman"/>
                <a:cs typeface="Times New Roman"/>
              </a:rPr>
              <a:t> </a:t>
            </a:r>
            <a:r>
              <a:rPr dirty="0" sz="1450" spc="-10">
                <a:latin typeface="Times New Roman"/>
                <a:cs typeface="Times New Roman"/>
              </a:rPr>
              <a:t>blue.</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A creek ran </a:t>
            </a:r>
            <a:r>
              <a:rPr dirty="0" sz="1450" spc="-5">
                <a:latin typeface="Times New Roman"/>
                <a:cs typeface="Times New Roman"/>
              </a:rPr>
              <a:t>up </a:t>
            </a:r>
            <a:r>
              <a:rPr dirty="0" sz="1450" spc="-10">
                <a:latin typeface="Times New Roman"/>
                <a:cs typeface="Times New Roman"/>
              </a:rPr>
              <a:t>to meet the path, and close under the bank the </a:t>
            </a:r>
            <a:r>
              <a:rPr dirty="0" sz="1450" spc="-20">
                <a:latin typeface="Times New Roman"/>
                <a:cs typeface="Times New Roman"/>
              </a:rPr>
              <a:t>ferryman’s </a:t>
            </a:r>
            <a:r>
              <a:rPr dirty="0" sz="1450" spc="-5">
                <a:latin typeface="Times New Roman"/>
                <a:cs typeface="Times New Roman"/>
              </a:rPr>
              <a:t>hut  </a:t>
            </a:r>
            <a:r>
              <a:rPr dirty="0" sz="1450" spc="-10">
                <a:latin typeface="Times New Roman"/>
                <a:cs typeface="Times New Roman"/>
              </a:rPr>
              <a:t>lay </a:t>
            </a:r>
            <a:r>
              <a:rPr dirty="0" sz="1450" spc="-20">
                <a:latin typeface="Times New Roman"/>
                <a:cs typeface="Times New Roman"/>
              </a:rPr>
              <a:t>snugly. </a:t>
            </a:r>
            <a:r>
              <a:rPr dirty="0" sz="1450" spc="-10">
                <a:latin typeface="Times New Roman"/>
                <a:cs typeface="Times New Roman"/>
              </a:rPr>
              <a:t>It was </a:t>
            </a:r>
            <a:r>
              <a:rPr dirty="0" sz="1450" spc="-5">
                <a:latin typeface="Times New Roman"/>
                <a:cs typeface="Times New Roman"/>
              </a:rPr>
              <a:t>of </a:t>
            </a:r>
            <a:r>
              <a:rPr dirty="0" sz="1450" spc="-10">
                <a:latin typeface="Times New Roman"/>
                <a:cs typeface="Times New Roman"/>
              </a:rPr>
              <a:t>wattle and </a:t>
            </a:r>
            <a:r>
              <a:rPr dirty="0" sz="1450" spc="-30">
                <a:latin typeface="Times New Roman"/>
                <a:cs typeface="Times New Roman"/>
              </a:rPr>
              <a:t>clay, </a:t>
            </a:r>
            <a:r>
              <a:rPr dirty="0" sz="1450" spc="-10">
                <a:latin typeface="Times New Roman"/>
                <a:cs typeface="Times New Roman"/>
              </a:rPr>
              <a:t>and the grass grew green </a:t>
            </a:r>
            <a:r>
              <a:rPr dirty="0" sz="1450" spc="-5">
                <a:latin typeface="Times New Roman"/>
                <a:cs typeface="Times New Roman"/>
              </a:rPr>
              <a:t>upon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roof.</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Dick went to the </a:t>
            </a:r>
            <a:r>
              <a:rPr dirty="0" sz="1450" spc="-5">
                <a:latin typeface="Times New Roman"/>
                <a:cs typeface="Times New Roman"/>
              </a:rPr>
              <a:t>door </a:t>
            </a:r>
            <a:r>
              <a:rPr dirty="0" sz="1450" spc="-10">
                <a:latin typeface="Times New Roman"/>
                <a:cs typeface="Times New Roman"/>
              </a:rPr>
              <a:t>and opened it. </a:t>
            </a:r>
            <a:r>
              <a:rPr dirty="0" sz="1450" spc="-15">
                <a:latin typeface="Times New Roman"/>
                <a:cs typeface="Times New Roman"/>
              </a:rPr>
              <a:t>Within, </a:t>
            </a:r>
            <a:r>
              <a:rPr dirty="0" sz="1450" spc="-5">
                <a:latin typeface="Times New Roman"/>
                <a:cs typeface="Times New Roman"/>
              </a:rPr>
              <a:t>upon a foul </a:t>
            </a:r>
            <a:r>
              <a:rPr dirty="0" sz="1450" spc="-10">
                <a:latin typeface="Times New Roman"/>
                <a:cs typeface="Times New Roman"/>
              </a:rPr>
              <a:t>old russet cloak, the  ferryman lay stretched and shivering; </a:t>
            </a:r>
            <a:r>
              <a:rPr dirty="0" sz="1450" spc="-5">
                <a:latin typeface="Times New Roman"/>
                <a:cs typeface="Times New Roman"/>
              </a:rPr>
              <a:t>a </a:t>
            </a:r>
            <a:r>
              <a:rPr dirty="0" sz="1450" spc="-10">
                <a:latin typeface="Times New Roman"/>
                <a:cs typeface="Times New Roman"/>
              </a:rPr>
              <a:t>great hulk </a:t>
            </a:r>
            <a:r>
              <a:rPr dirty="0" sz="1450" spc="-5">
                <a:latin typeface="Times New Roman"/>
                <a:cs typeface="Times New Roman"/>
              </a:rPr>
              <a:t>of a </a:t>
            </a:r>
            <a:r>
              <a:rPr dirty="0" sz="1450" spc="-10">
                <a:latin typeface="Times New Roman"/>
                <a:cs typeface="Times New Roman"/>
              </a:rPr>
              <a:t>man, </a:t>
            </a:r>
            <a:r>
              <a:rPr dirty="0" sz="1450" spc="-5">
                <a:latin typeface="Times New Roman"/>
                <a:cs typeface="Times New Roman"/>
              </a:rPr>
              <a:t>but </a:t>
            </a:r>
            <a:r>
              <a:rPr dirty="0" sz="1450" spc="-10">
                <a:latin typeface="Times New Roman"/>
                <a:cs typeface="Times New Roman"/>
              </a:rPr>
              <a:t>lean and  shaken </a:t>
            </a:r>
            <a:r>
              <a:rPr dirty="0" sz="1450" spc="-5">
                <a:latin typeface="Times New Roman"/>
                <a:cs typeface="Times New Roman"/>
              </a:rPr>
              <a:t>by </a:t>
            </a:r>
            <a:r>
              <a:rPr dirty="0" sz="1450" spc="-10">
                <a:latin typeface="Times New Roman"/>
                <a:cs typeface="Times New Roman"/>
              </a:rPr>
              <a:t>the country</a:t>
            </a:r>
            <a:r>
              <a:rPr dirty="0" sz="1450">
                <a:latin typeface="Times New Roman"/>
                <a:cs typeface="Times New Roman"/>
              </a:rPr>
              <a:t> </a:t>
            </a:r>
            <a:r>
              <a:rPr dirty="0" sz="1450" spc="-25">
                <a:latin typeface="Times New Roman"/>
                <a:cs typeface="Times New Roman"/>
              </a:rPr>
              <a:t>fever.</a:t>
            </a:r>
            <a:endParaRPr sz="1450">
              <a:latin typeface="Times New Roman"/>
              <a:cs typeface="Times New Roman"/>
            </a:endParaRPr>
          </a:p>
          <a:p>
            <a:pPr algn="just" marL="12700" marR="6350">
              <a:lnSpc>
                <a:spcPts val="1730"/>
              </a:lnSpc>
              <a:spcBef>
                <a:spcPts val="575"/>
              </a:spcBef>
            </a:pPr>
            <a:r>
              <a:rPr dirty="0" sz="1450" spc="-30">
                <a:latin typeface="Times New Roman"/>
                <a:cs typeface="Times New Roman"/>
              </a:rPr>
              <a:t>“Hey, </a:t>
            </a:r>
            <a:r>
              <a:rPr dirty="0" sz="1450" spc="-10">
                <a:latin typeface="Times New Roman"/>
                <a:cs typeface="Times New Roman"/>
              </a:rPr>
              <a:t>Master Shelton,” </a:t>
            </a:r>
            <a:r>
              <a:rPr dirty="0" sz="1450" spc="-5">
                <a:latin typeface="Times New Roman"/>
                <a:cs typeface="Times New Roman"/>
              </a:rPr>
              <a:t>he </a:t>
            </a:r>
            <a:r>
              <a:rPr dirty="0" sz="1450" spc="-10">
                <a:latin typeface="Times New Roman"/>
                <a:cs typeface="Times New Roman"/>
              </a:rPr>
              <a:t>said, “be </a:t>
            </a:r>
            <a:r>
              <a:rPr dirty="0" sz="1450" spc="-5">
                <a:latin typeface="Times New Roman"/>
                <a:cs typeface="Times New Roman"/>
              </a:rPr>
              <a:t>ye </a:t>
            </a:r>
            <a:r>
              <a:rPr dirty="0" sz="1450" spc="-10">
                <a:latin typeface="Times New Roman"/>
                <a:cs typeface="Times New Roman"/>
              </a:rPr>
              <a:t>for the ferry? Ill times, ill times! Look  to yourself. There is </a:t>
            </a:r>
            <a:r>
              <a:rPr dirty="0" sz="1450" spc="-5">
                <a:latin typeface="Times New Roman"/>
                <a:cs typeface="Times New Roman"/>
              </a:rPr>
              <a:t>a </a:t>
            </a:r>
            <a:r>
              <a:rPr dirty="0" sz="1450" spc="-10">
                <a:latin typeface="Times New Roman"/>
                <a:cs typeface="Times New Roman"/>
              </a:rPr>
              <a:t>fellowship abroad. </a:t>
            </a:r>
            <a:r>
              <a:rPr dirty="0" sz="1450" spc="-85">
                <a:latin typeface="Times New Roman"/>
                <a:cs typeface="Times New Roman"/>
              </a:rPr>
              <a:t>Ye </a:t>
            </a:r>
            <a:r>
              <a:rPr dirty="0" sz="1450" spc="-10">
                <a:latin typeface="Times New Roman"/>
                <a:cs typeface="Times New Roman"/>
              </a:rPr>
              <a:t>were better turn round </a:t>
            </a:r>
            <a:r>
              <a:rPr dirty="0" sz="1450" spc="-5">
                <a:latin typeface="Times New Roman"/>
                <a:cs typeface="Times New Roman"/>
              </a:rPr>
              <a:t>on your  </a:t>
            </a:r>
            <a:r>
              <a:rPr dirty="0" sz="1450" spc="-10">
                <a:latin typeface="Times New Roman"/>
                <a:cs typeface="Times New Roman"/>
              </a:rPr>
              <a:t>two heels and try the</a:t>
            </a:r>
            <a:r>
              <a:rPr dirty="0" sz="1450" spc="10">
                <a:latin typeface="Times New Roman"/>
                <a:cs typeface="Times New Roman"/>
              </a:rPr>
              <a:t> </a:t>
            </a:r>
            <a:r>
              <a:rPr dirty="0" sz="1450" spc="-10">
                <a:latin typeface="Times New Roman"/>
                <a:cs typeface="Times New Roman"/>
              </a:rPr>
              <a:t>bridge.”</a:t>
            </a:r>
            <a:endParaRPr sz="1450">
              <a:latin typeface="Times New Roman"/>
              <a:cs typeface="Times New Roman"/>
            </a:endParaRPr>
          </a:p>
          <a:p>
            <a:pPr algn="just" marL="12700" marR="8890">
              <a:lnSpc>
                <a:spcPts val="1730"/>
              </a:lnSpc>
              <a:spcBef>
                <a:spcPts val="570"/>
              </a:spcBef>
            </a:pPr>
            <a:r>
              <a:rPr dirty="0" sz="1450" spc="-10">
                <a:latin typeface="Times New Roman"/>
                <a:cs typeface="Times New Roman"/>
              </a:rPr>
              <a:t>“Nay; </a:t>
            </a:r>
            <a:r>
              <a:rPr dirty="0" sz="1450" spc="-25">
                <a:latin typeface="Times New Roman"/>
                <a:cs typeface="Times New Roman"/>
              </a:rPr>
              <a:t>time’s </a:t>
            </a:r>
            <a:r>
              <a:rPr dirty="0" sz="1450" spc="-10">
                <a:latin typeface="Times New Roman"/>
                <a:cs typeface="Times New Roman"/>
              </a:rPr>
              <a:t>in the saddle,” answered Dick. </a:t>
            </a:r>
            <a:r>
              <a:rPr dirty="0" sz="1450" spc="-20">
                <a:latin typeface="Times New Roman"/>
                <a:cs typeface="Times New Roman"/>
              </a:rPr>
              <a:t>“Time </a:t>
            </a:r>
            <a:r>
              <a:rPr dirty="0" sz="1450" spc="-10">
                <a:latin typeface="Times New Roman"/>
                <a:cs typeface="Times New Roman"/>
              </a:rPr>
              <a:t>will ride, Hugh Ferryman.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hot </a:t>
            </a:r>
            <a:r>
              <a:rPr dirty="0" sz="1450" spc="-10">
                <a:latin typeface="Times New Roman"/>
                <a:cs typeface="Times New Roman"/>
              </a:rPr>
              <a:t>in</a:t>
            </a:r>
            <a:r>
              <a:rPr dirty="0" sz="1450" spc="-5">
                <a:latin typeface="Times New Roman"/>
                <a:cs typeface="Times New Roman"/>
              </a:rPr>
              <a:t> </a:t>
            </a:r>
            <a:r>
              <a:rPr dirty="0" sz="1450" spc="-10">
                <a:latin typeface="Times New Roman"/>
                <a:cs typeface="Times New Roman"/>
              </a:rPr>
              <a:t>haste.”</a:t>
            </a:r>
            <a:endParaRPr sz="1450">
              <a:latin typeface="Times New Roman"/>
              <a:cs typeface="Times New Roman"/>
            </a:endParaRPr>
          </a:p>
          <a:p>
            <a:pPr algn="just" marL="12700" marR="6350">
              <a:lnSpc>
                <a:spcPts val="1730"/>
              </a:lnSpc>
              <a:spcBef>
                <a:spcPts val="575"/>
              </a:spcBef>
            </a:pPr>
            <a:r>
              <a:rPr dirty="0" sz="1450" spc="-10">
                <a:latin typeface="Times New Roman"/>
                <a:cs typeface="Times New Roman"/>
              </a:rPr>
              <a:t>“A wilful man!” returned the ferryman, rising. “An </a:t>
            </a:r>
            <a:r>
              <a:rPr dirty="0" sz="1450" spc="-5">
                <a:latin typeface="Times New Roman"/>
                <a:cs typeface="Times New Roman"/>
              </a:rPr>
              <a:t>ye </a:t>
            </a:r>
            <a:r>
              <a:rPr dirty="0" sz="1450" spc="-10">
                <a:latin typeface="Times New Roman"/>
                <a:cs typeface="Times New Roman"/>
              </a:rPr>
              <a:t>win safe to the Moat  House, </a:t>
            </a:r>
            <a:r>
              <a:rPr dirty="0" sz="1450" spc="-5">
                <a:latin typeface="Times New Roman"/>
                <a:cs typeface="Times New Roman"/>
              </a:rPr>
              <a:t>y’ </a:t>
            </a:r>
            <a:r>
              <a:rPr dirty="0" sz="1450" spc="-10">
                <a:latin typeface="Times New Roman"/>
                <a:cs typeface="Times New Roman"/>
              </a:rPr>
              <a:t>have </a:t>
            </a:r>
            <a:r>
              <a:rPr dirty="0" sz="1450" spc="-5">
                <a:latin typeface="Times New Roman"/>
                <a:cs typeface="Times New Roman"/>
              </a:rPr>
              <a:t>done </a:t>
            </a:r>
            <a:r>
              <a:rPr dirty="0" sz="1450" spc="-10">
                <a:latin typeface="Times New Roman"/>
                <a:cs typeface="Times New Roman"/>
              </a:rPr>
              <a:t>lucky; </a:t>
            </a:r>
            <a:r>
              <a:rPr dirty="0" sz="1450" spc="-5">
                <a:latin typeface="Times New Roman"/>
                <a:cs typeface="Times New Roman"/>
              </a:rPr>
              <a:t>but I </a:t>
            </a:r>
            <a:r>
              <a:rPr dirty="0" sz="1450" spc="-10">
                <a:latin typeface="Times New Roman"/>
                <a:cs typeface="Times New Roman"/>
              </a:rPr>
              <a:t>say </a:t>
            </a:r>
            <a:r>
              <a:rPr dirty="0" sz="1450" spc="-5">
                <a:latin typeface="Times New Roman"/>
                <a:cs typeface="Times New Roman"/>
              </a:rPr>
              <a:t>no </a:t>
            </a:r>
            <a:r>
              <a:rPr dirty="0" sz="1450" spc="-10">
                <a:latin typeface="Times New Roman"/>
                <a:cs typeface="Times New Roman"/>
              </a:rPr>
              <a:t>more.” And then catching sight </a:t>
            </a:r>
            <a:r>
              <a:rPr dirty="0" sz="1450" spc="-5">
                <a:latin typeface="Times New Roman"/>
                <a:cs typeface="Times New Roman"/>
              </a:rPr>
              <a:t>of  </a:t>
            </a:r>
            <a:r>
              <a:rPr dirty="0" sz="1450" spc="-10">
                <a:latin typeface="Times New Roman"/>
                <a:cs typeface="Times New Roman"/>
              </a:rPr>
              <a:t>Matcham, “Who </a:t>
            </a:r>
            <a:r>
              <a:rPr dirty="0" sz="1450" spc="-5">
                <a:latin typeface="Times New Roman"/>
                <a:cs typeface="Times New Roman"/>
              </a:rPr>
              <a:t>be </a:t>
            </a:r>
            <a:r>
              <a:rPr dirty="0" sz="1450" spc="-10">
                <a:latin typeface="Times New Roman"/>
                <a:cs typeface="Times New Roman"/>
              </a:rPr>
              <a:t>this?” </a:t>
            </a:r>
            <a:r>
              <a:rPr dirty="0" sz="1450" spc="-5">
                <a:latin typeface="Times New Roman"/>
                <a:cs typeface="Times New Roman"/>
              </a:rPr>
              <a:t>he </a:t>
            </a:r>
            <a:r>
              <a:rPr dirty="0" sz="1450" spc="-10">
                <a:latin typeface="Times New Roman"/>
                <a:cs typeface="Times New Roman"/>
              </a:rPr>
              <a:t>asked, as </a:t>
            </a:r>
            <a:r>
              <a:rPr dirty="0" sz="1450" spc="-5">
                <a:latin typeface="Times New Roman"/>
                <a:cs typeface="Times New Roman"/>
              </a:rPr>
              <a:t>he </a:t>
            </a:r>
            <a:r>
              <a:rPr dirty="0" sz="1450" spc="-10">
                <a:latin typeface="Times New Roman"/>
                <a:cs typeface="Times New Roman"/>
              </a:rPr>
              <a:t>paused, blinking, </a:t>
            </a:r>
            <a:r>
              <a:rPr dirty="0" sz="1450" spc="-5">
                <a:latin typeface="Times New Roman"/>
                <a:cs typeface="Times New Roman"/>
              </a:rPr>
              <a:t>on </a:t>
            </a:r>
            <a:r>
              <a:rPr dirty="0" sz="1450" spc="-10">
                <a:latin typeface="Times New Roman"/>
                <a:cs typeface="Times New Roman"/>
              </a:rPr>
              <a:t>the threshold </a:t>
            </a:r>
            <a:r>
              <a:rPr dirty="0" sz="1450" spc="-5">
                <a:latin typeface="Times New Roman"/>
                <a:cs typeface="Times New Roman"/>
              </a:rPr>
              <a:t>of  </a:t>
            </a:r>
            <a:r>
              <a:rPr dirty="0" sz="1450" spc="-10">
                <a:latin typeface="Times New Roman"/>
                <a:cs typeface="Times New Roman"/>
              </a:rPr>
              <a:t>his cabin.</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“It is my kinsman, Master Matcham,” answered</a:t>
            </a:r>
            <a:r>
              <a:rPr dirty="0" sz="1450" spc="25">
                <a:latin typeface="Times New Roman"/>
                <a:cs typeface="Times New Roman"/>
              </a:rPr>
              <a:t> </a:t>
            </a:r>
            <a:r>
              <a:rPr dirty="0" sz="1450" spc="-10">
                <a:latin typeface="Times New Roman"/>
                <a:cs typeface="Times New Roman"/>
              </a:rPr>
              <a:t>Dick.</a:t>
            </a:r>
            <a:endParaRPr sz="145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9525">
              <a:lnSpc>
                <a:spcPts val="1730"/>
              </a:lnSpc>
              <a:spcBef>
                <a:spcPts val="155"/>
              </a:spcBef>
            </a:pPr>
            <a:r>
              <a:rPr dirty="0" sz="1450" spc="-10">
                <a:latin typeface="Times New Roman"/>
                <a:cs typeface="Times New Roman"/>
              </a:rPr>
              <a:t>“Give </a:t>
            </a:r>
            <a:r>
              <a:rPr dirty="0" sz="1450" spc="-5">
                <a:latin typeface="Times New Roman"/>
                <a:cs typeface="Times New Roman"/>
              </a:rPr>
              <a:t>ye good </a:t>
            </a:r>
            <a:r>
              <a:rPr dirty="0" sz="1450" spc="-30">
                <a:latin typeface="Times New Roman"/>
                <a:cs typeface="Times New Roman"/>
              </a:rPr>
              <a:t>day, </a:t>
            </a:r>
            <a:r>
              <a:rPr dirty="0" sz="1450" spc="-5">
                <a:latin typeface="Times New Roman"/>
                <a:cs typeface="Times New Roman"/>
              </a:rPr>
              <a:t>good </a:t>
            </a:r>
            <a:r>
              <a:rPr dirty="0" sz="1450" spc="-10">
                <a:latin typeface="Times New Roman"/>
                <a:cs typeface="Times New Roman"/>
              </a:rPr>
              <a:t>ferryman,” said Matcham, who had dismounted, and  now came forward, leading the horse. “Launch me </a:t>
            </a:r>
            <a:r>
              <a:rPr dirty="0" sz="1450" spc="-5">
                <a:latin typeface="Times New Roman"/>
                <a:cs typeface="Times New Roman"/>
              </a:rPr>
              <a:t>your </a:t>
            </a:r>
            <a:r>
              <a:rPr dirty="0" sz="1450" spc="-10">
                <a:latin typeface="Times New Roman"/>
                <a:cs typeface="Times New Roman"/>
              </a:rPr>
              <a:t>boat, </a:t>
            </a:r>
            <a:r>
              <a:rPr dirty="0" sz="1450" spc="-5">
                <a:latin typeface="Times New Roman"/>
                <a:cs typeface="Times New Roman"/>
              </a:rPr>
              <a:t>I </a:t>
            </a:r>
            <a:r>
              <a:rPr dirty="0" sz="1450" spc="-10">
                <a:latin typeface="Times New Roman"/>
                <a:cs typeface="Times New Roman"/>
              </a:rPr>
              <a:t>prithee; we are  sore in</a:t>
            </a:r>
            <a:r>
              <a:rPr dirty="0" sz="1450" spc="-5">
                <a:latin typeface="Times New Roman"/>
                <a:cs typeface="Times New Roman"/>
              </a:rPr>
              <a:t> </a:t>
            </a:r>
            <a:r>
              <a:rPr dirty="0" sz="1450" spc="-10">
                <a:latin typeface="Times New Roman"/>
                <a:cs typeface="Times New Roman"/>
              </a:rPr>
              <a:t>haste.”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The gaunt ferryman continued</a:t>
            </a:r>
            <a:r>
              <a:rPr dirty="0" sz="1450" spc="10">
                <a:latin typeface="Times New Roman"/>
                <a:cs typeface="Times New Roman"/>
              </a:rPr>
              <a:t> </a:t>
            </a:r>
            <a:r>
              <a:rPr dirty="0" sz="1450" spc="-10">
                <a:latin typeface="Times New Roman"/>
                <a:cs typeface="Times New Roman"/>
              </a:rPr>
              <a:t>staring.</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“By the mass!” </a:t>
            </a:r>
            <a:r>
              <a:rPr dirty="0" sz="1450" spc="-5">
                <a:latin typeface="Times New Roman"/>
                <a:cs typeface="Times New Roman"/>
              </a:rPr>
              <a:t>he </a:t>
            </a:r>
            <a:r>
              <a:rPr dirty="0" sz="1450" spc="-10">
                <a:latin typeface="Times New Roman"/>
                <a:cs typeface="Times New Roman"/>
              </a:rPr>
              <a:t>cried at length, and laughed with open</a:t>
            </a:r>
            <a:r>
              <a:rPr dirty="0" sz="1450" spc="60">
                <a:latin typeface="Times New Roman"/>
                <a:cs typeface="Times New Roman"/>
              </a:rPr>
              <a:t> </a:t>
            </a:r>
            <a:r>
              <a:rPr dirty="0" sz="1450" spc="-10">
                <a:latin typeface="Times New Roman"/>
                <a:cs typeface="Times New Roman"/>
              </a:rPr>
              <a:t>throat.</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Matcham coloured to his neck and winced; and Dick, with an angry  countenance, </a:t>
            </a:r>
            <a:r>
              <a:rPr dirty="0" sz="1450" spc="-5">
                <a:latin typeface="Times New Roman"/>
                <a:cs typeface="Times New Roman"/>
              </a:rPr>
              <a:t>put </a:t>
            </a:r>
            <a:r>
              <a:rPr dirty="0" sz="1450" spc="-10">
                <a:latin typeface="Times New Roman"/>
                <a:cs typeface="Times New Roman"/>
              </a:rPr>
              <a:t>his hand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lout’s</a:t>
            </a:r>
            <a:r>
              <a:rPr dirty="0" sz="1450" spc="10">
                <a:latin typeface="Times New Roman"/>
                <a:cs typeface="Times New Roman"/>
              </a:rPr>
              <a:t> </a:t>
            </a:r>
            <a:r>
              <a:rPr dirty="0" sz="1450" spc="-15">
                <a:latin typeface="Times New Roman"/>
                <a:cs typeface="Times New Roman"/>
              </a:rPr>
              <a:t>shoulder.</a:t>
            </a:r>
            <a:endParaRPr sz="1450">
              <a:latin typeface="Times New Roman"/>
              <a:cs typeface="Times New Roman"/>
            </a:endParaRPr>
          </a:p>
          <a:p>
            <a:pPr algn="just" marL="12700" marR="7620">
              <a:lnSpc>
                <a:spcPts val="1730"/>
              </a:lnSpc>
              <a:spcBef>
                <a:spcPts val="575"/>
              </a:spcBef>
            </a:pPr>
            <a:r>
              <a:rPr dirty="0" sz="1450" spc="-10">
                <a:latin typeface="Times New Roman"/>
                <a:cs typeface="Times New Roman"/>
              </a:rPr>
              <a:t>“How </a:t>
            </a:r>
            <a:r>
              <a:rPr dirty="0" sz="1450" spc="-30">
                <a:latin typeface="Times New Roman"/>
                <a:cs typeface="Times New Roman"/>
              </a:rPr>
              <a:t>now, </a:t>
            </a:r>
            <a:r>
              <a:rPr dirty="0" sz="1450" spc="-10">
                <a:latin typeface="Times New Roman"/>
                <a:cs typeface="Times New Roman"/>
              </a:rPr>
              <a:t>churl!” </a:t>
            </a:r>
            <a:r>
              <a:rPr dirty="0" sz="1450" spc="-5">
                <a:latin typeface="Times New Roman"/>
                <a:cs typeface="Times New Roman"/>
              </a:rPr>
              <a:t>he </a:t>
            </a:r>
            <a:r>
              <a:rPr dirty="0" sz="1450" spc="-10">
                <a:latin typeface="Times New Roman"/>
                <a:cs typeface="Times New Roman"/>
              </a:rPr>
              <a:t>cried. “Fall to thy business, and leave mocking thy  betters.”</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Hugh Ferryman grumblingly undid his boat, and shoved it </a:t>
            </a:r>
            <a:r>
              <a:rPr dirty="0" sz="1450" spc="-5">
                <a:latin typeface="Times New Roman"/>
                <a:cs typeface="Times New Roman"/>
              </a:rPr>
              <a:t>a </a:t>
            </a:r>
            <a:r>
              <a:rPr dirty="0" sz="1450" spc="-10">
                <a:latin typeface="Times New Roman"/>
                <a:cs typeface="Times New Roman"/>
              </a:rPr>
              <a:t>little forth into the  deep </a:t>
            </a:r>
            <a:r>
              <a:rPr dirty="0" sz="1450" spc="-25">
                <a:latin typeface="Times New Roman"/>
                <a:cs typeface="Times New Roman"/>
              </a:rPr>
              <a:t>water. </a:t>
            </a:r>
            <a:r>
              <a:rPr dirty="0" sz="1450" spc="-10">
                <a:latin typeface="Times New Roman"/>
                <a:cs typeface="Times New Roman"/>
              </a:rPr>
              <a:t>Then Dick led in the horse, and Matcham</a:t>
            </a:r>
            <a:r>
              <a:rPr dirty="0" sz="1450" spc="70">
                <a:latin typeface="Times New Roman"/>
                <a:cs typeface="Times New Roman"/>
              </a:rPr>
              <a:t> </a:t>
            </a:r>
            <a:r>
              <a:rPr dirty="0" sz="1450" spc="-10">
                <a:latin typeface="Times New Roman"/>
                <a:cs typeface="Times New Roman"/>
              </a:rPr>
              <a:t>followed.</a:t>
            </a:r>
            <a:endParaRPr sz="1450">
              <a:latin typeface="Times New Roman"/>
              <a:cs typeface="Times New Roman"/>
            </a:endParaRPr>
          </a:p>
          <a:p>
            <a:pPr algn="just" marL="12700" marR="5080">
              <a:lnSpc>
                <a:spcPts val="1730"/>
              </a:lnSpc>
              <a:spcBef>
                <a:spcPts val="575"/>
              </a:spcBef>
            </a:pPr>
            <a:r>
              <a:rPr dirty="0" sz="1450" spc="-60">
                <a:latin typeface="Times New Roman"/>
                <a:cs typeface="Times New Roman"/>
              </a:rPr>
              <a:t>“Ye </a:t>
            </a:r>
            <a:r>
              <a:rPr dirty="0" sz="1450" spc="-5">
                <a:latin typeface="Times New Roman"/>
                <a:cs typeface="Times New Roman"/>
              </a:rPr>
              <a:t>be </a:t>
            </a:r>
            <a:r>
              <a:rPr dirty="0" sz="1450" spc="-10">
                <a:latin typeface="Times New Roman"/>
                <a:cs typeface="Times New Roman"/>
              </a:rPr>
              <a:t>mortal small made, </a:t>
            </a:r>
            <a:r>
              <a:rPr dirty="0" sz="1450" spc="-15">
                <a:latin typeface="Times New Roman"/>
                <a:cs typeface="Times New Roman"/>
              </a:rPr>
              <a:t>master,” </a:t>
            </a:r>
            <a:r>
              <a:rPr dirty="0" sz="1450" spc="-10">
                <a:latin typeface="Times New Roman"/>
                <a:cs typeface="Times New Roman"/>
              </a:rPr>
              <a:t>said Hugh, with </a:t>
            </a:r>
            <a:r>
              <a:rPr dirty="0" sz="1450" spc="-5">
                <a:latin typeface="Times New Roman"/>
                <a:cs typeface="Times New Roman"/>
              </a:rPr>
              <a:t>a </a:t>
            </a:r>
            <a:r>
              <a:rPr dirty="0" sz="1450" spc="-10">
                <a:latin typeface="Times New Roman"/>
                <a:cs typeface="Times New Roman"/>
              </a:rPr>
              <a:t>wide grin; “something  </a:t>
            </a:r>
            <a:r>
              <a:rPr dirty="0" sz="1450" spc="-5">
                <a:latin typeface="Times New Roman"/>
                <a:cs typeface="Times New Roman"/>
              </a:rPr>
              <a:t>o’ </a:t>
            </a:r>
            <a:r>
              <a:rPr dirty="0" sz="1450" spc="-10">
                <a:latin typeface="Times New Roman"/>
                <a:cs typeface="Times New Roman"/>
              </a:rPr>
              <a:t>the wrong model, belike. </a:t>
            </a:r>
            <a:r>
              <a:rPr dirty="0" sz="1450" spc="-35">
                <a:latin typeface="Times New Roman"/>
                <a:cs typeface="Times New Roman"/>
              </a:rPr>
              <a:t>Nay, </a:t>
            </a:r>
            <a:r>
              <a:rPr dirty="0" sz="1450" spc="-10">
                <a:latin typeface="Times New Roman"/>
                <a:cs typeface="Times New Roman"/>
              </a:rPr>
              <a:t>Master Shelton, </a:t>
            </a:r>
            <a:r>
              <a:rPr dirty="0" sz="1450" spc="-5">
                <a:latin typeface="Times New Roman"/>
                <a:cs typeface="Times New Roman"/>
              </a:rPr>
              <a:t>I </a:t>
            </a:r>
            <a:r>
              <a:rPr dirty="0" sz="1450" spc="-10">
                <a:latin typeface="Times New Roman"/>
                <a:cs typeface="Times New Roman"/>
              </a:rPr>
              <a:t>am for </a:t>
            </a:r>
            <a:r>
              <a:rPr dirty="0" sz="1450" spc="-5">
                <a:latin typeface="Times New Roman"/>
                <a:cs typeface="Times New Roman"/>
              </a:rPr>
              <a:t>you,” he </a:t>
            </a:r>
            <a:r>
              <a:rPr dirty="0" sz="1450" spc="-10">
                <a:latin typeface="Times New Roman"/>
                <a:cs typeface="Times New Roman"/>
              </a:rPr>
              <a:t>added,  getting to his oars. “A cat may look at </a:t>
            </a:r>
            <a:r>
              <a:rPr dirty="0" sz="1450" spc="-5">
                <a:latin typeface="Times New Roman"/>
                <a:cs typeface="Times New Roman"/>
              </a:rPr>
              <a:t>a king. I </a:t>
            </a:r>
            <a:r>
              <a:rPr dirty="0" sz="1450" spc="-10">
                <a:latin typeface="Times New Roman"/>
                <a:cs typeface="Times New Roman"/>
              </a:rPr>
              <a:t>did </a:t>
            </a:r>
            <a:r>
              <a:rPr dirty="0" sz="1450" spc="-5">
                <a:latin typeface="Times New Roman"/>
                <a:cs typeface="Times New Roman"/>
              </a:rPr>
              <a:t>but </a:t>
            </a:r>
            <a:r>
              <a:rPr dirty="0" sz="1450" spc="-10">
                <a:latin typeface="Times New Roman"/>
                <a:cs typeface="Times New Roman"/>
              </a:rPr>
              <a:t>take </a:t>
            </a:r>
            <a:r>
              <a:rPr dirty="0" sz="1450" spc="-5">
                <a:latin typeface="Times New Roman"/>
                <a:cs typeface="Times New Roman"/>
              </a:rPr>
              <a:t>a </a:t>
            </a:r>
            <a:r>
              <a:rPr dirty="0" sz="1450" spc="-10">
                <a:latin typeface="Times New Roman"/>
                <a:cs typeface="Times New Roman"/>
              </a:rPr>
              <a:t>shot </a:t>
            </a:r>
            <a:r>
              <a:rPr dirty="0" sz="1450" spc="-5">
                <a:latin typeface="Times New Roman"/>
                <a:cs typeface="Times New Roman"/>
              </a:rPr>
              <a:t>of </a:t>
            </a:r>
            <a:r>
              <a:rPr dirty="0" sz="1450" spc="-10">
                <a:latin typeface="Times New Roman"/>
                <a:cs typeface="Times New Roman"/>
              </a:rPr>
              <a:t>the eye at  Master Matcham.”</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“Sirrah, </a:t>
            </a:r>
            <a:r>
              <a:rPr dirty="0" sz="1450" spc="-5">
                <a:latin typeface="Times New Roman"/>
                <a:cs typeface="Times New Roman"/>
              </a:rPr>
              <a:t>no </a:t>
            </a:r>
            <a:r>
              <a:rPr dirty="0" sz="1450" spc="-10">
                <a:latin typeface="Times New Roman"/>
                <a:cs typeface="Times New Roman"/>
              </a:rPr>
              <a:t>more words,” said Dick. “Bend me </a:t>
            </a:r>
            <a:r>
              <a:rPr dirty="0" sz="1450" spc="-5">
                <a:latin typeface="Times New Roman"/>
                <a:cs typeface="Times New Roman"/>
              </a:rPr>
              <a:t>your</a:t>
            </a:r>
            <a:r>
              <a:rPr dirty="0" sz="1450" spc="35">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gn="just" marL="12700" marR="8890">
              <a:lnSpc>
                <a:spcPts val="1730"/>
              </a:lnSpc>
              <a:spcBef>
                <a:spcPts val="630"/>
              </a:spcBef>
            </a:pPr>
            <a:r>
              <a:rPr dirty="0" sz="1450" spc="-10">
                <a:latin typeface="Times New Roman"/>
                <a:cs typeface="Times New Roman"/>
              </a:rPr>
              <a:t>They were </a:t>
            </a:r>
            <a:r>
              <a:rPr dirty="0" sz="1450" spc="-5">
                <a:latin typeface="Times New Roman"/>
                <a:cs typeface="Times New Roman"/>
              </a:rPr>
              <a:t>by </a:t>
            </a:r>
            <a:r>
              <a:rPr dirty="0" sz="1450" spc="-10">
                <a:latin typeface="Times New Roman"/>
                <a:cs typeface="Times New Roman"/>
              </a:rPr>
              <a:t>that time at the mouth </a:t>
            </a:r>
            <a:r>
              <a:rPr dirty="0" sz="1450" spc="-5">
                <a:latin typeface="Times New Roman"/>
                <a:cs typeface="Times New Roman"/>
              </a:rPr>
              <a:t>of </a:t>
            </a:r>
            <a:r>
              <a:rPr dirty="0" sz="1450" spc="-10">
                <a:latin typeface="Times New Roman"/>
                <a:cs typeface="Times New Roman"/>
              </a:rPr>
              <a:t>the creek, and the view opened </a:t>
            </a:r>
            <a:r>
              <a:rPr dirty="0" sz="1450" spc="-5">
                <a:latin typeface="Times New Roman"/>
                <a:cs typeface="Times New Roman"/>
              </a:rPr>
              <a:t>up </a:t>
            </a:r>
            <a:r>
              <a:rPr dirty="0" sz="1450" spc="-10">
                <a:latin typeface="Times New Roman"/>
                <a:cs typeface="Times New Roman"/>
              </a:rPr>
              <a:t>and  down the </a:t>
            </a:r>
            <a:r>
              <a:rPr dirty="0" sz="1450" spc="-20">
                <a:latin typeface="Times New Roman"/>
                <a:cs typeface="Times New Roman"/>
              </a:rPr>
              <a:t>river. </a:t>
            </a:r>
            <a:r>
              <a:rPr dirty="0" sz="1450" spc="-10">
                <a:latin typeface="Times New Roman"/>
                <a:cs typeface="Times New Roman"/>
              </a:rPr>
              <a:t>Everywhere it was enclosed with islands. Clay banks were  falling </a:t>
            </a:r>
            <a:r>
              <a:rPr dirty="0" sz="1450" spc="-5">
                <a:latin typeface="Times New Roman"/>
                <a:cs typeface="Times New Roman"/>
              </a:rPr>
              <a:t>in, </a:t>
            </a:r>
            <a:r>
              <a:rPr dirty="0" sz="1450" spc="-10">
                <a:latin typeface="Times New Roman"/>
                <a:cs typeface="Times New Roman"/>
              </a:rPr>
              <a:t>willows </a:t>
            </a:r>
            <a:r>
              <a:rPr dirty="0" sz="1450" spc="-5">
                <a:latin typeface="Times New Roman"/>
                <a:cs typeface="Times New Roman"/>
              </a:rPr>
              <a:t>nodding, </a:t>
            </a:r>
            <a:r>
              <a:rPr dirty="0" sz="1450" spc="-10">
                <a:latin typeface="Times New Roman"/>
                <a:cs typeface="Times New Roman"/>
              </a:rPr>
              <a:t>reeds waving, martens dipping and piping. There  was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man in the labyrinth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waters.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“My </a:t>
            </a:r>
            <a:r>
              <a:rPr dirty="0" sz="1450" spc="-15">
                <a:latin typeface="Times New Roman"/>
                <a:cs typeface="Times New Roman"/>
              </a:rPr>
              <a:t>master,” </a:t>
            </a:r>
            <a:r>
              <a:rPr dirty="0" sz="1450" spc="-10">
                <a:latin typeface="Times New Roman"/>
                <a:cs typeface="Times New Roman"/>
              </a:rPr>
              <a:t>said the ferryman, keeping the boat steady with </a:t>
            </a:r>
            <a:r>
              <a:rPr dirty="0" sz="1450" spc="-5">
                <a:latin typeface="Times New Roman"/>
                <a:cs typeface="Times New Roman"/>
              </a:rPr>
              <a:t>one </a:t>
            </a:r>
            <a:r>
              <a:rPr dirty="0" sz="1450" spc="-20">
                <a:latin typeface="Times New Roman"/>
                <a:cs typeface="Times New Roman"/>
              </a:rPr>
              <a:t>oar, </a:t>
            </a:r>
            <a:r>
              <a:rPr dirty="0" sz="1450" spc="-10">
                <a:latin typeface="Times New Roman"/>
                <a:cs typeface="Times New Roman"/>
              </a:rPr>
              <a:t>“I have  </a:t>
            </a:r>
            <a:r>
              <a:rPr dirty="0" sz="1450" spc="-5">
                <a:latin typeface="Times New Roman"/>
                <a:cs typeface="Times New Roman"/>
              </a:rPr>
              <a:t>a </a:t>
            </a:r>
            <a:r>
              <a:rPr dirty="0" sz="1450" spc="-10">
                <a:latin typeface="Times New Roman"/>
                <a:cs typeface="Times New Roman"/>
              </a:rPr>
              <a:t>shrew guess that John-a-Fenne is </a:t>
            </a:r>
            <a:r>
              <a:rPr dirty="0" sz="1450" spc="-5">
                <a:latin typeface="Times New Roman"/>
                <a:cs typeface="Times New Roman"/>
              </a:rPr>
              <a:t>on </a:t>
            </a:r>
            <a:r>
              <a:rPr dirty="0" sz="1450" spc="-10">
                <a:latin typeface="Times New Roman"/>
                <a:cs typeface="Times New Roman"/>
              </a:rPr>
              <a:t>the island. He bears me </a:t>
            </a:r>
            <a:r>
              <a:rPr dirty="0" sz="1450" spc="-5">
                <a:latin typeface="Times New Roman"/>
                <a:cs typeface="Times New Roman"/>
              </a:rPr>
              <a:t>a </a:t>
            </a:r>
            <a:r>
              <a:rPr dirty="0" sz="1450" spc="-10">
                <a:latin typeface="Times New Roman"/>
                <a:cs typeface="Times New Roman"/>
              </a:rPr>
              <a:t>black grudge  to all Sir </a:t>
            </a:r>
            <a:r>
              <a:rPr dirty="0" sz="1450" spc="-20">
                <a:latin typeface="Times New Roman"/>
                <a:cs typeface="Times New Roman"/>
              </a:rPr>
              <a:t>Daniel’s. </a:t>
            </a:r>
            <a:r>
              <a:rPr dirty="0" sz="1450" spc="-10">
                <a:latin typeface="Times New Roman"/>
                <a:cs typeface="Times New Roman"/>
              </a:rPr>
              <a:t>How if </a:t>
            </a:r>
            <a:r>
              <a:rPr dirty="0" sz="1450" spc="-5">
                <a:latin typeface="Times New Roman"/>
                <a:cs typeface="Times New Roman"/>
              </a:rPr>
              <a:t>I </a:t>
            </a:r>
            <a:r>
              <a:rPr dirty="0" sz="1450" spc="-10">
                <a:latin typeface="Times New Roman"/>
                <a:cs typeface="Times New Roman"/>
              </a:rPr>
              <a:t>turned me </a:t>
            </a:r>
            <a:r>
              <a:rPr dirty="0" sz="1450" spc="-5">
                <a:latin typeface="Times New Roman"/>
                <a:cs typeface="Times New Roman"/>
              </a:rPr>
              <a:t>up </a:t>
            </a:r>
            <a:r>
              <a:rPr dirty="0" sz="1450" spc="-10">
                <a:latin typeface="Times New Roman"/>
                <a:cs typeface="Times New Roman"/>
              </a:rPr>
              <a:t>stream and landed </a:t>
            </a:r>
            <a:r>
              <a:rPr dirty="0" sz="1450" spc="-5">
                <a:latin typeface="Times New Roman"/>
                <a:cs typeface="Times New Roman"/>
              </a:rPr>
              <a:t>you </a:t>
            </a:r>
            <a:r>
              <a:rPr dirty="0" sz="1450" spc="-10">
                <a:latin typeface="Times New Roman"/>
                <a:cs typeface="Times New Roman"/>
              </a:rPr>
              <a:t>an arrow-  flight above the path? </a:t>
            </a:r>
            <a:r>
              <a:rPr dirty="0" sz="1450" spc="-85">
                <a:latin typeface="Times New Roman"/>
                <a:cs typeface="Times New Roman"/>
              </a:rPr>
              <a:t>Ye </a:t>
            </a:r>
            <a:r>
              <a:rPr dirty="0" sz="1450" spc="-10">
                <a:latin typeface="Times New Roman"/>
                <a:cs typeface="Times New Roman"/>
              </a:rPr>
              <a:t>were best </a:t>
            </a:r>
            <a:r>
              <a:rPr dirty="0" sz="1450" spc="-5">
                <a:latin typeface="Times New Roman"/>
                <a:cs typeface="Times New Roman"/>
              </a:rPr>
              <a:t>not </a:t>
            </a:r>
            <a:r>
              <a:rPr dirty="0" sz="1450" spc="-10">
                <a:latin typeface="Times New Roman"/>
                <a:cs typeface="Times New Roman"/>
              </a:rPr>
              <a:t>meddle with John</a:t>
            </a:r>
            <a:r>
              <a:rPr dirty="0" sz="1450" spc="140">
                <a:latin typeface="Times New Roman"/>
                <a:cs typeface="Times New Roman"/>
              </a:rPr>
              <a:t> </a:t>
            </a:r>
            <a:r>
              <a:rPr dirty="0" sz="1450" spc="-10">
                <a:latin typeface="Times New Roman"/>
                <a:cs typeface="Times New Roman"/>
              </a:rPr>
              <a:t>Fenne.”</a:t>
            </a:r>
            <a:endParaRPr sz="1450">
              <a:latin typeface="Times New Roman"/>
              <a:cs typeface="Times New Roman"/>
            </a:endParaRPr>
          </a:p>
          <a:p>
            <a:pPr algn="just" marL="12700">
              <a:lnSpc>
                <a:spcPct val="100000"/>
              </a:lnSpc>
              <a:spcBef>
                <a:spcPts val="505"/>
              </a:spcBef>
            </a:pPr>
            <a:r>
              <a:rPr dirty="0" sz="1450" spc="-30">
                <a:latin typeface="Times New Roman"/>
                <a:cs typeface="Times New Roman"/>
              </a:rPr>
              <a:t>“How, </a:t>
            </a:r>
            <a:r>
              <a:rPr dirty="0" sz="1450" spc="-10">
                <a:latin typeface="Times New Roman"/>
                <a:cs typeface="Times New Roman"/>
              </a:rPr>
              <a:t>then? is </a:t>
            </a:r>
            <a:r>
              <a:rPr dirty="0" sz="1450" spc="-5">
                <a:latin typeface="Times New Roman"/>
                <a:cs typeface="Times New Roman"/>
              </a:rPr>
              <a:t>he of </a:t>
            </a:r>
            <a:r>
              <a:rPr dirty="0" sz="1450" spc="-10">
                <a:latin typeface="Times New Roman"/>
                <a:cs typeface="Times New Roman"/>
              </a:rPr>
              <a:t>this company?” asked</a:t>
            </a:r>
            <a:r>
              <a:rPr dirty="0" sz="1450" spc="4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11430">
              <a:lnSpc>
                <a:spcPts val="1730"/>
              </a:lnSpc>
              <a:spcBef>
                <a:spcPts val="630"/>
              </a:spcBef>
            </a:pPr>
            <a:r>
              <a:rPr dirty="0" sz="1450" spc="-30">
                <a:latin typeface="Times New Roman"/>
                <a:cs typeface="Times New Roman"/>
              </a:rPr>
              <a:t>“Nay, </a:t>
            </a:r>
            <a:r>
              <a:rPr dirty="0" sz="1450" spc="-10">
                <a:latin typeface="Times New Roman"/>
                <a:cs typeface="Times New Roman"/>
              </a:rPr>
              <a:t>mum is the word,” said Hugh. “But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go up </a:t>
            </a:r>
            <a:r>
              <a:rPr dirty="0" sz="1450" spc="-20">
                <a:latin typeface="Times New Roman"/>
                <a:cs typeface="Times New Roman"/>
              </a:rPr>
              <a:t>water, </a:t>
            </a:r>
            <a:r>
              <a:rPr dirty="0" sz="1450" spc="-10">
                <a:latin typeface="Times New Roman"/>
                <a:cs typeface="Times New Roman"/>
              </a:rPr>
              <a:t>Dick. How if  Master Matcham came </a:t>
            </a:r>
            <a:r>
              <a:rPr dirty="0" sz="1450" spc="-5">
                <a:latin typeface="Times New Roman"/>
                <a:cs typeface="Times New Roman"/>
              </a:rPr>
              <a:t>by </a:t>
            </a:r>
            <a:r>
              <a:rPr dirty="0" sz="1450" spc="-10">
                <a:latin typeface="Times New Roman"/>
                <a:cs typeface="Times New Roman"/>
              </a:rPr>
              <a:t>an arrow?” and </a:t>
            </a:r>
            <a:r>
              <a:rPr dirty="0" sz="1450" spc="-5">
                <a:latin typeface="Times New Roman"/>
                <a:cs typeface="Times New Roman"/>
              </a:rPr>
              <a:t>he </a:t>
            </a:r>
            <a:r>
              <a:rPr dirty="0" sz="1450" spc="-10">
                <a:latin typeface="Times New Roman"/>
                <a:cs typeface="Times New Roman"/>
              </a:rPr>
              <a:t>laughed</a:t>
            </a:r>
            <a:r>
              <a:rPr dirty="0" sz="1450" spc="2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“Be it so, Hugh,” answered</a:t>
            </a:r>
            <a:r>
              <a:rPr dirty="0" sz="1450" spc="1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10160">
              <a:lnSpc>
                <a:spcPts val="1730"/>
              </a:lnSpc>
              <a:spcBef>
                <a:spcPts val="630"/>
              </a:spcBef>
            </a:pPr>
            <a:r>
              <a:rPr dirty="0" sz="1450" spc="-10">
                <a:latin typeface="Times New Roman"/>
                <a:cs typeface="Times New Roman"/>
              </a:rPr>
              <a:t>“Look ye, then,” pursued Hugh. “Sith it shall so be, unsling me </a:t>
            </a:r>
            <a:r>
              <a:rPr dirty="0" sz="1450" spc="-5">
                <a:latin typeface="Times New Roman"/>
                <a:cs typeface="Times New Roman"/>
              </a:rPr>
              <a:t>your </a:t>
            </a:r>
            <a:r>
              <a:rPr dirty="0" sz="1450" spc="-10">
                <a:latin typeface="Times New Roman"/>
                <a:cs typeface="Times New Roman"/>
              </a:rPr>
              <a:t>cross-  bow—so: now make it ready—good; place me </a:t>
            </a:r>
            <a:r>
              <a:rPr dirty="0" sz="1450" spc="-5">
                <a:latin typeface="Times New Roman"/>
                <a:cs typeface="Times New Roman"/>
              </a:rPr>
              <a:t>a </a:t>
            </a:r>
            <a:r>
              <a:rPr dirty="0" sz="1450" spc="-10">
                <a:latin typeface="Times New Roman"/>
                <a:cs typeface="Times New Roman"/>
              </a:rPr>
              <a:t>quarrel. </a:t>
            </a:r>
            <a:r>
              <a:rPr dirty="0" sz="1450" spc="-85">
                <a:latin typeface="Times New Roman"/>
                <a:cs typeface="Times New Roman"/>
              </a:rPr>
              <a:t>Ay, </a:t>
            </a:r>
            <a:r>
              <a:rPr dirty="0" sz="1450" spc="-10">
                <a:latin typeface="Times New Roman"/>
                <a:cs typeface="Times New Roman"/>
              </a:rPr>
              <a:t>keep it so, and  look </a:t>
            </a:r>
            <a:r>
              <a:rPr dirty="0" sz="1450" spc="-5">
                <a:latin typeface="Times New Roman"/>
                <a:cs typeface="Times New Roman"/>
              </a:rPr>
              <a:t>upon </a:t>
            </a:r>
            <a:r>
              <a:rPr dirty="0" sz="1450" spc="-10">
                <a:latin typeface="Times New Roman"/>
                <a:cs typeface="Times New Roman"/>
              </a:rPr>
              <a:t>me</a:t>
            </a:r>
            <a:r>
              <a:rPr dirty="0" sz="1450" spc="-5">
                <a:latin typeface="Times New Roman"/>
                <a:cs typeface="Times New Roman"/>
              </a:rPr>
              <a:t> </a:t>
            </a:r>
            <a:r>
              <a:rPr dirty="0" sz="1450" spc="-20">
                <a:latin typeface="Times New Roman"/>
                <a:cs typeface="Times New Roman"/>
              </a:rPr>
              <a:t>grimly.”</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“What meaneth this?” asked</a:t>
            </a:r>
            <a:r>
              <a:rPr dirty="0" sz="1450" spc="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5080">
              <a:lnSpc>
                <a:spcPts val="1730"/>
              </a:lnSpc>
              <a:spcBef>
                <a:spcPts val="630"/>
              </a:spcBef>
            </a:pPr>
            <a:r>
              <a:rPr dirty="0" sz="1450" spc="-30">
                <a:latin typeface="Times New Roman"/>
                <a:cs typeface="Times New Roman"/>
              </a:rPr>
              <a:t>“Why, </a:t>
            </a:r>
            <a:r>
              <a:rPr dirty="0" sz="1450" spc="-10">
                <a:latin typeface="Times New Roman"/>
                <a:cs typeface="Times New Roman"/>
              </a:rPr>
              <a:t>my </a:t>
            </a:r>
            <a:r>
              <a:rPr dirty="0" sz="1450" spc="-20">
                <a:latin typeface="Times New Roman"/>
                <a:cs typeface="Times New Roman"/>
              </a:rPr>
              <a:t>master,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steal </a:t>
            </a:r>
            <a:r>
              <a:rPr dirty="0" sz="1450" spc="-5">
                <a:latin typeface="Times New Roman"/>
                <a:cs typeface="Times New Roman"/>
              </a:rPr>
              <a:t>you </a:t>
            </a:r>
            <a:r>
              <a:rPr dirty="0" sz="1450" spc="-10">
                <a:latin typeface="Times New Roman"/>
                <a:cs typeface="Times New Roman"/>
              </a:rPr>
              <a:t>across, it must </a:t>
            </a:r>
            <a:r>
              <a:rPr dirty="0" sz="1450" spc="-5">
                <a:latin typeface="Times New Roman"/>
                <a:cs typeface="Times New Roman"/>
              </a:rPr>
              <a:t>be </a:t>
            </a:r>
            <a:r>
              <a:rPr dirty="0" sz="1450" spc="-10">
                <a:latin typeface="Times New Roman"/>
                <a:cs typeface="Times New Roman"/>
              </a:rPr>
              <a:t>under force </a:t>
            </a:r>
            <a:r>
              <a:rPr dirty="0" sz="1450" spc="-5">
                <a:latin typeface="Times New Roman"/>
                <a:cs typeface="Times New Roman"/>
              </a:rPr>
              <a:t>or </a:t>
            </a:r>
            <a:r>
              <a:rPr dirty="0" sz="1450" spc="-20">
                <a:latin typeface="Times New Roman"/>
                <a:cs typeface="Times New Roman"/>
              </a:rPr>
              <a:t>fear,” </a:t>
            </a:r>
            <a:r>
              <a:rPr dirty="0" sz="1450" spc="-10">
                <a:latin typeface="Times New Roman"/>
                <a:cs typeface="Times New Roman"/>
              </a:rPr>
              <a:t>replied  the ferryman; “for else, if John Fenne </a:t>
            </a:r>
            <a:r>
              <a:rPr dirty="0" sz="1450" spc="-5">
                <a:latin typeface="Times New Roman"/>
                <a:cs typeface="Times New Roman"/>
              </a:rPr>
              <a:t>got </a:t>
            </a:r>
            <a:r>
              <a:rPr dirty="0" sz="1450" spc="-10">
                <a:latin typeface="Times New Roman"/>
                <a:cs typeface="Times New Roman"/>
              </a:rPr>
              <a:t>wind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he </a:t>
            </a:r>
            <a:r>
              <a:rPr dirty="0" sz="1450" spc="-10">
                <a:latin typeface="Times New Roman"/>
                <a:cs typeface="Times New Roman"/>
              </a:rPr>
              <a:t>were like to prove my  most distressful</a:t>
            </a:r>
            <a:r>
              <a:rPr dirty="0" sz="1450" spc="-5">
                <a:latin typeface="Times New Roman"/>
                <a:cs typeface="Times New Roman"/>
              </a:rPr>
              <a:t> </a:t>
            </a:r>
            <a:r>
              <a:rPr dirty="0" sz="1450" spc="-15">
                <a:latin typeface="Times New Roman"/>
                <a:cs typeface="Times New Roman"/>
              </a:rPr>
              <a:t>neighbour.”</a:t>
            </a:r>
            <a:endParaRPr sz="1450">
              <a:latin typeface="Times New Roman"/>
              <a:cs typeface="Times New Roman"/>
            </a:endParaRPr>
          </a:p>
          <a:p>
            <a:pPr algn="just" marL="12700" marR="10160">
              <a:lnSpc>
                <a:spcPts val="1730"/>
              </a:lnSpc>
              <a:spcBef>
                <a:spcPts val="575"/>
              </a:spcBef>
            </a:pPr>
            <a:r>
              <a:rPr dirty="0" sz="1450" spc="-10">
                <a:latin typeface="Times New Roman"/>
                <a:cs typeface="Times New Roman"/>
              </a:rPr>
              <a:t>“Do these churls ride so roughly?” Dick inquired. “Do they command Sir  </a:t>
            </a:r>
            <a:r>
              <a:rPr dirty="0" sz="1450" spc="-20">
                <a:latin typeface="Times New Roman"/>
                <a:cs typeface="Times New Roman"/>
              </a:rPr>
              <a:t>Daniel’s </a:t>
            </a:r>
            <a:r>
              <a:rPr dirty="0" sz="1450" spc="-10">
                <a:latin typeface="Times New Roman"/>
                <a:cs typeface="Times New Roman"/>
              </a:rPr>
              <a:t>own</a:t>
            </a:r>
            <a:r>
              <a:rPr dirty="0" sz="1450" spc="5">
                <a:latin typeface="Times New Roman"/>
                <a:cs typeface="Times New Roman"/>
              </a:rPr>
              <a:t> </a:t>
            </a:r>
            <a:r>
              <a:rPr dirty="0" sz="1450" spc="-10">
                <a:latin typeface="Times New Roman"/>
                <a:cs typeface="Times New Roman"/>
              </a:rPr>
              <a:t>ferry?”</a:t>
            </a:r>
            <a:endParaRPr sz="145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171940"/>
          </a:xfrm>
          <a:prstGeom prst="rect">
            <a:avLst/>
          </a:prstGeom>
        </p:spPr>
        <p:txBody>
          <a:bodyPr wrap="square" lIns="0" tIns="19685" rIns="0" bIns="0" rtlCol="0" vert="horz">
            <a:spAutoFit/>
          </a:bodyPr>
          <a:lstStyle/>
          <a:p>
            <a:pPr algn="just" marL="12700" marR="10795">
              <a:lnSpc>
                <a:spcPts val="1730"/>
              </a:lnSpc>
              <a:spcBef>
                <a:spcPts val="155"/>
              </a:spcBef>
            </a:pPr>
            <a:r>
              <a:rPr dirty="0" sz="1450" spc="-25">
                <a:latin typeface="Times New Roman"/>
                <a:cs typeface="Times New Roman"/>
              </a:rPr>
              <a:t>“Nay,” </a:t>
            </a:r>
            <a:r>
              <a:rPr dirty="0" sz="1450" spc="-10">
                <a:latin typeface="Times New Roman"/>
                <a:cs typeface="Times New Roman"/>
              </a:rPr>
              <a:t>whispered the ferryman, winking. “Mark me! Sir Daniel shall down.  His time is </a:t>
            </a:r>
            <a:r>
              <a:rPr dirty="0" sz="1450" spc="-5">
                <a:latin typeface="Times New Roman"/>
                <a:cs typeface="Times New Roman"/>
              </a:rPr>
              <a:t>out. </a:t>
            </a:r>
            <a:r>
              <a:rPr dirty="0" sz="1450" spc="-10">
                <a:latin typeface="Times New Roman"/>
                <a:cs typeface="Times New Roman"/>
              </a:rPr>
              <a:t>He shall down. Mum!” And </a:t>
            </a:r>
            <a:r>
              <a:rPr dirty="0" sz="1450" spc="-5">
                <a:latin typeface="Times New Roman"/>
                <a:cs typeface="Times New Roman"/>
              </a:rPr>
              <a:t>he </a:t>
            </a:r>
            <a:r>
              <a:rPr dirty="0" sz="1450" spc="-10">
                <a:latin typeface="Times New Roman"/>
                <a:cs typeface="Times New Roman"/>
              </a:rPr>
              <a:t>bent over his</a:t>
            </a:r>
            <a:r>
              <a:rPr dirty="0" sz="1450" spc="65">
                <a:latin typeface="Times New Roman"/>
                <a:cs typeface="Times New Roman"/>
              </a:rPr>
              <a:t> </a:t>
            </a:r>
            <a:r>
              <a:rPr dirty="0" sz="1450" spc="-10">
                <a:latin typeface="Times New Roman"/>
                <a:cs typeface="Times New Roman"/>
              </a:rPr>
              <a:t>oars.</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They pulled </a:t>
            </a:r>
            <a:r>
              <a:rPr dirty="0" sz="1450" spc="-5">
                <a:latin typeface="Times New Roman"/>
                <a:cs typeface="Times New Roman"/>
              </a:rPr>
              <a:t>a </a:t>
            </a:r>
            <a:r>
              <a:rPr dirty="0" sz="1450" spc="-10">
                <a:latin typeface="Times New Roman"/>
                <a:cs typeface="Times New Roman"/>
              </a:rPr>
              <a:t>long way </a:t>
            </a:r>
            <a:r>
              <a:rPr dirty="0" sz="1450" spc="-5">
                <a:latin typeface="Times New Roman"/>
                <a:cs typeface="Times New Roman"/>
              </a:rPr>
              <a:t>up </a:t>
            </a:r>
            <a:r>
              <a:rPr dirty="0" sz="1450" spc="-10">
                <a:latin typeface="Times New Roman"/>
                <a:cs typeface="Times New Roman"/>
              </a:rPr>
              <a:t>the </a:t>
            </a:r>
            <a:r>
              <a:rPr dirty="0" sz="1450" spc="-20">
                <a:latin typeface="Times New Roman"/>
                <a:cs typeface="Times New Roman"/>
              </a:rPr>
              <a:t>river, </a:t>
            </a:r>
            <a:r>
              <a:rPr dirty="0" sz="1450" spc="-10">
                <a:latin typeface="Times New Roman"/>
                <a:cs typeface="Times New Roman"/>
              </a:rPr>
              <a:t>turned the tail </a:t>
            </a:r>
            <a:r>
              <a:rPr dirty="0" sz="1450" spc="-5">
                <a:latin typeface="Times New Roman"/>
                <a:cs typeface="Times New Roman"/>
              </a:rPr>
              <a:t>of </a:t>
            </a:r>
            <a:r>
              <a:rPr dirty="0" sz="1450" spc="-10">
                <a:latin typeface="Times New Roman"/>
                <a:cs typeface="Times New Roman"/>
              </a:rPr>
              <a:t>an island, and came  softly down </a:t>
            </a:r>
            <a:r>
              <a:rPr dirty="0" sz="1450" spc="-5">
                <a:latin typeface="Times New Roman"/>
                <a:cs typeface="Times New Roman"/>
              </a:rPr>
              <a:t>a </a:t>
            </a:r>
            <a:r>
              <a:rPr dirty="0" sz="1450" spc="-10">
                <a:latin typeface="Times New Roman"/>
                <a:cs typeface="Times New Roman"/>
              </a:rPr>
              <a:t>narrow channel next the opposite bank. Then Hugh held water  in midstream.</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“I must land </a:t>
            </a:r>
            <a:r>
              <a:rPr dirty="0" sz="1450" spc="-5">
                <a:latin typeface="Times New Roman"/>
                <a:cs typeface="Times New Roman"/>
              </a:rPr>
              <a:t>you </a:t>
            </a:r>
            <a:r>
              <a:rPr dirty="0" sz="1450" spc="-10">
                <a:latin typeface="Times New Roman"/>
                <a:cs typeface="Times New Roman"/>
              </a:rPr>
              <a:t>here among the willows,” </a:t>
            </a:r>
            <a:r>
              <a:rPr dirty="0" sz="1450" spc="-5">
                <a:latin typeface="Times New Roman"/>
                <a:cs typeface="Times New Roman"/>
              </a:rPr>
              <a:t>he</a:t>
            </a:r>
            <a:r>
              <a:rPr dirty="0" sz="1450" spc="3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“Here is </a:t>
            </a:r>
            <a:r>
              <a:rPr dirty="0" sz="1450" spc="-5">
                <a:latin typeface="Times New Roman"/>
                <a:cs typeface="Times New Roman"/>
              </a:rPr>
              <a:t>no </a:t>
            </a:r>
            <a:r>
              <a:rPr dirty="0" sz="1450" spc="-10">
                <a:latin typeface="Times New Roman"/>
                <a:cs typeface="Times New Roman"/>
              </a:rPr>
              <a:t>path </a:t>
            </a:r>
            <a:r>
              <a:rPr dirty="0" sz="1450" spc="-5">
                <a:latin typeface="Times New Roman"/>
                <a:cs typeface="Times New Roman"/>
              </a:rPr>
              <a:t>but </a:t>
            </a:r>
            <a:r>
              <a:rPr dirty="0" sz="1450" spc="-10">
                <a:latin typeface="Times New Roman"/>
                <a:cs typeface="Times New Roman"/>
              </a:rPr>
              <a:t>willow swamps and quagmires,” answered</a:t>
            </a:r>
            <a:r>
              <a:rPr dirty="0" sz="1450" spc="4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“Master Shelton,” replied Hugh, “I dare </a:t>
            </a:r>
            <a:r>
              <a:rPr dirty="0" sz="1450" spc="-5">
                <a:latin typeface="Times New Roman"/>
                <a:cs typeface="Times New Roman"/>
              </a:rPr>
              <a:t>not </a:t>
            </a:r>
            <a:r>
              <a:rPr dirty="0" sz="1450" spc="-10">
                <a:latin typeface="Times New Roman"/>
                <a:cs typeface="Times New Roman"/>
              </a:rPr>
              <a:t>take </a:t>
            </a:r>
            <a:r>
              <a:rPr dirty="0" sz="1450" spc="-5">
                <a:latin typeface="Times New Roman"/>
                <a:cs typeface="Times New Roman"/>
              </a:rPr>
              <a:t>ye </a:t>
            </a:r>
            <a:r>
              <a:rPr dirty="0" sz="1450" spc="-10">
                <a:latin typeface="Times New Roman"/>
                <a:cs typeface="Times New Roman"/>
              </a:rPr>
              <a:t>nearer down, for </a:t>
            </a:r>
            <a:r>
              <a:rPr dirty="0" sz="1450" spc="-5">
                <a:latin typeface="Times New Roman"/>
                <a:cs typeface="Times New Roman"/>
              </a:rPr>
              <a:t>your </a:t>
            </a:r>
            <a:r>
              <a:rPr dirty="0" sz="1450" spc="-10">
                <a:latin typeface="Times New Roman"/>
                <a:cs typeface="Times New Roman"/>
              </a:rPr>
              <a:t>own  sake </a:t>
            </a:r>
            <a:r>
              <a:rPr dirty="0" sz="1450" spc="-30">
                <a:latin typeface="Times New Roman"/>
                <a:cs typeface="Times New Roman"/>
              </a:rPr>
              <a:t>now. </a:t>
            </a:r>
            <a:r>
              <a:rPr dirty="0" sz="1450" spc="-10">
                <a:latin typeface="Times New Roman"/>
                <a:cs typeface="Times New Roman"/>
              </a:rPr>
              <a:t>He watcheth me the </a:t>
            </a:r>
            <a:r>
              <a:rPr dirty="0" sz="1450" spc="-25">
                <a:latin typeface="Times New Roman"/>
                <a:cs typeface="Times New Roman"/>
              </a:rPr>
              <a:t>ferry, </a:t>
            </a:r>
            <a:r>
              <a:rPr dirty="0" sz="1450" spc="-10">
                <a:latin typeface="Times New Roman"/>
                <a:cs typeface="Times New Roman"/>
              </a:rPr>
              <a:t>lying </a:t>
            </a:r>
            <a:r>
              <a:rPr dirty="0" sz="1450" spc="-5">
                <a:latin typeface="Times New Roman"/>
                <a:cs typeface="Times New Roman"/>
              </a:rPr>
              <a:t>on </a:t>
            </a:r>
            <a:r>
              <a:rPr dirty="0" sz="1450" spc="-10">
                <a:latin typeface="Times New Roman"/>
                <a:cs typeface="Times New Roman"/>
              </a:rPr>
              <a:t>his </a:t>
            </a:r>
            <a:r>
              <a:rPr dirty="0" sz="1450" spc="-30">
                <a:latin typeface="Times New Roman"/>
                <a:cs typeface="Times New Roman"/>
              </a:rPr>
              <a:t>bow. </a:t>
            </a:r>
            <a:r>
              <a:rPr dirty="0" sz="1450" spc="-10">
                <a:latin typeface="Times New Roman"/>
                <a:cs typeface="Times New Roman"/>
              </a:rPr>
              <a:t>All that </a:t>
            </a:r>
            <a:r>
              <a:rPr dirty="0" sz="1450" spc="-5">
                <a:latin typeface="Times New Roman"/>
                <a:cs typeface="Times New Roman"/>
              </a:rPr>
              <a:t>go by </a:t>
            </a:r>
            <a:r>
              <a:rPr dirty="0" sz="1450" spc="-10">
                <a:latin typeface="Times New Roman"/>
                <a:cs typeface="Times New Roman"/>
              </a:rPr>
              <a:t>and owe  Sir Daniel goodwill, </a:t>
            </a:r>
            <a:r>
              <a:rPr dirty="0" sz="1450" spc="-5">
                <a:latin typeface="Times New Roman"/>
                <a:cs typeface="Times New Roman"/>
              </a:rPr>
              <a:t>he </a:t>
            </a:r>
            <a:r>
              <a:rPr dirty="0" sz="1450" spc="-10">
                <a:latin typeface="Times New Roman"/>
                <a:cs typeface="Times New Roman"/>
              </a:rPr>
              <a:t>shooteth down like rabbits. </a:t>
            </a:r>
            <a:r>
              <a:rPr dirty="0" sz="1450" spc="-5">
                <a:latin typeface="Times New Roman"/>
                <a:cs typeface="Times New Roman"/>
              </a:rPr>
              <a:t>I </a:t>
            </a:r>
            <a:r>
              <a:rPr dirty="0" sz="1450" spc="-10">
                <a:latin typeface="Times New Roman"/>
                <a:cs typeface="Times New Roman"/>
              </a:rPr>
              <a:t>heard him swear it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rood. </a:t>
            </a:r>
            <a:r>
              <a:rPr dirty="0" sz="1450" spc="-10">
                <a:latin typeface="Times New Roman"/>
                <a:cs typeface="Times New Roman"/>
              </a:rPr>
              <a:t>An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known </a:t>
            </a:r>
            <a:r>
              <a:rPr dirty="0" sz="1450" spc="-5">
                <a:latin typeface="Times New Roman"/>
                <a:cs typeface="Times New Roman"/>
              </a:rPr>
              <a:t>you of </a:t>
            </a:r>
            <a:r>
              <a:rPr dirty="0" sz="1450" spc="-10">
                <a:latin typeface="Times New Roman"/>
                <a:cs typeface="Times New Roman"/>
              </a:rPr>
              <a:t>old </a:t>
            </a:r>
            <a:r>
              <a:rPr dirty="0" sz="1450" spc="-20">
                <a:latin typeface="Times New Roman"/>
                <a:cs typeface="Times New Roman"/>
              </a:rPr>
              <a:t>days—ay, </a:t>
            </a:r>
            <a:r>
              <a:rPr dirty="0" sz="1450" spc="-10">
                <a:latin typeface="Times New Roman"/>
                <a:cs typeface="Times New Roman"/>
              </a:rPr>
              <a:t>and from so high upward—I  would ’a’ let </a:t>
            </a:r>
            <a:r>
              <a:rPr dirty="0" sz="1450" spc="-5">
                <a:latin typeface="Times New Roman"/>
                <a:cs typeface="Times New Roman"/>
              </a:rPr>
              <a:t>you go on; but </a:t>
            </a:r>
            <a:r>
              <a:rPr dirty="0" sz="1450" spc="-10">
                <a:latin typeface="Times New Roman"/>
                <a:cs typeface="Times New Roman"/>
              </a:rPr>
              <a:t>for old days’ remembrance, and because </a:t>
            </a:r>
            <a:r>
              <a:rPr dirty="0" sz="1450" spc="-5">
                <a:latin typeface="Times New Roman"/>
                <a:cs typeface="Times New Roman"/>
              </a:rPr>
              <a:t>ye </a:t>
            </a:r>
            <a:r>
              <a:rPr dirty="0" sz="1450" spc="-10">
                <a:latin typeface="Times New Roman"/>
                <a:cs typeface="Times New Roman"/>
              </a:rPr>
              <a:t>had  this toy with </a:t>
            </a:r>
            <a:r>
              <a:rPr dirty="0" sz="1450" spc="-5">
                <a:latin typeface="Times New Roman"/>
                <a:cs typeface="Times New Roman"/>
              </a:rPr>
              <a:t>you </a:t>
            </a:r>
            <a:r>
              <a:rPr dirty="0" sz="1450" spc="-25">
                <a:latin typeface="Times New Roman"/>
                <a:cs typeface="Times New Roman"/>
              </a:rPr>
              <a:t>that’s </a:t>
            </a:r>
            <a:r>
              <a:rPr dirty="0" sz="1450" spc="-5">
                <a:latin typeface="Times New Roman"/>
                <a:cs typeface="Times New Roman"/>
              </a:rPr>
              <a:t>not </a:t>
            </a:r>
            <a:r>
              <a:rPr dirty="0" sz="1450" spc="-10">
                <a:latin typeface="Times New Roman"/>
                <a:cs typeface="Times New Roman"/>
              </a:rPr>
              <a:t>fit for wounds </a:t>
            </a:r>
            <a:r>
              <a:rPr dirty="0" sz="1450" spc="-5">
                <a:latin typeface="Times New Roman"/>
                <a:cs typeface="Times New Roman"/>
              </a:rPr>
              <a:t>or </a:t>
            </a:r>
            <a:r>
              <a:rPr dirty="0" sz="1450" spc="-10">
                <a:latin typeface="Times New Roman"/>
                <a:cs typeface="Times New Roman"/>
              </a:rPr>
              <a:t>warfare, </a:t>
            </a:r>
            <a:r>
              <a:rPr dirty="0" sz="1450" spc="-5">
                <a:latin typeface="Times New Roman"/>
                <a:cs typeface="Times New Roman"/>
              </a:rPr>
              <a:t>I </a:t>
            </a:r>
            <a:r>
              <a:rPr dirty="0" sz="1450" spc="-10">
                <a:latin typeface="Times New Roman"/>
                <a:cs typeface="Times New Roman"/>
              </a:rPr>
              <a:t>did risk my two </a:t>
            </a:r>
            <a:r>
              <a:rPr dirty="0" sz="1450" spc="-5">
                <a:latin typeface="Times New Roman"/>
                <a:cs typeface="Times New Roman"/>
              </a:rPr>
              <a:t>poor  </a:t>
            </a:r>
            <a:r>
              <a:rPr dirty="0" sz="1450" spc="-10">
                <a:latin typeface="Times New Roman"/>
                <a:cs typeface="Times New Roman"/>
              </a:rPr>
              <a:t>ears to have </a:t>
            </a:r>
            <a:r>
              <a:rPr dirty="0" sz="1450" spc="-5">
                <a:latin typeface="Times New Roman"/>
                <a:cs typeface="Times New Roman"/>
              </a:rPr>
              <a:t>you </a:t>
            </a:r>
            <a:r>
              <a:rPr dirty="0" sz="1450" spc="-10">
                <a:latin typeface="Times New Roman"/>
                <a:cs typeface="Times New Roman"/>
              </a:rPr>
              <a:t>over whole. Content </a:t>
            </a:r>
            <a:r>
              <a:rPr dirty="0" sz="1450" spc="-5">
                <a:latin typeface="Times New Roman"/>
                <a:cs typeface="Times New Roman"/>
              </a:rPr>
              <a:t>you; I </a:t>
            </a:r>
            <a:r>
              <a:rPr dirty="0" sz="1450" spc="-10">
                <a:latin typeface="Times New Roman"/>
                <a:cs typeface="Times New Roman"/>
              </a:rPr>
              <a:t>can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on </a:t>
            </a:r>
            <a:r>
              <a:rPr dirty="0" sz="1450" spc="-10">
                <a:latin typeface="Times New Roman"/>
                <a:cs typeface="Times New Roman"/>
              </a:rPr>
              <a:t>my</a:t>
            </a:r>
            <a:r>
              <a:rPr dirty="0" sz="1450" spc="80">
                <a:latin typeface="Times New Roman"/>
                <a:cs typeface="Times New Roman"/>
              </a:rPr>
              <a:t> </a:t>
            </a:r>
            <a:r>
              <a:rPr dirty="0" sz="1450" spc="-10">
                <a:latin typeface="Times New Roman"/>
                <a:cs typeface="Times New Roman"/>
              </a:rPr>
              <a:t>salvation!”</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Hugh was still speaking, lying </a:t>
            </a:r>
            <a:r>
              <a:rPr dirty="0" sz="1450" spc="-5">
                <a:latin typeface="Times New Roman"/>
                <a:cs typeface="Times New Roman"/>
              </a:rPr>
              <a:t>on </a:t>
            </a:r>
            <a:r>
              <a:rPr dirty="0" sz="1450" spc="-10">
                <a:latin typeface="Times New Roman"/>
                <a:cs typeface="Times New Roman"/>
              </a:rPr>
              <a:t>his oars, when there came </a:t>
            </a:r>
            <a:r>
              <a:rPr dirty="0" sz="1450" spc="-5">
                <a:latin typeface="Times New Roman"/>
                <a:cs typeface="Times New Roman"/>
              </a:rPr>
              <a:t>a </a:t>
            </a:r>
            <a:r>
              <a:rPr dirty="0" sz="1450" spc="-10">
                <a:latin typeface="Times New Roman"/>
                <a:cs typeface="Times New Roman"/>
              </a:rPr>
              <a:t>great </a:t>
            </a:r>
            <a:r>
              <a:rPr dirty="0" sz="1450" spc="-5">
                <a:latin typeface="Times New Roman"/>
                <a:cs typeface="Times New Roman"/>
              </a:rPr>
              <a:t>shout </a:t>
            </a:r>
            <a:r>
              <a:rPr dirty="0" sz="1450" spc="-10">
                <a:latin typeface="Times New Roman"/>
                <a:cs typeface="Times New Roman"/>
              </a:rPr>
              <a:t>from  among the willows </a:t>
            </a:r>
            <a:r>
              <a:rPr dirty="0" sz="1450" spc="-5">
                <a:latin typeface="Times New Roman"/>
                <a:cs typeface="Times New Roman"/>
              </a:rPr>
              <a:t>on </a:t>
            </a:r>
            <a:r>
              <a:rPr dirty="0" sz="1450" spc="-10">
                <a:latin typeface="Times New Roman"/>
                <a:cs typeface="Times New Roman"/>
              </a:rPr>
              <a:t>the island, and sounds followed as </a:t>
            </a:r>
            <a:r>
              <a:rPr dirty="0" sz="1450" spc="-5">
                <a:latin typeface="Times New Roman"/>
                <a:cs typeface="Times New Roman"/>
              </a:rPr>
              <a:t>of a </a:t>
            </a:r>
            <a:r>
              <a:rPr dirty="0" sz="1450" spc="-10">
                <a:latin typeface="Times New Roman"/>
                <a:cs typeface="Times New Roman"/>
              </a:rPr>
              <a:t>strong man  breasting roughly through the</a:t>
            </a:r>
            <a:r>
              <a:rPr dirty="0" sz="1450" spc="10">
                <a:latin typeface="Times New Roman"/>
                <a:cs typeface="Times New Roman"/>
              </a:rPr>
              <a:t> </a:t>
            </a:r>
            <a:r>
              <a:rPr dirty="0" sz="1450" spc="-10">
                <a:latin typeface="Times New Roman"/>
                <a:cs typeface="Times New Roman"/>
              </a:rPr>
              <a:t>wood.</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“A murrain!” cried Hugh. “He was </a:t>
            </a:r>
            <a:r>
              <a:rPr dirty="0" sz="1450" spc="-5">
                <a:latin typeface="Times New Roman"/>
                <a:cs typeface="Times New Roman"/>
              </a:rPr>
              <a:t>on </a:t>
            </a:r>
            <a:r>
              <a:rPr dirty="0" sz="1450" spc="-10">
                <a:latin typeface="Times New Roman"/>
                <a:cs typeface="Times New Roman"/>
              </a:rPr>
              <a:t>the upper island all the while!” He  pulled straight for shore. “Threat me with </a:t>
            </a:r>
            <a:r>
              <a:rPr dirty="0" sz="1450" spc="-5">
                <a:latin typeface="Times New Roman"/>
                <a:cs typeface="Times New Roman"/>
              </a:rPr>
              <a:t>your </a:t>
            </a:r>
            <a:r>
              <a:rPr dirty="0" sz="1450" spc="-30">
                <a:latin typeface="Times New Roman"/>
                <a:cs typeface="Times New Roman"/>
              </a:rPr>
              <a:t>bow, </a:t>
            </a:r>
            <a:r>
              <a:rPr dirty="0" sz="1450" spc="-5">
                <a:latin typeface="Times New Roman"/>
                <a:cs typeface="Times New Roman"/>
              </a:rPr>
              <a:t>good </a:t>
            </a:r>
            <a:r>
              <a:rPr dirty="0" sz="1450" spc="-10">
                <a:latin typeface="Times New Roman"/>
                <a:cs typeface="Times New Roman"/>
              </a:rPr>
              <a:t>Dick; threat me  with it plain,” </a:t>
            </a:r>
            <a:r>
              <a:rPr dirty="0" sz="1450" spc="-5">
                <a:latin typeface="Times New Roman"/>
                <a:cs typeface="Times New Roman"/>
              </a:rPr>
              <a:t>he </a:t>
            </a:r>
            <a:r>
              <a:rPr dirty="0" sz="1450" spc="-10">
                <a:latin typeface="Times New Roman"/>
                <a:cs typeface="Times New Roman"/>
              </a:rPr>
              <a:t>added. “I have tried to save </a:t>
            </a:r>
            <a:r>
              <a:rPr dirty="0" sz="1450" spc="-5">
                <a:latin typeface="Times New Roman"/>
                <a:cs typeface="Times New Roman"/>
              </a:rPr>
              <a:t>your </a:t>
            </a:r>
            <a:r>
              <a:rPr dirty="0" sz="1450" spc="-10">
                <a:latin typeface="Times New Roman"/>
                <a:cs typeface="Times New Roman"/>
              </a:rPr>
              <a:t>skins, save </a:t>
            </a:r>
            <a:r>
              <a:rPr dirty="0" sz="1450" spc="-5">
                <a:latin typeface="Times New Roman"/>
                <a:cs typeface="Times New Roman"/>
              </a:rPr>
              <a:t>you</a:t>
            </a:r>
            <a:r>
              <a:rPr dirty="0" sz="1450" spc="100">
                <a:latin typeface="Times New Roman"/>
                <a:cs typeface="Times New Roman"/>
              </a:rPr>
              <a:t> </a:t>
            </a:r>
            <a:r>
              <a:rPr dirty="0" sz="1450" spc="-10">
                <a:latin typeface="Times New Roman"/>
                <a:cs typeface="Times New Roman"/>
              </a:rPr>
              <a:t>mine!”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 boat ran into </a:t>
            </a:r>
            <a:r>
              <a:rPr dirty="0" sz="1450" spc="-5">
                <a:latin typeface="Times New Roman"/>
                <a:cs typeface="Times New Roman"/>
              </a:rPr>
              <a:t>a </a:t>
            </a:r>
            <a:r>
              <a:rPr dirty="0" sz="1450" spc="-10">
                <a:latin typeface="Times New Roman"/>
                <a:cs typeface="Times New Roman"/>
              </a:rPr>
              <a:t>tough thicket </a:t>
            </a:r>
            <a:r>
              <a:rPr dirty="0" sz="1450" spc="-5">
                <a:latin typeface="Times New Roman"/>
                <a:cs typeface="Times New Roman"/>
              </a:rPr>
              <a:t>of </a:t>
            </a:r>
            <a:r>
              <a:rPr dirty="0" sz="1450" spc="-10">
                <a:latin typeface="Times New Roman"/>
                <a:cs typeface="Times New Roman"/>
              </a:rPr>
              <a:t>willows with </a:t>
            </a:r>
            <a:r>
              <a:rPr dirty="0" sz="1450" spc="-5">
                <a:latin typeface="Times New Roman"/>
                <a:cs typeface="Times New Roman"/>
              </a:rPr>
              <a:t>a </a:t>
            </a:r>
            <a:r>
              <a:rPr dirty="0" sz="1450" spc="-10">
                <a:latin typeface="Times New Roman"/>
                <a:cs typeface="Times New Roman"/>
              </a:rPr>
              <a:t>crash. Matcham, pale, </a:t>
            </a:r>
            <a:r>
              <a:rPr dirty="0" sz="1450" spc="-5">
                <a:latin typeface="Times New Roman"/>
                <a:cs typeface="Times New Roman"/>
              </a:rPr>
              <a:t>but  </a:t>
            </a:r>
            <a:r>
              <a:rPr dirty="0" sz="1450" spc="-10">
                <a:latin typeface="Times New Roman"/>
                <a:cs typeface="Times New Roman"/>
              </a:rPr>
              <a:t>steady and alert, at </a:t>
            </a:r>
            <a:r>
              <a:rPr dirty="0" sz="1450" spc="-5">
                <a:latin typeface="Times New Roman"/>
                <a:cs typeface="Times New Roman"/>
              </a:rPr>
              <a:t>a </a:t>
            </a:r>
            <a:r>
              <a:rPr dirty="0" sz="1450" spc="-10">
                <a:latin typeface="Times New Roman"/>
                <a:cs typeface="Times New Roman"/>
              </a:rPr>
              <a:t>sign from Dick, ran along the thwarts and leaped ashore;  Dick, taking the horse </a:t>
            </a:r>
            <a:r>
              <a:rPr dirty="0" sz="1450" spc="-5">
                <a:latin typeface="Times New Roman"/>
                <a:cs typeface="Times New Roman"/>
              </a:rPr>
              <a:t>by </a:t>
            </a:r>
            <a:r>
              <a:rPr dirty="0" sz="1450" spc="-10">
                <a:latin typeface="Times New Roman"/>
                <a:cs typeface="Times New Roman"/>
              </a:rPr>
              <a:t>the bridle, </a:t>
            </a:r>
            <a:r>
              <a:rPr dirty="0" sz="1450" spc="-5">
                <a:latin typeface="Times New Roman"/>
                <a:cs typeface="Times New Roman"/>
              </a:rPr>
              <a:t>sought </a:t>
            </a:r>
            <a:r>
              <a:rPr dirty="0" sz="1450" spc="-10">
                <a:latin typeface="Times New Roman"/>
                <a:cs typeface="Times New Roman"/>
              </a:rPr>
              <a:t>to </a:t>
            </a:r>
            <a:r>
              <a:rPr dirty="0" sz="1450" spc="-20">
                <a:latin typeface="Times New Roman"/>
                <a:cs typeface="Times New Roman"/>
              </a:rPr>
              <a:t>follow, </a:t>
            </a:r>
            <a:r>
              <a:rPr dirty="0" sz="1450" spc="-5">
                <a:latin typeface="Times New Roman"/>
                <a:cs typeface="Times New Roman"/>
              </a:rPr>
              <a:t>but </a:t>
            </a:r>
            <a:r>
              <a:rPr dirty="0" sz="1450" spc="-10">
                <a:latin typeface="Times New Roman"/>
                <a:cs typeface="Times New Roman"/>
              </a:rPr>
              <a:t>what with the  </a:t>
            </a:r>
            <a:r>
              <a:rPr dirty="0" sz="1450" spc="-20">
                <a:latin typeface="Times New Roman"/>
                <a:cs typeface="Times New Roman"/>
              </a:rPr>
              <a:t>animal’s </a:t>
            </a:r>
            <a:r>
              <a:rPr dirty="0" sz="1450" spc="-5">
                <a:latin typeface="Times New Roman"/>
                <a:cs typeface="Times New Roman"/>
              </a:rPr>
              <a:t>bulk, </a:t>
            </a:r>
            <a:r>
              <a:rPr dirty="0" sz="1450" spc="-10">
                <a:latin typeface="Times New Roman"/>
                <a:cs typeface="Times New Roman"/>
              </a:rPr>
              <a:t>and what with the closeness </a:t>
            </a:r>
            <a:r>
              <a:rPr dirty="0" sz="1450" spc="-5">
                <a:latin typeface="Times New Roman"/>
                <a:cs typeface="Times New Roman"/>
              </a:rPr>
              <a:t>of </a:t>
            </a:r>
            <a:r>
              <a:rPr dirty="0" sz="1450" spc="-10">
                <a:latin typeface="Times New Roman"/>
                <a:cs typeface="Times New Roman"/>
              </a:rPr>
              <a:t>the thicket, both stuck fast. The  horse neighed and trampled; and the boat, which was swinging in an </a:t>
            </a:r>
            <a:r>
              <a:rPr dirty="0" sz="1450" spc="-25">
                <a:latin typeface="Times New Roman"/>
                <a:cs typeface="Times New Roman"/>
              </a:rPr>
              <a:t>eddy,  </a:t>
            </a:r>
            <a:r>
              <a:rPr dirty="0" sz="1450" spc="-10">
                <a:latin typeface="Times New Roman"/>
                <a:cs typeface="Times New Roman"/>
              </a:rPr>
              <a:t>came </a:t>
            </a:r>
            <a:r>
              <a:rPr dirty="0" sz="1450" spc="-5">
                <a:latin typeface="Times New Roman"/>
                <a:cs typeface="Times New Roman"/>
              </a:rPr>
              <a:t>on </a:t>
            </a:r>
            <a:r>
              <a:rPr dirty="0" sz="1450" spc="-10">
                <a:latin typeface="Times New Roman"/>
                <a:cs typeface="Times New Roman"/>
              </a:rPr>
              <a:t>and </a:t>
            </a:r>
            <a:r>
              <a:rPr dirty="0" sz="1450" spc="-15">
                <a:latin typeface="Times New Roman"/>
                <a:cs typeface="Times New Roman"/>
              </a:rPr>
              <a:t>off </a:t>
            </a:r>
            <a:r>
              <a:rPr dirty="0" sz="1450" spc="-10">
                <a:latin typeface="Times New Roman"/>
                <a:cs typeface="Times New Roman"/>
              </a:rPr>
              <a:t>and pitched with</a:t>
            </a:r>
            <a:r>
              <a:rPr dirty="0" sz="1450" spc="20">
                <a:latin typeface="Times New Roman"/>
                <a:cs typeface="Times New Roman"/>
              </a:rPr>
              <a:t> </a:t>
            </a:r>
            <a:r>
              <a:rPr dirty="0" sz="1450" spc="-10">
                <a:latin typeface="Times New Roman"/>
                <a:cs typeface="Times New Roman"/>
              </a:rPr>
              <a:t>violence.</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“It may </a:t>
            </a:r>
            <a:r>
              <a:rPr dirty="0" sz="1450" spc="-5">
                <a:latin typeface="Times New Roman"/>
                <a:cs typeface="Times New Roman"/>
              </a:rPr>
              <a:t>not </a:t>
            </a:r>
            <a:r>
              <a:rPr dirty="0" sz="1450" spc="-10">
                <a:latin typeface="Times New Roman"/>
                <a:cs typeface="Times New Roman"/>
              </a:rPr>
              <a:t>be, Hugh; here is </a:t>
            </a:r>
            <a:r>
              <a:rPr dirty="0" sz="1450" spc="-5">
                <a:latin typeface="Times New Roman"/>
                <a:cs typeface="Times New Roman"/>
              </a:rPr>
              <a:t>no </a:t>
            </a:r>
            <a:r>
              <a:rPr dirty="0" sz="1450" spc="-10">
                <a:latin typeface="Times New Roman"/>
                <a:cs typeface="Times New Roman"/>
              </a:rPr>
              <a:t>landing,” cried Dick; </a:t>
            </a:r>
            <a:r>
              <a:rPr dirty="0" sz="1450" spc="-5">
                <a:latin typeface="Times New Roman"/>
                <a:cs typeface="Times New Roman"/>
              </a:rPr>
              <a:t>but he </a:t>
            </a:r>
            <a:r>
              <a:rPr dirty="0" sz="1450" spc="-10">
                <a:latin typeface="Times New Roman"/>
                <a:cs typeface="Times New Roman"/>
              </a:rPr>
              <a:t>still struggled  valiantly with the obstinate thicket and the startled</a:t>
            </a:r>
            <a:r>
              <a:rPr dirty="0" sz="1450" spc="40">
                <a:latin typeface="Times New Roman"/>
                <a:cs typeface="Times New Roman"/>
              </a:rPr>
              <a:t> </a:t>
            </a:r>
            <a:r>
              <a:rPr dirty="0" sz="1450" spc="-10">
                <a:latin typeface="Times New Roman"/>
                <a:cs typeface="Times New Roman"/>
              </a:rPr>
              <a:t>animal.</a:t>
            </a:r>
            <a:endParaRPr sz="1450">
              <a:latin typeface="Times New Roman"/>
              <a:cs typeface="Times New Roman"/>
            </a:endParaRPr>
          </a:p>
          <a:p>
            <a:pPr algn="just" marL="12700" marR="11430">
              <a:lnSpc>
                <a:spcPts val="1730"/>
              </a:lnSpc>
              <a:spcBef>
                <a:spcPts val="570"/>
              </a:spcBef>
            </a:pPr>
            <a:r>
              <a:rPr dirty="0" sz="1450" spc="-10">
                <a:latin typeface="Times New Roman"/>
                <a:cs typeface="Times New Roman"/>
              </a:rPr>
              <a:t>A tall man appeared </a:t>
            </a:r>
            <a:r>
              <a:rPr dirty="0" sz="1450" spc="-5">
                <a:latin typeface="Times New Roman"/>
                <a:cs typeface="Times New Roman"/>
              </a:rPr>
              <a:t>upon </a:t>
            </a:r>
            <a:r>
              <a:rPr dirty="0" sz="1450" spc="-10">
                <a:latin typeface="Times New Roman"/>
                <a:cs typeface="Times New Roman"/>
              </a:rPr>
              <a:t>the shore </a:t>
            </a:r>
            <a:r>
              <a:rPr dirty="0" sz="1450" spc="-5">
                <a:latin typeface="Times New Roman"/>
                <a:cs typeface="Times New Roman"/>
              </a:rPr>
              <a:t>of </a:t>
            </a:r>
            <a:r>
              <a:rPr dirty="0" sz="1450" spc="-10">
                <a:latin typeface="Times New Roman"/>
                <a:cs typeface="Times New Roman"/>
              </a:rPr>
              <a:t>the island, </a:t>
            </a:r>
            <a:r>
              <a:rPr dirty="0" sz="1450" spc="-5">
                <a:latin typeface="Times New Roman"/>
                <a:cs typeface="Times New Roman"/>
              </a:rPr>
              <a:t>a </a:t>
            </a:r>
            <a:r>
              <a:rPr dirty="0" sz="1450" spc="-10">
                <a:latin typeface="Times New Roman"/>
                <a:cs typeface="Times New Roman"/>
              </a:rPr>
              <a:t>long-bow in his hand. Dick  saw him for an instant, with the corner </a:t>
            </a:r>
            <a:r>
              <a:rPr dirty="0" sz="1450" spc="-5">
                <a:latin typeface="Times New Roman"/>
                <a:cs typeface="Times New Roman"/>
              </a:rPr>
              <a:t>of </a:t>
            </a:r>
            <a:r>
              <a:rPr dirty="0" sz="1450" spc="-10">
                <a:latin typeface="Times New Roman"/>
                <a:cs typeface="Times New Roman"/>
              </a:rPr>
              <a:t>his eye, bending the bow with </a:t>
            </a:r>
            <a:r>
              <a:rPr dirty="0" sz="1450" spc="-5">
                <a:latin typeface="Times New Roman"/>
                <a:cs typeface="Times New Roman"/>
              </a:rPr>
              <a:t>a  </a:t>
            </a:r>
            <a:r>
              <a:rPr dirty="0" sz="1450" spc="-10">
                <a:latin typeface="Times New Roman"/>
                <a:cs typeface="Times New Roman"/>
              </a:rPr>
              <a:t>great </a:t>
            </a:r>
            <a:r>
              <a:rPr dirty="0" sz="1450" spc="-15">
                <a:latin typeface="Times New Roman"/>
                <a:cs typeface="Times New Roman"/>
              </a:rPr>
              <a:t>effort, </a:t>
            </a:r>
            <a:r>
              <a:rPr dirty="0" sz="1450" spc="-10">
                <a:latin typeface="Times New Roman"/>
                <a:cs typeface="Times New Roman"/>
              </a:rPr>
              <a:t>his face crimson with</a:t>
            </a:r>
            <a:r>
              <a:rPr dirty="0" sz="1450" spc="25">
                <a:latin typeface="Times New Roman"/>
                <a:cs typeface="Times New Roman"/>
              </a:rPr>
              <a:t> </a:t>
            </a:r>
            <a:r>
              <a:rPr dirty="0" sz="1450" spc="-25">
                <a:latin typeface="Times New Roman"/>
                <a:cs typeface="Times New Roman"/>
              </a:rPr>
              <a:t>hurry.</a:t>
            </a:r>
            <a:endParaRPr sz="1450">
              <a:latin typeface="Times New Roman"/>
              <a:cs typeface="Times New Roman"/>
            </a:endParaRPr>
          </a:p>
          <a:p>
            <a:pPr marL="12700" marR="2109470">
              <a:lnSpc>
                <a:spcPts val="2300"/>
              </a:lnSpc>
              <a:spcBef>
                <a:spcPts val="114"/>
              </a:spcBef>
            </a:pPr>
            <a:r>
              <a:rPr dirty="0" sz="1450" spc="-10">
                <a:latin typeface="Times New Roman"/>
                <a:cs typeface="Times New Roman"/>
              </a:rPr>
              <a:t>“Who goes?” </a:t>
            </a:r>
            <a:r>
              <a:rPr dirty="0" sz="1450" spc="-5">
                <a:latin typeface="Times New Roman"/>
                <a:cs typeface="Times New Roman"/>
              </a:rPr>
              <a:t>he </a:t>
            </a:r>
            <a:r>
              <a:rPr dirty="0" sz="1450" spc="-10">
                <a:latin typeface="Times New Roman"/>
                <a:cs typeface="Times New Roman"/>
              </a:rPr>
              <a:t>shouted. “Hugh, who goes?”  </a:t>
            </a:r>
            <a:r>
              <a:rPr dirty="0" sz="1450" spc="-20">
                <a:latin typeface="Times New Roman"/>
                <a:cs typeface="Times New Roman"/>
              </a:rPr>
              <a:t>“’Tis </a:t>
            </a:r>
            <a:r>
              <a:rPr dirty="0" sz="1450" spc="-10">
                <a:latin typeface="Times New Roman"/>
                <a:cs typeface="Times New Roman"/>
              </a:rPr>
              <a:t>Master Shelton, </a:t>
            </a:r>
            <a:r>
              <a:rPr dirty="0" sz="1450" spc="-5">
                <a:latin typeface="Times New Roman"/>
                <a:cs typeface="Times New Roman"/>
              </a:rPr>
              <a:t>John,” </a:t>
            </a:r>
            <a:r>
              <a:rPr dirty="0" sz="1450" spc="-10">
                <a:latin typeface="Times New Roman"/>
                <a:cs typeface="Times New Roman"/>
              </a:rPr>
              <a:t>replied the</a:t>
            </a:r>
            <a:r>
              <a:rPr dirty="0" sz="1450" spc="30">
                <a:latin typeface="Times New Roman"/>
                <a:cs typeface="Times New Roman"/>
              </a:rPr>
              <a:t> </a:t>
            </a:r>
            <a:r>
              <a:rPr dirty="0" sz="1450" spc="-10">
                <a:latin typeface="Times New Roman"/>
                <a:cs typeface="Times New Roman"/>
              </a:rPr>
              <a:t>ferryman.</a:t>
            </a:r>
            <a:endParaRPr sz="1450">
              <a:latin typeface="Times New Roman"/>
              <a:cs typeface="Times New Roman"/>
            </a:endParaRPr>
          </a:p>
          <a:p>
            <a:pPr marL="12700" marR="9525">
              <a:lnSpc>
                <a:spcPts val="1730"/>
              </a:lnSpc>
              <a:spcBef>
                <a:spcPts val="465"/>
              </a:spcBef>
            </a:pPr>
            <a:r>
              <a:rPr dirty="0" sz="1450" spc="-10">
                <a:latin typeface="Times New Roman"/>
                <a:cs typeface="Times New Roman"/>
              </a:rPr>
              <a:t>“Stand, Dick Shelton!” bawled the man </a:t>
            </a:r>
            <a:r>
              <a:rPr dirty="0" sz="1450" spc="-5">
                <a:latin typeface="Times New Roman"/>
                <a:cs typeface="Times New Roman"/>
              </a:rPr>
              <a:t>upon </a:t>
            </a:r>
            <a:r>
              <a:rPr dirty="0" sz="1450" spc="-10">
                <a:latin typeface="Times New Roman"/>
                <a:cs typeface="Times New Roman"/>
              </a:rPr>
              <a:t>the island. </a:t>
            </a:r>
            <a:r>
              <a:rPr dirty="0" sz="1450" spc="-60">
                <a:latin typeface="Times New Roman"/>
                <a:cs typeface="Times New Roman"/>
              </a:rPr>
              <a:t>“Ye </a:t>
            </a:r>
            <a:r>
              <a:rPr dirty="0" sz="1450" spc="-10">
                <a:latin typeface="Times New Roman"/>
                <a:cs typeface="Times New Roman"/>
              </a:rPr>
              <a:t>shall have </a:t>
            </a:r>
            <a:r>
              <a:rPr dirty="0" sz="1450" spc="-5">
                <a:latin typeface="Times New Roman"/>
                <a:cs typeface="Times New Roman"/>
              </a:rPr>
              <a:t>no  </a:t>
            </a:r>
            <a:r>
              <a:rPr dirty="0" sz="1450" spc="-10">
                <a:latin typeface="Times New Roman"/>
                <a:cs typeface="Times New Roman"/>
              </a:rPr>
              <a:t>hurt,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rood! </a:t>
            </a:r>
            <a:r>
              <a:rPr dirty="0" sz="1450" spc="-10">
                <a:latin typeface="Times New Roman"/>
                <a:cs typeface="Times New Roman"/>
              </a:rPr>
              <a:t>Stand! Back </a:t>
            </a:r>
            <a:r>
              <a:rPr dirty="0" sz="1450" spc="-5">
                <a:latin typeface="Times New Roman"/>
                <a:cs typeface="Times New Roman"/>
              </a:rPr>
              <a:t>out, </a:t>
            </a:r>
            <a:r>
              <a:rPr dirty="0" sz="1450" spc="-10">
                <a:latin typeface="Times New Roman"/>
                <a:cs typeface="Times New Roman"/>
              </a:rPr>
              <a:t>Hugh</a:t>
            </a:r>
            <a:r>
              <a:rPr dirty="0" sz="1450" spc="15">
                <a:latin typeface="Times New Roman"/>
                <a:cs typeface="Times New Roman"/>
              </a:rPr>
              <a:t> </a:t>
            </a:r>
            <a:r>
              <a:rPr dirty="0" sz="1450" spc="-10">
                <a:latin typeface="Times New Roman"/>
                <a:cs typeface="Times New Roman"/>
              </a:rPr>
              <a:t>Ferryman.”</a:t>
            </a:r>
            <a:endParaRPr sz="1450">
              <a:latin typeface="Times New Roman"/>
              <a:cs typeface="Times New Roman"/>
            </a:endParaRPr>
          </a:p>
          <a:p>
            <a:pPr marL="12700">
              <a:lnSpc>
                <a:spcPct val="100000"/>
              </a:lnSpc>
              <a:spcBef>
                <a:spcPts val="509"/>
              </a:spcBef>
            </a:pPr>
            <a:r>
              <a:rPr dirty="0" sz="1450" spc="-10">
                <a:latin typeface="Times New Roman"/>
                <a:cs typeface="Times New Roman"/>
              </a:rPr>
              <a:t>Dick cried </a:t>
            </a:r>
            <a:r>
              <a:rPr dirty="0" sz="1450" spc="-5">
                <a:latin typeface="Times New Roman"/>
                <a:cs typeface="Times New Roman"/>
              </a:rPr>
              <a:t>a </a:t>
            </a:r>
            <a:r>
              <a:rPr dirty="0" sz="1450" spc="-10">
                <a:latin typeface="Times New Roman"/>
                <a:cs typeface="Times New Roman"/>
              </a:rPr>
              <a:t>taunting</a:t>
            </a:r>
            <a:r>
              <a:rPr dirty="0" sz="1450">
                <a:latin typeface="Times New Roman"/>
                <a:cs typeface="Times New Roman"/>
              </a:rPr>
              <a:t> </a:t>
            </a:r>
            <a:r>
              <a:rPr dirty="0" sz="1450" spc="-20">
                <a:latin typeface="Times New Roman"/>
                <a:cs typeface="Times New Roman"/>
              </a:rPr>
              <a:t>answer.</a:t>
            </a:r>
            <a:endParaRPr sz="1450">
              <a:latin typeface="Times New Roman"/>
              <a:cs typeface="Times New Roman"/>
            </a:endParaRPr>
          </a:p>
          <a:p>
            <a:pPr marL="12700">
              <a:lnSpc>
                <a:spcPct val="100000"/>
              </a:lnSpc>
              <a:spcBef>
                <a:spcPts val="565"/>
              </a:spcBef>
            </a:pPr>
            <a:r>
              <a:rPr dirty="0" sz="1450" spc="-30">
                <a:latin typeface="Times New Roman"/>
                <a:cs typeface="Times New Roman"/>
              </a:rPr>
              <a:t>“Nay, </a:t>
            </a:r>
            <a:r>
              <a:rPr dirty="0" sz="1450" spc="-10">
                <a:latin typeface="Times New Roman"/>
                <a:cs typeface="Times New Roman"/>
              </a:rPr>
              <a:t>then, </a:t>
            </a:r>
            <a:r>
              <a:rPr dirty="0" sz="1450" spc="-5">
                <a:latin typeface="Times New Roman"/>
                <a:cs typeface="Times New Roman"/>
              </a:rPr>
              <a:t>ye </a:t>
            </a:r>
            <a:r>
              <a:rPr dirty="0" sz="1450" spc="-10">
                <a:latin typeface="Times New Roman"/>
                <a:cs typeface="Times New Roman"/>
              </a:rPr>
              <a:t>shall </a:t>
            </a:r>
            <a:r>
              <a:rPr dirty="0" sz="1450" spc="-5">
                <a:latin typeface="Times New Roman"/>
                <a:cs typeface="Times New Roman"/>
              </a:rPr>
              <a:t>go </a:t>
            </a:r>
            <a:r>
              <a:rPr dirty="0" sz="1450" spc="-10">
                <a:latin typeface="Times New Roman"/>
                <a:cs typeface="Times New Roman"/>
              </a:rPr>
              <a:t>afoot,” returned the man; and </a:t>
            </a:r>
            <a:r>
              <a:rPr dirty="0" sz="1450" spc="-5">
                <a:latin typeface="Times New Roman"/>
                <a:cs typeface="Times New Roman"/>
              </a:rPr>
              <a:t>he </a:t>
            </a:r>
            <a:r>
              <a:rPr dirty="0" sz="1450" spc="-10">
                <a:latin typeface="Times New Roman"/>
                <a:cs typeface="Times New Roman"/>
              </a:rPr>
              <a:t>let drive an</a:t>
            </a:r>
            <a:r>
              <a:rPr dirty="0" sz="1450" spc="130">
                <a:latin typeface="Times New Roman"/>
                <a:cs typeface="Times New Roman"/>
              </a:rPr>
              <a:t> </a:t>
            </a:r>
            <a:r>
              <a:rPr dirty="0" sz="1450" spc="-25">
                <a:latin typeface="Times New Roman"/>
                <a:cs typeface="Times New Roman"/>
              </a:rPr>
              <a:t>arrow.</a:t>
            </a:r>
            <a:endParaRPr sz="145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11430">
              <a:lnSpc>
                <a:spcPts val="1730"/>
              </a:lnSpc>
              <a:spcBef>
                <a:spcPts val="155"/>
              </a:spcBef>
            </a:pPr>
            <a:r>
              <a:rPr dirty="0" sz="1450" spc="-10">
                <a:latin typeface="Times New Roman"/>
                <a:cs typeface="Times New Roman"/>
              </a:rPr>
              <a:t>The horse, struck </a:t>
            </a:r>
            <a:r>
              <a:rPr dirty="0" sz="1450" spc="-5">
                <a:latin typeface="Times New Roman"/>
                <a:cs typeface="Times New Roman"/>
              </a:rPr>
              <a:t>by </a:t>
            </a:r>
            <a:r>
              <a:rPr dirty="0" sz="1450" spc="-10">
                <a:latin typeface="Times New Roman"/>
                <a:cs typeface="Times New Roman"/>
              </a:rPr>
              <a:t>the shaft, lashed </a:t>
            </a:r>
            <a:r>
              <a:rPr dirty="0" sz="1450" spc="-5">
                <a:latin typeface="Times New Roman"/>
                <a:cs typeface="Times New Roman"/>
              </a:rPr>
              <a:t>out </a:t>
            </a:r>
            <a:r>
              <a:rPr dirty="0" sz="1450" spc="-10">
                <a:latin typeface="Times New Roman"/>
                <a:cs typeface="Times New Roman"/>
              </a:rPr>
              <a:t>in agony and terror; the boat  capsized, and the next moment all were struggling in the eddies </a:t>
            </a:r>
            <a:r>
              <a:rPr dirty="0" sz="1450" spc="-5">
                <a:latin typeface="Times New Roman"/>
                <a:cs typeface="Times New Roman"/>
              </a:rPr>
              <a:t>of </a:t>
            </a:r>
            <a:r>
              <a:rPr dirty="0" sz="1450" spc="-10">
                <a:latin typeface="Times New Roman"/>
                <a:cs typeface="Times New Roman"/>
              </a:rPr>
              <a:t>the</a:t>
            </a:r>
            <a:r>
              <a:rPr dirty="0" sz="1450" spc="114">
                <a:latin typeface="Times New Roman"/>
                <a:cs typeface="Times New Roman"/>
              </a:rPr>
              <a:t> </a:t>
            </a:r>
            <a:r>
              <a:rPr dirty="0" sz="1450" spc="-20">
                <a:latin typeface="Times New Roman"/>
                <a:cs typeface="Times New Roman"/>
              </a:rPr>
              <a:t>river.</a:t>
            </a:r>
            <a:endParaRPr sz="1450">
              <a:latin typeface="Times New Roman"/>
              <a:cs typeface="Times New Roman"/>
            </a:endParaRPr>
          </a:p>
          <a:p>
            <a:pPr algn="just" marL="12700" marR="8890">
              <a:lnSpc>
                <a:spcPts val="1730"/>
              </a:lnSpc>
              <a:spcBef>
                <a:spcPts val="575"/>
              </a:spcBef>
            </a:pPr>
            <a:r>
              <a:rPr dirty="0" sz="1450" spc="-10">
                <a:latin typeface="Times New Roman"/>
                <a:cs typeface="Times New Roman"/>
              </a:rPr>
              <a:t>When Dick came </a:t>
            </a:r>
            <a:r>
              <a:rPr dirty="0" sz="1450" spc="-5">
                <a:latin typeface="Times New Roman"/>
                <a:cs typeface="Times New Roman"/>
              </a:rPr>
              <a:t>up, he </a:t>
            </a:r>
            <a:r>
              <a:rPr dirty="0" sz="1450" spc="-10">
                <a:latin typeface="Times New Roman"/>
                <a:cs typeface="Times New Roman"/>
              </a:rPr>
              <a:t>was within </a:t>
            </a:r>
            <a:r>
              <a:rPr dirty="0" sz="1450" spc="-5">
                <a:latin typeface="Times New Roman"/>
                <a:cs typeface="Times New Roman"/>
              </a:rPr>
              <a:t>a </a:t>
            </a:r>
            <a:r>
              <a:rPr dirty="0" sz="1450" spc="-10">
                <a:latin typeface="Times New Roman"/>
                <a:cs typeface="Times New Roman"/>
              </a:rPr>
              <a:t>yard </a:t>
            </a:r>
            <a:r>
              <a:rPr dirty="0" sz="1450" spc="-5">
                <a:latin typeface="Times New Roman"/>
                <a:cs typeface="Times New Roman"/>
              </a:rPr>
              <a:t>of </a:t>
            </a:r>
            <a:r>
              <a:rPr dirty="0" sz="1450" spc="-10">
                <a:latin typeface="Times New Roman"/>
                <a:cs typeface="Times New Roman"/>
              </a:rPr>
              <a:t>the bank; and before his eyes  were </a:t>
            </a:r>
            <a:r>
              <a:rPr dirty="0" sz="1450" spc="-20">
                <a:latin typeface="Times New Roman"/>
                <a:cs typeface="Times New Roman"/>
              </a:rPr>
              <a:t>clear, </a:t>
            </a:r>
            <a:r>
              <a:rPr dirty="0" sz="1450" spc="-10">
                <a:latin typeface="Times New Roman"/>
                <a:cs typeface="Times New Roman"/>
              </a:rPr>
              <a:t>his hand had closed </a:t>
            </a:r>
            <a:r>
              <a:rPr dirty="0" sz="1450" spc="-5">
                <a:latin typeface="Times New Roman"/>
                <a:cs typeface="Times New Roman"/>
              </a:rPr>
              <a:t>on </a:t>
            </a:r>
            <a:r>
              <a:rPr dirty="0" sz="1450" spc="-10">
                <a:latin typeface="Times New Roman"/>
                <a:cs typeface="Times New Roman"/>
              </a:rPr>
              <a:t>something firm and strong that instantly  began to drag him forward. It was the riding-rod, that Matcham, crawling forth  </a:t>
            </a:r>
            <a:r>
              <a:rPr dirty="0" sz="1450" spc="-5">
                <a:latin typeface="Times New Roman"/>
                <a:cs typeface="Times New Roman"/>
              </a:rPr>
              <a:t>upon </a:t>
            </a:r>
            <a:r>
              <a:rPr dirty="0" sz="1450" spc="-10">
                <a:latin typeface="Times New Roman"/>
                <a:cs typeface="Times New Roman"/>
              </a:rPr>
              <a:t>an overhanging </a:t>
            </a:r>
            <a:r>
              <a:rPr dirty="0" sz="1450" spc="-25">
                <a:latin typeface="Times New Roman"/>
                <a:cs typeface="Times New Roman"/>
              </a:rPr>
              <a:t>willow, </a:t>
            </a:r>
            <a:r>
              <a:rPr dirty="0" sz="1450" spc="-10">
                <a:latin typeface="Times New Roman"/>
                <a:cs typeface="Times New Roman"/>
              </a:rPr>
              <a:t>had opportunely thrust into his</a:t>
            </a:r>
            <a:r>
              <a:rPr dirty="0" sz="1450" spc="80">
                <a:latin typeface="Times New Roman"/>
                <a:cs typeface="Times New Roman"/>
              </a:rPr>
              <a:t> </a:t>
            </a:r>
            <a:r>
              <a:rPr dirty="0" sz="1450" spc="-10">
                <a:latin typeface="Times New Roman"/>
                <a:cs typeface="Times New Roman"/>
              </a:rPr>
              <a:t>grasp.</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“By the mass!” cried Dick, as </a:t>
            </a:r>
            <a:r>
              <a:rPr dirty="0" sz="1450" spc="-5">
                <a:latin typeface="Times New Roman"/>
                <a:cs typeface="Times New Roman"/>
              </a:rPr>
              <a:t>he </a:t>
            </a:r>
            <a:r>
              <a:rPr dirty="0" sz="1450" spc="-10">
                <a:latin typeface="Times New Roman"/>
                <a:cs typeface="Times New Roman"/>
              </a:rPr>
              <a:t>was helped ashore, “that makes </a:t>
            </a:r>
            <a:r>
              <a:rPr dirty="0" sz="1450" spc="-5">
                <a:latin typeface="Times New Roman"/>
                <a:cs typeface="Times New Roman"/>
              </a:rPr>
              <a:t>a </a:t>
            </a:r>
            <a:r>
              <a:rPr dirty="0" sz="1450" spc="-10">
                <a:latin typeface="Times New Roman"/>
                <a:cs typeface="Times New Roman"/>
              </a:rPr>
              <a:t>life </a:t>
            </a:r>
            <a:r>
              <a:rPr dirty="0" sz="1450" spc="-5">
                <a:latin typeface="Times New Roman"/>
                <a:cs typeface="Times New Roman"/>
              </a:rPr>
              <a:t>I </a:t>
            </a:r>
            <a:r>
              <a:rPr dirty="0" sz="1450" spc="-10">
                <a:latin typeface="Times New Roman"/>
                <a:cs typeface="Times New Roman"/>
              </a:rPr>
              <a:t>owe  </a:t>
            </a:r>
            <a:r>
              <a:rPr dirty="0" sz="1450" spc="-5">
                <a:latin typeface="Times New Roman"/>
                <a:cs typeface="Times New Roman"/>
              </a:rPr>
              <a:t>you. I </a:t>
            </a:r>
            <a:r>
              <a:rPr dirty="0" sz="1450" spc="-10">
                <a:latin typeface="Times New Roman"/>
                <a:cs typeface="Times New Roman"/>
              </a:rPr>
              <a:t>swim like </a:t>
            </a:r>
            <a:r>
              <a:rPr dirty="0" sz="1450" spc="-5">
                <a:latin typeface="Times New Roman"/>
                <a:cs typeface="Times New Roman"/>
              </a:rPr>
              <a:t>a </a:t>
            </a:r>
            <a:r>
              <a:rPr dirty="0" sz="1450" spc="-10">
                <a:latin typeface="Times New Roman"/>
                <a:cs typeface="Times New Roman"/>
              </a:rPr>
              <a:t>cannon-ball.” And </a:t>
            </a:r>
            <a:r>
              <a:rPr dirty="0" sz="1450" spc="-5">
                <a:latin typeface="Times New Roman"/>
                <a:cs typeface="Times New Roman"/>
              </a:rPr>
              <a:t>he </a:t>
            </a:r>
            <a:r>
              <a:rPr dirty="0" sz="1450" spc="-10">
                <a:latin typeface="Times New Roman"/>
                <a:cs typeface="Times New Roman"/>
              </a:rPr>
              <a:t>turned instantly towards the</a:t>
            </a:r>
            <a:r>
              <a:rPr dirty="0" sz="1450" spc="95">
                <a:latin typeface="Times New Roman"/>
                <a:cs typeface="Times New Roman"/>
              </a:rPr>
              <a:t> </a:t>
            </a:r>
            <a:r>
              <a:rPr dirty="0" sz="1450" spc="-10">
                <a:latin typeface="Times New Roman"/>
                <a:cs typeface="Times New Roman"/>
              </a:rPr>
              <a:t>island.</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Midway </a:t>
            </a:r>
            <a:r>
              <a:rPr dirty="0" sz="1450" spc="-20">
                <a:latin typeface="Times New Roman"/>
                <a:cs typeface="Times New Roman"/>
              </a:rPr>
              <a:t>over, </a:t>
            </a:r>
            <a:r>
              <a:rPr dirty="0" sz="1450" spc="-10">
                <a:latin typeface="Times New Roman"/>
                <a:cs typeface="Times New Roman"/>
              </a:rPr>
              <a:t>Hugh Ferryman was swimming with his upturned boat, while  John-a-Fenne, furious at the ill-fortune </a:t>
            </a:r>
            <a:r>
              <a:rPr dirty="0" sz="1450" spc="-5">
                <a:latin typeface="Times New Roman"/>
                <a:cs typeface="Times New Roman"/>
              </a:rPr>
              <a:t>of </a:t>
            </a:r>
            <a:r>
              <a:rPr dirty="0" sz="1450" spc="-10">
                <a:latin typeface="Times New Roman"/>
                <a:cs typeface="Times New Roman"/>
              </a:rPr>
              <a:t>his shot, bawled to him to</a:t>
            </a:r>
            <a:r>
              <a:rPr dirty="0" sz="1450" spc="120">
                <a:latin typeface="Times New Roman"/>
                <a:cs typeface="Times New Roman"/>
              </a:rPr>
              <a:t> </a:t>
            </a:r>
            <a:r>
              <a:rPr dirty="0" sz="1450" spc="-25">
                <a:latin typeface="Times New Roman"/>
                <a:cs typeface="Times New Roman"/>
              </a:rPr>
              <a:t>hurry.</a:t>
            </a:r>
            <a:endParaRPr sz="1450">
              <a:latin typeface="Times New Roman"/>
              <a:cs typeface="Times New Roman"/>
            </a:endParaRPr>
          </a:p>
          <a:p>
            <a:pPr algn="just" marL="12700" marR="12700">
              <a:lnSpc>
                <a:spcPts val="1730"/>
              </a:lnSpc>
              <a:spcBef>
                <a:spcPts val="575"/>
              </a:spcBef>
            </a:pPr>
            <a:r>
              <a:rPr dirty="0" sz="1450" spc="-10">
                <a:latin typeface="Times New Roman"/>
                <a:cs typeface="Times New Roman"/>
              </a:rPr>
              <a:t>“Come, Jack,” said Shelton, “run for it! Ere Hugh can hale his </a:t>
            </a:r>
            <a:r>
              <a:rPr dirty="0" sz="1450" spc="-15">
                <a:latin typeface="Times New Roman"/>
                <a:cs typeface="Times New Roman"/>
              </a:rPr>
              <a:t>barge </a:t>
            </a:r>
            <a:r>
              <a:rPr dirty="0" sz="1450" spc="-10">
                <a:latin typeface="Times New Roman"/>
                <a:cs typeface="Times New Roman"/>
              </a:rPr>
              <a:t>across, </a:t>
            </a:r>
            <a:r>
              <a:rPr dirty="0" sz="1450" spc="-5">
                <a:latin typeface="Times New Roman"/>
                <a:cs typeface="Times New Roman"/>
              </a:rPr>
              <a:t>or  </a:t>
            </a:r>
            <a:r>
              <a:rPr dirty="0" sz="1450" spc="-10">
                <a:latin typeface="Times New Roman"/>
                <a:cs typeface="Times New Roman"/>
              </a:rPr>
              <a:t>the pair </a:t>
            </a:r>
            <a:r>
              <a:rPr dirty="0" sz="1450" spc="-5">
                <a:latin typeface="Times New Roman"/>
                <a:cs typeface="Times New Roman"/>
              </a:rPr>
              <a:t>of </a:t>
            </a:r>
            <a:r>
              <a:rPr dirty="0" sz="1450" spc="-10">
                <a:latin typeface="Times New Roman"/>
                <a:cs typeface="Times New Roman"/>
              </a:rPr>
              <a:t>’em can get it righted, we may </a:t>
            </a:r>
            <a:r>
              <a:rPr dirty="0" sz="1450" spc="-5">
                <a:latin typeface="Times New Roman"/>
                <a:cs typeface="Times New Roman"/>
              </a:rPr>
              <a:t>be out of</a:t>
            </a:r>
            <a:r>
              <a:rPr dirty="0" sz="1450" spc="40">
                <a:latin typeface="Times New Roman"/>
                <a:cs typeface="Times New Roman"/>
              </a:rPr>
              <a:t> </a:t>
            </a:r>
            <a:r>
              <a:rPr dirty="0" sz="1450" spc="-25">
                <a:latin typeface="Times New Roman"/>
                <a:cs typeface="Times New Roman"/>
              </a:rPr>
              <a:t>cry.”</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And adding example to his words, </a:t>
            </a:r>
            <a:r>
              <a:rPr dirty="0" sz="1450" spc="-5">
                <a:latin typeface="Times New Roman"/>
                <a:cs typeface="Times New Roman"/>
              </a:rPr>
              <a:t>he </a:t>
            </a:r>
            <a:r>
              <a:rPr dirty="0" sz="1450" spc="-10">
                <a:latin typeface="Times New Roman"/>
                <a:cs typeface="Times New Roman"/>
              </a:rPr>
              <a:t>began to </a:t>
            </a:r>
            <a:r>
              <a:rPr dirty="0" sz="1450" spc="-5">
                <a:latin typeface="Times New Roman"/>
                <a:cs typeface="Times New Roman"/>
              </a:rPr>
              <a:t>run, dodging </a:t>
            </a:r>
            <a:r>
              <a:rPr dirty="0" sz="1450" spc="-10">
                <a:latin typeface="Times New Roman"/>
                <a:cs typeface="Times New Roman"/>
              </a:rPr>
              <a:t>among the  willows, and in marshy places leaping from tussock to tussock. He had </a:t>
            </a:r>
            <a:r>
              <a:rPr dirty="0" sz="1450" spc="-5">
                <a:latin typeface="Times New Roman"/>
                <a:cs typeface="Times New Roman"/>
              </a:rPr>
              <a:t>no  </a:t>
            </a:r>
            <a:r>
              <a:rPr dirty="0" sz="1450" spc="-10">
                <a:latin typeface="Times New Roman"/>
                <a:cs typeface="Times New Roman"/>
              </a:rPr>
              <a:t>time to look for his direction; all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was to turn his back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river, </a:t>
            </a:r>
            <a:r>
              <a:rPr dirty="0" sz="1450" spc="-10">
                <a:latin typeface="Times New Roman"/>
                <a:cs typeface="Times New Roman"/>
              </a:rPr>
              <a:t>and </a:t>
            </a:r>
            <a:r>
              <a:rPr dirty="0" sz="1450" spc="-5">
                <a:latin typeface="Times New Roman"/>
                <a:cs typeface="Times New Roman"/>
              </a:rPr>
              <a:t>put </a:t>
            </a:r>
            <a:r>
              <a:rPr dirty="0" sz="1450" spc="-10">
                <a:latin typeface="Times New Roman"/>
                <a:cs typeface="Times New Roman"/>
              </a:rPr>
              <a:t>all his heart to</a:t>
            </a:r>
            <a:r>
              <a:rPr dirty="0" sz="1450" spc="30">
                <a:latin typeface="Times New Roman"/>
                <a:cs typeface="Times New Roman"/>
              </a:rPr>
              <a:t> </a:t>
            </a:r>
            <a:r>
              <a:rPr dirty="0" sz="1450" spc="-10">
                <a:latin typeface="Times New Roman"/>
                <a:cs typeface="Times New Roman"/>
              </a:rPr>
              <a:t>running.</a:t>
            </a:r>
            <a:endParaRPr sz="1450">
              <a:latin typeface="Times New Roman"/>
              <a:cs typeface="Times New Roman"/>
            </a:endParaRPr>
          </a:p>
          <a:p>
            <a:pPr algn="just" marL="12700" marR="5080">
              <a:lnSpc>
                <a:spcPts val="1730"/>
              </a:lnSpc>
              <a:spcBef>
                <a:spcPts val="570"/>
              </a:spcBef>
            </a:pPr>
            <a:r>
              <a:rPr dirty="0" sz="1450" spc="-20">
                <a:latin typeface="Times New Roman"/>
                <a:cs typeface="Times New Roman"/>
              </a:rPr>
              <a:t>Presently, </a:t>
            </a:r>
            <a:r>
              <a:rPr dirty="0" sz="1450" spc="-15">
                <a:latin typeface="Times New Roman"/>
                <a:cs typeface="Times New Roman"/>
              </a:rPr>
              <a:t>however, </a:t>
            </a:r>
            <a:r>
              <a:rPr dirty="0" sz="1450" spc="-10">
                <a:latin typeface="Times New Roman"/>
                <a:cs typeface="Times New Roman"/>
              </a:rPr>
              <a:t>the ground began to rise, which showed him </a:t>
            </a:r>
            <a:r>
              <a:rPr dirty="0" sz="1450" spc="-5">
                <a:latin typeface="Times New Roman"/>
                <a:cs typeface="Times New Roman"/>
              </a:rPr>
              <a:t>he </a:t>
            </a:r>
            <a:r>
              <a:rPr dirty="0" sz="1450" spc="-10">
                <a:latin typeface="Times New Roman"/>
                <a:cs typeface="Times New Roman"/>
              </a:rPr>
              <a:t>was still in  the right </a:t>
            </a:r>
            <a:r>
              <a:rPr dirty="0" sz="1450" spc="-35">
                <a:latin typeface="Times New Roman"/>
                <a:cs typeface="Times New Roman"/>
              </a:rPr>
              <a:t>way, </a:t>
            </a:r>
            <a:r>
              <a:rPr dirty="0" sz="1450" spc="-10">
                <a:latin typeface="Times New Roman"/>
                <a:cs typeface="Times New Roman"/>
              </a:rPr>
              <a:t>and soon after they came forth </a:t>
            </a:r>
            <a:r>
              <a:rPr dirty="0" sz="1450" spc="-5">
                <a:latin typeface="Times New Roman"/>
                <a:cs typeface="Times New Roman"/>
              </a:rPr>
              <a:t>upon a </a:t>
            </a:r>
            <a:r>
              <a:rPr dirty="0" sz="1450" spc="-10">
                <a:latin typeface="Times New Roman"/>
                <a:cs typeface="Times New Roman"/>
              </a:rPr>
              <a:t>slope </a:t>
            </a:r>
            <a:r>
              <a:rPr dirty="0" sz="1450" spc="-5">
                <a:latin typeface="Times New Roman"/>
                <a:cs typeface="Times New Roman"/>
              </a:rPr>
              <a:t>of </a:t>
            </a:r>
            <a:r>
              <a:rPr dirty="0" sz="1450" spc="-10">
                <a:latin typeface="Times New Roman"/>
                <a:cs typeface="Times New Roman"/>
              </a:rPr>
              <a:t>solid turf, where  elms began to mingle with the</a:t>
            </a:r>
            <a:r>
              <a:rPr dirty="0" sz="1450" spc="15">
                <a:latin typeface="Times New Roman"/>
                <a:cs typeface="Times New Roman"/>
              </a:rPr>
              <a:t> </a:t>
            </a:r>
            <a:r>
              <a:rPr dirty="0" sz="1450" spc="-10">
                <a:latin typeface="Times New Roman"/>
                <a:cs typeface="Times New Roman"/>
              </a:rPr>
              <a:t>willows.</a:t>
            </a:r>
            <a:endParaRPr sz="1450">
              <a:latin typeface="Times New Roman"/>
              <a:cs typeface="Times New Roman"/>
            </a:endParaRPr>
          </a:p>
          <a:p>
            <a:pPr algn="just" marL="12700" marR="10160">
              <a:lnSpc>
                <a:spcPts val="1730"/>
              </a:lnSpc>
              <a:spcBef>
                <a:spcPts val="575"/>
              </a:spcBef>
            </a:pPr>
            <a:r>
              <a:rPr dirty="0" sz="1450" spc="-10">
                <a:latin typeface="Times New Roman"/>
                <a:cs typeface="Times New Roman"/>
              </a:rPr>
              <a:t>But here Matcham, who had been dragging far into the </a:t>
            </a:r>
            <a:r>
              <a:rPr dirty="0" sz="1450" spc="-20">
                <a:latin typeface="Times New Roman"/>
                <a:cs typeface="Times New Roman"/>
              </a:rPr>
              <a:t>rear, </a:t>
            </a:r>
            <a:r>
              <a:rPr dirty="0" sz="1450" spc="-10">
                <a:latin typeface="Times New Roman"/>
                <a:cs typeface="Times New Roman"/>
              </a:rPr>
              <a:t>threw himself  fairly down.</a:t>
            </a:r>
            <a:endParaRPr sz="1450">
              <a:latin typeface="Times New Roman"/>
              <a:cs typeface="Times New Roman"/>
            </a:endParaRPr>
          </a:p>
          <a:p>
            <a:pPr algn="just" marL="12700" marR="1638300">
              <a:lnSpc>
                <a:spcPts val="2300"/>
              </a:lnSpc>
              <a:spcBef>
                <a:spcPts val="114"/>
              </a:spcBef>
            </a:pPr>
            <a:r>
              <a:rPr dirty="0" sz="1450" spc="-10">
                <a:latin typeface="Times New Roman"/>
                <a:cs typeface="Times New Roman"/>
              </a:rPr>
              <a:t>“Leave me, Dick!” </a:t>
            </a:r>
            <a:r>
              <a:rPr dirty="0" sz="1450" spc="-5">
                <a:latin typeface="Times New Roman"/>
                <a:cs typeface="Times New Roman"/>
              </a:rPr>
              <a:t>he </a:t>
            </a:r>
            <a:r>
              <a:rPr dirty="0" sz="1450" spc="-10">
                <a:latin typeface="Times New Roman"/>
                <a:cs typeface="Times New Roman"/>
              </a:rPr>
              <a:t>cried, pantingly; “I can </a:t>
            </a:r>
            <a:r>
              <a:rPr dirty="0" sz="1450" spc="-5">
                <a:latin typeface="Times New Roman"/>
                <a:cs typeface="Times New Roman"/>
              </a:rPr>
              <a:t>no </a:t>
            </a:r>
            <a:r>
              <a:rPr dirty="0" sz="1450" spc="-10">
                <a:latin typeface="Times New Roman"/>
                <a:cs typeface="Times New Roman"/>
              </a:rPr>
              <a:t>more.”  Dick turned, and came back to where his companion</a:t>
            </a:r>
            <a:r>
              <a:rPr dirty="0" sz="1450" spc="60">
                <a:latin typeface="Times New Roman"/>
                <a:cs typeface="Times New Roman"/>
              </a:rPr>
              <a:t> </a:t>
            </a:r>
            <a:r>
              <a:rPr dirty="0" sz="1450" spc="-30">
                <a:latin typeface="Times New Roman"/>
                <a:cs typeface="Times New Roman"/>
              </a:rPr>
              <a:t>lay.</a:t>
            </a:r>
            <a:endParaRPr sz="1450">
              <a:latin typeface="Times New Roman"/>
              <a:cs typeface="Times New Roman"/>
            </a:endParaRPr>
          </a:p>
          <a:p>
            <a:pPr algn="just" marL="12700" marR="5080">
              <a:lnSpc>
                <a:spcPts val="1730"/>
              </a:lnSpc>
              <a:spcBef>
                <a:spcPts val="465"/>
              </a:spcBef>
            </a:pPr>
            <a:r>
              <a:rPr dirty="0" sz="1450" spc="-30">
                <a:latin typeface="Times New Roman"/>
                <a:cs typeface="Times New Roman"/>
              </a:rPr>
              <a:t>“Nay, </a:t>
            </a:r>
            <a:r>
              <a:rPr dirty="0" sz="1450" spc="-10">
                <a:latin typeface="Times New Roman"/>
                <a:cs typeface="Times New Roman"/>
              </a:rPr>
              <a:t>Jack, leave thee!” </a:t>
            </a:r>
            <a:r>
              <a:rPr dirty="0" sz="1450" spc="-5">
                <a:latin typeface="Times New Roman"/>
                <a:cs typeface="Times New Roman"/>
              </a:rPr>
              <a:t>he </a:t>
            </a:r>
            <a:r>
              <a:rPr dirty="0" sz="1450" spc="-10">
                <a:latin typeface="Times New Roman"/>
                <a:cs typeface="Times New Roman"/>
              </a:rPr>
              <a:t>cried. “That were </a:t>
            </a:r>
            <a:r>
              <a:rPr dirty="0" sz="1450" spc="-5">
                <a:latin typeface="Times New Roman"/>
                <a:cs typeface="Times New Roman"/>
              </a:rPr>
              <a:t>a </a:t>
            </a:r>
            <a:r>
              <a:rPr dirty="0" sz="1450" spc="-20">
                <a:latin typeface="Times New Roman"/>
                <a:cs typeface="Times New Roman"/>
              </a:rPr>
              <a:t>knave’s </a:t>
            </a:r>
            <a:r>
              <a:rPr dirty="0" sz="1450" spc="-10">
                <a:latin typeface="Times New Roman"/>
                <a:cs typeface="Times New Roman"/>
              </a:rPr>
              <a:t>trick, to </a:t>
            </a:r>
            <a:r>
              <a:rPr dirty="0" sz="1450" spc="-5">
                <a:latin typeface="Times New Roman"/>
                <a:cs typeface="Times New Roman"/>
              </a:rPr>
              <a:t>be </a:t>
            </a:r>
            <a:r>
              <a:rPr dirty="0" sz="1450" spc="-10">
                <a:latin typeface="Times New Roman"/>
                <a:cs typeface="Times New Roman"/>
              </a:rPr>
              <a:t>sure, when  </a:t>
            </a:r>
            <a:r>
              <a:rPr dirty="0" sz="1450" spc="-5">
                <a:latin typeface="Times New Roman"/>
                <a:cs typeface="Times New Roman"/>
              </a:rPr>
              <a:t>ye </a:t>
            </a:r>
            <a:r>
              <a:rPr dirty="0" sz="1450" spc="-10">
                <a:latin typeface="Times New Roman"/>
                <a:cs typeface="Times New Roman"/>
              </a:rPr>
              <a:t>risked </a:t>
            </a:r>
            <a:r>
              <a:rPr dirty="0" sz="1450" spc="-5">
                <a:latin typeface="Times New Roman"/>
                <a:cs typeface="Times New Roman"/>
              </a:rPr>
              <a:t>a </a:t>
            </a:r>
            <a:r>
              <a:rPr dirty="0" sz="1450" spc="-10">
                <a:latin typeface="Times New Roman"/>
                <a:cs typeface="Times New Roman"/>
              </a:rPr>
              <a:t>shot and </a:t>
            </a:r>
            <a:r>
              <a:rPr dirty="0" sz="1450" spc="-5">
                <a:latin typeface="Times New Roman"/>
                <a:cs typeface="Times New Roman"/>
              </a:rPr>
              <a:t>a </a:t>
            </a:r>
            <a:r>
              <a:rPr dirty="0" sz="1450" spc="-10">
                <a:latin typeface="Times New Roman"/>
                <a:cs typeface="Times New Roman"/>
              </a:rPr>
              <a:t>ducking, </a:t>
            </a:r>
            <a:r>
              <a:rPr dirty="0" sz="1450" spc="-40">
                <a:latin typeface="Times New Roman"/>
                <a:cs typeface="Times New Roman"/>
              </a:rPr>
              <a:t>ay,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drowning </a:t>
            </a:r>
            <a:r>
              <a:rPr dirty="0" sz="1450" spc="-5">
                <a:latin typeface="Times New Roman"/>
                <a:cs typeface="Times New Roman"/>
              </a:rPr>
              <a:t>too, </a:t>
            </a:r>
            <a:r>
              <a:rPr dirty="0" sz="1450" spc="-10">
                <a:latin typeface="Times New Roman"/>
                <a:cs typeface="Times New Roman"/>
              </a:rPr>
              <a:t>to save my life.  Drowning, in sooth; for why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pull you </a:t>
            </a:r>
            <a:r>
              <a:rPr dirty="0" sz="1450" spc="-10">
                <a:latin typeface="Times New Roman"/>
                <a:cs typeface="Times New Roman"/>
              </a:rPr>
              <a:t>in along with me, the saints  alone can</a:t>
            </a:r>
            <a:r>
              <a:rPr dirty="0" sz="1450" spc="-5">
                <a:latin typeface="Times New Roman"/>
                <a:cs typeface="Times New Roman"/>
              </a:rPr>
              <a:t> </a:t>
            </a:r>
            <a:r>
              <a:rPr dirty="0" sz="1450" spc="-10">
                <a:latin typeface="Times New Roman"/>
                <a:cs typeface="Times New Roman"/>
              </a:rPr>
              <a:t>tell!”</a:t>
            </a:r>
            <a:endParaRPr sz="1450">
              <a:latin typeface="Times New Roman"/>
              <a:cs typeface="Times New Roman"/>
            </a:endParaRPr>
          </a:p>
          <a:p>
            <a:pPr algn="just" marL="12700">
              <a:lnSpc>
                <a:spcPct val="100000"/>
              </a:lnSpc>
              <a:spcBef>
                <a:spcPts val="505"/>
              </a:spcBef>
            </a:pPr>
            <a:r>
              <a:rPr dirty="0" sz="1450" spc="-25">
                <a:latin typeface="Times New Roman"/>
                <a:cs typeface="Times New Roman"/>
              </a:rPr>
              <a:t>“Nay,” </a:t>
            </a:r>
            <a:r>
              <a:rPr dirty="0" sz="1450" spc="-10">
                <a:latin typeface="Times New Roman"/>
                <a:cs typeface="Times New Roman"/>
              </a:rPr>
              <a:t>said Matcham, “I would ’a’ saved </a:t>
            </a:r>
            <a:r>
              <a:rPr dirty="0" sz="1450" spc="-5">
                <a:latin typeface="Times New Roman"/>
                <a:cs typeface="Times New Roman"/>
              </a:rPr>
              <a:t>us both, good </a:t>
            </a:r>
            <a:r>
              <a:rPr dirty="0" sz="1450" spc="-10">
                <a:latin typeface="Times New Roman"/>
                <a:cs typeface="Times New Roman"/>
              </a:rPr>
              <a:t>Dick, for </a:t>
            </a:r>
            <a:r>
              <a:rPr dirty="0" sz="1450" spc="-5">
                <a:latin typeface="Times New Roman"/>
                <a:cs typeface="Times New Roman"/>
              </a:rPr>
              <a:t>I </a:t>
            </a:r>
            <a:r>
              <a:rPr dirty="0" sz="1450" spc="-10">
                <a:latin typeface="Times New Roman"/>
                <a:cs typeface="Times New Roman"/>
              </a:rPr>
              <a:t>can</a:t>
            </a:r>
            <a:r>
              <a:rPr dirty="0" sz="1450" spc="-15">
                <a:latin typeface="Times New Roman"/>
                <a:cs typeface="Times New Roman"/>
              </a:rPr>
              <a:t> </a:t>
            </a:r>
            <a:r>
              <a:rPr dirty="0" sz="1450" spc="-10">
                <a:latin typeface="Times New Roman"/>
                <a:cs typeface="Times New Roman"/>
              </a:rPr>
              <a:t>swim.”</a:t>
            </a:r>
            <a:endParaRPr sz="1450">
              <a:latin typeface="Times New Roman"/>
              <a:cs typeface="Times New Roman"/>
            </a:endParaRPr>
          </a:p>
          <a:p>
            <a:pPr algn="just" marL="12700" marR="6350">
              <a:lnSpc>
                <a:spcPts val="1730"/>
              </a:lnSpc>
              <a:spcBef>
                <a:spcPts val="630"/>
              </a:spcBef>
            </a:pPr>
            <a:r>
              <a:rPr dirty="0" sz="1450" spc="-10">
                <a:latin typeface="Times New Roman"/>
                <a:cs typeface="Times New Roman"/>
              </a:rPr>
              <a:t>“Can </a:t>
            </a:r>
            <a:r>
              <a:rPr dirty="0" sz="1450" spc="-5">
                <a:latin typeface="Times New Roman"/>
                <a:cs typeface="Times New Roman"/>
              </a:rPr>
              <a:t>ye </a:t>
            </a:r>
            <a:r>
              <a:rPr dirty="0" sz="1450" spc="-10">
                <a:latin typeface="Times New Roman"/>
                <a:cs typeface="Times New Roman"/>
              </a:rPr>
              <a:t>so?” cried Dick, with open eyes. It was the </a:t>
            </a:r>
            <a:r>
              <a:rPr dirty="0" sz="1450" spc="-5">
                <a:latin typeface="Times New Roman"/>
                <a:cs typeface="Times New Roman"/>
              </a:rPr>
              <a:t>one </a:t>
            </a:r>
            <a:r>
              <a:rPr dirty="0" sz="1450" spc="-10">
                <a:latin typeface="Times New Roman"/>
                <a:cs typeface="Times New Roman"/>
              </a:rPr>
              <a:t>manly  accomplishment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was himself incapable. In the order </a:t>
            </a:r>
            <a:r>
              <a:rPr dirty="0" sz="1450" spc="-5">
                <a:latin typeface="Times New Roman"/>
                <a:cs typeface="Times New Roman"/>
              </a:rPr>
              <a:t>of </a:t>
            </a:r>
            <a:r>
              <a:rPr dirty="0" sz="1450" spc="-10">
                <a:latin typeface="Times New Roman"/>
                <a:cs typeface="Times New Roman"/>
              </a:rPr>
              <a:t>the things  that </a:t>
            </a:r>
            <a:r>
              <a:rPr dirty="0" sz="1450" spc="-5">
                <a:latin typeface="Times New Roman"/>
                <a:cs typeface="Times New Roman"/>
              </a:rPr>
              <a:t>he </a:t>
            </a:r>
            <a:r>
              <a:rPr dirty="0" sz="1450" spc="-10">
                <a:latin typeface="Times New Roman"/>
                <a:cs typeface="Times New Roman"/>
              </a:rPr>
              <a:t>admired, next to having killed </a:t>
            </a:r>
            <a:r>
              <a:rPr dirty="0" sz="1450" spc="-5">
                <a:latin typeface="Times New Roman"/>
                <a:cs typeface="Times New Roman"/>
              </a:rPr>
              <a:t>a </a:t>
            </a:r>
            <a:r>
              <a:rPr dirty="0" sz="1450" spc="-10">
                <a:latin typeface="Times New Roman"/>
                <a:cs typeface="Times New Roman"/>
              </a:rPr>
              <a:t>man in single fight came swimming.  </a:t>
            </a:r>
            <a:r>
              <a:rPr dirty="0" sz="1450" spc="-25">
                <a:latin typeface="Times New Roman"/>
                <a:cs typeface="Times New Roman"/>
              </a:rPr>
              <a:t>“Well,” </a:t>
            </a:r>
            <a:r>
              <a:rPr dirty="0" sz="1450" spc="-5">
                <a:latin typeface="Times New Roman"/>
                <a:cs typeface="Times New Roman"/>
              </a:rPr>
              <a:t>he </a:t>
            </a:r>
            <a:r>
              <a:rPr dirty="0" sz="1450" spc="-10">
                <a:latin typeface="Times New Roman"/>
                <a:cs typeface="Times New Roman"/>
              </a:rPr>
              <a:t>said, “here is </a:t>
            </a:r>
            <a:r>
              <a:rPr dirty="0" sz="1450" spc="-5">
                <a:latin typeface="Times New Roman"/>
                <a:cs typeface="Times New Roman"/>
              </a:rPr>
              <a:t>a </a:t>
            </a:r>
            <a:r>
              <a:rPr dirty="0" sz="1450" spc="-10">
                <a:latin typeface="Times New Roman"/>
                <a:cs typeface="Times New Roman"/>
              </a:rPr>
              <a:t>lesson to despise </a:t>
            </a:r>
            <a:r>
              <a:rPr dirty="0" sz="1450" spc="-5">
                <a:latin typeface="Times New Roman"/>
                <a:cs typeface="Times New Roman"/>
              </a:rPr>
              <a:t>no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promised to care for </a:t>
            </a:r>
            <a:r>
              <a:rPr dirty="0" sz="1450" spc="-5">
                <a:latin typeface="Times New Roman"/>
                <a:cs typeface="Times New Roman"/>
              </a:rPr>
              <a:t>you  </a:t>
            </a:r>
            <a:r>
              <a:rPr dirty="0" sz="1450" spc="-10">
                <a:latin typeface="Times New Roman"/>
                <a:cs typeface="Times New Roman"/>
              </a:rPr>
              <a:t>as far as Holywood, and,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rood, </a:t>
            </a:r>
            <a:r>
              <a:rPr dirty="0" sz="1450" spc="-10">
                <a:latin typeface="Times New Roman"/>
                <a:cs typeface="Times New Roman"/>
              </a:rPr>
              <a:t>Jack, </a:t>
            </a:r>
            <a:r>
              <a:rPr dirty="0" sz="1450" spc="-5">
                <a:latin typeface="Times New Roman"/>
                <a:cs typeface="Times New Roman"/>
              </a:rPr>
              <a:t>y’ </a:t>
            </a:r>
            <a:r>
              <a:rPr dirty="0" sz="1450" spc="-10">
                <a:latin typeface="Times New Roman"/>
                <a:cs typeface="Times New Roman"/>
              </a:rPr>
              <a:t>are more capable to care for  me.”</a:t>
            </a:r>
            <a:endParaRPr sz="1450">
              <a:latin typeface="Times New Roman"/>
              <a:cs typeface="Times New Roman"/>
            </a:endParaRPr>
          </a:p>
          <a:p>
            <a:pPr algn="just" marL="12700">
              <a:lnSpc>
                <a:spcPct val="100000"/>
              </a:lnSpc>
              <a:spcBef>
                <a:spcPts val="500"/>
              </a:spcBef>
            </a:pPr>
            <a:r>
              <a:rPr dirty="0" sz="1450" spc="-30">
                <a:latin typeface="Times New Roman"/>
                <a:cs typeface="Times New Roman"/>
              </a:rPr>
              <a:t>“Well, </a:t>
            </a:r>
            <a:r>
              <a:rPr dirty="0" sz="1450" spc="-10">
                <a:latin typeface="Times New Roman"/>
                <a:cs typeface="Times New Roman"/>
              </a:rPr>
              <a:t>Dick, we’re friends </a:t>
            </a:r>
            <a:r>
              <a:rPr dirty="0" sz="1450" spc="-25">
                <a:latin typeface="Times New Roman"/>
                <a:cs typeface="Times New Roman"/>
              </a:rPr>
              <a:t>now,” </a:t>
            </a:r>
            <a:r>
              <a:rPr dirty="0" sz="1450" spc="-10">
                <a:latin typeface="Times New Roman"/>
                <a:cs typeface="Times New Roman"/>
              </a:rPr>
              <a:t>said</a:t>
            </a:r>
            <a:r>
              <a:rPr dirty="0" sz="1450" spc="50">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marR="8255">
              <a:lnSpc>
                <a:spcPts val="1730"/>
              </a:lnSpc>
              <a:spcBef>
                <a:spcPts val="630"/>
              </a:spcBef>
            </a:pPr>
            <a:r>
              <a:rPr dirty="0" sz="1450" spc="-30">
                <a:latin typeface="Times New Roman"/>
                <a:cs typeface="Times New Roman"/>
              </a:rPr>
              <a:t>“Nay, </a:t>
            </a:r>
            <a:r>
              <a:rPr dirty="0" sz="1450" spc="-5">
                <a:latin typeface="Times New Roman"/>
                <a:cs typeface="Times New Roman"/>
              </a:rPr>
              <a:t>I </a:t>
            </a:r>
            <a:r>
              <a:rPr dirty="0" sz="1450" spc="-10">
                <a:latin typeface="Times New Roman"/>
                <a:cs typeface="Times New Roman"/>
              </a:rPr>
              <a:t>never was unfriends,” answered Dick. “Y’ are </a:t>
            </a:r>
            <a:r>
              <a:rPr dirty="0" sz="1450" spc="-5">
                <a:latin typeface="Times New Roman"/>
                <a:cs typeface="Times New Roman"/>
              </a:rPr>
              <a:t>a </a:t>
            </a:r>
            <a:r>
              <a:rPr dirty="0" sz="1450" spc="-10">
                <a:latin typeface="Times New Roman"/>
                <a:cs typeface="Times New Roman"/>
              </a:rPr>
              <a:t>brave lad in </a:t>
            </a:r>
            <a:r>
              <a:rPr dirty="0" sz="1450" spc="-5">
                <a:latin typeface="Times New Roman"/>
                <a:cs typeface="Times New Roman"/>
              </a:rPr>
              <a:t>your </a:t>
            </a:r>
            <a:r>
              <a:rPr dirty="0" sz="1450" spc="-35">
                <a:latin typeface="Times New Roman"/>
                <a:cs typeface="Times New Roman"/>
              </a:rPr>
              <a:t>way,  </a:t>
            </a:r>
            <a:r>
              <a:rPr dirty="0" sz="1450" spc="-10">
                <a:latin typeface="Times New Roman"/>
                <a:cs typeface="Times New Roman"/>
              </a:rPr>
              <a:t>albeit something </a:t>
            </a:r>
            <a:r>
              <a:rPr dirty="0" sz="1450" spc="-5">
                <a:latin typeface="Times New Roman"/>
                <a:cs typeface="Times New Roman"/>
              </a:rPr>
              <a:t>of a </a:t>
            </a:r>
            <a:r>
              <a:rPr dirty="0" sz="1450" spc="-10">
                <a:latin typeface="Times New Roman"/>
                <a:cs typeface="Times New Roman"/>
              </a:rPr>
              <a:t>milksop, </a:t>
            </a:r>
            <a:r>
              <a:rPr dirty="0" sz="1450" spc="-5">
                <a:latin typeface="Times New Roman"/>
                <a:cs typeface="Times New Roman"/>
              </a:rPr>
              <a:t>too. I </a:t>
            </a:r>
            <a:r>
              <a:rPr dirty="0" sz="1450" spc="-10">
                <a:latin typeface="Times New Roman"/>
                <a:cs typeface="Times New Roman"/>
              </a:rPr>
              <a:t>never met </a:t>
            </a:r>
            <a:r>
              <a:rPr dirty="0" sz="1450" spc="-5">
                <a:latin typeface="Times New Roman"/>
                <a:cs typeface="Times New Roman"/>
              </a:rPr>
              <a:t>your </a:t>
            </a:r>
            <a:r>
              <a:rPr dirty="0" sz="1450" spc="-10">
                <a:latin typeface="Times New Roman"/>
                <a:cs typeface="Times New Roman"/>
              </a:rPr>
              <a:t>like before this </a:t>
            </a:r>
            <a:r>
              <a:rPr dirty="0" sz="1450" spc="-30">
                <a:latin typeface="Times New Roman"/>
                <a:cs typeface="Times New Roman"/>
              </a:rPr>
              <a:t>day. </a:t>
            </a:r>
            <a:r>
              <a:rPr dirty="0" sz="1450" spc="-10">
                <a:latin typeface="Times New Roman"/>
                <a:cs typeface="Times New Roman"/>
              </a:rPr>
              <a:t>But,  prithee, fetch back </a:t>
            </a:r>
            <a:r>
              <a:rPr dirty="0" sz="1450" spc="-5">
                <a:latin typeface="Times New Roman"/>
                <a:cs typeface="Times New Roman"/>
              </a:rPr>
              <a:t>your </a:t>
            </a:r>
            <a:r>
              <a:rPr dirty="0" sz="1450" spc="-10">
                <a:latin typeface="Times New Roman"/>
                <a:cs typeface="Times New Roman"/>
              </a:rPr>
              <a:t>breath, and let </a:t>
            </a:r>
            <a:r>
              <a:rPr dirty="0" sz="1450" spc="-5">
                <a:latin typeface="Times New Roman"/>
                <a:cs typeface="Times New Roman"/>
              </a:rPr>
              <a:t>us on. </a:t>
            </a:r>
            <a:r>
              <a:rPr dirty="0" sz="1450" spc="-10">
                <a:latin typeface="Times New Roman"/>
                <a:cs typeface="Times New Roman"/>
              </a:rPr>
              <a:t>Here is </a:t>
            </a:r>
            <a:r>
              <a:rPr dirty="0" sz="1450" spc="-5">
                <a:latin typeface="Times New Roman"/>
                <a:cs typeface="Times New Roman"/>
              </a:rPr>
              <a:t>no </a:t>
            </a:r>
            <a:r>
              <a:rPr dirty="0" sz="1450" spc="-10">
                <a:latin typeface="Times New Roman"/>
                <a:cs typeface="Times New Roman"/>
              </a:rPr>
              <a:t>place for</a:t>
            </a:r>
            <a:r>
              <a:rPr dirty="0" sz="1450" spc="95">
                <a:latin typeface="Times New Roman"/>
                <a:cs typeface="Times New Roman"/>
              </a:rPr>
              <a:t> </a:t>
            </a:r>
            <a:r>
              <a:rPr dirty="0" sz="1450" spc="-20">
                <a:latin typeface="Times New Roman"/>
                <a:cs typeface="Times New Roman"/>
              </a:rPr>
              <a:t>chatter.”</a:t>
            </a:r>
            <a:endParaRPr sz="145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91650"/>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“My </a:t>
            </a:r>
            <a:r>
              <a:rPr dirty="0" sz="1450" spc="-5">
                <a:latin typeface="Times New Roman"/>
                <a:cs typeface="Times New Roman"/>
              </a:rPr>
              <a:t>foot </a:t>
            </a:r>
            <a:r>
              <a:rPr dirty="0" sz="1450" spc="-10">
                <a:latin typeface="Times New Roman"/>
                <a:cs typeface="Times New Roman"/>
              </a:rPr>
              <a:t>hurts </a:t>
            </a:r>
            <a:r>
              <a:rPr dirty="0" sz="1450" spc="-20">
                <a:latin typeface="Times New Roman"/>
                <a:cs typeface="Times New Roman"/>
              </a:rPr>
              <a:t>shrewdly,” </a:t>
            </a:r>
            <a:r>
              <a:rPr dirty="0" sz="1450" spc="-10">
                <a:latin typeface="Times New Roman"/>
                <a:cs typeface="Times New Roman"/>
              </a:rPr>
              <a:t>said</a:t>
            </a:r>
            <a:r>
              <a:rPr dirty="0" sz="1450" spc="15">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marR="5080">
              <a:lnSpc>
                <a:spcPts val="1730"/>
              </a:lnSpc>
              <a:spcBef>
                <a:spcPts val="630"/>
              </a:spcBef>
            </a:pPr>
            <a:r>
              <a:rPr dirty="0" sz="1450" spc="-30">
                <a:latin typeface="Times New Roman"/>
                <a:cs typeface="Times New Roman"/>
              </a:rPr>
              <a:t>“Nay, </a:t>
            </a:r>
            <a:r>
              <a:rPr dirty="0" sz="1450" spc="-5">
                <a:latin typeface="Times New Roman"/>
                <a:cs typeface="Times New Roman"/>
              </a:rPr>
              <a:t>I </a:t>
            </a:r>
            <a:r>
              <a:rPr dirty="0" sz="1450" spc="-10">
                <a:latin typeface="Times New Roman"/>
                <a:cs typeface="Times New Roman"/>
              </a:rPr>
              <a:t>had forgot </a:t>
            </a:r>
            <a:r>
              <a:rPr dirty="0" sz="1450" spc="-5">
                <a:latin typeface="Times New Roman"/>
                <a:cs typeface="Times New Roman"/>
              </a:rPr>
              <a:t>your </a:t>
            </a:r>
            <a:r>
              <a:rPr dirty="0" sz="1450" spc="-10">
                <a:latin typeface="Times New Roman"/>
                <a:cs typeface="Times New Roman"/>
              </a:rPr>
              <a:t>foot,” returned Dick. </a:t>
            </a:r>
            <a:r>
              <a:rPr dirty="0" sz="1450" spc="-30">
                <a:latin typeface="Times New Roman"/>
                <a:cs typeface="Times New Roman"/>
              </a:rPr>
              <a:t>“Well, </a:t>
            </a:r>
            <a:r>
              <a:rPr dirty="0" sz="1450" spc="-10">
                <a:latin typeface="Times New Roman"/>
                <a:cs typeface="Times New Roman"/>
              </a:rPr>
              <a:t>we must </a:t>
            </a:r>
            <a:r>
              <a:rPr dirty="0" sz="1450" spc="-5">
                <a:latin typeface="Times New Roman"/>
                <a:cs typeface="Times New Roman"/>
              </a:rPr>
              <a:t>go </a:t>
            </a:r>
            <a:r>
              <a:rPr dirty="0" sz="1450" spc="-10">
                <a:latin typeface="Times New Roman"/>
                <a:cs typeface="Times New Roman"/>
              </a:rPr>
              <a:t>the </a:t>
            </a:r>
            <a:r>
              <a:rPr dirty="0" sz="1450" spc="-20">
                <a:latin typeface="Times New Roman"/>
                <a:cs typeface="Times New Roman"/>
              </a:rPr>
              <a:t>gentlier.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I </a:t>
            </a:r>
            <a:r>
              <a:rPr dirty="0" sz="1450" spc="-10">
                <a:latin typeface="Times New Roman"/>
                <a:cs typeface="Times New Roman"/>
              </a:rPr>
              <a:t>knew rightly where we were. </a:t>
            </a:r>
            <a:r>
              <a:rPr dirty="0" sz="1450" spc="-5">
                <a:latin typeface="Times New Roman"/>
                <a:cs typeface="Times New Roman"/>
              </a:rPr>
              <a:t>I </a:t>
            </a:r>
            <a:r>
              <a:rPr dirty="0" sz="1450" spc="-10">
                <a:latin typeface="Times New Roman"/>
                <a:cs typeface="Times New Roman"/>
              </a:rPr>
              <a:t>have clean lost the path; yet that may  </a:t>
            </a:r>
            <a:r>
              <a:rPr dirty="0" sz="1450" spc="-5">
                <a:latin typeface="Times New Roman"/>
                <a:cs typeface="Times New Roman"/>
              </a:rPr>
              <a:t>be </a:t>
            </a:r>
            <a:r>
              <a:rPr dirty="0" sz="1450" spc="-10">
                <a:latin typeface="Times New Roman"/>
                <a:cs typeface="Times New Roman"/>
              </a:rPr>
              <a:t>for the </a:t>
            </a:r>
            <a:r>
              <a:rPr dirty="0" sz="1450" spc="-15">
                <a:latin typeface="Times New Roman"/>
                <a:cs typeface="Times New Roman"/>
              </a:rPr>
              <a:t>better, </a:t>
            </a:r>
            <a:r>
              <a:rPr dirty="0" sz="1450" spc="-5">
                <a:latin typeface="Times New Roman"/>
                <a:cs typeface="Times New Roman"/>
              </a:rPr>
              <a:t>too. </a:t>
            </a:r>
            <a:r>
              <a:rPr dirty="0" sz="1450" spc="-10">
                <a:latin typeface="Times New Roman"/>
                <a:cs typeface="Times New Roman"/>
              </a:rPr>
              <a:t>An they watch the </a:t>
            </a:r>
            <a:r>
              <a:rPr dirty="0" sz="1450" spc="-25">
                <a:latin typeface="Times New Roman"/>
                <a:cs typeface="Times New Roman"/>
              </a:rPr>
              <a:t>ferry, </a:t>
            </a:r>
            <a:r>
              <a:rPr dirty="0" sz="1450" spc="-10">
                <a:latin typeface="Times New Roman"/>
                <a:cs typeface="Times New Roman"/>
              </a:rPr>
              <a:t>they watch the path, belike, as  well. </a:t>
            </a:r>
            <a:r>
              <a:rPr dirty="0" sz="1450" spc="-5">
                <a:latin typeface="Times New Roman"/>
                <a:cs typeface="Times New Roman"/>
              </a:rPr>
              <a:t>I </a:t>
            </a:r>
            <a:r>
              <a:rPr dirty="0" sz="1450" spc="-10">
                <a:latin typeface="Times New Roman"/>
                <a:cs typeface="Times New Roman"/>
              </a:rPr>
              <a:t>would Sir Daniel were back with two score men; </a:t>
            </a:r>
            <a:r>
              <a:rPr dirty="0" sz="1450" spc="-5">
                <a:latin typeface="Times New Roman"/>
                <a:cs typeface="Times New Roman"/>
              </a:rPr>
              <a:t>he </a:t>
            </a:r>
            <a:r>
              <a:rPr dirty="0" sz="1450" spc="-10">
                <a:latin typeface="Times New Roman"/>
                <a:cs typeface="Times New Roman"/>
              </a:rPr>
              <a:t>would sweep me  these rascals as the wind sweeps leaves. Come, Jack, lean </a:t>
            </a:r>
            <a:r>
              <a:rPr dirty="0" sz="1450" spc="-5">
                <a:latin typeface="Times New Roman"/>
                <a:cs typeface="Times New Roman"/>
              </a:rPr>
              <a:t>ye on </a:t>
            </a:r>
            <a:r>
              <a:rPr dirty="0" sz="1450" spc="-10">
                <a:latin typeface="Times New Roman"/>
                <a:cs typeface="Times New Roman"/>
              </a:rPr>
              <a:t>my </a:t>
            </a:r>
            <a:r>
              <a:rPr dirty="0" sz="1450" spc="-15">
                <a:latin typeface="Times New Roman"/>
                <a:cs typeface="Times New Roman"/>
              </a:rPr>
              <a:t>shoulder,  </a:t>
            </a:r>
            <a:r>
              <a:rPr dirty="0" sz="1450" spc="-5">
                <a:latin typeface="Times New Roman"/>
                <a:cs typeface="Times New Roman"/>
              </a:rPr>
              <a:t>ye poor </a:t>
            </a:r>
            <a:r>
              <a:rPr dirty="0" sz="1450" spc="-25">
                <a:latin typeface="Times New Roman"/>
                <a:cs typeface="Times New Roman"/>
              </a:rPr>
              <a:t>shrew. </a:t>
            </a:r>
            <a:r>
              <a:rPr dirty="0" sz="1450" spc="-35">
                <a:latin typeface="Times New Roman"/>
                <a:cs typeface="Times New Roman"/>
              </a:rPr>
              <a:t>Nay, </a:t>
            </a:r>
            <a:r>
              <a:rPr dirty="0" sz="1450" spc="-5">
                <a:latin typeface="Times New Roman"/>
                <a:cs typeface="Times New Roman"/>
              </a:rPr>
              <a:t>y’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tall </a:t>
            </a:r>
            <a:r>
              <a:rPr dirty="0" sz="1450" spc="-5">
                <a:latin typeface="Times New Roman"/>
                <a:cs typeface="Times New Roman"/>
              </a:rPr>
              <a:t>enough. </a:t>
            </a:r>
            <a:r>
              <a:rPr dirty="0" sz="1450" spc="-10">
                <a:latin typeface="Times New Roman"/>
                <a:cs typeface="Times New Roman"/>
              </a:rPr>
              <a:t>What age are ye, for </a:t>
            </a:r>
            <a:r>
              <a:rPr dirty="0" sz="1450" spc="-5">
                <a:latin typeface="Times New Roman"/>
                <a:cs typeface="Times New Roman"/>
              </a:rPr>
              <a:t>a </a:t>
            </a:r>
            <a:r>
              <a:rPr dirty="0" sz="1450" spc="-10">
                <a:latin typeface="Times New Roman"/>
                <a:cs typeface="Times New Roman"/>
              </a:rPr>
              <a:t>wager?—  twelve?”</a:t>
            </a:r>
            <a:endParaRPr sz="1450">
              <a:latin typeface="Times New Roman"/>
              <a:cs typeface="Times New Roman"/>
            </a:endParaRPr>
          </a:p>
          <a:p>
            <a:pPr algn="just" marL="12700">
              <a:lnSpc>
                <a:spcPct val="100000"/>
              </a:lnSpc>
              <a:spcBef>
                <a:spcPts val="500"/>
              </a:spcBef>
            </a:pPr>
            <a:r>
              <a:rPr dirty="0" sz="1450" spc="-30">
                <a:latin typeface="Times New Roman"/>
                <a:cs typeface="Times New Roman"/>
              </a:rPr>
              <a:t>“Nay, </a:t>
            </a:r>
            <a:r>
              <a:rPr dirty="0" sz="1450" spc="-5">
                <a:latin typeface="Times New Roman"/>
                <a:cs typeface="Times New Roman"/>
              </a:rPr>
              <a:t>I </a:t>
            </a:r>
            <a:r>
              <a:rPr dirty="0" sz="1450" spc="-10">
                <a:latin typeface="Times New Roman"/>
                <a:cs typeface="Times New Roman"/>
              </a:rPr>
              <a:t>am sixteen,” said</a:t>
            </a:r>
            <a:r>
              <a:rPr dirty="0" sz="1450" spc="25">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“Y’ are poorly grown to height, then,” answered Dick. “But take my hand. </a:t>
            </a:r>
            <a:r>
              <a:rPr dirty="0" sz="1450" spc="-70">
                <a:latin typeface="Times New Roman"/>
                <a:cs typeface="Times New Roman"/>
              </a:rPr>
              <a:t>We  </a:t>
            </a:r>
            <a:r>
              <a:rPr dirty="0" sz="1450" spc="-10">
                <a:latin typeface="Times New Roman"/>
                <a:cs typeface="Times New Roman"/>
              </a:rPr>
              <a:t>shall </a:t>
            </a:r>
            <a:r>
              <a:rPr dirty="0" sz="1450" spc="-5">
                <a:latin typeface="Times New Roman"/>
                <a:cs typeface="Times New Roman"/>
              </a:rPr>
              <a:t>go </a:t>
            </a:r>
            <a:r>
              <a:rPr dirty="0" sz="1450" spc="-20">
                <a:latin typeface="Times New Roman"/>
                <a:cs typeface="Times New Roman"/>
              </a:rPr>
              <a:t>softly, </a:t>
            </a:r>
            <a:r>
              <a:rPr dirty="0" sz="1450" spc="-10">
                <a:latin typeface="Times New Roman"/>
                <a:cs typeface="Times New Roman"/>
              </a:rPr>
              <a:t>never </a:t>
            </a:r>
            <a:r>
              <a:rPr dirty="0" sz="1450" spc="-25">
                <a:latin typeface="Times New Roman"/>
                <a:cs typeface="Times New Roman"/>
              </a:rPr>
              <a:t>fear. </a:t>
            </a:r>
            <a:r>
              <a:rPr dirty="0" sz="1450" spc="-5">
                <a:latin typeface="Times New Roman"/>
                <a:cs typeface="Times New Roman"/>
              </a:rPr>
              <a:t>I </a:t>
            </a:r>
            <a:r>
              <a:rPr dirty="0" sz="1450" spc="-10">
                <a:latin typeface="Times New Roman"/>
                <a:cs typeface="Times New Roman"/>
              </a:rPr>
              <a:t>owe </a:t>
            </a:r>
            <a:r>
              <a:rPr dirty="0" sz="1450" spc="-5">
                <a:latin typeface="Times New Roman"/>
                <a:cs typeface="Times New Roman"/>
              </a:rPr>
              <a:t>you a </a:t>
            </a:r>
            <a:r>
              <a:rPr dirty="0" sz="1450" spc="-10">
                <a:latin typeface="Times New Roman"/>
                <a:cs typeface="Times New Roman"/>
              </a:rPr>
              <a:t>life;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good </a:t>
            </a:r>
            <a:r>
              <a:rPr dirty="0" sz="1450" spc="-15">
                <a:latin typeface="Times New Roman"/>
                <a:cs typeface="Times New Roman"/>
              </a:rPr>
              <a:t>repayer, </a:t>
            </a:r>
            <a:r>
              <a:rPr dirty="0" sz="1450" spc="-10">
                <a:latin typeface="Times New Roman"/>
                <a:cs typeface="Times New Roman"/>
              </a:rPr>
              <a:t>Jack, </a:t>
            </a:r>
            <a:r>
              <a:rPr dirty="0" sz="1450" spc="-5">
                <a:latin typeface="Times New Roman"/>
                <a:cs typeface="Times New Roman"/>
              </a:rPr>
              <a:t>of good  or</a:t>
            </a:r>
            <a:r>
              <a:rPr dirty="0" sz="1450" spc="-10">
                <a:latin typeface="Times New Roman"/>
                <a:cs typeface="Times New Roman"/>
              </a:rPr>
              <a:t> evil.”</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They began to </a:t>
            </a:r>
            <a:r>
              <a:rPr dirty="0" sz="1450" spc="-5">
                <a:latin typeface="Times New Roman"/>
                <a:cs typeface="Times New Roman"/>
              </a:rPr>
              <a:t>go </a:t>
            </a:r>
            <a:r>
              <a:rPr dirty="0" sz="1450" spc="-10">
                <a:latin typeface="Times New Roman"/>
                <a:cs typeface="Times New Roman"/>
              </a:rPr>
              <a:t>forward </a:t>
            </a:r>
            <a:r>
              <a:rPr dirty="0" sz="1450" spc="-5">
                <a:latin typeface="Times New Roman"/>
                <a:cs typeface="Times New Roman"/>
              </a:rPr>
              <a:t>up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slope.</a:t>
            </a:r>
            <a:endParaRPr sz="1450">
              <a:latin typeface="Times New Roman"/>
              <a:cs typeface="Times New Roman"/>
            </a:endParaRPr>
          </a:p>
          <a:p>
            <a:pPr algn="just" marL="12700" marR="5715">
              <a:lnSpc>
                <a:spcPts val="1730"/>
              </a:lnSpc>
              <a:spcBef>
                <a:spcPts val="630"/>
              </a:spcBef>
            </a:pPr>
            <a:r>
              <a:rPr dirty="0" sz="1450" spc="-50">
                <a:latin typeface="Times New Roman"/>
                <a:cs typeface="Times New Roman"/>
              </a:rPr>
              <a:t>“We </a:t>
            </a:r>
            <a:r>
              <a:rPr dirty="0" sz="1450" spc="-10">
                <a:latin typeface="Times New Roman"/>
                <a:cs typeface="Times New Roman"/>
              </a:rPr>
              <a:t>must </a:t>
            </a:r>
            <a:r>
              <a:rPr dirty="0" sz="1450" spc="-5">
                <a:latin typeface="Times New Roman"/>
                <a:cs typeface="Times New Roman"/>
              </a:rPr>
              <a:t>hit </a:t>
            </a:r>
            <a:r>
              <a:rPr dirty="0" sz="1450" spc="-10">
                <a:latin typeface="Times New Roman"/>
                <a:cs typeface="Times New Roman"/>
              </a:rPr>
              <a:t>the road, early </a:t>
            </a:r>
            <a:r>
              <a:rPr dirty="0" sz="1450" spc="-5">
                <a:latin typeface="Times New Roman"/>
                <a:cs typeface="Times New Roman"/>
              </a:rPr>
              <a:t>or </a:t>
            </a:r>
            <a:r>
              <a:rPr dirty="0" sz="1450" spc="-10">
                <a:latin typeface="Times New Roman"/>
                <a:cs typeface="Times New Roman"/>
              </a:rPr>
              <a:t>late,” continued Dick; “and then for </a:t>
            </a:r>
            <a:r>
              <a:rPr dirty="0" sz="1450" spc="-5">
                <a:latin typeface="Times New Roman"/>
                <a:cs typeface="Times New Roman"/>
              </a:rPr>
              <a:t>a </a:t>
            </a:r>
            <a:r>
              <a:rPr dirty="0" sz="1450" spc="-10">
                <a:latin typeface="Times New Roman"/>
                <a:cs typeface="Times New Roman"/>
              </a:rPr>
              <a:t>fresh  start. By the mass! </a:t>
            </a:r>
            <a:r>
              <a:rPr dirty="0" sz="1450" spc="-5">
                <a:latin typeface="Times New Roman"/>
                <a:cs typeface="Times New Roman"/>
              </a:rPr>
              <a:t>but y’ </a:t>
            </a:r>
            <a:r>
              <a:rPr dirty="0" sz="1450" spc="-10">
                <a:latin typeface="Times New Roman"/>
                <a:cs typeface="Times New Roman"/>
              </a:rPr>
              <a:t>’ave </a:t>
            </a:r>
            <a:r>
              <a:rPr dirty="0" sz="1450" spc="-5">
                <a:latin typeface="Times New Roman"/>
                <a:cs typeface="Times New Roman"/>
              </a:rPr>
              <a:t>a </a:t>
            </a:r>
            <a:r>
              <a:rPr dirty="0" sz="1450" spc="-10">
                <a:latin typeface="Times New Roman"/>
                <a:cs typeface="Times New Roman"/>
              </a:rPr>
              <a:t>rickety hand, Jack. If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hand like that, </a:t>
            </a:r>
            <a:r>
              <a:rPr dirty="0" sz="1450" spc="-5">
                <a:latin typeface="Times New Roman"/>
                <a:cs typeface="Times New Roman"/>
              </a:rPr>
              <a:t>I  </a:t>
            </a:r>
            <a:r>
              <a:rPr dirty="0" sz="1450" spc="-10">
                <a:latin typeface="Times New Roman"/>
                <a:cs typeface="Times New Roman"/>
              </a:rPr>
              <a:t>would think shame.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sudden chuckle, “I swear </a:t>
            </a:r>
            <a:r>
              <a:rPr dirty="0" sz="1450" spc="-5">
                <a:latin typeface="Times New Roman"/>
                <a:cs typeface="Times New Roman"/>
              </a:rPr>
              <a:t>by  </a:t>
            </a:r>
            <a:r>
              <a:rPr dirty="0" sz="1450" spc="-10">
                <a:latin typeface="Times New Roman"/>
                <a:cs typeface="Times New Roman"/>
              </a:rPr>
              <a:t>the mass </a:t>
            </a:r>
            <a:r>
              <a:rPr dirty="0" sz="1450" spc="-5">
                <a:latin typeface="Times New Roman"/>
                <a:cs typeface="Times New Roman"/>
              </a:rPr>
              <a:t>I </a:t>
            </a:r>
            <a:r>
              <a:rPr dirty="0" sz="1450" spc="-10">
                <a:latin typeface="Times New Roman"/>
                <a:cs typeface="Times New Roman"/>
              </a:rPr>
              <a:t>believe Hugh Ferryman took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maid.”</a:t>
            </a:r>
            <a:endParaRPr sz="1450">
              <a:latin typeface="Times New Roman"/>
              <a:cs typeface="Times New Roman"/>
            </a:endParaRPr>
          </a:p>
          <a:p>
            <a:pPr algn="just" marL="12700">
              <a:lnSpc>
                <a:spcPct val="100000"/>
              </a:lnSpc>
              <a:spcBef>
                <a:spcPts val="505"/>
              </a:spcBef>
            </a:pPr>
            <a:r>
              <a:rPr dirty="0" sz="1450" spc="-30">
                <a:latin typeface="Times New Roman"/>
                <a:cs typeface="Times New Roman"/>
              </a:rPr>
              <a:t>“Nay, </a:t>
            </a:r>
            <a:r>
              <a:rPr dirty="0" sz="1450" spc="-10">
                <a:latin typeface="Times New Roman"/>
                <a:cs typeface="Times New Roman"/>
              </a:rPr>
              <a:t>never!” cried the </a:t>
            </a:r>
            <a:r>
              <a:rPr dirty="0" sz="1450" spc="-20">
                <a:latin typeface="Times New Roman"/>
                <a:cs typeface="Times New Roman"/>
              </a:rPr>
              <a:t>other, </a:t>
            </a:r>
            <a:r>
              <a:rPr dirty="0" sz="1450" spc="-10">
                <a:latin typeface="Times New Roman"/>
                <a:cs typeface="Times New Roman"/>
              </a:rPr>
              <a:t>colouring</a:t>
            </a:r>
            <a:r>
              <a:rPr dirty="0" sz="1450" spc="50">
                <a:latin typeface="Times New Roman"/>
                <a:cs typeface="Times New Roman"/>
              </a:rPr>
              <a:t> </a:t>
            </a:r>
            <a:r>
              <a:rPr dirty="0" sz="1450" spc="-5">
                <a:latin typeface="Times New Roman"/>
                <a:cs typeface="Times New Roman"/>
              </a:rPr>
              <a:t>high.</a:t>
            </a:r>
            <a:endParaRPr sz="1450">
              <a:latin typeface="Times New Roman"/>
              <a:cs typeface="Times New Roman"/>
            </a:endParaRPr>
          </a:p>
          <a:p>
            <a:pPr algn="just" marL="12700" marR="6350">
              <a:lnSpc>
                <a:spcPts val="1730"/>
              </a:lnSpc>
              <a:spcBef>
                <a:spcPts val="630"/>
              </a:spcBef>
            </a:pPr>
            <a:r>
              <a:rPr dirty="0" sz="1450" spc="-65">
                <a:latin typeface="Times New Roman"/>
                <a:cs typeface="Times New Roman"/>
              </a:rPr>
              <a:t>“A’ </a:t>
            </a:r>
            <a:r>
              <a:rPr dirty="0" sz="1450" spc="-5">
                <a:latin typeface="Times New Roman"/>
                <a:cs typeface="Times New Roman"/>
              </a:rPr>
              <a:t>did, though,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wager!” Dick exclaimed. “Small blame to him. </a:t>
            </a:r>
            <a:r>
              <a:rPr dirty="0" sz="1450" spc="-85">
                <a:latin typeface="Times New Roman"/>
                <a:cs typeface="Times New Roman"/>
              </a:rPr>
              <a:t>Ye </a:t>
            </a:r>
            <a:r>
              <a:rPr dirty="0" sz="1450" spc="-10">
                <a:latin typeface="Times New Roman"/>
                <a:cs typeface="Times New Roman"/>
              </a:rPr>
              <a:t>look  liker maid than man; and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more—y’ are </a:t>
            </a:r>
            <a:r>
              <a:rPr dirty="0" sz="1450" spc="-5">
                <a:latin typeface="Times New Roman"/>
                <a:cs typeface="Times New Roman"/>
              </a:rPr>
              <a:t>a </a:t>
            </a:r>
            <a:r>
              <a:rPr dirty="0" sz="1450" spc="-10">
                <a:latin typeface="Times New Roman"/>
                <a:cs typeface="Times New Roman"/>
              </a:rPr>
              <a:t>strange-looking rogue for </a:t>
            </a:r>
            <a:r>
              <a:rPr dirty="0" sz="1450" spc="-5">
                <a:latin typeface="Times New Roman"/>
                <a:cs typeface="Times New Roman"/>
              </a:rPr>
              <a:t>a  boy; but </a:t>
            </a:r>
            <a:r>
              <a:rPr dirty="0" sz="1450" spc="-10">
                <a:latin typeface="Times New Roman"/>
                <a:cs typeface="Times New Roman"/>
              </a:rPr>
              <a:t>for </a:t>
            </a:r>
            <a:r>
              <a:rPr dirty="0" sz="1450" spc="-5">
                <a:latin typeface="Times New Roman"/>
                <a:cs typeface="Times New Roman"/>
              </a:rPr>
              <a:t>a </a:t>
            </a:r>
            <a:r>
              <a:rPr dirty="0" sz="1450" spc="-25">
                <a:latin typeface="Times New Roman"/>
                <a:cs typeface="Times New Roman"/>
              </a:rPr>
              <a:t>hussy, </a:t>
            </a:r>
            <a:r>
              <a:rPr dirty="0" sz="1450" spc="-10">
                <a:latin typeface="Times New Roman"/>
                <a:cs typeface="Times New Roman"/>
              </a:rPr>
              <a:t>Jack, </a:t>
            </a:r>
            <a:r>
              <a:rPr dirty="0" sz="1450" spc="-5">
                <a:latin typeface="Times New Roman"/>
                <a:cs typeface="Times New Roman"/>
              </a:rPr>
              <a:t>ye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right fair—ye would. </a:t>
            </a:r>
            <a:r>
              <a:rPr dirty="0" sz="1450" spc="-85">
                <a:latin typeface="Times New Roman"/>
                <a:cs typeface="Times New Roman"/>
              </a:rPr>
              <a:t>Ye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well  favoured for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wench.”</a:t>
            </a:r>
            <a:endParaRPr sz="1450">
              <a:latin typeface="Times New Roman"/>
              <a:cs typeface="Times New Roman"/>
            </a:endParaRPr>
          </a:p>
          <a:p>
            <a:pPr algn="just" marL="12700">
              <a:lnSpc>
                <a:spcPct val="100000"/>
              </a:lnSpc>
              <a:spcBef>
                <a:spcPts val="505"/>
              </a:spcBef>
            </a:pPr>
            <a:r>
              <a:rPr dirty="0" sz="1450" spc="-25">
                <a:latin typeface="Times New Roman"/>
                <a:cs typeface="Times New Roman"/>
              </a:rPr>
              <a:t>“Well,” </a:t>
            </a:r>
            <a:r>
              <a:rPr dirty="0" sz="1450" spc="-10">
                <a:latin typeface="Times New Roman"/>
                <a:cs typeface="Times New Roman"/>
              </a:rPr>
              <a:t>said Matcham, “ye know right well that </a:t>
            </a:r>
            <a:r>
              <a:rPr dirty="0" sz="1450" spc="-5">
                <a:latin typeface="Times New Roman"/>
                <a:cs typeface="Times New Roman"/>
              </a:rPr>
              <a:t>I </a:t>
            </a:r>
            <a:r>
              <a:rPr dirty="0" sz="1450" spc="-10">
                <a:latin typeface="Times New Roman"/>
                <a:cs typeface="Times New Roman"/>
              </a:rPr>
              <a:t>am</a:t>
            </a:r>
            <a:r>
              <a:rPr dirty="0" sz="1450" spc="50">
                <a:latin typeface="Times New Roman"/>
                <a:cs typeface="Times New Roman"/>
              </a:rPr>
              <a:t> </a:t>
            </a:r>
            <a:r>
              <a:rPr dirty="0" sz="1450" spc="-5">
                <a:latin typeface="Times New Roman"/>
                <a:cs typeface="Times New Roman"/>
              </a:rPr>
              <a:t>none.”</a:t>
            </a:r>
            <a:endParaRPr sz="1450">
              <a:latin typeface="Times New Roman"/>
              <a:cs typeface="Times New Roman"/>
            </a:endParaRPr>
          </a:p>
          <a:p>
            <a:pPr algn="just" marL="12700" marR="5715">
              <a:lnSpc>
                <a:spcPts val="1730"/>
              </a:lnSpc>
              <a:spcBef>
                <a:spcPts val="630"/>
              </a:spcBef>
            </a:pPr>
            <a:r>
              <a:rPr dirty="0" sz="1450" spc="-30">
                <a:latin typeface="Times New Roman"/>
                <a:cs typeface="Times New Roman"/>
              </a:rPr>
              <a:t>“Nay, </a:t>
            </a:r>
            <a:r>
              <a:rPr dirty="0" sz="1450" spc="-5">
                <a:latin typeface="Times New Roman"/>
                <a:cs typeface="Times New Roman"/>
              </a:rPr>
              <a:t>I </a:t>
            </a:r>
            <a:r>
              <a:rPr dirty="0" sz="1450" spc="-10">
                <a:latin typeface="Times New Roman"/>
                <a:cs typeface="Times New Roman"/>
              </a:rPr>
              <a:t>know that; </a:t>
            </a:r>
            <a:r>
              <a:rPr dirty="0" sz="1450" spc="-5">
                <a:latin typeface="Times New Roman"/>
                <a:cs typeface="Times New Roman"/>
              </a:rPr>
              <a:t>I do but </a:t>
            </a:r>
            <a:r>
              <a:rPr dirty="0" sz="1450" spc="-10">
                <a:latin typeface="Times New Roman"/>
                <a:cs typeface="Times New Roman"/>
              </a:rPr>
              <a:t>jest,” said Dick. </a:t>
            </a:r>
            <a:r>
              <a:rPr dirty="0" sz="1450" spc="-35">
                <a:latin typeface="Times New Roman"/>
                <a:cs typeface="Times New Roman"/>
              </a:rPr>
              <a:t>“Ye’ll </a:t>
            </a:r>
            <a:r>
              <a:rPr dirty="0" sz="1450" spc="-5">
                <a:latin typeface="Times New Roman"/>
                <a:cs typeface="Times New Roman"/>
              </a:rPr>
              <a:t>be a </a:t>
            </a:r>
            <a:r>
              <a:rPr dirty="0" sz="1450" spc="-10">
                <a:latin typeface="Times New Roman"/>
                <a:cs typeface="Times New Roman"/>
              </a:rPr>
              <a:t>man before </a:t>
            </a:r>
            <a:r>
              <a:rPr dirty="0" sz="1450" spc="-5">
                <a:latin typeface="Times New Roman"/>
                <a:cs typeface="Times New Roman"/>
              </a:rPr>
              <a:t>your  </a:t>
            </a:r>
            <a:r>
              <a:rPr dirty="0" sz="1450" spc="-15">
                <a:latin typeface="Times New Roman"/>
                <a:cs typeface="Times New Roman"/>
              </a:rPr>
              <a:t>mother, </a:t>
            </a:r>
            <a:r>
              <a:rPr dirty="0" sz="1450" spc="-10">
                <a:latin typeface="Times New Roman"/>
                <a:cs typeface="Times New Roman"/>
              </a:rPr>
              <a:t>Jack. What </a:t>
            </a:r>
            <a:r>
              <a:rPr dirty="0" sz="1450" spc="-20">
                <a:latin typeface="Times New Roman"/>
                <a:cs typeface="Times New Roman"/>
              </a:rPr>
              <a:t>cheer, </a:t>
            </a:r>
            <a:r>
              <a:rPr dirty="0" sz="1450" spc="-10">
                <a:latin typeface="Times New Roman"/>
                <a:cs typeface="Times New Roman"/>
              </a:rPr>
              <a:t>my bully! </a:t>
            </a:r>
            <a:r>
              <a:rPr dirty="0" sz="1450" spc="-85">
                <a:latin typeface="Times New Roman"/>
                <a:cs typeface="Times New Roman"/>
              </a:rPr>
              <a:t>Ye </a:t>
            </a:r>
            <a:r>
              <a:rPr dirty="0" sz="1450" spc="-10">
                <a:latin typeface="Times New Roman"/>
                <a:cs typeface="Times New Roman"/>
              </a:rPr>
              <a:t>shall strike shrewd strokes. </a:t>
            </a:r>
            <a:r>
              <a:rPr dirty="0" sz="1450" spc="-35">
                <a:latin typeface="Times New Roman"/>
                <a:cs typeface="Times New Roman"/>
              </a:rPr>
              <a:t>Now,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marvel, </a:t>
            </a:r>
            <a:r>
              <a:rPr dirty="0" sz="1450" spc="-5">
                <a:latin typeface="Times New Roman"/>
                <a:cs typeface="Times New Roman"/>
              </a:rPr>
              <a:t>of you or </a:t>
            </a:r>
            <a:r>
              <a:rPr dirty="0" sz="1450" spc="-10">
                <a:latin typeface="Times New Roman"/>
                <a:cs typeface="Times New Roman"/>
              </a:rPr>
              <a:t>me, shall </a:t>
            </a:r>
            <a:r>
              <a:rPr dirty="0" sz="1450" spc="-5">
                <a:latin typeface="Times New Roman"/>
                <a:cs typeface="Times New Roman"/>
              </a:rPr>
              <a:t>be </a:t>
            </a:r>
            <a:r>
              <a:rPr dirty="0" sz="1450" spc="-10">
                <a:latin typeface="Times New Roman"/>
                <a:cs typeface="Times New Roman"/>
              </a:rPr>
              <a:t>first knighted, Jack? for knighted </a:t>
            </a:r>
            <a:r>
              <a:rPr dirty="0" sz="1450" spc="-5">
                <a:latin typeface="Times New Roman"/>
                <a:cs typeface="Times New Roman"/>
              </a:rPr>
              <a:t>I  </a:t>
            </a:r>
            <a:r>
              <a:rPr dirty="0" sz="1450" spc="-10">
                <a:latin typeface="Times New Roman"/>
                <a:cs typeface="Times New Roman"/>
              </a:rPr>
              <a:t>shall be, </a:t>
            </a:r>
            <a:r>
              <a:rPr dirty="0" sz="1450" spc="-5">
                <a:latin typeface="Times New Roman"/>
                <a:cs typeface="Times New Roman"/>
              </a:rPr>
              <a:t>or </a:t>
            </a:r>
            <a:r>
              <a:rPr dirty="0" sz="1450" spc="-10">
                <a:latin typeface="Times New Roman"/>
                <a:cs typeface="Times New Roman"/>
              </a:rPr>
              <a:t>die for </a:t>
            </a:r>
            <a:r>
              <a:rPr dirty="0" sz="1450" spc="-15">
                <a:latin typeface="Times New Roman"/>
                <a:cs typeface="Times New Roman"/>
              </a:rPr>
              <a:t>’t. </a:t>
            </a:r>
            <a:r>
              <a:rPr dirty="0" sz="1450" spc="-10">
                <a:latin typeface="Times New Roman"/>
                <a:cs typeface="Times New Roman"/>
              </a:rPr>
              <a:t>‘Sir Richard Shelton, Knight’: it soundeth </a:t>
            </a:r>
            <a:r>
              <a:rPr dirty="0" sz="1450" spc="-20">
                <a:latin typeface="Times New Roman"/>
                <a:cs typeface="Times New Roman"/>
              </a:rPr>
              <a:t>bravely. </a:t>
            </a:r>
            <a:r>
              <a:rPr dirty="0" sz="1450" spc="-10">
                <a:latin typeface="Times New Roman"/>
                <a:cs typeface="Times New Roman"/>
              </a:rPr>
              <a:t>But  ‘Sir John Matcham’ soundeth </a:t>
            </a:r>
            <a:r>
              <a:rPr dirty="0" sz="1450" spc="-5">
                <a:latin typeface="Times New Roman"/>
                <a:cs typeface="Times New Roman"/>
              </a:rPr>
              <a:t>not</a:t>
            </a:r>
            <a:r>
              <a:rPr dirty="0" sz="1450" spc="-95">
                <a:latin typeface="Times New Roman"/>
                <a:cs typeface="Times New Roman"/>
              </a:rPr>
              <a:t> </a:t>
            </a:r>
            <a:r>
              <a:rPr dirty="0" sz="1450" spc="-10">
                <a:latin typeface="Times New Roman"/>
                <a:cs typeface="Times New Roman"/>
              </a:rPr>
              <a:t>amiss.”</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“Prithee, Dick, stop till </a:t>
            </a:r>
            <a:r>
              <a:rPr dirty="0" sz="1450" spc="-5">
                <a:latin typeface="Times New Roman"/>
                <a:cs typeface="Times New Roman"/>
              </a:rPr>
              <a:t>I </a:t>
            </a:r>
            <a:r>
              <a:rPr dirty="0" sz="1450" spc="-10">
                <a:latin typeface="Times New Roman"/>
                <a:cs typeface="Times New Roman"/>
              </a:rPr>
              <a:t>drink,” said the </a:t>
            </a:r>
            <a:r>
              <a:rPr dirty="0" sz="1450" spc="-20">
                <a:latin typeface="Times New Roman"/>
                <a:cs typeface="Times New Roman"/>
              </a:rPr>
              <a:t>other, </a:t>
            </a:r>
            <a:r>
              <a:rPr dirty="0" sz="1450" spc="-10">
                <a:latin typeface="Times New Roman"/>
                <a:cs typeface="Times New Roman"/>
              </a:rPr>
              <a:t>pausing where </a:t>
            </a:r>
            <a:r>
              <a:rPr dirty="0" sz="1450" spc="-5">
                <a:latin typeface="Times New Roman"/>
                <a:cs typeface="Times New Roman"/>
              </a:rPr>
              <a:t>a </a:t>
            </a:r>
            <a:r>
              <a:rPr dirty="0" sz="1450" spc="-10">
                <a:latin typeface="Times New Roman"/>
                <a:cs typeface="Times New Roman"/>
              </a:rPr>
              <a:t>little clear  spring welled </a:t>
            </a:r>
            <a:r>
              <a:rPr dirty="0" sz="1450" spc="-5">
                <a:latin typeface="Times New Roman"/>
                <a:cs typeface="Times New Roman"/>
              </a:rPr>
              <a:t>out of </a:t>
            </a:r>
            <a:r>
              <a:rPr dirty="0" sz="1450" spc="-10">
                <a:latin typeface="Times New Roman"/>
                <a:cs typeface="Times New Roman"/>
              </a:rPr>
              <a:t>the slope into </a:t>
            </a:r>
            <a:r>
              <a:rPr dirty="0" sz="1450" spc="-5">
                <a:latin typeface="Times New Roman"/>
                <a:cs typeface="Times New Roman"/>
              </a:rPr>
              <a:t>a </a:t>
            </a:r>
            <a:r>
              <a:rPr dirty="0" sz="1450" spc="-10">
                <a:latin typeface="Times New Roman"/>
                <a:cs typeface="Times New Roman"/>
              </a:rPr>
              <a:t>gravelled basin </a:t>
            </a:r>
            <a:r>
              <a:rPr dirty="0" sz="1450" spc="-5">
                <a:latin typeface="Times New Roman"/>
                <a:cs typeface="Times New Roman"/>
              </a:rPr>
              <a:t>no </a:t>
            </a:r>
            <a:r>
              <a:rPr dirty="0" sz="1450" spc="-10">
                <a:latin typeface="Times New Roman"/>
                <a:cs typeface="Times New Roman"/>
              </a:rPr>
              <a:t>bigger than </a:t>
            </a:r>
            <a:r>
              <a:rPr dirty="0" sz="1450" spc="-5">
                <a:latin typeface="Times New Roman"/>
                <a:cs typeface="Times New Roman"/>
              </a:rPr>
              <a:t>a </a:t>
            </a:r>
            <a:r>
              <a:rPr dirty="0" sz="1450" spc="-10">
                <a:latin typeface="Times New Roman"/>
                <a:cs typeface="Times New Roman"/>
              </a:rPr>
              <a:t>pocket.  “And O, Dick, if </a:t>
            </a:r>
            <a:r>
              <a:rPr dirty="0" sz="1450" spc="-5">
                <a:latin typeface="Times New Roman"/>
                <a:cs typeface="Times New Roman"/>
              </a:rPr>
              <a:t>I </a:t>
            </a:r>
            <a:r>
              <a:rPr dirty="0" sz="1450" spc="-10">
                <a:latin typeface="Times New Roman"/>
                <a:cs typeface="Times New Roman"/>
              </a:rPr>
              <a:t>might come </a:t>
            </a:r>
            <a:r>
              <a:rPr dirty="0" sz="1450" spc="-5">
                <a:latin typeface="Times New Roman"/>
                <a:cs typeface="Times New Roman"/>
              </a:rPr>
              <a:t>by </a:t>
            </a:r>
            <a:r>
              <a:rPr dirty="0" sz="1450" spc="-10">
                <a:latin typeface="Times New Roman"/>
                <a:cs typeface="Times New Roman"/>
              </a:rPr>
              <a:t>anything to eat!—my very heart aches with  </a:t>
            </a:r>
            <a:r>
              <a:rPr dirty="0" sz="1450" spc="-20">
                <a:latin typeface="Times New Roman"/>
                <a:cs typeface="Times New Roman"/>
              </a:rPr>
              <a:t>hunger.”</a:t>
            </a:r>
            <a:endParaRPr sz="1450">
              <a:latin typeface="Times New Roman"/>
              <a:cs typeface="Times New Roman"/>
            </a:endParaRPr>
          </a:p>
          <a:p>
            <a:pPr algn="just" marL="12700">
              <a:lnSpc>
                <a:spcPct val="100000"/>
              </a:lnSpc>
              <a:spcBef>
                <a:spcPts val="500"/>
              </a:spcBef>
            </a:pPr>
            <a:r>
              <a:rPr dirty="0" sz="1450" spc="-30">
                <a:latin typeface="Times New Roman"/>
                <a:cs typeface="Times New Roman"/>
              </a:rPr>
              <a:t>“Why, </a:t>
            </a:r>
            <a:r>
              <a:rPr dirty="0" sz="1450" spc="-10">
                <a:latin typeface="Times New Roman"/>
                <a:cs typeface="Times New Roman"/>
              </a:rPr>
              <a:t>fool, did </a:t>
            </a:r>
            <a:r>
              <a:rPr dirty="0" sz="1450" spc="-5">
                <a:latin typeface="Times New Roman"/>
                <a:cs typeface="Times New Roman"/>
              </a:rPr>
              <a:t>ye not </a:t>
            </a:r>
            <a:r>
              <a:rPr dirty="0" sz="1450" spc="-10">
                <a:latin typeface="Times New Roman"/>
                <a:cs typeface="Times New Roman"/>
              </a:rPr>
              <a:t>eat at Kettley?” asked</a:t>
            </a:r>
            <a:r>
              <a:rPr dirty="0" sz="1450" spc="4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6350">
              <a:lnSpc>
                <a:spcPts val="1730"/>
              </a:lnSpc>
              <a:spcBef>
                <a:spcPts val="635"/>
              </a:spcBef>
            </a:pPr>
            <a:r>
              <a:rPr dirty="0" sz="1450" spc="-10">
                <a:latin typeface="Times New Roman"/>
                <a:cs typeface="Times New Roman"/>
              </a:rPr>
              <a:t>“I had made </a:t>
            </a:r>
            <a:r>
              <a:rPr dirty="0" sz="1450" spc="-5">
                <a:latin typeface="Times New Roman"/>
                <a:cs typeface="Times New Roman"/>
              </a:rPr>
              <a:t>a </a:t>
            </a:r>
            <a:r>
              <a:rPr dirty="0" sz="1450" spc="-10">
                <a:latin typeface="Times New Roman"/>
                <a:cs typeface="Times New Roman"/>
              </a:rPr>
              <a:t>vow—it was </a:t>
            </a:r>
            <a:r>
              <a:rPr dirty="0" sz="1450" spc="-5">
                <a:latin typeface="Times New Roman"/>
                <a:cs typeface="Times New Roman"/>
              </a:rPr>
              <a:t>a </a:t>
            </a:r>
            <a:r>
              <a:rPr dirty="0" sz="1450" spc="-10">
                <a:latin typeface="Times New Roman"/>
                <a:cs typeface="Times New Roman"/>
              </a:rPr>
              <a:t>sin </a:t>
            </a:r>
            <a:r>
              <a:rPr dirty="0" sz="1450" spc="-5">
                <a:latin typeface="Times New Roman"/>
                <a:cs typeface="Times New Roman"/>
              </a:rPr>
              <a:t>I </a:t>
            </a:r>
            <a:r>
              <a:rPr dirty="0" sz="1450" spc="-10">
                <a:latin typeface="Times New Roman"/>
                <a:cs typeface="Times New Roman"/>
              </a:rPr>
              <a:t>had been led into,” stammered Matcham;  “but </a:t>
            </a:r>
            <a:r>
              <a:rPr dirty="0" sz="1450" spc="-30">
                <a:latin typeface="Times New Roman"/>
                <a:cs typeface="Times New Roman"/>
              </a:rPr>
              <a:t>now, </a:t>
            </a:r>
            <a:r>
              <a:rPr dirty="0" sz="1450" spc="-10">
                <a:latin typeface="Times New Roman"/>
                <a:cs typeface="Times New Roman"/>
              </a:rPr>
              <a:t>if it were </a:t>
            </a:r>
            <a:r>
              <a:rPr dirty="0" sz="1450" spc="-5">
                <a:latin typeface="Times New Roman"/>
                <a:cs typeface="Times New Roman"/>
              </a:rPr>
              <a:t>but </a:t>
            </a:r>
            <a:r>
              <a:rPr dirty="0" sz="1450" spc="-10">
                <a:latin typeface="Times New Roman"/>
                <a:cs typeface="Times New Roman"/>
              </a:rPr>
              <a:t>dry bread, </a:t>
            </a:r>
            <a:r>
              <a:rPr dirty="0" sz="1450" spc="-5">
                <a:latin typeface="Times New Roman"/>
                <a:cs typeface="Times New Roman"/>
              </a:rPr>
              <a:t>I </a:t>
            </a:r>
            <a:r>
              <a:rPr dirty="0" sz="1450" spc="-10">
                <a:latin typeface="Times New Roman"/>
                <a:cs typeface="Times New Roman"/>
              </a:rPr>
              <a:t>would eat it</a:t>
            </a:r>
            <a:r>
              <a:rPr dirty="0" sz="1450" spc="75">
                <a:latin typeface="Times New Roman"/>
                <a:cs typeface="Times New Roman"/>
              </a:rPr>
              <a:t> </a:t>
            </a:r>
            <a:r>
              <a:rPr dirty="0" sz="1450" spc="-20">
                <a:latin typeface="Times New Roman"/>
                <a:cs typeface="Times New Roman"/>
              </a:rPr>
              <a:t>greedily.”</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“Sit ye, then, and eat,” said Dick, “while that </a:t>
            </a:r>
            <a:r>
              <a:rPr dirty="0" sz="1450" spc="-5">
                <a:latin typeface="Times New Roman"/>
                <a:cs typeface="Times New Roman"/>
              </a:rPr>
              <a:t>I </a:t>
            </a:r>
            <a:r>
              <a:rPr dirty="0" sz="1450" spc="-10">
                <a:latin typeface="Times New Roman"/>
                <a:cs typeface="Times New Roman"/>
              </a:rPr>
              <a:t>scout </a:t>
            </a:r>
            <a:r>
              <a:rPr dirty="0" sz="1450" spc="-5">
                <a:latin typeface="Times New Roman"/>
                <a:cs typeface="Times New Roman"/>
              </a:rPr>
              <a:t>a </a:t>
            </a:r>
            <a:r>
              <a:rPr dirty="0" sz="1450" spc="-10">
                <a:latin typeface="Times New Roman"/>
                <a:cs typeface="Times New Roman"/>
              </a:rPr>
              <a:t>little forward for the  road.” And </a:t>
            </a:r>
            <a:r>
              <a:rPr dirty="0" sz="1450" spc="-5">
                <a:latin typeface="Times New Roman"/>
                <a:cs typeface="Times New Roman"/>
              </a:rPr>
              <a:t>he </a:t>
            </a:r>
            <a:r>
              <a:rPr dirty="0" sz="1450" spc="-10">
                <a:latin typeface="Times New Roman"/>
                <a:cs typeface="Times New Roman"/>
              </a:rPr>
              <a:t>took </a:t>
            </a:r>
            <a:r>
              <a:rPr dirty="0" sz="1450" spc="-5">
                <a:latin typeface="Times New Roman"/>
                <a:cs typeface="Times New Roman"/>
              </a:rPr>
              <a:t>a </a:t>
            </a:r>
            <a:r>
              <a:rPr dirty="0" sz="1450" spc="-10">
                <a:latin typeface="Times New Roman"/>
                <a:cs typeface="Times New Roman"/>
              </a:rPr>
              <a:t>wallet from his girdle, wherein were bread and pieces </a:t>
            </a:r>
            <a:r>
              <a:rPr dirty="0" sz="1450" spc="-5">
                <a:latin typeface="Times New Roman"/>
                <a:cs typeface="Times New Roman"/>
              </a:rPr>
              <a:t>of  </a:t>
            </a:r>
            <a:r>
              <a:rPr dirty="0" sz="1450" spc="-10">
                <a:latin typeface="Times New Roman"/>
                <a:cs typeface="Times New Roman"/>
              </a:rPr>
              <a:t>dry</a:t>
            </a:r>
            <a:r>
              <a:rPr dirty="0" sz="1450" spc="60">
                <a:latin typeface="Times New Roman"/>
                <a:cs typeface="Times New Roman"/>
              </a:rPr>
              <a:t> </a:t>
            </a:r>
            <a:r>
              <a:rPr dirty="0" sz="1450" spc="-10">
                <a:latin typeface="Times New Roman"/>
                <a:cs typeface="Times New Roman"/>
              </a:rPr>
              <a:t>bacon,</a:t>
            </a:r>
            <a:r>
              <a:rPr dirty="0" sz="1450" spc="65">
                <a:latin typeface="Times New Roman"/>
                <a:cs typeface="Times New Roman"/>
              </a:rPr>
              <a:t> </a:t>
            </a:r>
            <a:r>
              <a:rPr dirty="0" sz="1450" spc="-10">
                <a:latin typeface="Times New Roman"/>
                <a:cs typeface="Times New Roman"/>
              </a:rPr>
              <a:t>and,</a:t>
            </a:r>
            <a:r>
              <a:rPr dirty="0" sz="1450" spc="60">
                <a:latin typeface="Times New Roman"/>
                <a:cs typeface="Times New Roman"/>
              </a:rPr>
              <a:t> </a:t>
            </a:r>
            <a:r>
              <a:rPr dirty="0" sz="1450" spc="-10">
                <a:latin typeface="Times New Roman"/>
                <a:cs typeface="Times New Roman"/>
              </a:rPr>
              <a:t>while</a:t>
            </a:r>
            <a:r>
              <a:rPr dirty="0" sz="1450" spc="65">
                <a:latin typeface="Times New Roman"/>
                <a:cs typeface="Times New Roman"/>
              </a:rPr>
              <a:t> </a:t>
            </a:r>
            <a:r>
              <a:rPr dirty="0" sz="1450" spc="-10">
                <a:latin typeface="Times New Roman"/>
                <a:cs typeface="Times New Roman"/>
              </a:rPr>
              <a:t>Matcham</a:t>
            </a:r>
            <a:r>
              <a:rPr dirty="0" sz="1450" spc="60">
                <a:latin typeface="Times New Roman"/>
                <a:cs typeface="Times New Roman"/>
              </a:rPr>
              <a:t> </a:t>
            </a:r>
            <a:r>
              <a:rPr dirty="0" sz="1450" spc="-10">
                <a:latin typeface="Times New Roman"/>
                <a:cs typeface="Times New Roman"/>
              </a:rPr>
              <a:t>fell</a:t>
            </a:r>
            <a:r>
              <a:rPr dirty="0" sz="1450" spc="65">
                <a:latin typeface="Times New Roman"/>
                <a:cs typeface="Times New Roman"/>
              </a:rPr>
              <a:t> </a:t>
            </a:r>
            <a:r>
              <a:rPr dirty="0" sz="1450" spc="-10">
                <a:latin typeface="Times New Roman"/>
                <a:cs typeface="Times New Roman"/>
              </a:rPr>
              <a:t>heartily</a:t>
            </a:r>
            <a:r>
              <a:rPr dirty="0" sz="1450" spc="65">
                <a:latin typeface="Times New Roman"/>
                <a:cs typeface="Times New Roman"/>
              </a:rPr>
              <a:t> </a:t>
            </a:r>
            <a:r>
              <a:rPr dirty="0" sz="1450" spc="-5">
                <a:latin typeface="Times New Roman"/>
                <a:cs typeface="Times New Roman"/>
              </a:rPr>
              <a:t>to,</a:t>
            </a:r>
            <a:r>
              <a:rPr dirty="0" sz="1450" spc="60">
                <a:latin typeface="Times New Roman"/>
                <a:cs typeface="Times New Roman"/>
              </a:rPr>
              <a:t> </a:t>
            </a:r>
            <a:r>
              <a:rPr dirty="0" sz="1450" spc="-10">
                <a:latin typeface="Times New Roman"/>
                <a:cs typeface="Times New Roman"/>
              </a:rPr>
              <a:t>struck</a:t>
            </a:r>
            <a:r>
              <a:rPr dirty="0" sz="1450" spc="65">
                <a:latin typeface="Times New Roman"/>
                <a:cs typeface="Times New Roman"/>
              </a:rPr>
              <a:t> </a:t>
            </a:r>
            <a:r>
              <a:rPr dirty="0" sz="1450" spc="-10">
                <a:latin typeface="Times New Roman"/>
                <a:cs typeface="Times New Roman"/>
              </a:rPr>
              <a:t>farther</a:t>
            </a:r>
            <a:r>
              <a:rPr dirty="0" sz="1450" spc="60">
                <a:latin typeface="Times New Roman"/>
                <a:cs typeface="Times New Roman"/>
              </a:rPr>
              <a:t> </a:t>
            </a:r>
            <a:r>
              <a:rPr dirty="0" sz="1450" spc="-10">
                <a:latin typeface="Times New Roman"/>
                <a:cs typeface="Times New Roman"/>
              </a:rPr>
              <a:t>forth</a:t>
            </a:r>
            <a:r>
              <a:rPr dirty="0" sz="1450" spc="65">
                <a:latin typeface="Times New Roman"/>
                <a:cs typeface="Times New Roman"/>
              </a:rPr>
              <a:t> </a:t>
            </a:r>
            <a:r>
              <a:rPr dirty="0" sz="1450" spc="-10">
                <a:latin typeface="Times New Roman"/>
                <a:cs typeface="Times New Roman"/>
              </a:rPr>
              <a:t>among</a:t>
            </a:r>
            <a:r>
              <a:rPr dirty="0" sz="1450" spc="6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464675"/>
          </a:xfrm>
          <a:prstGeom prst="rect">
            <a:avLst/>
          </a:prstGeom>
        </p:spPr>
        <p:txBody>
          <a:bodyPr wrap="square" lIns="0" tIns="84455" rIns="0" bIns="0" rtlCol="0" vert="horz">
            <a:spAutoFit/>
          </a:bodyPr>
          <a:lstStyle/>
          <a:p>
            <a:pPr marL="12700">
              <a:lnSpc>
                <a:spcPct val="100000"/>
              </a:lnSpc>
              <a:spcBef>
                <a:spcPts val="665"/>
              </a:spcBef>
            </a:pPr>
            <a:r>
              <a:rPr dirty="0" sz="1450" spc="-10">
                <a:latin typeface="Times New Roman"/>
                <a:cs typeface="Times New Roman"/>
              </a:rPr>
              <a:t>trees.</a:t>
            </a:r>
            <a:endParaRPr sz="1450">
              <a:latin typeface="Times New Roman"/>
              <a:cs typeface="Times New Roman"/>
            </a:endParaRPr>
          </a:p>
          <a:p>
            <a:pPr marL="12700" marR="52069">
              <a:lnSpc>
                <a:spcPts val="1730"/>
              </a:lnSpc>
              <a:spcBef>
                <a:spcPts val="630"/>
              </a:spcBef>
            </a:pPr>
            <a:r>
              <a:rPr dirty="0" sz="1450" spc="-10">
                <a:latin typeface="Times New Roman"/>
                <a:cs typeface="Times New Roman"/>
              </a:rPr>
              <a:t>A little beyond there was </a:t>
            </a:r>
            <a:r>
              <a:rPr dirty="0" sz="1450" spc="-5">
                <a:latin typeface="Times New Roman"/>
                <a:cs typeface="Times New Roman"/>
              </a:rPr>
              <a:t>a </a:t>
            </a:r>
            <a:r>
              <a:rPr dirty="0" sz="1450" spc="-10">
                <a:latin typeface="Times New Roman"/>
                <a:cs typeface="Times New Roman"/>
              </a:rPr>
              <a:t>dip in the </a:t>
            </a:r>
            <a:r>
              <a:rPr dirty="0" sz="1450" spc="-5">
                <a:latin typeface="Times New Roman"/>
                <a:cs typeface="Times New Roman"/>
              </a:rPr>
              <a:t>ground, </a:t>
            </a:r>
            <a:r>
              <a:rPr dirty="0" sz="1450" spc="-10">
                <a:latin typeface="Times New Roman"/>
                <a:cs typeface="Times New Roman"/>
              </a:rPr>
              <a:t>where </a:t>
            </a:r>
            <a:r>
              <a:rPr dirty="0" sz="1450" spc="-5">
                <a:latin typeface="Times New Roman"/>
                <a:cs typeface="Times New Roman"/>
              </a:rPr>
              <a:t>a </a:t>
            </a:r>
            <a:r>
              <a:rPr dirty="0" sz="1450" spc="-10">
                <a:latin typeface="Times New Roman"/>
                <a:cs typeface="Times New Roman"/>
              </a:rPr>
              <a:t>streamlet soaked among  dead leaves; and beyond that, again, the trees were better grown and stood  </a:t>
            </a:r>
            <a:r>
              <a:rPr dirty="0" sz="1450" spc="-20">
                <a:latin typeface="Times New Roman"/>
                <a:cs typeface="Times New Roman"/>
              </a:rPr>
              <a:t>wider, </a:t>
            </a:r>
            <a:r>
              <a:rPr dirty="0" sz="1450" spc="-10">
                <a:latin typeface="Times New Roman"/>
                <a:cs typeface="Times New Roman"/>
              </a:rPr>
              <a:t>and oak and beech began to take the place </a:t>
            </a:r>
            <a:r>
              <a:rPr dirty="0" sz="1450" spc="-5">
                <a:latin typeface="Times New Roman"/>
                <a:cs typeface="Times New Roman"/>
              </a:rPr>
              <a:t>of </a:t>
            </a:r>
            <a:r>
              <a:rPr dirty="0" sz="1450" spc="-10">
                <a:latin typeface="Times New Roman"/>
                <a:cs typeface="Times New Roman"/>
              </a:rPr>
              <a:t>willow and elm. The  continued tossing and pouring </a:t>
            </a:r>
            <a:r>
              <a:rPr dirty="0" sz="1450" spc="-5">
                <a:latin typeface="Times New Roman"/>
                <a:cs typeface="Times New Roman"/>
              </a:rPr>
              <a:t>of </a:t>
            </a:r>
            <a:r>
              <a:rPr dirty="0" sz="1450" spc="-10">
                <a:latin typeface="Times New Roman"/>
                <a:cs typeface="Times New Roman"/>
              </a:rPr>
              <a:t>the wind among the leaves sufficiently  concealed the sounds </a:t>
            </a:r>
            <a:r>
              <a:rPr dirty="0" sz="1450" spc="-5">
                <a:latin typeface="Times New Roman"/>
                <a:cs typeface="Times New Roman"/>
              </a:rPr>
              <a:t>of </a:t>
            </a:r>
            <a:r>
              <a:rPr dirty="0" sz="1450" spc="-10">
                <a:latin typeface="Times New Roman"/>
                <a:cs typeface="Times New Roman"/>
              </a:rPr>
              <a:t>his footsteps </a:t>
            </a:r>
            <a:r>
              <a:rPr dirty="0" sz="1450" spc="-5">
                <a:latin typeface="Times New Roman"/>
                <a:cs typeface="Times New Roman"/>
              </a:rPr>
              <a:t>on </a:t>
            </a:r>
            <a:r>
              <a:rPr dirty="0" sz="1450" spc="-10">
                <a:latin typeface="Times New Roman"/>
                <a:cs typeface="Times New Roman"/>
              </a:rPr>
              <a:t>the mast; it was for the ear what </a:t>
            </a:r>
            <a:r>
              <a:rPr dirty="0" sz="1450" spc="-5">
                <a:latin typeface="Times New Roman"/>
                <a:cs typeface="Times New Roman"/>
              </a:rPr>
              <a:t>a  </a:t>
            </a:r>
            <a:r>
              <a:rPr dirty="0" sz="1450" spc="-10">
                <a:latin typeface="Times New Roman"/>
                <a:cs typeface="Times New Roman"/>
              </a:rPr>
              <a:t>moonless </a:t>
            </a:r>
            <a:r>
              <a:rPr dirty="0" sz="1450" spc="-5">
                <a:latin typeface="Times New Roman"/>
                <a:cs typeface="Times New Roman"/>
              </a:rPr>
              <a:t>night </a:t>
            </a:r>
            <a:r>
              <a:rPr dirty="0" sz="1450" spc="-10">
                <a:latin typeface="Times New Roman"/>
                <a:cs typeface="Times New Roman"/>
              </a:rPr>
              <a:t>is to the eye; </a:t>
            </a:r>
            <a:r>
              <a:rPr dirty="0" sz="1450" spc="-5">
                <a:latin typeface="Times New Roman"/>
                <a:cs typeface="Times New Roman"/>
              </a:rPr>
              <a:t>but </a:t>
            </a:r>
            <a:r>
              <a:rPr dirty="0" sz="1450" spc="-10">
                <a:latin typeface="Times New Roman"/>
                <a:cs typeface="Times New Roman"/>
              </a:rPr>
              <a:t>for all that Dick went </a:t>
            </a:r>
            <a:r>
              <a:rPr dirty="0" sz="1450" spc="-15">
                <a:latin typeface="Times New Roman"/>
                <a:cs typeface="Times New Roman"/>
              </a:rPr>
              <a:t>cautiously, </a:t>
            </a:r>
            <a:r>
              <a:rPr dirty="0" sz="1450" spc="-10">
                <a:latin typeface="Times New Roman"/>
                <a:cs typeface="Times New Roman"/>
              </a:rPr>
              <a:t>slipping  from </a:t>
            </a:r>
            <a:r>
              <a:rPr dirty="0" sz="1450" spc="-5">
                <a:latin typeface="Times New Roman"/>
                <a:cs typeface="Times New Roman"/>
              </a:rPr>
              <a:t>one </a:t>
            </a:r>
            <a:r>
              <a:rPr dirty="0" sz="1450" spc="-10">
                <a:latin typeface="Times New Roman"/>
                <a:cs typeface="Times New Roman"/>
              </a:rPr>
              <a:t>big trunk to </a:t>
            </a:r>
            <a:r>
              <a:rPr dirty="0" sz="1450" spc="-15">
                <a:latin typeface="Times New Roman"/>
                <a:cs typeface="Times New Roman"/>
              </a:rPr>
              <a:t>another, </a:t>
            </a:r>
            <a:r>
              <a:rPr dirty="0" sz="1450" spc="-10">
                <a:latin typeface="Times New Roman"/>
                <a:cs typeface="Times New Roman"/>
              </a:rPr>
              <a:t>and looking sharply about him as </a:t>
            </a:r>
            <a:r>
              <a:rPr dirty="0" sz="1450" spc="-5">
                <a:latin typeface="Times New Roman"/>
                <a:cs typeface="Times New Roman"/>
              </a:rPr>
              <a:t>he</a:t>
            </a:r>
            <a:r>
              <a:rPr dirty="0" sz="1450" spc="110">
                <a:latin typeface="Times New Roman"/>
                <a:cs typeface="Times New Roman"/>
              </a:rPr>
              <a:t> </a:t>
            </a:r>
            <a:r>
              <a:rPr dirty="0" sz="1450" spc="-10">
                <a:latin typeface="Times New Roman"/>
                <a:cs typeface="Times New Roman"/>
              </a:rPr>
              <a:t>went.</a:t>
            </a:r>
            <a:endParaRPr sz="1450">
              <a:latin typeface="Times New Roman"/>
              <a:cs typeface="Times New Roman"/>
            </a:endParaRPr>
          </a:p>
          <a:p>
            <a:pPr marL="12700">
              <a:lnSpc>
                <a:spcPts val="1655"/>
              </a:lnSpc>
            </a:pPr>
            <a:r>
              <a:rPr dirty="0" sz="1450" spc="-10">
                <a:latin typeface="Times New Roman"/>
                <a:cs typeface="Times New Roman"/>
              </a:rPr>
              <a:t>Suddenly </a:t>
            </a:r>
            <a:r>
              <a:rPr dirty="0" sz="1450" spc="-5">
                <a:latin typeface="Times New Roman"/>
                <a:cs typeface="Times New Roman"/>
              </a:rPr>
              <a:t>a doe </a:t>
            </a:r>
            <a:r>
              <a:rPr dirty="0" sz="1450" spc="-10">
                <a:latin typeface="Times New Roman"/>
                <a:cs typeface="Times New Roman"/>
              </a:rPr>
              <a:t>passed like </a:t>
            </a:r>
            <a:r>
              <a:rPr dirty="0" sz="1450" spc="-5">
                <a:latin typeface="Times New Roman"/>
                <a:cs typeface="Times New Roman"/>
              </a:rPr>
              <a:t>a </a:t>
            </a:r>
            <a:r>
              <a:rPr dirty="0" sz="1450" spc="-10">
                <a:latin typeface="Times New Roman"/>
                <a:cs typeface="Times New Roman"/>
              </a:rPr>
              <a:t>shadow through the underwood in front </a:t>
            </a:r>
            <a:r>
              <a:rPr dirty="0" sz="1450" spc="-5">
                <a:latin typeface="Times New Roman"/>
                <a:cs typeface="Times New Roman"/>
              </a:rPr>
              <a:t>of</a:t>
            </a:r>
            <a:r>
              <a:rPr dirty="0" sz="1450" spc="120">
                <a:latin typeface="Times New Roman"/>
                <a:cs typeface="Times New Roman"/>
              </a:rPr>
              <a:t> </a:t>
            </a:r>
            <a:r>
              <a:rPr dirty="0" sz="1450" spc="-10">
                <a:latin typeface="Times New Roman"/>
                <a:cs typeface="Times New Roman"/>
              </a:rPr>
              <a:t>him,</a:t>
            </a:r>
            <a:endParaRPr sz="1450">
              <a:latin typeface="Times New Roman"/>
              <a:cs typeface="Times New Roman"/>
            </a:endParaRPr>
          </a:p>
          <a:p>
            <a:pPr marL="12700" marR="7620">
              <a:lnSpc>
                <a:spcPts val="1730"/>
              </a:lnSpc>
              <a:spcBef>
                <a:spcPts val="60"/>
              </a:spcBef>
              <a:tabLst>
                <a:tab pos="4268470" algn="l"/>
                <a:tab pos="4704080" algn="l"/>
                <a:tab pos="5526405" algn="l"/>
              </a:tabLst>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paused, disgusted at the chance. This part </a:t>
            </a:r>
            <a:r>
              <a:rPr dirty="0" sz="1450" spc="-5">
                <a:latin typeface="Times New Roman"/>
                <a:cs typeface="Times New Roman"/>
              </a:rPr>
              <a:t>of </a:t>
            </a:r>
            <a:r>
              <a:rPr dirty="0" sz="1450" spc="-10">
                <a:latin typeface="Times New Roman"/>
                <a:cs typeface="Times New Roman"/>
              </a:rPr>
              <a:t>the wood had been  certainly deserted, </a:t>
            </a:r>
            <a:r>
              <a:rPr dirty="0" sz="1450" spc="-5">
                <a:latin typeface="Times New Roman"/>
                <a:cs typeface="Times New Roman"/>
              </a:rPr>
              <a:t>but </a:t>
            </a:r>
            <a:r>
              <a:rPr dirty="0" sz="1450" spc="-10">
                <a:latin typeface="Times New Roman"/>
                <a:cs typeface="Times New Roman"/>
              </a:rPr>
              <a:t>now that the </a:t>
            </a:r>
            <a:r>
              <a:rPr dirty="0" sz="1450" spc="-5">
                <a:latin typeface="Times New Roman"/>
                <a:cs typeface="Times New Roman"/>
              </a:rPr>
              <a:t>poor </a:t>
            </a:r>
            <a:r>
              <a:rPr dirty="0" sz="1450" spc="-10">
                <a:latin typeface="Times New Roman"/>
                <a:cs typeface="Times New Roman"/>
              </a:rPr>
              <a:t>deer had </a:t>
            </a:r>
            <a:r>
              <a:rPr dirty="0" sz="1450" spc="-5">
                <a:latin typeface="Times New Roman"/>
                <a:cs typeface="Times New Roman"/>
              </a:rPr>
              <a:t>run, </a:t>
            </a:r>
            <a:r>
              <a:rPr dirty="0" sz="1450" spc="-10">
                <a:latin typeface="Times New Roman"/>
                <a:cs typeface="Times New Roman"/>
              </a:rPr>
              <a:t>she was like </a:t>
            </a:r>
            <a:r>
              <a:rPr dirty="0" sz="1450" spc="-5">
                <a:latin typeface="Times New Roman"/>
                <a:cs typeface="Times New Roman"/>
              </a:rPr>
              <a:t>a  </a:t>
            </a:r>
            <a:r>
              <a:rPr dirty="0" sz="1450" spc="-10">
                <a:latin typeface="Times New Roman"/>
                <a:cs typeface="Times New Roman"/>
              </a:rPr>
              <a:t>messe</a:t>
            </a:r>
            <a:r>
              <a:rPr dirty="0" sz="1450" spc="-5">
                <a:latin typeface="Times New Roman"/>
                <a:cs typeface="Times New Roman"/>
              </a:rPr>
              <a:t>ng</a:t>
            </a:r>
            <a:r>
              <a:rPr dirty="0" sz="1450" spc="-10">
                <a:latin typeface="Times New Roman"/>
                <a:cs typeface="Times New Roman"/>
              </a:rPr>
              <a:t>e</a:t>
            </a:r>
            <a:r>
              <a:rPr dirty="0" sz="1450" spc="-5">
                <a:latin typeface="Times New Roman"/>
                <a:cs typeface="Times New Roman"/>
              </a:rPr>
              <a:t>r</a:t>
            </a:r>
            <a:r>
              <a:rPr dirty="0" sz="1450" spc="-5">
                <a:latin typeface="Times New Roman"/>
                <a:cs typeface="Times New Roman"/>
              </a:rPr>
              <a:t> </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s</a:t>
            </a:r>
            <a:r>
              <a:rPr dirty="0" sz="1450" spc="-5">
                <a:latin typeface="Times New Roman"/>
                <a:cs typeface="Times New Roman"/>
              </a:rPr>
              <a:t>hou</a:t>
            </a:r>
            <a:r>
              <a:rPr dirty="0" sz="1450" spc="-10">
                <a:latin typeface="Times New Roman"/>
                <a:cs typeface="Times New Roman"/>
              </a:rPr>
              <a:t>l</a:t>
            </a:r>
            <a:r>
              <a:rPr dirty="0" sz="1450" spc="-5">
                <a:latin typeface="Times New Roman"/>
                <a:cs typeface="Times New Roman"/>
              </a:rPr>
              <a:t>d</a:t>
            </a:r>
            <a:r>
              <a:rPr dirty="0" sz="1450" spc="-5">
                <a:latin typeface="Times New Roman"/>
                <a:cs typeface="Times New Roman"/>
              </a:rPr>
              <a:t> </a:t>
            </a:r>
            <a:r>
              <a:rPr dirty="0" sz="1450" spc="-5">
                <a:latin typeface="Times New Roman"/>
                <a:cs typeface="Times New Roman"/>
              </a:rPr>
              <a:t>h</a:t>
            </a:r>
            <a:r>
              <a:rPr dirty="0" sz="1450" spc="-10">
                <a:latin typeface="Times New Roman"/>
                <a:cs typeface="Times New Roman"/>
              </a:rPr>
              <a:t>a</a:t>
            </a:r>
            <a:r>
              <a:rPr dirty="0" sz="1450" spc="-5">
                <a:latin typeface="Times New Roman"/>
                <a:cs typeface="Times New Roman"/>
              </a:rPr>
              <a:t>ve</a:t>
            </a:r>
            <a:r>
              <a:rPr dirty="0" sz="1450" spc="-5">
                <a:latin typeface="Times New Roman"/>
                <a:cs typeface="Times New Roman"/>
              </a:rPr>
              <a:t> </a:t>
            </a:r>
            <a:r>
              <a:rPr dirty="0" sz="1450" spc="-10">
                <a:latin typeface="Times New Roman"/>
                <a:cs typeface="Times New Roman"/>
              </a:rPr>
              <a:t>se</a:t>
            </a:r>
            <a:r>
              <a:rPr dirty="0" sz="1450" spc="-5">
                <a:latin typeface="Times New Roman"/>
                <a:cs typeface="Times New Roman"/>
              </a:rPr>
              <a:t>nt</a:t>
            </a:r>
            <a:r>
              <a:rPr dirty="0" sz="1450" spc="-5">
                <a:latin typeface="Times New Roman"/>
                <a:cs typeface="Times New Roman"/>
              </a:rPr>
              <a:t> </a:t>
            </a:r>
            <a:r>
              <a:rPr dirty="0" sz="1450" spc="-5">
                <a:latin typeface="Times New Roman"/>
                <a:cs typeface="Times New Roman"/>
              </a:rPr>
              <a:t>b</a:t>
            </a:r>
            <a:r>
              <a:rPr dirty="0" sz="1450" spc="-10">
                <a:latin typeface="Times New Roman"/>
                <a:cs typeface="Times New Roman"/>
              </a:rPr>
              <a:t>ef</a:t>
            </a:r>
            <a:r>
              <a:rPr dirty="0" sz="1450" spc="-5">
                <a:latin typeface="Times New Roman"/>
                <a:cs typeface="Times New Roman"/>
              </a:rPr>
              <a:t>o</a:t>
            </a:r>
            <a:r>
              <a:rPr dirty="0" sz="1450" spc="-10">
                <a:latin typeface="Times New Roman"/>
                <a:cs typeface="Times New Roman"/>
              </a:rPr>
              <a:t>r</a:t>
            </a:r>
            <a:r>
              <a:rPr dirty="0" sz="1450" spc="-5">
                <a:latin typeface="Times New Roman"/>
                <a:cs typeface="Times New Roman"/>
              </a:rPr>
              <a:t>e</a:t>
            </a:r>
            <a:r>
              <a:rPr dirty="0" sz="1450" spc="-5">
                <a:latin typeface="Times New Roman"/>
                <a:cs typeface="Times New Roman"/>
              </a:rPr>
              <a:t> </a:t>
            </a:r>
            <a:r>
              <a:rPr dirty="0" sz="1450" spc="-5">
                <a:latin typeface="Times New Roman"/>
                <a:cs typeface="Times New Roman"/>
              </a:rPr>
              <a:t>h</a:t>
            </a:r>
            <a:r>
              <a:rPr dirty="0" sz="1450" spc="-10">
                <a:latin typeface="Times New Roman"/>
                <a:cs typeface="Times New Roman"/>
              </a:rPr>
              <a:t>i</a:t>
            </a:r>
            <a:r>
              <a:rPr dirty="0" sz="1450" spc="-10">
                <a:latin typeface="Times New Roman"/>
                <a:cs typeface="Times New Roman"/>
              </a:rPr>
              <a:t>m</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o</a:t>
            </a:r>
            <a:r>
              <a:rPr dirty="0" sz="1450" spc="-5">
                <a:latin typeface="Times New Roman"/>
                <a:cs typeface="Times New Roman"/>
              </a:rPr>
              <a:t> </a:t>
            </a:r>
            <a:r>
              <a:rPr dirty="0" sz="1450" spc="-10">
                <a:latin typeface="Times New Roman"/>
                <a:cs typeface="Times New Roman"/>
              </a:rPr>
              <a:t>a</a:t>
            </a:r>
            <a:r>
              <a:rPr dirty="0" sz="1450" spc="-5">
                <a:latin typeface="Times New Roman"/>
                <a:cs typeface="Times New Roman"/>
              </a:rPr>
              <a:t>nnoun</a:t>
            </a:r>
            <a:r>
              <a:rPr dirty="0" sz="1450" spc="-10">
                <a:latin typeface="Times New Roman"/>
                <a:cs typeface="Times New Roman"/>
              </a:rPr>
              <a:t>c</a:t>
            </a:r>
            <a:r>
              <a:rPr dirty="0" sz="1450" spc="-5">
                <a:latin typeface="Times New Roman"/>
                <a:cs typeface="Times New Roman"/>
              </a:rPr>
              <a:t>e</a:t>
            </a:r>
            <a:r>
              <a:rPr dirty="0" sz="1450">
                <a:latin typeface="Times New Roman"/>
                <a:cs typeface="Times New Roman"/>
              </a:rPr>
              <a:t>	</a:t>
            </a:r>
            <a:r>
              <a:rPr dirty="0" sz="1450" spc="-5">
                <a:latin typeface="Times New Roman"/>
                <a:cs typeface="Times New Roman"/>
              </a:rPr>
              <a:t>h</a:t>
            </a:r>
            <a:r>
              <a:rPr dirty="0" sz="1450" spc="-10">
                <a:latin typeface="Times New Roman"/>
                <a:cs typeface="Times New Roman"/>
              </a:rPr>
              <a:t>i</a:t>
            </a:r>
            <a:r>
              <a:rPr dirty="0" sz="1450" spc="-5">
                <a:latin typeface="Times New Roman"/>
                <a:cs typeface="Times New Roman"/>
              </a:rPr>
              <a:t>s</a:t>
            </a:r>
            <a:r>
              <a:rPr dirty="0" sz="1450">
                <a:latin typeface="Times New Roman"/>
                <a:cs typeface="Times New Roman"/>
              </a:rPr>
              <a:t>	</a:t>
            </a:r>
            <a:r>
              <a:rPr dirty="0" sz="1450" spc="-10">
                <a:latin typeface="Times New Roman"/>
                <a:cs typeface="Times New Roman"/>
              </a:rPr>
              <a:t>c</a:t>
            </a:r>
            <a:r>
              <a:rPr dirty="0" sz="1450" spc="-5">
                <a:latin typeface="Times New Roman"/>
                <a:cs typeface="Times New Roman"/>
              </a:rPr>
              <a:t>o</a:t>
            </a:r>
            <a:r>
              <a:rPr dirty="0" sz="1450" spc="-10">
                <a:latin typeface="Times New Roman"/>
                <a:cs typeface="Times New Roman"/>
              </a:rPr>
              <a:t>mi</a:t>
            </a:r>
            <a:r>
              <a:rPr dirty="0" sz="1450" spc="-5">
                <a:latin typeface="Times New Roman"/>
                <a:cs typeface="Times New Roman"/>
              </a:rPr>
              <a:t>ng;</a:t>
            </a:r>
            <a:r>
              <a:rPr dirty="0" sz="1450">
                <a:latin typeface="Times New Roman"/>
                <a:cs typeface="Times New Roman"/>
              </a:rPr>
              <a:t>	</a:t>
            </a:r>
            <a:r>
              <a:rPr dirty="0" sz="1450" spc="-10">
                <a:latin typeface="Times New Roman"/>
                <a:cs typeface="Times New Roman"/>
              </a:rPr>
              <a:t>a</a:t>
            </a:r>
            <a:r>
              <a:rPr dirty="0" sz="1450" spc="-5">
                <a:latin typeface="Times New Roman"/>
                <a:cs typeface="Times New Roman"/>
              </a:rPr>
              <a:t>nd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pushing </a:t>
            </a:r>
            <a:r>
              <a:rPr dirty="0" sz="1450" spc="-15">
                <a:latin typeface="Times New Roman"/>
                <a:cs typeface="Times New Roman"/>
              </a:rPr>
              <a:t>farther, </a:t>
            </a:r>
            <a:r>
              <a:rPr dirty="0" sz="1450" spc="-5">
                <a:latin typeface="Times New Roman"/>
                <a:cs typeface="Times New Roman"/>
              </a:rPr>
              <a:t>he </a:t>
            </a:r>
            <a:r>
              <a:rPr dirty="0" sz="1450" spc="-10">
                <a:latin typeface="Times New Roman"/>
                <a:cs typeface="Times New Roman"/>
              </a:rPr>
              <a:t>turned him to the nearest well-grown tree, and  rapidly began to</a:t>
            </a:r>
            <a:r>
              <a:rPr dirty="0" sz="1450">
                <a:latin typeface="Times New Roman"/>
                <a:cs typeface="Times New Roman"/>
              </a:rPr>
              <a:t> </a:t>
            </a:r>
            <a:r>
              <a:rPr dirty="0" sz="1450" spc="-10">
                <a:latin typeface="Times New Roman"/>
                <a:cs typeface="Times New Roman"/>
              </a:rPr>
              <a:t>climb.</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Luck had served him well. The oak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had mounted was </a:t>
            </a:r>
            <a:r>
              <a:rPr dirty="0" sz="1450" spc="-5">
                <a:latin typeface="Times New Roman"/>
                <a:cs typeface="Times New Roman"/>
              </a:rPr>
              <a:t>one of </a:t>
            </a:r>
            <a:r>
              <a:rPr dirty="0" sz="1450" spc="-10">
                <a:latin typeface="Times New Roman"/>
                <a:cs typeface="Times New Roman"/>
              </a:rPr>
              <a:t>the  tallest in that quarter </a:t>
            </a:r>
            <a:r>
              <a:rPr dirty="0" sz="1450" spc="-5">
                <a:latin typeface="Times New Roman"/>
                <a:cs typeface="Times New Roman"/>
              </a:rPr>
              <a:t>of </a:t>
            </a:r>
            <a:r>
              <a:rPr dirty="0" sz="1450" spc="-10">
                <a:latin typeface="Times New Roman"/>
                <a:cs typeface="Times New Roman"/>
              </a:rPr>
              <a:t>the wood, and easily out-topped its neighbours </a:t>
            </a:r>
            <a:r>
              <a:rPr dirty="0" sz="1450" spc="-5">
                <a:latin typeface="Times New Roman"/>
                <a:cs typeface="Times New Roman"/>
              </a:rPr>
              <a:t>by a  </a:t>
            </a:r>
            <a:r>
              <a:rPr dirty="0" sz="1450" spc="-10">
                <a:latin typeface="Times New Roman"/>
                <a:cs typeface="Times New Roman"/>
              </a:rPr>
              <a:t>fathom and </a:t>
            </a:r>
            <a:r>
              <a:rPr dirty="0" sz="1450" spc="-5">
                <a:latin typeface="Times New Roman"/>
                <a:cs typeface="Times New Roman"/>
              </a:rPr>
              <a:t>a </a:t>
            </a:r>
            <a:r>
              <a:rPr dirty="0" sz="1450" spc="-10">
                <a:latin typeface="Times New Roman"/>
                <a:cs typeface="Times New Roman"/>
              </a:rPr>
              <a:t>half; and when Dick had clambered into the topmost fork and  clung there, swinging dizzily in the great wind, </a:t>
            </a:r>
            <a:r>
              <a:rPr dirty="0" sz="1450" spc="-5">
                <a:latin typeface="Times New Roman"/>
                <a:cs typeface="Times New Roman"/>
              </a:rPr>
              <a:t>he </a:t>
            </a:r>
            <a:r>
              <a:rPr dirty="0" sz="1450" spc="-10">
                <a:latin typeface="Times New Roman"/>
                <a:cs typeface="Times New Roman"/>
              </a:rPr>
              <a:t>saw behind him the whole  fenny plain as far as </a:t>
            </a:r>
            <a:r>
              <a:rPr dirty="0" sz="1450" spc="-20">
                <a:latin typeface="Times New Roman"/>
                <a:cs typeface="Times New Roman"/>
              </a:rPr>
              <a:t>Kettley, </a:t>
            </a:r>
            <a:r>
              <a:rPr dirty="0" sz="1450" spc="-10">
                <a:latin typeface="Times New Roman"/>
                <a:cs typeface="Times New Roman"/>
              </a:rPr>
              <a:t>and the </a:t>
            </a:r>
            <a:r>
              <a:rPr dirty="0" sz="1450" spc="-20">
                <a:latin typeface="Times New Roman"/>
                <a:cs typeface="Times New Roman"/>
              </a:rPr>
              <a:t>Till </a:t>
            </a:r>
            <a:r>
              <a:rPr dirty="0" sz="1450" spc="-10">
                <a:latin typeface="Times New Roman"/>
                <a:cs typeface="Times New Roman"/>
              </a:rPr>
              <a:t>wandering among woody islets, and  in front </a:t>
            </a:r>
            <a:r>
              <a:rPr dirty="0" sz="1450" spc="-5">
                <a:latin typeface="Times New Roman"/>
                <a:cs typeface="Times New Roman"/>
              </a:rPr>
              <a:t>of </a:t>
            </a:r>
            <a:r>
              <a:rPr dirty="0" sz="1450" spc="-10">
                <a:latin typeface="Times New Roman"/>
                <a:cs typeface="Times New Roman"/>
              </a:rPr>
              <a:t>him, the white line </a:t>
            </a:r>
            <a:r>
              <a:rPr dirty="0" sz="1450" spc="-5">
                <a:latin typeface="Times New Roman"/>
                <a:cs typeface="Times New Roman"/>
              </a:rPr>
              <a:t>of </a:t>
            </a:r>
            <a:r>
              <a:rPr dirty="0" sz="1450" spc="-10">
                <a:latin typeface="Times New Roman"/>
                <a:cs typeface="Times New Roman"/>
              </a:rPr>
              <a:t>high-road winding through the forest. The  boat had been righted—it was even now midway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ferry. </a:t>
            </a:r>
            <a:r>
              <a:rPr dirty="0" sz="1450" spc="-10">
                <a:latin typeface="Times New Roman"/>
                <a:cs typeface="Times New Roman"/>
              </a:rPr>
              <a:t>Beyond that  there was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man, </a:t>
            </a:r>
            <a:r>
              <a:rPr dirty="0" sz="1450" spc="-5">
                <a:latin typeface="Times New Roman"/>
                <a:cs typeface="Times New Roman"/>
              </a:rPr>
              <a:t>nor </a:t>
            </a:r>
            <a:r>
              <a:rPr dirty="0" sz="1450" spc="-10">
                <a:latin typeface="Times New Roman"/>
                <a:cs typeface="Times New Roman"/>
              </a:rPr>
              <a:t>aught moving </a:t>
            </a:r>
            <a:r>
              <a:rPr dirty="0" sz="1450" spc="-5">
                <a:latin typeface="Times New Roman"/>
                <a:cs typeface="Times New Roman"/>
              </a:rPr>
              <a:t>but </a:t>
            </a:r>
            <a:r>
              <a:rPr dirty="0" sz="1450" spc="-10">
                <a:latin typeface="Times New Roman"/>
                <a:cs typeface="Times New Roman"/>
              </a:rPr>
              <a:t>the wind. He was about to  descend, when, taking </a:t>
            </a:r>
            <a:r>
              <a:rPr dirty="0" sz="1450" spc="-5">
                <a:latin typeface="Times New Roman"/>
                <a:cs typeface="Times New Roman"/>
              </a:rPr>
              <a:t>a </a:t>
            </a:r>
            <a:r>
              <a:rPr dirty="0" sz="1450" spc="-10">
                <a:latin typeface="Times New Roman"/>
                <a:cs typeface="Times New Roman"/>
              </a:rPr>
              <a:t>last </a:t>
            </a:r>
            <a:r>
              <a:rPr dirty="0" sz="1450" spc="-30">
                <a:latin typeface="Times New Roman"/>
                <a:cs typeface="Times New Roman"/>
              </a:rPr>
              <a:t>view, </a:t>
            </a:r>
            <a:r>
              <a:rPr dirty="0" sz="1450" spc="-10">
                <a:latin typeface="Times New Roman"/>
                <a:cs typeface="Times New Roman"/>
              </a:rPr>
              <a:t>his eye lit </a:t>
            </a:r>
            <a:r>
              <a:rPr dirty="0" sz="1450" spc="-5">
                <a:latin typeface="Times New Roman"/>
                <a:cs typeface="Times New Roman"/>
              </a:rPr>
              <a:t>upon a </a:t>
            </a:r>
            <a:r>
              <a:rPr dirty="0" sz="1450" spc="-10">
                <a:latin typeface="Times New Roman"/>
                <a:cs typeface="Times New Roman"/>
              </a:rPr>
              <a:t>string </a:t>
            </a:r>
            <a:r>
              <a:rPr dirty="0" sz="1450" spc="-5">
                <a:latin typeface="Times New Roman"/>
                <a:cs typeface="Times New Roman"/>
              </a:rPr>
              <a:t>of </a:t>
            </a:r>
            <a:r>
              <a:rPr dirty="0" sz="1450" spc="-10">
                <a:latin typeface="Times New Roman"/>
                <a:cs typeface="Times New Roman"/>
              </a:rPr>
              <a:t>moving points  about the middle </a:t>
            </a:r>
            <a:r>
              <a:rPr dirty="0" sz="1450" spc="-5">
                <a:latin typeface="Times New Roman"/>
                <a:cs typeface="Times New Roman"/>
              </a:rPr>
              <a:t>of </a:t>
            </a:r>
            <a:r>
              <a:rPr dirty="0" sz="1450" spc="-10">
                <a:latin typeface="Times New Roman"/>
                <a:cs typeface="Times New Roman"/>
              </a:rPr>
              <a:t>the fen. Plainly </a:t>
            </a:r>
            <a:r>
              <a:rPr dirty="0" sz="1450" spc="-5">
                <a:latin typeface="Times New Roman"/>
                <a:cs typeface="Times New Roman"/>
              </a:rPr>
              <a:t>a </a:t>
            </a:r>
            <a:r>
              <a:rPr dirty="0" sz="1450" spc="-10">
                <a:latin typeface="Times New Roman"/>
                <a:cs typeface="Times New Roman"/>
              </a:rPr>
              <a:t>small troop was threading the </a:t>
            </a:r>
            <a:r>
              <a:rPr dirty="0" sz="1450" spc="-20">
                <a:latin typeface="Times New Roman"/>
                <a:cs typeface="Times New Roman"/>
              </a:rPr>
              <a:t>causeway,  </a:t>
            </a:r>
            <a:r>
              <a:rPr dirty="0" sz="1450" spc="-10">
                <a:latin typeface="Times New Roman"/>
                <a:cs typeface="Times New Roman"/>
              </a:rPr>
              <a:t>and that at </a:t>
            </a:r>
            <a:r>
              <a:rPr dirty="0" sz="1450" spc="-5">
                <a:latin typeface="Times New Roman"/>
                <a:cs typeface="Times New Roman"/>
              </a:rPr>
              <a:t>a good </a:t>
            </a:r>
            <a:r>
              <a:rPr dirty="0" sz="1450" spc="-10">
                <a:latin typeface="Times New Roman"/>
                <a:cs typeface="Times New Roman"/>
              </a:rPr>
              <a:t>pace; and this gave him some concern as </a:t>
            </a:r>
            <a:r>
              <a:rPr dirty="0" sz="1450" spc="-5">
                <a:latin typeface="Times New Roman"/>
                <a:cs typeface="Times New Roman"/>
              </a:rPr>
              <a:t>he </a:t>
            </a:r>
            <a:r>
              <a:rPr dirty="0" sz="1450" spc="-10">
                <a:latin typeface="Times New Roman"/>
                <a:cs typeface="Times New Roman"/>
              </a:rPr>
              <a:t>shinned  vigorously down the trunk and returned across the wood for his</a:t>
            </a:r>
            <a:r>
              <a:rPr dirty="0" sz="1450" spc="130">
                <a:latin typeface="Times New Roman"/>
                <a:cs typeface="Times New Roman"/>
              </a:rPr>
              <a:t> </a:t>
            </a:r>
            <a:r>
              <a:rPr dirty="0" sz="1450" spc="-10">
                <a:latin typeface="Times New Roman"/>
                <a:cs typeface="Times New Roman"/>
              </a:rPr>
              <a:t>companion.</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35"/>
              </a:spcBef>
            </a:pPr>
            <a:endParaRPr sz="1800">
              <a:latin typeface="Times New Roman"/>
              <a:cs typeface="Times New Roman"/>
            </a:endParaRPr>
          </a:p>
          <a:p>
            <a:pPr algn="ctr">
              <a:lnSpc>
                <a:spcPct val="100000"/>
              </a:lnSpc>
              <a:spcBef>
                <a:spcPts val="5"/>
              </a:spcBef>
            </a:pPr>
            <a:r>
              <a:rPr dirty="0" sz="1450" spc="-15" b="1">
                <a:latin typeface="Times New Roman"/>
                <a:cs typeface="Times New Roman"/>
              </a:rPr>
              <a:t>CHAPTER </a:t>
            </a:r>
            <a:r>
              <a:rPr dirty="0" sz="1450" spc="-10" b="1">
                <a:latin typeface="Times New Roman"/>
                <a:cs typeface="Times New Roman"/>
              </a:rPr>
              <a:t>IV—A </a:t>
            </a:r>
            <a:r>
              <a:rPr dirty="0" sz="1450" spc="-15" b="1">
                <a:latin typeface="Times New Roman"/>
                <a:cs typeface="Times New Roman"/>
              </a:rPr>
              <a:t>GREENWOOD</a:t>
            </a:r>
            <a:r>
              <a:rPr dirty="0" sz="1450" spc="-75" b="1">
                <a:latin typeface="Times New Roman"/>
                <a:cs typeface="Times New Roman"/>
              </a:rPr>
              <a:t> </a:t>
            </a:r>
            <a:r>
              <a:rPr dirty="0" sz="1450" spc="-30" b="1">
                <a:latin typeface="Times New Roman"/>
                <a:cs typeface="Times New Roman"/>
              </a:rPr>
              <a:t>COMPANY</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Matcham was well rested and revived; and the two lads, winged </a:t>
            </a:r>
            <a:r>
              <a:rPr dirty="0" sz="1450" spc="-5">
                <a:latin typeface="Times New Roman"/>
                <a:cs typeface="Times New Roman"/>
              </a:rPr>
              <a:t>by </a:t>
            </a:r>
            <a:r>
              <a:rPr dirty="0" sz="1450" spc="-10">
                <a:latin typeface="Times New Roman"/>
                <a:cs typeface="Times New Roman"/>
              </a:rPr>
              <a:t>what Dick  had seen, hurried through the remainder </a:t>
            </a:r>
            <a:r>
              <a:rPr dirty="0" sz="1450" spc="-5">
                <a:latin typeface="Times New Roman"/>
                <a:cs typeface="Times New Roman"/>
              </a:rPr>
              <a:t>of </a:t>
            </a:r>
            <a:r>
              <a:rPr dirty="0" sz="1450" spc="-10">
                <a:latin typeface="Times New Roman"/>
                <a:cs typeface="Times New Roman"/>
              </a:rPr>
              <a:t>the outwood, crossed the road in  </a:t>
            </a:r>
            <a:r>
              <a:rPr dirty="0" sz="1450" spc="-25">
                <a:latin typeface="Times New Roman"/>
                <a:cs typeface="Times New Roman"/>
              </a:rPr>
              <a:t>safety, </a:t>
            </a:r>
            <a:r>
              <a:rPr dirty="0" sz="1450" spc="-10">
                <a:latin typeface="Times New Roman"/>
                <a:cs typeface="Times New Roman"/>
              </a:rPr>
              <a:t>and began to mount into the high ground </a:t>
            </a:r>
            <a:r>
              <a:rPr dirty="0" sz="1450" spc="-5">
                <a:latin typeface="Times New Roman"/>
                <a:cs typeface="Times New Roman"/>
              </a:rPr>
              <a:t>of </a:t>
            </a:r>
            <a:r>
              <a:rPr dirty="0" sz="1450" spc="-15">
                <a:latin typeface="Times New Roman"/>
                <a:cs typeface="Times New Roman"/>
              </a:rPr>
              <a:t>Tunstall </a:t>
            </a:r>
            <a:r>
              <a:rPr dirty="0" sz="1450" spc="-10">
                <a:latin typeface="Times New Roman"/>
                <a:cs typeface="Times New Roman"/>
              </a:rPr>
              <a:t>Forest. The trees  grew more and more in groves, with heathy places in between, </a:t>
            </a:r>
            <a:r>
              <a:rPr dirty="0" sz="1450" spc="-25">
                <a:latin typeface="Times New Roman"/>
                <a:cs typeface="Times New Roman"/>
              </a:rPr>
              <a:t>sandy, gorsy,  </a:t>
            </a:r>
            <a:r>
              <a:rPr dirty="0" sz="1450" spc="-10">
                <a:latin typeface="Times New Roman"/>
                <a:cs typeface="Times New Roman"/>
              </a:rPr>
              <a:t>and dotted with old yews. The ground became more and more uneven, full </a:t>
            </a:r>
            <a:r>
              <a:rPr dirty="0" sz="1450" spc="-5">
                <a:latin typeface="Times New Roman"/>
                <a:cs typeface="Times New Roman"/>
              </a:rPr>
              <a:t>of  </a:t>
            </a:r>
            <a:r>
              <a:rPr dirty="0" sz="1450" spc="-10">
                <a:latin typeface="Times New Roman"/>
                <a:cs typeface="Times New Roman"/>
              </a:rPr>
              <a:t>pits and hillocks. And with every step </a:t>
            </a:r>
            <a:r>
              <a:rPr dirty="0" sz="1450" spc="-5">
                <a:latin typeface="Times New Roman"/>
                <a:cs typeface="Times New Roman"/>
              </a:rPr>
              <a:t>of </a:t>
            </a:r>
            <a:r>
              <a:rPr dirty="0" sz="1450" spc="-10">
                <a:latin typeface="Times New Roman"/>
                <a:cs typeface="Times New Roman"/>
              </a:rPr>
              <a:t>the ascent the wind still blew the  </a:t>
            </a:r>
            <a:r>
              <a:rPr dirty="0" sz="1450" spc="-15">
                <a:latin typeface="Times New Roman"/>
                <a:cs typeface="Times New Roman"/>
              </a:rPr>
              <a:t>shriller, </a:t>
            </a:r>
            <a:r>
              <a:rPr dirty="0" sz="1450" spc="-10">
                <a:latin typeface="Times New Roman"/>
                <a:cs typeface="Times New Roman"/>
              </a:rPr>
              <a:t>and the trees bent before the gusts like</a:t>
            </a:r>
            <a:r>
              <a:rPr dirty="0" sz="1450" spc="60">
                <a:latin typeface="Times New Roman"/>
                <a:cs typeface="Times New Roman"/>
              </a:rPr>
              <a:t> </a:t>
            </a:r>
            <a:r>
              <a:rPr dirty="0" sz="1450" spc="-10">
                <a:latin typeface="Times New Roman"/>
                <a:cs typeface="Times New Roman"/>
              </a:rPr>
              <a:t>fishing-rods.</a:t>
            </a:r>
            <a:endParaRPr sz="1450">
              <a:latin typeface="Times New Roman"/>
              <a:cs typeface="Times New Roman"/>
            </a:endParaRPr>
          </a:p>
          <a:p>
            <a:pPr marL="12700" marR="11430">
              <a:lnSpc>
                <a:spcPts val="1730"/>
              </a:lnSpc>
              <a:spcBef>
                <a:spcPts val="565"/>
              </a:spcBef>
            </a:pPr>
            <a:r>
              <a:rPr dirty="0" sz="1450" spc="-10">
                <a:latin typeface="Times New Roman"/>
                <a:cs typeface="Times New Roman"/>
              </a:rPr>
              <a:t>They had just entered </a:t>
            </a:r>
            <a:r>
              <a:rPr dirty="0" sz="1450" spc="-5">
                <a:latin typeface="Times New Roman"/>
                <a:cs typeface="Times New Roman"/>
              </a:rPr>
              <a:t>one of </a:t>
            </a:r>
            <a:r>
              <a:rPr dirty="0" sz="1450" spc="-10">
                <a:latin typeface="Times New Roman"/>
                <a:cs typeface="Times New Roman"/>
              </a:rPr>
              <a:t>the clearings, when Dick suddenly clapped down  </a:t>
            </a:r>
            <a:r>
              <a:rPr dirty="0" sz="1450" spc="-5">
                <a:latin typeface="Times New Roman"/>
                <a:cs typeface="Times New Roman"/>
              </a:rPr>
              <a:t>upon </a:t>
            </a:r>
            <a:r>
              <a:rPr dirty="0" sz="1450" spc="-10">
                <a:latin typeface="Times New Roman"/>
                <a:cs typeface="Times New Roman"/>
              </a:rPr>
              <a:t>his face among the brambles, and began to crawl slowly backward  towards the shelter </a:t>
            </a:r>
            <a:r>
              <a:rPr dirty="0" sz="1450" spc="-5">
                <a:latin typeface="Times New Roman"/>
                <a:cs typeface="Times New Roman"/>
              </a:rPr>
              <a:t>of </a:t>
            </a:r>
            <a:r>
              <a:rPr dirty="0" sz="1450" spc="-10">
                <a:latin typeface="Times New Roman"/>
                <a:cs typeface="Times New Roman"/>
              </a:rPr>
              <a:t>the grove. Matcham, in great bewilderment, for </a:t>
            </a:r>
            <a:r>
              <a:rPr dirty="0" sz="1450" spc="-5">
                <a:latin typeface="Times New Roman"/>
                <a:cs typeface="Times New Roman"/>
              </a:rPr>
              <a:t>he  </a:t>
            </a:r>
            <a:r>
              <a:rPr dirty="0" sz="1450" spc="-10">
                <a:latin typeface="Times New Roman"/>
                <a:cs typeface="Times New Roman"/>
              </a:rPr>
              <a:t>could see </a:t>
            </a:r>
            <a:r>
              <a:rPr dirty="0" sz="1450" spc="-5">
                <a:latin typeface="Times New Roman"/>
                <a:cs typeface="Times New Roman"/>
              </a:rPr>
              <a:t>no </a:t>
            </a:r>
            <a:r>
              <a:rPr dirty="0" sz="1450" spc="-10">
                <a:latin typeface="Times New Roman"/>
                <a:cs typeface="Times New Roman"/>
              </a:rPr>
              <a:t>reason for this flight, still imitated his </a:t>
            </a:r>
            <a:r>
              <a:rPr dirty="0" sz="1450" spc="-15">
                <a:latin typeface="Times New Roman"/>
                <a:cs typeface="Times New Roman"/>
              </a:rPr>
              <a:t>companion’s </a:t>
            </a:r>
            <a:r>
              <a:rPr dirty="0" sz="1450" spc="-10">
                <a:latin typeface="Times New Roman"/>
                <a:cs typeface="Times New Roman"/>
              </a:rPr>
              <a:t>course; and</a:t>
            </a:r>
            <a:r>
              <a:rPr dirty="0" sz="1450" spc="-185">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12065">
              <a:lnSpc>
                <a:spcPts val="1730"/>
              </a:lnSpc>
              <a:spcBef>
                <a:spcPts val="155"/>
              </a:spcBef>
            </a:pP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until they had gained the harbour </a:t>
            </a:r>
            <a:r>
              <a:rPr dirty="0" sz="1450" spc="-5">
                <a:latin typeface="Times New Roman"/>
                <a:cs typeface="Times New Roman"/>
              </a:rPr>
              <a:t>of a </a:t>
            </a:r>
            <a:r>
              <a:rPr dirty="0" sz="1450" spc="-10">
                <a:latin typeface="Times New Roman"/>
                <a:cs typeface="Times New Roman"/>
              </a:rPr>
              <a:t>thicket that </a:t>
            </a:r>
            <a:r>
              <a:rPr dirty="0" sz="1450" spc="-5">
                <a:latin typeface="Times New Roman"/>
                <a:cs typeface="Times New Roman"/>
              </a:rPr>
              <a:t>he </a:t>
            </a:r>
            <a:r>
              <a:rPr dirty="0" sz="1450" spc="-10">
                <a:latin typeface="Times New Roman"/>
                <a:cs typeface="Times New Roman"/>
              </a:rPr>
              <a:t>turned and  begged him to</a:t>
            </a:r>
            <a:r>
              <a:rPr dirty="0" sz="1450">
                <a:latin typeface="Times New Roman"/>
                <a:cs typeface="Times New Roman"/>
              </a:rPr>
              <a:t> </a:t>
            </a:r>
            <a:r>
              <a:rPr dirty="0" sz="1450" spc="-10">
                <a:latin typeface="Times New Roman"/>
                <a:cs typeface="Times New Roman"/>
              </a:rPr>
              <a:t>explain.</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For all </a:t>
            </a:r>
            <a:r>
              <a:rPr dirty="0" sz="1450" spc="-25">
                <a:latin typeface="Times New Roman"/>
                <a:cs typeface="Times New Roman"/>
              </a:rPr>
              <a:t>reply, </a:t>
            </a:r>
            <a:r>
              <a:rPr dirty="0" sz="1450" spc="-10">
                <a:latin typeface="Times New Roman"/>
                <a:cs typeface="Times New Roman"/>
              </a:rPr>
              <a:t>Dick pointed with his</a:t>
            </a:r>
            <a:r>
              <a:rPr dirty="0" sz="1450" spc="40">
                <a:latin typeface="Times New Roman"/>
                <a:cs typeface="Times New Roman"/>
              </a:rPr>
              <a:t> </a:t>
            </a:r>
            <a:r>
              <a:rPr dirty="0" sz="1450" spc="-20">
                <a:latin typeface="Times New Roman"/>
                <a:cs typeface="Times New Roman"/>
              </a:rPr>
              <a:t>finger.</a:t>
            </a:r>
            <a:endParaRPr sz="1450">
              <a:latin typeface="Times New Roman"/>
              <a:cs typeface="Times New Roman"/>
            </a:endParaRPr>
          </a:p>
          <a:p>
            <a:pPr algn="just" marL="12700" marR="6985">
              <a:lnSpc>
                <a:spcPts val="1730"/>
              </a:lnSpc>
              <a:spcBef>
                <a:spcPts val="630"/>
              </a:spcBef>
            </a:pPr>
            <a:r>
              <a:rPr dirty="0" sz="1450" spc="-10">
                <a:latin typeface="Times New Roman"/>
                <a:cs typeface="Times New Roman"/>
              </a:rPr>
              <a:t>At the far end </a:t>
            </a:r>
            <a:r>
              <a:rPr dirty="0" sz="1450" spc="-5">
                <a:latin typeface="Times New Roman"/>
                <a:cs typeface="Times New Roman"/>
              </a:rPr>
              <a:t>of </a:t>
            </a:r>
            <a:r>
              <a:rPr dirty="0" sz="1450" spc="-10">
                <a:latin typeface="Times New Roman"/>
                <a:cs typeface="Times New Roman"/>
              </a:rPr>
              <a:t>the clearing, </a:t>
            </a:r>
            <a:r>
              <a:rPr dirty="0" sz="1450" spc="-5">
                <a:latin typeface="Times New Roman"/>
                <a:cs typeface="Times New Roman"/>
              </a:rPr>
              <a:t>a </a:t>
            </a:r>
            <a:r>
              <a:rPr dirty="0" sz="1450" spc="-10">
                <a:latin typeface="Times New Roman"/>
                <a:cs typeface="Times New Roman"/>
              </a:rPr>
              <a:t>fir grew high above the neighbouring wood,  and planted its black shock </a:t>
            </a:r>
            <a:r>
              <a:rPr dirty="0" sz="1450" spc="-5">
                <a:latin typeface="Times New Roman"/>
                <a:cs typeface="Times New Roman"/>
              </a:rPr>
              <a:t>of </a:t>
            </a:r>
            <a:r>
              <a:rPr dirty="0" sz="1450" spc="-10">
                <a:latin typeface="Times New Roman"/>
                <a:cs typeface="Times New Roman"/>
              </a:rPr>
              <a:t>foliage clear against the </a:t>
            </a:r>
            <a:r>
              <a:rPr dirty="0" sz="1450" spc="-30">
                <a:latin typeface="Times New Roman"/>
                <a:cs typeface="Times New Roman"/>
              </a:rPr>
              <a:t>sky. </a:t>
            </a:r>
            <a:r>
              <a:rPr dirty="0" sz="1450" spc="-10">
                <a:latin typeface="Times New Roman"/>
                <a:cs typeface="Times New Roman"/>
              </a:rPr>
              <a:t>For about fifty feet  above the ground the trunk grew straight and solid like </a:t>
            </a:r>
            <a:r>
              <a:rPr dirty="0" sz="1450" spc="-5">
                <a:latin typeface="Times New Roman"/>
                <a:cs typeface="Times New Roman"/>
              </a:rPr>
              <a:t>a </a:t>
            </a:r>
            <a:r>
              <a:rPr dirty="0" sz="1450" spc="-10">
                <a:latin typeface="Times New Roman"/>
                <a:cs typeface="Times New Roman"/>
              </a:rPr>
              <a:t>column. At that level,  it split into two massive </a:t>
            </a:r>
            <a:r>
              <a:rPr dirty="0" sz="1450" spc="-5">
                <a:latin typeface="Times New Roman"/>
                <a:cs typeface="Times New Roman"/>
              </a:rPr>
              <a:t>boughs; </a:t>
            </a:r>
            <a:r>
              <a:rPr dirty="0" sz="1450" spc="-10">
                <a:latin typeface="Times New Roman"/>
                <a:cs typeface="Times New Roman"/>
              </a:rPr>
              <a:t>and in the fork, like </a:t>
            </a:r>
            <a:r>
              <a:rPr dirty="0" sz="1450" spc="-5">
                <a:latin typeface="Times New Roman"/>
                <a:cs typeface="Times New Roman"/>
              </a:rPr>
              <a:t>a </a:t>
            </a:r>
            <a:r>
              <a:rPr dirty="0" sz="1450" spc="-10">
                <a:latin typeface="Times New Roman"/>
                <a:cs typeface="Times New Roman"/>
              </a:rPr>
              <a:t>mast-headed seaman,  there stood </a:t>
            </a:r>
            <a:r>
              <a:rPr dirty="0" sz="1450" spc="-5">
                <a:latin typeface="Times New Roman"/>
                <a:cs typeface="Times New Roman"/>
              </a:rPr>
              <a:t>a </a:t>
            </a:r>
            <a:r>
              <a:rPr dirty="0" sz="1450" spc="-10">
                <a:latin typeface="Times New Roman"/>
                <a:cs typeface="Times New Roman"/>
              </a:rPr>
              <a:t>man in </a:t>
            </a:r>
            <a:r>
              <a:rPr dirty="0" sz="1450" spc="-5">
                <a:latin typeface="Times New Roman"/>
                <a:cs typeface="Times New Roman"/>
              </a:rPr>
              <a:t>a </a:t>
            </a:r>
            <a:r>
              <a:rPr dirty="0" sz="1450" spc="-10">
                <a:latin typeface="Times New Roman"/>
                <a:cs typeface="Times New Roman"/>
              </a:rPr>
              <a:t>green tabard, spying far and wide. The sun glistened  </a:t>
            </a:r>
            <a:r>
              <a:rPr dirty="0" sz="1450" spc="-5">
                <a:latin typeface="Times New Roman"/>
                <a:cs typeface="Times New Roman"/>
              </a:rPr>
              <a:t>upon </a:t>
            </a:r>
            <a:r>
              <a:rPr dirty="0" sz="1450" spc="-10">
                <a:latin typeface="Times New Roman"/>
                <a:cs typeface="Times New Roman"/>
              </a:rPr>
              <a:t>his hair; with </a:t>
            </a:r>
            <a:r>
              <a:rPr dirty="0" sz="1450" spc="-5">
                <a:latin typeface="Times New Roman"/>
                <a:cs typeface="Times New Roman"/>
              </a:rPr>
              <a:t>one </a:t>
            </a:r>
            <a:r>
              <a:rPr dirty="0" sz="1450" spc="-10">
                <a:latin typeface="Times New Roman"/>
                <a:cs typeface="Times New Roman"/>
              </a:rPr>
              <a:t>hand </a:t>
            </a:r>
            <a:r>
              <a:rPr dirty="0" sz="1450" spc="-5">
                <a:latin typeface="Times New Roman"/>
                <a:cs typeface="Times New Roman"/>
              </a:rPr>
              <a:t>he </a:t>
            </a:r>
            <a:r>
              <a:rPr dirty="0" sz="1450" spc="-10">
                <a:latin typeface="Times New Roman"/>
                <a:cs typeface="Times New Roman"/>
              </a:rPr>
              <a:t>shaded his eyes to look abroad, and </a:t>
            </a:r>
            <a:r>
              <a:rPr dirty="0" sz="1450" spc="-5">
                <a:latin typeface="Times New Roman"/>
                <a:cs typeface="Times New Roman"/>
              </a:rPr>
              <a:t>he </a:t>
            </a:r>
            <a:r>
              <a:rPr dirty="0" sz="1450" spc="-10">
                <a:latin typeface="Times New Roman"/>
                <a:cs typeface="Times New Roman"/>
              </a:rPr>
              <a:t>kept  slowly rolling his head from side to side, with the regularity </a:t>
            </a:r>
            <a:r>
              <a:rPr dirty="0" sz="1450" spc="-5">
                <a:latin typeface="Times New Roman"/>
                <a:cs typeface="Times New Roman"/>
              </a:rPr>
              <a:t>of a</a:t>
            </a:r>
            <a:r>
              <a:rPr dirty="0" sz="1450" spc="105">
                <a:latin typeface="Times New Roman"/>
                <a:cs typeface="Times New Roman"/>
              </a:rPr>
              <a:t> </a:t>
            </a:r>
            <a:r>
              <a:rPr dirty="0" sz="1450" spc="-10">
                <a:latin typeface="Times New Roman"/>
                <a:cs typeface="Times New Roman"/>
              </a:rPr>
              <a:t>machine.</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The lads exchanged</a:t>
            </a:r>
            <a:r>
              <a:rPr dirty="0" sz="1450">
                <a:latin typeface="Times New Roman"/>
                <a:cs typeface="Times New Roman"/>
              </a:rPr>
              <a:t> </a:t>
            </a:r>
            <a:r>
              <a:rPr dirty="0" sz="1450" spc="-10">
                <a:latin typeface="Times New Roman"/>
                <a:cs typeface="Times New Roman"/>
              </a:rPr>
              <a:t>glances.</a:t>
            </a:r>
            <a:endParaRPr sz="1450">
              <a:latin typeface="Times New Roman"/>
              <a:cs typeface="Times New Roman"/>
            </a:endParaRPr>
          </a:p>
          <a:p>
            <a:pPr marL="12700" marR="830580">
              <a:lnSpc>
                <a:spcPct val="132400"/>
              </a:lnSpc>
            </a:pP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try to the left,” said Dick. </a:t>
            </a:r>
            <a:r>
              <a:rPr dirty="0" sz="1450" spc="-50">
                <a:latin typeface="Times New Roman"/>
                <a:cs typeface="Times New Roman"/>
              </a:rPr>
              <a:t>“We </a:t>
            </a:r>
            <a:r>
              <a:rPr dirty="0" sz="1450" spc="-10">
                <a:latin typeface="Times New Roman"/>
                <a:cs typeface="Times New Roman"/>
              </a:rPr>
              <a:t>had near fallen </a:t>
            </a:r>
            <a:r>
              <a:rPr dirty="0" sz="1450" spc="-20">
                <a:latin typeface="Times New Roman"/>
                <a:cs typeface="Times New Roman"/>
              </a:rPr>
              <a:t>foully, </a:t>
            </a:r>
            <a:r>
              <a:rPr dirty="0" sz="1450" spc="-10">
                <a:latin typeface="Times New Roman"/>
                <a:cs typeface="Times New Roman"/>
              </a:rPr>
              <a:t>Jack.”  </a:t>
            </a:r>
            <a:r>
              <a:rPr dirty="0" sz="1450" spc="-45">
                <a:latin typeface="Times New Roman"/>
                <a:cs typeface="Times New Roman"/>
              </a:rPr>
              <a:t>Ten </a:t>
            </a:r>
            <a:r>
              <a:rPr dirty="0" sz="1450" spc="-10">
                <a:latin typeface="Times New Roman"/>
                <a:cs typeface="Times New Roman"/>
              </a:rPr>
              <a:t>minutes afterwards they struck into </a:t>
            </a:r>
            <a:r>
              <a:rPr dirty="0" sz="1450" spc="-5">
                <a:latin typeface="Times New Roman"/>
                <a:cs typeface="Times New Roman"/>
              </a:rPr>
              <a:t>a </a:t>
            </a:r>
            <a:r>
              <a:rPr dirty="0" sz="1450" spc="-10">
                <a:latin typeface="Times New Roman"/>
                <a:cs typeface="Times New Roman"/>
              </a:rPr>
              <a:t>beaten</a:t>
            </a:r>
            <a:r>
              <a:rPr dirty="0" sz="1450" spc="65">
                <a:latin typeface="Times New Roman"/>
                <a:cs typeface="Times New Roman"/>
              </a:rPr>
              <a:t> </a:t>
            </a:r>
            <a:r>
              <a:rPr dirty="0" sz="1450" spc="-10">
                <a:latin typeface="Times New Roman"/>
                <a:cs typeface="Times New Roman"/>
              </a:rPr>
              <a:t>path.</a:t>
            </a:r>
            <a:endParaRPr sz="1450">
              <a:latin typeface="Times New Roman"/>
              <a:cs typeface="Times New Roman"/>
            </a:endParaRPr>
          </a:p>
          <a:p>
            <a:pPr marL="12700" marR="12700">
              <a:lnSpc>
                <a:spcPts val="1730"/>
              </a:lnSpc>
              <a:spcBef>
                <a:spcPts val="635"/>
              </a:spcBef>
            </a:pPr>
            <a:r>
              <a:rPr dirty="0" sz="1450" spc="-10">
                <a:latin typeface="Times New Roman"/>
                <a:cs typeface="Times New Roman"/>
              </a:rPr>
              <a:t>“Here is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forest that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Dick remarked. “Where goeth me  this track?”</a:t>
            </a:r>
            <a:endParaRPr sz="1450">
              <a:latin typeface="Times New Roman"/>
              <a:cs typeface="Times New Roman"/>
            </a:endParaRPr>
          </a:p>
          <a:p>
            <a:pPr marL="12700">
              <a:lnSpc>
                <a:spcPct val="100000"/>
              </a:lnSpc>
              <a:spcBef>
                <a:spcPts val="505"/>
              </a:spcBef>
            </a:pP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even </a:t>
            </a:r>
            <a:r>
              <a:rPr dirty="0" sz="1450" spc="-25">
                <a:latin typeface="Times New Roman"/>
                <a:cs typeface="Times New Roman"/>
              </a:rPr>
              <a:t>try,” </a:t>
            </a:r>
            <a:r>
              <a:rPr dirty="0" sz="1450" spc="-10">
                <a:latin typeface="Times New Roman"/>
                <a:cs typeface="Times New Roman"/>
              </a:rPr>
              <a:t>said</a:t>
            </a:r>
            <a:r>
              <a:rPr dirty="0" sz="1450" spc="20">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A few yards </a:t>
            </a:r>
            <a:r>
              <a:rPr dirty="0" sz="1450" spc="-15">
                <a:latin typeface="Times New Roman"/>
                <a:cs typeface="Times New Roman"/>
              </a:rPr>
              <a:t>further, </a:t>
            </a:r>
            <a:r>
              <a:rPr dirty="0" sz="1450" spc="-10">
                <a:latin typeface="Times New Roman"/>
                <a:cs typeface="Times New Roman"/>
              </a:rPr>
              <a:t>the path came to the top </a:t>
            </a:r>
            <a:r>
              <a:rPr dirty="0" sz="1450" spc="-5">
                <a:latin typeface="Times New Roman"/>
                <a:cs typeface="Times New Roman"/>
              </a:rPr>
              <a:t>of a </a:t>
            </a:r>
            <a:r>
              <a:rPr dirty="0" sz="1450" spc="-10">
                <a:latin typeface="Times New Roman"/>
                <a:cs typeface="Times New Roman"/>
              </a:rPr>
              <a:t>ridge and began to </a:t>
            </a:r>
            <a:r>
              <a:rPr dirty="0" sz="1450" spc="-5">
                <a:latin typeface="Times New Roman"/>
                <a:cs typeface="Times New Roman"/>
              </a:rPr>
              <a:t>go </a:t>
            </a:r>
            <a:r>
              <a:rPr dirty="0" sz="1450" spc="-10">
                <a:latin typeface="Times New Roman"/>
                <a:cs typeface="Times New Roman"/>
              </a:rPr>
              <a:t>down  abruptly into </a:t>
            </a:r>
            <a:r>
              <a:rPr dirty="0" sz="1450" spc="-5">
                <a:latin typeface="Times New Roman"/>
                <a:cs typeface="Times New Roman"/>
              </a:rPr>
              <a:t>a </a:t>
            </a:r>
            <a:r>
              <a:rPr dirty="0" sz="1450" spc="-10">
                <a:latin typeface="Times New Roman"/>
                <a:cs typeface="Times New Roman"/>
              </a:rPr>
              <a:t>cup-shaped </a:t>
            </a:r>
            <a:r>
              <a:rPr dirty="0" sz="1450" spc="-20">
                <a:latin typeface="Times New Roman"/>
                <a:cs typeface="Times New Roman"/>
              </a:rPr>
              <a:t>hollow. </a:t>
            </a:r>
            <a:r>
              <a:rPr dirty="0" sz="1450" spc="-10">
                <a:latin typeface="Times New Roman"/>
                <a:cs typeface="Times New Roman"/>
              </a:rPr>
              <a:t>At the foot, </a:t>
            </a:r>
            <a:r>
              <a:rPr dirty="0" sz="1450" spc="-5">
                <a:latin typeface="Times New Roman"/>
                <a:cs typeface="Times New Roman"/>
              </a:rPr>
              <a:t>out of a </a:t>
            </a:r>
            <a:r>
              <a:rPr dirty="0" sz="1450" spc="-10">
                <a:latin typeface="Times New Roman"/>
                <a:cs typeface="Times New Roman"/>
              </a:rPr>
              <a:t>thick wood </a:t>
            </a:r>
            <a:r>
              <a:rPr dirty="0" sz="1450" spc="-5">
                <a:latin typeface="Times New Roman"/>
                <a:cs typeface="Times New Roman"/>
              </a:rPr>
              <a:t>of  </a:t>
            </a:r>
            <a:r>
              <a:rPr dirty="0" sz="1450" spc="-10">
                <a:latin typeface="Times New Roman"/>
                <a:cs typeface="Times New Roman"/>
              </a:rPr>
              <a:t>flowering hawthorn, two </a:t>
            </a:r>
            <a:r>
              <a:rPr dirty="0" sz="1450" spc="-5">
                <a:latin typeface="Times New Roman"/>
                <a:cs typeface="Times New Roman"/>
              </a:rPr>
              <a:t>or </a:t>
            </a:r>
            <a:r>
              <a:rPr dirty="0" sz="1450" spc="-10">
                <a:latin typeface="Times New Roman"/>
                <a:cs typeface="Times New Roman"/>
              </a:rPr>
              <a:t>three roofless gables, blackened as if </a:t>
            </a:r>
            <a:r>
              <a:rPr dirty="0" sz="1450" spc="-5">
                <a:latin typeface="Times New Roman"/>
                <a:cs typeface="Times New Roman"/>
              </a:rPr>
              <a:t>by </a:t>
            </a:r>
            <a:r>
              <a:rPr dirty="0" sz="1450" spc="-10">
                <a:latin typeface="Times New Roman"/>
                <a:cs typeface="Times New Roman"/>
              </a:rPr>
              <a:t>fire, and </a:t>
            </a:r>
            <a:r>
              <a:rPr dirty="0" sz="1450" spc="-5">
                <a:latin typeface="Times New Roman"/>
                <a:cs typeface="Times New Roman"/>
              </a:rPr>
              <a:t>a  </a:t>
            </a:r>
            <a:r>
              <a:rPr dirty="0" sz="1450" spc="-10">
                <a:latin typeface="Times New Roman"/>
                <a:cs typeface="Times New Roman"/>
              </a:rPr>
              <a:t>single tall chimney marked the ruins </a:t>
            </a:r>
            <a:r>
              <a:rPr dirty="0" sz="1450" spc="-5">
                <a:latin typeface="Times New Roman"/>
                <a:cs typeface="Times New Roman"/>
              </a:rPr>
              <a:t>of a</a:t>
            </a:r>
            <a:r>
              <a:rPr dirty="0" sz="1450" spc="2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“What may this be?” whispered</a:t>
            </a:r>
            <a:r>
              <a:rPr dirty="0" sz="1450" spc="10">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marR="9525">
              <a:lnSpc>
                <a:spcPts val="1730"/>
              </a:lnSpc>
              <a:spcBef>
                <a:spcPts val="630"/>
              </a:spcBef>
            </a:pPr>
            <a:r>
              <a:rPr dirty="0" sz="1450" spc="-30">
                <a:latin typeface="Times New Roman"/>
                <a:cs typeface="Times New Roman"/>
              </a:rPr>
              <a:t>“Nay, </a:t>
            </a:r>
            <a:r>
              <a:rPr dirty="0" sz="1450" spc="-5">
                <a:latin typeface="Times New Roman"/>
                <a:cs typeface="Times New Roman"/>
              </a:rPr>
              <a:t>by </a:t>
            </a:r>
            <a:r>
              <a:rPr dirty="0" sz="1450" spc="-10">
                <a:latin typeface="Times New Roman"/>
                <a:cs typeface="Times New Roman"/>
              </a:rPr>
              <a:t>the mass,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answered Dick. “I am all at sea. Let </a:t>
            </a:r>
            <a:r>
              <a:rPr dirty="0" sz="1450" spc="-5">
                <a:latin typeface="Times New Roman"/>
                <a:cs typeface="Times New Roman"/>
              </a:rPr>
              <a:t>us go  </a:t>
            </a:r>
            <a:r>
              <a:rPr dirty="0" sz="1450" spc="-20">
                <a:latin typeface="Times New Roman"/>
                <a:cs typeface="Times New Roman"/>
              </a:rPr>
              <a:t>warily.”</a:t>
            </a:r>
            <a:endParaRPr sz="1450">
              <a:latin typeface="Times New Roman"/>
              <a:cs typeface="Times New Roman"/>
            </a:endParaRPr>
          </a:p>
          <a:p>
            <a:pPr algn="just" marL="12700" marR="5080">
              <a:lnSpc>
                <a:spcPts val="1730"/>
              </a:lnSpc>
              <a:spcBef>
                <a:spcPts val="575"/>
              </a:spcBef>
            </a:pPr>
            <a:r>
              <a:rPr dirty="0" sz="1450" spc="-25">
                <a:latin typeface="Times New Roman"/>
                <a:cs typeface="Times New Roman"/>
              </a:rPr>
              <a:t>With </a:t>
            </a:r>
            <a:r>
              <a:rPr dirty="0" sz="1450" spc="-10">
                <a:latin typeface="Times New Roman"/>
                <a:cs typeface="Times New Roman"/>
              </a:rPr>
              <a:t>beating hearts, they descended through the hawthorns. Here and there,  they passed signs </a:t>
            </a:r>
            <a:r>
              <a:rPr dirty="0" sz="1450" spc="-5">
                <a:latin typeface="Times New Roman"/>
                <a:cs typeface="Times New Roman"/>
              </a:rPr>
              <a:t>of </a:t>
            </a:r>
            <a:r>
              <a:rPr dirty="0" sz="1450" spc="-10">
                <a:latin typeface="Times New Roman"/>
                <a:cs typeface="Times New Roman"/>
              </a:rPr>
              <a:t>recent cultivation; fruit trees and </a:t>
            </a:r>
            <a:r>
              <a:rPr dirty="0" sz="1450" spc="-5">
                <a:latin typeface="Times New Roman"/>
                <a:cs typeface="Times New Roman"/>
              </a:rPr>
              <a:t>pot </a:t>
            </a:r>
            <a:r>
              <a:rPr dirty="0" sz="1450" spc="-10">
                <a:latin typeface="Times New Roman"/>
                <a:cs typeface="Times New Roman"/>
              </a:rPr>
              <a:t>herbs ran wild  among the thicket; </a:t>
            </a:r>
            <a:r>
              <a:rPr dirty="0" sz="1450" spc="-5">
                <a:latin typeface="Times New Roman"/>
                <a:cs typeface="Times New Roman"/>
              </a:rPr>
              <a:t>a </a:t>
            </a:r>
            <a:r>
              <a:rPr dirty="0" sz="1450" spc="-10">
                <a:latin typeface="Times New Roman"/>
                <a:cs typeface="Times New Roman"/>
              </a:rPr>
              <a:t>sun-dial had fallen in the grass; it seemed they were  treading what once had been </a:t>
            </a:r>
            <a:r>
              <a:rPr dirty="0" sz="1450" spc="-5">
                <a:latin typeface="Times New Roman"/>
                <a:cs typeface="Times New Roman"/>
              </a:rPr>
              <a:t>a </a:t>
            </a:r>
            <a:r>
              <a:rPr dirty="0" sz="1450" spc="-10">
                <a:latin typeface="Times New Roman"/>
                <a:cs typeface="Times New Roman"/>
              </a:rPr>
              <a:t>garden. </a:t>
            </a:r>
            <a:r>
              <a:rPr dirty="0" sz="1450" spc="-60">
                <a:latin typeface="Times New Roman"/>
                <a:cs typeface="Times New Roman"/>
              </a:rPr>
              <a:t>Yet </a:t>
            </a:r>
            <a:r>
              <a:rPr dirty="0" sz="1450" spc="-5">
                <a:latin typeface="Times New Roman"/>
                <a:cs typeface="Times New Roman"/>
              </a:rPr>
              <a:t>a </a:t>
            </a:r>
            <a:r>
              <a:rPr dirty="0" sz="1450" spc="-10">
                <a:latin typeface="Times New Roman"/>
                <a:cs typeface="Times New Roman"/>
              </a:rPr>
              <a:t>little farther and they came forth  before the ruins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It had been </a:t>
            </a:r>
            <a:r>
              <a:rPr dirty="0" sz="1450" spc="-5">
                <a:latin typeface="Times New Roman"/>
                <a:cs typeface="Times New Roman"/>
              </a:rPr>
              <a:t>a </a:t>
            </a:r>
            <a:r>
              <a:rPr dirty="0" sz="1450" spc="-10">
                <a:latin typeface="Times New Roman"/>
                <a:cs typeface="Times New Roman"/>
              </a:rPr>
              <a:t>pleasant mansion and </a:t>
            </a:r>
            <a:r>
              <a:rPr dirty="0" sz="1450" spc="-5">
                <a:latin typeface="Times New Roman"/>
                <a:cs typeface="Times New Roman"/>
              </a:rPr>
              <a:t>a </a:t>
            </a:r>
            <a:r>
              <a:rPr dirty="0" sz="1450" spc="-10">
                <a:latin typeface="Times New Roman"/>
                <a:cs typeface="Times New Roman"/>
              </a:rPr>
              <a:t>strong. A dry ditch was </a:t>
            </a:r>
            <a:r>
              <a:rPr dirty="0" sz="1450" spc="-5">
                <a:latin typeface="Times New Roman"/>
                <a:cs typeface="Times New Roman"/>
              </a:rPr>
              <a:t>dug </a:t>
            </a:r>
            <a:r>
              <a:rPr dirty="0" sz="1450" spc="-10">
                <a:latin typeface="Times New Roman"/>
                <a:cs typeface="Times New Roman"/>
              </a:rPr>
              <a:t>deep about  it; </a:t>
            </a:r>
            <a:r>
              <a:rPr dirty="0" sz="1450" spc="-5">
                <a:latin typeface="Times New Roman"/>
                <a:cs typeface="Times New Roman"/>
              </a:rPr>
              <a:t>but </a:t>
            </a:r>
            <a:r>
              <a:rPr dirty="0" sz="1450" spc="-10">
                <a:latin typeface="Times New Roman"/>
                <a:cs typeface="Times New Roman"/>
              </a:rPr>
              <a:t>it was now choked with </a:t>
            </a:r>
            <a:r>
              <a:rPr dirty="0" sz="1450" spc="-20">
                <a:latin typeface="Times New Roman"/>
                <a:cs typeface="Times New Roman"/>
              </a:rPr>
              <a:t>masonry, </a:t>
            </a:r>
            <a:r>
              <a:rPr dirty="0" sz="1450" spc="-10">
                <a:latin typeface="Times New Roman"/>
                <a:cs typeface="Times New Roman"/>
              </a:rPr>
              <a:t>and bridged </a:t>
            </a:r>
            <a:r>
              <a:rPr dirty="0" sz="1450" spc="-5">
                <a:latin typeface="Times New Roman"/>
                <a:cs typeface="Times New Roman"/>
              </a:rPr>
              <a:t>by a </a:t>
            </a:r>
            <a:r>
              <a:rPr dirty="0" sz="1450" spc="-10">
                <a:latin typeface="Times New Roman"/>
                <a:cs typeface="Times New Roman"/>
              </a:rPr>
              <a:t>fallen </a:t>
            </a:r>
            <a:r>
              <a:rPr dirty="0" sz="1450" spc="-20">
                <a:latin typeface="Times New Roman"/>
                <a:cs typeface="Times New Roman"/>
              </a:rPr>
              <a:t>rafter. </a:t>
            </a:r>
            <a:r>
              <a:rPr dirty="0" sz="1450" spc="-10">
                <a:latin typeface="Times New Roman"/>
                <a:cs typeface="Times New Roman"/>
              </a:rPr>
              <a:t>The  two farther walls still stood, the sun shining through their empty windows; </a:t>
            </a:r>
            <a:r>
              <a:rPr dirty="0" sz="1450" spc="-5">
                <a:latin typeface="Times New Roman"/>
                <a:cs typeface="Times New Roman"/>
              </a:rPr>
              <a:t>but  </a:t>
            </a:r>
            <a:r>
              <a:rPr dirty="0" sz="1450" spc="-10">
                <a:latin typeface="Times New Roman"/>
                <a:cs typeface="Times New Roman"/>
              </a:rPr>
              <a:t>the remainder </a:t>
            </a:r>
            <a:r>
              <a:rPr dirty="0" sz="1450" spc="-5">
                <a:latin typeface="Times New Roman"/>
                <a:cs typeface="Times New Roman"/>
              </a:rPr>
              <a:t>of </a:t>
            </a:r>
            <a:r>
              <a:rPr dirty="0" sz="1450" spc="-10">
                <a:latin typeface="Times New Roman"/>
                <a:cs typeface="Times New Roman"/>
              </a:rPr>
              <a:t>the building had collapsed, and now lay in </a:t>
            </a:r>
            <a:r>
              <a:rPr dirty="0" sz="1450" spc="-5">
                <a:latin typeface="Times New Roman"/>
                <a:cs typeface="Times New Roman"/>
              </a:rPr>
              <a:t>a </a:t>
            </a:r>
            <a:r>
              <a:rPr dirty="0" sz="1450" spc="-10">
                <a:latin typeface="Times New Roman"/>
                <a:cs typeface="Times New Roman"/>
              </a:rPr>
              <a:t>great cairn </a:t>
            </a:r>
            <a:r>
              <a:rPr dirty="0" sz="1450" spc="-5">
                <a:latin typeface="Times New Roman"/>
                <a:cs typeface="Times New Roman"/>
              </a:rPr>
              <a:t>of  </a:t>
            </a:r>
            <a:r>
              <a:rPr dirty="0" sz="1450" spc="-10">
                <a:latin typeface="Times New Roman"/>
                <a:cs typeface="Times New Roman"/>
              </a:rPr>
              <a:t>ruin, grimed with fire. Already in the interior </a:t>
            </a:r>
            <a:r>
              <a:rPr dirty="0" sz="1450" spc="-5">
                <a:latin typeface="Times New Roman"/>
                <a:cs typeface="Times New Roman"/>
              </a:rPr>
              <a:t>a </a:t>
            </a:r>
            <a:r>
              <a:rPr dirty="0" sz="1450" spc="-10">
                <a:latin typeface="Times New Roman"/>
                <a:cs typeface="Times New Roman"/>
              </a:rPr>
              <a:t>few plants were springing  green among the</a:t>
            </a:r>
            <a:r>
              <a:rPr dirty="0" sz="1450">
                <a:latin typeface="Times New Roman"/>
                <a:cs typeface="Times New Roman"/>
              </a:rPr>
              <a:t> </a:t>
            </a:r>
            <a:r>
              <a:rPr dirty="0" sz="1450" spc="-10">
                <a:latin typeface="Times New Roman"/>
                <a:cs typeface="Times New Roman"/>
              </a:rPr>
              <a:t>chinks.</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bethink me,” whispered Dick, “this must </a:t>
            </a:r>
            <a:r>
              <a:rPr dirty="0" sz="1450" spc="-5">
                <a:latin typeface="Times New Roman"/>
                <a:cs typeface="Times New Roman"/>
              </a:rPr>
              <a:t>be </a:t>
            </a:r>
            <a:r>
              <a:rPr dirty="0" sz="1450" spc="-10">
                <a:latin typeface="Times New Roman"/>
                <a:cs typeface="Times New Roman"/>
              </a:rPr>
              <a:t>Grimstone. It was </a:t>
            </a:r>
            <a:r>
              <a:rPr dirty="0" sz="1450" spc="-5">
                <a:latin typeface="Times New Roman"/>
                <a:cs typeface="Times New Roman"/>
              </a:rPr>
              <a:t>a </a:t>
            </a:r>
            <a:r>
              <a:rPr dirty="0" sz="1450" spc="-10">
                <a:latin typeface="Times New Roman"/>
                <a:cs typeface="Times New Roman"/>
              </a:rPr>
              <a:t>hold  </a:t>
            </a:r>
            <a:r>
              <a:rPr dirty="0" sz="1450" spc="-5">
                <a:latin typeface="Times New Roman"/>
                <a:cs typeface="Times New Roman"/>
              </a:rPr>
              <a:t>of one </a:t>
            </a:r>
            <a:r>
              <a:rPr dirty="0" sz="1450" spc="-10">
                <a:latin typeface="Times New Roman"/>
                <a:cs typeface="Times New Roman"/>
              </a:rPr>
              <a:t>Simon Malmesbury; Sir Daniel was his bane! </a:t>
            </a:r>
            <a:r>
              <a:rPr dirty="0" sz="1450" spc="-30">
                <a:latin typeface="Times New Roman"/>
                <a:cs typeface="Times New Roman"/>
              </a:rPr>
              <a:t>’Twas </a:t>
            </a:r>
            <a:r>
              <a:rPr dirty="0" sz="1450" spc="-10">
                <a:latin typeface="Times New Roman"/>
                <a:cs typeface="Times New Roman"/>
              </a:rPr>
              <a:t>Bennet Hatch that  burned it, now five years agone. In sooth, </a:t>
            </a:r>
            <a:r>
              <a:rPr dirty="0" sz="1450" spc="-15">
                <a:latin typeface="Times New Roman"/>
                <a:cs typeface="Times New Roman"/>
              </a:rPr>
              <a:t>’twas </a:t>
            </a:r>
            <a:r>
              <a:rPr dirty="0" sz="1450" spc="-25">
                <a:latin typeface="Times New Roman"/>
                <a:cs typeface="Times New Roman"/>
              </a:rPr>
              <a:t>pity, </a:t>
            </a:r>
            <a:r>
              <a:rPr dirty="0" sz="1450" spc="-10">
                <a:latin typeface="Times New Roman"/>
                <a:cs typeface="Times New Roman"/>
              </a:rPr>
              <a:t>for it was </a:t>
            </a:r>
            <a:r>
              <a:rPr dirty="0" sz="1450" spc="-5">
                <a:latin typeface="Times New Roman"/>
                <a:cs typeface="Times New Roman"/>
              </a:rPr>
              <a:t>a </a:t>
            </a:r>
            <a:r>
              <a:rPr dirty="0" sz="1450" spc="-10">
                <a:latin typeface="Times New Roman"/>
                <a:cs typeface="Times New Roman"/>
              </a:rPr>
              <a:t>fair</a:t>
            </a:r>
            <a:r>
              <a:rPr dirty="0" sz="1450" spc="18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Down</a:t>
            </a:r>
            <a:r>
              <a:rPr dirty="0" sz="1450" spc="235">
                <a:latin typeface="Times New Roman"/>
                <a:cs typeface="Times New Roman"/>
              </a:rPr>
              <a:t> </a:t>
            </a:r>
            <a:r>
              <a:rPr dirty="0" sz="1450" spc="-10">
                <a:latin typeface="Times New Roman"/>
                <a:cs typeface="Times New Roman"/>
              </a:rPr>
              <a:t>in</a:t>
            </a:r>
            <a:r>
              <a:rPr dirty="0" sz="1450" spc="235">
                <a:latin typeface="Times New Roman"/>
                <a:cs typeface="Times New Roman"/>
              </a:rPr>
              <a:t> </a:t>
            </a:r>
            <a:r>
              <a:rPr dirty="0" sz="1450" spc="-10">
                <a:latin typeface="Times New Roman"/>
                <a:cs typeface="Times New Roman"/>
              </a:rPr>
              <a:t>the</a:t>
            </a:r>
            <a:r>
              <a:rPr dirty="0" sz="1450" spc="240">
                <a:latin typeface="Times New Roman"/>
                <a:cs typeface="Times New Roman"/>
              </a:rPr>
              <a:t> </a:t>
            </a:r>
            <a:r>
              <a:rPr dirty="0" sz="1450" spc="-20">
                <a:latin typeface="Times New Roman"/>
                <a:cs typeface="Times New Roman"/>
              </a:rPr>
              <a:t>hollow,</a:t>
            </a:r>
            <a:r>
              <a:rPr dirty="0" sz="1450" spc="235">
                <a:latin typeface="Times New Roman"/>
                <a:cs typeface="Times New Roman"/>
              </a:rPr>
              <a:t> </a:t>
            </a:r>
            <a:r>
              <a:rPr dirty="0" sz="1450" spc="-10">
                <a:latin typeface="Times New Roman"/>
                <a:cs typeface="Times New Roman"/>
              </a:rPr>
              <a:t>where</a:t>
            </a:r>
            <a:r>
              <a:rPr dirty="0" sz="1450" spc="240">
                <a:latin typeface="Times New Roman"/>
                <a:cs typeface="Times New Roman"/>
              </a:rPr>
              <a:t> </a:t>
            </a:r>
            <a:r>
              <a:rPr dirty="0" sz="1450" spc="-5">
                <a:latin typeface="Times New Roman"/>
                <a:cs typeface="Times New Roman"/>
              </a:rPr>
              <a:t>no</a:t>
            </a:r>
            <a:r>
              <a:rPr dirty="0" sz="1450" spc="235">
                <a:latin typeface="Times New Roman"/>
                <a:cs typeface="Times New Roman"/>
              </a:rPr>
              <a:t> </a:t>
            </a:r>
            <a:r>
              <a:rPr dirty="0" sz="1450" spc="-10">
                <a:latin typeface="Times New Roman"/>
                <a:cs typeface="Times New Roman"/>
              </a:rPr>
              <a:t>wind</a:t>
            </a:r>
            <a:r>
              <a:rPr dirty="0" sz="1450" spc="235">
                <a:latin typeface="Times New Roman"/>
                <a:cs typeface="Times New Roman"/>
              </a:rPr>
              <a:t> </a:t>
            </a:r>
            <a:r>
              <a:rPr dirty="0" sz="1450" spc="-30">
                <a:latin typeface="Times New Roman"/>
                <a:cs typeface="Times New Roman"/>
              </a:rPr>
              <a:t>blew,</a:t>
            </a:r>
            <a:r>
              <a:rPr dirty="0" sz="1450" spc="240">
                <a:latin typeface="Times New Roman"/>
                <a:cs typeface="Times New Roman"/>
              </a:rPr>
              <a:t> </a:t>
            </a:r>
            <a:r>
              <a:rPr dirty="0" sz="1450" spc="-10">
                <a:latin typeface="Times New Roman"/>
                <a:cs typeface="Times New Roman"/>
              </a:rPr>
              <a:t>it</a:t>
            </a:r>
            <a:r>
              <a:rPr dirty="0" sz="1450" spc="235">
                <a:latin typeface="Times New Roman"/>
                <a:cs typeface="Times New Roman"/>
              </a:rPr>
              <a:t> </a:t>
            </a:r>
            <a:r>
              <a:rPr dirty="0" sz="1450" spc="-10">
                <a:latin typeface="Times New Roman"/>
                <a:cs typeface="Times New Roman"/>
              </a:rPr>
              <a:t>was</a:t>
            </a:r>
            <a:r>
              <a:rPr dirty="0" sz="1450" spc="240">
                <a:latin typeface="Times New Roman"/>
                <a:cs typeface="Times New Roman"/>
              </a:rPr>
              <a:t> </a:t>
            </a:r>
            <a:r>
              <a:rPr dirty="0" sz="1450" spc="-10">
                <a:latin typeface="Times New Roman"/>
                <a:cs typeface="Times New Roman"/>
              </a:rPr>
              <a:t>both</a:t>
            </a:r>
            <a:r>
              <a:rPr dirty="0" sz="1450" spc="235">
                <a:latin typeface="Times New Roman"/>
                <a:cs typeface="Times New Roman"/>
              </a:rPr>
              <a:t> </a:t>
            </a:r>
            <a:r>
              <a:rPr dirty="0" sz="1450" spc="-10">
                <a:latin typeface="Times New Roman"/>
                <a:cs typeface="Times New Roman"/>
              </a:rPr>
              <a:t>warm</a:t>
            </a:r>
            <a:r>
              <a:rPr dirty="0" sz="1450" spc="235">
                <a:latin typeface="Times New Roman"/>
                <a:cs typeface="Times New Roman"/>
              </a:rPr>
              <a:t> </a:t>
            </a:r>
            <a:r>
              <a:rPr dirty="0" sz="1450" spc="-10">
                <a:latin typeface="Times New Roman"/>
                <a:cs typeface="Times New Roman"/>
              </a:rPr>
              <a:t>and</a:t>
            </a:r>
            <a:r>
              <a:rPr dirty="0" sz="1450" spc="240">
                <a:latin typeface="Times New Roman"/>
                <a:cs typeface="Times New Roman"/>
              </a:rPr>
              <a:t> </a:t>
            </a:r>
            <a:r>
              <a:rPr dirty="0" sz="1450" spc="-10">
                <a:latin typeface="Times New Roman"/>
                <a:cs typeface="Times New Roman"/>
              </a:rPr>
              <a:t>still;</a:t>
            </a:r>
            <a:r>
              <a:rPr dirty="0" sz="1450" spc="23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46467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protect his</a:t>
            </a:r>
            <a:r>
              <a:rPr dirty="0" sz="1450" spc="-5">
                <a:latin typeface="Times New Roman"/>
                <a:cs typeface="Times New Roman"/>
              </a:rPr>
              <a:t> </a:t>
            </a:r>
            <a:r>
              <a:rPr dirty="0" sz="1450" spc="-10">
                <a:latin typeface="Times New Roman"/>
                <a:cs typeface="Times New Roman"/>
              </a:rPr>
              <a:t>wards!”</a:t>
            </a:r>
            <a:endParaRPr sz="1450">
              <a:latin typeface="Times New Roman"/>
              <a:cs typeface="Times New Roman"/>
            </a:endParaRPr>
          </a:p>
          <a:p>
            <a:pPr algn="just" marL="12700" marR="12065">
              <a:lnSpc>
                <a:spcPts val="1730"/>
              </a:lnSpc>
              <a:spcBef>
                <a:spcPts val="630"/>
              </a:spcBef>
            </a:pPr>
            <a:r>
              <a:rPr dirty="0" sz="1450" spc="-20">
                <a:latin typeface="Times New Roman"/>
                <a:cs typeface="Times New Roman"/>
              </a:rPr>
              <a:t>“Clipsby,” </a:t>
            </a:r>
            <a:r>
              <a:rPr dirty="0" sz="1450" spc="-10">
                <a:latin typeface="Times New Roman"/>
                <a:cs typeface="Times New Roman"/>
              </a:rPr>
              <a:t>said Richard, “you speak what </a:t>
            </a:r>
            <a:r>
              <a:rPr dirty="0" sz="1450" spc="-5">
                <a:latin typeface="Times New Roman"/>
                <a:cs typeface="Times New Roman"/>
              </a:rPr>
              <a:t>I </a:t>
            </a:r>
            <a:r>
              <a:rPr dirty="0" sz="1450" spc="-10">
                <a:latin typeface="Times New Roman"/>
                <a:cs typeface="Times New Roman"/>
              </a:rPr>
              <a:t>cannot hear with </a:t>
            </a:r>
            <a:r>
              <a:rPr dirty="0" sz="1450" spc="-20">
                <a:latin typeface="Times New Roman"/>
                <a:cs typeface="Times New Roman"/>
              </a:rPr>
              <a:t>honour. </a:t>
            </a:r>
            <a:r>
              <a:rPr dirty="0" sz="1450" spc="-10">
                <a:latin typeface="Times New Roman"/>
                <a:cs typeface="Times New Roman"/>
              </a:rPr>
              <a:t>Sir  Daniel is my </a:t>
            </a:r>
            <a:r>
              <a:rPr dirty="0" sz="1450" spc="-5">
                <a:latin typeface="Times New Roman"/>
                <a:cs typeface="Times New Roman"/>
              </a:rPr>
              <a:t>good </a:t>
            </a:r>
            <a:r>
              <a:rPr dirty="0" sz="1450" spc="-20">
                <a:latin typeface="Times New Roman"/>
                <a:cs typeface="Times New Roman"/>
              </a:rPr>
              <a:t>master, </a:t>
            </a:r>
            <a:r>
              <a:rPr dirty="0" sz="1450" spc="-10">
                <a:latin typeface="Times New Roman"/>
                <a:cs typeface="Times New Roman"/>
              </a:rPr>
              <a:t>and my</a:t>
            </a:r>
            <a:r>
              <a:rPr dirty="0" sz="1450" spc="30">
                <a:latin typeface="Times New Roman"/>
                <a:cs typeface="Times New Roman"/>
              </a:rPr>
              <a:t> </a:t>
            </a:r>
            <a:r>
              <a:rPr dirty="0" sz="1450" spc="-10">
                <a:latin typeface="Times New Roman"/>
                <a:cs typeface="Times New Roman"/>
              </a:rPr>
              <a:t>guardian.”</a:t>
            </a:r>
            <a:endParaRPr sz="1450">
              <a:latin typeface="Times New Roman"/>
              <a:cs typeface="Times New Roman"/>
            </a:endParaRPr>
          </a:p>
          <a:p>
            <a:pPr algn="just" marL="12700" marR="11430">
              <a:lnSpc>
                <a:spcPts val="1730"/>
              </a:lnSpc>
              <a:spcBef>
                <a:spcPts val="575"/>
              </a:spcBef>
            </a:pPr>
            <a:r>
              <a:rPr dirty="0" sz="1450" spc="-10">
                <a:latin typeface="Times New Roman"/>
                <a:cs typeface="Times New Roman"/>
              </a:rPr>
              <a:t>“Come, </a:t>
            </a:r>
            <a:r>
              <a:rPr dirty="0" sz="1450" spc="-30">
                <a:latin typeface="Times New Roman"/>
                <a:cs typeface="Times New Roman"/>
              </a:rPr>
              <a:t>now, </a:t>
            </a:r>
            <a:r>
              <a:rPr dirty="0" sz="1450" spc="-10">
                <a:latin typeface="Times New Roman"/>
                <a:cs typeface="Times New Roman"/>
              </a:rPr>
              <a:t>will </a:t>
            </a:r>
            <a:r>
              <a:rPr dirty="0" sz="1450" spc="-5">
                <a:latin typeface="Times New Roman"/>
                <a:cs typeface="Times New Roman"/>
              </a:rPr>
              <a:t>ye </a:t>
            </a:r>
            <a:r>
              <a:rPr dirty="0" sz="1450" spc="-10">
                <a:latin typeface="Times New Roman"/>
                <a:cs typeface="Times New Roman"/>
              </a:rPr>
              <a:t>read me </a:t>
            </a:r>
            <a:r>
              <a:rPr dirty="0" sz="1450" spc="-5">
                <a:latin typeface="Times New Roman"/>
                <a:cs typeface="Times New Roman"/>
              </a:rPr>
              <a:t>a </a:t>
            </a:r>
            <a:r>
              <a:rPr dirty="0" sz="1450" spc="-10">
                <a:latin typeface="Times New Roman"/>
                <a:cs typeface="Times New Roman"/>
              </a:rPr>
              <a:t>riddle?” returned </a:t>
            </a:r>
            <a:r>
              <a:rPr dirty="0" sz="1450" spc="-20">
                <a:latin typeface="Times New Roman"/>
                <a:cs typeface="Times New Roman"/>
              </a:rPr>
              <a:t>Clipsby. </a:t>
            </a:r>
            <a:r>
              <a:rPr dirty="0" sz="1450" spc="-10">
                <a:latin typeface="Times New Roman"/>
                <a:cs typeface="Times New Roman"/>
              </a:rPr>
              <a:t>“On whose side is  Sir Daniel?”</a:t>
            </a:r>
            <a:endParaRPr sz="1450">
              <a:latin typeface="Times New Roman"/>
              <a:cs typeface="Times New Roman"/>
            </a:endParaRPr>
          </a:p>
          <a:p>
            <a:pPr algn="just" marL="12700" marR="12065">
              <a:lnSpc>
                <a:spcPts val="1730"/>
              </a:lnSpc>
              <a:spcBef>
                <a:spcPts val="570"/>
              </a:spcBef>
            </a:pPr>
            <a:r>
              <a:rPr dirty="0" sz="1450" spc="-10">
                <a:latin typeface="Times New Roman"/>
                <a:cs typeface="Times New Roman"/>
              </a:rPr>
              <a:t>“I know </a:t>
            </a:r>
            <a:r>
              <a:rPr dirty="0" sz="1450" spc="-5">
                <a:latin typeface="Times New Roman"/>
                <a:cs typeface="Times New Roman"/>
              </a:rPr>
              <a:t>not,” </a:t>
            </a:r>
            <a:r>
              <a:rPr dirty="0" sz="1450" spc="-10">
                <a:latin typeface="Times New Roman"/>
                <a:cs typeface="Times New Roman"/>
              </a:rPr>
              <a:t>said Dick, colouring </a:t>
            </a:r>
            <a:r>
              <a:rPr dirty="0" sz="1450" spc="-5">
                <a:latin typeface="Times New Roman"/>
                <a:cs typeface="Times New Roman"/>
              </a:rPr>
              <a:t>a </a:t>
            </a:r>
            <a:r>
              <a:rPr dirty="0" sz="1450" spc="-10">
                <a:latin typeface="Times New Roman"/>
                <a:cs typeface="Times New Roman"/>
              </a:rPr>
              <a:t>little; for his guardian had changed sides  continually in the troubles </a:t>
            </a:r>
            <a:r>
              <a:rPr dirty="0" sz="1450" spc="-5">
                <a:latin typeface="Times New Roman"/>
                <a:cs typeface="Times New Roman"/>
              </a:rPr>
              <a:t>of </a:t>
            </a:r>
            <a:r>
              <a:rPr dirty="0" sz="1450" spc="-10">
                <a:latin typeface="Times New Roman"/>
                <a:cs typeface="Times New Roman"/>
              </a:rPr>
              <a:t>that period, and every change had </a:t>
            </a:r>
            <a:r>
              <a:rPr dirty="0" sz="1450" spc="-5">
                <a:latin typeface="Times New Roman"/>
                <a:cs typeface="Times New Roman"/>
              </a:rPr>
              <a:t>brought </a:t>
            </a:r>
            <a:r>
              <a:rPr dirty="0" sz="1450" spc="-10">
                <a:latin typeface="Times New Roman"/>
                <a:cs typeface="Times New Roman"/>
              </a:rPr>
              <a:t>him  some increase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fortune.</a:t>
            </a:r>
            <a:endParaRPr sz="1450">
              <a:latin typeface="Times New Roman"/>
              <a:cs typeface="Times New Roman"/>
            </a:endParaRPr>
          </a:p>
          <a:p>
            <a:pPr algn="just" marL="12700" marR="13335">
              <a:lnSpc>
                <a:spcPts val="1730"/>
              </a:lnSpc>
              <a:spcBef>
                <a:spcPts val="575"/>
              </a:spcBef>
            </a:pPr>
            <a:r>
              <a:rPr dirty="0" sz="1450" spc="-55">
                <a:latin typeface="Times New Roman"/>
                <a:cs typeface="Times New Roman"/>
              </a:rPr>
              <a:t>“Ay,” </a:t>
            </a:r>
            <a:r>
              <a:rPr dirty="0" sz="1450" spc="-10">
                <a:latin typeface="Times New Roman"/>
                <a:cs typeface="Times New Roman"/>
              </a:rPr>
              <a:t>returned </a:t>
            </a:r>
            <a:r>
              <a:rPr dirty="0" sz="1450" spc="-20">
                <a:latin typeface="Times New Roman"/>
                <a:cs typeface="Times New Roman"/>
              </a:rPr>
              <a:t>Clipsby, </a:t>
            </a:r>
            <a:r>
              <a:rPr dirty="0" sz="1450" spc="-10">
                <a:latin typeface="Times New Roman"/>
                <a:cs typeface="Times New Roman"/>
              </a:rPr>
              <a:t>“you, </a:t>
            </a:r>
            <a:r>
              <a:rPr dirty="0" sz="1450" spc="-5">
                <a:latin typeface="Times New Roman"/>
                <a:cs typeface="Times New Roman"/>
              </a:rPr>
              <a:t>nor no </a:t>
            </a:r>
            <a:r>
              <a:rPr dirty="0" sz="1450" spc="-10">
                <a:latin typeface="Times New Roman"/>
                <a:cs typeface="Times New Roman"/>
              </a:rPr>
              <a:t>man. </a:t>
            </a:r>
            <a:r>
              <a:rPr dirty="0" sz="1450" spc="-20">
                <a:latin typeface="Times New Roman"/>
                <a:cs typeface="Times New Roman"/>
              </a:rPr>
              <a:t>For, </a:t>
            </a:r>
            <a:r>
              <a:rPr dirty="0" sz="1450" spc="-10">
                <a:latin typeface="Times New Roman"/>
                <a:cs typeface="Times New Roman"/>
              </a:rPr>
              <a:t>indeed,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one </a:t>
            </a:r>
            <a:r>
              <a:rPr dirty="0" sz="1450" spc="-10">
                <a:latin typeface="Times New Roman"/>
                <a:cs typeface="Times New Roman"/>
              </a:rPr>
              <a:t>that goes to  bed Lancaster and gets </a:t>
            </a:r>
            <a:r>
              <a:rPr dirty="0" sz="1450" spc="-5">
                <a:latin typeface="Times New Roman"/>
                <a:cs typeface="Times New Roman"/>
              </a:rPr>
              <a:t>up</a:t>
            </a:r>
            <a:r>
              <a:rPr dirty="0" sz="1450" spc="10">
                <a:latin typeface="Times New Roman"/>
                <a:cs typeface="Times New Roman"/>
              </a:rPr>
              <a:t> </a:t>
            </a:r>
            <a:r>
              <a:rPr dirty="0" sz="1450" spc="-35">
                <a:latin typeface="Times New Roman"/>
                <a:cs typeface="Times New Roman"/>
              </a:rPr>
              <a:t>York.”</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Just then the bridge rang under horse-shoe iron, and the party turned and saw  Bennet Hatch come galloping—a brown-faced, grizzled </a:t>
            </a:r>
            <a:r>
              <a:rPr dirty="0" sz="1450" spc="-25">
                <a:latin typeface="Times New Roman"/>
                <a:cs typeface="Times New Roman"/>
              </a:rPr>
              <a:t>fellow, </a:t>
            </a:r>
            <a:r>
              <a:rPr dirty="0" sz="1450" spc="-10">
                <a:latin typeface="Times New Roman"/>
                <a:cs typeface="Times New Roman"/>
              </a:rPr>
              <a:t>heavy </a:t>
            </a:r>
            <a:r>
              <a:rPr dirty="0" sz="1450" spc="-5">
                <a:latin typeface="Times New Roman"/>
                <a:cs typeface="Times New Roman"/>
              </a:rPr>
              <a:t>of </a:t>
            </a:r>
            <a:r>
              <a:rPr dirty="0" sz="1450" spc="-10">
                <a:latin typeface="Times New Roman"/>
                <a:cs typeface="Times New Roman"/>
              </a:rPr>
              <a:t>hand  and grim </a:t>
            </a:r>
            <a:r>
              <a:rPr dirty="0" sz="1450" spc="-5">
                <a:latin typeface="Times New Roman"/>
                <a:cs typeface="Times New Roman"/>
              </a:rPr>
              <a:t>of </a:t>
            </a:r>
            <a:r>
              <a:rPr dirty="0" sz="1450" spc="-10">
                <a:latin typeface="Times New Roman"/>
                <a:cs typeface="Times New Roman"/>
              </a:rPr>
              <a:t>mien, armed with sword and </a:t>
            </a:r>
            <a:r>
              <a:rPr dirty="0" sz="1450" spc="-20">
                <a:latin typeface="Times New Roman"/>
                <a:cs typeface="Times New Roman"/>
              </a:rPr>
              <a:t>spear, </a:t>
            </a:r>
            <a:r>
              <a:rPr dirty="0" sz="1450" spc="-5">
                <a:latin typeface="Times New Roman"/>
                <a:cs typeface="Times New Roman"/>
              </a:rPr>
              <a:t>a </a:t>
            </a:r>
            <a:r>
              <a:rPr dirty="0" sz="1450" spc="-10">
                <a:latin typeface="Times New Roman"/>
                <a:cs typeface="Times New Roman"/>
              </a:rPr>
              <a:t>steel salet </a:t>
            </a:r>
            <a:r>
              <a:rPr dirty="0" sz="1450" spc="-5">
                <a:latin typeface="Times New Roman"/>
                <a:cs typeface="Times New Roman"/>
              </a:rPr>
              <a:t>on </a:t>
            </a:r>
            <a:r>
              <a:rPr dirty="0" sz="1450" spc="-10">
                <a:latin typeface="Times New Roman"/>
                <a:cs typeface="Times New Roman"/>
              </a:rPr>
              <a:t>his head, </a:t>
            </a:r>
            <a:r>
              <a:rPr dirty="0" sz="1450" spc="-5">
                <a:latin typeface="Times New Roman"/>
                <a:cs typeface="Times New Roman"/>
              </a:rPr>
              <a:t>a  </a:t>
            </a:r>
            <a:r>
              <a:rPr dirty="0" sz="1450" spc="-10">
                <a:latin typeface="Times New Roman"/>
                <a:cs typeface="Times New Roman"/>
              </a:rPr>
              <a:t>leather jack </a:t>
            </a:r>
            <a:r>
              <a:rPr dirty="0" sz="1450" spc="-5">
                <a:latin typeface="Times New Roman"/>
                <a:cs typeface="Times New Roman"/>
              </a:rPr>
              <a:t>upon </a:t>
            </a:r>
            <a:r>
              <a:rPr dirty="0" sz="1450" spc="-10">
                <a:latin typeface="Times New Roman"/>
                <a:cs typeface="Times New Roman"/>
              </a:rPr>
              <a:t>his </a:t>
            </a:r>
            <a:r>
              <a:rPr dirty="0" sz="1450" spc="-25">
                <a:latin typeface="Times New Roman"/>
                <a:cs typeface="Times New Roman"/>
              </a:rPr>
              <a:t>body. </a:t>
            </a:r>
            <a:r>
              <a:rPr dirty="0" sz="1450" spc="-10">
                <a:latin typeface="Times New Roman"/>
                <a:cs typeface="Times New Roman"/>
              </a:rPr>
              <a:t>He was </a:t>
            </a:r>
            <a:r>
              <a:rPr dirty="0" sz="1450" spc="-5">
                <a:latin typeface="Times New Roman"/>
                <a:cs typeface="Times New Roman"/>
              </a:rPr>
              <a:t>a </a:t>
            </a:r>
            <a:r>
              <a:rPr dirty="0" sz="1450" spc="-10">
                <a:latin typeface="Times New Roman"/>
                <a:cs typeface="Times New Roman"/>
              </a:rPr>
              <a:t>great man in these parts; Sir </a:t>
            </a:r>
            <a:r>
              <a:rPr dirty="0" sz="1450" spc="-20">
                <a:latin typeface="Times New Roman"/>
                <a:cs typeface="Times New Roman"/>
              </a:rPr>
              <a:t>Daniel’s  </a:t>
            </a:r>
            <a:r>
              <a:rPr dirty="0" sz="1450" spc="-10">
                <a:latin typeface="Times New Roman"/>
                <a:cs typeface="Times New Roman"/>
              </a:rPr>
              <a:t>right hand in peace and </a:t>
            </a:r>
            <a:r>
              <a:rPr dirty="0" sz="1450" spc="-25">
                <a:latin typeface="Times New Roman"/>
                <a:cs typeface="Times New Roman"/>
              </a:rPr>
              <a:t>war, </a:t>
            </a:r>
            <a:r>
              <a:rPr dirty="0" sz="1450" spc="-10">
                <a:latin typeface="Times New Roman"/>
                <a:cs typeface="Times New Roman"/>
              </a:rPr>
              <a:t>and at that time, </a:t>
            </a:r>
            <a:r>
              <a:rPr dirty="0" sz="1450" spc="-5">
                <a:latin typeface="Times New Roman"/>
                <a:cs typeface="Times New Roman"/>
              </a:rPr>
              <a:t>by </a:t>
            </a:r>
            <a:r>
              <a:rPr dirty="0" sz="1450" spc="-10">
                <a:latin typeface="Times New Roman"/>
                <a:cs typeface="Times New Roman"/>
              </a:rPr>
              <a:t>his </a:t>
            </a:r>
            <a:r>
              <a:rPr dirty="0" sz="1450" spc="-15">
                <a:latin typeface="Times New Roman"/>
                <a:cs typeface="Times New Roman"/>
              </a:rPr>
              <a:t>master’s </a:t>
            </a:r>
            <a:r>
              <a:rPr dirty="0" sz="1450" spc="-10">
                <a:latin typeface="Times New Roman"/>
                <a:cs typeface="Times New Roman"/>
              </a:rPr>
              <a:t>interest, </a:t>
            </a:r>
            <a:r>
              <a:rPr dirty="0" sz="1450" spc="-15">
                <a:latin typeface="Times New Roman"/>
                <a:cs typeface="Times New Roman"/>
              </a:rPr>
              <a:t>bailiff </a:t>
            </a:r>
            <a:r>
              <a:rPr dirty="0" sz="1450" spc="-5">
                <a:latin typeface="Times New Roman"/>
                <a:cs typeface="Times New Roman"/>
              </a:rPr>
              <a:t>of  </a:t>
            </a:r>
            <a:r>
              <a:rPr dirty="0" sz="1450" spc="-10">
                <a:latin typeface="Times New Roman"/>
                <a:cs typeface="Times New Roman"/>
              </a:rPr>
              <a:t>the hundred.</a:t>
            </a:r>
            <a:endParaRPr sz="1450">
              <a:latin typeface="Times New Roman"/>
              <a:cs typeface="Times New Roman"/>
            </a:endParaRPr>
          </a:p>
          <a:p>
            <a:pPr algn="just" marL="12700" marR="7620">
              <a:lnSpc>
                <a:spcPts val="1730"/>
              </a:lnSpc>
              <a:spcBef>
                <a:spcPts val="570"/>
              </a:spcBef>
            </a:pPr>
            <a:r>
              <a:rPr dirty="0" sz="1450" spc="-20">
                <a:latin typeface="Times New Roman"/>
                <a:cs typeface="Times New Roman"/>
              </a:rPr>
              <a:t>“Clipsby,” </a:t>
            </a:r>
            <a:r>
              <a:rPr dirty="0" sz="1450" spc="-5">
                <a:latin typeface="Times New Roman"/>
                <a:cs typeface="Times New Roman"/>
              </a:rPr>
              <a:t>he </a:t>
            </a:r>
            <a:r>
              <a:rPr dirty="0" sz="1450" spc="-10">
                <a:latin typeface="Times New Roman"/>
                <a:cs typeface="Times New Roman"/>
              </a:rPr>
              <a:t>shouted, </a:t>
            </a:r>
            <a:r>
              <a:rPr dirty="0" sz="1450" spc="-15">
                <a:latin typeface="Times New Roman"/>
                <a:cs typeface="Times New Roman"/>
              </a:rPr>
              <a:t>“off </a:t>
            </a:r>
            <a:r>
              <a:rPr dirty="0" sz="1450" spc="-10">
                <a:latin typeface="Times New Roman"/>
                <a:cs typeface="Times New Roman"/>
              </a:rPr>
              <a:t>to the Moat House, and send all other laggards the  same gate. Bowyer will give </a:t>
            </a:r>
            <a:r>
              <a:rPr dirty="0" sz="1450" spc="-5">
                <a:latin typeface="Times New Roman"/>
                <a:cs typeface="Times New Roman"/>
              </a:rPr>
              <a:t>you </a:t>
            </a:r>
            <a:r>
              <a:rPr dirty="0" sz="1450" spc="-10">
                <a:latin typeface="Times New Roman"/>
                <a:cs typeface="Times New Roman"/>
              </a:rPr>
              <a:t>jack and salet. </a:t>
            </a:r>
            <a:r>
              <a:rPr dirty="0" sz="1450" spc="-70">
                <a:latin typeface="Times New Roman"/>
                <a:cs typeface="Times New Roman"/>
              </a:rPr>
              <a:t>We </a:t>
            </a:r>
            <a:r>
              <a:rPr dirty="0" sz="1450" spc="-10">
                <a:latin typeface="Times New Roman"/>
                <a:cs typeface="Times New Roman"/>
              </a:rPr>
              <a:t>must ride before </a:t>
            </a:r>
            <a:r>
              <a:rPr dirty="0" sz="1450" spc="-25">
                <a:latin typeface="Times New Roman"/>
                <a:cs typeface="Times New Roman"/>
              </a:rPr>
              <a:t>curfew.  </a:t>
            </a:r>
            <a:r>
              <a:rPr dirty="0" sz="1450" spc="-10">
                <a:latin typeface="Times New Roman"/>
                <a:cs typeface="Times New Roman"/>
              </a:rPr>
              <a:t>Look to it: </a:t>
            </a:r>
            <a:r>
              <a:rPr dirty="0" sz="1450" spc="-5">
                <a:latin typeface="Times New Roman"/>
                <a:cs typeface="Times New Roman"/>
              </a:rPr>
              <a:t>he </a:t>
            </a:r>
            <a:r>
              <a:rPr dirty="0" sz="1450" spc="-10">
                <a:latin typeface="Times New Roman"/>
                <a:cs typeface="Times New Roman"/>
              </a:rPr>
              <a:t>that is last at the lych-gate Sir Daniel shall reward. Look to it  right well!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naught. Nance,” </a:t>
            </a:r>
            <a:r>
              <a:rPr dirty="0" sz="1450" spc="-5">
                <a:latin typeface="Times New Roman"/>
                <a:cs typeface="Times New Roman"/>
              </a:rPr>
              <a:t>he </a:t>
            </a:r>
            <a:r>
              <a:rPr dirty="0" sz="1450" spc="-10">
                <a:latin typeface="Times New Roman"/>
                <a:cs typeface="Times New Roman"/>
              </a:rPr>
              <a:t>added, to </a:t>
            </a:r>
            <a:r>
              <a:rPr dirty="0" sz="1450" spc="-5">
                <a:latin typeface="Times New Roman"/>
                <a:cs typeface="Times New Roman"/>
              </a:rPr>
              <a:t>one of </a:t>
            </a:r>
            <a:r>
              <a:rPr dirty="0" sz="1450" spc="-10">
                <a:latin typeface="Times New Roman"/>
                <a:cs typeface="Times New Roman"/>
              </a:rPr>
              <a:t>the  women, “is old Appleyard </a:t>
            </a:r>
            <a:r>
              <a:rPr dirty="0" sz="1450" spc="-5">
                <a:latin typeface="Times New Roman"/>
                <a:cs typeface="Times New Roman"/>
              </a:rPr>
              <a:t>up</a:t>
            </a:r>
            <a:r>
              <a:rPr dirty="0" sz="1450" spc="10">
                <a:latin typeface="Times New Roman"/>
                <a:cs typeface="Times New Roman"/>
              </a:rPr>
              <a:t> </a:t>
            </a:r>
            <a:r>
              <a:rPr dirty="0" sz="1450" spc="-10">
                <a:latin typeface="Times New Roman"/>
                <a:cs typeface="Times New Roman"/>
              </a:rPr>
              <a:t>town?”</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“I’ll warrant </a:t>
            </a:r>
            <a:r>
              <a:rPr dirty="0" sz="1450" spc="-5">
                <a:latin typeface="Times New Roman"/>
                <a:cs typeface="Times New Roman"/>
              </a:rPr>
              <a:t>you,” </a:t>
            </a:r>
            <a:r>
              <a:rPr dirty="0" sz="1450" spc="-10">
                <a:latin typeface="Times New Roman"/>
                <a:cs typeface="Times New Roman"/>
              </a:rPr>
              <a:t>replied the woman. “In his field, for</a:t>
            </a:r>
            <a:r>
              <a:rPr dirty="0" sz="1450" spc="50">
                <a:latin typeface="Times New Roman"/>
                <a:cs typeface="Times New Roman"/>
              </a:rPr>
              <a:t> </a:t>
            </a:r>
            <a:r>
              <a:rPr dirty="0" sz="1450" spc="-10">
                <a:latin typeface="Times New Roman"/>
                <a:cs typeface="Times New Roman"/>
              </a:rPr>
              <a:t>sure.”</a:t>
            </a:r>
            <a:endParaRPr sz="1450">
              <a:latin typeface="Times New Roman"/>
              <a:cs typeface="Times New Roman"/>
            </a:endParaRPr>
          </a:p>
          <a:p>
            <a:pPr algn="just" marL="12700" marR="6350">
              <a:lnSpc>
                <a:spcPts val="1730"/>
              </a:lnSpc>
              <a:spcBef>
                <a:spcPts val="630"/>
              </a:spcBef>
            </a:pPr>
            <a:r>
              <a:rPr dirty="0" sz="1450" spc="-10">
                <a:latin typeface="Times New Roman"/>
                <a:cs typeface="Times New Roman"/>
              </a:rPr>
              <a:t>So the group dispersed, and while Clipsby walked leisurely over the bridge,  Bennet and </a:t>
            </a:r>
            <a:r>
              <a:rPr dirty="0" sz="1450" spc="-5">
                <a:latin typeface="Times New Roman"/>
                <a:cs typeface="Times New Roman"/>
              </a:rPr>
              <a:t>young </a:t>
            </a:r>
            <a:r>
              <a:rPr dirty="0" sz="1450" spc="-10">
                <a:latin typeface="Times New Roman"/>
                <a:cs typeface="Times New Roman"/>
              </a:rPr>
              <a:t>Shelton rode </a:t>
            </a:r>
            <a:r>
              <a:rPr dirty="0" sz="1450" spc="-5">
                <a:latin typeface="Times New Roman"/>
                <a:cs typeface="Times New Roman"/>
              </a:rPr>
              <a:t>up </a:t>
            </a:r>
            <a:r>
              <a:rPr dirty="0" sz="1450" spc="-10">
                <a:latin typeface="Times New Roman"/>
                <a:cs typeface="Times New Roman"/>
              </a:rPr>
              <a:t>the road </a:t>
            </a:r>
            <a:r>
              <a:rPr dirty="0" sz="1450" spc="-15">
                <a:latin typeface="Times New Roman"/>
                <a:cs typeface="Times New Roman"/>
              </a:rPr>
              <a:t>together, </a:t>
            </a:r>
            <a:r>
              <a:rPr dirty="0" sz="1450" spc="-10">
                <a:latin typeface="Times New Roman"/>
                <a:cs typeface="Times New Roman"/>
              </a:rPr>
              <a:t>through the village and  past the</a:t>
            </a:r>
            <a:r>
              <a:rPr dirty="0" sz="1450" spc="-5">
                <a:latin typeface="Times New Roman"/>
                <a:cs typeface="Times New Roman"/>
              </a:rPr>
              <a:t> </a:t>
            </a:r>
            <a:r>
              <a:rPr dirty="0" sz="1450" spc="-10">
                <a:latin typeface="Times New Roman"/>
                <a:cs typeface="Times New Roman"/>
              </a:rPr>
              <a:t>church.</a:t>
            </a:r>
            <a:endParaRPr sz="1450">
              <a:latin typeface="Times New Roman"/>
              <a:cs typeface="Times New Roman"/>
            </a:endParaRPr>
          </a:p>
          <a:p>
            <a:pPr algn="just" marL="12700" marR="6985">
              <a:lnSpc>
                <a:spcPts val="1730"/>
              </a:lnSpc>
              <a:spcBef>
                <a:spcPts val="570"/>
              </a:spcBef>
            </a:pPr>
            <a:r>
              <a:rPr dirty="0" sz="1450" spc="-60">
                <a:latin typeface="Times New Roman"/>
                <a:cs typeface="Times New Roman"/>
              </a:rPr>
              <a:t>“Ye </a:t>
            </a:r>
            <a:r>
              <a:rPr dirty="0" sz="1450" spc="-10">
                <a:latin typeface="Times New Roman"/>
                <a:cs typeface="Times New Roman"/>
              </a:rPr>
              <a:t>will see the old </a:t>
            </a:r>
            <a:r>
              <a:rPr dirty="0" sz="1450" spc="-20">
                <a:latin typeface="Times New Roman"/>
                <a:cs typeface="Times New Roman"/>
              </a:rPr>
              <a:t>shrew,” </a:t>
            </a:r>
            <a:r>
              <a:rPr dirty="0" sz="1450" spc="-10">
                <a:latin typeface="Times New Roman"/>
                <a:cs typeface="Times New Roman"/>
              </a:rPr>
              <a:t>said Bennet. “He will waste more time grumbling  and prating </a:t>
            </a:r>
            <a:r>
              <a:rPr dirty="0" sz="1450" spc="-5">
                <a:latin typeface="Times New Roman"/>
                <a:cs typeface="Times New Roman"/>
              </a:rPr>
              <a:t>of </a:t>
            </a:r>
            <a:r>
              <a:rPr dirty="0" sz="1450" spc="-10">
                <a:latin typeface="Times New Roman"/>
                <a:cs typeface="Times New Roman"/>
              </a:rPr>
              <a:t>Harry the Fift than would serve </a:t>
            </a:r>
            <a:r>
              <a:rPr dirty="0" sz="1450" spc="-5">
                <a:latin typeface="Times New Roman"/>
                <a:cs typeface="Times New Roman"/>
              </a:rPr>
              <a:t>a </a:t>
            </a:r>
            <a:r>
              <a:rPr dirty="0" sz="1450" spc="-10">
                <a:latin typeface="Times New Roman"/>
                <a:cs typeface="Times New Roman"/>
              </a:rPr>
              <a:t>man to shoe </a:t>
            </a:r>
            <a:r>
              <a:rPr dirty="0" sz="1450" spc="-5">
                <a:latin typeface="Times New Roman"/>
                <a:cs typeface="Times New Roman"/>
              </a:rPr>
              <a:t>a </a:t>
            </a:r>
            <a:r>
              <a:rPr dirty="0" sz="1450" spc="-10">
                <a:latin typeface="Times New Roman"/>
                <a:cs typeface="Times New Roman"/>
              </a:rPr>
              <a:t>horse. And all  because </a:t>
            </a:r>
            <a:r>
              <a:rPr dirty="0" sz="1450" spc="-5">
                <a:latin typeface="Times New Roman"/>
                <a:cs typeface="Times New Roman"/>
              </a:rPr>
              <a:t>he </a:t>
            </a:r>
            <a:r>
              <a:rPr dirty="0" sz="1450" spc="-10">
                <a:latin typeface="Times New Roman"/>
                <a:cs typeface="Times New Roman"/>
              </a:rPr>
              <a:t>has been to the French</a:t>
            </a:r>
            <a:r>
              <a:rPr dirty="0" sz="1450" spc="15">
                <a:latin typeface="Times New Roman"/>
                <a:cs typeface="Times New Roman"/>
              </a:rPr>
              <a:t> </a:t>
            </a:r>
            <a:r>
              <a:rPr dirty="0" sz="1450" spc="-10">
                <a:latin typeface="Times New Roman"/>
                <a:cs typeface="Times New Roman"/>
              </a:rPr>
              <a:t>wars!”</a:t>
            </a:r>
            <a:endParaRPr sz="1450">
              <a:latin typeface="Times New Roman"/>
              <a:cs typeface="Times New Roman"/>
            </a:endParaRPr>
          </a:p>
          <a:p>
            <a:pPr algn="just" marL="12700" marR="12700">
              <a:lnSpc>
                <a:spcPts val="1730"/>
              </a:lnSpc>
              <a:spcBef>
                <a:spcPts val="575"/>
              </a:spcBef>
            </a:pPr>
            <a:r>
              <a:rPr dirty="0" sz="1450" spc="-10">
                <a:latin typeface="Times New Roman"/>
                <a:cs typeface="Times New Roman"/>
              </a:rPr>
              <a:t>The house to which they were </a:t>
            </a:r>
            <a:r>
              <a:rPr dirty="0" sz="1450" spc="-5">
                <a:latin typeface="Times New Roman"/>
                <a:cs typeface="Times New Roman"/>
              </a:rPr>
              <a:t>bound </a:t>
            </a:r>
            <a:r>
              <a:rPr dirty="0" sz="1450" spc="-10">
                <a:latin typeface="Times New Roman"/>
                <a:cs typeface="Times New Roman"/>
              </a:rPr>
              <a:t>was the last in the village, standing alone  among lilacs; and beyond it, </a:t>
            </a:r>
            <a:r>
              <a:rPr dirty="0" sz="1450" spc="-5">
                <a:latin typeface="Times New Roman"/>
                <a:cs typeface="Times New Roman"/>
              </a:rPr>
              <a:t>on </a:t>
            </a:r>
            <a:r>
              <a:rPr dirty="0" sz="1450" spc="-10">
                <a:latin typeface="Times New Roman"/>
                <a:cs typeface="Times New Roman"/>
              </a:rPr>
              <a:t>three sides, there was open meadow rising  towards the borders </a:t>
            </a:r>
            <a:r>
              <a:rPr dirty="0" sz="1450" spc="-5">
                <a:latin typeface="Times New Roman"/>
                <a:cs typeface="Times New Roman"/>
              </a:rPr>
              <a:t>of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wood.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Hatch dismounted, threw his rein over the fence, and walked down the field,  Dick keeping close at his </a:t>
            </a:r>
            <a:r>
              <a:rPr dirty="0" sz="1450" spc="-25">
                <a:latin typeface="Times New Roman"/>
                <a:cs typeface="Times New Roman"/>
              </a:rPr>
              <a:t>elbow, </a:t>
            </a:r>
            <a:r>
              <a:rPr dirty="0" sz="1450" spc="-10">
                <a:latin typeface="Times New Roman"/>
                <a:cs typeface="Times New Roman"/>
              </a:rPr>
              <a:t>to where the old soldier was digging, knee-  deep in his cabbages, and now and again, in </a:t>
            </a:r>
            <a:r>
              <a:rPr dirty="0" sz="1450" spc="-5">
                <a:latin typeface="Times New Roman"/>
                <a:cs typeface="Times New Roman"/>
              </a:rPr>
              <a:t>a </a:t>
            </a:r>
            <a:r>
              <a:rPr dirty="0" sz="1450" spc="-10">
                <a:latin typeface="Times New Roman"/>
                <a:cs typeface="Times New Roman"/>
              </a:rPr>
              <a:t>cracked voice, singing </a:t>
            </a:r>
            <a:r>
              <a:rPr dirty="0" sz="1450" spc="-5">
                <a:latin typeface="Times New Roman"/>
                <a:cs typeface="Times New Roman"/>
              </a:rPr>
              <a:t>a </a:t>
            </a:r>
            <a:r>
              <a:rPr dirty="0" sz="1450" spc="-10">
                <a:latin typeface="Times New Roman"/>
                <a:cs typeface="Times New Roman"/>
              </a:rPr>
              <a:t>snatch  </a:t>
            </a:r>
            <a:r>
              <a:rPr dirty="0" sz="1450" spc="-5">
                <a:latin typeface="Times New Roman"/>
                <a:cs typeface="Times New Roman"/>
              </a:rPr>
              <a:t>of song. </a:t>
            </a:r>
            <a:r>
              <a:rPr dirty="0" sz="1450" spc="-10">
                <a:latin typeface="Times New Roman"/>
                <a:cs typeface="Times New Roman"/>
              </a:rPr>
              <a:t>He was all dressed in </a:t>
            </a:r>
            <a:r>
              <a:rPr dirty="0" sz="1450" spc="-15">
                <a:latin typeface="Times New Roman"/>
                <a:cs typeface="Times New Roman"/>
              </a:rPr>
              <a:t>leather, </a:t>
            </a:r>
            <a:r>
              <a:rPr dirty="0" sz="1450" spc="-10">
                <a:latin typeface="Times New Roman"/>
                <a:cs typeface="Times New Roman"/>
              </a:rPr>
              <a:t>only his </a:t>
            </a:r>
            <a:r>
              <a:rPr dirty="0" sz="1450" spc="-5">
                <a:latin typeface="Times New Roman"/>
                <a:cs typeface="Times New Roman"/>
              </a:rPr>
              <a:t>hood </a:t>
            </a:r>
            <a:r>
              <a:rPr dirty="0" sz="1450" spc="-10">
                <a:latin typeface="Times New Roman"/>
                <a:cs typeface="Times New Roman"/>
              </a:rPr>
              <a:t>and tippet were </a:t>
            </a:r>
            <a:r>
              <a:rPr dirty="0" sz="1450" spc="-5">
                <a:latin typeface="Times New Roman"/>
                <a:cs typeface="Times New Roman"/>
              </a:rPr>
              <a:t>of </a:t>
            </a:r>
            <a:r>
              <a:rPr dirty="0" sz="1450" spc="-10">
                <a:latin typeface="Times New Roman"/>
                <a:cs typeface="Times New Roman"/>
              </a:rPr>
              <a:t>black  frieze, and tied with scarlet; his face was like </a:t>
            </a:r>
            <a:r>
              <a:rPr dirty="0" sz="1450" spc="-5">
                <a:latin typeface="Times New Roman"/>
                <a:cs typeface="Times New Roman"/>
              </a:rPr>
              <a:t>a </a:t>
            </a:r>
            <a:r>
              <a:rPr dirty="0" sz="1450" spc="-10">
                <a:latin typeface="Times New Roman"/>
                <a:cs typeface="Times New Roman"/>
              </a:rPr>
              <a:t>walnut-shell, both for colour  and wrinkles; </a:t>
            </a:r>
            <a:r>
              <a:rPr dirty="0" sz="1450" spc="-5">
                <a:latin typeface="Times New Roman"/>
                <a:cs typeface="Times New Roman"/>
              </a:rPr>
              <a:t>but </a:t>
            </a:r>
            <a:r>
              <a:rPr dirty="0" sz="1450" spc="-10">
                <a:latin typeface="Times New Roman"/>
                <a:cs typeface="Times New Roman"/>
              </a:rPr>
              <a:t>his old grey eye was still clear </a:t>
            </a:r>
            <a:r>
              <a:rPr dirty="0" sz="1450" spc="-5">
                <a:latin typeface="Times New Roman"/>
                <a:cs typeface="Times New Roman"/>
              </a:rPr>
              <a:t>enough, </a:t>
            </a:r>
            <a:r>
              <a:rPr dirty="0" sz="1450" spc="-10">
                <a:latin typeface="Times New Roman"/>
                <a:cs typeface="Times New Roman"/>
              </a:rPr>
              <a:t>and his sight  unabated. Perhaps </a:t>
            </a:r>
            <a:r>
              <a:rPr dirty="0" sz="1450" spc="-5">
                <a:latin typeface="Times New Roman"/>
                <a:cs typeface="Times New Roman"/>
              </a:rPr>
              <a:t>he </a:t>
            </a:r>
            <a:r>
              <a:rPr dirty="0" sz="1450" spc="-10">
                <a:latin typeface="Times New Roman"/>
                <a:cs typeface="Times New Roman"/>
              </a:rPr>
              <a:t>was deaf; perhaps </a:t>
            </a:r>
            <a:r>
              <a:rPr dirty="0" sz="1450" spc="-5">
                <a:latin typeface="Times New Roman"/>
                <a:cs typeface="Times New Roman"/>
              </a:rPr>
              <a:t>he thought </a:t>
            </a:r>
            <a:r>
              <a:rPr dirty="0" sz="1450" spc="-10">
                <a:latin typeface="Times New Roman"/>
                <a:cs typeface="Times New Roman"/>
              </a:rPr>
              <a:t>it unworthy </a:t>
            </a:r>
            <a:r>
              <a:rPr dirty="0" sz="1450" spc="-5">
                <a:latin typeface="Times New Roman"/>
                <a:cs typeface="Times New Roman"/>
              </a:rPr>
              <a:t>of </a:t>
            </a:r>
            <a:r>
              <a:rPr dirty="0" sz="1450" spc="-10">
                <a:latin typeface="Times New Roman"/>
                <a:cs typeface="Times New Roman"/>
              </a:rPr>
              <a:t>an old  archer</a:t>
            </a:r>
            <a:r>
              <a:rPr dirty="0" sz="1450" spc="25">
                <a:latin typeface="Times New Roman"/>
                <a:cs typeface="Times New Roman"/>
              </a:rPr>
              <a:t>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Agincourt</a:t>
            </a:r>
            <a:r>
              <a:rPr dirty="0" sz="1450" spc="30">
                <a:latin typeface="Times New Roman"/>
                <a:cs typeface="Times New Roman"/>
              </a:rPr>
              <a:t> </a:t>
            </a:r>
            <a:r>
              <a:rPr dirty="0" sz="1450" spc="-10">
                <a:latin typeface="Times New Roman"/>
                <a:cs typeface="Times New Roman"/>
              </a:rPr>
              <a:t>to</a:t>
            </a:r>
            <a:r>
              <a:rPr dirty="0" sz="1450" spc="30">
                <a:latin typeface="Times New Roman"/>
                <a:cs typeface="Times New Roman"/>
              </a:rPr>
              <a:t> </a:t>
            </a:r>
            <a:r>
              <a:rPr dirty="0" sz="1450" spc="-10">
                <a:latin typeface="Times New Roman"/>
                <a:cs typeface="Times New Roman"/>
              </a:rPr>
              <a:t>pay</a:t>
            </a:r>
            <a:r>
              <a:rPr dirty="0" sz="1450" spc="35">
                <a:latin typeface="Times New Roman"/>
                <a:cs typeface="Times New Roman"/>
              </a:rPr>
              <a:t> </a:t>
            </a:r>
            <a:r>
              <a:rPr dirty="0" sz="1450" spc="-10">
                <a:latin typeface="Times New Roman"/>
                <a:cs typeface="Times New Roman"/>
              </a:rPr>
              <a:t>any</a:t>
            </a:r>
            <a:r>
              <a:rPr dirty="0" sz="1450" spc="30">
                <a:latin typeface="Times New Roman"/>
                <a:cs typeface="Times New Roman"/>
              </a:rPr>
              <a:t> </a:t>
            </a:r>
            <a:r>
              <a:rPr dirty="0" sz="1450" spc="-10">
                <a:latin typeface="Times New Roman"/>
                <a:cs typeface="Times New Roman"/>
              </a:rPr>
              <a:t>heed</a:t>
            </a:r>
            <a:r>
              <a:rPr dirty="0" sz="1450" spc="30">
                <a:latin typeface="Times New Roman"/>
                <a:cs typeface="Times New Roman"/>
              </a:rPr>
              <a:t> </a:t>
            </a:r>
            <a:r>
              <a:rPr dirty="0" sz="1450" spc="-10">
                <a:latin typeface="Times New Roman"/>
                <a:cs typeface="Times New Roman"/>
              </a:rPr>
              <a:t>to</a:t>
            </a:r>
            <a:r>
              <a:rPr dirty="0" sz="1450" spc="30">
                <a:latin typeface="Times New Roman"/>
                <a:cs typeface="Times New Roman"/>
              </a:rPr>
              <a:t> </a:t>
            </a:r>
            <a:r>
              <a:rPr dirty="0" sz="1450" spc="-10">
                <a:latin typeface="Times New Roman"/>
                <a:cs typeface="Times New Roman"/>
              </a:rPr>
              <a:t>such</a:t>
            </a:r>
            <a:r>
              <a:rPr dirty="0" sz="1450" spc="35">
                <a:latin typeface="Times New Roman"/>
                <a:cs typeface="Times New Roman"/>
              </a:rPr>
              <a:t> </a:t>
            </a:r>
            <a:r>
              <a:rPr dirty="0" sz="1450" spc="-10">
                <a:latin typeface="Times New Roman"/>
                <a:cs typeface="Times New Roman"/>
              </a:rPr>
              <a:t>disturbances;</a:t>
            </a:r>
            <a:r>
              <a:rPr dirty="0" sz="1450" spc="35">
                <a:latin typeface="Times New Roman"/>
                <a:cs typeface="Times New Roman"/>
              </a:rPr>
              <a:t> </a:t>
            </a:r>
            <a:r>
              <a:rPr dirty="0" sz="1450" spc="-5">
                <a:latin typeface="Times New Roman"/>
                <a:cs typeface="Times New Roman"/>
              </a:rPr>
              <a:t>but</a:t>
            </a:r>
            <a:r>
              <a:rPr dirty="0" sz="1450" spc="25">
                <a:latin typeface="Times New Roman"/>
                <a:cs typeface="Times New Roman"/>
              </a:rPr>
              <a:t> </a:t>
            </a:r>
            <a:r>
              <a:rPr dirty="0" sz="1450" spc="-10">
                <a:latin typeface="Times New Roman"/>
                <a:cs typeface="Times New Roman"/>
              </a:rPr>
              <a:t>neither</a:t>
            </a:r>
            <a:r>
              <a:rPr dirty="0" sz="1450" spc="35">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surly</a:t>
            </a:r>
            <a:endParaRPr sz="145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91650"/>
          </a:xfrm>
          <a:prstGeom prst="rect">
            <a:avLst/>
          </a:prstGeom>
        </p:spPr>
        <p:txBody>
          <a:bodyPr wrap="square" lIns="0" tIns="12700" rIns="0" bIns="0" rtlCol="0" vert="horz">
            <a:spAutoFit/>
          </a:bodyPr>
          <a:lstStyle/>
          <a:p>
            <a:pPr algn="just" marL="12700" marR="645795">
              <a:lnSpc>
                <a:spcPct val="132400"/>
              </a:lnSpc>
              <a:spcBef>
                <a:spcPts val="100"/>
              </a:spcBef>
            </a:pPr>
            <a:r>
              <a:rPr dirty="0" sz="1450" spc="-10">
                <a:latin typeface="Times New Roman"/>
                <a:cs typeface="Times New Roman"/>
              </a:rPr>
              <a:t>Matcham, laying </a:t>
            </a:r>
            <a:r>
              <a:rPr dirty="0" sz="1450" spc="-5">
                <a:latin typeface="Times New Roman"/>
                <a:cs typeface="Times New Roman"/>
              </a:rPr>
              <a:t>one </a:t>
            </a:r>
            <a:r>
              <a:rPr dirty="0" sz="1450" spc="-10">
                <a:latin typeface="Times New Roman"/>
                <a:cs typeface="Times New Roman"/>
              </a:rPr>
              <a:t>hand </a:t>
            </a:r>
            <a:r>
              <a:rPr dirty="0" sz="1450" spc="-5">
                <a:latin typeface="Times New Roman"/>
                <a:cs typeface="Times New Roman"/>
              </a:rPr>
              <a:t>upon </a:t>
            </a:r>
            <a:r>
              <a:rPr dirty="0" sz="1450" spc="-25">
                <a:latin typeface="Times New Roman"/>
                <a:cs typeface="Times New Roman"/>
              </a:rPr>
              <a:t>Dick’s </a:t>
            </a:r>
            <a:r>
              <a:rPr dirty="0" sz="1450" spc="-10">
                <a:latin typeface="Times New Roman"/>
                <a:cs typeface="Times New Roman"/>
              </a:rPr>
              <a:t>arm, held </a:t>
            </a:r>
            <a:r>
              <a:rPr dirty="0" sz="1450" spc="-5">
                <a:latin typeface="Times New Roman"/>
                <a:cs typeface="Times New Roman"/>
              </a:rPr>
              <a:t>up a </a:t>
            </a:r>
            <a:r>
              <a:rPr dirty="0" sz="1450" spc="-10">
                <a:latin typeface="Times New Roman"/>
                <a:cs typeface="Times New Roman"/>
              </a:rPr>
              <a:t>warning </a:t>
            </a:r>
            <a:r>
              <a:rPr dirty="0" sz="1450" spc="-20">
                <a:latin typeface="Times New Roman"/>
                <a:cs typeface="Times New Roman"/>
              </a:rPr>
              <a:t>finger.  </a:t>
            </a:r>
            <a:r>
              <a:rPr dirty="0" sz="1450" spc="-10">
                <a:latin typeface="Times New Roman"/>
                <a:cs typeface="Times New Roman"/>
              </a:rPr>
              <a:t>“Hist!” </a:t>
            </a:r>
            <a:r>
              <a:rPr dirty="0" sz="1450" spc="-5">
                <a:latin typeface="Times New Roman"/>
                <a:cs typeface="Times New Roman"/>
              </a:rPr>
              <a:t>he </a:t>
            </a:r>
            <a:r>
              <a:rPr dirty="0" sz="1450" spc="-10">
                <a:latin typeface="Times New Roman"/>
                <a:cs typeface="Times New Roman"/>
              </a:rPr>
              <a:t>said.</a:t>
            </a:r>
            <a:endParaRPr sz="1450">
              <a:latin typeface="Times New Roman"/>
              <a:cs typeface="Times New Roman"/>
            </a:endParaRPr>
          </a:p>
          <a:p>
            <a:pPr algn="just" marL="12700" marR="6985">
              <a:lnSpc>
                <a:spcPts val="1730"/>
              </a:lnSpc>
              <a:spcBef>
                <a:spcPts val="630"/>
              </a:spcBef>
            </a:pPr>
            <a:r>
              <a:rPr dirty="0" sz="1450" spc="-10">
                <a:latin typeface="Times New Roman"/>
                <a:cs typeface="Times New Roman"/>
              </a:rPr>
              <a:t>Then came </a:t>
            </a:r>
            <a:r>
              <a:rPr dirty="0" sz="1450" spc="-5">
                <a:latin typeface="Times New Roman"/>
                <a:cs typeface="Times New Roman"/>
              </a:rPr>
              <a:t>a </a:t>
            </a:r>
            <a:r>
              <a:rPr dirty="0" sz="1450" spc="-10">
                <a:latin typeface="Times New Roman"/>
                <a:cs typeface="Times New Roman"/>
              </a:rPr>
              <a:t>strange </a:t>
            </a:r>
            <a:r>
              <a:rPr dirty="0" sz="1450" spc="-5">
                <a:latin typeface="Times New Roman"/>
                <a:cs typeface="Times New Roman"/>
              </a:rPr>
              <a:t>sound, </a:t>
            </a:r>
            <a:r>
              <a:rPr dirty="0" sz="1450" spc="-10">
                <a:latin typeface="Times New Roman"/>
                <a:cs typeface="Times New Roman"/>
              </a:rPr>
              <a:t>breaking </a:t>
            </a:r>
            <a:r>
              <a:rPr dirty="0" sz="1450" spc="-5">
                <a:latin typeface="Times New Roman"/>
                <a:cs typeface="Times New Roman"/>
              </a:rPr>
              <a:t>on </a:t>
            </a:r>
            <a:r>
              <a:rPr dirty="0" sz="1450" spc="-10">
                <a:latin typeface="Times New Roman"/>
                <a:cs typeface="Times New Roman"/>
              </a:rPr>
              <a:t>the quiet. It was twice repeated ere  they recognised its nature. It was the sound </a:t>
            </a:r>
            <a:r>
              <a:rPr dirty="0" sz="1450" spc="-5">
                <a:latin typeface="Times New Roman"/>
                <a:cs typeface="Times New Roman"/>
              </a:rPr>
              <a:t>of a </a:t>
            </a:r>
            <a:r>
              <a:rPr dirty="0" sz="1450" spc="-10">
                <a:latin typeface="Times New Roman"/>
                <a:cs typeface="Times New Roman"/>
              </a:rPr>
              <a:t>big man clearing his throat;  and just then </a:t>
            </a:r>
            <a:r>
              <a:rPr dirty="0" sz="1450" spc="-5">
                <a:latin typeface="Times New Roman"/>
                <a:cs typeface="Times New Roman"/>
              </a:rPr>
              <a:t>a </a:t>
            </a:r>
            <a:r>
              <a:rPr dirty="0" sz="1450" spc="-10">
                <a:latin typeface="Times New Roman"/>
                <a:cs typeface="Times New Roman"/>
              </a:rPr>
              <a:t>hoarse, untuneful voice broke into</a:t>
            </a:r>
            <a:r>
              <a:rPr dirty="0" sz="1450" spc="50">
                <a:latin typeface="Times New Roman"/>
                <a:cs typeface="Times New Roman"/>
              </a:rPr>
              <a:t> </a:t>
            </a:r>
            <a:r>
              <a:rPr dirty="0" sz="1450" spc="-10">
                <a:latin typeface="Times New Roman"/>
                <a:cs typeface="Times New Roman"/>
              </a:rPr>
              <a:t>singing.</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“Then </a:t>
            </a:r>
            <a:r>
              <a:rPr dirty="0" sz="1450" spc="-5">
                <a:latin typeface="Times New Roman"/>
                <a:cs typeface="Times New Roman"/>
              </a:rPr>
              <a:t>up </a:t>
            </a:r>
            <a:r>
              <a:rPr dirty="0" sz="1450" spc="-10">
                <a:latin typeface="Times New Roman"/>
                <a:cs typeface="Times New Roman"/>
              </a:rPr>
              <a:t>and spake the </a:t>
            </a:r>
            <a:r>
              <a:rPr dirty="0" sz="1450" spc="-20">
                <a:latin typeface="Times New Roman"/>
                <a:cs typeface="Times New Roman"/>
              </a:rPr>
              <a:t>master, </a:t>
            </a:r>
            <a:r>
              <a:rPr dirty="0" sz="1450" spc="-10">
                <a:latin typeface="Times New Roman"/>
                <a:cs typeface="Times New Roman"/>
              </a:rPr>
              <a:t>the king </a:t>
            </a:r>
            <a:r>
              <a:rPr dirty="0" sz="1450" spc="-5">
                <a:latin typeface="Times New Roman"/>
                <a:cs typeface="Times New Roman"/>
              </a:rPr>
              <a:t>of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outlaws:</a:t>
            </a:r>
            <a:endParaRPr sz="1450">
              <a:latin typeface="Times New Roman"/>
              <a:cs typeface="Times New Roman"/>
            </a:endParaRPr>
          </a:p>
          <a:p>
            <a:pPr marL="12700" marR="788670">
              <a:lnSpc>
                <a:spcPct val="132400"/>
              </a:lnSpc>
              <a:spcBef>
                <a:spcPts val="5"/>
              </a:spcBef>
            </a:pPr>
            <a:r>
              <a:rPr dirty="0" sz="1450" spc="-10">
                <a:latin typeface="Times New Roman"/>
                <a:cs typeface="Times New Roman"/>
              </a:rPr>
              <a:t>‘What make </a:t>
            </a:r>
            <a:r>
              <a:rPr dirty="0" sz="1450" spc="-5">
                <a:latin typeface="Times New Roman"/>
                <a:cs typeface="Times New Roman"/>
              </a:rPr>
              <a:t>ye </a:t>
            </a:r>
            <a:r>
              <a:rPr dirty="0" sz="1450" spc="-10">
                <a:latin typeface="Times New Roman"/>
                <a:cs typeface="Times New Roman"/>
              </a:rPr>
              <a:t>here, my merry men, among the greenwood shaws?’  And Gamelyn made answer—he looked never</a:t>
            </a:r>
            <a:r>
              <a:rPr dirty="0" sz="1450" spc="20">
                <a:latin typeface="Times New Roman"/>
                <a:cs typeface="Times New Roman"/>
              </a:rPr>
              <a:t> </a:t>
            </a:r>
            <a:r>
              <a:rPr dirty="0" sz="1450" spc="-10">
                <a:latin typeface="Times New Roman"/>
                <a:cs typeface="Times New Roman"/>
              </a:rPr>
              <a:t>adown:</a:t>
            </a:r>
            <a:endParaRPr sz="1450">
              <a:latin typeface="Times New Roman"/>
              <a:cs typeface="Times New Roman"/>
            </a:endParaRPr>
          </a:p>
          <a:p>
            <a:pPr marL="12700" marR="941069">
              <a:lnSpc>
                <a:spcPct val="132400"/>
              </a:lnSpc>
            </a:pPr>
            <a:r>
              <a:rPr dirty="0" sz="1450" spc="-10">
                <a:latin typeface="Times New Roman"/>
                <a:cs typeface="Times New Roman"/>
              </a:rPr>
              <a:t>‘O, they must need to walk in wood that may </a:t>
            </a:r>
            <a:r>
              <a:rPr dirty="0" sz="1450" spc="-5">
                <a:latin typeface="Times New Roman"/>
                <a:cs typeface="Times New Roman"/>
              </a:rPr>
              <a:t>not </a:t>
            </a:r>
            <a:r>
              <a:rPr dirty="0" sz="1450" spc="-10">
                <a:latin typeface="Times New Roman"/>
                <a:cs typeface="Times New Roman"/>
              </a:rPr>
              <a:t>walk in town!’”  The singer paused, </a:t>
            </a:r>
            <a:r>
              <a:rPr dirty="0" sz="1450" spc="-5">
                <a:latin typeface="Times New Roman"/>
                <a:cs typeface="Times New Roman"/>
              </a:rPr>
              <a:t>a </a:t>
            </a:r>
            <a:r>
              <a:rPr dirty="0" sz="1450" spc="-10">
                <a:latin typeface="Times New Roman"/>
                <a:cs typeface="Times New Roman"/>
              </a:rPr>
              <a:t>faint clink </a:t>
            </a:r>
            <a:r>
              <a:rPr dirty="0" sz="1450" spc="-5">
                <a:latin typeface="Times New Roman"/>
                <a:cs typeface="Times New Roman"/>
              </a:rPr>
              <a:t>of </a:t>
            </a:r>
            <a:r>
              <a:rPr dirty="0" sz="1450" spc="-10">
                <a:latin typeface="Times New Roman"/>
                <a:cs typeface="Times New Roman"/>
              </a:rPr>
              <a:t>iron followed, and then</a:t>
            </a:r>
            <a:r>
              <a:rPr dirty="0" sz="1450" spc="120">
                <a:latin typeface="Times New Roman"/>
                <a:cs typeface="Times New Roman"/>
              </a:rPr>
              <a:t> </a:t>
            </a:r>
            <a:r>
              <a:rPr dirty="0" sz="1450" spc="-10">
                <a:latin typeface="Times New Roman"/>
                <a:cs typeface="Times New Roman"/>
              </a:rPr>
              <a:t>silence.</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The two lads stood looking at each </a:t>
            </a:r>
            <a:r>
              <a:rPr dirty="0" sz="1450" spc="-20">
                <a:latin typeface="Times New Roman"/>
                <a:cs typeface="Times New Roman"/>
              </a:rPr>
              <a:t>other. </a:t>
            </a:r>
            <a:r>
              <a:rPr dirty="0" sz="1450" spc="-10">
                <a:latin typeface="Times New Roman"/>
                <a:cs typeface="Times New Roman"/>
              </a:rPr>
              <a:t>Whoever </a:t>
            </a:r>
            <a:r>
              <a:rPr dirty="0" sz="1450" spc="-5">
                <a:latin typeface="Times New Roman"/>
                <a:cs typeface="Times New Roman"/>
              </a:rPr>
              <a:t>he </a:t>
            </a:r>
            <a:r>
              <a:rPr dirty="0" sz="1450" spc="-10">
                <a:latin typeface="Times New Roman"/>
                <a:cs typeface="Times New Roman"/>
              </a:rPr>
              <a:t>might be, their invisible  neighbour was just beyond the ruin. And suddenly the colour came into  </a:t>
            </a:r>
            <a:r>
              <a:rPr dirty="0" sz="1450" spc="-20">
                <a:latin typeface="Times New Roman"/>
                <a:cs typeface="Times New Roman"/>
              </a:rPr>
              <a:t>Matcham’s </a:t>
            </a:r>
            <a:r>
              <a:rPr dirty="0" sz="1450" spc="-10">
                <a:latin typeface="Times New Roman"/>
                <a:cs typeface="Times New Roman"/>
              </a:rPr>
              <a:t>face, and next moment </a:t>
            </a:r>
            <a:r>
              <a:rPr dirty="0" sz="1450" spc="-5">
                <a:latin typeface="Times New Roman"/>
                <a:cs typeface="Times New Roman"/>
              </a:rPr>
              <a:t>he </a:t>
            </a:r>
            <a:r>
              <a:rPr dirty="0" sz="1450" spc="-10">
                <a:latin typeface="Times New Roman"/>
                <a:cs typeface="Times New Roman"/>
              </a:rPr>
              <a:t>had crossed the fallen </a:t>
            </a:r>
            <a:r>
              <a:rPr dirty="0" sz="1450" spc="-20">
                <a:latin typeface="Times New Roman"/>
                <a:cs typeface="Times New Roman"/>
              </a:rPr>
              <a:t>rafter, </a:t>
            </a:r>
            <a:r>
              <a:rPr dirty="0" sz="1450" spc="-10">
                <a:latin typeface="Times New Roman"/>
                <a:cs typeface="Times New Roman"/>
              </a:rPr>
              <a:t>and was  climbing cautiously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huge </a:t>
            </a:r>
            <a:r>
              <a:rPr dirty="0" sz="1450" spc="-10">
                <a:latin typeface="Times New Roman"/>
                <a:cs typeface="Times New Roman"/>
              </a:rPr>
              <a:t>pile </a:t>
            </a:r>
            <a:r>
              <a:rPr dirty="0" sz="1450" spc="-5">
                <a:latin typeface="Times New Roman"/>
                <a:cs typeface="Times New Roman"/>
              </a:rPr>
              <a:t>of </a:t>
            </a:r>
            <a:r>
              <a:rPr dirty="0" sz="1450" spc="-10">
                <a:latin typeface="Times New Roman"/>
                <a:cs typeface="Times New Roman"/>
              </a:rPr>
              <a:t>lumber that filled the interior </a:t>
            </a:r>
            <a:r>
              <a:rPr dirty="0" sz="1450" spc="-5">
                <a:latin typeface="Times New Roman"/>
                <a:cs typeface="Times New Roman"/>
              </a:rPr>
              <a:t>of </a:t>
            </a:r>
            <a:r>
              <a:rPr dirty="0" sz="1450" spc="-10">
                <a:latin typeface="Times New Roman"/>
                <a:cs typeface="Times New Roman"/>
              </a:rPr>
              <a:t>the  roofless house. Dick would have withheld him, had </a:t>
            </a:r>
            <a:r>
              <a:rPr dirty="0" sz="1450" spc="-5">
                <a:latin typeface="Times New Roman"/>
                <a:cs typeface="Times New Roman"/>
              </a:rPr>
              <a:t>he </a:t>
            </a:r>
            <a:r>
              <a:rPr dirty="0" sz="1450" spc="-10">
                <a:latin typeface="Times New Roman"/>
                <a:cs typeface="Times New Roman"/>
              </a:rPr>
              <a:t>been in time; as it was,  </a:t>
            </a:r>
            <a:r>
              <a:rPr dirty="0" sz="1450" spc="-5">
                <a:latin typeface="Times New Roman"/>
                <a:cs typeface="Times New Roman"/>
              </a:rPr>
              <a:t>he </a:t>
            </a:r>
            <a:r>
              <a:rPr dirty="0" sz="1450" spc="-10">
                <a:latin typeface="Times New Roman"/>
                <a:cs typeface="Times New Roman"/>
              </a:rPr>
              <a:t>was fain to</a:t>
            </a:r>
            <a:r>
              <a:rPr dirty="0" sz="1450">
                <a:latin typeface="Times New Roman"/>
                <a:cs typeface="Times New Roman"/>
              </a:rPr>
              <a:t> </a:t>
            </a:r>
            <a:r>
              <a:rPr dirty="0" sz="1450" spc="-20">
                <a:latin typeface="Times New Roman"/>
                <a:cs typeface="Times New Roman"/>
              </a:rPr>
              <a:t>follow.</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Right in the corner </a:t>
            </a:r>
            <a:r>
              <a:rPr dirty="0" sz="1450" spc="-5">
                <a:latin typeface="Times New Roman"/>
                <a:cs typeface="Times New Roman"/>
              </a:rPr>
              <a:t>of </a:t>
            </a:r>
            <a:r>
              <a:rPr dirty="0" sz="1450" spc="-10">
                <a:latin typeface="Times New Roman"/>
                <a:cs typeface="Times New Roman"/>
              </a:rPr>
              <a:t>the ruin, two rafters had fallen crosswise, and protected  </a:t>
            </a:r>
            <a:r>
              <a:rPr dirty="0" sz="1450" spc="-5">
                <a:latin typeface="Times New Roman"/>
                <a:cs typeface="Times New Roman"/>
              </a:rPr>
              <a:t>a </a:t>
            </a:r>
            <a:r>
              <a:rPr dirty="0" sz="1450" spc="-10">
                <a:latin typeface="Times New Roman"/>
                <a:cs typeface="Times New Roman"/>
              </a:rPr>
              <a:t>clear space </a:t>
            </a:r>
            <a:r>
              <a:rPr dirty="0" sz="1450" spc="-5">
                <a:latin typeface="Times New Roman"/>
                <a:cs typeface="Times New Roman"/>
              </a:rPr>
              <a:t>no </a:t>
            </a:r>
            <a:r>
              <a:rPr dirty="0" sz="1450" spc="-15">
                <a:latin typeface="Times New Roman"/>
                <a:cs typeface="Times New Roman"/>
              </a:rPr>
              <a:t>larger </a:t>
            </a:r>
            <a:r>
              <a:rPr dirty="0" sz="1450" spc="-10">
                <a:latin typeface="Times New Roman"/>
                <a:cs typeface="Times New Roman"/>
              </a:rPr>
              <a:t>than </a:t>
            </a:r>
            <a:r>
              <a:rPr dirty="0" sz="1450" spc="-5">
                <a:latin typeface="Times New Roman"/>
                <a:cs typeface="Times New Roman"/>
              </a:rPr>
              <a:t>a </a:t>
            </a:r>
            <a:r>
              <a:rPr dirty="0" sz="1450" spc="-10">
                <a:latin typeface="Times New Roman"/>
                <a:cs typeface="Times New Roman"/>
              </a:rPr>
              <a:t>pew in church. Into this the lads silently lowered  themselves. There they were perfectly concealed, and through an arrow-  loophole commanded </a:t>
            </a:r>
            <a:r>
              <a:rPr dirty="0" sz="1450" spc="-5">
                <a:latin typeface="Times New Roman"/>
                <a:cs typeface="Times New Roman"/>
              </a:rPr>
              <a:t>a </a:t>
            </a:r>
            <a:r>
              <a:rPr dirty="0" sz="1450" spc="-10">
                <a:latin typeface="Times New Roman"/>
                <a:cs typeface="Times New Roman"/>
              </a:rPr>
              <a:t>view </a:t>
            </a:r>
            <a:r>
              <a:rPr dirty="0" sz="1450" spc="-5">
                <a:latin typeface="Times New Roman"/>
                <a:cs typeface="Times New Roman"/>
              </a:rPr>
              <a:t>upon </a:t>
            </a:r>
            <a:r>
              <a:rPr dirty="0" sz="1450" spc="-10">
                <a:latin typeface="Times New Roman"/>
                <a:cs typeface="Times New Roman"/>
              </a:rPr>
              <a:t>the farther</a:t>
            </a:r>
            <a:r>
              <a:rPr dirty="0" sz="1450" spc="15">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Peering through this, they were struck </a:t>
            </a:r>
            <a:r>
              <a:rPr dirty="0" sz="1450" spc="-15">
                <a:latin typeface="Times New Roman"/>
                <a:cs typeface="Times New Roman"/>
              </a:rPr>
              <a:t>stiff </a:t>
            </a:r>
            <a:r>
              <a:rPr dirty="0" sz="1450" spc="-10">
                <a:latin typeface="Times New Roman"/>
                <a:cs typeface="Times New Roman"/>
              </a:rPr>
              <a:t>with terror at their predicament. </a:t>
            </a:r>
            <a:r>
              <a:rPr dirty="0" sz="1450" spc="-60">
                <a:latin typeface="Times New Roman"/>
                <a:cs typeface="Times New Roman"/>
              </a:rPr>
              <a:t>To  </a:t>
            </a:r>
            <a:r>
              <a:rPr dirty="0" sz="1450" spc="-10">
                <a:latin typeface="Times New Roman"/>
                <a:cs typeface="Times New Roman"/>
              </a:rPr>
              <a:t>retreat was impossible; they scarce dared to breathe. Upon the very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 ditch, </a:t>
            </a:r>
            <a:r>
              <a:rPr dirty="0" sz="1450" spc="-5">
                <a:latin typeface="Times New Roman"/>
                <a:cs typeface="Times New Roman"/>
              </a:rPr>
              <a:t>not </a:t>
            </a:r>
            <a:r>
              <a:rPr dirty="0" sz="1450" spc="-10">
                <a:latin typeface="Times New Roman"/>
                <a:cs typeface="Times New Roman"/>
              </a:rPr>
              <a:t>thirty feet from where they crouched, an iron caldron bubbled  and steamed above </a:t>
            </a:r>
            <a:r>
              <a:rPr dirty="0" sz="1450" spc="-5">
                <a:latin typeface="Times New Roman"/>
                <a:cs typeface="Times New Roman"/>
              </a:rPr>
              <a:t>a </a:t>
            </a:r>
            <a:r>
              <a:rPr dirty="0" sz="1450" spc="-10">
                <a:latin typeface="Times New Roman"/>
                <a:cs typeface="Times New Roman"/>
              </a:rPr>
              <a:t>glowing fire; and close </a:t>
            </a:r>
            <a:r>
              <a:rPr dirty="0" sz="1450" spc="-40">
                <a:latin typeface="Times New Roman"/>
                <a:cs typeface="Times New Roman"/>
              </a:rPr>
              <a:t>by, </a:t>
            </a:r>
            <a:r>
              <a:rPr dirty="0" sz="1450" spc="-10">
                <a:latin typeface="Times New Roman"/>
                <a:cs typeface="Times New Roman"/>
              </a:rPr>
              <a:t>in an attitude </a:t>
            </a:r>
            <a:r>
              <a:rPr dirty="0" sz="1450" spc="-5">
                <a:latin typeface="Times New Roman"/>
                <a:cs typeface="Times New Roman"/>
              </a:rPr>
              <a:t>of </a:t>
            </a:r>
            <a:r>
              <a:rPr dirty="0" sz="1450" spc="-10">
                <a:latin typeface="Times New Roman"/>
                <a:cs typeface="Times New Roman"/>
              </a:rPr>
              <a:t>listening, as  though </a:t>
            </a:r>
            <a:r>
              <a:rPr dirty="0" sz="1450" spc="-5">
                <a:latin typeface="Times New Roman"/>
                <a:cs typeface="Times New Roman"/>
              </a:rPr>
              <a:t>he </a:t>
            </a:r>
            <a:r>
              <a:rPr dirty="0" sz="1450" spc="-10">
                <a:latin typeface="Times New Roman"/>
                <a:cs typeface="Times New Roman"/>
              </a:rPr>
              <a:t>had caught some sound </a:t>
            </a:r>
            <a:r>
              <a:rPr dirty="0" sz="1450" spc="-5">
                <a:latin typeface="Times New Roman"/>
                <a:cs typeface="Times New Roman"/>
              </a:rPr>
              <a:t>of </a:t>
            </a:r>
            <a:r>
              <a:rPr dirty="0" sz="1450" spc="-10">
                <a:latin typeface="Times New Roman"/>
                <a:cs typeface="Times New Roman"/>
              </a:rPr>
              <a:t>their clambering among the ruins, </a:t>
            </a:r>
            <a:r>
              <a:rPr dirty="0" sz="1450" spc="-5">
                <a:latin typeface="Times New Roman"/>
                <a:cs typeface="Times New Roman"/>
              </a:rPr>
              <a:t>a </a:t>
            </a:r>
            <a:r>
              <a:rPr dirty="0" sz="1450" spc="-10">
                <a:latin typeface="Times New Roman"/>
                <a:cs typeface="Times New Roman"/>
              </a:rPr>
              <a:t>tall,  red-faced, battered-looking man stood poised, an iron spoon in his right hand,  </a:t>
            </a:r>
            <a:r>
              <a:rPr dirty="0" sz="1450" spc="-5">
                <a:latin typeface="Times New Roman"/>
                <a:cs typeface="Times New Roman"/>
              </a:rPr>
              <a:t>a </a:t>
            </a:r>
            <a:r>
              <a:rPr dirty="0" sz="1450" spc="-10">
                <a:latin typeface="Times New Roman"/>
                <a:cs typeface="Times New Roman"/>
              </a:rPr>
              <a:t>horn and </a:t>
            </a:r>
            <a:r>
              <a:rPr dirty="0" sz="1450" spc="-5">
                <a:latin typeface="Times New Roman"/>
                <a:cs typeface="Times New Roman"/>
              </a:rPr>
              <a:t>a </a:t>
            </a:r>
            <a:r>
              <a:rPr dirty="0" sz="1450" spc="-10">
                <a:latin typeface="Times New Roman"/>
                <a:cs typeface="Times New Roman"/>
              </a:rPr>
              <a:t>formidable dagger at his belt. Plainly this was the singer; plainly  </a:t>
            </a:r>
            <a:r>
              <a:rPr dirty="0" sz="1450" spc="-5">
                <a:latin typeface="Times New Roman"/>
                <a:cs typeface="Times New Roman"/>
              </a:rPr>
              <a:t>he </a:t>
            </a:r>
            <a:r>
              <a:rPr dirty="0" sz="1450" spc="-10">
                <a:latin typeface="Times New Roman"/>
                <a:cs typeface="Times New Roman"/>
              </a:rPr>
              <a:t>had been stirring the caldron, when some incautious step among the lumber  had fallen </a:t>
            </a:r>
            <a:r>
              <a:rPr dirty="0" sz="1450" spc="-5">
                <a:latin typeface="Times New Roman"/>
                <a:cs typeface="Times New Roman"/>
              </a:rPr>
              <a:t>upon </a:t>
            </a:r>
            <a:r>
              <a:rPr dirty="0" sz="1450" spc="-10">
                <a:latin typeface="Times New Roman"/>
                <a:cs typeface="Times New Roman"/>
              </a:rPr>
              <a:t>his </a:t>
            </a:r>
            <a:r>
              <a:rPr dirty="0" sz="1450" spc="-30">
                <a:latin typeface="Times New Roman"/>
                <a:cs typeface="Times New Roman"/>
              </a:rPr>
              <a:t>ear. </a:t>
            </a:r>
            <a:r>
              <a:rPr dirty="0" sz="1450" spc="-10">
                <a:latin typeface="Times New Roman"/>
                <a:cs typeface="Times New Roman"/>
              </a:rPr>
              <a:t>A little further </a:t>
            </a:r>
            <a:r>
              <a:rPr dirty="0" sz="1450" spc="-15">
                <a:latin typeface="Times New Roman"/>
                <a:cs typeface="Times New Roman"/>
              </a:rPr>
              <a:t>off, </a:t>
            </a:r>
            <a:r>
              <a:rPr dirty="0" sz="1450" spc="-10">
                <a:latin typeface="Times New Roman"/>
                <a:cs typeface="Times New Roman"/>
              </a:rPr>
              <a:t>another man lay slumbering, rolled  in </a:t>
            </a:r>
            <a:r>
              <a:rPr dirty="0" sz="1450" spc="-5">
                <a:latin typeface="Times New Roman"/>
                <a:cs typeface="Times New Roman"/>
              </a:rPr>
              <a:t>a </a:t>
            </a:r>
            <a:r>
              <a:rPr dirty="0" sz="1450" spc="-10">
                <a:latin typeface="Times New Roman"/>
                <a:cs typeface="Times New Roman"/>
              </a:rPr>
              <a:t>brown cloak, with </a:t>
            </a:r>
            <a:r>
              <a:rPr dirty="0" sz="1450" spc="-5">
                <a:latin typeface="Times New Roman"/>
                <a:cs typeface="Times New Roman"/>
              </a:rPr>
              <a:t>a </a:t>
            </a:r>
            <a:r>
              <a:rPr dirty="0" sz="1450" spc="-10">
                <a:latin typeface="Times New Roman"/>
                <a:cs typeface="Times New Roman"/>
              </a:rPr>
              <a:t>butterfly hovering above his face. All this was in </a:t>
            </a:r>
            <a:r>
              <a:rPr dirty="0" sz="1450" spc="-5">
                <a:latin typeface="Times New Roman"/>
                <a:cs typeface="Times New Roman"/>
              </a:rPr>
              <a:t>a  </a:t>
            </a:r>
            <a:r>
              <a:rPr dirty="0" sz="1450" spc="-10">
                <a:latin typeface="Times New Roman"/>
                <a:cs typeface="Times New Roman"/>
              </a:rPr>
              <a:t>clearing white with daisies; and at the extreme </a:t>
            </a:r>
            <a:r>
              <a:rPr dirty="0" sz="1450" spc="-15">
                <a:latin typeface="Times New Roman"/>
                <a:cs typeface="Times New Roman"/>
              </a:rPr>
              <a:t>verge, </a:t>
            </a:r>
            <a:r>
              <a:rPr dirty="0" sz="1450" spc="-5">
                <a:latin typeface="Times New Roman"/>
                <a:cs typeface="Times New Roman"/>
              </a:rPr>
              <a:t>a </a:t>
            </a:r>
            <a:r>
              <a:rPr dirty="0" sz="1450" spc="-30">
                <a:latin typeface="Times New Roman"/>
                <a:cs typeface="Times New Roman"/>
              </a:rPr>
              <a:t>bow, </a:t>
            </a:r>
            <a:r>
              <a:rPr dirty="0" sz="1450" spc="-5">
                <a:latin typeface="Times New Roman"/>
                <a:cs typeface="Times New Roman"/>
              </a:rPr>
              <a:t>a </a:t>
            </a:r>
            <a:r>
              <a:rPr dirty="0" sz="1450" spc="-10">
                <a:latin typeface="Times New Roman"/>
                <a:cs typeface="Times New Roman"/>
              </a:rPr>
              <a:t>sheaf </a:t>
            </a:r>
            <a:r>
              <a:rPr dirty="0" sz="1450" spc="-5">
                <a:latin typeface="Times New Roman"/>
                <a:cs typeface="Times New Roman"/>
              </a:rPr>
              <a:t>of </a:t>
            </a:r>
            <a:r>
              <a:rPr dirty="0" sz="1450" spc="-10">
                <a:latin typeface="Times New Roman"/>
                <a:cs typeface="Times New Roman"/>
              </a:rPr>
              <a:t>arrows,  and part </a:t>
            </a:r>
            <a:r>
              <a:rPr dirty="0" sz="1450" spc="-5">
                <a:latin typeface="Times New Roman"/>
                <a:cs typeface="Times New Roman"/>
              </a:rPr>
              <a:t>of a </a:t>
            </a:r>
            <a:r>
              <a:rPr dirty="0" sz="1450" spc="-15">
                <a:latin typeface="Times New Roman"/>
                <a:cs typeface="Times New Roman"/>
              </a:rPr>
              <a:t>deer’s </a:t>
            </a:r>
            <a:r>
              <a:rPr dirty="0" sz="1450" spc="-10">
                <a:latin typeface="Times New Roman"/>
                <a:cs typeface="Times New Roman"/>
              </a:rPr>
              <a:t>carcase, </a:t>
            </a:r>
            <a:r>
              <a:rPr dirty="0" sz="1450" spc="-5">
                <a:latin typeface="Times New Roman"/>
                <a:cs typeface="Times New Roman"/>
              </a:rPr>
              <a:t>hung upon a </a:t>
            </a:r>
            <a:r>
              <a:rPr dirty="0" sz="1450" spc="-10">
                <a:latin typeface="Times New Roman"/>
                <a:cs typeface="Times New Roman"/>
              </a:rPr>
              <a:t>flowering</a:t>
            </a:r>
            <a:r>
              <a:rPr dirty="0" sz="1450" spc="25">
                <a:latin typeface="Times New Roman"/>
                <a:cs typeface="Times New Roman"/>
              </a:rPr>
              <a:t> </a:t>
            </a:r>
            <a:r>
              <a:rPr dirty="0" sz="1450" spc="-10">
                <a:latin typeface="Times New Roman"/>
                <a:cs typeface="Times New Roman"/>
              </a:rPr>
              <a:t>hawthorn.</a:t>
            </a:r>
            <a:endParaRPr sz="1450">
              <a:latin typeface="Times New Roman"/>
              <a:cs typeface="Times New Roman"/>
            </a:endParaRPr>
          </a:p>
          <a:p>
            <a:pPr algn="just" marL="12700" marR="5715">
              <a:lnSpc>
                <a:spcPts val="1730"/>
              </a:lnSpc>
              <a:spcBef>
                <a:spcPts val="560"/>
              </a:spcBef>
            </a:pPr>
            <a:r>
              <a:rPr dirty="0" sz="1450" spc="-10">
                <a:latin typeface="Times New Roman"/>
                <a:cs typeface="Times New Roman"/>
              </a:rPr>
              <a:t>Presently the fellow relaxed from his attitude </a:t>
            </a:r>
            <a:r>
              <a:rPr dirty="0" sz="1450" spc="-5">
                <a:latin typeface="Times New Roman"/>
                <a:cs typeface="Times New Roman"/>
              </a:rPr>
              <a:t>of </a:t>
            </a:r>
            <a:r>
              <a:rPr dirty="0" sz="1450" spc="-10">
                <a:latin typeface="Times New Roman"/>
                <a:cs typeface="Times New Roman"/>
              </a:rPr>
              <a:t>attention, raised the spoon to  his mouth, tasted its contents, </a:t>
            </a:r>
            <a:r>
              <a:rPr dirty="0" sz="1450" spc="-5">
                <a:latin typeface="Times New Roman"/>
                <a:cs typeface="Times New Roman"/>
              </a:rPr>
              <a:t>nodded, </a:t>
            </a:r>
            <a:r>
              <a:rPr dirty="0" sz="1450" spc="-10">
                <a:latin typeface="Times New Roman"/>
                <a:cs typeface="Times New Roman"/>
              </a:rPr>
              <a:t>and then fell again to stirring and  singing.</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“‘O, they must need to walk in wood that may </a:t>
            </a:r>
            <a:r>
              <a:rPr dirty="0" sz="1450" spc="-5">
                <a:latin typeface="Times New Roman"/>
                <a:cs typeface="Times New Roman"/>
              </a:rPr>
              <a:t>not </a:t>
            </a:r>
            <a:r>
              <a:rPr dirty="0" sz="1450" spc="-10">
                <a:latin typeface="Times New Roman"/>
                <a:cs typeface="Times New Roman"/>
              </a:rPr>
              <a:t>walk in town,’” </a:t>
            </a:r>
            <a:r>
              <a:rPr dirty="0" sz="1450" spc="-5">
                <a:latin typeface="Times New Roman"/>
                <a:cs typeface="Times New Roman"/>
              </a:rPr>
              <a:t>he </a:t>
            </a:r>
            <a:r>
              <a:rPr dirty="0" sz="1450" spc="-10">
                <a:latin typeface="Times New Roman"/>
                <a:cs typeface="Times New Roman"/>
              </a:rPr>
              <a:t>croaked,  taking </a:t>
            </a:r>
            <a:r>
              <a:rPr dirty="0" sz="1450" spc="-5">
                <a:latin typeface="Times New Roman"/>
                <a:cs typeface="Times New Roman"/>
              </a:rPr>
              <a:t>up </a:t>
            </a:r>
            <a:r>
              <a:rPr dirty="0" sz="1450" spc="-10">
                <a:latin typeface="Times New Roman"/>
                <a:cs typeface="Times New Roman"/>
              </a:rPr>
              <a:t>his song where </a:t>
            </a:r>
            <a:r>
              <a:rPr dirty="0" sz="1450" spc="-5">
                <a:latin typeface="Times New Roman"/>
                <a:cs typeface="Times New Roman"/>
              </a:rPr>
              <a:t>he </a:t>
            </a:r>
            <a:r>
              <a:rPr dirty="0" sz="1450" spc="-10">
                <a:latin typeface="Times New Roman"/>
                <a:cs typeface="Times New Roman"/>
              </a:rPr>
              <a:t>had left</a:t>
            </a:r>
            <a:r>
              <a:rPr dirty="0" sz="1450" spc="2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“O, </a:t>
            </a:r>
            <a:r>
              <a:rPr dirty="0" sz="1450" spc="-25">
                <a:latin typeface="Times New Roman"/>
                <a:cs typeface="Times New Roman"/>
              </a:rPr>
              <a:t>sir, </a:t>
            </a:r>
            <a:r>
              <a:rPr dirty="0" sz="1450" spc="-10">
                <a:latin typeface="Times New Roman"/>
                <a:cs typeface="Times New Roman"/>
              </a:rPr>
              <a:t>we walk </a:t>
            </a:r>
            <a:r>
              <a:rPr dirty="0" sz="1450" spc="-5">
                <a:latin typeface="Times New Roman"/>
                <a:cs typeface="Times New Roman"/>
              </a:rPr>
              <a:t>not </a:t>
            </a:r>
            <a:r>
              <a:rPr dirty="0" sz="1450" spc="-10">
                <a:latin typeface="Times New Roman"/>
                <a:cs typeface="Times New Roman"/>
              </a:rPr>
              <a:t>here at all an evil thing to</a:t>
            </a:r>
            <a:r>
              <a:rPr dirty="0" sz="1450" spc="65">
                <a:latin typeface="Times New Roman"/>
                <a:cs typeface="Times New Roman"/>
              </a:rPr>
              <a:t> </a:t>
            </a:r>
            <a:r>
              <a:rPr dirty="0" sz="1450" spc="-5">
                <a:latin typeface="Times New Roman"/>
                <a:cs typeface="Times New Roman"/>
              </a:rPr>
              <a:t>do.</a:t>
            </a:r>
            <a:endParaRPr sz="145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1862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But if we meet with the </a:t>
            </a:r>
            <a:r>
              <a:rPr dirty="0" sz="1450" spc="-5">
                <a:latin typeface="Times New Roman"/>
                <a:cs typeface="Times New Roman"/>
              </a:rPr>
              <a:t>good </a:t>
            </a:r>
            <a:r>
              <a:rPr dirty="0" sz="1450" spc="-20">
                <a:latin typeface="Times New Roman"/>
                <a:cs typeface="Times New Roman"/>
              </a:rPr>
              <a:t>king’s </a:t>
            </a:r>
            <a:r>
              <a:rPr dirty="0" sz="1450" spc="-10">
                <a:latin typeface="Times New Roman"/>
                <a:cs typeface="Times New Roman"/>
              </a:rPr>
              <a:t>deer to </a:t>
            </a:r>
            <a:r>
              <a:rPr dirty="0" sz="1450" spc="-5">
                <a:latin typeface="Times New Roman"/>
                <a:cs typeface="Times New Roman"/>
              </a:rPr>
              <a:t>shoot a </a:t>
            </a:r>
            <a:r>
              <a:rPr dirty="0" sz="1450" spc="-10">
                <a:latin typeface="Times New Roman"/>
                <a:cs typeface="Times New Roman"/>
              </a:rPr>
              <a:t>shaft</a:t>
            </a:r>
            <a:r>
              <a:rPr dirty="0" sz="1450" spc="60">
                <a:latin typeface="Times New Roman"/>
                <a:cs typeface="Times New Roman"/>
              </a:rPr>
              <a:t> </a:t>
            </a:r>
            <a:r>
              <a:rPr dirty="0" sz="1450" spc="-10">
                <a:latin typeface="Times New Roman"/>
                <a:cs typeface="Times New Roman"/>
              </a:rPr>
              <a:t>into.”</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Still as </a:t>
            </a:r>
            <a:r>
              <a:rPr dirty="0" sz="1450" spc="-5">
                <a:latin typeface="Times New Roman"/>
                <a:cs typeface="Times New Roman"/>
              </a:rPr>
              <a:t>he </a:t>
            </a:r>
            <a:r>
              <a:rPr dirty="0" sz="1450" spc="-10">
                <a:latin typeface="Times New Roman"/>
                <a:cs typeface="Times New Roman"/>
              </a:rPr>
              <a:t>sang, </a:t>
            </a:r>
            <a:r>
              <a:rPr dirty="0" sz="1450" spc="-5">
                <a:latin typeface="Times New Roman"/>
                <a:cs typeface="Times New Roman"/>
              </a:rPr>
              <a:t>he </a:t>
            </a:r>
            <a:r>
              <a:rPr dirty="0" sz="1450" spc="-10">
                <a:latin typeface="Times New Roman"/>
                <a:cs typeface="Times New Roman"/>
              </a:rPr>
              <a:t>took from time to time, another spoonful </a:t>
            </a:r>
            <a:r>
              <a:rPr dirty="0" sz="1450" spc="-5">
                <a:latin typeface="Times New Roman"/>
                <a:cs typeface="Times New Roman"/>
              </a:rPr>
              <a:t>of </a:t>
            </a:r>
            <a:r>
              <a:rPr dirty="0" sz="1450" spc="-10">
                <a:latin typeface="Times New Roman"/>
                <a:cs typeface="Times New Roman"/>
              </a:rPr>
              <a:t>the broth, blew  </a:t>
            </a:r>
            <a:r>
              <a:rPr dirty="0" sz="1450" spc="-5">
                <a:latin typeface="Times New Roman"/>
                <a:cs typeface="Times New Roman"/>
              </a:rPr>
              <a:t>upon </a:t>
            </a:r>
            <a:r>
              <a:rPr dirty="0" sz="1450" spc="-10">
                <a:latin typeface="Times New Roman"/>
                <a:cs typeface="Times New Roman"/>
              </a:rPr>
              <a:t>it, and tasted it, with all the airs </a:t>
            </a:r>
            <a:r>
              <a:rPr dirty="0" sz="1450" spc="-5">
                <a:latin typeface="Times New Roman"/>
                <a:cs typeface="Times New Roman"/>
              </a:rPr>
              <a:t>of </a:t>
            </a:r>
            <a:r>
              <a:rPr dirty="0" sz="1450" spc="-10">
                <a:latin typeface="Times New Roman"/>
                <a:cs typeface="Times New Roman"/>
              </a:rPr>
              <a:t>an experienced cook. At length,  </a:t>
            </a:r>
            <a:r>
              <a:rPr dirty="0" sz="1450" spc="-20">
                <a:latin typeface="Times New Roman"/>
                <a:cs typeface="Times New Roman"/>
              </a:rPr>
              <a:t>apparently, </a:t>
            </a:r>
            <a:r>
              <a:rPr dirty="0" sz="1450" spc="-5">
                <a:latin typeface="Times New Roman"/>
                <a:cs typeface="Times New Roman"/>
              </a:rPr>
              <a:t>he </a:t>
            </a:r>
            <a:r>
              <a:rPr dirty="0" sz="1450" spc="-10">
                <a:latin typeface="Times New Roman"/>
                <a:cs typeface="Times New Roman"/>
              </a:rPr>
              <a:t>judged the mess was ready; for taking the horn from his girdle,  </a:t>
            </a:r>
            <a:r>
              <a:rPr dirty="0" sz="1450" spc="-5">
                <a:latin typeface="Times New Roman"/>
                <a:cs typeface="Times New Roman"/>
              </a:rPr>
              <a:t>he </a:t>
            </a:r>
            <a:r>
              <a:rPr dirty="0" sz="1450" spc="-10">
                <a:latin typeface="Times New Roman"/>
                <a:cs typeface="Times New Roman"/>
              </a:rPr>
              <a:t>blew three modulated</a:t>
            </a:r>
            <a:r>
              <a:rPr dirty="0" sz="1450">
                <a:latin typeface="Times New Roman"/>
                <a:cs typeface="Times New Roman"/>
              </a:rPr>
              <a:t> </a:t>
            </a:r>
            <a:r>
              <a:rPr dirty="0" sz="1450" spc="-10">
                <a:latin typeface="Times New Roman"/>
                <a:cs typeface="Times New Roman"/>
              </a:rPr>
              <a:t>calls.</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The other fellow awoke, rolled </a:t>
            </a:r>
            <a:r>
              <a:rPr dirty="0" sz="1450" spc="-20">
                <a:latin typeface="Times New Roman"/>
                <a:cs typeface="Times New Roman"/>
              </a:rPr>
              <a:t>over, </a:t>
            </a:r>
            <a:r>
              <a:rPr dirty="0" sz="1450" spc="-10">
                <a:latin typeface="Times New Roman"/>
                <a:cs typeface="Times New Roman"/>
              </a:rPr>
              <a:t>brushed away the </a:t>
            </a:r>
            <a:r>
              <a:rPr dirty="0" sz="1450" spc="-20">
                <a:latin typeface="Times New Roman"/>
                <a:cs typeface="Times New Roman"/>
              </a:rPr>
              <a:t>butterfly, </a:t>
            </a:r>
            <a:r>
              <a:rPr dirty="0" sz="1450" spc="-10">
                <a:latin typeface="Times New Roman"/>
                <a:cs typeface="Times New Roman"/>
              </a:rPr>
              <a:t>and looked  about him.</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“How </a:t>
            </a:r>
            <a:r>
              <a:rPr dirty="0" sz="1450" spc="-30">
                <a:latin typeface="Times New Roman"/>
                <a:cs typeface="Times New Roman"/>
              </a:rPr>
              <a:t>now, </a:t>
            </a:r>
            <a:r>
              <a:rPr dirty="0" sz="1450" spc="-10">
                <a:latin typeface="Times New Roman"/>
                <a:cs typeface="Times New Roman"/>
              </a:rPr>
              <a:t>brother?” </a:t>
            </a:r>
            <a:r>
              <a:rPr dirty="0" sz="1450" spc="-5">
                <a:latin typeface="Times New Roman"/>
                <a:cs typeface="Times New Roman"/>
              </a:rPr>
              <a:t>he </a:t>
            </a:r>
            <a:r>
              <a:rPr dirty="0" sz="1450" spc="-10">
                <a:latin typeface="Times New Roman"/>
                <a:cs typeface="Times New Roman"/>
              </a:rPr>
              <a:t>said.</a:t>
            </a:r>
            <a:r>
              <a:rPr dirty="0" sz="1450" spc="25">
                <a:latin typeface="Times New Roman"/>
                <a:cs typeface="Times New Roman"/>
              </a:rPr>
              <a:t> </a:t>
            </a:r>
            <a:r>
              <a:rPr dirty="0" sz="1450" spc="-10">
                <a:latin typeface="Times New Roman"/>
                <a:cs typeface="Times New Roman"/>
              </a:rPr>
              <a:t>“Dinner?”</a:t>
            </a:r>
            <a:endParaRPr sz="1450">
              <a:latin typeface="Times New Roman"/>
              <a:cs typeface="Times New Roman"/>
            </a:endParaRPr>
          </a:p>
          <a:p>
            <a:pPr marL="12700" marR="6985">
              <a:lnSpc>
                <a:spcPts val="1730"/>
              </a:lnSpc>
              <a:spcBef>
                <a:spcPts val="635"/>
              </a:spcBef>
              <a:tabLst>
                <a:tab pos="4853305" algn="l"/>
                <a:tab pos="5355590" algn="l"/>
              </a:tabLst>
            </a:pPr>
            <a:r>
              <a:rPr dirty="0" sz="1450" spc="-65">
                <a:latin typeface="Times New Roman"/>
                <a:cs typeface="Times New Roman"/>
              </a:rPr>
              <a:t>“Ay, </a:t>
            </a:r>
            <a:r>
              <a:rPr dirty="0" sz="1450" spc="-10">
                <a:latin typeface="Times New Roman"/>
                <a:cs typeface="Times New Roman"/>
              </a:rPr>
              <a:t>sot,” replied the cook, “dinner it is, and </a:t>
            </a:r>
            <a:r>
              <a:rPr dirty="0" sz="1450" spc="-5">
                <a:latin typeface="Times New Roman"/>
                <a:cs typeface="Times New Roman"/>
              </a:rPr>
              <a:t>a </a:t>
            </a:r>
            <a:r>
              <a:rPr dirty="0" sz="1450" spc="-10">
                <a:latin typeface="Times New Roman"/>
                <a:cs typeface="Times New Roman"/>
              </a:rPr>
              <a:t>dry </a:t>
            </a:r>
            <a:r>
              <a:rPr dirty="0" sz="1450" spc="-15">
                <a:latin typeface="Times New Roman"/>
                <a:cs typeface="Times New Roman"/>
              </a:rPr>
              <a:t>dinner, </a:t>
            </a:r>
            <a:r>
              <a:rPr dirty="0" sz="1450" spc="-5">
                <a:latin typeface="Times New Roman"/>
                <a:cs typeface="Times New Roman"/>
              </a:rPr>
              <a:t>too, </a:t>
            </a:r>
            <a:r>
              <a:rPr dirty="0" sz="1450" spc="-10">
                <a:latin typeface="Times New Roman"/>
                <a:cs typeface="Times New Roman"/>
              </a:rPr>
              <a:t>with neither ale  </a:t>
            </a:r>
            <a:r>
              <a:rPr dirty="0" sz="1450" spc="-5">
                <a:latin typeface="Times New Roman"/>
                <a:cs typeface="Times New Roman"/>
              </a:rPr>
              <a:t>nor </a:t>
            </a:r>
            <a:r>
              <a:rPr dirty="0" sz="1450" spc="-10">
                <a:latin typeface="Times New Roman"/>
                <a:cs typeface="Times New Roman"/>
              </a:rPr>
              <a:t>bread. But there is little pleasure in the greenwood now; time was when </a:t>
            </a:r>
            <a:r>
              <a:rPr dirty="0" sz="1450" spc="-5">
                <a:latin typeface="Times New Roman"/>
                <a:cs typeface="Times New Roman"/>
              </a:rPr>
              <a:t>a  good </a:t>
            </a:r>
            <a:r>
              <a:rPr dirty="0" sz="1450" spc="-10">
                <a:latin typeface="Times New Roman"/>
                <a:cs typeface="Times New Roman"/>
              </a:rPr>
              <a:t>fellow could live here like </a:t>
            </a:r>
            <a:r>
              <a:rPr dirty="0" sz="1450" spc="-5">
                <a:latin typeface="Times New Roman"/>
                <a:cs typeface="Times New Roman"/>
              </a:rPr>
              <a:t>a </a:t>
            </a:r>
            <a:r>
              <a:rPr dirty="0" sz="1450" spc="-10">
                <a:latin typeface="Times New Roman"/>
                <a:cs typeface="Times New Roman"/>
              </a:rPr>
              <a:t>mitred abbot, set aside the rain and the white  </a:t>
            </a:r>
            <a:r>
              <a:rPr dirty="0" sz="1450" spc="-10">
                <a:latin typeface="Times New Roman"/>
                <a:cs typeface="Times New Roman"/>
              </a:rPr>
              <a:t>fr</a:t>
            </a:r>
            <a:r>
              <a:rPr dirty="0" sz="1450" spc="-5">
                <a:latin typeface="Times New Roman"/>
                <a:cs typeface="Times New Roman"/>
              </a:rPr>
              <a:t>o</a:t>
            </a:r>
            <a:r>
              <a:rPr dirty="0" sz="1450" spc="-10">
                <a:latin typeface="Times New Roman"/>
                <a:cs typeface="Times New Roman"/>
              </a:rPr>
              <a:t>sts</a:t>
            </a:r>
            <a:r>
              <a:rPr dirty="0" sz="1450" spc="-5">
                <a:latin typeface="Times New Roman"/>
                <a:cs typeface="Times New Roman"/>
              </a:rPr>
              <a:t>;</a:t>
            </a:r>
            <a:r>
              <a:rPr dirty="0" sz="1450" spc="-5">
                <a:latin typeface="Times New Roman"/>
                <a:cs typeface="Times New Roman"/>
              </a:rPr>
              <a:t> </a:t>
            </a:r>
            <a:r>
              <a:rPr dirty="0" sz="1450" spc="-5">
                <a:latin typeface="Times New Roman"/>
                <a:cs typeface="Times New Roman"/>
              </a:rPr>
              <a:t>he</a:t>
            </a:r>
            <a:r>
              <a:rPr dirty="0" sz="1450" spc="-5">
                <a:latin typeface="Times New Roman"/>
                <a:cs typeface="Times New Roman"/>
              </a:rPr>
              <a:t> </a:t>
            </a:r>
            <a:r>
              <a:rPr dirty="0" sz="1450" spc="-5">
                <a:latin typeface="Times New Roman"/>
                <a:cs typeface="Times New Roman"/>
              </a:rPr>
              <a:t>h</a:t>
            </a:r>
            <a:r>
              <a:rPr dirty="0" sz="1450" spc="-10">
                <a:latin typeface="Times New Roman"/>
                <a:cs typeface="Times New Roman"/>
              </a:rPr>
              <a:t>a</a:t>
            </a:r>
            <a:r>
              <a:rPr dirty="0" sz="1450" spc="-5">
                <a:latin typeface="Times New Roman"/>
                <a:cs typeface="Times New Roman"/>
              </a:rPr>
              <a:t>d</a:t>
            </a:r>
            <a:r>
              <a:rPr dirty="0" sz="1450" spc="-5">
                <a:latin typeface="Times New Roman"/>
                <a:cs typeface="Times New Roman"/>
              </a:rPr>
              <a:t> </a:t>
            </a:r>
            <a:r>
              <a:rPr dirty="0" sz="1450" spc="-5">
                <a:latin typeface="Times New Roman"/>
                <a:cs typeface="Times New Roman"/>
              </a:rPr>
              <a:t>h</a:t>
            </a:r>
            <a:r>
              <a:rPr dirty="0" sz="1450" spc="-10">
                <a:latin typeface="Times New Roman"/>
                <a:cs typeface="Times New Roman"/>
              </a:rPr>
              <a:t>i</a:t>
            </a:r>
            <a:r>
              <a:rPr dirty="0" sz="1450" spc="-5">
                <a:latin typeface="Times New Roman"/>
                <a:cs typeface="Times New Roman"/>
              </a:rPr>
              <a:t>s</a:t>
            </a:r>
            <a:r>
              <a:rPr dirty="0" sz="1450" spc="-5">
                <a:latin typeface="Times New Roman"/>
                <a:cs typeface="Times New Roman"/>
              </a:rPr>
              <a:t> </a:t>
            </a:r>
            <a:r>
              <a:rPr dirty="0" sz="1450" spc="-5">
                <a:latin typeface="Times New Roman"/>
                <a:cs typeface="Times New Roman"/>
              </a:rPr>
              <a:t>h</a:t>
            </a:r>
            <a:r>
              <a:rPr dirty="0" sz="1450" spc="-10">
                <a:latin typeface="Times New Roman"/>
                <a:cs typeface="Times New Roman"/>
              </a:rPr>
              <a:t>eart</a:t>
            </a:r>
            <a:r>
              <a:rPr dirty="0" sz="1450" spc="-90">
                <a:latin typeface="Times New Roman"/>
                <a:cs typeface="Times New Roman"/>
              </a:rPr>
              <a:t>’</a:t>
            </a:r>
            <a:r>
              <a:rPr dirty="0" sz="1450" spc="-5">
                <a:latin typeface="Times New Roman"/>
                <a:cs typeface="Times New Roman"/>
              </a:rPr>
              <a:t>s</a:t>
            </a:r>
            <a:r>
              <a:rPr dirty="0" sz="1450" spc="-5">
                <a:latin typeface="Times New Roman"/>
                <a:cs typeface="Times New Roman"/>
              </a:rPr>
              <a:t> </a:t>
            </a:r>
            <a:r>
              <a:rPr dirty="0" sz="1450" spc="-5">
                <a:latin typeface="Times New Roman"/>
                <a:cs typeface="Times New Roman"/>
              </a:rPr>
              <a:t>d</a:t>
            </a:r>
            <a:r>
              <a:rPr dirty="0" sz="1450" spc="-10">
                <a:latin typeface="Times New Roman"/>
                <a:cs typeface="Times New Roman"/>
              </a:rPr>
              <a:t>esir</a:t>
            </a:r>
            <a:r>
              <a:rPr dirty="0" sz="1450" spc="-5">
                <a:latin typeface="Times New Roman"/>
                <a:cs typeface="Times New Roman"/>
              </a:rPr>
              <a:t>e</a:t>
            </a:r>
            <a:r>
              <a:rPr dirty="0" sz="1450" spc="-5">
                <a:latin typeface="Times New Roman"/>
                <a:cs typeface="Times New Roman"/>
              </a:rPr>
              <a:t> </a:t>
            </a:r>
            <a:r>
              <a:rPr dirty="0" sz="1450" spc="-5">
                <a:latin typeface="Times New Roman"/>
                <a:cs typeface="Times New Roman"/>
              </a:rPr>
              <a:t>bo</a:t>
            </a:r>
            <a:r>
              <a:rPr dirty="0" sz="1450" spc="-10">
                <a:latin typeface="Times New Roman"/>
                <a:cs typeface="Times New Roman"/>
              </a:rPr>
              <a:t>t</a:t>
            </a:r>
            <a:r>
              <a:rPr dirty="0" sz="1450" spc="-5">
                <a:latin typeface="Times New Roman"/>
                <a:cs typeface="Times New Roman"/>
              </a:rPr>
              <a:t>h</a:t>
            </a:r>
            <a:r>
              <a:rPr dirty="0" sz="1450" spc="-5">
                <a:latin typeface="Times New Roman"/>
                <a:cs typeface="Times New Roman"/>
              </a:rPr>
              <a:t>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al</a:t>
            </a:r>
            <a:r>
              <a:rPr dirty="0" sz="1450" spc="-5">
                <a:latin typeface="Times New Roman"/>
                <a:cs typeface="Times New Roman"/>
              </a:rPr>
              <a:t>e</a:t>
            </a:r>
            <a:r>
              <a:rPr dirty="0" sz="1450" spc="-5">
                <a:latin typeface="Times New Roman"/>
                <a:cs typeface="Times New Roman"/>
              </a:rPr>
              <a:t> </a:t>
            </a:r>
            <a:r>
              <a:rPr dirty="0" sz="1450" spc="-10">
                <a:latin typeface="Times New Roman"/>
                <a:cs typeface="Times New Roman"/>
              </a:rPr>
              <a:t>a</a:t>
            </a:r>
            <a:r>
              <a:rPr dirty="0" sz="1450" spc="-5">
                <a:latin typeface="Times New Roman"/>
                <a:cs typeface="Times New Roman"/>
              </a:rPr>
              <a:t>nd</a:t>
            </a:r>
            <a:r>
              <a:rPr dirty="0" sz="1450" spc="-5">
                <a:latin typeface="Times New Roman"/>
                <a:cs typeface="Times New Roman"/>
              </a:rPr>
              <a:t> </a:t>
            </a:r>
            <a:r>
              <a:rPr dirty="0" sz="1450" spc="-10">
                <a:latin typeface="Times New Roman"/>
                <a:cs typeface="Times New Roman"/>
              </a:rPr>
              <a:t>wi</a:t>
            </a:r>
            <a:r>
              <a:rPr dirty="0" sz="1450" spc="-5">
                <a:latin typeface="Times New Roman"/>
                <a:cs typeface="Times New Roman"/>
              </a:rPr>
              <a:t>n</a:t>
            </a:r>
            <a:r>
              <a:rPr dirty="0" sz="1450" spc="-10">
                <a:latin typeface="Times New Roman"/>
                <a:cs typeface="Times New Roman"/>
              </a:rPr>
              <a:t>e</a:t>
            </a:r>
            <a:r>
              <a:rPr dirty="0" sz="1450" spc="-5">
                <a:latin typeface="Times New Roman"/>
                <a:cs typeface="Times New Roman"/>
              </a:rPr>
              <a:t>.</a:t>
            </a:r>
            <a:r>
              <a:rPr dirty="0" sz="1450">
                <a:latin typeface="Times New Roman"/>
                <a:cs typeface="Times New Roman"/>
              </a:rPr>
              <a:t> </a:t>
            </a:r>
            <a:r>
              <a:rPr dirty="0" sz="1450" spc="-5">
                <a:latin typeface="Times New Roman"/>
                <a:cs typeface="Times New Roman"/>
              </a:rPr>
              <a:t> </a:t>
            </a:r>
            <a:r>
              <a:rPr dirty="0" sz="1450" spc="-15">
                <a:latin typeface="Times New Roman"/>
                <a:cs typeface="Times New Roman"/>
              </a:rPr>
              <a:t>B</a:t>
            </a:r>
            <a:r>
              <a:rPr dirty="0" sz="1450" spc="-5">
                <a:latin typeface="Times New Roman"/>
                <a:cs typeface="Times New Roman"/>
              </a:rPr>
              <a:t>ut</a:t>
            </a:r>
            <a:r>
              <a:rPr dirty="0" sz="1450" spc="-5">
                <a:latin typeface="Times New Roman"/>
                <a:cs typeface="Times New Roman"/>
              </a:rPr>
              <a:t> </a:t>
            </a:r>
            <a:r>
              <a:rPr dirty="0" sz="1450" spc="-10">
                <a:latin typeface="Times New Roman"/>
                <a:cs typeface="Times New Roman"/>
              </a:rPr>
              <a:t>now</a:t>
            </a:r>
            <a:r>
              <a:rPr dirty="0" sz="1450">
                <a:latin typeface="Times New Roman"/>
                <a:cs typeface="Times New Roman"/>
              </a:rPr>
              <a:t>	</a:t>
            </a:r>
            <a:r>
              <a:rPr dirty="0" sz="1450" spc="-10">
                <a:latin typeface="Times New Roman"/>
                <a:cs typeface="Times New Roman"/>
              </a:rPr>
              <a:t>ar</a:t>
            </a:r>
            <a:r>
              <a:rPr dirty="0" sz="1450" spc="-5">
                <a:latin typeface="Times New Roman"/>
                <a:cs typeface="Times New Roman"/>
              </a:rPr>
              <a:t>e</a:t>
            </a:r>
            <a:r>
              <a:rPr dirty="0" sz="1450">
                <a:latin typeface="Times New Roman"/>
                <a:cs typeface="Times New Roman"/>
              </a:rPr>
              <a:t>	</a:t>
            </a:r>
            <a:r>
              <a:rPr dirty="0" sz="1450" spc="-15">
                <a:latin typeface="Times New Roman"/>
                <a:cs typeface="Times New Roman"/>
              </a:rPr>
              <a:t>me</a:t>
            </a:r>
            <a:r>
              <a:rPr dirty="0" sz="1450" spc="-5">
                <a:latin typeface="Times New Roman"/>
                <a:cs typeface="Times New Roman"/>
              </a:rPr>
              <a:t>n</a:t>
            </a:r>
            <a:r>
              <a:rPr dirty="0" sz="1450" spc="-90">
                <a:latin typeface="Times New Roman"/>
                <a:cs typeface="Times New Roman"/>
              </a:rPr>
              <a:t>’</a:t>
            </a:r>
            <a:r>
              <a:rPr dirty="0" sz="1450" spc="-5">
                <a:latin typeface="Times New Roman"/>
                <a:cs typeface="Times New Roman"/>
              </a:rPr>
              <a:t>s  </a:t>
            </a:r>
            <a:r>
              <a:rPr dirty="0" sz="1450" spc="-10">
                <a:latin typeface="Times New Roman"/>
                <a:cs typeface="Times New Roman"/>
              </a:rPr>
              <a:t>spirits dead; and this John Amend-All, save </a:t>
            </a:r>
            <a:r>
              <a:rPr dirty="0" sz="1450" spc="-5">
                <a:latin typeface="Times New Roman"/>
                <a:cs typeface="Times New Roman"/>
              </a:rPr>
              <a:t>us </a:t>
            </a:r>
            <a:r>
              <a:rPr dirty="0" sz="1450" spc="-10">
                <a:latin typeface="Times New Roman"/>
                <a:cs typeface="Times New Roman"/>
              </a:rPr>
              <a:t>and guard us! </a:t>
            </a:r>
            <a:r>
              <a:rPr dirty="0" sz="1450" spc="-5">
                <a:latin typeface="Times New Roman"/>
                <a:cs typeface="Times New Roman"/>
              </a:rPr>
              <a:t>but a </a:t>
            </a:r>
            <a:r>
              <a:rPr dirty="0" sz="1450" spc="-15">
                <a:latin typeface="Times New Roman"/>
                <a:cs typeface="Times New Roman"/>
              </a:rPr>
              <a:t>stuffed  </a:t>
            </a:r>
            <a:r>
              <a:rPr dirty="0" sz="1450" spc="-5">
                <a:latin typeface="Times New Roman"/>
                <a:cs typeface="Times New Roman"/>
              </a:rPr>
              <a:t>booby </a:t>
            </a:r>
            <a:r>
              <a:rPr dirty="0" sz="1450" spc="-10">
                <a:latin typeface="Times New Roman"/>
                <a:cs typeface="Times New Roman"/>
              </a:rPr>
              <a:t>to scare crows</a:t>
            </a:r>
            <a:r>
              <a:rPr dirty="0" sz="1450">
                <a:latin typeface="Times New Roman"/>
                <a:cs typeface="Times New Roman"/>
              </a:rPr>
              <a:t> </a:t>
            </a:r>
            <a:r>
              <a:rPr dirty="0" sz="1450" spc="-10">
                <a:latin typeface="Times New Roman"/>
                <a:cs typeface="Times New Roman"/>
              </a:rPr>
              <a:t>withal.”</a:t>
            </a:r>
            <a:endParaRPr sz="1450">
              <a:latin typeface="Times New Roman"/>
              <a:cs typeface="Times New Roman"/>
            </a:endParaRPr>
          </a:p>
          <a:p>
            <a:pPr marL="12700" marR="5080">
              <a:lnSpc>
                <a:spcPts val="1730"/>
              </a:lnSpc>
              <a:spcBef>
                <a:spcPts val="565"/>
              </a:spcBef>
            </a:pPr>
            <a:r>
              <a:rPr dirty="0" sz="1450" spc="-25">
                <a:latin typeface="Times New Roman"/>
                <a:cs typeface="Times New Roman"/>
              </a:rPr>
              <a:t>“Nay,” </a:t>
            </a:r>
            <a:r>
              <a:rPr dirty="0" sz="1450" spc="-10">
                <a:latin typeface="Times New Roman"/>
                <a:cs typeface="Times New Roman"/>
              </a:rPr>
              <a:t>returned the </a:t>
            </a:r>
            <a:r>
              <a:rPr dirty="0" sz="1450" spc="-20">
                <a:latin typeface="Times New Roman"/>
                <a:cs typeface="Times New Roman"/>
              </a:rPr>
              <a:t>other, </a:t>
            </a:r>
            <a:r>
              <a:rPr dirty="0" sz="1450" spc="-10">
                <a:latin typeface="Times New Roman"/>
                <a:cs typeface="Times New Roman"/>
              </a:rPr>
              <a:t>“y’ are too set </a:t>
            </a:r>
            <a:r>
              <a:rPr dirty="0" sz="1450" spc="-5">
                <a:latin typeface="Times New Roman"/>
                <a:cs typeface="Times New Roman"/>
              </a:rPr>
              <a:t>on </a:t>
            </a:r>
            <a:r>
              <a:rPr dirty="0" sz="1450" spc="-10">
                <a:latin typeface="Times New Roman"/>
                <a:cs typeface="Times New Roman"/>
              </a:rPr>
              <a:t>meat and drinking, Lawless. Bide  </a:t>
            </a:r>
            <a:r>
              <a:rPr dirty="0" sz="1450" spc="-5">
                <a:latin typeface="Times New Roman"/>
                <a:cs typeface="Times New Roman"/>
              </a:rPr>
              <a:t>ye a </a:t>
            </a:r>
            <a:r>
              <a:rPr dirty="0" sz="1450" spc="-10">
                <a:latin typeface="Times New Roman"/>
                <a:cs typeface="Times New Roman"/>
              </a:rPr>
              <a:t>bit; the </a:t>
            </a:r>
            <a:r>
              <a:rPr dirty="0" sz="1450" spc="-5">
                <a:latin typeface="Times New Roman"/>
                <a:cs typeface="Times New Roman"/>
              </a:rPr>
              <a:t>good </a:t>
            </a:r>
            <a:r>
              <a:rPr dirty="0" sz="1450" spc="-10">
                <a:latin typeface="Times New Roman"/>
                <a:cs typeface="Times New Roman"/>
              </a:rPr>
              <a:t>time</a:t>
            </a:r>
            <a:r>
              <a:rPr dirty="0" sz="1450">
                <a:latin typeface="Times New Roman"/>
                <a:cs typeface="Times New Roman"/>
              </a:rPr>
              <a:t> </a:t>
            </a:r>
            <a:r>
              <a:rPr dirty="0" sz="1450" spc="-10">
                <a:latin typeface="Times New Roman"/>
                <a:cs typeface="Times New Roman"/>
              </a:rPr>
              <a:t>cometh.”</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“Look </a:t>
            </a:r>
            <a:r>
              <a:rPr dirty="0" sz="1450" spc="-5">
                <a:latin typeface="Times New Roman"/>
                <a:cs typeface="Times New Roman"/>
              </a:rPr>
              <a:t>ye,” </a:t>
            </a:r>
            <a:r>
              <a:rPr dirty="0" sz="1450" spc="-10">
                <a:latin typeface="Times New Roman"/>
                <a:cs typeface="Times New Roman"/>
              </a:rPr>
              <a:t>returned the cook, “I have even waited for this </a:t>
            </a:r>
            <a:r>
              <a:rPr dirty="0" sz="1450" spc="-5">
                <a:latin typeface="Times New Roman"/>
                <a:cs typeface="Times New Roman"/>
              </a:rPr>
              <a:t>good </a:t>
            </a:r>
            <a:r>
              <a:rPr dirty="0" sz="1450" spc="-10">
                <a:latin typeface="Times New Roman"/>
                <a:cs typeface="Times New Roman"/>
              </a:rPr>
              <a:t>time sith that </a:t>
            </a:r>
            <a:r>
              <a:rPr dirty="0" sz="1450" spc="-5">
                <a:latin typeface="Times New Roman"/>
                <a:cs typeface="Times New Roman"/>
              </a:rPr>
              <a:t>I  </a:t>
            </a:r>
            <a:r>
              <a:rPr dirty="0" sz="1450" spc="-10">
                <a:latin typeface="Times New Roman"/>
                <a:cs typeface="Times New Roman"/>
              </a:rPr>
              <a:t>was so </a:t>
            </a:r>
            <a:r>
              <a:rPr dirty="0" sz="1450" spc="-5">
                <a:latin typeface="Times New Roman"/>
                <a:cs typeface="Times New Roman"/>
              </a:rPr>
              <a:t>high. I </a:t>
            </a:r>
            <a:r>
              <a:rPr dirty="0" sz="1450" spc="-10">
                <a:latin typeface="Times New Roman"/>
                <a:cs typeface="Times New Roman"/>
              </a:rPr>
              <a:t>have been </a:t>
            </a:r>
            <a:r>
              <a:rPr dirty="0" sz="1450" spc="-5">
                <a:latin typeface="Times New Roman"/>
                <a:cs typeface="Times New Roman"/>
              </a:rPr>
              <a:t>a </a:t>
            </a:r>
            <a:r>
              <a:rPr dirty="0" sz="1450" spc="-10">
                <a:latin typeface="Times New Roman"/>
                <a:cs typeface="Times New Roman"/>
              </a:rPr>
              <a:t>grey friar; </a:t>
            </a:r>
            <a:r>
              <a:rPr dirty="0" sz="1450" spc="-5">
                <a:latin typeface="Times New Roman"/>
                <a:cs typeface="Times New Roman"/>
              </a:rPr>
              <a:t>I </a:t>
            </a:r>
            <a:r>
              <a:rPr dirty="0" sz="1450" spc="-10">
                <a:latin typeface="Times New Roman"/>
                <a:cs typeface="Times New Roman"/>
              </a:rPr>
              <a:t>have been </a:t>
            </a:r>
            <a:r>
              <a:rPr dirty="0" sz="1450" spc="-5">
                <a:latin typeface="Times New Roman"/>
                <a:cs typeface="Times New Roman"/>
              </a:rPr>
              <a:t>a </a:t>
            </a:r>
            <a:r>
              <a:rPr dirty="0" sz="1450" spc="-20">
                <a:latin typeface="Times New Roman"/>
                <a:cs typeface="Times New Roman"/>
              </a:rPr>
              <a:t>king’s </a:t>
            </a:r>
            <a:r>
              <a:rPr dirty="0" sz="1450" spc="-10">
                <a:latin typeface="Times New Roman"/>
                <a:cs typeface="Times New Roman"/>
              </a:rPr>
              <a:t>archer; </a:t>
            </a:r>
            <a:r>
              <a:rPr dirty="0" sz="1450" spc="-5">
                <a:latin typeface="Times New Roman"/>
                <a:cs typeface="Times New Roman"/>
              </a:rPr>
              <a:t>I </a:t>
            </a:r>
            <a:r>
              <a:rPr dirty="0" sz="1450" spc="-10">
                <a:latin typeface="Times New Roman"/>
                <a:cs typeface="Times New Roman"/>
              </a:rPr>
              <a:t>have been  </a:t>
            </a:r>
            <a:r>
              <a:rPr dirty="0" sz="1450" spc="-5">
                <a:latin typeface="Times New Roman"/>
                <a:cs typeface="Times New Roman"/>
              </a:rPr>
              <a:t>a </a:t>
            </a:r>
            <a:r>
              <a:rPr dirty="0" sz="1450" spc="-10">
                <a:latin typeface="Times New Roman"/>
                <a:cs typeface="Times New Roman"/>
              </a:rPr>
              <a:t>shipman, and sailed the salt seas; and </a:t>
            </a:r>
            <a:r>
              <a:rPr dirty="0" sz="1450" spc="-5">
                <a:latin typeface="Times New Roman"/>
                <a:cs typeface="Times New Roman"/>
              </a:rPr>
              <a:t>I </a:t>
            </a:r>
            <a:r>
              <a:rPr dirty="0" sz="1450" spc="-10">
                <a:latin typeface="Times New Roman"/>
                <a:cs typeface="Times New Roman"/>
              </a:rPr>
              <a:t>have been in greenwood before this,  forsooth! and shot the </a:t>
            </a:r>
            <a:r>
              <a:rPr dirty="0" sz="1450" spc="-20">
                <a:latin typeface="Times New Roman"/>
                <a:cs typeface="Times New Roman"/>
              </a:rPr>
              <a:t>king’s </a:t>
            </a:r>
            <a:r>
              <a:rPr dirty="0" sz="1450" spc="-25">
                <a:latin typeface="Times New Roman"/>
                <a:cs typeface="Times New Roman"/>
              </a:rPr>
              <a:t>deer. </a:t>
            </a:r>
            <a:r>
              <a:rPr dirty="0" sz="1450" spc="-10">
                <a:latin typeface="Times New Roman"/>
                <a:cs typeface="Times New Roman"/>
              </a:rPr>
              <a:t>What cometh </a:t>
            </a:r>
            <a:r>
              <a:rPr dirty="0" sz="1450" spc="-5">
                <a:latin typeface="Times New Roman"/>
                <a:cs typeface="Times New Roman"/>
              </a:rPr>
              <a:t>of </a:t>
            </a:r>
            <a:r>
              <a:rPr dirty="0" sz="1450" spc="-10">
                <a:latin typeface="Times New Roman"/>
                <a:cs typeface="Times New Roman"/>
              </a:rPr>
              <a:t>it? Naught! </a:t>
            </a:r>
            <a:r>
              <a:rPr dirty="0" sz="1450" spc="-5">
                <a:latin typeface="Times New Roman"/>
                <a:cs typeface="Times New Roman"/>
              </a:rPr>
              <a:t>I </a:t>
            </a:r>
            <a:r>
              <a:rPr dirty="0" sz="1450" spc="-10">
                <a:latin typeface="Times New Roman"/>
                <a:cs typeface="Times New Roman"/>
              </a:rPr>
              <a:t>were better to  have bided in the </a:t>
            </a:r>
            <a:r>
              <a:rPr dirty="0" sz="1450" spc="-20">
                <a:latin typeface="Times New Roman"/>
                <a:cs typeface="Times New Roman"/>
              </a:rPr>
              <a:t>cloister. </a:t>
            </a:r>
            <a:r>
              <a:rPr dirty="0" sz="1450" spc="-10">
                <a:latin typeface="Times New Roman"/>
                <a:cs typeface="Times New Roman"/>
              </a:rPr>
              <a:t>John Abbot availeth more than John Amend-All. By  ’r Lady! here they</a:t>
            </a:r>
            <a:r>
              <a:rPr dirty="0" sz="1450" spc="5">
                <a:latin typeface="Times New Roman"/>
                <a:cs typeface="Times New Roman"/>
              </a:rPr>
              <a:t> </a:t>
            </a:r>
            <a:r>
              <a:rPr dirty="0" sz="1450" spc="-10">
                <a:latin typeface="Times New Roman"/>
                <a:cs typeface="Times New Roman"/>
              </a:rPr>
              <a:t>come.”</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One after </a:t>
            </a:r>
            <a:r>
              <a:rPr dirty="0" sz="1450" spc="-15">
                <a:latin typeface="Times New Roman"/>
                <a:cs typeface="Times New Roman"/>
              </a:rPr>
              <a:t>another, </a:t>
            </a:r>
            <a:r>
              <a:rPr dirty="0" sz="1450" spc="-10">
                <a:latin typeface="Times New Roman"/>
                <a:cs typeface="Times New Roman"/>
              </a:rPr>
              <a:t>tall, likely fellows began to stroll into the lawn. Each as </a:t>
            </a:r>
            <a:r>
              <a:rPr dirty="0" sz="1450" spc="-5">
                <a:latin typeface="Times New Roman"/>
                <a:cs typeface="Times New Roman"/>
              </a:rPr>
              <a:t>he  </a:t>
            </a:r>
            <a:r>
              <a:rPr dirty="0" sz="1450" spc="-10">
                <a:latin typeface="Times New Roman"/>
                <a:cs typeface="Times New Roman"/>
              </a:rPr>
              <a:t>came produced </a:t>
            </a:r>
            <a:r>
              <a:rPr dirty="0" sz="1450" spc="-5">
                <a:latin typeface="Times New Roman"/>
                <a:cs typeface="Times New Roman"/>
              </a:rPr>
              <a:t>a </a:t>
            </a:r>
            <a:r>
              <a:rPr dirty="0" sz="1450" spc="-10">
                <a:latin typeface="Times New Roman"/>
                <a:cs typeface="Times New Roman"/>
              </a:rPr>
              <a:t>knife and </a:t>
            </a:r>
            <a:r>
              <a:rPr dirty="0" sz="1450" spc="-5">
                <a:latin typeface="Times New Roman"/>
                <a:cs typeface="Times New Roman"/>
              </a:rPr>
              <a:t>a </a:t>
            </a:r>
            <a:r>
              <a:rPr dirty="0" sz="1450" spc="-10">
                <a:latin typeface="Times New Roman"/>
                <a:cs typeface="Times New Roman"/>
              </a:rPr>
              <a:t>horn cup, helped himself from the caldron, and  sat down </a:t>
            </a:r>
            <a:r>
              <a:rPr dirty="0" sz="1450" spc="-5">
                <a:latin typeface="Times New Roman"/>
                <a:cs typeface="Times New Roman"/>
              </a:rPr>
              <a:t>upon </a:t>
            </a:r>
            <a:r>
              <a:rPr dirty="0" sz="1450" spc="-10">
                <a:latin typeface="Times New Roman"/>
                <a:cs typeface="Times New Roman"/>
              </a:rPr>
              <a:t>the grass to eat. They were very variously equipped and armed;  some in rusty smocks, and with nothing </a:t>
            </a:r>
            <a:r>
              <a:rPr dirty="0" sz="1450" spc="-5">
                <a:latin typeface="Times New Roman"/>
                <a:cs typeface="Times New Roman"/>
              </a:rPr>
              <a:t>but a </a:t>
            </a:r>
            <a:r>
              <a:rPr dirty="0" sz="1450" spc="-10">
                <a:latin typeface="Times New Roman"/>
                <a:cs typeface="Times New Roman"/>
              </a:rPr>
              <a:t>knife and an old bow; others in  the height </a:t>
            </a:r>
            <a:r>
              <a:rPr dirty="0" sz="1450" spc="-5">
                <a:latin typeface="Times New Roman"/>
                <a:cs typeface="Times New Roman"/>
              </a:rPr>
              <a:t>of </a:t>
            </a:r>
            <a:r>
              <a:rPr dirty="0" sz="1450" spc="-10">
                <a:latin typeface="Times New Roman"/>
                <a:cs typeface="Times New Roman"/>
              </a:rPr>
              <a:t>forest </a:t>
            </a:r>
            <a:r>
              <a:rPr dirty="0" sz="1450" spc="-20">
                <a:latin typeface="Times New Roman"/>
                <a:cs typeface="Times New Roman"/>
              </a:rPr>
              <a:t>gallantry, </a:t>
            </a:r>
            <a:r>
              <a:rPr dirty="0" sz="1450" spc="-10">
                <a:latin typeface="Times New Roman"/>
                <a:cs typeface="Times New Roman"/>
              </a:rPr>
              <a:t>all in Lincoln green, both </a:t>
            </a:r>
            <a:r>
              <a:rPr dirty="0" sz="1450" spc="-5">
                <a:latin typeface="Times New Roman"/>
                <a:cs typeface="Times New Roman"/>
              </a:rPr>
              <a:t>hood </a:t>
            </a:r>
            <a:r>
              <a:rPr dirty="0" sz="1450" spc="-10">
                <a:latin typeface="Times New Roman"/>
                <a:cs typeface="Times New Roman"/>
              </a:rPr>
              <a:t>and jerkin, with  dainty peacock arrows in their belts, </a:t>
            </a:r>
            <a:r>
              <a:rPr dirty="0" sz="1450" spc="-5">
                <a:latin typeface="Times New Roman"/>
                <a:cs typeface="Times New Roman"/>
              </a:rPr>
              <a:t>a </a:t>
            </a:r>
            <a:r>
              <a:rPr dirty="0" sz="1450" spc="-10">
                <a:latin typeface="Times New Roman"/>
                <a:cs typeface="Times New Roman"/>
              </a:rPr>
              <a:t>horn </a:t>
            </a:r>
            <a:r>
              <a:rPr dirty="0" sz="1450" spc="-5">
                <a:latin typeface="Times New Roman"/>
                <a:cs typeface="Times New Roman"/>
              </a:rPr>
              <a:t>upon a </a:t>
            </a:r>
            <a:r>
              <a:rPr dirty="0" sz="1450" spc="-10">
                <a:latin typeface="Times New Roman"/>
                <a:cs typeface="Times New Roman"/>
              </a:rPr>
              <a:t>baldrick, and </a:t>
            </a:r>
            <a:r>
              <a:rPr dirty="0" sz="1450" spc="-5">
                <a:latin typeface="Times New Roman"/>
                <a:cs typeface="Times New Roman"/>
              </a:rPr>
              <a:t>a </a:t>
            </a:r>
            <a:r>
              <a:rPr dirty="0" sz="1450" spc="-10">
                <a:latin typeface="Times New Roman"/>
                <a:cs typeface="Times New Roman"/>
              </a:rPr>
              <a:t>sword and  dagger at their sides. They came in the silence </a:t>
            </a:r>
            <a:r>
              <a:rPr dirty="0" sz="1450" spc="-5">
                <a:latin typeface="Times New Roman"/>
                <a:cs typeface="Times New Roman"/>
              </a:rPr>
              <a:t>of </a:t>
            </a:r>
            <a:r>
              <a:rPr dirty="0" sz="1450" spc="-15">
                <a:latin typeface="Times New Roman"/>
                <a:cs typeface="Times New Roman"/>
              </a:rPr>
              <a:t>hunger, </a:t>
            </a:r>
            <a:r>
              <a:rPr dirty="0" sz="1450" spc="-10">
                <a:latin typeface="Times New Roman"/>
                <a:cs typeface="Times New Roman"/>
              </a:rPr>
              <a:t>and scarce growled </a:t>
            </a:r>
            <a:r>
              <a:rPr dirty="0" sz="1450" spc="-5">
                <a:latin typeface="Times New Roman"/>
                <a:cs typeface="Times New Roman"/>
              </a:rPr>
              <a:t>a  </a:t>
            </a:r>
            <a:r>
              <a:rPr dirty="0" sz="1450" spc="-10">
                <a:latin typeface="Times New Roman"/>
                <a:cs typeface="Times New Roman"/>
              </a:rPr>
              <a:t>salutation, </a:t>
            </a:r>
            <a:r>
              <a:rPr dirty="0" sz="1450" spc="-5">
                <a:latin typeface="Times New Roman"/>
                <a:cs typeface="Times New Roman"/>
              </a:rPr>
              <a:t>but </a:t>
            </a:r>
            <a:r>
              <a:rPr dirty="0" sz="1450" spc="-10">
                <a:latin typeface="Times New Roman"/>
                <a:cs typeface="Times New Roman"/>
              </a:rPr>
              <a:t>fell instantly to</a:t>
            </a:r>
            <a:r>
              <a:rPr dirty="0" sz="1450" spc="5">
                <a:latin typeface="Times New Roman"/>
                <a:cs typeface="Times New Roman"/>
              </a:rPr>
              <a:t> </a:t>
            </a:r>
            <a:r>
              <a:rPr dirty="0" sz="1450" spc="-10">
                <a:latin typeface="Times New Roman"/>
                <a:cs typeface="Times New Roman"/>
              </a:rPr>
              <a:t>meat.</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There were, perhaps, </a:t>
            </a:r>
            <a:r>
              <a:rPr dirty="0" sz="1450" spc="-5">
                <a:latin typeface="Times New Roman"/>
                <a:cs typeface="Times New Roman"/>
              </a:rPr>
              <a:t>a </a:t>
            </a:r>
            <a:r>
              <a:rPr dirty="0" sz="1450" spc="-10">
                <a:latin typeface="Times New Roman"/>
                <a:cs typeface="Times New Roman"/>
              </a:rPr>
              <a:t>score </a:t>
            </a:r>
            <a:r>
              <a:rPr dirty="0" sz="1450" spc="-5">
                <a:latin typeface="Times New Roman"/>
                <a:cs typeface="Times New Roman"/>
              </a:rPr>
              <a:t>of </a:t>
            </a:r>
            <a:r>
              <a:rPr dirty="0" sz="1450" spc="-10">
                <a:latin typeface="Times New Roman"/>
                <a:cs typeface="Times New Roman"/>
              </a:rPr>
              <a:t>them already gathered, when </a:t>
            </a:r>
            <a:r>
              <a:rPr dirty="0" sz="1450" spc="-5">
                <a:latin typeface="Times New Roman"/>
                <a:cs typeface="Times New Roman"/>
              </a:rPr>
              <a:t>a </a:t>
            </a:r>
            <a:r>
              <a:rPr dirty="0" sz="1450" spc="-10">
                <a:latin typeface="Times New Roman"/>
                <a:cs typeface="Times New Roman"/>
              </a:rPr>
              <a:t>sound </a:t>
            </a:r>
            <a:r>
              <a:rPr dirty="0" sz="1450" spc="-5">
                <a:latin typeface="Times New Roman"/>
                <a:cs typeface="Times New Roman"/>
              </a:rPr>
              <a:t>of  </a:t>
            </a:r>
            <a:r>
              <a:rPr dirty="0" sz="1450" spc="-10">
                <a:latin typeface="Times New Roman"/>
                <a:cs typeface="Times New Roman"/>
              </a:rPr>
              <a:t>suppressed cheering arose close </a:t>
            </a:r>
            <a:r>
              <a:rPr dirty="0" sz="1450" spc="-5">
                <a:latin typeface="Times New Roman"/>
                <a:cs typeface="Times New Roman"/>
              </a:rPr>
              <a:t>by </a:t>
            </a:r>
            <a:r>
              <a:rPr dirty="0" sz="1450" spc="-10">
                <a:latin typeface="Times New Roman"/>
                <a:cs typeface="Times New Roman"/>
              </a:rPr>
              <a:t>among the hawthorns, and immediately  after five </a:t>
            </a:r>
            <a:r>
              <a:rPr dirty="0" sz="1450" spc="-5">
                <a:latin typeface="Times New Roman"/>
                <a:cs typeface="Times New Roman"/>
              </a:rPr>
              <a:t>or </a:t>
            </a:r>
            <a:r>
              <a:rPr dirty="0" sz="1450" spc="-10">
                <a:latin typeface="Times New Roman"/>
                <a:cs typeface="Times New Roman"/>
              </a:rPr>
              <a:t>six woodmen carrying </a:t>
            </a:r>
            <a:r>
              <a:rPr dirty="0" sz="1450" spc="-5">
                <a:latin typeface="Times New Roman"/>
                <a:cs typeface="Times New Roman"/>
              </a:rPr>
              <a:t>a </a:t>
            </a:r>
            <a:r>
              <a:rPr dirty="0" sz="1450" spc="-10">
                <a:latin typeface="Times New Roman"/>
                <a:cs typeface="Times New Roman"/>
              </a:rPr>
              <a:t>stretcher debauched </a:t>
            </a:r>
            <a:r>
              <a:rPr dirty="0" sz="1450" spc="-5">
                <a:latin typeface="Times New Roman"/>
                <a:cs typeface="Times New Roman"/>
              </a:rPr>
              <a:t>upon </a:t>
            </a:r>
            <a:r>
              <a:rPr dirty="0" sz="1450" spc="-10">
                <a:latin typeface="Times New Roman"/>
                <a:cs typeface="Times New Roman"/>
              </a:rPr>
              <a:t>the lawn. A  tall, lusty </a:t>
            </a:r>
            <a:r>
              <a:rPr dirty="0" sz="1450" spc="-25">
                <a:latin typeface="Times New Roman"/>
                <a:cs typeface="Times New Roman"/>
              </a:rPr>
              <a:t>fellow, </a:t>
            </a:r>
            <a:r>
              <a:rPr dirty="0" sz="1450" spc="-10">
                <a:latin typeface="Times New Roman"/>
                <a:cs typeface="Times New Roman"/>
              </a:rPr>
              <a:t>somewhat grizzled, and as brown as </a:t>
            </a:r>
            <a:r>
              <a:rPr dirty="0" sz="1450" spc="-5">
                <a:latin typeface="Times New Roman"/>
                <a:cs typeface="Times New Roman"/>
              </a:rPr>
              <a:t>a </a:t>
            </a:r>
            <a:r>
              <a:rPr dirty="0" sz="1450" spc="-10">
                <a:latin typeface="Times New Roman"/>
                <a:cs typeface="Times New Roman"/>
              </a:rPr>
              <a:t>smoked ham, walked  before them with an air </a:t>
            </a:r>
            <a:r>
              <a:rPr dirty="0" sz="1450" spc="-5">
                <a:latin typeface="Times New Roman"/>
                <a:cs typeface="Times New Roman"/>
              </a:rPr>
              <a:t>of </a:t>
            </a:r>
            <a:r>
              <a:rPr dirty="0" sz="1450" spc="-10">
                <a:latin typeface="Times New Roman"/>
                <a:cs typeface="Times New Roman"/>
              </a:rPr>
              <a:t>some </a:t>
            </a:r>
            <a:r>
              <a:rPr dirty="0" sz="1450" spc="-20">
                <a:latin typeface="Times New Roman"/>
                <a:cs typeface="Times New Roman"/>
              </a:rPr>
              <a:t>authority, </a:t>
            </a:r>
            <a:r>
              <a:rPr dirty="0" sz="1450" spc="-10">
                <a:latin typeface="Times New Roman"/>
                <a:cs typeface="Times New Roman"/>
              </a:rPr>
              <a:t>his bow at his back, </a:t>
            </a:r>
            <a:r>
              <a:rPr dirty="0" sz="1450" spc="-5">
                <a:latin typeface="Times New Roman"/>
                <a:cs typeface="Times New Roman"/>
              </a:rPr>
              <a:t>a </a:t>
            </a:r>
            <a:r>
              <a:rPr dirty="0" sz="1450" spc="-10">
                <a:latin typeface="Times New Roman"/>
                <a:cs typeface="Times New Roman"/>
              </a:rPr>
              <a:t>bright </a:t>
            </a:r>
            <a:r>
              <a:rPr dirty="0" sz="1450" spc="-15">
                <a:latin typeface="Times New Roman"/>
                <a:cs typeface="Times New Roman"/>
              </a:rPr>
              <a:t>boar-  </a:t>
            </a:r>
            <a:r>
              <a:rPr dirty="0" sz="1450" spc="-10">
                <a:latin typeface="Times New Roman"/>
                <a:cs typeface="Times New Roman"/>
              </a:rPr>
              <a:t>spear in his</a:t>
            </a:r>
            <a:r>
              <a:rPr dirty="0" sz="1450">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“Lads!” </a:t>
            </a:r>
            <a:r>
              <a:rPr dirty="0" sz="1450" spc="-5">
                <a:latin typeface="Times New Roman"/>
                <a:cs typeface="Times New Roman"/>
              </a:rPr>
              <a:t>he </a:t>
            </a:r>
            <a:r>
              <a:rPr dirty="0" sz="1450" spc="-10">
                <a:latin typeface="Times New Roman"/>
                <a:cs typeface="Times New Roman"/>
              </a:rPr>
              <a:t>cried, “good fellows all, and my right merry friends, </a:t>
            </a:r>
            <a:r>
              <a:rPr dirty="0" sz="1450" spc="-5">
                <a:latin typeface="Times New Roman"/>
                <a:cs typeface="Times New Roman"/>
              </a:rPr>
              <a:t>y’ </a:t>
            </a:r>
            <a:r>
              <a:rPr dirty="0" sz="1450" spc="-10">
                <a:latin typeface="Times New Roman"/>
                <a:cs typeface="Times New Roman"/>
              </a:rPr>
              <a:t>have sung  this while </a:t>
            </a:r>
            <a:r>
              <a:rPr dirty="0" sz="1450" spc="-5">
                <a:latin typeface="Times New Roman"/>
                <a:cs typeface="Times New Roman"/>
              </a:rPr>
              <a:t>on a </a:t>
            </a:r>
            <a:r>
              <a:rPr dirty="0" sz="1450" spc="-10">
                <a:latin typeface="Times New Roman"/>
                <a:cs typeface="Times New Roman"/>
              </a:rPr>
              <a:t>dry whistle and lived at little ease. But what said </a:t>
            </a:r>
            <a:r>
              <a:rPr dirty="0" sz="1450" spc="-5">
                <a:latin typeface="Times New Roman"/>
                <a:cs typeface="Times New Roman"/>
              </a:rPr>
              <a:t>I </a:t>
            </a:r>
            <a:r>
              <a:rPr dirty="0" sz="1450" spc="-10">
                <a:latin typeface="Times New Roman"/>
                <a:cs typeface="Times New Roman"/>
              </a:rPr>
              <a:t>ever? Abide  Fortune constantly; she turneth, turneth swift. And lo! here is her little</a:t>
            </a:r>
            <a:r>
              <a:rPr dirty="0" sz="1450" spc="325">
                <a:latin typeface="Times New Roman"/>
                <a:cs typeface="Times New Roman"/>
              </a:rPr>
              <a:t> </a:t>
            </a:r>
            <a:r>
              <a:rPr dirty="0" sz="1450" spc="-10">
                <a:latin typeface="Times New Roman"/>
                <a:cs typeface="Times New Roman"/>
              </a:rPr>
              <a:t>firstling</a:t>
            </a:r>
            <a:endParaRPr sz="145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91650"/>
          </a:xfrm>
          <a:prstGeom prst="rect">
            <a:avLst/>
          </a:prstGeom>
        </p:spPr>
        <p:txBody>
          <a:bodyPr wrap="square" lIns="0" tIns="84455" rIns="0" bIns="0" rtlCol="0" vert="horz">
            <a:spAutoFit/>
          </a:bodyPr>
          <a:lstStyle/>
          <a:p>
            <a:pPr marL="12700">
              <a:lnSpc>
                <a:spcPct val="100000"/>
              </a:lnSpc>
              <a:spcBef>
                <a:spcPts val="665"/>
              </a:spcBef>
            </a:pPr>
            <a:r>
              <a:rPr dirty="0" sz="1450" spc="-10">
                <a:latin typeface="Times New Roman"/>
                <a:cs typeface="Times New Roman"/>
              </a:rPr>
              <a:t>—even that </a:t>
            </a:r>
            <a:r>
              <a:rPr dirty="0" sz="1450" spc="-5">
                <a:latin typeface="Times New Roman"/>
                <a:cs typeface="Times New Roman"/>
              </a:rPr>
              <a:t>good </a:t>
            </a:r>
            <a:r>
              <a:rPr dirty="0" sz="1450" spc="-10">
                <a:latin typeface="Times New Roman"/>
                <a:cs typeface="Times New Roman"/>
              </a:rPr>
              <a:t>creature,</a:t>
            </a:r>
            <a:r>
              <a:rPr dirty="0" sz="1450">
                <a:latin typeface="Times New Roman"/>
                <a:cs typeface="Times New Roman"/>
              </a:rPr>
              <a:t> </a:t>
            </a:r>
            <a:r>
              <a:rPr dirty="0" sz="1450" spc="-10">
                <a:latin typeface="Times New Roman"/>
                <a:cs typeface="Times New Roman"/>
              </a:rPr>
              <a:t>ale!”</a:t>
            </a:r>
            <a:endParaRPr sz="1450">
              <a:latin typeface="Times New Roman"/>
              <a:cs typeface="Times New Roman"/>
            </a:endParaRPr>
          </a:p>
          <a:p>
            <a:pPr marL="12700" marR="12700">
              <a:lnSpc>
                <a:spcPts val="1730"/>
              </a:lnSpc>
              <a:spcBef>
                <a:spcPts val="630"/>
              </a:spcBef>
            </a:pP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murmur </a:t>
            </a:r>
            <a:r>
              <a:rPr dirty="0" sz="1450" spc="-5">
                <a:latin typeface="Times New Roman"/>
                <a:cs typeface="Times New Roman"/>
              </a:rPr>
              <a:t>of </a:t>
            </a:r>
            <a:r>
              <a:rPr dirty="0" sz="1450" spc="-10">
                <a:latin typeface="Times New Roman"/>
                <a:cs typeface="Times New Roman"/>
              </a:rPr>
              <a:t>applause as the bearers set down the stretcher and  displayed </a:t>
            </a:r>
            <a:r>
              <a:rPr dirty="0" sz="1450" spc="-5">
                <a:latin typeface="Times New Roman"/>
                <a:cs typeface="Times New Roman"/>
              </a:rPr>
              <a:t>a </a:t>
            </a:r>
            <a:r>
              <a:rPr dirty="0" sz="1450" spc="-10">
                <a:latin typeface="Times New Roman"/>
                <a:cs typeface="Times New Roman"/>
              </a:rPr>
              <a:t>goodly</a:t>
            </a:r>
            <a:r>
              <a:rPr dirty="0" sz="1450" spc="-5">
                <a:latin typeface="Times New Roman"/>
                <a:cs typeface="Times New Roman"/>
              </a:rPr>
              <a:t> </a:t>
            </a:r>
            <a:r>
              <a:rPr dirty="0" sz="1450" spc="-10">
                <a:latin typeface="Times New Roman"/>
                <a:cs typeface="Times New Roman"/>
              </a:rPr>
              <a:t>cask.</a:t>
            </a:r>
            <a:endParaRPr sz="1450">
              <a:latin typeface="Times New Roman"/>
              <a:cs typeface="Times New Roman"/>
            </a:endParaRPr>
          </a:p>
          <a:p>
            <a:pPr marL="12700" marR="6350">
              <a:lnSpc>
                <a:spcPts val="1730"/>
              </a:lnSpc>
              <a:spcBef>
                <a:spcPts val="575"/>
              </a:spcBef>
            </a:pPr>
            <a:r>
              <a:rPr dirty="0" sz="1450" spc="-10">
                <a:latin typeface="Times New Roman"/>
                <a:cs typeface="Times New Roman"/>
              </a:rPr>
              <a:t>“And now haste ye, </a:t>
            </a:r>
            <a:r>
              <a:rPr dirty="0" sz="1450" spc="-5">
                <a:latin typeface="Times New Roman"/>
                <a:cs typeface="Times New Roman"/>
              </a:rPr>
              <a:t>boys,” </a:t>
            </a:r>
            <a:r>
              <a:rPr dirty="0" sz="1450" spc="-10">
                <a:latin typeface="Times New Roman"/>
                <a:cs typeface="Times New Roman"/>
              </a:rPr>
              <a:t>the man continued. “There is work toward. A  handful </a:t>
            </a:r>
            <a:r>
              <a:rPr dirty="0" sz="1450" spc="-5">
                <a:latin typeface="Times New Roman"/>
                <a:cs typeface="Times New Roman"/>
              </a:rPr>
              <a:t>of </a:t>
            </a:r>
            <a:r>
              <a:rPr dirty="0" sz="1450" spc="-10">
                <a:latin typeface="Times New Roman"/>
                <a:cs typeface="Times New Roman"/>
              </a:rPr>
              <a:t>archers are </a:t>
            </a:r>
            <a:r>
              <a:rPr dirty="0" sz="1450" spc="-5">
                <a:latin typeface="Times New Roman"/>
                <a:cs typeface="Times New Roman"/>
              </a:rPr>
              <a:t>but </a:t>
            </a:r>
            <a:r>
              <a:rPr dirty="0" sz="1450" spc="-10">
                <a:latin typeface="Times New Roman"/>
                <a:cs typeface="Times New Roman"/>
              </a:rPr>
              <a:t>now come to the ferry; murrey and blue is their  wear; they are </a:t>
            </a:r>
            <a:r>
              <a:rPr dirty="0" sz="1450" spc="-5">
                <a:latin typeface="Times New Roman"/>
                <a:cs typeface="Times New Roman"/>
              </a:rPr>
              <a:t>our </a:t>
            </a:r>
            <a:r>
              <a:rPr dirty="0" sz="1450" spc="-10">
                <a:latin typeface="Times New Roman"/>
                <a:cs typeface="Times New Roman"/>
              </a:rPr>
              <a:t>butts—they shall all taste arrows—no man </a:t>
            </a:r>
            <a:r>
              <a:rPr dirty="0" sz="1450" spc="-5">
                <a:latin typeface="Times New Roman"/>
                <a:cs typeface="Times New Roman"/>
              </a:rPr>
              <a:t>of </a:t>
            </a:r>
            <a:r>
              <a:rPr dirty="0" sz="1450" spc="-10">
                <a:latin typeface="Times New Roman"/>
                <a:cs typeface="Times New Roman"/>
              </a:rPr>
              <a:t>them shall  struggle through this wood. </a:t>
            </a:r>
            <a:r>
              <a:rPr dirty="0" sz="1450" spc="-20">
                <a:latin typeface="Times New Roman"/>
                <a:cs typeface="Times New Roman"/>
              </a:rPr>
              <a:t>For, </a:t>
            </a:r>
            <a:r>
              <a:rPr dirty="0" sz="1450" spc="-10">
                <a:latin typeface="Times New Roman"/>
                <a:cs typeface="Times New Roman"/>
              </a:rPr>
              <a:t>lads, we are here some fifty strong, each man  </a:t>
            </a:r>
            <a:r>
              <a:rPr dirty="0" sz="1450" spc="-5">
                <a:latin typeface="Times New Roman"/>
                <a:cs typeface="Times New Roman"/>
              </a:rPr>
              <a:t>of us </a:t>
            </a:r>
            <a:r>
              <a:rPr dirty="0" sz="1450" spc="-10">
                <a:latin typeface="Times New Roman"/>
                <a:cs typeface="Times New Roman"/>
              </a:rPr>
              <a:t>most foully wronged; for some they have lost lands, and some friends;  and some they have been outlawed—all oppressed! Who, then, hath </a:t>
            </a:r>
            <a:r>
              <a:rPr dirty="0" sz="1450" spc="-5">
                <a:latin typeface="Times New Roman"/>
                <a:cs typeface="Times New Roman"/>
              </a:rPr>
              <a:t>done </a:t>
            </a:r>
            <a:r>
              <a:rPr dirty="0" sz="1450" spc="-10">
                <a:latin typeface="Times New Roman"/>
                <a:cs typeface="Times New Roman"/>
              </a:rPr>
              <a:t>this  evil? Sir Daniel,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rood! </a:t>
            </a:r>
            <a:r>
              <a:rPr dirty="0" sz="1450" spc="-10">
                <a:latin typeface="Times New Roman"/>
                <a:cs typeface="Times New Roman"/>
              </a:rPr>
              <a:t>Shall </a:t>
            </a:r>
            <a:r>
              <a:rPr dirty="0" sz="1450" spc="-5">
                <a:latin typeface="Times New Roman"/>
                <a:cs typeface="Times New Roman"/>
              </a:rPr>
              <a:t>he </a:t>
            </a:r>
            <a:r>
              <a:rPr dirty="0" sz="1450" spc="-10">
                <a:latin typeface="Times New Roman"/>
                <a:cs typeface="Times New Roman"/>
              </a:rPr>
              <a:t>then profit? shall </a:t>
            </a:r>
            <a:r>
              <a:rPr dirty="0" sz="1450" spc="-5">
                <a:latin typeface="Times New Roman"/>
                <a:cs typeface="Times New Roman"/>
              </a:rPr>
              <a:t>he </a:t>
            </a:r>
            <a:r>
              <a:rPr dirty="0" sz="1450" spc="-10">
                <a:latin typeface="Times New Roman"/>
                <a:cs typeface="Times New Roman"/>
              </a:rPr>
              <a:t>sit snug in </a:t>
            </a:r>
            <a:r>
              <a:rPr dirty="0" sz="1450" spc="-5">
                <a:latin typeface="Times New Roman"/>
                <a:cs typeface="Times New Roman"/>
              </a:rPr>
              <a:t>our  </a:t>
            </a:r>
            <a:r>
              <a:rPr dirty="0" sz="1450" spc="-10">
                <a:latin typeface="Times New Roman"/>
                <a:cs typeface="Times New Roman"/>
              </a:rPr>
              <a:t>houses? shall </a:t>
            </a:r>
            <a:r>
              <a:rPr dirty="0" sz="1450" spc="-5">
                <a:latin typeface="Times New Roman"/>
                <a:cs typeface="Times New Roman"/>
              </a:rPr>
              <a:t>he </a:t>
            </a:r>
            <a:r>
              <a:rPr dirty="0" sz="1450" spc="-10">
                <a:latin typeface="Times New Roman"/>
                <a:cs typeface="Times New Roman"/>
              </a:rPr>
              <a:t>till </a:t>
            </a:r>
            <a:r>
              <a:rPr dirty="0" sz="1450" spc="-5">
                <a:latin typeface="Times New Roman"/>
                <a:cs typeface="Times New Roman"/>
              </a:rPr>
              <a:t>our </a:t>
            </a:r>
            <a:r>
              <a:rPr dirty="0" sz="1450" spc="-10">
                <a:latin typeface="Times New Roman"/>
                <a:cs typeface="Times New Roman"/>
              </a:rPr>
              <a:t>fields? shall </a:t>
            </a:r>
            <a:r>
              <a:rPr dirty="0" sz="1450" spc="-5">
                <a:latin typeface="Times New Roman"/>
                <a:cs typeface="Times New Roman"/>
              </a:rPr>
              <a:t>he </a:t>
            </a:r>
            <a:r>
              <a:rPr dirty="0" sz="1450" spc="-10">
                <a:latin typeface="Times New Roman"/>
                <a:cs typeface="Times New Roman"/>
              </a:rPr>
              <a:t>suck the </a:t>
            </a:r>
            <a:r>
              <a:rPr dirty="0" sz="1450" spc="-5">
                <a:latin typeface="Times New Roman"/>
                <a:cs typeface="Times New Roman"/>
              </a:rPr>
              <a:t>bone he </a:t>
            </a:r>
            <a:r>
              <a:rPr dirty="0" sz="1450" spc="-10">
                <a:latin typeface="Times New Roman"/>
                <a:cs typeface="Times New Roman"/>
              </a:rPr>
              <a:t>robbed </a:t>
            </a:r>
            <a:r>
              <a:rPr dirty="0" sz="1450" spc="-5">
                <a:latin typeface="Times New Roman"/>
                <a:cs typeface="Times New Roman"/>
              </a:rPr>
              <a:t>us </a:t>
            </a:r>
            <a:r>
              <a:rPr dirty="0" sz="1450" spc="-10">
                <a:latin typeface="Times New Roman"/>
                <a:cs typeface="Times New Roman"/>
              </a:rPr>
              <a:t>of? </a:t>
            </a:r>
            <a:r>
              <a:rPr dirty="0" sz="1450" spc="-5">
                <a:latin typeface="Times New Roman"/>
                <a:cs typeface="Times New Roman"/>
              </a:rPr>
              <a:t>I </a:t>
            </a:r>
            <a:r>
              <a:rPr dirty="0" sz="1450" spc="-10">
                <a:latin typeface="Times New Roman"/>
                <a:cs typeface="Times New Roman"/>
              </a:rPr>
              <a:t>trow  </a:t>
            </a:r>
            <a:r>
              <a:rPr dirty="0" sz="1450" spc="-5">
                <a:latin typeface="Times New Roman"/>
                <a:cs typeface="Times New Roman"/>
              </a:rPr>
              <a:t>not. </a:t>
            </a:r>
            <a:r>
              <a:rPr dirty="0" sz="1450" spc="-10">
                <a:latin typeface="Times New Roman"/>
                <a:cs typeface="Times New Roman"/>
              </a:rPr>
              <a:t>He getteth him strength at law; </a:t>
            </a:r>
            <a:r>
              <a:rPr dirty="0" sz="1450" spc="-5">
                <a:latin typeface="Times New Roman"/>
                <a:cs typeface="Times New Roman"/>
              </a:rPr>
              <a:t>he </a:t>
            </a:r>
            <a:r>
              <a:rPr dirty="0" sz="1450" spc="-10">
                <a:latin typeface="Times New Roman"/>
                <a:cs typeface="Times New Roman"/>
              </a:rPr>
              <a:t>gaineth cases; </a:t>
            </a:r>
            <a:r>
              <a:rPr dirty="0" sz="1450" spc="-30">
                <a:latin typeface="Times New Roman"/>
                <a:cs typeface="Times New Roman"/>
              </a:rPr>
              <a:t>nay, </a:t>
            </a:r>
            <a:r>
              <a:rPr dirty="0" sz="1450" spc="-10">
                <a:latin typeface="Times New Roman"/>
                <a:cs typeface="Times New Roman"/>
              </a:rPr>
              <a:t>there is </a:t>
            </a:r>
            <a:r>
              <a:rPr dirty="0" sz="1450" spc="-5">
                <a:latin typeface="Times New Roman"/>
                <a:cs typeface="Times New Roman"/>
              </a:rPr>
              <a:t>one </a:t>
            </a:r>
            <a:r>
              <a:rPr dirty="0" sz="1450" spc="-10">
                <a:latin typeface="Times New Roman"/>
                <a:cs typeface="Times New Roman"/>
              </a:rPr>
              <a:t>case </a:t>
            </a:r>
            <a:r>
              <a:rPr dirty="0" sz="1450" spc="-5">
                <a:latin typeface="Times New Roman"/>
                <a:cs typeface="Times New Roman"/>
              </a:rPr>
              <a:t>he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gain—I have </a:t>
            </a:r>
            <a:r>
              <a:rPr dirty="0" sz="1450" spc="-5">
                <a:latin typeface="Times New Roman"/>
                <a:cs typeface="Times New Roman"/>
              </a:rPr>
              <a:t>a </a:t>
            </a:r>
            <a:r>
              <a:rPr dirty="0" sz="1450" spc="-10">
                <a:latin typeface="Times New Roman"/>
                <a:cs typeface="Times New Roman"/>
              </a:rPr>
              <a:t>writ here at my belt that, please the saints, shall  conquer him.”</a:t>
            </a:r>
            <a:endParaRPr sz="1450">
              <a:latin typeface="Times New Roman"/>
              <a:cs typeface="Times New Roman"/>
            </a:endParaRPr>
          </a:p>
          <a:p>
            <a:pPr marL="12700" marR="13335">
              <a:lnSpc>
                <a:spcPts val="1730"/>
              </a:lnSpc>
              <a:spcBef>
                <a:spcPts val="555"/>
              </a:spcBef>
            </a:pPr>
            <a:r>
              <a:rPr dirty="0" sz="1450" spc="-10">
                <a:latin typeface="Times New Roman"/>
                <a:cs typeface="Times New Roman"/>
              </a:rPr>
              <a:t>Lawless the cook was </a:t>
            </a:r>
            <a:r>
              <a:rPr dirty="0" sz="1450" spc="-5">
                <a:latin typeface="Times New Roman"/>
                <a:cs typeface="Times New Roman"/>
              </a:rPr>
              <a:t>by </a:t>
            </a:r>
            <a:r>
              <a:rPr dirty="0" sz="1450" spc="-10">
                <a:latin typeface="Times New Roman"/>
                <a:cs typeface="Times New Roman"/>
              </a:rPr>
              <a:t>this time already at his second horn </a:t>
            </a:r>
            <a:r>
              <a:rPr dirty="0" sz="1450" spc="-5">
                <a:latin typeface="Times New Roman"/>
                <a:cs typeface="Times New Roman"/>
              </a:rPr>
              <a:t>of </a:t>
            </a:r>
            <a:r>
              <a:rPr dirty="0" sz="1450" spc="-10">
                <a:latin typeface="Times New Roman"/>
                <a:cs typeface="Times New Roman"/>
              </a:rPr>
              <a:t>ale. He raised  it, as if to pledge the</a:t>
            </a:r>
            <a:r>
              <a:rPr dirty="0" sz="1450" spc="20">
                <a:latin typeface="Times New Roman"/>
                <a:cs typeface="Times New Roman"/>
              </a:rPr>
              <a:t> </a:t>
            </a:r>
            <a:r>
              <a:rPr dirty="0" sz="1450" spc="-20">
                <a:latin typeface="Times New Roman"/>
                <a:cs typeface="Times New Roman"/>
              </a:rPr>
              <a:t>speaker.</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“Master Ellis,” </a:t>
            </a:r>
            <a:r>
              <a:rPr dirty="0" sz="1450" spc="-5">
                <a:latin typeface="Times New Roman"/>
                <a:cs typeface="Times New Roman"/>
              </a:rPr>
              <a:t>he </a:t>
            </a:r>
            <a:r>
              <a:rPr dirty="0" sz="1450" spc="-10">
                <a:latin typeface="Times New Roman"/>
                <a:cs typeface="Times New Roman"/>
              </a:rPr>
              <a:t>said, “y’ are for vengeance—well it becometh you!—but  </a:t>
            </a:r>
            <a:r>
              <a:rPr dirty="0" sz="1450" spc="-5">
                <a:latin typeface="Times New Roman"/>
                <a:cs typeface="Times New Roman"/>
              </a:rPr>
              <a:t>your poor </a:t>
            </a:r>
            <a:r>
              <a:rPr dirty="0" sz="1450" spc="-10">
                <a:latin typeface="Times New Roman"/>
                <a:cs typeface="Times New Roman"/>
              </a:rPr>
              <a:t>brother </a:t>
            </a:r>
            <a:r>
              <a:rPr dirty="0" sz="1450" spc="-5">
                <a:latin typeface="Times New Roman"/>
                <a:cs typeface="Times New Roman"/>
              </a:rPr>
              <a:t>o’ </a:t>
            </a:r>
            <a:r>
              <a:rPr dirty="0" sz="1450" spc="-10">
                <a:latin typeface="Times New Roman"/>
                <a:cs typeface="Times New Roman"/>
              </a:rPr>
              <a:t>the greenwood, that had never lands to lose </a:t>
            </a:r>
            <a:r>
              <a:rPr dirty="0" sz="1450" spc="-5">
                <a:latin typeface="Times New Roman"/>
                <a:cs typeface="Times New Roman"/>
              </a:rPr>
              <a:t>nor </a:t>
            </a:r>
            <a:r>
              <a:rPr dirty="0" sz="1450" spc="-10">
                <a:latin typeface="Times New Roman"/>
                <a:cs typeface="Times New Roman"/>
              </a:rPr>
              <a:t>friends to  think </a:t>
            </a:r>
            <a:r>
              <a:rPr dirty="0" sz="1450" spc="-5">
                <a:latin typeface="Times New Roman"/>
                <a:cs typeface="Times New Roman"/>
              </a:rPr>
              <a:t>upon, </a:t>
            </a:r>
            <a:r>
              <a:rPr dirty="0" sz="1450" spc="-10">
                <a:latin typeface="Times New Roman"/>
                <a:cs typeface="Times New Roman"/>
              </a:rPr>
              <a:t>looketh </a:t>
            </a:r>
            <a:r>
              <a:rPr dirty="0" sz="1450" spc="-15">
                <a:latin typeface="Times New Roman"/>
                <a:cs typeface="Times New Roman"/>
              </a:rPr>
              <a:t>rather, </a:t>
            </a:r>
            <a:r>
              <a:rPr dirty="0" sz="1450" spc="-10">
                <a:latin typeface="Times New Roman"/>
                <a:cs typeface="Times New Roman"/>
              </a:rPr>
              <a:t>for his </a:t>
            </a:r>
            <a:r>
              <a:rPr dirty="0" sz="1450" spc="-5">
                <a:latin typeface="Times New Roman"/>
                <a:cs typeface="Times New Roman"/>
              </a:rPr>
              <a:t>poor </a:t>
            </a:r>
            <a:r>
              <a:rPr dirty="0" sz="1450" spc="-10">
                <a:latin typeface="Times New Roman"/>
                <a:cs typeface="Times New Roman"/>
              </a:rPr>
              <a:t>part, to the profit </a:t>
            </a:r>
            <a:r>
              <a:rPr dirty="0" sz="1450" spc="-5">
                <a:latin typeface="Times New Roman"/>
                <a:cs typeface="Times New Roman"/>
              </a:rPr>
              <a:t>of </a:t>
            </a:r>
            <a:r>
              <a:rPr dirty="0" sz="1450" spc="-10">
                <a:latin typeface="Times New Roman"/>
                <a:cs typeface="Times New Roman"/>
              </a:rPr>
              <a:t>the thing. He had  liever </a:t>
            </a:r>
            <a:r>
              <a:rPr dirty="0" sz="1450" spc="-5">
                <a:latin typeface="Times New Roman"/>
                <a:cs typeface="Times New Roman"/>
              </a:rPr>
              <a:t>a </a:t>
            </a:r>
            <a:r>
              <a:rPr dirty="0" sz="1450" spc="-10">
                <a:latin typeface="Times New Roman"/>
                <a:cs typeface="Times New Roman"/>
              </a:rPr>
              <a:t>gold noble and </a:t>
            </a:r>
            <a:r>
              <a:rPr dirty="0" sz="1450" spc="-5">
                <a:latin typeface="Times New Roman"/>
                <a:cs typeface="Times New Roman"/>
              </a:rPr>
              <a:t>a </a:t>
            </a:r>
            <a:r>
              <a:rPr dirty="0" sz="1450" spc="-10">
                <a:latin typeface="Times New Roman"/>
                <a:cs typeface="Times New Roman"/>
              </a:rPr>
              <a:t>pottle </a:t>
            </a:r>
            <a:r>
              <a:rPr dirty="0" sz="1450" spc="-5">
                <a:latin typeface="Times New Roman"/>
                <a:cs typeface="Times New Roman"/>
              </a:rPr>
              <a:t>of </a:t>
            </a:r>
            <a:r>
              <a:rPr dirty="0" sz="1450" spc="-10">
                <a:latin typeface="Times New Roman"/>
                <a:cs typeface="Times New Roman"/>
              </a:rPr>
              <a:t>canary wine than all the vengeances in  </a:t>
            </a:r>
            <a:r>
              <a:rPr dirty="0" sz="1450" spc="-20">
                <a:latin typeface="Times New Roman"/>
                <a:cs typeface="Times New Roman"/>
              </a:rPr>
              <a:t>purgatory.”</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“Lawless,” replied the </a:t>
            </a:r>
            <a:r>
              <a:rPr dirty="0" sz="1450" spc="-20">
                <a:latin typeface="Times New Roman"/>
                <a:cs typeface="Times New Roman"/>
              </a:rPr>
              <a:t>other, </a:t>
            </a:r>
            <a:r>
              <a:rPr dirty="0" sz="1450" spc="-10">
                <a:latin typeface="Times New Roman"/>
                <a:cs typeface="Times New Roman"/>
              </a:rPr>
              <a:t>“to reach the Moat House, Sir Daniel must pass  the forest. </a:t>
            </a:r>
            <a:r>
              <a:rPr dirty="0" sz="1450" spc="-70">
                <a:latin typeface="Times New Roman"/>
                <a:cs typeface="Times New Roman"/>
              </a:rPr>
              <a:t>We </a:t>
            </a:r>
            <a:r>
              <a:rPr dirty="0" sz="1450" spc="-10">
                <a:latin typeface="Times New Roman"/>
                <a:cs typeface="Times New Roman"/>
              </a:rPr>
              <a:t>shall make that passage </a:t>
            </a:r>
            <a:r>
              <a:rPr dirty="0" sz="1450" spc="-20">
                <a:latin typeface="Times New Roman"/>
                <a:cs typeface="Times New Roman"/>
              </a:rPr>
              <a:t>dearer, </a:t>
            </a:r>
            <a:r>
              <a:rPr dirty="0" sz="1450" spc="-25">
                <a:latin typeface="Times New Roman"/>
                <a:cs typeface="Times New Roman"/>
              </a:rPr>
              <a:t>pardy, </a:t>
            </a:r>
            <a:r>
              <a:rPr dirty="0" sz="1450" spc="-10">
                <a:latin typeface="Times New Roman"/>
                <a:cs typeface="Times New Roman"/>
              </a:rPr>
              <a:t>than any battle. Then,  when </a:t>
            </a:r>
            <a:r>
              <a:rPr dirty="0" sz="1450" spc="-5">
                <a:latin typeface="Times New Roman"/>
                <a:cs typeface="Times New Roman"/>
              </a:rPr>
              <a:t>he </a:t>
            </a:r>
            <a:r>
              <a:rPr dirty="0" sz="1450" spc="-10">
                <a:latin typeface="Times New Roman"/>
                <a:cs typeface="Times New Roman"/>
              </a:rPr>
              <a:t>hath </a:t>
            </a:r>
            <a:r>
              <a:rPr dirty="0" sz="1450" spc="-5">
                <a:latin typeface="Times New Roman"/>
                <a:cs typeface="Times New Roman"/>
              </a:rPr>
              <a:t>got </a:t>
            </a:r>
            <a:r>
              <a:rPr dirty="0" sz="1450" spc="-10">
                <a:latin typeface="Times New Roman"/>
                <a:cs typeface="Times New Roman"/>
              </a:rPr>
              <a:t>to earth with such ragged handful as escapeth us—all his  great friends fallen and fled </a:t>
            </a:r>
            <a:r>
              <a:rPr dirty="0" sz="1450" spc="-30">
                <a:latin typeface="Times New Roman"/>
                <a:cs typeface="Times New Roman"/>
              </a:rPr>
              <a:t>away, </a:t>
            </a:r>
            <a:r>
              <a:rPr dirty="0" sz="1450" spc="-10">
                <a:latin typeface="Times New Roman"/>
                <a:cs typeface="Times New Roman"/>
              </a:rPr>
              <a:t>and </a:t>
            </a:r>
            <a:r>
              <a:rPr dirty="0" sz="1450" spc="-5">
                <a:latin typeface="Times New Roman"/>
                <a:cs typeface="Times New Roman"/>
              </a:rPr>
              <a:t>none </a:t>
            </a:r>
            <a:r>
              <a:rPr dirty="0" sz="1450" spc="-10">
                <a:latin typeface="Times New Roman"/>
                <a:cs typeface="Times New Roman"/>
              </a:rPr>
              <a:t>to give him aid—we shall  beleaguer that old fox about, and great shall </a:t>
            </a:r>
            <a:r>
              <a:rPr dirty="0" sz="1450" spc="-5">
                <a:latin typeface="Times New Roman"/>
                <a:cs typeface="Times New Roman"/>
              </a:rPr>
              <a:t>be </a:t>
            </a:r>
            <a:r>
              <a:rPr dirty="0" sz="1450" spc="-10">
                <a:latin typeface="Times New Roman"/>
                <a:cs typeface="Times New Roman"/>
              </a:rPr>
              <a:t>the fall </a:t>
            </a:r>
            <a:r>
              <a:rPr dirty="0" sz="1450" spc="-5">
                <a:latin typeface="Times New Roman"/>
                <a:cs typeface="Times New Roman"/>
              </a:rPr>
              <a:t>of </a:t>
            </a:r>
            <a:r>
              <a:rPr dirty="0" sz="1450" spc="-10">
                <a:latin typeface="Times New Roman"/>
                <a:cs typeface="Times New Roman"/>
              </a:rPr>
              <a:t>him. </a:t>
            </a:r>
            <a:r>
              <a:rPr dirty="0" sz="1450" spc="-20">
                <a:latin typeface="Times New Roman"/>
                <a:cs typeface="Times New Roman"/>
              </a:rPr>
              <a:t>’Tis </a:t>
            </a:r>
            <a:r>
              <a:rPr dirty="0" sz="1450" spc="-5">
                <a:latin typeface="Times New Roman"/>
                <a:cs typeface="Times New Roman"/>
              </a:rPr>
              <a:t>a </a:t>
            </a:r>
            <a:r>
              <a:rPr dirty="0" sz="1450" spc="-10">
                <a:latin typeface="Times New Roman"/>
                <a:cs typeface="Times New Roman"/>
              </a:rPr>
              <a:t>fat buck;  </a:t>
            </a:r>
            <a:r>
              <a:rPr dirty="0" sz="1450" spc="-5">
                <a:latin typeface="Times New Roman"/>
                <a:cs typeface="Times New Roman"/>
              </a:rPr>
              <a:t>he </a:t>
            </a:r>
            <a:r>
              <a:rPr dirty="0" sz="1450" spc="-10">
                <a:latin typeface="Times New Roman"/>
                <a:cs typeface="Times New Roman"/>
              </a:rPr>
              <a:t>will make </a:t>
            </a:r>
            <a:r>
              <a:rPr dirty="0" sz="1450" spc="-5">
                <a:latin typeface="Times New Roman"/>
                <a:cs typeface="Times New Roman"/>
              </a:rPr>
              <a:t>a </a:t>
            </a:r>
            <a:r>
              <a:rPr dirty="0" sz="1450" spc="-10">
                <a:latin typeface="Times New Roman"/>
                <a:cs typeface="Times New Roman"/>
              </a:rPr>
              <a:t>dinner for </a:t>
            </a:r>
            <a:r>
              <a:rPr dirty="0" sz="1450" spc="-5">
                <a:latin typeface="Times New Roman"/>
                <a:cs typeface="Times New Roman"/>
              </a:rPr>
              <a:t>us</a:t>
            </a:r>
            <a:r>
              <a:rPr dirty="0" sz="1450" spc="10">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7620">
              <a:lnSpc>
                <a:spcPts val="1730"/>
              </a:lnSpc>
              <a:spcBef>
                <a:spcPts val="565"/>
              </a:spcBef>
            </a:pPr>
            <a:r>
              <a:rPr dirty="0" sz="1450" spc="-55">
                <a:latin typeface="Times New Roman"/>
                <a:cs typeface="Times New Roman"/>
              </a:rPr>
              <a:t>“Ay,” </a:t>
            </a:r>
            <a:r>
              <a:rPr dirty="0" sz="1450" spc="-10">
                <a:latin typeface="Times New Roman"/>
                <a:cs typeface="Times New Roman"/>
              </a:rPr>
              <a:t>returned Lawless, “I have eaten many </a:t>
            </a:r>
            <a:r>
              <a:rPr dirty="0" sz="1450" spc="-5">
                <a:latin typeface="Times New Roman"/>
                <a:cs typeface="Times New Roman"/>
              </a:rPr>
              <a:t>of </a:t>
            </a:r>
            <a:r>
              <a:rPr dirty="0" sz="1450" spc="-10">
                <a:latin typeface="Times New Roman"/>
                <a:cs typeface="Times New Roman"/>
              </a:rPr>
              <a:t>these dinners beforehand; </a:t>
            </a:r>
            <a:r>
              <a:rPr dirty="0" sz="1450" spc="-5">
                <a:latin typeface="Times New Roman"/>
                <a:cs typeface="Times New Roman"/>
              </a:rPr>
              <a:t>but  </a:t>
            </a:r>
            <a:r>
              <a:rPr dirty="0" sz="1450" spc="-10">
                <a:latin typeface="Times New Roman"/>
                <a:cs typeface="Times New Roman"/>
              </a:rPr>
              <a:t>the cooking </a:t>
            </a:r>
            <a:r>
              <a:rPr dirty="0" sz="1450" spc="-5">
                <a:latin typeface="Times New Roman"/>
                <a:cs typeface="Times New Roman"/>
              </a:rPr>
              <a:t>of </a:t>
            </a:r>
            <a:r>
              <a:rPr dirty="0" sz="1450" spc="-10">
                <a:latin typeface="Times New Roman"/>
                <a:cs typeface="Times New Roman"/>
              </a:rPr>
              <a:t>them is </a:t>
            </a:r>
            <a:r>
              <a:rPr dirty="0" sz="1450" spc="-5">
                <a:latin typeface="Times New Roman"/>
                <a:cs typeface="Times New Roman"/>
              </a:rPr>
              <a:t>hot </a:t>
            </a:r>
            <a:r>
              <a:rPr dirty="0" sz="1450" spc="-10">
                <a:latin typeface="Times New Roman"/>
                <a:cs typeface="Times New Roman"/>
              </a:rPr>
              <a:t>work, </a:t>
            </a:r>
            <a:r>
              <a:rPr dirty="0" sz="1450" spc="-5">
                <a:latin typeface="Times New Roman"/>
                <a:cs typeface="Times New Roman"/>
              </a:rPr>
              <a:t>good </a:t>
            </a:r>
            <a:r>
              <a:rPr dirty="0" sz="1450" spc="-10">
                <a:latin typeface="Times New Roman"/>
                <a:cs typeface="Times New Roman"/>
              </a:rPr>
              <a:t>Master Ellis. And meanwhile what </a:t>
            </a:r>
            <a:r>
              <a:rPr dirty="0" sz="1450" spc="-5">
                <a:latin typeface="Times New Roman"/>
                <a:cs typeface="Times New Roman"/>
              </a:rPr>
              <a:t>do  </a:t>
            </a:r>
            <a:r>
              <a:rPr dirty="0" sz="1450" spc="-10">
                <a:latin typeface="Times New Roman"/>
                <a:cs typeface="Times New Roman"/>
              </a:rPr>
              <a:t>we? </a:t>
            </a:r>
            <a:r>
              <a:rPr dirty="0" sz="1450" spc="-70">
                <a:latin typeface="Times New Roman"/>
                <a:cs typeface="Times New Roman"/>
              </a:rPr>
              <a:t>We </a:t>
            </a:r>
            <a:r>
              <a:rPr dirty="0" sz="1450" spc="-10">
                <a:latin typeface="Times New Roman"/>
                <a:cs typeface="Times New Roman"/>
              </a:rPr>
              <a:t>make black arrows, we write rhymes, and we drink fair cold </a:t>
            </a:r>
            <a:r>
              <a:rPr dirty="0" sz="1450" spc="-20">
                <a:latin typeface="Times New Roman"/>
                <a:cs typeface="Times New Roman"/>
              </a:rPr>
              <a:t>water, </a:t>
            </a:r>
            <a:r>
              <a:rPr dirty="0" sz="1450" spc="320">
                <a:latin typeface="Times New Roman"/>
                <a:cs typeface="Times New Roman"/>
              </a:rPr>
              <a:t> </a:t>
            </a:r>
            <a:r>
              <a:rPr dirty="0" sz="1450" spc="-10">
                <a:latin typeface="Times New Roman"/>
                <a:cs typeface="Times New Roman"/>
              </a:rPr>
              <a:t>that discomfortable</a:t>
            </a:r>
            <a:r>
              <a:rPr dirty="0" sz="1450" spc="-5">
                <a:latin typeface="Times New Roman"/>
                <a:cs typeface="Times New Roman"/>
              </a:rPr>
              <a:t> </a:t>
            </a:r>
            <a:r>
              <a:rPr dirty="0" sz="1450" spc="-10">
                <a:latin typeface="Times New Roman"/>
                <a:cs typeface="Times New Roman"/>
              </a:rPr>
              <a:t>drink.”</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“Y’ are untrue, </a:t>
            </a:r>
            <a:r>
              <a:rPr dirty="0" sz="1450" spc="-25">
                <a:latin typeface="Times New Roman"/>
                <a:cs typeface="Times New Roman"/>
              </a:rPr>
              <a:t>Will </a:t>
            </a:r>
            <a:r>
              <a:rPr dirty="0" sz="1450" spc="-10">
                <a:latin typeface="Times New Roman"/>
                <a:cs typeface="Times New Roman"/>
              </a:rPr>
              <a:t>Lawless. </a:t>
            </a:r>
            <a:r>
              <a:rPr dirty="0" sz="1450" spc="-85">
                <a:latin typeface="Times New Roman"/>
                <a:cs typeface="Times New Roman"/>
              </a:rPr>
              <a:t>Ye </a:t>
            </a:r>
            <a:r>
              <a:rPr dirty="0" sz="1450" spc="-10">
                <a:latin typeface="Times New Roman"/>
                <a:cs typeface="Times New Roman"/>
              </a:rPr>
              <a:t>still smell </a:t>
            </a:r>
            <a:r>
              <a:rPr dirty="0" sz="1450" spc="-5">
                <a:latin typeface="Times New Roman"/>
                <a:cs typeface="Times New Roman"/>
              </a:rPr>
              <a:t>of </a:t>
            </a:r>
            <a:r>
              <a:rPr dirty="0" sz="1450" spc="-10">
                <a:latin typeface="Times New Roman"/>
                <a:cs typeface="Times New Roman"/>
              </a:rPr>
              <a:t>the Grey Friars’ buttery; greed is  </a:t>
            </a:r>
            <a:r>
              <a:rPr dirty="0" sz="1450" spc="-5">
                <a:latin typeface="Times New Roman"/>
                <a:cs typeface="Times New Roman"/>
              </a:rPr>
              <a:t>your undoing,” </a:t>
            </a:r>
            <a:r>
              <a:rPr dirty="0" sz="1450" spc="-10">
                <a:latin typeface="Times New Roman"/>
                <a:cs typeface="Times New Roman"/>
              </a:rPr>
              <a:t>answered Ellis. </a:t>
            </a:r>
            <a:r>
              <a:rPr dirty="0" sz="1450" spc="-50">
                <a:latin typeface="Times New Roman"/>
                <a:cs typeface="Times New Roman"/>
              </a:rPr>
              <a:t>“We </a:t>
            </a:r>
            <a:r>
              <a:rPr dirty="0" sz="1450" spc="-10">
                <a:latin typeface="Times New Roman"/>
                <a:cs typeface="Times New Roman"/>
              </a:rPr>
              <a:t>took twenty </a:t>
            </a:r>
            <a:r>
              <a:rPr dirty="0" sz="1450" spc="-5">
                <a:latin typeface="Times New Roman"/>
                <a:cs typeface="Times New Roman"/>
              </a:rPr>
              <a:t>pounds </a:t>
            </a:r>
            <a:r>
              <a:rPr dirty="0" sz="1450" spc="-10">
                <a:latin typeface="Times New Roman"/>
                <a:cs typeface="Times New Roman"/>
              </a:rPr>
              <a:t>from Appleyard. </a:t>
            </a:r>
            <a:r>
              <a:rPr dirty="0" sz="1450" spc="-70">
                <a:latin typeface="Times New Roman"/>
                <a:cs typeface="Times New Roman"/>
              </a:rPr>
              <a:t>We </a:t>
            </a:r>
            <a:r>
              <a:rPr dirty="0" sz="1450" spc="220">
                <a:latin typeface="Times New Roman"/>
                <a:cs typeface="Times New Roman"/>
              </a:rPr>
              <a:t> </a:t>
            </a:r>
            <a:r>
              <a:rPr dirty="0" sz="1450" spc="-10">
                <a:latin typeface="Times New Roman"/>
                <a:cs typeface="Times New Roman"/>
              </a:rPr>
              <a:t>took seven marks from the messenger last night. A day ago we had fifty from  the merchant.”</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“And </a:t>
            </a:r>
            <a:r>
              <a:rPr dirty="0" sz="1450" spc="-20">
                <a:latin typeface="Times New Roman"/>
                <a:cs typeface="Times New Roman"/>
              </a:rPr>
              <a:t>to-day,” </a:t>
            </a:r>
            <a:r>
              <a:rPr dirty="0" sz="1450" spc="-10">
                <a:latin typeface="Times New Roman"/>
                <a:cs typeface="Times New Roman"/>
              </a:rPr>
              <a:t>said </a:t>
            </a:r>
            <a:r>
              <a:rPr dirty="0" sz="1450" spc="-5">
                <a:latin typeface="Times New Roman"/>
                <a:cs typeface="Times New Roman"/>
              </a:rPr>
              <a:t>one of </a:t>
            </a:r>
            <a:r>
              <a:rPr dirty="0" sz="1450" spc="-10">
                <a:latin typeface="Times New Roman"/>
                <a:cs typeface="Times New Roman"/>
              </a:rPr>
              <a:t>the men, “I stopped </a:t>
            </a:r>
            <a:r>
              <a:rPr dirty="0" sz="1450" spc="-5">
                <a:latin typeface="Times New Roman"/>
                <a:cs typeface="Times New Roman"/>
              </a:rPr>
              <a:t>a </a:t>
            </a:r>
            <a:r>
              <a:rPr dirty="0" sz="1450" spc="-10">
                <a:latin typeface="Times New Roman"/>
                <a:cs typeface="Times New Roman"/>
              </a:rPr>
              <a:t>fat pardoner riding apace for  Holywood. Here is his</a:t>
            </a:r>
            <a:r>
              <a:rPr dirty="0" sz="1450" spc="5">
                <a:latin typeface="Times New Roman"/>
                <a:cs typeface="Times New Roman"/>
              </a:rPr>
              <a:t> </a:t>
            </a:r>
            <a:r>
              <a:rPr dirty="0" sz="1450" spc="-10">
                <a:latin typeface="Times New Roman"/>
                <a:cs typeface="Times New Roman"/>
              </a:rPr>
              <a:t>purse.”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Ellis counted the</a:t>
            </a:r>
            <a:r>
              <a:rPr dirty="0" sz="1450">
                <a:latin typeface="Times New Roman"/>
                <a:cs typeface="Times New Roman"/>
              </a:rPr>
              <a:t> </a:t>
            </a:r>
            <a:r>
              <a:rPr dirty="0" sz="1450" spc="-10">
                <a:latin typeface="Times New Roman"/>
                <a:cs typeface="Times New Roman"/>
              </a:rPr>
              <a:t>contents.</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“Five score shillings!” </a:t>
            </a:r>
            <a:r>
              <a:rPr dirty="0" sz="1450" spc="-5">
                <a:latin typeface="Times New Roman"/>
                <a:cs typeface="Times New Roman"/>
              </a:rPr>
              <a:t>he </a:t>
            </a:r>
            <a:r>
              <a:rPr dirty="0" sz="1450" spc="-10">
                <a:latin typeface="Times New Roman"/>
                <a:cs typeface="Times New Roman"/>
              </a:rPr>
              <a:t>grumbled. “Fool, </a:t>
            </a:r>
            <a:r>
              <a:rPr dirty="0" sz="1450" spc="-5">
                <a:latin typeface="Times New Roman"/>
                <a:cs typeface="Times New Roman"/>
              </a:rPr>
              <a:t>he </a:t>
            </a:r>
            <a:r>
              <a:rPr dirty="0" sz="1450" spc="-10">
                <a:latin typeface="Times New Roman"/>
                <a:cs typeface="Times New Roman"/>
              </a:rPr>
              <a:t>had more in his sandal,</a:t>
            </a:r>
            <a:r>
              <a:rPr dirty="0" sz="1450" spc="-165">
                <a:latin typeface="Times New Roman"/>
                <a:cs typeface="Times New Roman"/>
              </a:rPr>
              <a:t> </a:t>
            </a:r>
            <a:r>
              <a:rPr dirty="0" sz="1450" spc="-5">
                <a:latin typeface="Times New Roman"/>
                <a:cs typeface="Times New Roman"/>
              </a:rPr>
              <a:t>or</a:t>
            </a:r>
            <a:endParaRPr sz="145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91650"/>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stitched into his tippet. Y’ are </a:t>
            </a:r>
            <a:r>
              <a:rPr dirty="0" sz="1450" spc="-5">
                <a:latin typeface="Times New Roman"/>
                <a:cs typeface="Times New Roman"/>
              </a:rPr>
              <a:t>but a </a:t>
            </a:r>
            <a:r>
              <a:rPr dirty="0" sz="1450" spc="-10">
                <a:latin typeface="Times New Roman"/>
                <a:cs typeface="Times New Roman"/>
              </a:rPr>
              <a:t>child, </a:t>
            </a:r>
            <a:r>
              <a:rPr dirty="0" sz="1450" spc="-45">
                <a:latin typeface="Times New Roman"/>
                <a:cs typeface="Times New Roman"/>
              </a:rPr>
              <a:t>Tom </a:t>
            </a:r>
            <a:r>
              <a:rPr dirty="0" sz="1450" spc="-10">
                <a:latin typeface="Times New Roman"/>
                <a:cs typeface="Times New Roman"/>
              </a:rPr>
              <a:t>Cuckow; </a:t>
            </a:r>
            <a:r>
              <a:rPr dirty="0" sz="1450" spc="-5">
                <a:latin typeface="Times New Roman"/>
                <a:cs typeface="Times New Roman"/>
              </a:rPr>
              <a:t>ye </a:t>
            </a:r>
            <a:r>
              <a:rPr dirty="0" sz="1450" spc="-10">
                <a:latin typeface="Times New Roman"/>
                <a:cs typeface="Times New Roman"/>
              </a:rPr>
              <a:t>have lost the</a:t>
            </a:r>
            <a:r>
              <a:rPr dirty="0" sz="1450" spc="95">
                <a:latin typeface="Times New Roman"/>
                <a:cs typeface="Times New Roman"/>
              </a:rPr>
              <a:t> </a:t>
            </a:r>
            <a:r>
              <a:rPr dirty="0" sz="1450" spc="-10">
                <a:latin typeface="Times New Roman"/>
                <a:cs typeface="Times New Roman"/>
              </a:rPr>
              <a:t>fish.”</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But, for all that, Ellis pocketed the purse with nonchalance. He stood leaning  </a:t>
            </a:r>
            <a:r>
              <a:rPr dirty="0" sz="1450" spc="-5">
                <a:latin typeface="Times New Roman"/>
                <a:cs typeface="Times New Roman"/>
              </a:rPr>
              <a:t>on </a:t>
            </a:r>
            <a:r>
              <a:rPr dirty="0" sz="1450" spc="-10">
                <a:latin typeface="Times New Roman"/>
                <a:cs typeface="Times New Roman"/>
              </a:rPr>
              <a:t>his </a:t>
            </a:r>
            <a:r>
              <a:rPr dirty="0" sz="1450" spc="-15">
                <a:latin typeface="Times New Roman"/>
                <a:cs typeface="Times New Roman"/>
              </a:rPr>
              <a:t>boar-spear, </a:t>
            </a:r>
            <a:r>
              <a:rPr dirty="0" sz="1450" spc="-10">
                <a:latin typeface="Times New Roman"/>
                <a:cs typeface="Times New Roman"/>
              </a:rPr>
              <a:t>and looked round </a:t>
            </a:r>
            <a:r>
              <a:rPr dirty="0" sz="1450" spc="-5">
                <a:latin typeface="Times New Roman"/>
                <a:cs typeface="Times New Roman"/>
              </a:rPr>
              <a:t>upon </a:t>
            </a:r>
            <a:r>
              <a:rPr dirty="0" sz="1450" spc="-10">
                <a:latin typeface="Times New Roman"/>
                <a:cs typeface="Times New Roman"/>
              </a:rPr>
              <a:t>the rest. </a:t>
            </a:r>
            <a:r>
              <a:rPr dirty="0" sz="1450" spc="-30">
                <a:latin typeface="Times New Roman"/>
                <a:cs typeface="Times New Roman"/>
              </a:rPr>
              <a:t>They, </a:t>
            </a:r>
            <a:r>
              <a:rPr dirty="0" sz="1450" spc="-10">
                <a:latin typeface="Times New Roman"/>
                <a:cs typeface="Times New Roman"/>
              </a:rPr>
              <a:t>in various attitudes,  took greedily </a:t>
            </a:r>
            <a:r>
              <a:rPr dirty="0" sz="1450" spc="-5">
                <a:latin typeface="Times New Roman"/>
                <a:cs typeface="Times New Roman"/>
              </a:rPr>
              <a:t>of </a:t>
            </a:r>
            <a:r>
              <a:rPr dirty="0" sz="1450" spc="-10">
                <a:latin typeface="Times New Roman"/>
                <a:cs typeface="Times New Roman"/>
              </a:rPr>
              <a:t>the venison pottage, and liberally washed it down with ale.  This was </a:t>
            </a:r>
            <a:r>
              <a:rPr dirty="0" sz="1450" spc="-5">
                <a:latin typeface="Times New Roman"/>
                <a:cs typeface="Times New Roman"/>
              </a:rPr>
              <a:t>a good </a:t>
            </a:r>
            <a:r>
              <a:rPr dirty="0" sz="1450" spc="-10">
                <a:latin typeface="Times New Roman"/>
                <a:cs typeface="Times New Roman"/>
              </a:rPr>
              <a:t>day; they were in luck; </a:t>
            </a:r>
            <a:r>
              <a:rPr dirty="0" sz="1450" spc="-5">
                <a:latin typeface="Times New Roman"/>
                <a:cs typeface="Times New Roman"/>
              </a:rPr>
              <a:t>but </a:t>
            </a:r>
            <a:r>
              <a:rPr dirty="0" sz="1450" spc="-10">
                <a:latin typeface="Times New Roman"/>
                <a:cs typeface="Times New Roman"/>
              </a:rPr>
              <a:t>business pressed, and they were  speedy in their eating. The first-comers had </a:t>
            </a:r>
            <a:r>
              <a:rPr dirty="0" sz="1450" spc="-5">
                <a:latin typeface="Times New Roman"/>
                <a:cs typeface="Times New Roman"/>
              </a:rPr>
              <a:t>by </a:t>
            </a:r>
            <a:r>
              <a:rPr dirty="0" sz="1450" spc="-10">
                <a:latin typeface="Times New Roman"/>
                <a:cs typeface="Times New Roman"/>
              </a:rPr>
              <a:t>this time even despatched their  </a:t>
            </a:r>
            <a:r>
              <a:rPr dirty="0" sz="1450" spc="-20">
                <a:latin typeface="Times New Roman"/>
                <a:cs typeface="Times New Roman"/>
              </a:rPr>
              <a:t>dinner. </a:t>
            </a:r>
            <a:r>
              <a:rPr dirty="0" sz="1450" spc="-10">
                <a:latin typeface="Times New Roman"/>
                <a:cs typeface="Times New Roman"/>
              </a:rPr>
              <a:t>Some lay down </a:t>
            </a:r>
            <a:r>
              <a:rPr dirty="0" sz="1450" spc="-5">
                <a:latin typeface="Times New Roman"/>
                <a:cs typeface="Times New Roman"/>
              </a:rPr>
              <a:t>upon </a:t>
            </a:r>
            <a:r>
              <a:rPr dirty="0" sz="1450" spc="-10">
                <a:latin typeface="Times New Roman"/>
                <a:cs typeface="Times New Roman"/>
              </a:rPr>
              <a:t>the grass and fell instantly asleep, like boa-  constrictors; others talked </a:t>
            </a:r>
            <a:r>
              <a:rPr dirty="0" sz="1450" spc="-15">
                <a:latin typeface="Times New Roman"/>
                <a:cs typeface="Times New Roman"/>
              </a:rPr>
              <a:t>together, </a:t>
            </a:r>
            <a:r>
              <a:rPr dirty="0" sz="1450" spc="-5">
                <a:latin typeface="Times New Roman"/>
                <a:cs typeface="Times New Roman"/>
              </a:rPr>
              <a:t>or </a:t>
            </a:r>
            <a:r>
              <a:rPr dirty="0" sz="1450" spc="-10">
                <a:latin typeface="Times New Roman"/>
                <a:cs typeface="Times New Roman"/>
              </a:rPr>
              <a:t>overhauled their weapons: and one,  whose humour was particularly </a:t>
            </a:r>
            <a:r>
              <a:rPr dirty="0" sz="1450" spc="-30">
                <a:latin typeface="Times New Roman"/>
                <a:cs typeface="Times New Roman"/>
              </a:rPr>
              <a:t>gay, </a:t>
            </a:r>
            <a:r>
              <a:rPr dirty="0" sz="1450" spc="-10">
                <a:latin typeface="Times New Roman"/>
                <a:cs typeface="Times New Roman"/>
              </a:rPr>
              <a:t>holding forth an ale-horn, began to</a:t>
            </a:r>
            <a:r>
              <a:rPr dirty="0" sz="1450" spc="155">
                <a:latin typeface="Times New Roman"/>
                <a:cs typeface="Times New Roman"/>
              </a:rPr>
              <a:t> </a:t>
            </a:r>
            <a:r>
              <a:rPr dirty="0" sz="1450" spc="-10">
                <a:latin typeface="Times New Roman"/>
                <a:cs typeface="Times New Roman"/>
              </a:rPr>
              <a:t>sing:</a:t>
            </a:r>
            <a:endParaRPr sz="1450">
              <a:latin typeface="Times New Roman"/>
              <a:cs typeface="Times New Roman"/>
            </a:endParaRPr>
          </a:p>
          <a:p>
            <a:pPr marL="149860" marR="3136900" indent="-137795">
              <a:lnSpc>
                <a:spcPts val="2300"/>
              </a:lnSpc>
              <a:spcBef>
                <a:spcPts val="110"/>
              </a:spcBef>
            </a:pPr>
            <a:r>
              <a:rPr dirty="0" sz="1450" spc="-10">
                <a:latin typeface="Times New Roman"/>
                <a:cs typeface="Times New Roman"/>
              </a:rPr>
              <a:t>“Here is </a:t>
            </a:r>
            <a:r>
              <a:rPr dirty="0" sz="1450" spc="-5">
                <a:latin typeface="Times New Roman"/>
                <a:cs typeface="Times New Roman"/>
              </a:rPr>
              <a:t>no </a:t>
            </a:r>
            <a:r>
              <a:rPr dirty="0" sz="1450" spc="-10">
                <a:latin typeface="Times New Roman"/>
                <a:cs typeface="Times New Roman"/>
              </a:rPr>
              <a:t>law in </a:t>
            </a:r>
            <a:r>
              <a:rPr dirty="0" sz="1450" spc="-5">
                <a:latin typeface="Times New Roman"/>
                <a:cs typeface="Times New Roman"/>
              </a:rPr>
              <a:t>good </a:t>
            </a:r>
            <a:r>
              <a:rPr dirty="0" sz="1450" spc="-10">
                <a:latin typeface="Times New Roman"/>
                <a:cs typeface="Times New Roman"/>
              </a:rPr>
              <a:t>green </a:t>
            </a:r>
            <a:r>
              <a:rPr dirty="0" sz="1450" spc="-30">
                <a:latin typeface="Times New Roman"/>
                <a:cs typeface="Times New Roman"/>
              </a:rPr>
              <a:t>shaw,  </a:t>
            </a:r>
            <a:r>
              <a:rPr dirty="0" sz="1450" spc="-10">
                <a:latin typeface="Times New Roman"/>
                <a:cs typeface="Times New Roman"/>
              </a:rPr>
              <a:t>Here is </a:t>
            </a:r>
            <a:r>
              <a:rPr dirty="0" sz="1450" spc="-5">
                <a:latin typeface="Times New Roman"/>
                <a:cs typeface="Times New Roman"/>
              </a:rPr>
              <a:t>no </a:t>
            </a:r>
            <a:r>
              <a:rPr dirty="0" sz="1450" spc="-10">
                <a:latin typeface="Times New Roman"/>
                <a:cs typeface="Times New Roman"/>
              </a:rPr>
              <a:t>lack </a:t>
            </a:r>
            <a:r>
              <a:rPr dirty="0" sz="1450" spc="-5">
                <a:latin typeface="Times New Roman"/>
                <a:cs typeface="Times New Roman"/>
              </a:rPr>
              <a:t>of </a:t>
            </a:r>
            <a:r>
              <a:rPr dirty="0" sz="1450" spc="-10">
                <a:latin typeface="Times New Roman"/>
                <a:cs typeface="Times New Roman"/>
              </a:rPr>
              <a:t>meat;</a:t>
            </a:r>
            <a:endParaRPr sz="1450">
              <a:latin typeface="Times New Roman"/>
              <a:cs typeface="Times New Roman"/>
            </a:endParaRPr>
          </a:p>
          <a:p>
            <a:pPr marL="149860" marR="2603500" indent="-137795">
              <a:lnSpc>
                <a:spcPts val="2300"/>
              </a:lnSpc>
              <a:spcBef>
                <a:spcPts val="5"/>
              </a:spcBef>
            </a:pPr>
            <a:r>
              <a:rPr dirty="0" sz="1450" spc="-20">
                <a:latin typeface="Times New Roman"/>
                <a:cs typeface="Times New Roman"/>
              </a:rPr>
              <a:t>’Tis </a:t>
            </a:r>
            <a:r>
              <a:rPr dirty="0" sz="1450" spc="-10">
                <a:latin typeface="Times New Roman"/>
                <a:cs typeface="Times New Roman"/>
              </a:rPr>
              <a:t>merry and quiet, with deer for </a:t>
            </a:r>
            <a:r>
              <a:rPr dirty="0" sz="1450" spc="-5">
                <a:latin typeface="Times New Roman"/>
                <a:cs typeface="Times New Roman"/>
              </a:rPr>
              <a:t>our </a:t>
            </a:r>
            <a:r>
              <a:rPr dirty="0" sz="1450" spc="-10">
                <a:latin typeface="Times New Roman"/>
                <a:cs typeface="Times New Roman"/>
              </a:rPr>
              <a:t>diet,  In </a:t>
            </a:r>
            <a:r>
              <a:rPr dirty="0" sz="1450" spc="-20">
                <a:latin typeface="Times New Roman"/>
                <a:cs typeface="Times New Roman"/>
              </a:rPr>
              <a:t>summer, </a:t>
            </a:r>
            <a:r>
              <a:rPr dirty="0" sz="1450" spc="-10">
                <a:latin typeface="Times New Roman"/>
                <a:cs typeface="Times New Roman"/>
              </a:rPr>
              <a:t>when all is</a:t>
            </a:r>
            <a:r>
              <a:rPr dirty="0" sz="1450" spc="20">
                <a:latin typeface="Times New Roman"/>
                <a:cs typeface="Times New Roman"/>
              </a:rPr>
              <a:t> </a:t>
            </a:r>
            <a:r>
              <a:rPr dirty="0" sz="1450" spc="-10">
                <a:latin typeface="Times New Roman"/>
                <a:cs typeface="Times New Roman"/>
              </a:rPr>
              <a:t>sweet.</a:t>
            </a:r>
            <a:endParaRPr sz="1450">
              <a:latin typeface="Times New Roman"/>
              <a:cs typeface="Times New Roman"/>
            </a:endParaRPr>
          </a:p>
          <a:p>
            <a:pPr marL="149860" marR="2743835" indent="-137795">
              <a:lnSpc>
                <a:spcPts val="2300"/>
              </a:lnSpc>
              <a:spcBef>
                <a:spcPts val="10"/>
              </a:spcBef>
            </a:pPr>
            <a:r>
              <a:rPr dirty="0" sz="1450" spc="-10">
                <a:latin typeface="Times New Roman"/>
                <a:cs typeface="Times New Roman"/>
              </a:rPr>
              <a:t>Come winter again, with wind and rain—  Come </a:t>
            </a:r>
            <a:r>
              <a:rPr dirty="0" sz="1450" spc="-20">
                <a:latin typeface="Times New Roman"/>
                <a:cs typeface="Times New Roman"/>
              </a:rPr>
              <a:t>winter, </a:t>
            </a:r>
            <a:r>
              <a:rPr dirty="0" sz="1450" spc="-10">
                <a:latin typeface="Times New Roman"/>
                <a:cs typeface="Times New Roman"/>
              </a:rPr>
              <a:t>with snow and</a:t>
            </a:r>
            <a:r>
              <a:rPr dirty="0" sz="1450" spc="20">
                <a:latin typeface="Times New Roman"/>
                <a:cs typeface="Times New Roman"/>
              </a:rPr>
              <a:t> </a:t>
            </a:r>
            <a:r>
              <a:rPr dirty="0" sz="1450" spc="-10">
                <a:latin typeface="Times New Roman"/>
                <a:cs typeface="Times New Roman"/>
              </a:rPr>
              <a:t>sleet,</a:t>
            </a:r>
            <a:endParaRPr sz="1450">
              <a:latin typeface="Times New Roman"/>
              <a:cs typeface="Times New Roman"/>
            </a:endParaRPr>
          </a:p>
          <a:p>
            <a:pPr marL="149860" marR="2022475" indent="-137795">
              <a:lnSpc>
                <a:spcPts val="2300"/>
              </a:lnSpc>
              <a:spcBef>
                <a:spcPts val="10"/>
              </a:spcBef>
            </a:pPr>
            <a:r>
              <a:rPr dirty="0" sz="1450" spc="-10">
                <a:latin typeface="Times New Roman"/>
                <a:cs typeface="Times New Roman"/>
              </a:rPr>
              <a:t>Get home to </a:t>
            </a:r>
            <a:r>
              <a:rPr dirty="0" sz="1450" spc="-5">
                <a:latin typeface="Times New Roman"/>
                <a:cs typeface="Times New Roman"/>
              </a:rPr>
              <a:t>your </a:t>
            </a:r>
            <a:r>
              <a:rPr dirty="0" sz="1450" spc="-10">
                <a:latin typeface="Times New Roman"/>
                <a:cs typeface="Times New Roman"/>
              </a:rPr>
              <a:t>places, with </a:t>
            </a:r>
            <a:r>
              <a:rPr dirty="0" sz="1450" spc="-5">
                <a:latin typeface="Times New Roman"/>
                <a:cs typeface="Times New Roman"/>
              </a:rPr>
              <a:t>hoods on your </a:t>
            </a:r>
            <a:r>
              <a:rPr dirty="0" sz="1450" spc="-10">
                <a:latin typeface="Times New Roman"/>
                <a:cs typeface="Times New Roman"/>
              </a:rPr>
              <a:t>faces,  And sit </a:t>
            </a:r>
            <a:r>
              <a:rPr dirty="0" sz="1450" spc="-5">
                <a:latin typeface="Times New Roman"/>
                <a:cs typeface="Times New Roman"/>
              </a:rPr>
              <a:t>by </a:t>
            </a:r>
            <a:r>
              <a:rPr dirty="0" sz="1450" spc="-10">
                <a:latin typeface="Times New Roman"/>
                <a:cs typeface="Times New Roman"/>
              </a:rPr>
              <a:t>the fire and</a:t>
            </a:r>
            <a:r>
              <a:rPr dirty="0" sz="1450" spc="10">
                <a:latin typeface="Times New Roman"/>
                <a:cs typeface="Times New Roman"/>
              </a:rPr>
              <a:t> </a:t>
            </a:r>
            <a:r>
              <a:rPr dirty="0" sz="1450" spc="-10">
                <a:latin typeface="Times New Roman"/>
                <a:cs typeface="Times New Roman"/>
              </a:rPr>
              <a:t>eat.”</a:t>
            </a:r>
            <a:endParaRPr sz="1450">
              <a:latin typeface="Times New Roman"/>
              <a:cs typeface="Times New Roman"/>
            </a:endParaRPr>
          </a:p>
          <a:p>
            <a:pPr algn="just" marL="12700" marR="5080">
              <a:lnSpc>
                <a:spcPts val="1730"/>
              </a:lnSpc>
              <a:spcBef>
                <a:spcPts val="465"/>
              </a:spcBef>
            </a:pPr>
            <a:r>
              <a:rPr dirty="0" sz="1450" spc="-10">
                <a:latin typeface="Times New Roman"/>
                <a:cs typeface="Times New Roman"/>
              </a:rPr>
              <a:t>All this while the two lads had listened and lain close; only Richard had  unslung his </a:t>
            </a:r>
            <a:r>
              <a:rPr dirty="0" sz="1450" spc="-20">
                <a:latin typeface="Times New Roman"/>
                <a:cs typeface="Times New Roman"/>
              </a:rPr>
              <a:t>cross-bow, </a:t>
            </a:r>
            <a:r>
              <a:rPr dirty="0" sz="1450" spc="-10">
                <a:latin typeface="Times New Roman"/>
                <a:cs typeface="Times New Roman"/>
              </a:rPr>
              <a:t>and held ready in </a:t>
            </a:r>
            <a:r>
              <a:rPr dirty="0" sz="1450" spc="-5">
                <a:latin typeface="Times New Roman"/>
                <a:cs typeface="Times New Roman"/>
              </a:rPr>
              <a:t>one </a:t>
            </a:r>
            <a:r>
              <a:rPr dirty="0" sz="1450" spc="-10">
                <a:latin typeface="Times New Roman"/>
                <a:cs typeface="Times New Roman"/>
              </a:rPr>
              <a:t>hand the windac, </a:t>
            </a:r>
            <a:r>
              <a:rPr dirty="0" sz="1450" spc="-5">
                <a:latin typeface="Times New Roman"/>
                <a:cs typeface="Times New Roman"/>
              </a:rPr>
              <a:t>or </a:t>
            </a:r>
            <a:r>
              <a:rPr dirty="0" sz="1450" spc="-10">
                <a:latin typeface="Times New Roman"/>
                <a:cs typeface="Times New Roman"/>
              </a:rPr>
              <a:t>grappling-  iron that </a:t>
            </a:r>
            <a:r>
              <a:rPr dirty="0" sz="1450" spc="-5">
                <a:latin typeface="Times New Roman"/>
                <a:cs typeface="Times New Roman"/>
              </a:rPr>
              <a:t>he </a:t>
            </a:r>
            <a:r>
              <a:rPr dirty="0" sz="1450" spc="-10">
                <a:latin typeface="Times New Roman"/>
                <a:cs typeface="Times New Roman"/>
              </a:rPr>
              <a:t>used to bend it. Otherwise they had </a:t>
            </a:r>
            <a:r>
              <a:rPr dirty="0" sz="1450" spc="-5">
                <a:latin typeface="Times New Roman"/>
                <a:cs typeface="Times New Roman"/>
              </a:rPr>
              <a:t>not </a:t>
            </a:r>
            <a:r>
              <a:rPr dirty="0" sz="1450" spc="-10">
                <a:latin typeface="Times New Roman"/>
                <a:cs typeface="Times New Roman"/>
              </a:rPr>
              <a:t>dared to stir; and this  scene </a:t>
            </a:r>
            <a:r>
              <a:rPr dirty="0" sz="1450" spc="-5">
                <a:latin typeface="Times New Roman"/>
                <a:cs typeface="Times New Roman"/>
              </a:rPr>
              <a:t>of </a:t>
            </a:r>
            <a:r>
              <a:rPr dirty="0" sz="1450" spc="-10">
                <a:latin typeface="Times New Roman"/>
                <a:cs typeface="Times New Roman"/>
              </a:rPr>
              <a:t>forest life had </a:t>
            </a:r>
            <a:r>
              <a:rPr dirty="0" sz="1450" spc="-5">
                <a:latin typeface="Times New Roman"/>
                <a:cs typeface="Times New Roman"/>
              </a:rPr>
              <a:t>gone on </a:t>
            </a:r>
            <a:r>
              <a:rPr dirty="0" sz="1450" spc="-10">
                <a:latin typeface="Times New Roman"/>
                <a:cs typeface="Times New Roman"/>
              </a:rPr>
              <a:t>before their eyes like </a:t>
            </a:r>
            <a:r>
              <a:rPr dirty="0" sz="1450" spc="-5">
                <a:latin typeface="Times New Roman"/>
                <a:cs typeface="Times New Roman"/>
              </a:rPr>
              <a:t>a </a:t>
            </a:r>
            <a:r>
              <a:rPr dirty="0" sz="1450" spc="-10">
                <a:latin typeface="Times New Roman"/>
                <a:cs typeface="Times New Roman"/>
              </a:rPr>
              <a:t>scene </a:t>
            </a:r>
            <a:r>
              <a:rPr dirty="0" sz="1450" spc="-5">
                <a:latin typeface="Times New Roman"/>
                <a:cs typeface="Times New Roman"/>
              </a:rPr>
              <a:t>upon a </a:t>
            </a:r>
            <a:r>
              <a:rPr dirty="0" sz="1450" spc="-10">
                <a:latin typeface="Times New Roman"/>
                <a:cs typeface="Times New Roman"/>
              </a:rPr>
              <a:t>theatre.  But now there came </a:t>
            </a:r>
            <a:r>
              <a:rPr dirty="0" sz="1450" spc="-5">
                <a:latin typeface="Times New Roman"/>
                <a:cs typeface="Times New Roman"/>
              </a:rPr>
              <a:t>a </a:t>
            </a:r>
            <a:r>
              <a:rPr dirty="0" sz="1450" spc="-10">
                <a:latin typeface="Times New Roman"/>
                <a:cs typeface="Times New Roman"/>
              </a:rPr>
              <a:t>strange interruption. The tall chimney which </a:t>
            </a:r>
            <a:r>
              <a:rPr dirty="0" sz="1450" spc="-15">
                <a:latin typeface="Times New Roman"/>
                <a:cs typeface="Times New Roman"/>
              </a:rPr>
              <a:t>over-  </a:t>
            </a:r>
            <a:r>
              <a:rPr dirty="0" sz="1450" spc="-10">
                <a:latin typeface="Times New Roman"/>
                <a:cs typeface="Times New Roman"/>
              </a:rPr>
              <a:t>topped the remainder </a:t>
            </a:r>
            <a:r>
              <a:rPr dirty="0" sz="1450" spc="-5">
                <a:latin typeface="Times New Roman"/>
                <a:cs typeface="Times New Roman"/>
              </a:rPr>
              <a:t>of </a:t>
            </a:r>
            <a:r>
              <a:rPr dirty="0" sz="1450" spc="-10">
                <a:latin typeface="Times New Roman"/>
                <a:cs typeface="Times New Roman"/>
              </a:rPr>
              <a:t>the ruins rose right above their hiding-place. There  came </a:t>
            </a:r>
            <a:r>
              <a:rPr dirty="0" sz="1450" spc="-5">
                <a:latin typeface="Times New Roman"/>
                <a:cs typeface="Times New Roman"/>
              </a:rPr>
              <a:t>a </a:t>
            </a:r>
            <a:r>
              <a:rPr dirty="0" sz="1450" spc="-10">
                <a:latin typeface="Times New Roman"/>
                <a:cs typeface="Times New Roman"/>
              </a:rPr>
              <a:t>whistle in the </a:t>
            </a:r>
            <a:r>
              <a:rPr dirty="0" sz="1450" spc="-25">
                <a:latin typeface="Times New Roman"/>
                <a:cs typeface="Times New Roman"/>
              </a:rPr>
              <a:t>air, </a:t>
            </a:r>
            <a:r>
              <a:rPr dirty="0" sz="1450" spc="-10">
                <a:latin typeface="Times New Roman"/>
                <a:cs typeface="Times New Roman"/>
              </a:rPr>
              <a:t>and then </a:t>
            </a:r>
            <a:r>
              <a:rPr dirty="0" sz="1450" spc="-5">
                <a:latin typeface="Times New Roman"/>
                <a:cs typeface="Times New Roman"/>
              </a:rPr>
              <a:t>a </a:t>
            </a:r>
            <a:r>
              <a:rPr dirty="0" sz="1450" spc="-10">
                <a:latin typeface="Times New Roman"/>
                <a:cs typeface="Times New Roman"/>
              </a:rPr>
              <a:t>sounding smack, and the fragments </a:t>
            </a:r>
            <a:r>
              <a:rPr dirty="0" sz="1450" spc="-5">
                <a:latin typeface="Times New Roman"/>
                <a:cs typeface="Times New Roman"/>
              </a:rPr>
              <a:t>of a  </a:t>
            </a:r>
            <a:r>
              <a:rPr dirty="0" sz="1450" spc="-10">
                <a:latin typeface="Times New Roman"/>
                <a:cs typeface="Times New Roman"/>
              </a:rPr>
              <a:t>broken arrow fell about their ears. Some </a:t>
            </a:r>
            <a:r>
              <a:rPr dirty="0" sz="1450" spc="-5">
                <a:latin typeface="Times New Roman"/>
                <a:cs typeface="Times New Roman"/>
              </a:rPr>
              <a:t>one </a:t>
            </a:r>
            <a:r>
              <a:rPr dirty="0" sz="1450" spc="-10">
                <a:latin typeface="Times New Roman"/>
                <a:cs typeface="Times New Roman"/>
              </a:rPr>
              <a:t>from the upper quarters </a:t>
            </a:r>
            <a:r>
              <a:rPr dirty="0" sz="1450" spc="-5">
                <a:latin typeface="Times New Roman"/>
                <a:cs typeface="Times New Roman"/>
              </a:rPr>
              <a:t>of </a:t>
            </a:r>
            <a:r>
              <a:rPr dirty="0" sz="1450" spc="-10">
                <a:latin typeface="Times New Roman"/>
                <a:cs typeface="Times New Roman"/>
              </a:rPr>
              <a:t>the  wood, perhaps the very sentinel they saw posted in the </a:t>
            </a:r>
            <a:r>
              <a:rPr dirty="0" sz="1450" spc="-25">
                <a:latin typeface="Times New Roman"/>
                <a:cs typeface="Times New Roman"/>
              </a:rPr>
              <a:t>fir, </a:t>
            </a:r>
            <a:r>
              <a:rPr dirty="0" sz="1450" spc="-10">
                <a:latin typeface="Times New Roman"/>
                <a:cs typeface="Times New Roman"/>
              </a:rPr>
              <a:t>had shot an arrow at  the chimney-top.</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Matcham could </a:t>
            </a:r>
            <a:r>
              <a:rPr dirty="0" sz="1450" spc="-5">
                <a:latin typeface="Times New Roman"/>
                <a:cs typeface="Times New Roman"/>
              </a:rPr>
              <a:t>not </a:t>
            </a:r>
            <a:r>
              <a:rPr dirty="0" sz="1450" spc="-10">
                <a:latin typeface="Times New Roman"/>
                <a:cs typeface="Times New Roman"/>
              </a:rPr>
              <a:t>restrain </a:t>
            </a:r>
            <a:r>
              <a:rPr dirty="0" sz="1450" spc="-5">
                <a:latin typeface="Times New Roman"/>
                <a:cs typeface="Times New Roman"/>
              </a:rPr>
              <a:t>a </a:t>
            </a:r>
            <a:r>
              <a:rPr dirty="0" sz="1450" spc="-10">
                <a:latin typeface="Times New Roman"/>
                <a:cs typeface="Times New Roman"/>
              </a:rPr>
              <a:t>little </a:t>
            </a:r>
            <a:r>
              <a:rPr dirty="0" sz="1450" spc="-30">
                <a:latin typeface="Times New Roman"/>
                <a:cs typeface="Times New Roman"/>
              </a:rPr>
              <a:t>cry,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instantly stifled, and even  Dick started with surprise, and dropped the windac from his fingers. But to the  fellows </a:t>
            </a:r>
            <a:r>
              <a:rPr dirty="0" sz="1450" spc="-5">
                <a:latin typeface="Times New Roman"/>
                <a:cs typeface="Times New Roman"/>
              </a:rPr>
              <a:t>on </a:t>
            </a:r>
            <a:r>
              <a:rPr dirty="0" sz="1450" spc="-10">
                <a:latin typeface="Times New Roman"/>
                <a:cs typeface="Times New Roman"/>
              </a:rPr>
              <a:t>the lawn, this shaft was an expected signal. They were all afoot  </a:t>
            </a:r>
            <a:r>
              <a:rPr dirty="0" sz="1450" spc="-15">
                <a:latin typeface="Times New Roman"/>
                <a:cs typeface="Times New Roman"/>
              </a:rPr>
              <a:t>together, </a:t>
            </a:r>
            <a:r>
              <a:rPr dirty="0" sz="1450" spc="-10">
                <a:latin typeface="Times New Roman"/>
                <a:cs typeface="Times New Roman"/>
              </a:rPr>
              <a:t>tightening their belts, testing their bow-strings, loosening sword and  dagger in the sheath. Ellis held </a:t>
            </a:r>
            <a:r>
              <a:rPr dirty="0" sz="1450" spc="-5">
                <a:latin typeface="Times New Roman"/>
                <a:cs typeface="Times New Roman"/>
              </a:rPr>
              <a:t>up </a:t>
            </a:r>
            <a:r>
              <a:rPr dirty="0" sz="1450" spc="-10">
                <a:latin typeface="Times New Roman"/>
                <a:cs typeface="Times New Roman"/>
              </a:rPr>
              <a:t>his hand; his face had suddenly assumed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savage energy; the white </a:t>
            </a:r>
            <a:r>
              <a:rPr dirty="0" sz="1450" spc="-5">
                <a:latin typeface="Times New Roman"/>
                <a:cs typeface="Times New Roman"/>
              </a:rPr>
              <a:t>of </a:t>
            </a:r>
            <a:r>
              <a:rPr dirty="0" sz="1450" spc="-10">
                <a:latin typeface="Times New Roman"/>
                <a:cs typeface="Times New Roman"/>
              </a:rPr>
              <a:t>his eyes shone in his sun-brown</a:t>
            </a:r>
            <a:r>
              <a:rPr dirty="0" sz="1450" spc="9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“Lads,” </a:t>
            </a:r>
            <a:r>
              <a:rPr dirty="0" sz="1450" spc="-5">
                <a:latin typeface="Times New Roman"/>
                <a:cs typeface="Times New Roman"/>
              </a:rPr>
              <a:t>he </a:t>
            </a:r>
            <a:r>
              <a:rPr dirty="0" sz="1450" spc="-10">
                <a:latin typeface="Times New Roman"/>
                <a:cs typeface="Times New Roman"/>
              </a:rPr>
              <a:t>said, “ye know </a:t>
            </a:r>
            <a:r>
              <a:rPr dirty="0" sz="1450" spc="-5">
                <a:latin typeface="Times New Roman"/>
                <a:cs typeface="Times New Roman"/>
              </a:rPr>
              <a:t>your </a:t>
            </a:r>
            <a:r>
              <a:rPr dirty="0" sz="1450" spc="-10">
                <a:latin typeface="Times New Roman"/>
                <a:cs typeface="Times New Roman"/>
              </a:rPr>
              <a:t>places. Let </a:t>
            </a:r>
            <a:r>
              <a:rPr dirty="0" sz="1450" spc="-5">
                <a:latin typeface="Times New Roman"/>
                <a:cs typeface="Times New Roman"/>
              </a:rPr>
              <a:t>not one </a:t>
            </a:r>
            <a:r>
              <a:rPr dirty="0" sz="1450" spc="-25">
                <a:latin typeface="Times New Roman"/>
                <a:cs typeface="Times New Roman"/>
              </a:rPr>
              <a:t>man’s </a:t>
            </a:r>
            <a:r>
              <a:rPr dirty="0" sz="1450" spc="-10">
                <a:latin typeface="Times New Roman"/>
                <a:cs typeface="Times New Roman"/>
              </a:rPr>
              <a:t>soul escape </a:t>
            </a:r>
            <a:r>
              <a:rPr dirty="0" sz="1450" spc="-5">
                <a:latin typeface="Times New Roman"/>
                <a:cs typeface="Times New Roman"/>
              </a:rPr>
              <a:t>you.  </a:t>
            </a:r>
            <a:r>
              <a:rPr dirty="0" sz="1450" spc="-10">
                <a:latin typeface="Times New Roman"/>
                <a:cs typeface="Times New Roman"/>
              </a:rPr>
              <a:t>Appleyard was </a:t>
            </a:r>
            <a:r>
              <a:rPr dirty="0" sz="1450" spc="-5">
                <a:latin typeface="Times New Roman"/>
                <a:cs typeface="Times New Roman"/>
              </a:rPr>
              <a:t>a </a:t>
            </a:r>
            <a:r>
              <a:rPr dirty="0" sz="1450" spc="-10">
                <a:latin typeface="Times New Roman"/>
                <a:cs typeface="Times New Roman"/>
              </a:rPr>
              <a:t>whet before </a:t>
            </a:r>
            <a:r>
              <a:rPr dirty="0" sz="1450" spc="-5">
                <a:latin typeface="Times New Roman"/>
                <a:cs typeface="Times New Roman"/>
              </a:rPr>
              <a:t>a </a:t>
            </a:r>
            <a:r>
              <a:rPr dirty="0" sz="1450" spc="-10">
                <a:latin typeface="Times New Roman"/>
                <a:cs typeface="Times New Roman"/>
              </a:rPr>
              <a:t>meal; </a:t>
            </a:r>
            <a:r>
              <a:rPr dirty="0" sz="1450" spc="-5">
                <a:latin typeface="Times New Roman"/>
                <a:cs typeface="Times New Roman"/>
              </a:rPr>
              <a:t>but </a:t>
            </a:r>
            <a:r>
              <a:rPr dirty="0" sz="1450" spc="-10">
                <a:latin typeface="Times New Roman"/>
                <a:cs typeface="Times New Roman"/>
              </a:rPr>
              <a:t>now we </a:t>
            </a:r>
            <a:r>
              <a:rPr dirty="0" sz="1450" spc="-5">
                <a:latin typeface="Times New Roman"/>
                <a:cs typeface="Times New Roman"/>
              </a:rPr>
              <a:t>go </a:t>
            </a:r>
            <a:r>
              <a:rPr dirty="0" sz="1450" spc="-10">
                <a:latin typeface="Times New Roman"/>
                <a:cs typeface="Times New Roman"/>
              </a:rPr>
              <a:t>to table. </a:t>
            </a:r>
            <a:r>
              <a:rPr dirty="0" sz="1450" spc="-5">
                <a:latin typeface="Times New Roman"/>
                <a:cs typeface="Times New Roman"/>
              </a:rPr>
              <a:t>I </a:t>
            </a:r>
            <a:r>
              <a:rPr dirty="0" sz="1450" spc="-10">
                <a:latin typeface="Times New Roman"/>
                <a:cs typeface="Times New Roman"/>
              </a:rPr>
              <a:t>have three men  whom </a:t>
            </a:r>
            <a:r>
              <a:rPr dirty="0" sz="1450" spc="-5">
                <a:latin typeface="Times New Roman"/>
                <a:cs typeface="Times New Roman"/>
              </a:rPr>
              <a:t>I </a:t>
            </a:r>
            <a:r>
              <a:rPr dirty="0" sz="1450" spc="-10">
                <a:latin typeface="Times New Roman"/>
                <a:cs typeface="Times New Roman"/>
              </a:rPr>
              <a:t>will bitterly avenge—Harry Shelton, Simon </a:t>
            </a:r>
            <a:r>
              <a:rPr dirty="0" sz="1450" spc="-20">
                <a:latin typeface="Times New Roman"/>
                <a:cs typeface="Times New Roman"/>
              </a:rPr>
              <a:t>Malmesbury, </a:t>
            </a:r>
            <a:r>
              <a:rPr dirty="0" sz="1450" spc="-10">
                <a:latin typeface="Times New Roman"/>
                <a:cs typeface="Times New Roman"/>
              </a:rPr>
              <a:t>and”—  striking his broad bosom—“and Ellis Duckworth, </a:t>
            </a:r>
            <a:r>
              <a:rPr dirty="0" sz="1450" spc="-5">
                <a:latin typeface="Times New Roman"/>
                <a:cs typeface="Times New Roman"/>
              </a:rPr>
              <a:t>by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mass!”</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Another man came, red with </a:t>
            </a:r>
            <a:r>
              <a:rPr dirty="0" sz="1450" spc="-25">
                <a:latin typeface="Times New Roman"/>
                <a:cs typeface="Times New Roman"/>
              </a:rPr>
              <a:t>hurry, </a:t>
            </a:r>
            <a:r>
              <a:rPr dirty="0" sz="1450" spc="-10">
                <a:latin typeface="Times New Roman"/>
                <a:cs typeface="Times New Roman"/>
              </a:rPr>
              <a:t>through the</a:t>
            </a:r>
            <a:r>
              <a:rPr dirty="0" sz="1450" spc="50">
                <a:latin typeface="Times New Roman"/>
                <a:cs typeface="Times New Roman"/>
              </a:rPr>
              <a:t> </a:t>
            </a:r>
            <a:r>
              <a:rPr dirty="0" sz="1450" spc="-10">
                <a:latin typeface="Times New Roman"/>
                <a:cs typeface="Times New Roman"/>
              </a:rPr>
              <a:t>thorns.</a:t>
            </a:r>
            <a:endParaRPr sz="145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075" cy="9318625"/>
          </a:xfrm>
          <a:prstGeom prst="rect">
            <a:avLst/>
          </a:prstGeom>
        </p:spPr>
        <p:txBody>
          <a:bodyPr wrap="square" lIns="0" tIns="12700" rIns="0" bIns="0" rtlCol="0" vert="horz">
            <a:spAutoFit/>
          </a:bodyPr>
          <a:lstStyle/>
          <a:p>
            <a:pPr algn="just" marL="12700" marR="363220">
              <a:lnSpc>
                <a:spcPct val="132400"/>
              </a:lnSpc>
              <a:spcBef>
                <a:spcPts val="100"/>
              </a:spcBef>
            </a:pPr>
            <a:r>
              <a:rPr dirty="0" sz="1450" spc="-20">
                <a:latin typeface="Times New Roman"/>
                <a:cs typeface="Times New Roman"/>
              </a:rPr>
              <a:t>“’Tis </a:t>
            </a:r>
            <a:r>
              <a:rPr dirty="0" sz="1450" spc="-5">
                <a:latin typeface="Times New Roman"/>
                <a:cs typeface="Times New Roman"/>
              </a:rPr>
              <a:t>not </a:t>
            </a:r>
            <a:r>
              <a:rPr dirty="0" sz="1450" spc="-10">
                <a:latin typeface="Times New Roman"/>
                <a:cs typeface="Times New Roman"/>
              </a:rPr>
              <a:t>Sir Daniel!” </a:t>
            </a:r>
            <a:r>
              <a:rPr dirty="0" sz="1450" spc="-5">
                <a:latin typeface="Times New Roman"/>
                <a:cs typeface="Times New Roman"/>
              </a:rPr>
              <a:t>he </a:t>
            </a:r>
            <a:r>
              <a:rPr dirty="0" sz="1450" spc="-10">
                <a:latin typeface="Times New Roman"/>
                <a:cs typeface="Times New Roman"/>
              </a:rPr>
              <a:t>panted. “They are </a:t>
            </a:r>
            <a:r>
              <a:rPr dirty="0" sz="1450" spc="-5">
                <a:latin typeface="Times New Roman"/>
                <a:cs typeface="Times New Roman"/>
              </a:rPr>
              <a:t>but </a:t>
            </a:r>
            <a:r>
              <a:rPr dirty="0" sz="1450" spc="-10">
                <a:latin typeface="Times New Roman"/>
                <a:cs typeface="Times New Roman"/>
              </a:rPr>
              <a:t>seven. Is the arrow gone?”  “It struck </a:t>
            </a:r>
            <a:r>
              <a:rPr dirty="0" sz="1450" spc="-5">
                <a:latin typeface="Times New Roman"/>
                <a:cs typeface="Times New Roman"/>
              </a:rPr>
              <a:t>but </a:t>
            </a:r>
            <a:r>
              <a:rPr dirty="0" sz="1450" spc="-25">
                <a:latin typeface="Times New Roman"/>
                <a:cs typeface="Times New Roman"/>
              </a:rPr>
              <a:t>now,” </a:t>
            </a:r>
            <a:r>
              <a:rPr dirty="0" sz="1450" spc="-10">
                <a:latin typeface="Times New Roman"/>
                <a:cs typeface="Times New Roman"/>
              </a:rPr>
              <a:t>replied</a:t>
            </a:r>
            <a:r>
              <a:rPr dirty="0" sz="1450" spc="20">
                <a:latin typeface="Times New Roman"/>
                <a:cs typeface="Times New Roman"/>
              </a:rPr>
              <a:t> </a:t>
            </a:r>
            <a:r>
              <a:rPr dirty="0" sz="1450" spc="-10">
                <a:latin typeface="Times New Roman"/>
                <a:cs typeface="Times New Roman"/>
              </a:rPr>
              <a:t>Ellis.</a:t>
            </a:r>
            <a:endParaRPr sz="1450">
              <a:latin typeface="Times New Roman"/>
              <a:cs typeface="Times New Roman"/>
            </a:endParaRPr>
          </a:p>
          <a:p>
            <a:pPr algn="just" marL="12700" marR="10795">
              <a:lnSpc>
                <a:spcPts val="1730"/>
              </a:lnSpc>
              <a:spcBef>
                <a:spcPts val="630"/>
              </a:spcBef>
            </a:pPr>
            <a:r>
              <a:rPr dirty="0" sz="1450" spc="-10">
                <a:latin typeface="Times New Roman"/>
                <a:cs typeface="Times New Roman"/>
              </a:rPr>
              <a:t>“A murrain!” cried the </a:t>
            </a:r>
            <a:r>
              <a:rPr dirty="0" sz="1450" spc="-20">
                <a:latin typeface="Times New Roman"/>
                <a:cs typeface="Times New Roman"/>
              </a:rPr>
              <a:t>messenger. </a:t>
            </a:r>
            <a:r>
              <a:rPr dirty="0" sz="1450" spc="-10">
                <a:latin typeface="Times New Roman"/>
                <a:cs typeface="Times New Roman"/>
              </a:rPr>
              <a:t>“Methought </a:t>
            </a:r>
            <a:r>
              <a:rPr dirty="0" sz="1450" spc="-5">
                <a:latin typeface="Times New Roman"/>
                <a:cs typeface="Times New Roman"/>
              </a:rPr>
              <a:t>I </a:t>
            </a:r>
            <a:r>
              <a:rPr dirty="0" sz="1450" spc="-10">
                <a:latin typeface="Times New Roman"/>
                <a:cs typeface="Times New Roman"/>
              </a:rPr>
              <a:t>heard it whistle. And </a:t>
            </a:r>
            <a:r>
              <a:rPr dirty="0" sz="1450" spc="-5">
                <a:latin typeface="Times New Roman"/>
                <a:cs typeface="Times New Roman"/>
              </a:rPr>
              <a:t>I go  </a:t>
            </a:r>
            <a:r>
              <a:rPr dirty="0" sz="1450" spc="-10">
                <a:latin typeface="Times New Roman"/>
                <a:cs typeface="Times New Roman"/>
              </a:rPr>
              <a:t>dinnerless!”</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In the space </a:t>
            </a:r>
            <a:r>
              <a:rPr dirty="0" sz="1450" spc="-5">
                <a:latin typeface="Times New Roman"/>
                <a:cs typeface="Times New Roman"/>
              </a:rPr>
              <a:t>of a </a:t>
            </a:r>
            <a:r>
              <a:rPr dirty="0" sz="1450" spc="-10">
                <a:latin typeface="Times New Roman"/>
                <a:cs typeface="Times New Roman"/>
              </a:rPr>
              <a:t>minute, some running, some walking </a:t>
            </a:r>
            <a:r>
              <a:rPr dirty="0" sz="1450" spc="-20">
                <a:latin typeface="Times New Roman"/>
                <a:cs typeface="Times New Roman"/>
              </a:rPr>
              <a:t>sharply, </a:t>
            </a:r>
            <a:r>
              <a:rPr dirty="0" sz="1450" spc="-10">
                <a:latin typeface="Times New Roman"/>
                <a:cs typeface="Times New Roman"/>
              </a:rPr>
              <a:t>according as  their stations were nearer </a:t>
            </a:r>
            <a:r>
              <a:rPr dirty="0" sz="1450" spc="-5">
                <a:latin typeface="Times New Roman"/>
                <a:cs typeface="Times New Roman"/>
              </a:rPr>
              <a:t>or </a:t>
            </a:r>
            <a:r>
              <a:rPr dirty="0" sz="1450" spc="-10">
                <a:latin typeface="Times New Roman"/>
                <a:cs typeface="Times New Roman"/>
              </a:rPr>
              <a:t>farther </a:t>
            </a:r>
            <a:r>
              <a:rPr dirty="0" sz="1450" spc="-30">
                <a:latin typeface="Times New Roman"/>
                <a:cs typeface="Times New Roman"/>
              </a:rPr>
              <a:t>away, </a:t>
            </a:r>
            <a:r>
              <a:rPr dirty="0" sz="1450" spc="-10">
                <a:latin typeface="Times New Roman"/>
                <a:cs typeface="Times New Roman"/>
              </a:rPr>
              <a:t>the men </a:t>
            </a:r>
            <a:r>
              <a:rPr dirty="0" sz="1450" spc="-5">
                <a:latin typeface="Times New Roman"/>
                <a:cs typeface="Times New Roman"/>
              </a:rPr>
              <a:t>of </a:t>
            </a:r>
            <a:r>
              <a:rPr dirty="0" sz="1450" spc="-10">
                <a:latin typeface="Times New Roman"/>
                <a:cs typeface="Times New Roman"/>
              </a:rPr>
              <a:t>the Black Arrow had all  disappeared from the neighbourhood </a:t>
            </a:r>
            <a:r>
              <a:rPr dirty="0" sz="1450" spc="-5">
                <a:latin typeface="Times New Roman"/>
                <a:cs typeface="Times New Roman"/>
              </a:rPr>
              <a:t>of </a:t>
            </a:r>
            <a:r>
              <a:rPr dirty="0" sz="1450" spc="-10">
                <a:latin typeface="Times New Roman"/>
                <a:cs typeface="Times New Roman"/>
              </a:rPr>
              <a:t>the ruined house; and the caldron, and  the fire, which was now burning </a:t>
            </a:r>
            <a:r>
              <a:rPr dirty="0" sz="1450" spc="-30">
                <a:latin typeface="Times New Roman"/>
                <a:cs typeface="Times New Roman"/>
              </a:rPr>
              <a:t>low, </a:t>
            </a:r>
            <a:r>
              <a:rPr dirty="0" sz="1450" spc="-10">
                <a:latin typeface="Times New Roman"/>
                <a:cs typeface="Times New Roman"/>
              </a:rPr>
              <a:t>and the dead </a:t>
            </a:r>
            <a:r>
              <a:rPr dirty="0" sz="1450" spc="-15">
                <a:latin typeface="Times New Roman"/>
                <a:cs typeface="Times New Roman"/>
              </a:rPr>
              <a:t>deer’s </a:t>
            </a:r>
            <a:r>
              <a:rPr dirty="0" sz="1450" spc="-10">
                <a:latin typeface="Times New Roman"/>
                <a:cs typeface="Times New Roman"/>
              </a:rPr>
              <a:t>carcase </a:t>
            </a:r>
            <a:r>
              <a:rPr dirty="0" sz="1450" spc="-5">
                <a:latin typeface="Times New Roman"/>
                <a:cs typeface="Times New Roman"/>
              </a:rPr>
              <a:t>on </a:t>
            </a:r>
            <a:r>
              <a:rPr dirty="0" sz="1450" spc="-10">
                <a:latin typeface="Times New Roman"/>
                <a:cs typeface="Times New Roman"/>
              </a:rPr>
              <a:t>the  hawthorn, remained alone to testify they had been</a:t>
            </a:r>
            <a:r>
              <a:rPr dirty="0" sz="1450" spc="35">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00">
              <a:latin typeface="Times New Roman"/>
              <a:cs typeface="Times New Roman"/>
            </a:endParaRPr>
          </a:p>
          <a:p>
            <a:pPr algn="ctr">
              <a:lnSpc>
                <a:spcPct val="100000"/>
              </a:lnSpc>
            </a:pPr>
            <a:r>
              <a:rPr dirty="0" sz="1450" spc="-15" b="1">
                <a:latin typeface="Times New Roman"/>
                <a:cs typeface="Times New Roman"/>
              </a:rPr>
              <a:t>CHAPTER V—“BLOODY </a:t>
            </a:r>
            <a:r>
              <a:rPr dirty="0" sz="1450" spc="-10" b="1">
                <a:latin typeface="Times New Roman"/>
                <a:cs typeface="Times New Roman"/>
              </a:rPr>
              <a:t>AS THE</a:t>
            </a:r>
            <a:r>
              <a:rPr dirty="0" sz="1450" spc="-35" b="1">
                <a:latin typeface="Times New Roman"/>
                <a:cs typeface="Times New Roman"/>
              </a:rPr>
              <a:t> </a:t>
            </a:r>
            <a:r>
              <a:rPr dirty="0" sz="1450" spc="-15" b="1">
                <a:latin typeface="Times New Roman"/>
                <a:cs typeface="Times New Roman"/>
              </a:rPr>
              <a:t>HUNTER”</a:t>
            </a:r>
            <a:endParaRPr sz="1450">
              <a:latin typeface="Times New Roman"/>
              <a:cs typeface="Times New Roman"/>
            </a:endParaRPr>
          </a:p>
          <a:p>
            <a:pPr>
              <a:lnSpc>
                <a:spcPct val="100000"/>
              </a:lnSpc>
            </a:pPr>
            <a:endParaRPr sz="2050">
              <a:latin typeface="Times New Roman"/>
              <a:cs typeface="Times New Roman"/>
            </a:endParaRPr>
          </a:p>
          <a:p>
            <a:pPr algn="just" marL="12700" marR="7620">
              <a:lnSpc>
                <a:spcPts val="1730"/>
              </a:lnSpc>
            </a:pPr>
            <a:r>
              <a:rPr dirty="0" sz="1450" spc="-10">
                <a:latin typeface="Times New Roman"/>
                <a:cs typeface="Times New Roman"/>
              </a:rPr>
              <a:t>The lads lay quiet till the last footstep had melted </a:t>
            </a:r>
            <a:r>
              <a:rPr dirty="0" sz="1450" spc="-5">
                <a:latin typeface="Times New Roman"/>
                <a:cs typeface="Times New Roman"/>
              </a:rPr>
              <a:t>on </a:t>
            </a:r>
            <a:r>
              <a:rPr dirty="0" sz="1450" spc="-10">
                <a:latin typeface="Times New Roman"/>
                <a:cs typeface="Times New Roman"/>
              </a:rPr>
              <a:t>the wind. Then they  arose, and with many an ache, for they were weary with constraint, clambered  through the ruins, and recrossed the ditch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rafter. </a:t>
            </a:r>
            <a:r>
              <a:rPr dirty="0" sz="1450" spc="-10">
                <a:latin typeface="Times New Roman"/>
                <a:cs typeface="Times New Roman"/>
              </a:rPr>
              <a:t>Matcham had picked  </a:t>
            </a:r>
            <a:r>
              <a:rPr dirty="0" sz="1450" spc="-5">
                <a:latin typeface="Times New Roman"/>
                <a:cs typeface="Times New Roman"/>
              </a:rPr>
              <a:t>up </a:t>
            </a:r>
            <a:r>
              <a:rPr dirty="0" sz="1450" spc="-10">
                <a:latin typeface="Times New Roman"/>
                <a:cs typeface="Times New Roman"/>
              </a:rPr>
              <a:t>the windac and went first, Dick following </a:t>
            </a:r>
            <a:r>
              <a:rPr dirty="0" sz="1450" spc="-25">
                <a:latin typeface="Times New Roman"/>
                <a:cs typeface="Times New Roman"/>
              </a:rPr>
              <a:t>stiffly, </a:t>
            </a:r>
            <a:r>
              <a:rPr dirty="0" sz="1450" spc="-10">
                <a:latin typeface="Times New Roman"/>
                <a:cs typeface="Times New Roman"/>
              </a:rPr>
              <a:t>with his cross-bow </a:t>
            </a:r>
            <a:r>
              <a:rPr dirty="0" sz="1450" spc="-5">
                <a:latin typeface="Times New Roman"/>
                <a:cs typeface="Times New Roman"/>
              </a:rPr>
              <a:t>on </a:t>
            </a:r>
            <a:r>
              <a:rPr dirty="0" sz="1450" spc="-10">
                <a:latin typeface="Times New Roman"/>
                <a:cs typeface="Times New Roman"/>
              </a:rPr>
              <a:t>his  arm.</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“And </a:t>
            </a:r>
            <a:r>
              <a:rPr dirty="0" sz="1450" spc="-25">
                <a:latin typeface="Times New Roman"/>
                <a:cs typeface="Times New Roman"/>
              </a:rPr>
              <a:t>now,” </a:t>
            </a:r>
            <a:r>
              <a:rPr dirty="0" sz="1450" spc="-10">
                <a:latin typeface="Times New Roman"/>
                <a:cs typeface="Times New Roman"/>
              </a:rPr>
              <a:t>said Matcham, “forth to</a:t>
            </a:r>
            <a:r>
              <a:rPr dirty="0" sz="1450" spc="35">
                <a:latin typeface="Times New Roman"/>
                <a:cs typeface="Times New Roman"/>
              </a:rPr>
              <a:t> </a:t>
            </a:r>
            <a:r>
              <a:rPr dirty="0" sz="1450" spc="-10">
                <a:latin typeface="Times New Roman"/>
                <a:cs typeface="Times New Roman"/>
              </a:rPr>
              <a:t>Holywood.”</a:t>
            </a:r>
            <a:endParaRPr sz="1450">
              <a:latin typeface="Times New Roman"/>
              <a:cs typeface="Times New Roman"/>
            </a:endParaRPr>
          </a:p>
          <a:p>
            <a:pPr algn="just" marL="12700" marR="5715">
              <a:lnSpc>
                <a:spcPts val="1730"/>
              </a:lnSpc>
              <a:spcBef>
                <a:spcPts val="630"/>
              </a:spcBef>
            </a:pPr>
            <a:r>
              <a:rPr dirty="0" sz="1450" spc="-45">
                <a:latin typeface="Times New Roman"/>
                <a:cs typeface="Times New Roman"/>
              </a:rPr>
              <a:t>“To </a:t>
            </a:r>
            <a:r>
              <a:rPr dirty="0" sz="1450" spc="-10">
                <a:latin typeface="Times New Roman"/>
                <a:cs typeface="Times New Roman"/>
              </a:rPr>
              <a:t>Holywood!” cried Dick, “when </a:t>
            </a:r>
            <a:r>
              <a:rPr dirty="0" sz="1450" spc="-5">
                <a:latin typeface="Times New Roman"/>
                <a:cs typeface="Times New Roman"/>
              </a:rPr>
              <a:t>good </a:t>
            </a:r>
            <a:r>
              <a:rPr dirty="0" sz="1450" spc="-10">
                <a:latin typeface="Times New Roman"/>
                <a:cs typeface="Times New Roman"/>
              </a:rPr>
              <a:t>fellows stand shot? Not I! </a:t>
            </a:r>
            <a:r>
              <a:rPr dirty="0" sz="1450" spc="-5">
                <a:latin typeface="Times New Roman"/>
                <a:cs typeface="Times New Roman"/>
              </a:rPr>
              <a:t>I </a:t>
            </a:r>
            <a:r>
              <a:rPr dirty="0" sz="1450" spc="-10">
                <a:latin typeface="Times New Roman"/>
                <a:cs typeface="Times New Roman"/>
              </a:rPr>
              <a:t>would  see </a:t>
            </a:r>
            <a:r>
              <a:rPr dirty="0" sz="1450" spc="-5">
                <a:latin typeface="Times New Roman"/>
                <a:cs typeface="Times New Roman"/>
              </a:rPr>
              <a:t>you </a:t>
            </a:r>
            <a:r>
              <a:rPr dirty="0" sz="1450" spc="-10">
                <a:latin typeface="Times New Roman"/>
                <a:cs typeface="Times New Roman"/>
              </a:rPr>
              <a:t>hanged first,</a:t>
            </a:r>
            <a:r>
              <a:rPr dirty="0" sz="1450">
                <a:latin typeface="Times New Roman"/>
                <a:cs typeface="Times New Roman"/>
              </a:rPr>
              <a:t> </a:t>
            </a:r>
            <a:r>
              <a:rPr dirty="0" sz="1450" spc="-10">
                <a:latin typeface="Times New Roman"/>
                <a:cs typeface="Times New Roman"/>
              </a:rPr>
              <a:t>Jack!”</a:t>
            </a:r>
            <a:endParaRPr sz="1450">
              <a:latin typeface="Times New Roman"/>
              <a:cs typeface="Times New Roman"/>
            </a:endParaRPr>
          </a:p>
          <a:p>
            <a:pPr algn="just" marL="12700">
              <a:lnSpc>
                <a:spcPct val="100000"/>
              </a:lnSpc>
              <a:spcBef>
                <a:spcPts val="505"/>
              </a:spcBef>
            </a:pPr>
            <a:r>
              <a:rPr dirty="0" sz="1450" spc="-60">
                <a:latin typeface="Times New Roman"/>
                <a:cs typeface="Times New Roman"/>
              </a:rPr>
              <a:t>“Ye </a:t>
            </a:r>
            <a:r>
              <a:rPr dirty="0" sz="1450" spc="-10">
                <a:latin typeface="Times New Roman"/>
                <a:cs typeface="Times New Roman"/>
              </a:rPr>
              <a:t>would leave me, would ye?” Matcham</a:t>
            </a:r>
            <a:r>
              <a:rPr dirty="0" sz="1450" spc="7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5080">
              <a:lnSpc>
                <a:spcPts val="1730"/>
              </a:lnSpc>
              <a:spcBef>
                <a:spcPts val="630"/>
              </a:spcBef>
            </a:pPr>
            <a:r>
              <a:rPr dirty="0" sz="1450" spc="-65">
                <a:latin typeface="Times New Roman"/>
                <a:cs typeface="Times New Roman"/>
              </a:rPr>
              <a:t>“Ay, </a:t>
            </a:r>
            <a:r>
              <a:rPr dirty="0" sz="1450" spc="-5">
                <a:latin typeface="Times New Roman"/>
                <a:cs typeface="Times New Roman"/>
              </a:rPr>
              <a:t>by </a:t>
            </a:r>
            <a:r>
              <a:rPr dirty="0" sz="1450" spc="-10">
                <a:latin typeface="Times New Roman"/>
                <a:cs typeface="Times New Roman"/>
              </a:rPr>
              <a:t>my sooth!” returned Dick. “An </a:t>
            </a:r>
            <a:r>
              <a:rPr dirty="0" sz="1450" spc="-5">
                <a:latin typeface="Times New Roman"/>
                <a:cs typeface="Times New Roman"/>
              </a:rPr>
              <a:t>I be not </a:t>
            </a:r>
            <a:r>
              <a:rPr dirty="0" sz="1450" spc="-10">
                <a:latin typeface="Times New Roman"/>
                <a:cs typeface="Times New Roman"/>
              </a:rPr>
              <a:t>in time to warn these lads,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go </a:t>
            </a:r>
            <a:r>
              <a:rPr dirty="0" sz="1450" spc="-10">
                <a:latin typeface="Times New Roman"/>
                <a:cs typeface="Times New Roman"/>
              </a:rPr>
              <a:t>die with them. What! would </a:t>
            </a:r>
            <a:r>
              <a:rPr dirty="0" sz="1450" spc="-5">
                <a:latin typeface="Times New Roman"/>
                <a:cs typeface="Times New Roman"/>
              </a:rPr>
              <a:t>ye </a:t>
            </a:r>
            <a:r>
              <a:rPr dirty="0" sz="1450" spc="-10">
                <a:latin typeface="Times New Roman"/>
                <a:cs typeface="Times New Roman"/>
              </a:rPr>
              <a:t>have me leave my own men that </a:t>
            </a:r>
            <a:r>
              <a:rPr dirty="0" sz="1450" spc="-5">
                <a:latin typeface="Times New Roman"/>
                <a:cs typeface="Times New Roman"/>
              </a:rPr>
              <a:t>I </a:t>
            </a:r>
            <a:r>
              <a:rPr dirty="0" sz="1450" spc="-10">
                <a:latin typeface="Times New Roman"/>
                <a:cs typeface="Times New Roman"/>
              </a:rPr>
              <a:t>have  lived among. </a:t>
            </a:r>
            <a:r>
              <a:rPr dirty="0" sz="1450" spc="-5">
                <a:latin typeface="Times New Roman"/>
                <a:cs typeface="Times New Roman"/>
              </a:rPr>
              <a:t>I </a:t>
            </a:r>
            <a:r>
              <a:rPr dirty="0" sz="1450" spc="-10">
                <a:latin typeface="Times New Roman"/>
                <a:cs typeface="Times New Roman"/>
              </a:rPr>
              <a:t>trow </a:t>
            </a:r>
            <a:r>
              <a:rPr dirty="0" sz="1450" spc="-5">
                <a:latin typeface="Times New Roman"/>
                <a:cs typeface="Times New Roman"/>
              </a:rPr>
              <a:t>not! </a:t>
            </a:r>
            <a:r>
              <a:rPr dirty="0" sz="1450" spc="-10">
                <a:latin typeface="Times New Roman"/>
                <a:cs typeface="Times New Roman"/>
              </a:rPr>
              <a:t>Give me my</a:t>
            </a:r>
            <a:r>
              <a:rPr dirty="0" sz="1450" spc="20">
                <a:latin typeface="Times New Roman"/>
                <a:cs typeface="Times New Roman"/>
              </a:rPr>
              <a:t> </a:t>
            </a:r>
            <a:r>
              <a:rPr dirty="0" sz="1450" spc="-10">
                <a:latin typeface="Times New Roman"/>
                <a:cs typeface="Times New Roman"/>
              </a:rPr>
              <a:t>windac.”</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But there was nothing further from </a:t>
            </a:r>
            <a:r>
              <a:rPr dirty="0" sz="1450" spc="-20">
                <a:latin typeface="Times New Roman"/>
                <a:cs typeface="Times New Roman"/>
              </a:rPr>
              <a:t>Matcham’s</a:t>
            </a:r>
            <a:r>
              <a:rPr dirty="0" sz="1450" spc="30">
                <a:latin typeface="Times New Roman"/>
                <a:cs typeface="Times New Roman"/>
              </a:rPr>
              <a:t> </a:t>
            </a:r>
            <a:r>
              <a:rPr dirty="0" sz="1450" spc="-10">
                <a:latin typeface="Times New Roman"/>
                <a:cs typeface="Times New Roman"/>
              </a:rPr>
              <a:t>mind.</a:t>
            </a:r>
            <a:endParaRPr sz="1450">
              <a:latin typeface="Times New Roman"/>
              <a:cs typeface="Times New Roman"/>
            </a:endParaRPr>
          </a:p>
          <a:p>
            <a:pPr algn="just" marL="12700" marR="8255">
              <a:lnSpc>
                <a:spcPts val="1730"/>
              </a:lnSpc>
              <a:spcBef>
                <a:spcPts val="630"/>
              </a:spcBef>
            </a:pPr>
            <a:r>
              <a:rPr dirty="0" sz="1450" spc="-10">
                <a:latin typeface="Times New Roman"/>
                <a:cs typeface="Times New Roman"/>
              </a:rPr>
              <a:t>“Dick,” </a:t>
            </a:r>
            <a:r>
              <a:rPr dirty="0" sz="1450" spc="-5">
                <a:latin typeface="Times New Roman"/>
                <a:cs typeface="Times New Roman"/>
              </a:rPr>
              <a:t>he </a:t>
            </a:r>
            <a:r>
              <a:rPr dirty="0" sz="1450" spc="-10">
                <a:latin typeface="Times New Roman"/>
                <a:cs typeface="Times New Roman"/>
              </a:rPr>
              <a:t>said, “ye sware before the saints that </a:t>
            </a:r>
            <a:r>
              <a:rPr dirty="0" sz="1450" spc="-5">
                <a:latin typeface="Times New Roman"/>
                <a:cs typeface="Times New Roman"/>
              </a:rPr>
              <a:t>ye </a:t>
            </a:r>
            <a:r>
              <a:rPr dirty="0" sz="1450" spc="-10">
                <a:latin typeface="Times New Roman"/>
                <a:cs typeface="Times New Roman"/>
              </a:rPr>
              <a:t>would see me safe to  Holywood. </a:t>
            </a:r>
            <a:r>
              <a:rPr dirty="0" sz="1450" spc="-30">
                <a:latin typeface="Times New Roman"/>
                <a:cs typeface="Times New Roman"/>
              </a:rPr>
              <a:t>Would </a:t>
            </a:r>
            <a:r>
              <a:rPr dirty="0" sz="1450" spc="-5">
                <a:latin typeface="Times New Roman"/>
                <a:cs typeface="Times New Roman"/>
              </a:rPr>
              <a:t>ye be </a:t>
            </a:r>
            <a:r>
              <a:rPr dirty="0" sz="1450" spc="-10">
                <a:latin typeface="Times New Roman"/>
                <a:cs typeface="Times New Roman"/>
              </a:rPr>
              <a:t>forsworn? </a:t>
            </a:r>
            <a:r>
              <a:rPr dirty="0" sz="1450" spc="-30">
                <a:latin typeface="Times New Roman"/>
                <a:cs typeface="Times New Roman"/>
              </a:rPr>
              <a:t>Would </a:t>
            </a:r>
            <a:r>
              <a:rPr dirty="0" sz="1450" spc="-5">
                <a:latin typeface="Times New Roman"/>
                <a:cs typeface="Times New Roman"/>
              </a:rPr>
              <a:t>you </a:t>
            </a:r>
            <a:r>
              <a:rPr dirty="0" sz="1450" spc="-10">
                <a:latin typeface="Times New Roman"/>
                <a:cs typeface="Times New Roman"/>
              </a:rPr>
              <a:t>desert me—a</a:t>
            </a:r>
            <a:r>
              <a:rPr dirty="0" sz="1450" spc="65">
                <a:latin typeface="Times New Roman"/>
                <a:cs typeface="Times New Roman"/>
              </a:rPr>
              <a:t> </a:t>
            </a:r>
            <a:r>
              <a:rPr dirty="0" sz="1450" spc="-10">
                <a:latin typeface="Times New Roman"/>
                <a:cs typeface="Times New Roman"/>
              </a:rPr>
              <a:t>perjurer?”</a:t>
            </a:r>
            <a:endParaRPr sz="1450">
              <a:latin typeface="Times New Roman"/>
              <a:cs typeface="Times New Roman"/>
            </a:endParaRPr>
          </a:p>
          <a:p>
            <a:pPr algn="just" marL="12700" marR="8890">
              <a:lnSpc>
                <a:spcPts val="1730"/>
              </a:lnSpc>
              <a:spcBef>
                <a:spcPts val="575"/>
              </a:spcBef>
            </a:pPr>
            <a:r>
              <a:rPr dirty="0" sz="1450" spc="-30">
                <a:latin typeface="Times New Roman"/>
                <a:cs typeface="Times New Roman"/>
              </a:rPr>
              <a:t>“Nay, </a:t>
            </a:r>
            <a:r>
              <a:rPr dirty="0" sz="1450" spc="-5">
                <a:latin typeface="Times New Roman"/>
                <a:cs typeface="Times New Roman"/>
              </a:rPr>
              <a:t>I </a:t>
            </a:r>
            <a:r>
              <a:rPr dirty="0" sz="1450" spc="-10">
                <a:latin typeface="Times New Roman"/>
                <a:cs typeface="Times New Roman"/>
              </a:rPr>
              <a:t>sware for the best,” returned Dick. “I meant it </a:t>
            </a:r>
            <a:r>
              <a:rPr dirty="0" sz="1450" spc="-5">
                <a:latin typeface="Times New Roman"/>
                <a:cs typeface="Times New Roman"/>
              </a:rPr>
              <a:t>too; but </a:t>
            </a:r>
            <a:r>
              <a:rPr dirty="0" sz="1450" spc="-10">
                <a:latin typeface="Times New Roman"/>
                <a:cs typeface="Times New Roman"/>
              </a:rPr>
              <a:t>now! But look  ye, Jack, turn again with me. Let me </a:t>
            </a:r>
            <a:r>
              <a:rPr dirty="0" sz="1450" spc="-5">
                <a:latin typeface="Times New Roman"/>
                <a:cs typeface="Times New Roman"/>
              </a:rPr>
              <a:t>but </a:t>
            </a:r>
            <a:r>
              <a:rPr dirty="0" sz="1450" spc="-10">
                <a:latin typeface="Times New Roman"/>
                <a:cs typeface="Times New Roman"/>
              </a:rPr>
              <a:t>warn these men, and, if needs must,  stand shot with them; then shall all </a:t>
            </a:r>
            <a:r>
              <a:rPr dirty="0" sz="1450" spc="-5">
                <a:latin typeface="Times New Roman"/>
                <a:cs typeface="Times New Roman"/>
              </a:rPr>
              <a:t>be </a:t>
            </a:r>
            <a:r>
              <a:rPr dirty="0" sz="1450" spc="-20">
                <a:latin typeface="Times New Roman"/>
                <a:cs typeface="Times New Roman"/>
              </a:rPr>
              <a:t>clear,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on </a:t>
            </a:r>
            <a:r>
              <a:rPr dirty="0" sz="1450" spc="-10">
                <a:latin typeface="Times New Roman"/>
                <a:cs typeface="Times New Roman"/>
              </a:rPr>
              <a:t>again to Holywood  and </a:t>
            </a:r>
            <a:r>
              <a:rPr dirty="0" sz="1450" spc="-15">
                <a:latin typeface="Times New Roman"/>
                <a:cs typeface="Times New Roman"/>
              </a:rPr>
              <a:t>purge </a:t>
            </a:r>
            <a:r>
              <a:rPr dirty="0" sz="1450" spc="-10">
                <a:latin typeface="Times New Roman"/>
                <a:cs typeface="Times New Roman"/>
              </a:rPr>
              <a:t>mine</a:t>
            </a:r>
            <a:r>
              <a:rPr dirty="0" sz="1450" spc="5">
                <a:latin typeface="Times New Roman"/>
                <a:cs typeface="Times New Roman"/>
              </a:rPr>
              <a:t> </a:t>
            </a:r>
            <a:r>
              <a:rPr dirty="0" sz="1450" spc="-10">
                <a:latin typeface="Times New Roman"/>
                <a:cs typeface="Times New Roman"/>
              </a:rPr>
              <a:t>oath.”</a:t>
            </a:r>
            <a:endParaRPr sz="1450">
              <a:latin typeface="Times New Roman"/>
              <a:cs typeface="Times New Roman"/>
            </a:endParaRPr>
          </a:p>
          <a:p>
            <a:pPr algn="just" marL="12700" marR="9525">
              <a:lnSpc>
                <a:spcPts val="1730"/>
              </a:lnSpc>
              <a:spcBef>
                <a:spcPts val="570"/>
              </a:spcBef>
            </a:pPr>
            <a:r>
              <a:rPr dirty="0" sz="1450" spc="-60">
                <a:latin typeface="Times New Roman"/>
                <a:cs typeface="Times New Roman"/>
              </a:rPr>
              <a:t>“Ye </a:t>
            </a:r>
            <a:r>
              <a:rPr dirty="0" sz="1450" spc="-5">
                <a:latin typeface="Times New Roman"/>
                <a:cs typeface="Times New Roman"/>
              </a:rPr>
              <a:t>but </a:t>
            </a:r>
            <a:r>
              <a:rPr dirty="0" sz="1450" spc="-10">
                <a:latin typeface="Times New Roman"/>
                <a:cs typeface="Times New Roman"/>
              </a:rPr>
              <a:t>deride me,” answered Matcham. “These men </a:t>
            </a:r>
            <a:r>
              <a:rPr dirty="0" sz="1450" spc="-5">
                <a:latin typeface="Times New Roman"/>
                <a:cs typeface="Times New Roman"/>
              </a:rPr>
              <a:t>ye go </a:t>
            </a:r>
            <a:r>
              <a:rPr dirty="0" sz="1450" spc="-10">
                <a:latin typeface="Times New Roman"/>
                <a:cs typeface="Times New Roman"/>
              </a:rPr>
              <a:t>to succour are the  </a:t>
            </a:r>
            <a:r>
              <a:rPr dirty="0" sz="1450" spc="-5">
                <a:latin typeface="Times New Roman"/>
                <a:cs typeface="Times New Roman"/>
              </a:rPr>
              <a:t>I </a:t>
            </a:r>
            <a:r>
              <a:rPr dirty="0" sz="1450" spc="-10">
                <a:latin typeface="Times New Roman"/>
                <a:cs typeface="Times New Roman"/>
              </a:rPr>
              <a:t>same that </a:t>
            </a:r>
            <a:r>
              <a:rPr dirty="0" sz="1450" spc="-5">
                <a:latin typeface="Times New Roman"/>
                <a:cs typeface="Times New Roman"/>
              </a:rPr>
              <a:t>hunt </a:t>
            </a:r>
            <a:r>
              <a:rPr dirty="0" sz="1450" spc="-10">
                <a:latin typeface="Times New Roman"/>
                <a:cs typeface="Times New Roman"/>
              </a:rPr>
              <a:t>me to my</a:t>
            </a:r>
            <a:r>
              <a:rPr dirty="0" sz="1450" spc="10">
                <a:latin typeface="Times New Roman"/>
                <a:cs typeface="Times New Roman"/>
              </a:rPr>
              <a:t> </a:t>
            </a:r>
            <a:r>
              <a:rPr dirty="0" sz="1450" spc="-10">
                <a:latin typeface="Times New Roman"/>
                <a:cs typeface="Times New Roman"/>
              </a:rPr>
              <a:t>ruin.”</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Dick scratched his</a:t>
            </a:r>
            <a:r>
              <a:rPr dirty="0" sz="145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8890">
              <a:lnSpc>
                <a:spcPts val="1730"/>
              </a:lnSpc>
              <a:spcBef>
                <a:spcPts val="635"/>
              </a:spcBef>
            </a:pPr>
            <a:r>
              <a:rPr dirty="0" sz="1450" spc="-10">
                <a:latin typeface="Times New Roman"/>
                <a:cs typeface="Times New Roman"/>
              </a:rPr>
              <a:t>“I cannot help it, Jack,” </a:t>
            </a:r>
            <a:r>
              <a:rPr dirty="0" sz="1450" spc="-5">
                <a:latin typeface="Times New Roman"/>
                <a:cs typeface="Times New Roman"/>
              </a:rPr>
              <a:t>he </a:t>
            </a:r>
            <a:r>
              <a:rPr dirty="0" sz="1450" spc="-10">
                <a:latin typeface="Times New Roman"/>
                <a:cs typeface="Times New Roman"/>
              </a:rPr>
              <a:t>said. “Here is </a:t>
            </a:r>
            <a:r>
              <a:rPr dirty="0" sz="1450" spc="-5">
                <a:latin typeface="Times New Roman"/>
                <a:cs typeface="Times New Roman"/>
              </a:rPr>
              <a:t>no </a:t>
            </a:r>
            <a:r>
              <a:rPr dirty="0" sz="1450" spc="-25">
                <a:latin typeface="Times New Roman"/>
                <a:cs typeface="Times New Roman"/>
              </a:rPr>
              <a:t>remedy. </a:t>
            </a:r>
            <a:r>
              <a:rPr dirty="0" sz="1450" spc="-10">
                <a:latin typeface="Times New Roman"/>
                <a:cs typeface="Times New Roman"/>
              </a:rPr>
              <a:t>What would ye? </a:t>
            </a:r>
            <a:r>
              <a:rPr dirty="0" sz="1450" spc="-85">
                <a:latin typeface="Times New Roman"/>
                <a:cs typeface="Times New Roman"/>
              </a:rPr>
              <a:t>Ye </a:t>
            </a:r>
            <a:r>
              <a:rPr dirty="0" sz="1450" spc="-10">
                <a:latin typeface="Times New Roman"/>
                <a:cs typeface="Times New Roman"/>
              </a:rPr>
              <a:t>run  </a:t>
            </a:r>
            <a:r>
              <a:rPr dirty="0" sz="1450" spc="-5">
                <a:latin typeface="Times New Roman"/>
                <a:cs typeface="Times New Roman"/>
              </a:rPr>
              <a:t>no</a:t>
            </a:r>
            <a:r>
              <a:rPr dirty="0" sz="1450" spc="270">
                <a:latin typeface="Times New Roman"/>
                <a:cs typeface="Times New Roman"/>
              </a:rPr>
              <a:t> </a:t>
            </a:r>
            <a:r>
              <a:rPr dirty="0" sz="1450" spc="-10">
                <a:latin typeface="Times New Roman"/>
                <a:cs typeface="Times New Roman"/>
              </a:rPr>
              <a:t>great</a:t>
            </a:r>
            <a:r>
              <a:rPr dirty="0" sz="1450" spc="270">
                <a:latin typeface="Times New Roman"/>
                <a:cs typeface="Times New Roman"/>
              </a:rPr>
              <a:t> </a:t>
            </a:r>
            <a:r>
              <a:rPr dirty="0" sz="1450" spc="-10">
                <a:latin typeface="Times New Roman"/>
                <a:cs typeface="Times New Roman"/>
              </a:rPr>
              <a:t>peril,</a:t>
            </a:r>
            <a:r>
              <a:rPr dirty="0" sz="1450" spc="270">
                <a:latin typeface="Times New Roman"/>
                <a:cs typeface="Times New Roman"/>
              </a:rPr>
              <a:t> </a:t>
            </a:r>
            <a:r>
              <a:rPr dirty="0" sz="1450" spc="-10">
                <a:latin typeface="Times New Roman"/>
                <a:cs typeface="Times New Roman"/>
              </a:rPr>
              <a:t>man;</a:t>
            </a:r>
            <a:r>
              <a:rPr dirty="0" sz="1450" spc="270">
                <a:latin typeface="Times New Roman"/>
                <a:cs typeface="Times New Roman"/>
              </a:rPr>
              <a:t> </a:t>
            </a:r>
            <a:r>
              <a:rPr dirty="0" sz="1450" spc="-10">
                <a:latin typeface="Times New Roman"/>
                <a:cs typeface="Times New Roman"/>
              </a:rPr>
              <a:t>and</a:t>
            </a:r>
            <a:r>
              <a:rPr dirty="0" sz="1450" spc="275">
                <a:latin typeface="Times New Roman"/>
                <a:cs typeface="Times New Roman"/>
              </a:rPr>
              <a:t> </a:t>
            </a:r>
            <a:r>
              <a:rPr dirty="0" sz="1450" spc="-10">
                <a:latin typeface="Times New Roman"/>
                <a:cs typeface="Times New Roman"/>
              </a:rPr>
              <a:t>these</a:t>
            </a:r>
            <a:r>
              <a:rPr dirty="0" sz="1450" spc="270">
                <a:latin typeface="Times New Roman"/>
                <a:cs typeface="Times New Roman"/>
              </a:rPr>
              <a:t> </a:t>
            </a:r>
            <a:r>
              <a:rPr dirty="0" sz="1450" spc="-10">
                <a:latin typeface="Times New Roman"/>
                <a:cs typeface="Times New Roman"/>
              </a:rPr>
              <a:t>are</a:t>
            </a:r>
            <a:r>
              <a:rPr dirty="0" sz="1450" spc="275">
                <a:latin typeface="Times New Roman"/>
                <a:cs typeface="Times New Roman"/>
              </a:rPr>
              <a:t> </a:t>
            </a:r>
            <a:r>
              <a:rPr dirty="0" sz="1450" spc="-10">
                <a:latin typeface="Times New Roman"/>
                <a:cs typeface="Times New Roman"/>
              </a:rPr>
              <a:t>in</a:t>
            </a:r>
            <a:r>
              <a:rPr dirty="0" sz="1450" spc="270">
                <a:latin typeface="Times New Roman"/>
                <a:cs typeface="Times New Roman"/>
              </a:rPr>
              <a:t> </a:t>
            </a:r>
            <a:r>
              <a:rPr dirty="0" sz="1450" spc="-10">
                <a:latin typeface="Times New Roman"/>
                <a:cs typeface="Times New Roman"/>
              </a:rPr>
              <a:t>the</a:t>
            </a:r>
            <a:r>
              <a:rPr dirty="0" sz="1450" spc="275">
                <a:latin typeface="Times New Roman"/>
                <a:cs typeface="Times New Roman"/>
              </a:rPr>
              <a:t> </a:t>
            </a:r>
            <a:r>
              <a:rPr dirty="0" sz="1450" spc="-10">
                <a:latin typeface="Times New Roman"/>
                <a:cs typeface="Times New Roman"/>
              </a:rPr>
              <a:t>way</a:t>
            </a:r>
            <a:r>
              <a:rPr dirty="0" sz="1450" spc="275">
                <a:latin typeface="Times New Roman"/>
                <a:cs typeface="Times New Roman"/>
              </a:rPr>
              <a:t> </a:t>
            </a:r>
            <a:r>
              <a:rPr dirty="0" sz="1450" spc="-5">
                <a:latin typeface="Times New Roman"/>
                <a:cs typeface="Times New Roman"/>
              </a:rPr>
              <a:t>of</a:t>
            </a:r>
            <a:r>
              <a:rPr dirty="0" sz="1450" spc="270">
                <a:latin typeface="Times New Roman"/>
                <a:cs typeface="Times New Roman"/>
              </a:rPr>
              <a:t> </a:t>
            </a:r>
            <a:r>
              <a:rPr dirty="0" sz="1450" spc="-10">
                <a:latin typeface="Times New Roman"/>
                <a:cs typeface="Times New Roman"/>
              </a:rPr>
              <a:t>death.</a:t>
            </a:r>
            <a:r>
              <a:rPr dirty="0" sz="1450" spc="275">
                <a:latin typeface="Times New Roman"/>
                <a:cs typeface="Times New Roman"/>
              </a:rPr>
              <a:t> </a:t>
            </a:r>
            <a:r>
              <a:rPr dirty="0" sz="1450" spc="-10">
                <a:latin typeface="Times New Roman"/>
                <a:cs typeface="Times New Roman"/>
              </a:rPr>
              <a:t>Death!”</a:t>
            </a:r>
            <a:r>
              <a:rPr dirty="0" sz="1450" spc="250">
                <a:latin typeface="Times New Roman"/>
                <a:cs typeface="Times New Roman"/>
              </a:rPr>
              <a:t> </a:t>
            </a:r>
            <a:r>
              <a:rPr dirty="0" sz="1450" spc="-5">
                <a:latin typeface="Times New Roman"/>
                <a:cs typeface="Times New Roman"/>
              </a:rPr>
              <a:t>he</a:t>
            </a:r>
            <a:r>
              <a:rPr dirty="0" sz="1450" spc="254">
                <a:latin typeface="Times New Roman"/>
                <a:cs typeface="Times New Roman"/>
              </a:rPr>
              <a:t> </a:t>
            </a:r>
            <a:r>
              <a:rPr dirty="0" sz="1450" spc="-10">
                <a:latin typeface="Times New Roman"/>
                <a:cs typeface="Times New Roman"/>
              </a:rPr>
              <a:t>added.</a:t>
            </a:r>
            <a:endParaRPr sz="145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it! What </a:t>
            </a:r>
            <a:r>
              <a:rPr dirty="0" sz="1450" spc="-5">
                <a:latin typeface="Times New Roman"/>
                <a:cs typeface="Times New Roman"/>
              </a:rPr>
              <a:t>a </a:t>
            </a:r>
            <a:r>
              <a:rPr dirty="0" sz="1450" spc="-10">
                <a:latin typeface="Times New Roman"/>
                <a:cs typeface="Times New Roman"/>
              </a:rPr>
              <a:t>murrain </a:t>
            </a:r>
            <a:r>
              <a:rPr dirty="0" sz="1450" spc="-5">
                <a:latin typeface="Times New Roman"/>
                <a:cs typeface="Times New Roman"/>
              </a:rPr>
              <a:t>do ye </a:t>
            </a:r>
            <a:r>
              <a:rPr dirty="0" sz="1450" spc="-10">
                <a:latin typeface="Times New Roman"/>
                <a:cs typeface="Times New Roman"/>
              </a:rPr>
              <a:t>keep me here for? Give me the windac.  Saint </a:t>
            </a:r>
            <a:r>
              <a:rPr dirty="0" sz="1450" spc="-15">
                <a:latin typeface="Times New Roman"/>
                <a:cs typeface="Times New Roman"/>
              </a:rPr>
              <a:t>George! </a:t>
            </a:r>
            <a:r>
              <a:rPr dirty="0" sz="1450" spc="-10">
                <a:latin typeface="Times New Roman"/>
                <a:cs typeface="Times New Roman"/>
              </a:rPr>
              <a:t>shall they all</a:t>
            </a:r>
            <a:r>
              <a:rPr dirty="0" sz="1450" spc="20">
                <a:latin typeface="Times New Roman"/>
                <a:cs typeface="Times New Roman"/>
              </a:rPr>
              <a:t> </a:t>
            </a:r>
            <a:r>
              <a:rPr dirty="0" sz="1450" spc="-10">
                <a:latin typeface="Times New Roman"/>
                <a:cs typeface="Times New Roman"/>
              </a:rPr>
              <a:t>die?”</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“Richard Shelton,” said Matcham, looking him squarely in the face, “would  ye, then, join party with Sir Daniel? Have </a:t>
            </a:r>
            <a:r>
              <a:rPr dirty="0" sz="1450" spc="-5">
                <a:latin typeface="Times New Roman"/>
                <a:cs typeface="Times New Roman"/>
              </a:rPr>
              <a:t>ye not </a:t>
            </a:r>
            <a:r>
              <a:rPr dirty="0" sz="1450" spc="-10">
                <a:latin typeface="Times New Roman"/>
                <a:cs typeface="Times New Roman"/>
              </a:rPr>
              <a:t>ears? Heard </a:t>
            </a:r>
            <a:r>
              <a:rPr dirty="0" sz="1450" spc="-5">
                <a:latin typeface="Times New Roman"/>
                <a:cs typeface="Times New Roman"/>
              </a:rPr>
              <a:t>ye not </a:t>
            </a:r>
            <a:r>
              <a:rPr dirty="0" sz="1450" spc="-10">
                <a:latin typeface="Times New Roman"/>
                <a:cs typeface="Times New Roman"/>
              </a:rPr>
              <a:t>this Ellis,  what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or </a:t>
            </a:r>
            <a:r>
              <a:rPr dirty="0" sz="1450" spc="-10">
                <a:latin typeface="Times New Roman"/>
                <a:cs typeface="Times New Roman"/>
              </a:rPr>
              <a:t>have </a:t>
            </a:r>
            <a:r>
              <a:rPr dirty="0" sz="1450" spc="-5">
                <a:latin typeface="Times New Roman"/>
                <a:cs typeface="Times New Roman"/>
              </a:rPr>
              <a:t>ye no </a:t>
            </a:r>
            <a:r>
              <a:rPr dirty="0" sz="1450" spc="-10">
                <a:latin typeface="Times New Roman"/>
                <a:cs typeface="Times New Roman"/>
              </a:rPr>
              <a:t>heart for </a:t>
            </a:r>
            <a:r>
              <a:rPr dirty="0" sz="1450" spc="-5">
                <a:latin typeface="Times New Roman"/>
                <a:cs typeface="Times New Roman"/>
              </a:rPr>
              <a:t>your </a:t>
            </a:r>
            <a:r>
              <a:rPr dirty="0" sz="1450" spc="-10">
                <a:latin typeface="Times New Roman"/>
                <a:cs typeface="Times New Roman"/>
              </a:rPr>
              <a:t>own kindly blood and the father  that men slew? ‘Harry Shelton,’ </a:t>
            </a:r>
            <a:r>
              <a:rPr dirty="0" sz="1450" spc="-5">
                <a:latin typeface="Times New Roman"/>
                <a:cs typeface="Times New Roman"/>
              </a:rPr>
              <a:t>he </a:t>
            </a:r>
            <a:r>
              <a:rPr dirty="0" sz="1450" spc="-10">
                <a:latin typeface="Times New Roman"/>
                <a:cs typeface="Times New Roman"/>
              </a:rPr>
              <a:t>said; and Sir Harry Shelton was </a:t>
            </a:r>
            <a:r>
              <a:rPr dirty="0" sz="1450" spc="-5">
                <a:latin typeface="Times New Roman"/>
                <a:cs typeface="Times New Roman"/>
              </a:rPr>
              <a:t>your  </a:t>
            </a:r>
            <a:r>
              <a:rPr dirty="0" sz="1450" spc="-15">
                <a:latin typeface="Times New Roman"/>
                <a:cs typeface="Times New Roman"/>
              </a:rPr>
              <a:t>father, </a:t>
            </a:r>
            <a:r>
              <a:rPr dirty="0" sz="1450" spc="-10">
                <a:latin typeface="Times New Roman"/>
                <a:cs typeface="Times New Roman"/>
              </a:rPr>
              <a:t>as the sun shines in</a:t>
            </a:r>
            <a:r>
              <a:rPr dirty="0" sz="1450" spc="20">
                <a:latin typeface="Times New Roman"/>
                <a:cs typeface="Times New Roman"/>
              </a:rPr>
              <a:t> </a:t>
            </a:r>
            <a:r>
              <a:rPr dirty="0" sz="1450" spc="-10">
                <a:latin typeface="Times New Roman"/>
                <a:cs typeface="Times New Roman"/>
              </a:rPr>
              <a:t>heaven.”</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“What would ye?” Dick cried again. </a:t>
            </a:r>
            <a:r>
              <a:rPr dirty="0" sz="1450" spc="-30">
                <a:latin typeface="Times New Roman"/>
                <a:cs typeface="Times New Roman"/>
              </a:rPr>
              <a:t>“Would </a:t>
            </a:r>
            <a:r>
              <a:rPr dirty="0" sz="1450" spc="-5">
                <a:latin typeface="Times New Roman"/>
                <a:cs typeface="Times New Roman"/>
              </a:rPr>
              <a:t>ye </a:t>
            </a:r>
            <a:r>
              <a:rPr dirty="0" sz="1450" spc="-10">
                <a:latin typeface="Times New Roman"/>
                <a:cs typeface="Times New Roman"/>
              </a:rPr>
              <a:t>have me credit</a:t>
            </a:r>
            <a:r>
              <a:rPr dirty="0" sz="1450" spc="95">
                <a:latin typeface="Times New Roman"/>
                <a:cs typeface="Times New Roman"/>
              </a:rPr>
              <a:t> </a:t>
            </a:r>
            <a:r>
              <a:rPr dirty="0" sz="1450" spc="-10">
                <a:latin typeface="Times New Roman"/>
                <a:cs typeface="Times New Roman"/>
              </a:rPr>
              <a:t>thieves?”</a:t>
            </a:r>
            <a:endParaRPr sz="1450">
              <a:latin typeface="Times New Roman"/>
              <a:cs typeface="Times New Roman"/>
            </a:endParaRPr>
          </a:p>
          <a:p>
            <a:pPr marL="12700" marR="110489">
              <a:lnSpc>
                <a:spcPts val="1730"/>
              </a:lnSpc>
              <a:spcBef>
                <a:spcPts val="630"/>
              </a:spcBef>
            </a:pPr>
            <a:r>
              <a:rPr dirty="0" sz="1450" spc="-30">
                <a:latin typeface="Times New Roman"/>
                <a:cs typeface="Times New Roman"/>
              </a:rPr>
              <a:t>“Nay, </a:t>
            </a:r>
            <a:r>
              <a:rPr dirty="0" sz="1450" spc="-5">
                <a:latin typeface="Times New Roman"/>
                <a:cs typeface="Times New Roman"/>
              </a:rPr>
              <a:t>I </a:t>
            </a:r>
            <a:r>
              <a:rPr dirty="0" sz="1450" spc="-10">
                <a:latin typeface="Times New Roman"/>
                <a:cs typeface="Times New Roman"/>
              </a:rPr>
              <a:t>have heard it before </a:t>
            </a:r>
            <a:r>
              <a:rPr dirty="0" sz="1450" spc="-25">
                <a:latin typeface="Times New Roman"/>
                <a:cs typeface="Times New Roman"/>
              </a:rPr>
              <a:t>now,” </a:t>
            </a:r>
            <a:r>
              <a:rPr dirty="0" sz="1450" spc="-10">
                <a:latin typeface="Times New Roman"/>
                <a:cs typeface="Times New Roman"/>
              </a:rPr>
              <a:t>returned Matcham. “The fame goeth  </a:t>
            </a:r>
            <a:r>
              <a:rPr dirty="0" sz="1450" spc="-20">
                <a:latin typeface="Times New Roman"/>
                <a:cs typeface="Times New Roman"/>
              </a:rPr>
              <a:t>currently, </a:t>
            </a:r>
            <a:r>
              <a:rPr dirty="0" sz="1450" spc="-10">
                <a:latin typeface="Times New Roman"/>
                <a:cs typeface="Times New Roman"/>
              </a:rPr>
              <a:t>it was Sir Daniel slew him. He slew him under oath; in his own  house </a:t>
            </a:r>
            <a:r>
              <a:rPr dirty="0" sz="1450" spc="-5">
                <a:latin typeface="Times New Roman"/>
                <a:cs typeface="Times New Roman"/>
              </a:rPr>
              <a:t>he </a:t>
            </a:r>
            <a:r>
              <a:rPr dirty="0" sz="1450" spc="-10">
                <a:latin typeface="Times New Roman"/>
                <a:cs typeface="Times New Roman"/>
              </a:rPr>
              <a:t>shed the innocent </a:t>
            </a:r>
            <a:r>
              <a:rPr dirty="0" sz="1450" spc="-5">
                <a:latin typeface="Times New Roman"/>
                <a:cs typeface="Times New Roman"/>
              </a:rPr>
              <a:t>blood. </a:t>
            </a:r>
            <a:r>
              <a:rPr dirty="0" sz="1450" spc="-10">
                <a:latin typeface="Times New Roman"/>
                <a:cs typeface="Times New Roman"/>
              </a:rPr>
              <a:t>Heaven wearies for the avenging </a:t>
            </a:r>
            <a:r>
              <a:rPr dirty="0" sz="1450" spc="-15">
                <a:latin typeface="Times New Roman"/>
                <a:cs typeface="Times New Roman"/>
              </a:rPr>
              <a:t>on’t; </a:t>
            </a:r>
            <a:r>
              <a:rPr dirty="0" sz="1450" spc="-10">
                <a:latin typeface="Times New Roman"/>
                <a:cs typeface="Times New Roman"/>
              </a:rPr>
              <a:t>and  you—the </a:t>
            </a:r>
            <a:r>
              <a:rPr dirty="0" sz="1450" spc="-25">
                <a:latin typeface="Times New Roman"/>
                <a:cs typeface="Times New Roman"/>
              </a:rPr>
              <a:t>man’s </a:t>
            </a:r>
            <a:r>
              <a:rPr dirty="0" sz="1450" spc="-10">
                <a:latin typeface="Times New Roman"/>
                <a:cs typeface="Times New Roman"/>
              </a:rPr>
              <a:t>son—ye </a:t>
            </a:r>
            <a:r>
              <a:rPr dirty="0" sz="1450" spc="-5">
                <a:latin typeface="Times New Roman"/>
                <a:cs typeface="Times New Roman"/>
              </a:rPr>
              <a:t>go </a:t>
            </a:r>
            <a:r>
              <a:rPr dirty="0" sz="1450" spc="-10">
                <a:latin typeface="Times New Roman"/>
                <a:cs typeface="Times New Roman"/>
              </a:rPr>
              <a:t>about to comfort and defend the</a:t>
            </a:r>
            <a:r>
              <a:rPr dirty="0" sz="1450" spc="95">
                <a:latin typeface="Times New Roman"/>
                <a:cs typeface="Times New Roman"/>
              </a:rPr>
              <a:t> </a:t>
            </a:r>
            <a:r>
              <a:rPr dirty="0" sz="1450" spc="-10">
                <a:latin typeface="Times New Roman"/>
                <a:cs typeface="Times New Roman"/>
              </a:rPr>
              <a:t>murderer!”</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“Jack,” cried the lad “I know </a:t>
            </a:r>
            <a:r>
              <a:rPr dirty="0" sz="1450" spc="-5">
                <a:latin typeface="Times New Roman"/>
                <a:cs typeface="Times New Roman"/>
              </a:rPr>
              <a:t>not. </a:t>
            </a:r>
            <a:r>
              <a:rPr dirty="0" sz="1450" spc="-10">
                <a:latin typeface="Times New Roman"/>
                <a:cs typeface="Times New Roman"/>
              </a:rPr>
              <a:t>It may be; what know I? But, see here: This  man hath bred me </a:t>
            </a:r>
            <a:r>
              <a:rPr dirty="0" sz="1450" spc="-5">
                <a:latin typeface="Times New Roman"/>
                <a:cs typeface="Times New Roman"/>
              </a:rPr>
              <a:t>up </a:t>
            </a:r>
            <a:r>
              <a:rPr dirty="0" sz="1450" spc="-10">
                <a:latin typeface="Times New Roman"/>
                <a:cs typeface="Times New Roman"/>
              </a:rPr>
              <a:t>and fostered me, and his men </a:t>
            </a:r>
            <a:r>
              <a:rPr dirty="0" sz="1450" spc="-5">
                <a:latin typeface="Times New Roman"/>
                <a:cs typeface="Times New Roman"/>
              </a:rPr>
              <a:t>I </a:t>
            </a:r>
            <a:r>
              <a:rPr dirty="0" sz="1450" spc="-10">
                <a:latin typeface="Times New Roman"/>
                <a:cs typeface="Times New Roman"/>
              </a:rPr>
              <a:t>have hunted with and  played among; and to leave them in the </a:t>
            </a:r>
            <a:r>
              <a:rPr dirty="0" sz="1450" spc="-5">
                <a:latin typeface="Times New Roman"/>
                <a:cs typeface="Times New Roman"/>
              </a:rPr>
              <a:t>hour of </a:t>
            </a:r>
            <a:r>
              <a:rPr dirty="0" sz="1450" spc="-10">
                <a:latin typeface="Times New Roman"/>
                <a:cs typeface="Times New Roman"/>
              </a:rPr>
              <a:t>peril—O, man, if </a:t>
            </a:r>
            <a:r>
              <a:rPr dirty="0" sz="1450" spc="-5">
                <a:latin typeface="Times New Roman"/>
                <a:cs typeface="Times New Roman"/>
              </a:rPr>
              <a:t>I </a:t>
            </a:r>
            <a:r>
              <a:rPr dirty="0" sz="1450" spc="-10">
                <a:latin typeface="Times New Roman"/>
                <a:cs typeface="Times New Roman"/>
              </a:rPr>
              <a:t>did that, </a:t>
            </a:r>
            <a:r>
              <a:rPr dirty="0" sz="1450" spc="-5">
                <a:latin typeface="Times New Roman"/>
                <a:cs typeface="Times New Roman"/>
              </a:rPr>
              <a:t>I  </a:t>
            </a:r>
            <a:r>
              <a:rPr dirty="0" sz="1450" spc="-10">
                <a:latin typeface="Times New Roman"/>
                <a:cs typeface="Times New Roman"/>
              </a:rPr>
              <a:t>were stark dead to </a:t>
            </a:r>
            <a:r>
              <a:rPr dirty="0" sz="1450" spc="-5">
                <a:latin typeface="Times New Roman"/>
                <a:cs typeface="Times New Roman"/>
              </a:rPr>
              <a:t>honour! </a:t>
            </a:r>
            <a:r>
              <a:rPr dirty="0" sz="1450" spc="-35">
                <a:latin typeface="Times New Roman"/>
                <a:cs typeface="Times New Roman"/>
              </a:rPr>
              <a:t>Nay, </a:t>
            </a:r>
            <a:r>
              <a:rPr dirty="0" sz="1450" spc="-10">
                <a:latin typeface="Times New Roman"/>
                <a:cs typeface="Times New Roman"/>
              </a:rPr>
              <a:t>Jack, </a:t>
            </a:r>
            <a:r>
              <a:rPr dirty="0" sz="1450" spc="-5">
                <a:latin typeface="Times New Roman"/>
                <a:cs typeface="Times New Roman"/>
              </a:rPr>
              <a:t>ye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ask it; </a:t>
            </a:r>
            <a:r>
              <a:rPr dirty="0" sz="1450" spc="-5">
                <a:latin typeface="Times New Roman"/>
                <a:cs typeface="Times New Roman"/>
              </a:rPr>
              <a:t>ye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wish  me to </a:t>
            </a:r>
            <a:r>
              <a:rPr dirty="0" sz="1450" spc="-5">
                <a:latin typeface="Times New Roman"/>
                <a:cs typeface="Times New Roman"/>
              </a:rPr>
              <a:t>be</a:t>
            </a:r>
            <a:r>
              <a:rPr dirty="0" sz="1450">
                <a:latin typeface="Times New Roman"/>
                <a:cs typeface="Times New Roman"/>
              </a:rPr>
              <a:t> </a:t>
            </a:r>
            <a:r>
              <a:rPr dirty="0" sz="1450" spc="-10">
                <a:latin typeface="Times New Roman"/>
                <a:cs typeface="Times New Roman"/>
              </a:rPr>
              <a:t>base.”</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“But </a:t>
            </a:r>
            <a:r>
              <a:rPr dirty="0" sz="1450" spc="-5">
                <a:latin typeface="Times New Roman"/>
                <a:cs typeface="Times New Roman"/>
              </a:rPr>
              <a:t>your </a:t>
            </a:r>
            <a:r>
              <a:rPr dirty="0" sz="1450" spc="-15">
                <a:latin typeface="Times New Roman"/>
                <a:cs typeface="Times New Roman"/>
              </a:rPr>
              <a:t>father, </a:t>
            </a:r>
            <a:r>
              <a:rPr dirty="0" sz="1450" spc="-10">
                <a:latin typeface="Times New Roman"/>
                <a:cs typeface="Times New Roman"/>
              </a:rPr>
              <a:t>Dick?” said Matcham, somewhat wavering. </a:t>
            </a:r>
            <a:r>
              <a:rPr dirty="0" sz="1450" spc="-40">
                <a:latin typeface="Times New Roman"/>
                <a:cs typeface="Times New Roman"/>
              </a:rPr>
              <a:t>“Your </a:t>
            </a:r>
            <a:r>
              <a:rPr dirty="0" sz="1450" spc="-10">
                <a:latin typeface="Times New Roman"/>
                <a:cs typeface="Times New Roman"/>
              </a:rPr>
              <a:t>father?  and </a:t>
            </a:r>
            <a:r>
              <a:rPr dirty="0" sz="1450" spc="-5">
                <a:latin typeface="Times New Roman"/>
                <a:cs typeface="Times New Roman"/>
              </a:rPr>
              <a:t>your </a:t>
            </a:r>
            <a:r>
              <a:rPr dirty="0" sz="1450" spc="-10">
                <a:latin typeface="Times New Roman"/>
                <a:cs typeface="Times New Roman"/>
              </a:rPr>
              <a:t>oath to me? </a:t>
            </a:r>
            <a:r>
              <a:rPr dirty="0" sz="1450" spc="-85">
                <a:latin typeface="Times New Roman"/>
                <a:cs typeface="Times New Roman"/>
              </a:rPr>
              <a:t>Ye </a:t>
            </a:r>
            <a:r>
              <a:rPr dirty="0" sz="1450" spc="-10">
                <a:latin typeface="Times New Roman"/>
                <a:cs typeface="Times New Roman"/>
              </a:rPr>
              <a:t>took the saints to</a:t>
            </a:r>
            <a:r>
              <a:rPr dirty="0" sz="1450" spc="114">
                <a:latin typeface="Times New Roman"/>
                <a:cs typeface="Times New Roman"/>
              </a:rPr>
              <a:t> </a:t>
            </a:r>
            <a:r>
              <a:rPr dirty="0" sz="1450" spc="-10">
                <a:latin typeface="Times New Roman"/>
                <a:cs typeface="Times New Roman"/>
              </a:rPr>
              <a:t>witness.”</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“My father?” cried Shelton. </a:t>
            </a:r>
            <a:r>
              <a:rPr dirty="0" sz="1450" spc="-30">
                <a:latin typeface="Times New Roman"/>
                <a:cs typeface="Times New Roman"/>
              </a:rPr>
              <a:t>“Nay, </a:t>
            </a:r>
            <a:r>
              <a:rPr dirty="0" sz="1450" spc="-5">
                <a:latin typeface="Times New Roman"/>
                <a:cs typeface="Times New Roman"/>
              </a:rPr>
              <a:t>he </a:t>
            </a:r>
            <a:r>
              <a:rPr dirty="0" sz="1450" spc="-10">
                <a:latin typeface="Times New Roman"/>
                <a:cs typeface="Times New Roman"/>
              </a:rPr>
              <a:t>would have me </a:t>
            </a:r>
            <a:r>
              <a:rPr dirty="0" sz="1450" spc="-5">
                <a:latin typeface="Times New Roman"/>
                <a:cs typeface="Times New Roman"/>
              </a:rPr>
              <a:t>go! </a:t>
            </a:r>
            <a:r>
              <a:rPr dirty="0" sz="1450" spc="-10">
                <a:latin typeface="Times New Roman"/>
                <a:cs typeface="Times New Roman"/>
              </a:rPr>
              <a:t>If Sir Daniel slew  him, when the </a:t>
            </a:r>
            <a:r>
              <a:rPr dirty="0" sz="1450" spc="-5">
                <a:latin typeface="Times New Roman"/>
                <a:cs typeface="Times New Roman"/>
              </a:rPr>
              <a:t>hour </a:t>
            </a:r>
            <a:r>
              <a:rPr dirty="0" sz="1450" spc="-10">
                <a:latin typeface="Times New Roman"/>
                <a:cs typeface="Times New Roman"/>
              </a:rPr>
              <a:t>comes this hand shall slay Sir Daniel; </a:t>
            </a:r>
            <a:r>
              <a:rPr dirty="0" sz="1450" spc="-5">
                <a:latin typeface="Times New Roman"/>
                <a:cs typeface="Times New Roman"/>
              </a:rPr>
              <a:t>but </a:t>
            </a:r>
            <a:r>
              <a:rPr dirty="0" sz="1450" spc="-10">
                <a:latin typeface="Times New Roman"/>
                <a:cs typeface="Times New Roman"/>
              </a:rPr>
              <a:t>neither him </a:t>
            </a:r>
            <a:r>
              <a:rPr dirty="0" sz="1450" spc="-5">
                <a:latin typeface="Times New Roman"/>
                <a:cs typeface="Times New Roman"/>
              </a:rPr>
              <a:t>nor  </a:t>
            </a:r>
            <a:r>
              <a:rPr dirty="0" sz="1450" spc="-10">
                <a:latin typeface="Times New Roman"/>
                <a:cs typeface="Times New Roman"/>
              </a:rPr>
              <a:t>his will </a:t>
            </a:r>
            <a:r>
              <a:rPr dirty="0" sz="1450" spc="-5">
                <a:latin typeface="Times New Roman"/>
                <a:cs typeface="Times New Roman"/>
              </a:rPr>
              <a:t>I </a:t>
            </a:r>
            <a:r>
              <a:rPr dirty="0" sz="1450" spc="-10">
                <a:latin typeface="Times New Roman"/>
                <a:cs typeface="Times New Roman"/>
              </a:rPr>
              <a:t>desert in peril. And for mine oath, </a:t>
            </a:r>
            <a:r>
              <a:rPr dirty="0" sz="1450" spc="-5">
                <a:latin typeface="Times New Roman"/>
                <a:cs typeface="Times New Roman"/>
              </a:rPr>
              <a:t>good </a:t>
            </a:r>
            <a:r>
              <a:rPr dirty="0" sz="1450" spc="-10">
                <a:latin typeface="Times New Roman"/>
                <a:cs typeface="Times New Roman"/>
              </a:rPr>
              <a:t>Jack, </a:t>
            </a:r>
            <a:r>
              <a:rPr dirty="0" sz="1450" spc="-5">
                <a:latin typeface="Times New Roman"/>
                <a:cs typeface="Times New Roman"/>
              </a:rPr>
              <a:t>ye </a:t>
            </a:r>
            <a:r>
              <a:rPr dirty="0" sz="1450" spc="-10">
                <a:latin typeface="Times New Roman"/>
                <a:cs typeface="Times New Roman"/>
              </a:rPr>
              <a:t>shall absolve me </a:t>
            </a:r>
            <a:r>
              <a:rPr dirty="0" sz="1450" spc="-5">
                <a:latin typeface="Times New Roman"/>
                <a:cs typeface="Times New Roman"/>
              </a:rPr>
              <a:t>of  </a:t>
            </a:r>
            <a:r>
              <a:rPr dirty="0" sz="1450" spc="-10">
                <a:latin typeface="Times New Roman"/>
                <a:cs typeface="Times New Roman"/>
              </a:rPr>
              <a:t>it here. For the lives’ sake </a:t>
            </a:r>
            <a:r>
              <a:rPr dirty="0" sz="1450" spc="-5">
                <a:latin typeface="Times New Roman"/>
                <a:cs typeface="Times New Roman"/>
              </a:rPr>
              <a:t>of </a:t>
            </a:r>
            <a:r>
              <a:rPr dirty="0" sz="1450" spc="-10">
                <a:latin typeface="Times New Roman"/>
                <a:cs typeface="Times New Roman"/>
              </a:rPr>
              <a:t>many men that </a:t>
            </a:r>
            <a:r>
              <a:rPr dirty="0" sz="1450" spc="-5">
                <a:latin typeface="Times New Roman"/>
                <a:cs typeface="Times New Roman"/>
              </a:rPr>
              <a:t>hurt you not, </a:t>
            </a:r>
            <a:r>
              <a:rPr dirty="0" sz="1450" spc="-10">
                <a:latin typeface="Times New Roman"/>
                <a:cs typeface="Times New Roman"/>
              </a:rPr>
              <a:t>and for mine  </a:t>
            </a:r>
            <a:r>
              <a:rPr dirty="0" sz="1450" spc="-15">
                <a:latin typeface="Times New Roman"/>
                <a:cs typeface="Times New Roman"/>
              </a:rPr>
              <a:t>honour, </a:t>
            </a:r>
            <a:r>
              <a:rPr dirty="0" sz="1450" spc="-5">
                <a:latin typeface="Times New Roman"/>
                <a:cs typeface="Times New Roman"/>
              </a:rPr>
              <a:t>ye </a:t>
            </a:r>
            <a:r>
              <a:rPr dirty="0" sz="1450" spc="-10">
                <a:latin typeface="Times New Roman"/>
                <a:cs typeface="Times New Roman"/>
              </a:rPr>
              <a:t>shall set me</a:t>
            </a:r>
            <a:r>
              <a:rPr dirty="0" sz="1450" spc="10">
                <a:latin typeface="Times New Roman"/>
                <a:cs typeface="Times New Roman"/>
              </a:rPr>
              <a:t> </a:t>
            </a:r>
            <a:r>
              <a:rPr dirty="0" sz="1450" spc="-10">
                <a:latin typeface="Times New Roman"/>
                <a:cs typeface="Times New Roman"/>
              </a:rPr>
              <a:t>free.”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“I, Dick? Never!” returned Matcham. “An </a:t>
            </a:r>
            <a:r>
              <a:rPr dirty="0" sz="1450" spc="-5">
                <a:latin typeface="Times New Roman"/>
                <a:cs typeface="Times New Roman"/>
              </a:rPr>
              <a:t>ye </a:t>
            </a:r>
            <a:r>
              <a:rPr dirty="0" sz="1450" spc="-10">
                <a:latin typeface="Times New Roman"/>
                <a:cs typeface="Times New Roman"/>
              </a:rPr>
              <a:t>leave me, </a:t>
            </a:r>
            <a:r>
              <a:rPr dirty="0" sz="1450" spc="-5">
                <a:latin typeface="Times New Roman"/>
                <a:cs typeface="Times New Roman"/>
              </a:rPr>
              <a:t>y’ </a:t>
            </a:r>
            <a:r>
              <a:rPr dirty="0" sz="1450" spc="-10">
                <a:latin typeface="Times New Roman"/>
                <a:cs typeface="Times New Roman"/>
              </a:rPr>
              <a:t>are forsworn, and so  </a:t>
            </a:r>
            <a:r>
              <a:rPr dirty="0" sz="1450" spc="-5">
                <a:latin typeface="Times New Roman"/>
                <a:cs typeface="Times New Roman"/>
              </a:rPr>
              <a:t>I </a:t>
            </a:r>
            <a:r>
              <a:rPr dirty="0" sz="1450" spc="-10">
                <a:latin typeface="Times New Roman"/>
                <a:cs typeface="Times New Roman"/>
              </a:rPr>
              <a:t>shall declare</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12700" marR="1037590">
              <a:lnSpc>
                <a:spcPts val="2300"/>
              </a:lnSpc>
              <a:spcBef>
                <a:spcPts val="114"/>
              </a:spcBef>
            </a:pPr>
            <a:r>
              <a:rPr dirty="0" sz="1450" spc="-10">
                <a:latin typeface="Times New Roman"/>
                <a:cs typeface="Times New Roman"/>
              </a:rPr>
              <a:t>“My blood heats,” said Dick. “Give me the windac! Give it me!”  “I’ll </a:t>
            </a:r>
            <a:r>
              <a:rPr dirty="0" sz="1450" spc="-5">
                <a:latin typeface="Times New Roman"/>
                <a:cs typeface="Times New Roman"/>
              </a:rPr>
              <a:t>not,” </a:t>
            </a:r>
            <a:r>
              <a:rPr dirty="0" sz="1450" spc="-10">
                <a:latin typeface="Times New Roman"/>
                <a:cs typeface="Times New Roman"/>
              </a:rPr>
              <a:t>said Matcham. “I’ll save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your</a:t>
            </a:r>
            <a:r>
              <a:rPr dirty="0" sz="1450" spc="25">
                <a:latin typeface="Times New Roman"/>
                <a:cs typeface="Times New Roman"/>
              </a:rPr>
              <a:t> </a:t>
            </a:r>
            <a:r>
              <a:rPr dirty="0" sz="1450" spc="-10">
                <a:latin typeface="Times New Roman"/>
                <a:cs typeface="Times New Roman"/>
              </a:rPr>
              <a:t>teeth.”</a:t>
            </a:r>
            <a:endParaRPr sz="1450">
              <a:latin typeface="Times New Roman"/>
              <a:cs typeface="Times New Roman"/>
            </a:endParaRPr>
          </a:p>
          <a:p>
            <a:pPr marL="12700" marR="3155950">
              <a:lnSpc>
                <a:spcPts val="2300"/>
              </a:lnSpc>
              <a:spcBef>
                <a:spcPts val="10"/>
              </a:spcBef>
            </a:pPr>
            <a:r>
              <a:rPr dirty="0" sz="1450" spc="-10">
                <a:latin typeface="Times New Roman"/>
                <a:cs typeface="Times New Roman"/>
              </a:rPr>
              <a:t>“Not?” cried Dick. “I’ll make you!”  </a:t>
            </a:r>
            <a:r>
              <a:rPr dirty="0" sz="1450" spc="-25">
                <a:latin typeface="Times New Roman"/>
                <a:cs typeface="Times New Roman"/>
              </a:rPr>
              <a:t>“Try </a:t>
            </a:r>
            <a:r>
              <a:rPr dirty="0" sz="1450" spc="-10">
                <a:latin typeface="Times New Roman"/>
                <a:cs typeface="Times New Roman"/>
              </a:rPr>
              <a:t>it,” said the</a:t>
            </a:r>
            <a:r>
              <a:rPr dirty="0" sz="1450" spc="15">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5080">
              <a:lnSpc>
                <a:spcPts val="1730"/>
              </a:lnSpc>
              <a:spcBef>
                <a:spcPts val="465"/>
              </a:spcBef>
            </a:pPr>
            <a:r>
              <a:rPr dirty="0" sz="1450" spc="-10">
                <a:latin typeface="Times New Roman"/>
                <a:cs typeface="Times New Roman"/>
              </a:rPr>
              <a:t>They stood, looking in each </a:t>
            </a:r>
            <a:r>
              <a:rPr dirty="0" sz="1450" spc="-15">
                <a:latin typeface="Times New Roman"/>
                <a:cs typeface="Times New Roman"/>
              </a:rPr>
              <a:t>other’s </a:t>
            </a:r>
            <a:r>
              <a:rPr dirty="0" sz="1450" spc="-10">
                <a:latin typeface="Times New Roman"/>
                <a:cs typeface="Times New Roman"/>
              </a:rPr>
              <a:t>eyes, each ready for </a:t>
            </a:r>
            <a:r>
              <a:rPr dirty="0" sz="1450" spc="-5">
                <a:latin typeface="Times New Roman"/>
                <a:cs typeface="Times New Roman"/>
              </a:rPr>
              <a:t>a </a:t>
            </a:r>
            <a:r>
              <a:rPr dirty="0" sz="1450" spc="-10">
                <a:latin typeface="Times New Roman"/>
                <a:cs typeface="Times New Roman"/>
              </a:rPr>
              <a:t>spring. Then Dick  leaped; and though Matcham turned instantly and fled, in two </a:t>
            </a:r>
            <a:r>
              <a:rPr dirty="0" sz="1450" spc="-5">
                <a:latin typeface="Times New Roman"/>
                <a:cs typeface="Times New Roman"/>
              </a:rPr>
              <a:t>bounds he </a:t>
            </a:r>
            <a:r>
              <a:rPr dirty="0" sz="1450" spc="-10">
                <a:latin typeface="Times New Roman"/>
                <a:cs typeface="Times New Roman"/>
              </a:rPr>
              <a:t>was  over-taken, the windac was twisted from his grasp, </a:t>
            </a:r>
            <a:r>
              <a:rPr dirty="0" sz="1450" spc="-5">
                <a:latin typeface="Times New Roman"/>
                <a:cs typeface="Times New Roman"/>
              </a:rPr>
              <a:t>he </a:t>
            </a:r>
            <a:r>
              <a:rPr dirty="0" sz="1450" spc="-10">
                <a:latin typeface="Times New Roman"/>
                <a:cs typeface="Times New Roman"/>
              </a:rPr>
              <a:t>was thrown roughly to  the </a:t>
            </a:r>
            <a:r>
              <a:rPr dirty="0" sz="1450" spc="-5">
                <a:latin typeface="Times New Roman"/>
                <a:cs typeface="Times New Roman"/>
              </a:rPr>
              <a:t>ground, </a:t>
            </a:r>
            <a:r>
              <a:rPr dirty="0" sz="1450" spc="-10">
                <a:latin typeface="Times New Roman"/>
                <a:cs typeface="Times New Roman"/>
              </a:rPr>
              <a:t>and Dick stood across him, flushed and menacing, with doubled  fist. Matcham lay where </a:t>
            </a:r>
            <a:r>
              <a:rPr dirty="0" sz="1450" spc="-5">
                <a:latin typeface="Times New Roman"/>
                <a:cs typeface="Times New Roman"/>
              </a:rPr>
              <a:t>he </a:t>
            </a:r>
            <a:r>
              <a:rPr dirty="0" sz="1450" spc="-10">
                <a:latin typeface="Times New Roman"/>
                <a:cs typeface="Times New Roman"/>
              </a:rPr>
              <a:t>had fallen, with his face in the grass, </a:t>
            </a:r>
            <a:r>
              <a:rPr dirty="0" sz="1450" spc="-5">
                <a:latin typeface="Times New Roman"/>
                <a:cs typeface="Times New Roman"/>
              </a:rPr>
              <a:t>not </a:t>
            </a:r>
            <a:r>
              <a:rPr dirty="0" sz="1450" spc="-10">
                <a:latin typeface="Times New Roman"/>
                <a:cs typeface="Times New Roman"/>
              </a:rPr>
              <a:t>thinking  </a:t>
            </a:r>
            <a:r>
              <a:rPr dirty="0" sz="1450" spc="-5">
                <a:latin typeface="Times New Roman"/>
                <a:cs typeface="Times New Roman"/>
              </a:rPr>
              <a:t>of</a:t>
            </a:r>
            <a:r>
              <a:rPr dirty="0" sz="1450" spc="-10">
                <a:latin typeface="Times New Roman"/>
                <a:cs typeface="Times New Roman"/>
              </a:rPr>
              <a:t> resistance.</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Dick bent his</a:t>
            </a:r>
            <a:r>
              <a:rPr dirty="0" sz="1450">
                <a:latin typeface="Times New Roman"/>
                <a:cs typeface="Times New Roman"/>
              </a:rPr>
              <a:t> </a:t>
            </a:r>
            <a:r>
              <a:rPr dirty="0" sz="1450" spc="-30">
                <a:latin typeface="Times New Roman"/>
                <a:cs typeface="Times New Roman"/>
              </a:rPr>
              <a:t>bow.</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“I’ll teach you!” </a:t>
            </a:r>
            <a:r>
              <a:rPr dirty="0" sz="1450" spc="-5">
                <a:latin typeface="Times New Roman"/>
                <a:cs typeface="Times New Roman"/>
              </a:rPr>
              <a:t>he </a:t>
            </a:r>
            <a:r>
              <a:rPr dirty="0" sz="1450" spc="-10">
                <a:latin typeface="Times New Roman"/>
                <a:cs typeface="Times New Roman"/>
              </a:rPr>
              <a:t>cried, </a:t>
            </a:r>
            <a:r>
              <a:rPr dirty="0" sz="1450" spc="-20">
                <a:latin typeface="Times New Roman"/>
                <a:cs typeface="Times New Roman"/>
              </a:rPr>
              <a:t>fiercely. </a:t>
            </a:r>
            <a:r>
              <a:rPr dirty="0" sz="1450" spc="-10">
                <a:latin typeface="Times New Roman"/>
                <a:cs typeface="Times New Roman"/>
              </a:rPr>
              <a:t>“Oath </a:t>
            </a:r>
            <a:r>
              <a:rPr dirty="0" sz="1450" spc="-5">
                <a:latin typeface="Times New Roman"/>
                <a:cs typeface="Times New Roman"/>
              </a:rPr>
              <a:t>or no </a:t>
            </a:r>
            <a:r>
              <a:rPr dirty="0" sz="1450" spc="-10">
                <a:latin typeface="Times New Roman"/>
                <a:cs typeface="Times New Roman"/>
              </a:rPr>
              <a:t>oath, </a:t>
            </a:r>
            <a:r>
              <a:rPr dirty="0" sz="1450" spc="-5">
                <a:latin typeface="Times New Roman"/>
                <a:cs typeface="Times New Roman"/>
              </a:rPr>
              <a:t>ye </a:t>
            </a:r>
            <a:r>
              <a:rPr dirty="0" sz="1450" spc="-10">
                <a:latin typeface="Times New Roman"/>
                <a:cs typeface="Times New Roman"/>
              </a:rPr>
              <a:t>may </a:t>
            </a:r>
            <a:r>
              <a:rPr dirty="0" sz="1450" spc="-5">
                <a:latin typeface="Times New Roman"/>
                <a:cs typeface="Times New Roman"/>
              </a:rPr>
              <a:t>go </a:t>
            </a:r>
            <a:r>
              <a:rPr dirty="0" sz="1450" spc="-10">
                <a:latin typeface="Times New Roman"/>
                <a:cs typeface="Times New Roman"/>
              </a:rPr>
              <a:t>hang for</a:t>
            </a:r>
            <a:r>
              <a:rPr dirty="0" sz="1450" spc="105">
                <a:latin typeface="Times New Roman"/>
                <a:cs typeface="Times New Roman"/>
              </a:rPr>
              <a:t> </a:t>
            </a:r>
            <a:r>
              <a:rPr dirty="0" sz="1450" spc="-10">
                <a:latin typeface="Times New Roman"/>
                <a:cs typeface="Times New Roman"/>
              </a:rPr>
              <a:t>me!”</a:t>
            </a:r>
            <a:endParaRPr sz="145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marL="12700" marR="5715">
              <a:lnSpc>
                <a:spcPts val="1730"/>
              </a:lnSpc>
              <a:spcBef>
                <a:spcPts val="155"/>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turned and began to </a:t>
            </a:r>
            <a:r>
              <a:rPr dirty="0" sz="1450" spc="-5">
                <a:latin typeface="Times New Roman"/>
                <a:cs typeface="Times New Roman"/>
              </a:rPr>
              <a:t>run. </a:t>
            </a:r>
            <a:r>
              <a:rPr dirty="0" sz="1450" spc="-10">
                <a:latin typeface="Times New Roman"/>
                <a:cs typeface="Times New Roman"/>
              </a:rPr>
              <a:t>Matcham was </a:t>
            </a:r>
            <a:r>
              <a:rPr dirty="0" sz="1450" spc="-5">
                <a:latin typeface="Times New Roman"/>
                <a:cs typeface="Times New Roman"/>
              </a:rPr>
              <a:t>on </a:t>
            </a:r>
            <a:r>
              <a:rPr dirty="0" sz="1450" spc="-10">
                <a:latin typeface="Times New Roman"/>
                <a:cs typeface="Times New Roman"/>
              </a:rPr>
              <a:t>his feet at once, and began  running after</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marL="12700" marR="20320">
              <a:lnSpc>
                <a:spcPts val="2300"/>
              </a:lnSpc>
              <a:spcBef>
                <a:spcPts val="114"/>
              </a:spcBef>
            </a:pPr>
            <a:r>
              <a:rPr dirty="0" sz="1450" spc="-10">
                <a:latin typeface="Times New Roman"/>
                <a:cs typeface="Times New Roman"/>
              </a:rPr>
              <a:t>“What d’ye want?” cried Dick, stopping. “What make </a:t>
            </a:r>
            <a:r>
              <a:rPr dirty="0" sz="1450" spc="-5">
                <a:latin typeface="Times New Roman"/>
                <a:cs typeface="Times New Roman"/>
              </a:rPr>
              <a:t>ye </a:t>
            </a:r>
            <a:r>
              <a:rPr dirty="0" sz="1450" spc="-10">
                <a:latin typeface="Times New Roman"/>
                <a:cs typeface="Times New Roman"/>
              </a:rPr>
              <a:t>after me? Stand </a:t>
            </a:r>
            <a:r>
              <a:rPr dirty="0" sz="1450" spc="-15">
                <a:latin typeface="Times New Roman"/>
                <a:cs typeface="Times New Roman"/>
              </a:rPr>
              <a:t>off!”  </a:t>
            </a:r>
            <a:r>
              <a:rPr dirty="0" sz="1450" spc="-20">
                <a:latin typeface="Times New Roman"/>
                <a:cs typeface="Times New Roman"/>
              </a:rPr>
              <a:t>“Will </a:t>
            </a:r>
            <a:r>
              <a:rPr dirty="0" sz="1450" spc="-10">
                <a:latin typeface="Times New Roman"/>
                <a:cs typeface="Times New Roman"/>
              </a:rPr>
              <a:t>follow an </a:t>
            </a:r>
            <a:r>
              <a:rPr dirty="0" sz="1450" spc="-5">
                <a:latin typeface="Times New Roman"/>
                <a:cs typeface="Times New Roman"/>
              </a:rPr>
              <a:t>I </a:t>
            </a:r>
            <a:r>
              <a:rPr dirty="0" sz="1450" spc="-10">
                <a:latin typeface="Times New Roman"/>
                <a:cs typeface="Times New Roman"/>
              </a:rPr>
              <a:t>please,” said Matcham. “This wood is free to</a:t>
            </a:r>
            <a:r>
              <a:rPr dirty="0" sz="1450" spc="75">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marR="1592580">
              <a:lnSpc>
                <a:spcPts val="2300"/>
              </a:lnSpc>
              <a:spcBef>
                <a:spcPts val="10"/>
              </a:spcBef>
            </a:pPr>
            <a:r>
              <a:rPr dirty="0" sz="1450" spc="-10">
                <a:latin typeface="Times New Roman"/>
                <a:cs typeface="Times New Roman"/>
              </a:rPr>
              <a:t>“Stand back, </a:t>
            </a:r>
            <a:r>
              <a:rPr dirty="0" sz="1450" spc="-5">
                <a:latin typeface="Times New Roman"/>
                <a:cs typeface="Times New Roman"/>
              </a:rPr>
              <a:t>by </a:t>
            </a:r>
            <a:r>
              <a:rPr dirty="0" sz="1450" spc="-10">
                <a:latin typeface="Times New Roman"/>
                <a:cs typeface="Times New Roman"/>
              </a:rPr>
              <a:t>’r Lady!” returned Dick, raising his </a:t>
            </a:r>
            <a:r>
              <a:rPr dirty="0" sz="1450" spc="-30">
                <a:latin typeface="Times New Roman"/>
                <a:cs typeface="Times New Roman"/>
              </a:rPr>
              <a:t>bow.  </a:t>
            </a:r>
            <a:r>
              <a:rPr dirty="0" sz="1450" spc="-10">
                <a:latin typeface="Times New Roman"/>
                <a:cs typeface="Times New Roman"/>
              </a:rPr>
              <a:t>“Ah, </a:t>
            </a:r>
            <a:r>
              <a:rPr dirty="0" sz="1450" spc="-5">
                <a:latin typeface="Times New Roman"/>
                <a:cs typeface="Times New Roman"/>
              </a:rPr>
              <a:t>y’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brave boy!” retorted Matcham. “Shoot!”  Dick lowered his weapon in some</a:t>
            </a:r>
            <a:r>
              <a:rPr dirty="0" sz="1450" spc="20">
                <a:latin typeface="Times New Roman"/>
                <a:cs typeface="Times New Roman"/>
              </a:rPr>
              <a:t> </a:t>
            </a:r>
            <a:r>
              <a:rPr dirty="0" sz="1450" spc="-10">
                <a:latin typeface="Times New Roman"/>
                <a:cs typeface="Times New Roman"/>
              </a:rPr>
              <a:t>confusion.</a:t>
            </a:r>
            <a:endParaRPr sz="1450">
              <a:latin typeface="Times New Roman"/>
              <a:cs typeface="Times New Roman"/>
            </a:endParaRPr>
          </a:p>
          <a:p>
            <a:pPr algn="just" marL="12700" marR="5080">
              <a:lnSpc>
                <a:spcPts val="1730"/>
              </a:lnSpc>
              <a:spcBef>
                <a:spcPts val="470"/>
              </a:spcBef>
            </a:pPr>
            <a:r>
              <a:rPr dirty="0" sz="1450" spc="-10">
                <a:latin typeface="Times New Roman"/>
                <a:cs typeface="Times New Roman"/>
              </a:rPr>
              <a:t>“See here,” </a:t>
            </a:r>
            <a:r>
              <a:rPr dirty="0" sz="1450" spc="-5">
                <a:latin typeface="Times New Roman"/>
                <a:cs typeface="Times New Roman"/>
              </a:rPr>
              <a:t>he </a:t>
            </a:r>
            <a:r>
              <a:rPr dirty="0" sz="1450" spc="-10">
                <a:latin typeface="Times New Roman"/>
                <a:cs typeface="Times New Roman"/>
              </a:rPr>
              <a:t>said. “Y’ have </a:t>
            </a:r>
            <a:r>
              <a:rPr dirty="0" sz="1450" spc="-5">
                <a:latin typeface="Times New Roman"/>
                <a:cs typeface="Times New Roman"/>
              </a:rPr>
              <a:t>done </a:t>
            </a:r>
            <a:r>
              <a:rPr dirty="0" sz="1450" spc="-10">
                <a:latin typeface="Times New Roman"/>
                <a:cs typeface="Times New Roman"/>
              </a:rPr>
              <a:t>me ill </a:t>
            </a:r>
            <a:r>
              <a:rPr dirty="0" sz="1450" spc="-5">
                <a:latin typeface="Times New Roman"/>
                <a:cs typeface="Times New Roman"/>
              </a:rPr>
              <a:t>enough. </a:t>
            </a:r>
            <a:r>
              <a:rPr dirty="0" sz="1450" spc="-10">
                <a:latin typeface="Times New Roman"/>
                <a:cs typeface="Times New Roman"/>
              </a:rPr>
              <a:t>Go, then. Go </a:t>
            </a:r>
            <a:r>
              <a:rPr dirty="0" sz="1450" spc="-5">
                <a:latin typeface="Times New Roman"/>
                <a:cs typeface="Times New Roman"/>
              </a:rPr>
              <a:t>your </a:t>
            </a:r>
            <a:r>
              <a:rPr dirty="0" sz="1450" spc="-10">
                <a:latin typeface="Times New Roman"/>
                <a:cs typeface="Times New Roman"/>
              </a:rPr>
              <a:t>way in  fair wise; </a:t>
            </a:r>
            <a:r>
              <a:rPr dirty="0" sz="1450" spc="-25">
                <a:latin typeface="Times New Roman"/>
                <a:cs typeface="Times New Roman"/>
              </a:rPr>
              <a:t>or, </a:t>
            </a:r>
            <a:r>
              <a:rPr dirty="0" sz="1450" spc="-10">
                <a:latin typeface="Times New Roman"/>
                <a:cs typeface="Times New Roman"/>
              </a:rPr>
              <a:t>whether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or not, I </a:t>
            </a:r>
            <a:r>
              <a:rPr dirty="0" sz="1450" spc="-10">
                <a:latin typeface="Times New Roman"/>
                <a:cs typeface="Times New Roman"/>
              </a:rPr>
              <a:t>must even drive </a:t>
            </a:r>
            <a:r>
              <a:rPr dirty="0" sz="1450" spc="-5">
                <a:latin typeface="Times New Roman"/>
                <a:cs typeface="Times New Roman"/>
              </a:rPr>
              <a:t>you </a:t>
            </a:r>
            <a:r>
              <a:rPr dirty="0" sz="1450" spc="-10">
                <a:latin typeface="Times New Roman"/>
                <a:cs typeface="Times New Roman"/>
              </a:rPr>
              <a:t>to</a:t>
            </a:r>
            <a:r>
              <a:rPr dirty="0" sz="1450" spc="6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3335">
              <a:lnSpc>
                <a:spcPts val="1730"/>
              </a:lnSpc>
              <a:spcBef>
                <a:spcPts val="575"/>
              </a:spcBef>
            </a:pPr>
            <a:r>
              <a:rPr dirty="0" sz="1450" spc="-25">
                <a:latin typeface="Times New Roman"/>
                <a:cs typeface="Times New Roman"/>
              </a:rPr>
              <a:t>“Well,” </a:t>
            </a:r>
            <a:r>
              <a:rPr dirty="0" sz="1450" spc="-10">
                <a:latin typeface="Times New Roman"/>
                <a:cs typeface="Times New Roman"/>
              </a:rPr>
              <a:t>said Matcham, </a:t>
            </a:r>
            <a:r>
              <a:rPr dirty="0" sz="1450" spc="-20">
                <a:latin typeface="Times New Roman"/>
                <a:cs typeface="Times New Roman"/>
              </a:rPr>
              <a:t>doggedly, </a:t>
            </a:r>
            <a:r>
              <a:rPr dirty="0" sz="1450" spc="-10">
                <a:latin typeface="Times New Roman"/>
                <a:cs typeface="Times New Roman"/>
              </a:rPr>
              <a:t>“y’ are the </a:t>
            </a:r>
            <a:r>
              <a:rPr dirty="0" sz="1450" spc="-20">
                <a:latin typeface="Times New Roman"/>
                <a:cs typeface="Times New Roman"/>
              </a:rPr>
              <a:t>stronger. </a:t>
            </a:r>
            <a:r>
              <a:rPr dirty="0" sz="1450" spc="-10">
                <a:latin typeface="Times New Roman"/>
                <a:cs typeface="Times New Roman"/>
              </a:rPr>
              <a:t>Do </a:t>
            </a:r>
            <a:r>
              <a:rPr dirty="0" sz="1450" spc="-5">
                <a:latin typeface="Times New Roman"/>
                <a:cs typeface="Times New Roman"/>
              </a:rPr>
              <a:t>your </a:t>
            </a:r>
            <a:r>
              <a:rPr dirty="0" sz="1450" spc="-10">
                <a:latin typeface="Times New Roman"/>
                <a:cs typeface="Times New Roman"/>
              </a:rPr>
              <a:t>worst.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leave to follow thee, Dick, unless thou makest me,” </a:t>
            </a:r>
            <a:r>
              <a:rPr dirty="0" sz="1450" spc="-5">
                <a:latin typeface="Times New Roman"/>
                <a:cs typeface="Times New Roman"/>
              </a:rPr>
              <a:t>he</a:t>
            </a:r>
            <a:r>
              <a:rPr dirty="0" sz="1450" spc="60">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Dick was almost beside himself. It went against his heart to beat </a:t>
            </a:r>
            <a:r>
              <a:rPr dirty="0" sz="1450" spc="-5">
                <a:latin typeface="Times New Roman"/>
                <a:cs typeface="Times New Roman"/>
              </a:rPr>
              <a:t>a </a:t>
            </a:r>
            <a:r>
              <a:rPr dirty="0" sz="1450" spc="-10">
                <a:latin typeface="Times New Roman"/>
                <a:cs typeface="Times New Roman"/>
              </a:rPr>
              <a:t>creature so  defenceless; and, for the life </a:t>
            </a:r>
            <a:r>
              <a:rPr dirty="0" sz="1450" spc="-5">
                <a:latin typeface="Times New Roman"/>
                <a:cs typeface="Times New Roman"/>
              </a:rPr>
              <a:t>of </a:t>
            </a:r>
            <a:r>
              <a:rPr dirty="0" sz="1450" spc="-10">
                <a:latin typeface="Times New Roman"/>
                <a:cs typeface="Times New Roman"/>
              </a:rPr>
              <a:t>him,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no </a:t>
            </a:r>
            <a:r>
              <a:rPr dirty="0" sz="1450" spc="-10">
                <a:latin typeface="Times New Roman"/>
                <a:cs typeface="Times New Roman"/>
              </a:rPr>
              <a:t>other way to rid himself </a:t>
            </a:r>
            <a:r>
              <a:rPr dirty="0" sz="1450" spc="-5">
                <a:latin typeface="Times New Roman"/>
                <a:cs typeface="Times New Roman"/>
              </a:rPr>
              <a:t>of  </a:t>
            </a:r>
            <a:r>
              <a:rPr dirty="0" sz="1450" spc="-10">
                <a:latin typeface="Times New Roman"/>
                <a:cs typeface="Times New Roman"/>
              </a:rPr>
              <a:t>this unwelcome and, as </a:t>
            </a:r>
            <a:r>
              <a:rPr dirty="0" sz="1450" spc="-5">
                <a:latin typeface="Times New Roman"/>
                <a:cs typeface="Times New Roman"/>
              </a:rPr>
              <a:t>he </a:t>
            </a:r>
            <a:r>
              <a:rPr dirty="0" sz="1450" spc="-10">
                <a:latin typeface="Times New Roman"/>
                <a:cs typeface="Times New Roman"/>
              </a:rPr>
              <a:t>began to think, perhaps untrue</a:t>
            </a:r>
            <a:r>
              <a:rPr dirty="0" sz="1450" spc="75">
                <a:latin typeface="Times New Roman"/>
                <a:cs typeface="Times New Roman"/>
              </a:rPr>
              <a:t> </a:t>
            </a:r>
            <a:r>
              <a:rPr dirty="0" sz="1450" spc="-10">
                <a:latin typeface="Times New Roman"/>
                <a:cs typeface="Times New Roman"/>
              </a:rPr>
              <a:t>companion.</a:t>
            </a:r>
            <a:endParaRPr sz="1450">
              <a:latin typeface="Times New Roman"/>
              <a:cs typeface="Times New Roman"/>
            </a:endParaRPr>
          </a:p>
          <a:p>
            <a:pPr algn="just" marL="12700" marR="12700">
              <a:lnSpc>
                <a:spcPts val="1730"/>
              </a:lnSpc>
              <a:spcBef>
                <a:spcPts val="575"/>
              </a:spcBef>
            </a:pPr>
            <a:r>
              <a:rPr dirty="0" sz="1450" spc="-10">
                <a:latin typeface="Times New Roman"/>
                <a:cs typeface="Times New Roman"/>
              </a:rPr>
              <a:t>“Y’ are mad,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he </a:t>
            </a:r>
            <a:r>
              <a:rPr dirty="0" sz="1450" spc="-10">
                <a:latin typeface="Times New Roman"/>
                <a:cs typeface="Times New Roman"/>
              </a:rPr>
              <a:t>cried. </a:t>
            </a:r>
            <a:r>
              <a:rPr dirty="0" sz="1450" spc="-15">
                <a:latin typeface="Times New Roman"/>
                <a:cs typeface="Times New Roman"/>
              </a:rPr>
              <a:t>“Fool-fellow, </a:t>
            </a:r>
            <a:r>
              <a:rPr dirty="0" sz="1450" spc="-5">
                <a:latin typeface="Times New Roman"/>
                <a:cs typeface="Times New Roman"/>
              </a:rPr>
              <a:t>I </a:t>
            </a:r>
            <a:r>
              <a:rPr dirty="0" sz="1450" spc="-10">
                <a:latin typeface="Times New Roman"/>
                <a:cs typeface="Times New Roman"/>
              </a:rPr>
              <a:t>am hasting to </a:t>
            </a:r>
            <a:r>
              <a:rPr dirty="0" sz="1450" spc="-5">
                <a:latin typeface="Times New Roman"/>
                <a:cs typeface="Times New Roman"/>
              </a:rPr>
              <a:t>your </a:t>
            </a:r>
            <a:r>
              <a:rPr dirty="0" sz="1450" spc="-10">
                <a:latin typeface="Times New Roman"/>
                <a:cs typeface="Times New Roman"/>
              </a:rPr>
              <a:t>foes; as fast  as </a:t>
            </a:r>
            <a:r>
              <a:rPr dirty="0" sz="1450" spc="-5">
                <a:latin typeface="Times New Roman"/>
                <a:cs typeface="Times New Roman"/>
              </a:rPr>
              <a:t>foot </a:t>
            </a:r>
            <a:r>
              <a:rPr dirty="0" sz="1450" spc="-10">
                <a:latin typeface="Times New Roman"/>
                <a:cs typeface="Times New Roman"/>
              </a:rPr>
              <a:t>can carry me, </a:t>
            </a:r>
            <a:r>
              <a:rPr dirty="0" sz="1450" spc="-5">
                <a:latin typeface="Times New Roman"/>
                <a:cs typeface="Times New Roman"/>
              </a:rPr>
              <a:t>go I</a:t>
            </a:r>
            <a:r>
              <a:rPr dirty="0" sz="1450" spc="10">
                <a:latin typeface="Times New Roman"/>
                <a:cs typeface="Times New Roman"/>
              </a:rPr>
              <a:t> </a:t>
            </a:r>
            <a:r>
              <a:rPr dirty="0" sz="1450" spc="-20">
                <a:latin typeface="Times New Roman"/>
                <a:cs typeface="Times New Roman"/>
              </a:rPr>
              <a:t>thither.”</a:t>
            </a:r>
            <a:endParaRPr sz="1450">
              <a:latin typeface="Times New Roman"/>
              <a:cs typeface="Times New Roman"/>
            </a:endParaRPr>
          </a:p>
          <a:p>
            <a:pPr algn="just" marL="12700" marR="13335">
              <a:lnSpc>
                <a:spcPts val="1730"/>
              </a:lnSpc>
              <a:spcBef>
                <a:spcPts val="570"/>
              </a:spcBef>
            </a:pPr>
            <a:r>
              <a:rPr dirty="0" sz="1450" spc="-10">
                <a:latin typeface="Times New Roman"/>
                <a:cs typeface="Times New Roman"/>
              </a:rPr>
              <a:t>“I care </a:t>
            </a:r>
            <a:r>
              <a:rPr dirty="0" sz="1450" spc="-5">
                <a:latin typeface="Times New Roman"/>
                <a:cs typeface="Times New Roman"/>
              </a:rPr>
              <a:t>not, </a:t>
            </a:r>
            <a:r>
              <a:rPr dirty="0" sz="1450" spc="-10">
                <a:latin typeface="Times New Roman"/>
                <a:cs typeface="Times New Roman"/>
              </a:rPr>
              <a:t>Dick,” replied the lad. “If </a:t>
            </a:r>
            <a:r>
              <a:rPr dirty="0" sz="1450" spc="-5">
                <a:latin typeface="Times New Roman"/>
                <a:cs typeface="Times New Roman"/>
              </a:rPr>
              <a:t>y’ </a:t>
            </a:r>
            <a:r>
              <a:rPr dirty="0" sz="1450" spc="-10">
                <a:latin typeface="Times New Roman"/>
                <a:cs typeface="Times New Roman"/>
              </a:rPr>
              <a:t>are </a:t>
            </a:r>
            <a:r>
              <a:rPr dirty="0" sz="1450" spc="-5">
                <a:latin typeface="Times New Roman"/>
                <a:cs typeface="Times New Roman"/>
              </a:rPr>
              <a:t>bound </a:t>
            </a:r>
            <a:r>
              <a:rPr dirty="0" sz="1450" spc="-10">
                <a:latin typeface="Times New Roman"/>
                <a:cs typeface="Times New Roman"/>
              </a:rPr>
              <a:t>to die, Dick, I’ll die </a:t>
            </a:r>
            <a:r>
              <a:rPr dirty="0" sz="1450" spc="-5">
                <a:latin typeface="Times New Roman"/>
                <a:cs typeface="Times New Roman"/>
              </a:rPr>
              <a:t>too. I  </a:t>
            </a:r>
            <a:r>
              <a:rPr dirty="0" sz="1450" spc="-10">
                <a:latin typeface="Times New Roman"/>
                <a:cs typeface="Times New Roman"/>
              </a:rPr>
              <a:t>would liever </a:t>
            </a:r>
            <a:r>
              <a:rPr dirty="0" sz="1450" spc="-5">
                <a:latin typeface="Times New Roman"/>
                <a:cs typeface="Times New Roman"/>
              </a:rPr>
              <a:t>go </a:t>
            </a:r>
            <a:r>
              <a:rPr dirty="0" sz="1450" spc="-10">
                <a:latin typeface="Times New Roman"/>
                <a:cs typeface="Times New Roman"/>
              </a:rPr>
              <a:t>with </a:t>
            </a:r>
            <a:r>
              <a:rPr dirty="0" sz="1450" spc="-5">
                <a:latin typeface="Times New Roman"/>
                <a:cs typeface="Times New Roman"/>
              </a:rPr>
              <a:t>you </a:t>
            </a:r>
            <a:r>
              <a:rPr dirty="0" sz="1450" spc="-10">
                <a:latin typeface="Times New Roman"/>
                <a:cs typeface="Times New Roman"/>
              </a:rPr>
              <a:t>to prison than to </a:t>
            </a:r>
            <a:r>
              <a:rPr dirty="0" sz="1450" spc="-5">
                <a:latin typeface="Times New Roman"/>
                <a:cs typeface="Times New Roman"/>
              </a:rPr>
              <a:t>go </a:t>
            </a:r>
            <a:r>
              <a:rPr dirty="0" sz="1450" spc="-10">
                <a:latin typeface="Times New Roman"/>
                <a:cs typeface="Times New Roman"/>
              </a:rPr>
              <a:t>free without</a:t>
            </a:r>
            <a:r>
              <a:rPr dirty="0" sz="1450" spc="4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10795">
              <a:lnSpc>
                <a:spcPts val="1730"/>
              </a:lnSpc>
              <a:spcBef>
                <a:spcPts val="575"/>
              </a:spcBef>
            </a:pPr>
            <a:r>
              <a:rPr dirty="0" sz="1450" spc="-25">
                <a:latin typeface="Times New Roman"/>
                <a:cs typeface="Times New Roman"/>
              </a:rPr>
              <a:t>“Well,” </a:t>
            </a:r>
            <a:r>
              <a:rPr dirty="0" sz="1450" spc="-10">
                <a:latin typeface="Times New Roman"/>
                <a:cs typeface="Times New Roman"/>
              </a:rPr>
              <a:t>returned the </a:t>
            </a:r>
            <a:r>
              <a:rPr dirty="0" sz="1450" spc="-20">
                <a:latin typeface="Times New Roman"/>
                <a:cs typeface="Times New Roman"/>
              </a:rPr>
              <a:t>other, </a:t>
            </a:r>
            <a:r>
              <a:rPr dirty="0" sz="1450" spc="-10">
                <a:latin typeface="Times New Roman"/>
                <a:cs typeface="Times New Roman"/>
              </a:rPr>
              <a:t>“I may stand </a:t>
            </a:r>
            <a:r>
              <a:rPr dirty="0" sz="1450" spc="-5">
                <a:latin typeface="Times New Roman"/>
                <a:cs typeface="Times New Roman"/>
              </a:rPr>
              <a:t>no </a:t>
            </a:r>
            <a:r>
              <a:rPr dirty="0" sz="1450" spc="-10">
                <a:latin typeface="Times New Roman"/>
                <a:cs typeface="Times New Roman"/>
              </a:rPr>
              <a:t>longer prating. Follow me, if </a:t>
            </a:r>
            <a:r>
              <a:rPr dirty="0" sz="1450" spc="-5">
                <a:latin typeface="Times New Roman"/>
                <a:cs typeface="Times New Roman"/>
              </a:rPr>
              <a:t>ye  </a:t>
            </a:r>
            <a:r>
              <a:rPr dirty="0" sz="1450" spc="-10">
                <a:latin typeface="Times New Roman"/>
                <a:cs typeface="Times New Roman"/>
              </a:rPr>
              <a:t>must;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play me false, it shall </a:t>
            </a:r>
            <a:r>
              <a:rPr dirty="0" sz="1450" spc="-5">
                <a:latin typeface="Times New Roman"/>
                <a:cs typeface="Times New Roman"/>
              </a:rPr>
              <a:t>but </a:t>
            </a:r>
            <a:r>
              <a:rPr dirty="0" sz="1450" spc="-10">
                <a:latin typeface="Times New Roman"/>
                <a:cs typeface="Times New Roman"/>
              </a:rPr>
              <a:t>little advance </a:t>
            </a:r>
            <a:r>
              <a:rPr dirty="0" sz="1450" spc="-5">
                <a:latin typeface="Times New Roman"/>
                <a:cs typeface="Times New Roman"/>
              </a:rPr>
              <a:t>you, </a:t>
            </a:r>
            <a:r>
              <a:rPr dirty="0" sz="1450" spc="-10">
                <a:latin typeface="Times New Roman"/>
                <a:cs typeface="Times New Roman"/>
              </a:rPr>
              <a:t>mark </a:t>
            </a:r>
            <a:r>
              <a:rPr dirty="0" sz="1450" spc="-5">
                <a:latin typeface="Times New Roman"/>
                <a:cs typeface="Times New Roman"/>
              </a:rPr>
              <a:t>ye </a:t>
            </a:r>
            <a:r>
              <a:rPr dirty="0" sz="1450" spc="-10">
                <a:latin typeface="Times New Roman"/>
                <a:cs typeface="Times New Roman"/>
              </a:rPr>
              <a:t>that. Shalt  have </a:t>
            </a:r>
            <a:r>
              <a:rPr dirty="0" sz="1450" spc="-5">
                <a:latin typeface="Times New Roman"/>
                <a:cs typeface="Times New Roman"/>
              </a:rPr>
              <a:t>a </a:t>
            </a:r>
            <a:r>
              <a:rPr dirty="0" sz="1450" spc="-10">
                <a:latin typeface="Times New Roman"/>
                <a:cs typeface="Times New Roman"/>
              </a:rPr>
              <a:t>quarrel in thine inwards,</a:t>
            </a:r>
            <a:r>
              <a:rPr dirty="0" sz="1450" spc="15">
                <a:latin typeface="Times New Roman"/>
                <a:cs typeface="Times New Roman"/>
              </a:rPr>
              <a:t> </a:t>
            </a:r>
            <a:r>
              <a:rPr dirty="0" sz="1450" spc="-25">
                <a:latin typeface="Times New Roman"/>
                <a:cs typeface="Times New Roman"/>
              </a:rPr>
              <a:t>boy.”</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So saying, Dick took once more to his heels, keeping in the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  thicket and looking briskly about him as </a:t>
            </a:r>
            <a:r>
              <a:rPr dirty="0" sz="1450" spc="-5">
                <a:latin typeface="Times New Roman"/>
                <a:cs typeface="Times New Roman"/>
              </a:rPr>
              <a:t>he </a:t>
            </a:r>
            <a:r>
              <a:rPr dirty="0" sz="1450" spc="-10">
                <a:latin typeface="Times New Roman"/>
                <a:cs typeface="Times New Roman"/>
              </a:rPr>
              <a:t>went. At </a:t>
            </a:r>
            <a:r>
              <a:rPr dirty="0" sz="1450" spc="-5">
                <a:latin typeface="Times New Roman"/>
                <a:cs typeface="Times New Roman"/>
              </a:rPr>
              <a:t>a good </a:t>
            </a:r>
            <a:r>
              <a:rPr dirty="0" sz="1450" spc="-10">
                <a:latin typeface="Times New Roman"/>
                <a:cs typeface="Times New Roman"/>
              </a:rPr>
              <a:t>pace </a:t>
            </a:r>
            <a:r>
              <a:rPr dirty="0" sz="1450" spc="-5">
                <a:latin typeface="Times New Roman"/>
                <a:cs typeface="Times New Roman"/>
              </a:rPr>
              <a:t>he </a:t>
            </a:r>
            <a:r>
              <a:rPr dirty="0" sz="1450" spc="-10">
                <a:latin typeface="Times New Roman"/>
                <a:cs typeface="Times New Roman"/>
              </a:rPr>
              <a:t>rattled </a:t>
            </a:r>
            <a:r>
              <a:rPr dirty="0" sz="1450" spc="-5">
                <a:latin typeface="Times New Roman"/>
                <a:cs typeface="Times New Roman"/>
              </a:rPr>
              <a:t>out  of </a:t>
            </a:r>
            <a:r>
              <a:rPr dirty="0" sz="1450" spc="-10">
                <a:latin typeface="Times New Roman"/>
                <a:cs typeface="Times New Roman"/>
              </a:rPr>
              <a:t>the dell, and came again into the more open quarters </a:t>
            </a:r>
            <a:r>
              <a:rPr dirty="0" sz="1450" spc="-5">
                <a:latin typeface="Times New Roman"/>
                <a:cs typeface="Times New Roman"/>
              </a:rPr>
              <a:t>of </a:t>
            </a:r>
            <a:r>
              <a:rPr dirty="0" sz="1450" spc="-10">
                <a:latin typeface="Times New Roman"/>
                <a:cs typeface="Times New Roman"/>
              </a:rPr>
              <a:t>the wood. </a:t>
            </a:r>
            <a:r>
              <a:rPr dirty="0" sz="1450" spc="-60">
                <a:latin typeface="Times New Roman"/>
                <a:cs typeface="Times New Roman"/>
              </a:rPr>
              <a:t>To </a:t>
            </a:r>
            <a:r>
              <a:rPr dirty="0" sz="1450" spc="-10">
                <a:latin typeface="Times New Roman"/>
                <a:cs typeface="Times New Roman"/>
              </a:rPr>
              <a:t>the  left </a:t>
            </a:r>
            <a:r>
              <a:rPr dirty="0" sz="1450" spc="-5">
                <a:latin typeface="Times New Roman"/>
                <a:cs typeface="Times New Roman"/>
              </a:rPr>
              <a:t>a </a:t>
            </a:r>
            <a:r>
              <a:rPr dirty="0" sz="1450" spc="-10">
                <a:latin typeface="Times New Roman"/>
                <a:cs typeface="Times New Roman"/>
              </a:rPr>
              <a:t>little eminence appeared, spotted with golden gorse, and crowned with </a:t>
            </a:r>
            <a:r>
              <a:rPr dirty="0" sz="1450" spc="-5">
                <a:latin typeface="Times New Roman"/>
                <a:cs typeface="Times New Roman"/>
              </a:rPr>
              <a:t>a  </a:t>
            </a:r>
            <a:r>
              <a:rPr dirty="0" sz="1450" spc="-10">
                <a:latin typeface="Times New Roman"/>
                <a:cs typeface="Times New Roman"/>
              </a:rPr>
              <a:t>black tuft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firs.</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“I shall see from there,” </a:t>
            </a:r>
            <a:r>
              <a:rPr dirty="0" sz="1450" spc="-5">
                <a:latin typeface="Times New Roman"/>
                <a:cs typeface="Times New Roman"/>
              </a:rPr>
              <a:t>he </a:t>
            </a:r>
            <a:r>
              <a:rPr dirty="0" sz="1450" spc="-10">
                <a:latin typeface="Times New Roman"/>
                <a:cs typeface="Times New Roman"/>
              </a:rPr>
              <a:t>thought, and struck for it across </a:t>
            </a:r>
            <a:r>
              <a:rPr dirty="0" sz="1450" spc="-5">
                <a:latin typeface="Times New Roman"/>
                <a:cs typeface="Times New Roman"/>
              </a:rPr>
              <a:t>a </a:t>
            </a:r>
            <a:r>
              <a:rPr dirty="0" sz="1450" spc="-10">
                <a:latin typeface="Times New Roman"/>
                <a:cs typeface="Times New Roman"/>
              </a:rPr>
              <a:t>heathy</a:t>
            </a:r>
            <a:r>
              <a:rPr dirty="0" sz="1450" spc="180">
                <a:latin typeface="Times New Roman"/>
                <a:cs typeface="Times New Roman"/>
              </a:rPr>
              <a:t> </a:t>
            </a:r>
            <a:r>
              <a:rPr dirty="0" sz="1450" spc="-10">
                <a:latin typeface="Times New Roman"/>
                <a:cs typeface="Times New Roman"/>
              </a:rPr>
              <a:t>clearing.</a:t>
            </a:r>
            <a:endParaRPr sz="1450">
              <a:latin typeface="Times New Roman"/>
              <a:cs typeface="Times New Roman"/>
            </a:endParaRPr>
          </a:p>
          <a:p>
            <a:pPr algn="just" marL="12700" marR="6985">
              <a:lnSpc>
                <a:spcPts val="1730"/>
              </a:lnSpc>
              <a:spcBef>
                <a:spcPts val="630"/>
              </a:spcBef>
            </a:pPr>
            <a:r>
              <a:rPr dirty="0" sz="1450" spc="-10">
                <a:latin typeface="Times New Roman"/>
                <a:cs typeface="Times New Roman"/>
              </a:rPr>
              <a:t>He had </a:t>
            </a:r>
            <a:r>
              <a:rPr dirty="0" sz="1450" spc="-5">
                <a:latin typeface="Times New Roman"/>
                <a:cs typeface="Times New Roman"/>
              </a:rPr>
              <a:t>gone but a </a:t>
            </a:r>
            <a:r>
              <a:rPr dirty="0" sz="1450" spc="-10">
                <a:latin typeface="Times New Roman"/>
                <a:cs typeface="Times New Roman"/>
              </a:rPr>
              <a:t>few yards, when Matcham touched him </a:t>
            </a:r>
            <a:r>
              <a:rPr dirty="0" sz="1450" spc="-5">
                <a:latin typeface="Times New Roman"/>
                <a:cs typeface="Times New Roman"/>
              </a:rPr>
              <a:t>on </a:t>
            </a:r>
            <a:r>
              <a:rPr dirty="0" sz="1450" spc="-10">
                <a:latin typeface="Times New Roman"/>
                <a:cs typeface="Times New Roman"/>
              </a:rPr>
              <a:t>the arm, and  pointed. </a:t>
            </a:r>
            <a:r>
              <a:rPr dirty="0" sz="1450" spc="-60">
                <a:latin typeface="Times New Roman"/>
                <a:cs typeface="Times New Roman"/>
              </a:rPr>
              <a:t>To </a:t>
            </a:r>
            <a:r>
              <a:rPr dirty="0" sz="1450" spc="-10">
                <a:latin typeface="Times New Roman"/>
                <a:cs typeface="Times New Roman"/>
              </a:rPr>
              <a:t>the eastward </a:t>
            </a:r>
            <a:r>
              <a:rPr dirty="0" sz="1450" spc="-5">
                <a:latin typeface="Times New Roman"/>
                <a:cs typeface="Times New Roman"/>
              </a:rPr>
              <a:t>of </a:t>
            </a:r>
            <a:r>
              <a:rPr dirty="0" sz="1450" spc="-10">
                <a:latin typeface="Times New Roman"/>
                <a:cs typeface="Times New Roman"/>
              </a:rPr>
              <a:t>the summit there was </a:t>
            </a:r>
            <a:r>
              <a:rPr dirty="0" sz="1450" spc="-5">
                <a:latin typeface="Times New Roman"/>
                <a:cs typeface="Times New Roman"/>
              </a:rPr>
              <a:t>a dip, </a:t>
            </a:r>
            <a:r>
              <a:rPr dirty="0" sz="1450" spc="-10">
                <a:latin typeface="Times New Roman"/>
                <a:cs typeface="Times New Roman"/>
              </a:rPr>
              <a:t>and, as it were, </a:t>
            </a:r>
            <a:r>
              <a:rPr dirty="0" sz="1450" spc="-5">
                <a:latin typeface="Times New Roman"/>
                <a:cs typeface="Times New Roman"/>
              </a:rPr>
              <a:t>a  </a:t>
            </a:r>
            <a:r>
              <a:rPr dirty="0" sz="1450" spc="-10">
                <a:latin typeface="Times New Roman"/>
                <a:cs typeface="Times New Roman"/>
              </a:rPr>
              <a:t>valley passing to the other side; the heath was </a:t>
            </a:r>
            <a:r>
              <a:rPr dirty="0" sz="1450" spc="-5">
                <a:latin typeface="Times New Roman"/>
                <a:cs typeface="Times New Roman"/>
              </a:rPr>
              <a:t>not </a:t>
            </a:r>
            <a:r>
              <a:rPr dirty="0" sz="1450" spc="-10">
                <a:latin typeface="Times New Roman"/>
                <a:cs typeface="Times New Roman"/>
              </a:rPr>
              <a:t>yet </a:t>
            </a:r>
            <a:r>
              <a:rPr dirty="0" sz="1450" spc="-5">
                <a:latin typeface="Times New Roman"/>
                <a:cs typeface="Times New Roman"/>
              </a:rPr>
              <a:t>out; </a:t>
            </a:r>
            <a:r>
              <a:rPr dirty="0" sz="1450" spc="-10">
                <a:latin typeface="Times New Roman"/>
                <a:cs typeface="Times New Roman"/>
              </a:rPr>
              <a:t>all the ground was  </a:t>
            </a:r>
            <a:r>
              <a:rPr dirty="0" sz="1450" spc="-25">
                <a:latin typeface="Times New Roman"/>
                <a:cs typeface="Times New Roman"/>
              </a:rPr>
              <a:t>rusty, </a:t>
            </a:r>
            <a:r>
              <a:rPr dirty="0" sz="1450" spc="-10">
                <a:latin typeface="Times New Roman"/>
                <a:cs typeface="Times New Roman"/>
              </a:rPr>
              <a:t>like an unscoured </a:t>
            </a:r>
            <a:r>
              <a:rPr dirty="0" sz="1450" spc="-15">
                <a:latin typeface="Times New Roman"/>
                <a:cs typeface="Times New Roman"/>
              </a:rPr>
              <a:t>buckler, </a:t>
            </a:r>
            <a:r>
              <a:rPr dirty="0" sz="1450" spc="-10">
                <a:latin typeface="Times New Roman"/>
                <a:cs typeface="Times New Roman"/>
              </a:rPr>
              <a:t>and dotted sparingly with yews; and there,  </a:t>
            </a:r>
            <a:r>
              <a:rPr dirty="0" sz="1450" spc="-5">
                <a:latin typeface="Times New Roman"/>
                <a:cs typeface="Times New Roman"/>
              </a:rPr>
              <a:t>one </a:t>
            </a:r>
            <a:r>
              <a:rPr dirty="0" sz="1450" spc="-10">
                <a:latin typeface="Times New Roman"/>
                <a:cs typeface="Times New Roman"/>
              </a:rPr>
              <a:t>following </a:t>
            </a:r>
            <a:r>
              <a:rPr dirty="0" sz="1450" spc="-15">
                <a:latin typeface="Times New Roman"/>
                <a:cs typeface="Times New Roman"/>
              </a:rPr>
              <a:t>another, </a:t>
            </a:r>
            <a:r>
              <a:rPr dirty="0" sz="1450" spc="-10">
                <a:latin typeface="Times New Roman"/>
                <a:cs typeface="Times New Roman"/>
              </a:rPr>
              <a:t>Dick saw half </a:t>
            </a:r>
            <a:r>
              <a:rPr dirty="0" sz="1450" spc="-5">
                <a:latin typeface="Times New Roman"/>
                <a:cs typeface="Times New Roman"/>
              </a:rPr>
              <a:t>a </a:t>
            </a:r>
            <a:r>
              <a:rPr dirty="0" sz="1450" spc="-10">
                <a:latin typeface="Times New Roman"/>
                <a:cs typeface="Times New Roman"/>
              </a:rPr>
              <a:t>score green jerkins mounting the  ascent, and marching at their head, conspicuous </a:t>
            </a:r>
            <a:r>
              <a:rPr dirty="0" sz="1450" spc="-5">
                <a:latin typeface="Times New Roman"/>
                <a:cs typeface="Times New Roman"/>
              </a:rPr>
              <a:t>by </a:t>
            </a:r>
            <a:r>
              <a:rPr dirty="0" sz="1450" spc="-10">
                <a:latin typeface="Times New Roman"/>
                <a:cs typeface="Times New Roman"/>
              </a:rPr>
              <a:t>his </a:t>
            </a:r>
            <a:r>
              <a:rPr dirty="0" sz="1450" spc="-15">
                <a:latin typeface="Times New Roman"/>
                <a:cs typeface="Times New Roman"/>
              </a:rPr>
              <a:t>boar-spear, </a:t>
            </a:r>
            <a:r>
              <a:rPr dirty="0" sz="1450" spc="-10">
                <a:latin typeface="Times New Roman"/>
                <a:cs typeface="Times New Roman"/>
              </a:rPr>
              <a:t>Ellis  Duckworth in person. One after another gained the </a:t>
            </a:r>
            <a:r>
              <a:rPr dirty="0" sz="1450" spc="-5">
                <a:latin typeface="Times New Roman"/>
                <a:cs typeface="Times New Roman"/>
              </a:rPr>
              <a:t>top, </a:t>
            </a:r>
            <a:r>
              <a:rPr dirty="0" sz="1450" spc="-10">
                <a:latin typeface="Times New Roman"/>
                <a:cs typeface="Times New Roman"/>
              </a:rPr>
              <a:t>showed for </a:t>
            </a:r>
            <a:r>
              <a:rPr dirty="0" sz="1450" spc="-5">
                <a:latin typeface="Times New Roman"/>
                <a:cs typeface="Times New Roman"/>
              </a:rPr>
              <a:t>a </a:t>
            </a:r>
            <a:r>
              <a:rPr dirty="0" sz="1450" spc="-10">
                <a:latin typeface="Times New Roman"/>
                <a:cs typeface="Times New Roman"/>
              </a:rPr>
              <a:t>moment  against the </a:t>
            </a:r>
            <a:r>
              <a:rPr dirty="0" sz="1450" spc="-30">
                <a:latin typeface="Times New Roman"/>
                <a:cs typeface="Times New Roman"/>
              </a:rPr>
              <a:t>sky, </a:t>
            </a:r>
            <a:r>
              <a:rPr dirty="0" sz="1450" spc="-10">
                <a:latin typeface="Times New Roman"/>
                <a:cs typeface="Times New Roman"/>
              </a:rPr>
              <a:t>and then dipped </a:t>
            </a:r>
            <a:r>
              <a:rPr dirty="0" sz="1450" spc="-5">
                <a:latin typeface="Times New Roman"/>
                <a:cs typeface="Times New Roman"/>
              </a:rPr>
              <a:t>upon </a:t>
            </a:r>
            <a:r>
              <a:rPr dirty="0" sz="1450" spc="-10">
                <a:latin typeface="Times New Roman"/>
                <a:cs typeface="Times New Roman"/>
              </a:rPr>
              <a:t>the further side, until the last was</a:t>
            </a:r>
            <a:r>
              <a:rPr dirty="0" sz="1450" spc="180">
                <a:latin typeface="Times New Roman"/>
                <a:cs typeface="Times New Roman"/>
              </a:rPr>
              <a:t> </a:t>
            </a:r>
            <a:r>
              <a:rPr dirty="0" sz="1450" spc="-10">
                <a:latin typeface="Times New Roman"/>
                <a:cs typeface="Times New Roman"/>
              </a:rPr>
              <a:t>gone.</a:t>
            </a:r>
            <a:endParaRPr sz="1450">
              <a:latin typeface="Times New Roman"/>
              <a:cs typeface="Times New Roman"/>
            </a:endParaRPr>
          </a:p>
          <a:p>
            <a:pPr algn="just" marL="12700">
              <a:lnSpc>
                <a:spcPct val="100000"/>
              </a:lnSpc>
              <a:spcBef>
                <a:spcPts val="495"/>
              </a:spcBef>
            </a:pPr>
            <a:r>
              <a:rPr dirty="0" sz="1450" spc="-10">
                <a:latin typeface="Times New Roman"/>
                <a:cs typeface="Times New Roman"/>
              </a:rPr>
              <a:t>Dick looked at Matcham with </a:t>
            </a:r>
            <a:r>
              <a:rPr dirty="0" sz="1450" spc="-5">
                <a:latin typeface="Times New Roman"/>
                <a:cs typeface="Times New Roman"/>
              </a:rPr>
              <a:t>a </a:t>
            </a:r>
            <a:r>
              <a:rPr dirty="0" sz="1450" spc="-10">
                <a:latin typeface="Times New Roman"/>
                <a:cs typeface="Times New Roman"/>
              </a:rPr>
              <a:t>kindlier</a:t>
            </a:r>
            <a:r>
              <a:rPr dirty="0" sz="1450" spc="20">
                <a:latin typeface="Times New Roman"/>
                <a:cs typeface="Times New Roman"/>
              </a:rPr>
              <a:t> </a:t>
            </a:r>
            <a:r>
              <a:rPr dirty="0" sz="1450" spc="-10">
                <a:latin typeface="Times New Roman"/>
                <a:cs typeface="Times New Roman"/>
              </a:rPr>
              <a:t>eye.</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“So</a:t>
            </a:r>
            <a:r>
              <a:rPr dirty="0" sz="1450" spc="105">
                <a:latin typeface="Times New Roman"/>
                <a:cs typeface="Times New Roman"/>
              </a:rPr>
              <a:t> </a:t>
            </a:r>
            <a:r>
              <a:rPr dirty="0" sz="1450" spc="-5">
                <a:latin typeface="Times New Roman"/>
                <a:cs typeface="Times New Roman"/>
              </a:rPr>
              <a:t>y’</a:t>
            </a:r>
            <a:r>
              <a:rPr dirty="0" sz="1450">
                <a:latin typeface="Times New Roman"/>
                <a:cs typeface="Times New Roman"/>
              </a:rPr>
              <a:t> </a:t>
            </a:r>
            <a:r>
              <a:rPr dirty="0" sz="1450" spc="-10">
                <a:latin typeface="Times New Roman"/>
                <a:cs typeface="Times New Roman"/>
              </a:rPr>
              <a:t>are</a:t>
            </a:r>
            <a:r>
              <a:rPr dirty="0" sz="1450" spc="110">
                <a:latin typeface="Times New Roman"/>
                <a:cs typeface="Times New Roman"/>
              </a:rPr>
              <a:t> </a:t>
            </a:r>
            <a:r>
              <a:rPr dirty="0" sz="1450" spc="-10">
                <a:latin typeface="Times New Roman"/>
                <a:cs typeface="Times New Roman"/>
              </a:rPr>
              <a:t>to</a:t>
            </a:r>
            <a:r>
              <a:rPr dirty="0" sz="1450" spc="110">
                <a:latin typeface="Times New Roman"/>
                <a:cs typeface="Times New Roman"/>
              </a:rPr>
              <a:t> </a:t>
            </a:r>
            <a:r>
              <a:rPr dirty="0" sz="1450" spc="-5">
                <a:latin typeface="Times New Roman"/>
                <a:cs typeface="Times New Roman"/>
              </a:rPr>
              <a:t>be</a:t>
            </a:r>
            <a:r>
              <a:rPr dirty="0" sz="1450" spc="105">
                <a:latin typeface="Times New Roman"/>
                <a:cs typeface="Times New Roman"/>
              </a:rPr>
              <a:t> </a:t>
            </a:r>
            <a:r>
              <a:rPr dirty="0" sz="1450" spc="-10">
                <a:latin typeface="Times New Roman"/>
                <a:cs typeface="Times New Roman"/>
              </a:rPr>
              <a:t>true</a:t>
            </a:r>
            <a:r>
              <a:rPr dirty="0" sz="1450" spc="110">
                <a:latin typeface="Times New Roman"/>
                <a:cs typeface="Times New Roman"/>
              </a:rPr>
              <a:t> </a:t>
            </a:r>
            <a:r>
              <a:rPr dirty="0" sz="1450" spc="-10">
                <a:latin typeface="Times New Roman"/>
                <a:cs typeface="Times New Roman"/>
              </a:rPr>
              <a:t>to</a:t>
            </a:r>
            <a:r>
              <a:rPr dirty="0" sz="1450" spc="105">
                <a:latin typeface="Times New Roman"/>
                <a:cs typeface="Times New Roman"/>
              </a:rPr>
              <a:t> </a:t>
            </a:r>
            <a:r>
              <a:rPr dirty="0" sz="1450" spc="-10">
                <a:latin typeface="Times New Roman"/>
                <a:cs typeface="Times New Roman"/>
              </a:rPr>
              <a:t>me,</a:t>
            </a:r>
            <a:r>
              <a:rPr dirty="0" sz="1450" spc="110">
                <a:latin typeface="Times New Roman"/>
                <a:cs typeface="Times New Roman"/>
              </a:rPr>
              <a:t> </a:t>
            </a:r>
            <a:r>
              <a:rPr dirty="0" sz="1450" spc="-10">
                <a:latin typeface="Times New Roman"/>
                <a:cs typeface="Times New Roman"/>
              </a:rPr>
              <a:t>Jack?”</a:t>
            </a:r>
            <a:r>
              <a:rPr dirty="0" sz="1450" spc="105">
                <a:latin typeface="Times New Roman"/>
                <a:cs typeface="Times New Roman"/>
              </a:rPr>
              <a:t> </a:t>
            </a:r>
            <a:r>
              <a:rPr dirty="0" sz="1450" spc="-5">
                <a:latin typeface="Times New Roman"/>
                <a:cs typeface="Times New Roman"/>
              </a:rPr>
              <a:t>he</a:t>
            </a:r>
            <a:r>
              <a:rPr dirty="0" sz="1450" spc="110">
                <a:latin typeface="Times New Roman"/>
                <a:cs typeface="Times New Roman"/>
              </a:rPr>
              <a:t> </a:t>
            </a:r>
            <a:r>
              <a:rPr dirty="0" sz="1450" spc="-10">
                <a:latin typeface="Times New Roman"/>
                <a:cs typeface="Times New Roman"/>
              </a:rPr>
              <a:t>asked.</a:t>
            </a:r>
            <a:r>
              <a:rPr dirty="0" sz="1450" spc="110">
                <a:latin typeface="Times New Roman"/>
                <a:cs typeface="Times New Roman"/>
              </a:rPr>
              <a:t> </a:t>
            </a:r>
            <a:r>
              <a:rPr dirty="0" sz="1450" spc="-10">
                <a:latin typeface="Times New Roman"/>
                <a:cs typeface="Times New Roman"/>
              </a:rPr>
              <a:t>“I</a:t>
            </a:r>
            <a:r>
              <a:rPr dirty="0" sz="1450" spc="114">
                <a:latin typeface="Times New Roman"/>
                <a:cs typeface="Times New Roman"/>
              </a:rPr>
              <a:t> </a:t>
            </a:r>
            <a:r>
              <a:rPr dirty="0" sz="1450" spc="-5">
                <a:latin typeface="Times New Roman"/>
                <a:cs typeface="Times New Roman"/>
              </a:rPr>
              <a:t>thought</a:t>
            </a:r>
            <a:r>
              <a:rPr dirty="0" sz="1450" spc="120">
                <a:latin typeface="Times New Roman"/>
                <a:cs typeface="Times New Roman"/>
              </a:rPr>
              <a:t> </a:t>
            </a:r>
            <a:r>
              <a:rPr dirty="0" sz="1450" spc="-5">
                <a:latin typeface="Times New Roman"/>
                <a:cs typeface="Times New Roman"/>
              </a:rPr>
              <a:t>ye</a:t>
            </a:r>
            <a:r>
              <a:rPr dirty="0" sz="1450" spc="114">
                <a:latin typeface="Times New Roman"/>
                <a:cs typeface="Times New Roman"/>
              </a:rPr>
              <a:t> </a:t>
            </a:r>
            <a:r>
              <a:rPr dirty="0" sz="1450" spc="-10">
                <a:latin typeface="Times New Roman"/>
                <a:cs typeface="Times New Roman"/>
              </a:rPr>
              <a:t>were</a:t>
            </a:r>
            <a:r>
              <a:rPr dirty="0" sz="1450" spc="120">
                <a:latin typeface="Times New Roman"/>
                <a:cs typeface="Times New Roman"/>
              </a:rPr>
              <a:t> </a:t>
            </a:r>
            <a:r>
              <a:rPr dirty="0" sz="1450" spc="-5">
                <a:latin typeface="Times New Roman"/>
                <a:cs typeface="Times New Roman"/>
              </a:rPr>
              <a:t>of</a:t>
            </a:r>
            <a:r>
              <a:rPr dirty="0" sz="1450" spc="114">
                <a:latin typeface="Times New Roman"/>
                <a:cs typeface="Times New Roman"/>
              </a:rPr>
              <a:t> </a:t>
            </a:r>
            <a:r>
              <a:rPr dirty="0" sz="1450" spc="-10">
                <a:latin typeface="Times New Roman"/>
                <a:cs typeface="Times New Roman"/>
              </a:rPr>
              <a:t>the</a:t>
            </a:r>
            <a:r>
              <a:rPr dirty="0" sz="1450" spc="120">
                <a:latin typeface="Times New Roman"/>
                <a:cs typeface="Times New Roman"/>
              </a:rPr>
              <a:t> </a:t>
            </a:r>
            <a:r>
              <a:rPr dirty="0" sz="1450" spc="-10">
                <a:latin typeface="Times New Roman"/>
                <a:cs typeface="Times New Roman"/>
              </a:rPr>
              <a:t>other</a:t>
            </a:r>
            <a:endParaRPr sz="145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464675"/>
          </a:xfrm>
          <a:prstGeom prst="rect">
            <a:avLst/>
          </a:prstGeom>
        </p:spPr>
        <p:txBody>
          <a:bodyPr wrap="square" lIns="0" tIns="84455" rIns="0" bIns="0" rtlCol="0" vert="horz">
            <a:spAutoFit/>
          </a:bodyPr>
          <a:lstStyle/>
          <a:p>
            <a:pPr marL="12700">
              <a:lnSpc>
                <a:spcPct val="100000"/>
              </a:lnSpc>
              <a:spcBef>
                <a:spcPts val="665"/>
              </a:spcBef>
            </a:pPr>
            <a:r>
              <a:rPr dirty="0" sz="1450" spc="-20">
                <a:latin typeface="Times New Roman"/>
                <a:cs typeface="Times New Roman"/>
              </a:rPr>
              <a:t>party.”</a:t>
            </a:r>
            <a:endParaRPr sz="1450">
              <a:latin typeface="Times New Roman"/>
              <a:cs typeface="Times New Roman"/>
            </a:endParaRPr>
          </a:p>
          <a:p>
            <a:pPr marL="12700">
              <a:lnSpc>
                <a:spcPct val="100000"/>
              </a:lnSpc>
              <a:spcBef>
                <a:spcPts val="565"/>
              </a:spcBef>
            </a:pPr>
            <a:r>
              <a:rPr dirty="0" sz="1450" spc="-10">
                <a:latin typeface="Times New Roman"/>
                <a:cs typeface="Times New Roman"/>
              </a:rPr>
              <a:t>Matcham began to</a:t>
            </a:r>
            <a:r>
              <a:rPr dirty="0" sz="1450">
                <a:latin typeface="Times New Roman"/>
                <a:cs typeface="Times New Roman"/>
              </a:rPr>
              <a:t> </a:t>
            </a:r>
            <a:r>
              <a:rPr dirty="0" sz="1450" spc="-5">
                <a:latin typeface="Times New Roman"/>
                <a:cs typeface="Times New Roman"/>
              </a:rPr>
              <a:t>sob.</a:t>
            </a:r>
            <a:endParaRPr sz="1450">
              <a:latin typeface="Times New Roman"/>
              <a:cs typeface="Times New Roman"/>
            </a:endParaRPr>
          </a:p>
          <a:p>
            <a:pPr algn="just" marL="12700" marR="12065">
              <a:lnSpc>
                <a:spcPts val="1730"/>
              </a:lnSpc>
              <a:spcBef>
                <a:spcPts val="630"/>
              </a:spcBef>
            </a:pPr>
            <a:r>
              <a:rPr dirty="0" sz="1450" spc="-10">
                <a:latin typeface="Times New Roman"/>
                <a:cs typeface="Times New Roman"/>
              </a:rPr>
              <a:t>“What cheer!” cried Dick. “Now the saints behold us! would </a:t>
            </a:r>
            <a:r>
              <a:rPr dirty="0" sz="1450" spc="-5">
                <a:latin typeface="Times New Roman"/>
                <a:cs typeface="Times New Roman"/>
              </a:rPr>
              <a:t>ye </a:t>
            </a:r>
            <a:r>
              <a:rPr dirty="0" sz="1450" spc="-10">
                <a:latin typeface="Times New Roman"/>
                <a:cs typeface="Times New Roman"/>
              </a:rPr>
              <a:t>snivel for </a:t>
            </a:r>
            <a:r>
              <a:rPr dirty="0" sz="1450" spc="-5">
                <a:latin typeface="Times New Roman"/>
                <a:cs typeface="Times New Roman"/>
              </a:rPr>
              <a:t>a  </a:t>
            </a:r>
            <a:r>
              <a:rPr dirty="0" sz="1450" spc="-10">
                <a:latin typeface="Times New Roman"/>
                <a:cs typeface="Times New Roman"/>
              </a:rPr>
              <a:t>word?”</a:t>
            </a:r>
            <a:endParaRPr sz="1450">
              <a:latin typeface="Times New Roman"/>
              <a:cs typeface="Times New Roman"/>
            </a:endParaRPr>
          </a:p>
          <a:p>
            <a:pPr algn="just" marL="12700" marR="11430">
              <a:lnSpc>
                <a:spcPts val="1730"/>
              </a:lnSpc>
              <a:spcBef>
                <a:spcPts val="575"/>
              </a:spcBef>
            </a:pPr>
            <a:r>
              <a:rPr dirty="0" sz="1450" spc="-60">
                <a:latin typeface="Times New Roman"/>
                <a:cs typeface="Times New Roman"/>
              </a:rPr>
              <a:t>“Ye </a:t>
            </a:r>
            <a:r>
              <a:rPr dirty="0" sz="1450" spc="-5">
                <a:latin typeface="Times New Roman"/>
                <a:cs typeface="Times New Roman"/>
              </a:rPr>
              <a:t>hurt </a:t>
            </a:r>
            <a:r>
              <a:rPr dirty="0" sz="1450" spc="-10">
                <a:latin typeface="Times New Roman"/>
                <a:cs typeface="Times New Roman"/>
              </a:rPr>
              <a:t>me,” sobbed Matcham. </a:t>
            </a:r>
            <a:r>
              <a:rPr dirty="0" sz="1450" spc="-60">
                <a:latin typeface="Times New Roman"/>
                <a:cs typeface="Times New Roman"/>
              </a:rPr>
              <a:t>“Ye </a:t>
            </a:r>
            <a:r>
              <a:rPr dirty="0" sz="1450" spc="-5">
                <a:latin typeface="Times New Roman"/>
                <a:cs typeface="Times New Roman"/>
              </a:rPr>
              <a:t>hurt </a:t>
            </a:r>
            <a:r>
              <a:rPr dirty="0" sz="1450" spc="-10">
                <a:latin typeface="Times New Roman"/>
                <a:cs typeface="Times New Roman"/>
              </a:rPr>
              <a:t>me when </a:t>
            </a:r>
            <a:r>
              <a:rPr dirty="0" sz="1450" spc="-5">
                <a:latin typeface="Times New Roman"/>
                <a:cs typeface="Times New Roman"/>
              </a:rPr>
              <a:t>ye </a:t>
            </a:r>
            <a:r>
              <a:rPr dirty="0" sz="1450" spc="-10">
                <a:latin typeface="Times New Roman"/>
                <a:cs typeface="Times New Roman"/>
              </a:rPr>
              <a:t>threw me down. Y’ are  </a:t>
            </a:r>
            <a:r>
              <a:rPr dirty="0" sz="1450" spc="-5">
                <a:latin typeface="Times New Roman"/>
                <a:cs typeface="Times New Roman"/>
              </a:rPr>
              <a:t>a </a:t>
            </a:r>
            <a:r>
              <a:rPr dirty="0" sz="1450" spc="-10">
                <a:latin typeface="Times New Roman"/>
                <a:cs typeface="Times New Roman"/>
              </a:rPr>
              <a:t>coward to abuse </a:t>
            </a:r>
            <a:r>
              <a:rPr dirty="0" sz="1450" spc="-5">
                <a:latin typeface="Times New Roman"/>
                <a:cs typeface="Times New Roman"/>
              </a:rPr>
              <a:t>your</a:t>
            </a:r>
            <a:r>
              <a:rPr dirty="0" sz="1450" spc="5">
                <a:latin typeface="Times New Roman"/>
                <a:cs typeface="Times New Roman"/>
              </a:rPr>
              <a:t> </a:t>
            </a:r>
            <a:r>
              <a:rPr dirty="0" sz="1450" spc="-10">
                <a:latin typeface="Times New Roman"/>
                <a:cs typeface="Times New Roman"/>
              </a:rPr>
              <a:t>strength.”</a:t>
            </a:r>
            <a:endParaRPr sz="1450">
              <a:latin typeface="Times New Roman"/>
              <a:cs typeface="Times New Roman"/>
            </a:endParaRPr>
          </a:p>
          <a:p>
            <a:pPr algn="just" marL="12700" marR="6350">
              <a:lnSpc>
                <a:spcPts val="1730"/>
              </a:lnSpc>
              <a:spcBef>
                <a:spcPts val="570"/>
              </a:spcBef>
            </a:pPr>
            <a:r>
              <a:rPr dirty="0" sz="1450" spc="-30">
                <a:latin typeface="Times New Roman"/>
                <a:cs typeface="Times New Roman"/>
              </a:rPr>
              <a:t>“Nay, </a:t>
            </a:r>
            <a:r>
              <a:rPr dirty="0" sz="1450" spc="-10">
                <a:latin typeface="Times New Roman"/>
                <a:cs typeface="Times New Roman"/>
              </a:rPr>
              <a:t>that is </a:t>
            </a:r>
            <a:r>
              <a:rPr dirty="0" sz="1450" spc="-20">
                <a:latin typeface="Times New Roman"/>
                <a:cs typeface="Times New Roman"/>
              </a:rPr>
              <a:t>fool’s </a:t>
            </a:r>
            <a:r>
              <a:rPr dirty="0" sz="1450" spc="-10">
                <a:latin typeface="Times New Roman"/>
                <a:cs typeface="Times New Roman"/>
              </a:rPr>
              <a:t>talk,” said Dick, </a:t>
            </a:r>
            <a:r>
              <a:rPr dirty="0" sz="1450" spc="-20">
                <a:latin typeface="Times New Roman"/>
                <a:cs typeface="Times New Roman"/>
              </a:rPr>
              <a:t>roughly. </a:t>
            </a:r>
            <a:r>
              <a:rPr dirty="0" sz="1450" spc="-10">
                <a:latin typeface="Times New Roman"/>
                <a:cs typeface="Times New Roman"/>
              </a:rPr>
              <a:t>“Y’ had </a:t>
            </a:r>
            <a:r>
              <a:rPr dirty="0" sz="1450" spc="-5">
                <a:latin typeface="Times New Roman"/>
                <a:cs typeface="Times New Roman"/>
              </a:rPr>
              <a:t>no </a:t>
            </a:r>
            <a:r>
              <a:rPr dirty="0" sz="1450" spc="-10">
                <a:latin typeface="Times New Roman"/>
                <a:cs typeface="Times New Roman"/>
              </a:rPr>
              <a:t>title to my windac,  Master </a:t>
            </a:r>
            <a:r>
              <a:rPr dirty="0" sz="1450" spc="-5">
                <a:latin typeface="Times New Roman"/>
                <a:cs typeface="Times New Roman"/>
              </a:rPr>
              <a:t>John. I </a:t>
            </a:r>
            <a:r>
              <a:rPr dirty="0" sz="1450" spc="-10">
                <a:latin typeface="Times New Roman"/>
                <a:cs typeface="Times New Roman"/>
              </a:rPr>
              <a:t>would ’a’ </a:t>
            </a:r>
            <a:r>
              <a:rPr dirty="0" sz="1450" spc="-5">
                <a:latin typeface="Times New Roman"/>
                <a:cs typeface="Times New Roman"/>
              </a:rPr>
              <a:t>done </a:t>
            </a:r>
            <a:r>
              <a:rPr dirty="0" sz="1450" spc="-10">
                <a:latin typeface="Times New Roman"/>
                <a:cs typeface="Times New Roman"/>
              </a:rPr>
              <a:t>right to have well basted </a:t>
            </a:r>
            <a:r>
              <a:rPr dirty="0" sz="1450" spc="-5">
                <a:latin typeface="Times New Roman"/>
                <a:cs typeface="Times New Roman"/>
              </a:rPr>
              <a:t>you. </a:t>
            </a:r>
            <a:r>
              <a:rPr dirty="0" sz="1450" spc="-10">
                <a:latin typeface="Times New Roman"/>
                <a:cs typeface="Times New Roman"/>
              </a:rPr>
              <a:t>If </a:t>
            </a:r>
            <a:r>
              <a:rPr dirty="0" sz="1450" spc="-5">
                <a:latin typeface="Times New Roman"/>
                <a:cs typeface="Times New Roman"/>
              </a:rPr>
              <a:t>ye go </a:t>
            </a:r>
            <a:r>
              <a:rPr dirty="0" sz="1450" spc="-10">
                <a:latin typeface="Times New Roman"/>
                <a:cs typeface="Times New Roman"/>
              </a:rPr>
              <a:t>with me,  </a:t>
            </a:r>
            <a:r>
              <a:rPr dirty="0" sz="1450" spc="-5">
                <a:latin typeface="Times New Roman"/>
                <a:cs typeface="Times New Roman"/>
              </a:rPr>
              <a:t>ye </a:t>
            </a:r>
            <a:r>
              <a:rPr dirty="0" sz="1450" spc="-10">
                <a:latin typeface="Times New Roman"/>
                <a:cs typeface="Times New Roman"/>
              </a:rPr>
              <a:t>must obey me; and so,</a:t>
            </a:r>
            <a:r>
              <a:rPr dirty="0" sz="1450" spc="10">
                <a:latin typeface="Times New Roman"/>
                <a:cs typeface="Times New Roman"/>
              </a:rPr>
              <a:t> </a:t>
            </a:r>
            <a:r>
              <a:rPr dirty="0" sz="1450" spc="-10">
                <a:latin typeface="Times New Roman"/>
                <a:cs typeface="Times New Roman"/>
              </a:rPr>
              <a:t>come.”</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Matcham had half </a:t>
            </a:r>
            <a:r>
              <a:rPr dirty="0" sz="1450" spc="-5">
                <a:latin typeface="Times New Roman"/>
                <a:cs typeface="Times New Roman"/>
              </a:rPr>
              <a:t>a thought </a:t>
            </a:r>
            <a:r>
              <a:rPr dirty="0" sz="1450" spc="-10">
                <a:latin typeface="Times New Roman"/>
                <a:cs typeface="Times New Roman"/>
              </a:rPr>
              <a:t>to stay behind; </a:t>
            </a:r>
            <a:r>
              <a:rPr dirty="0" sz="1450" spc="-5">
                <a:latin typeface="Times New Roman"/>
                <a:cs typeface="Times New Roman"/>
              </a:rPr>
              <a:t>but, </a:t>
            </a:r>
            <a:r>
              <a:rPr dirty="0" sz="1450" spc="-10">
                <a:latin typeface="Times New Roman"/>
                <a:cs typeface="Times New Roman"/>
              </a:rPr>
              <a:t>seeing that Dick continued to  scour full-tilt towards the eminence and </a:t>
            </a:r>
            <a:r>
              <a:rPr dirty="0" sz="1450" spc="-5">
                <a:latin typeface="Times New Roman"/>
                <a:cs typeface="Times New Roman"/>
              </a:rPr>
              <a:t>not </a:t>
            </a:r>
            <a:r>
              <a:rPr dirty="0" sz="1450" spc="-10">
                <a:latin typeface="Times New Roman"/>
                <a:cs typeface="Times New Roman"/>
              </a:rPr>
              <a:t>so much as looked across his  </a:t>
            </a:r>
            <a:r>
              <a:rPr dirty="0" sz="1450" spc="-15">
                <a:latin typeface="Times New Roman"/>
                <a:cs typeface="Times New Roman"/>
              </a:rPr>
              <a:t>shoulder, </a:t>
            </a:r>
            <a:r>
              <a:rPr dirty="0" sz="1450" spc="-5">
                <a:latin typeface="Times New Roman"/>
                <a:cs typeface="Times New Roman"/>
              </a:rPr>
              <a:t>he </a:t>
            </a:r>
            <a:r>
              <a:rPr dirty="0" sz="1450" spc="-10">
                <a:latin typeface="Times New Roman"/>
                <a:cs typeface="Times New Roman"/>
              </a:rPr>
              <a:t>soon </a:t>
            </a:r>
            <a:r>
              <a:rPr dirty="0" sz="1450" spc="-5">
                <a:latin typeface="Times New Roman"/>
                <a:cs typeface="Times New Roman"/>
              </a:rPr>
              <a:t>thought </a:t>
            </a:r>
            <a:r>
              <a:rPr dirty="0" sz="1450" spc="-10">
                <a:latin typeface="Times New Roman"/>
                <a:cs typeface="Times New Roman"/>
              </a:rPr>
              <a:t>better </a:t>
            </a:r>
            <a:r>
              <a:rPr dirty="0" sz="1450" spc="-5">
                <a:latin typeface="Times New Roman"/>
                <a:cs typeface="Times New Roman"/>
              </a:rPr>
              <a:t>of </a:t>
            </a:r>
            <a:r>
              <a:rPr dirty="0" sz="1450" spc="-10">
                <a:latin typeface="Times New Roman"/>
                <a:cs typeface="Times New Roman"/>
              </a:rPr>
              <a:t>that, and began to run in turn. But the  ground was very difficult and steep; Dick had already </a:t>
            </a:r>
            <a:r>
              <a:rPr dirty="0" sz="1450" spc="-5">
                <a:latin typeface="Times New Roman"/>
                <a:cs typeface="Times New Roman"/>
              </a:rPr>
              <a:t>a </a:t>
            </a:r>
            <a:r>
              <a:rPr dirty="0" sz="1450" spc="-10">
                <a:latin typeface="Times New Roman"/>
                <a:cs typeface="Times New Roman"/>
              </a:rPr>
              <a:t>long start, and had, at  any rate, the lighter heels, and </a:t>
            </a:r>
            <a:r>
              <a:rPr dirty="0" sz="1450" spc="-5">
                <a:latin typeface="Times New Roman"/>
                <a:cs typeface="Times New Roman"/>
              </a:rPr>
              <a:t>he </a:t>
            </a:r>
            <a:r>
              <a:rPr dirty="0" sz="1450" spc="-10">
                <a:latin typeface="Times New Roman"/>
                <a:cs typeface="Times New Roman"/>
              </a:rPr>
              <a:t>had long since come to the summit, crawled  forward through the firs, and ensconced himself in </a:t>
            </a:r>
            <a:r>
              <a:rPr dirty="0" sz="1450" spc="-5">
                <a:latin typeface="Times New Roman"/>
                <a:cs typeface="Times New Roman"/>
              </a:rPr>
              <a:t>a </a:t>
            </a:r>
            <a:r>
              <a:rPr dirty="0" sz="1450" spc="-10">
                <a:latin typeface="Times New Roman"/>
                <a:cs typeface="Times New Roman"/>
              </a:rPr>
              <a:t>thick tuft </a:t>
            </a:r>
            <a:r>
              <a:rPr dirty="0" sz="1450" spc="-5">
                <a:latin typeface="Times New Roman"/>
                <a:cs typeface="Times New Roman"/>
              </a:rPr>
              <a:t>of </a:t>
            </a:r>
            <a:r>
              <a:rPr dirty="0" sz="1450" spc="-10">
                <a:latin typeface="Times New Roman"/>
                <a:cs typeface="Times New Roman"/>
              </a:rPr>
              <a:t>gorse, before  Matcham, panting like </a:t>
            </a:r>
            <a:r>
              <a:rPr dirty="0" sz="1450" spc="-5">
                <a:latin typeface="Times New Roman"/>
                <a:cs typeface="Times New Roman"/>
              </a:rPr>
              <a:t>a </a:t>
            </a:r>
            <a:r>
              <a:rPr dirty="0" sz="1450" spc="-20">
                <a:latin typeface="Times New Roman"/>
                <a:cs typeface="Times New Roman"/>
              </a:rPr>
              <a:t>deer, </a:t>
            </a:r>
            <a:r>
              <a:rPr dirty="0" sz="1450" spc="-10">
                <a:latin typeface="Times New Roman"/>
                <a:cs typeface="Times New Roman"/>
              </a:rPr>
              <a:t>rejoined him, and lay down in silence </a:t>
            </a:r>
            <a:r>
              <a:rPr dirty="0" sz="1450" spc="-5">
                <a:latin typeface="Times New Roman"/>
                <a:cs typeface="Times New Roman"/>
              </a:rPr>
              <a:t>by </a:t>
            </a:r>
            <a:r>
              <a:rPr dirty="0" sz="1450" spc="-10">
                <a:latin typeface="Times New Roman"/>
                <a:cs typeface="Times New Roman"/>
              </a:rPr>
              <a:t>his  side.</a:t>
            </a:r>
            <a:endParaRPr sz="1450">
              <a:latin typeface="Times New Roman"/>
              <a:cs typeface="Times New Roman"/>
            </a:endParaRPr>
          </a:p>
          <a:p>
            <a:pPr marL="12700" marR="6350">
              <a:lnSpc>
                <a:spcPts val="1730"/>
              </a:lnSpc>
              <a:spcBef>
                <a:spcPts val="560"/>
              </a:spcBef>
            </a:pPr>
            <a:r>
              <a:rPr dirty="0" sz="1450" spc="-25">
                <a:latin typeface="Times New Roman"/>
                <a:cs typeface="Times New Roman"/>
              </a:rPr>
              <a:t>Below, </a:t>
            </a:r>
            <a:r>
              <a:rPr dirty="0" sz="1450" spc="-10">
                <a:latin typeface="Times New Roman"/>
                <a:cs typeface="Times New Roman"/>
              </a:rPr>
              <a:t>in the bottom </a:t>
            </a:r>
            <a:r>
              <a:rPr dirty="0" sz="1450" spc="-5">
                <a:latin typeface="Times New Roman"/>
                <a:cs typeface="Times New Roman"/>
              </a:rPr>
              <a:t>of a </a:t>
            </a:r>
            <a:r>
              <a:rPr dirty="0" sz="1450" spc="-10">
                <a:latin typeface="Times New Roman"/>
                <a:cs typeface="Times New Roman"/>
              </a:rPr>
              <a:t>considerable </a:t>
            </a:r>
            <a:r>
              <a:rPr dirty="0" sz="1450" spc="-20">
                <a:latin typeface="Times New Roman"/>
                <a:cs typeface="Times New Roman"/>
              </a:rPr>
              <a:t>valley, </a:t>
            </a:r>
            <a:r>
              <a:rPr dirty="0" sz="1450" spc="-10">
                <a:latin typeface="Times New Roman"/>
                <a:cs typeface="Times New Roman"/>
              </a:rPr>
              <a:t>the short cut from </a:t>
            </a:r>
            <a:r>
              <a:rPr dirty="0" sz="1450" spc="-15">
                <a:latin typeface="Times New Roman"/>
                <a:cs typeface="Times New Roman"/>
              </a:rPr>
              <a:t>Tunstall  </a:t>
            </a:r>
            <a:r>
              <a:rPr dirty="0" sz="1450" spc="-10">
                <a:latin typeface="Times New Roman"/>
                <a:cs typeface="Times New Roman"/>
              </a:rPr>
              <a:t>hamlet wound downwards to the </a:t>
            </a:r>
            <a:r>
              <a:rPr dirty="0" sz="1450" spc="-25">
                <a:latin typeface="Times New Roman"/>
                <a:cs typeface="Times New Roman"/>
              </a:rPr>
              <a:t>ferry. </a:t>
            </a:r>
            <a:r>
              <a:rPr dirty="0" sz="1450" spc="-10">
                <a:latin typeface="Times New Roman"/>
                <a:cs typeface="Times New Roman"/>
              </a:rPr>
              <a:t>It was well beaten, and the eye  followed it easily from </a:t>
            </a:r>
            <a:r>
              <a:rPr dirty="0" sz="1450" spc="-5">
                <a:latin typeface="Times New Roman"/>
                <a:cs typeface="Times New Roman"/>
              </a:rPr>
              <a:t>point </a:t>
            </a:r>
            <a:r>
              <a:rPr dirty="0" sz="1450" spc="-10">
                <a:latin typeface="Times New Roman"/>
                <a:cs typeface="Times New Roman"/>
              </a:rPr>
              <a:t>to point. Here it was bordered </a:t>
            </a:r>
            <a:r>
              <a:rPr dirty="0" sz="1450" spc="-5">
                <a:latin typeface="Times New Roman"/>
                <a:cs typeface="Times New Roman"/>
              </a:rPr>
              <a:t>by </a:t>
            </a:r>
            <a:r>
              <a:rPr dirty="0" sz="1450" spc="-10">
                <a:latin typeface="Times New Roman"/>
                <a:cs typeface="Times New Roman"/>
              </a:rPr>
              <a:t>open glades;  there the forest closed </a:t>
            </a:r>
            <a:r>
              <a:rPr dirty="0" sz="1450" spc="-5">
                <a:latin typeface="Times New Roman"/>
                <a:cs typeface="Times New Roman"/>
              </a:rPr>
              <a:t>upon </a:t>
            </a:r>
            <a:r>
              <a:rPr dirty="0" sz="1450" spc="-10">
                <a:latin typeface="Times New Roman"/>
                <a:cs typeface="Times New Roman"/>
              </a:rPr>
              <a:t>it; every hundred yards it ran beside an ambush.  Far down the path, the sun shone </a:t>
            </a:r>
            <a:r>
              <a:rPr dirty="0" sz="1450" spc="-5">
                <a:latin typeface="Times New Roman"/>
                <a:cs typeface="Times New Roman"/>
              </a:rPr>
              <a:t>on </a:t>
            </a:r>
            <a:r>
              <a:rPr dirty="0" sz="1450" spc="-10">
                <a:latin typeface="Times New Roman"/>
                <a:cs typeface="Times New Roman"/>
              </a:rPr>
              <a:t>seven steel salets, and from time to time,  as the trees opened, Selden and his men could </a:t>
            </a:r>
            <a:r>
              <a:rPr dirty="0" sz="1450" spc="-5">
                <a:latin typeface="Times New Roman"/>
                <a:cs typeface="Times New Roman"/>
              </a:rPr>
              <a:t>be </a:t>
            </a:r>
            <a:r>
              <a:rPr dirty="0" sz="1450" spc="-10">
                <a:latin typeface="Times New Roman"/>
                <a:cs typeface="Times New Roman"/>
              </a:rPr>
              <a:t>seen riding </a:t>
            </a:r>
            <a:r>
              <a:rPr dirty="0" sz="1450" spc="-20">
                <a:latin typeface="Times New Roman"/>
                <a:cs typeface="Times New Roman"/>
              </a:rPr>
              <a:t>briskly, </a:t>
            </a:r>
            <a:r>
              <a:rPr dirty="0" sz="1450" spc="-10">
                <a:latin typeface="Times New Roman"/>
                <a:cs typeface="Times New Roman"/>
              </a:rPr>
              <a:t>still bent  </a:t>
            </a:r>
            <a:r>
              <a:rPr dirty="0" sz="1450" spc="-5">
                <a:latin typeface="Times New Roman"/>
                <a:cs typeface="Times New Roman"/>
              </a:rPr>
              <a:t>upon </a:t>
            </a:r>
            <a:r>
              <a:rPr dirty="0" sz="1450" spc="-10">
                <a:latin typeface="Times New Roman"/>
                <a:cs typeface="Times New Roman"/>
              </a:rPr>
              <a:t>Sir </a:t>
            </a:r>
            <a:r>
              <a:rPr dirty="0" sz="1450" spc="-20">
                <a:latin typeface="Times New Roman"/>
                <a:cs typeface="Times New Roman"/>
              </a:rPr>
              <a:t>Daniel’s </a:t>
            </a:r>
            <a:r>
              <a:rPr dirty="0" sz="1450" spc="-10">
                <a:latin typeface="Times New Roman"/>
                <a:cs typeface="Times New Roman"/>
              </a:rPr>
              <a:t>mission. The wind had somewhat fallen, </a:t>
            </a:r>
            <a:r>
              <a:rPr dirty="0" sz="1450" spc="-5">
                <a:latin typeface="Times New Roman"/>
                <a:cs typeface="Times New Roman"/>
              </a:rPr>
              <a:t>but </a:t>
            </a:r>
            <a:r>
              <a:rPr dirty="0" sz="1450" spc="-10">
                <a:latin typeface="Times New Roman"/>
                <a:cs typeface="Times New Roman"/>
              </a:rPr>
              <a:t>still tussled  merrily with the trees, and, perhaps, had Appleyard been there, </a:t>
            </a:r>
            <a:r>
              <a:rPr dirty="0" sz="1450" spc="-5">
                <a:latin typeface="Times New Roman"/>
                <a:cs typeface="Times New Roman"/>
              </a:rPr>
              <a:t>he </a:t>
            </a:r>
            <a:r>
              <a:rPr dirty="0" sz="1450" spc="-10">
                <a:latin typeface="Times New Roman"/>
                <a:cs typeface="Times New Roman"/>
              </a:rPr>
              <a:t>would have  drawn </a:t>
            </a:r>
            <a:r>
              <a:rPr dirty="0" sz="1450" spc="-5">
                <a:latin typeface="Times New Roman"/>
                <a:cs typeface="Times New Roman"/>
              </a:rPr>
              <a:t>a </a:t>
            </a:r>
            <a:r>
              <a:rPr dirty="0" sz="1450" spc="-10">
                <a:latin typeface="Times New Roman"/>
                <a:cs typeface="Times New Roman"/>
              </a:rPr>
              <a:t>warning from the troubled conduct </a:t>
            </a:r>
            <a:r>
              <a:rPr dirty="0" sz="1450" spc="-5">
                <a:latin typeface="Times New Roman"/>
                <a:cs typeface="Times New Roman"/>
              </a:rPr>
              <a:t>of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birds.</a:t>
            </a:r>
            <a:endParaRPr sz="1450">
              <a:latin typeface="Times New Roman"/>
              <a:cs typeface="Times New Roman"/>
            </a:endParaRPr>
          </a:p>
          <a:p>
            <a:pPr algn="just" marL="12700" marR="5715">
              <a:lnSpc>
                <a:spcPts val="1730"/>
              </a:lnSpc>
              <a:spcBef>
                <a:spcPts val="565"/>
              </a:spcBef>
            </a:pPr>
            <a:r>
              <a:rPr dirty="0" sz="1450" spc="-30">
                <a:latin typeface="Times New Roman"/>
                <a:cs typeface="Times New Roman"/>
              </a:rPr>
              <a:t>“Now, </a:t>
            </a:r>
            <a:r>
              <a:rPr dirty="0" sz="1450" spc="-10">
                <a:latin typeface="Times New Roman"/>
                <a:cs typeface="Times New Roman"/>
              </a:rPr>
              <a:t>mark,” Dick whispered. “They </a:t>
            </a:r>
            <a:r>
              <a:rPr dirty="0" sz="1450" spc="-5">
                <a:latin typeface="Times New Roman"/>
                <a:cs typeface="Times New Roman"/>
              </a:rPr>
              <a:t>be </a:t>
            </a:r>
            <a:r>
              <a:rPr dirty="0" sz="1450" spc="-10">
                <a:latin typeface="Times New Roman"/>
                <a:cs typeface="Times New Roman"/>
              </a:rPr>
              <a:t>already well advanced into the wood;  their safety lieth rather in continuing forward. But see </a:t>
            </a:r>
            <a:r>
              <a:rPr dirty="0" sz="1450" spc="-5">
                <a:latin typeface="Times New Roman"/>
                <a:cs typeface="Times New Roman"/>
              </a:rPr>
              <a:t>ye </a:t>
            </a:r>
            <a:r>
              <a:rPr dirty="0" sz="1450" spc="-10">
                <a:latin typeface="Times New Roman"/>
                <a:cs typeface="Times New Roman"/>
              </a:rPr>
              <a:t>where this wide  glade runneth down before us, and in the midst </a:t>
            </a:r>
            <a:r>
              <a:rPr dirty="0" sz="1450" spc="-5">
                <a:latin typeface="Times New Roman"/>
                <a:cs typeface="Times New Roman"/>
              </a:rPr>
              <a:t>of </a:t>
            </a:r>
            <a:r>
              <a:rPr dirty="0" sz="1450" spc="-10">
                <a:latin typeface="Times New Roman"/>
                <a:cs typeface="Times New Roman"/>
              </a:rPr>
              <a:t>it, these two score trees  make like an island? There were their </a:t>
            </a:r>
            <a:r>
              <a:rPr dirty="0" sz="1450" spc="-25">
                <a:latin typeface="Times New Roman"/>
                <a:cs typeface="Times New Roman"/>
              </a:rPr>
              <a:t>safety. </a:t>
            </a:r>
            <a:r>
              <a:rPr dirty="0" sz="1450" spc="-10">
                <a:latin typeface="Times New Roman"/>
                <a:cs typeface="Times New Roman"/>
              </a:rPr>
              <a:t>An they </a:t>
            </a:r>
            <a:r>
              <a:rPr dirty="0" sz="1450" spc="-5">
                <a:latin typeface="Times New Roman"/>
                <a:cs typeface="Times New Roman"/>
              </a:rPr>
              <a:t>but </a:t>
            </a:r>
            <a:r>
              <a:rPr dirty="0" sz="1450" spc="-10">
                <a:latin typeface="Times New Roman"/>
                <a:cs typeface="Times New Roman"/>
              </a:rPr>
              <a:t>come sound as far as  that, </a:t>
            </a:r>
            <a:r>
              <a:rPr dirty="0" sz="1450" spc="-5">
                <a:latin typeface="Times New Roman"/>
                <a:cs typeface="Times New Roman"/>
              </a:rPr>
              <a:t>I </a:t>
            </a:r>
            <a:r>
              <a:rPr dirty="0" sz="1450" spc="-10">
                <a:latin typeface="Times New Roman"/>
                <a:cs typeface="Times New Roman"/>
              </a:rPr>
              <a:t>will make shift to warn them. But my heart misgiveth me; they are </a:t>
            </a:r>
            <a:r>
              <a:rPr dirty="0" sz="1450" spc="-5">
                <a:latin typeface="Times New Roman"/>
                <a:cs typeface="Times New Roman"/>
              </a:rPr>
              <a:t>but  </a:t>
            </a:r>
            <a:r>
              <a:rPr dirty="0" sz="1450" spc="-10">
                <a:latin typeface="Times New Roman"/>
                <a:cs typeface="Times New Roman"/>
              </a:rPr>
              <a:t>seven against so </a:t>
            </a:r>
            <a:r>
              <a:rPr dirty="0" sz="1450" spc="-30">
                <a:latin typeface="Times New Roman"/>
                <a:cs typeface="Times New Roman"/>
              </a:rPr>
              <a:t>many, </a:t>
            </a:r>
            <a:r>
              <a:rPr dirty="0" sz="1450" spc="-10">
                <a:latin typeface="Times New Roman"/>
                <a:cs typeface="Times New Roman"/>
              </a:rPr>
              <a:t>and they </a:t>
            </a:r>
            <a:r>
              <a:rPr dirty="0" sz="1450" spc="-5">
                <a:latin typeface="Times New Roman"/>
                <a:cs typeface="Times New Roman"/>
              </a:rPr>
              <a:t>but </a:t>
            </a:r>
            <a:r>
              <a:rPr dirty="0" sz="1450" spc="-10">
                <a:latin typeface="Times New Roman"/>
                <a:cs typeface="Times New Roman"/>
              </a:rPr>
              <a:t>carry cross-bows. The </a:t>
            </a:r>
            <a:r>
              <a:rPr dirty="0" sz="1450" spc="-20">
                <a:latin typeface="Times New Roman"/>
                <a:cs typeface="Times New Roman"/>
              </a:rPr>
              <a:t>long-bow, </a:t>
            </a:r>
            <a:r>
              <a:rPr dirty="0" sz="1450" spc="-10">
                <a:latin typeface="Times New Roman"/>
                <a:cs typeface="Times New Roman"/>
              </a:rPr>
              <a:t>Jack,  will have the uppermost</a:t>
            </a:r>
            <a:r>
              <a:rPr dirty="0" sz="1450" spc="5">
                <a:latin typeface="Times New Roman"/>
                <a:cs typeface="Times New Roman"/>
              </a:rPr>
              <a:t> </a:t>
            </a:r>
            <a:r>
              <a:rPr dirty="0" sz="1450" spc="-20">
                <a:latin typeface="Times New Roman"/>
                <a:cs typeface="Times New Roman"/>
              </a:rPr>
              <a:t>ever.”</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Meanwhile, Selden and his men still wound </a:t>
            </a:r>
            <a:r>
              <a:rPr dirty="0" sz="1450" spc="-5">
                <a:latin typeface="Times New Roman"/>
                <a:cs typeface="Times New Roman"/>
              </a:rPr>
              <a:t>up </a:t>
            </a:r>
            <a:r>
              <a:rPr dirty="0" sz="1450" spc="-10">
                <a:latin typeface="Times New Roman"/>
                <a:cs typeface="Times New Roman"/>
              </a:rPr>
              <a:t>the path, ignorant </a:t>
            </a:r>
            <a:r>
              <a:rPr dirty="0" sz="1450" spc="-5">
                <a:latin typeface="Times New Roman"/>
                <a:cs typeface="Times New Roman"/>
              </a:rPr>
              <a:t>of </a:t>
            </a:r>
            <a:r>
              <a:rPr dirty="0" sz="1450" spc="-10">
                <a:latin typeface="Times New Roman"/>
                <a:cs typeface="Times New Roman"/>
              </a:rPr>
              <a:t>their  </a:t>
            </a:r>
            <a:r>
              <a:rPr dirty="0" sz="1450" spc="-15">
                <a:latin typeface="Times New Roman"/>
                <a:cs typeface="Times New Roman"/>
              </a:rPr>
              <a:t>danger, </a:t>
            </a:r>
            <a:r>
              <a:rPr dirty="0" sz="1450" spc="-10">
                <a:latin typeface="Times New Roman"/>
                <a:cs typeface="Times New Roman"/>
              </a:rPr>
              <a:t>and momently drew nearer hand. Once, indeed, they paused, drew into  </a:t>
            </a:r>
            <a:r>
              <a:rPr dirty="0" sz="1450" spc="-5">
                <a:latin typeface="Times New Roman"/>
                <a:cs typeface="Times New Roman"/>
              </a:rPr>
              <a:t>a group, </a:t>
            </a:r>
            <a:r>
              <a:rPr dirty="0" sz="1450" spc="-10">
                <a:latin typeface="Times New Roman"/>
                <a:cs typeface="Times New Roman"/>
              </a:rPr>
              <a:t>and seemed to </a:t>
            </a:r>
            <a:r>
              <a:rPr dirty="0" sz="1450" spc="-5">
                <a:latin typeface="Times New Roman"/>
                <a:cs typeface="Times New Roman"/>
              </a:rPr>
              <a:t>point </a:t>
            </a:r>
            <a:r>
              <a:rPr dirty="0" sz="1450" spc="-10">
                <a:latin typeface="Times New Roman"/>
                <a:cs typeface="Times New Roman"/>
              </a:rPr>
              <a:t>and listen. But it was something from far away  across the plain that had arrested their attention—a hollow growl </a:t>
            </a:r>
            <a:r>
              <a:rPr dirty="0" sz="1450" spc="-5">
                <a:latin typeface="Times New Roman"/>
                <a:cs typeface="Times New Roman"/>
              </a:rPr>
              <a:t>of </a:t>
            </a:r>
            <a:r>
              <a:rPr dirty="0" sz="1450" spc="-10">
                <a:latin typeface="Times New Roman"/>
                <a:cs typeface="Times New Roman"/>
              </a:rPr>
              <a:t>cannon  that came, from time to time, </a:t>
            </a:r>
            <a:r>
              <a:rPr dirty="0" sz="1450" spc="-5">
                <a:latin typeface="Times New Roman"/>
                <a:cs typeface="Times New Roman"/>
              </a:rPr>
              <a:t>upon </a:t>
            </a:r>
            <a:r>
              <a:rPr dirty="0" sz="1450" spc="-10">
                <a:latin typeface="Times New Roman"/>
                <a:cs typeface="Times New Roman"/>
              </a:rPr>
              <a:t>the wind, and told </a:t>
            </a:r>
            <a:r>
              <a:rPr dirty="0" sz="1450" spc="-5">
                <a:latin typeface="Times New Roman"/>
                <a:cs typeface="Times New Roman"/>
              </a:rPr>
              <a:t>of </a:t>
            </a:r>
            <a:r>
              <a:rPr dirty="0" sz="1450" spc="-10">
                <a:latin typeface="Times New Roman"/>
                <a:cs typeface="Times New Roman"/>
              </a:rPr>
              <a:t>the great battle. It was  worth </a:t>
            </a:r>
            <a:r>
              <a:rPr dirty="0" sz="1450" spc="-5">
                <a:latin typeface="Times New Roman"/>
                <a:cs typeface="Times New Roman"/>
              </a:rPr>
              <a:t>a </a:t>
            </a:r>
            <a:r>
              <a:rPr dirty="0" sz="1450" spc="-10">
                <a:latin typeface="Times New Roman"/>
                <a:cs typeface="Times New Roman"/>
              </a:rPr>
              <a:t>thought, to </a:t>
            </a:r>
            <a:r>
              <a:rPr dirty="0" sz="1450" spc="-5">
                <a:latin typeface="Times New Roman"/>
                <a:cs typeface="Times New Roman"/>
              </a:rPr>
              <a:t>be </a:t>
            </a:r>
            <a:r>
              <a:rPr dirty="0" sz="1450" spc="-10">
                <a:latin typeface="Times New Roman"/>
                <a:cs typeface="Times New Roman"/>
              </a:rPr>
              <a:t>sure; for if the voice </a:t>
            </a:r>
            <a:r>
              <a:rPr dirty="0" sz="1450" spc="-5">
                <a:latin typeface="Times New Roman"/>
                <a:cs typeface="Times New Roman"/>
              </a:rPr>
              <a:t>of </a:t>
            </a:r>
            <a:r>
              <a:rPr dirty="0" sz="1450" spc="-10">
                <a:latin typeface="Times New Roman"/>
                <a:cs typeface="Times New Roman"/>
              </a:rPr>
              <a:t>the big </a:t>
            </a:r>
            <a:r>
              <a:rPr dirty="0" sz="1450" spc="-5">
                <a:latin typeface="Times New Roman"/>
                <a:cs typeface="Times New Roman"/>
              </a:rPr>
              <a:t>guns </a:t>
            </a:r>
            <a:r>
              <a:rPr dirty="0" sz="1450" spc="-10">
                <a:latin typeface="Times New Roman"/>
                <a:cs typeface="Times New Roman"/>
              </a:rPr>
              <a:t>were thus become  audible</a:t>
            </a:r>
            <a:r>
              <a:rPr dirty="0" sz="1450" spc="170">
                <a:latin typeface="Times New Roman"/>
                <a:cs typeface="Times New Roman"/>
              </a:rPr>
              <a:t> </a:t>
            </a:r>
            <a:r>
              <a:rPr dirty="0" sz="1450" spc="-10">
                <a:latin typeface="Times New Roman"/>
                <a:cs typeface="Times New Roman"/>
              </a:rPr>
              <a:t>in</a:t>
            </a:r>
            <a:r>
              <a:rPr dirty="0" sz="1450" spc="175">
                <a:latin typeface="Times New Roman"/>
                <a:cs typeface="Times New Roman"/>
              </a:rPr>
              <a:t> </a:t>
            </a:r>
            <a:r>
              <a:rPr dirty="0" sz="1450" spc="-15">
                <a:latin typeface="Times New Roman"/>
                <a:cs typeface="Times New Roman"/>
              </a:rPr>
              <a:t>Tunstall</a:t>
            </a:r>
            <a:r>
              <a:rPr dirty="0" sz="1450" spc="170">
                <a:latin typeface="Times New Roman"/>
                <a:cs typeface="Times New Roman"/>
              </a:rPr>
              <a:t> </a:t>
            </a:r>
            <a:r>
              <a:rPr dirty="0" sz="1450" spc="-10">
                <a:latin typeface="Times New Roman"/>
                <a:cs typeface="Times New Roman"/>
              </a:rPr>
              <a:t>Forest,</a:t>
            </a:r>
            <a:r>
              <a:rPr dirty="0" sz="1450" spc="175">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fight</a:t>
            </a:r>
            <a:r>
              <a:rPr dirty="0" sz="1450" spc="165">
                <a:latin typeface="Times New Roman"/>
                <a:cs typeface="Times New Roman"/>
              </a:rPr>
              <a:t> </a:t>
            </a:r>
            <a:r>
              <a:rPr dirty="0" sz="1450" spc="-10">
                <a:latin typeface="Times New Roman"/>
                <a:cs typeface="Times New Roman"/>
              </a:rPr>
              <a:t>must</a:t>
            </a:r>
            <a:r>
              <a:rPr dirty="0" sz="1450" spc="175">
                <a:latin typeface="Times New Roman"/>
                <a:cs typeface="Times New Roman"/>
              </a:rPr>
              <a:t> </a:t>
            </a:r>
            <a:r>
              <a:rPr dirty="0" sz="1450" spc="-10">
                <a:latin typeface="Times New Roman"/>
                <a:cs typeface="Times New Roman"/>
              </a:rPr>
              <a:t>have</a:t>
            </a:r>
            <a:r>
              <a:rPr dirty="0" sz="1450" spc="175">
                <a:latin typeface="Times New Roman"/>
                <a:cs typeface="Times New Roman"/>
              </a:rPr>
              <a:t> </a:t>
            </a:r>
            <a:r>
              <a:rPr dirty="0" sz="1450" spc="-10">
                <a:latin typeface="Times New Roman"/>
                <a:cs typeface="Times New Roman"/>
              </a:rPr>
              <a:t>rolled</a:t>
            </a:r>
            <a:r>
              <a:rPr dirty="0" sz="1450" spc="175">
                <a:latin typeface="Times New Roman"/>
                <a:cs typeface="Times New Roman"/>
              </a:rPr>
              <a:t> </a:t>
            </a:r>
            <a:r>
              <a:rPr dirty="0" sz="1450" spc="-10">
                <a:latin typeface="Times New Roman"/>
                <a:cs typeface="Times New Roman"/>
              </a:rPr>
              <a:t>ever</a:t>
            </a:r>
            <a:r>
              <a:rPr dirty="0" sz="1450" spc="175">
                <a:latin typeface="Times New Roman"/>
                <a:cs typeface="Times New Roman"/>
              </a:rPr>
              <a:t> </a:t>
            </a:r>
            <a:r>
              <a:rPr dirty="0" sz="1450" spc="-10">
                <a:latin typeface="Times New Roman"/>
                <a:cs typeface="Times New Roman"/>
              </a:rPr>
              <a:t>eastward,</a:t>
            </a:r>
            <a:r>
              <a:rPr dirty="0" sz="1450" spc="175">
                <a:latin typeface="Times New Roman"/>
                <a:cs typeface="Times New Roman"/>
              </a:rPr>
              <a:t> </a:t>
            </a:r>
            <a:r>
              <a:rPr dirty="0" sz="1450" spc="-10">
                <a:latin typeface="Times New Roman"/>
                <a:cs typeface="Times New Roman"/>
              </a:rPr>
              <a:t>and</a:t>
            </a:r>
            <a:r>
              <a:rPr dirty="0" sz="1450" spc="17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marL="12700" marR="13970">
              <a:lnSpc>
                <a:spcPts val="1730"/>
              </a:lnSpc>
              <a:spcBef>
                <a:spcPts val="155"/>
              </a:spcBef>
            </a:pPr>
            <a:r>
              <a:rPr dirty="0" sz="1450" spc="-30">
                <a:latin typeface="Times New Roman"/>
                <a:cs typeface="Times New Roman"/>
              </a:rPr>
              <a:t>day, </a:t>
            </a:r>
            <a:r>
              <a:rPr dirty="0" sz="1450" spc="-5">
                <a:latin typeface="Times New Roman"/>
                <a:cs typeface="Times New Roman"/>
              </a:rPr>
              <a:t>by </a:t>
            </a:r>
            <a:r>
              <a:rPr dirty="0" sz="1450" spc="-10">
                <a:latin typeface="Times New Roman"/>
                <a:cs typeface="Times New Roman"/>
              </a:rPr>
              <a:t>consequence, </a:t>
            </a:r>
            <a:r>
              <a:rPr dirty="0" sz="1450" spc="-5">
                <a:latin typeface="Times New Roman"/>
                <a:cs typeface="Times New Roman"/>
              </a:rPr>
              <a:t>gone </a:t>
            </a:r>
            <a:r>
              <a:rPr dirty="0" sz="1450" spc="-10">
                <a:latin typeface="Times New Roman"/>
                <a:cs typeface="Times New Roman"/>
              </a:rPr>
              <a:t>sore against Sir Daniel and the lords </a:t>
            </a:r>
            <a:r>
              <a:rPr dirty="0" sz="1450" spc="-5">
                <a:latin typeface="Times New Roman"/>
                <a:cs typeface="Times New Roman"/>
              </a:rPr>
              <a:t>of </a:t>
            </a:r>
            <a:r>
              <a:rPr dirty="0" sz="1450" spc="-10">
                <a:latin typeface="Times New Roman"/>
                <a:cs typeface="Times New Roman"/>
              </a:rPr>
              <a:t>the dark  rose.</a:t>
            </a:r>
            <a:endParaRPr sz="1450">
              <a:latin typeface="Times New Roman"/>
              <a:cs typeface="Times New Roman"/>
            </a:endParaRPr>
          </a:p>
          <a:p>
            <a:pPr marL="12700" marR="5080">
              <a:lnSpc>
                <a:spcPts val="1730"/>
              </a:lnSpc>
              <a:spcBef>
                <a:spcPts val="575"/>
              </a:spcBef>
            </a:pPr>
            <a:r>
              <a:rPr dirty="0" sz="1450" spc="-10">
                <a:latin typeface="Times New Roman"/>
                <a:cs typeface="Times New Roman"/>
              </a:rPr>
              <a:t>But presently the little troop began again to move forward, and came next to </a:t>
            </a:r>
            <a:r>
              <a:rPr dirty="0" sz="1450" spc="-5">
                <a:latin typeface="Times New Roman"/>
                <a:cs typeface="Times New Roman"/>
              </a:rPr>
              <a:t>a  </a:t>
            </a:r>
            <a:r>
              <a:rPr dirty="0" sz="1450" spc="-10">
                <a:latin typeface="Times New Roman"/>
                <a:cs typeface="Times New Roman"/>
              </a:rPr>
              <a:t>very open, heathy portion </a:t>
            </a:r>
            <a:r>
              <a:rPr dirty="0" sz="1450" spc="-5">
                <a:latin typeface="Times New Roman"/>
                <a:cs typeface="Times New Roman"/>
              </a:rPr>
              <a:t>of </a:t>
            </a:r>
            <a:r>
              <a:rPr dirty="0" sz="1450" spc="-10">
                <a:latin typeface="Times New Roman"/>
                <a:cs typeface="Times New Roman"/>
              </a:rPr>
              <a:t>the </a:t>
            </a:r>
            <a:r>
              <a:rPr dirty="0" sz="1450" spc="-35">
                <a:latin typeface="Times New Roman"/>
                <a:cs typeface="Times New Roman"/>
              </a:rPr>
              <a:t>way, </a:t>
            </a:r>
            <a:r>
              <a:rPr dirty="0" sz="1450" spc="-10">
                <a:latin typeface="Times New Roman"/>
                <a:cs typeface="Times New Roman"/>
              </a:rPr>
              <a:t>where </a:t>
            </a:r>
            <a:r>
              <a:rPr dirty="0" sz="1450" spc="-5">
                <a:latin typeface="Times New Roman"/>
                <a:cs typeface="Times New Roman"/>
              </a:rPr>
              <a:t>but a </a:t>
            </a:r>
            <a:r>
              <a:rPr dirty="0" sz="1450" spc="-10">
                <a:latin typeface="Times New Roman"/>
                <a:cs typeface="Times New Roman"/>
              </a:rPr>
              <a:t>single </a:t>
            </a:r>
            <a:r>
              <a:rPr dirty="0" sz="1450" spc="-5">
                <a:latin typeface="Times New Roman"/>
                <a:cs typeface="Times New Roman"/>
              </a:rPr>
              <a:t>tongue of </a:t>
            </a:r>
            <a:r>
              <a:rPr dirty="0" sz="1450" spc="-10">
                <a:latin typeface="Times New Roman"/>
                <a:cs typeface="Times New Roman"/>
              </a:rPr>
              <a:t>forest ran  down to join the road. They were </a:t>
            </a:r>
            <a:r>
              <a:rPr dirty="0" sz="1450" spc="-5">
                <a:latin typeface="Times New Roman"/>
                <a:cs typeface="Times New Roman"/>
              </a:rPr>
              <a:t>but </a:t>
            </a:r>
            <a:r>
              <a:rPr dirty="0" sz="1450" spc="-10">
                <a:latin typeface="Times New Roman"/>
                <a:cs typeface="Times New Roman"/>
              </a:rPr>
              <a:t>just abreast </a:t>
            </a:r>
            <a:r>
              <a:rPr dirty="0" sz="1450" spc="-5">
                <a:latin typeface="Times New Roman"/>
                <a:cs typeface="Times New Roman"/>
              </a:rPr>
              <a:t>of </a:t>
            </a:r>
            <a:r>
              <a:rPr dirty="0" sz="1450" spc="-10">
                <a:latin typeface="Times New Roman"/>
                <a:cs typeface="Times New Roman"/>
              </a:rPr>
              <a:t>this, when an arrow  shone flying. One </a:t>
            </a:r>
            <a:r>
              <a:rPr dirty="0" sz="1450" spc="-5">
                <a:latin typeface="Times New Roman"/>
                <a:cs typeface="Times New Roman"/>
              </a:rPr>
              <a:t>of </a:t>
            </a:r>
            <a:r>
              <a:rPr dirty="0" sz="1450" spc="-10">
                <a:latin typeface="Times New Roman"/>
                <a:cs typeface="Times New Roman"/>
              </a:rPr>
              <a:t>the men threw </a:t>
            </a:r>
            <a:r>
              <a:rPr dirty="0" sz="1450" spc="-5">
                <a:latin typeface="Times New Roman"/>
                <a:cs typeface="Times New Roman"/>
              </a:rPr>
              <a:t>up </a:t>
            </a:r>
            <a:r>
              <a:rPr dirty="0" sz="1450" spc="-10">
                <a:latin typeface="Times New Roman"/>
                <a:cs typeface="Times New Roman"/>
              </a:rPr>
              <a:t>his arms, his horse reared, and both  fell and struggled together in </a:t>
            </a:r>
            <a:r>
              <a:rPr dirty="0" sz="1450" spc="-5">
                <a:latin typeface="Times New Roman"/>
                <a:cs typeface="Times New Roman"/>
              </a:rPr>
              <a:t>a </a:t>
            </a:r>
            <a:r>
              <a:rPr dirty="0" sz="1450" spc="-10">
                <a:latin typeface="Times New Roman"/>
                <a:cs typeface="Times New Roman"/>
              </a:rPr>
              <a:t>mass. Even from where the </a:t>
            </a:r>
            <a:r>
              <a:rPr dirty="0" sz="1450" spc="-5">
                <a:latin typeface="Times New Roman"/>
                <a:cs typeface="Times New Roman"/>
              </a:rPr>
              <a:t>boys </a:t>
            </a:r>
            <a:r>
              <a:rPr dirty="0" sz="1450" spc="-10">
                <a:latin typeface="Times New Roman"/>
                <a:cs typeface="Times New Roman"/>
              </a:rPr>
              <a:t>lay they  could hear the rumour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men’s </a:t>
            </a:r>
            <a:r>
              <a:rPr dirty="0" sz="1450" spc="-10">
                <a:latin typeface="Times New Roman"/>
                <a:cs typeface="Times New Roman"/>
              </a:rPr>
              <a:t>voices crying </a:t>
            </a:r>
            <a:r>
              <a:rPr dirty="0" sz="1450" spc="-5">
                <a:latin typeface="Times New Roman"/>
                <a:cs typeface="Times New Roman"/>
              </a:rPr>
              <a:t>out; </a:t>
            </a:r>
            <a:r>
              <a:rPr dirty="0" sz="1450" spc="-10">
                <a:latin typeface="Times New Roman"/>
                <a:cs typeface="Times New Roman"/>
              </a:rPr>
              <a:t>they could see the  startled horses prancing, and, </a:t>
            </a:r>
            <a:r>
              <a:rPr dirty="0" sz="1450" spc="-20">
                <a:latin typeface="Times New Roman"/>
                <a:cs typeface="Times New Roman"/>
              </a:rPr>
              <a:t>presently, </a:t>
            </a:r>
            <a:r>
              <a:rPr dirty="0" sz="1450" spc="-10">
                <a:latin typeface="Times New Roman"/>
                <a:cs typeface="Times New Roman"/>
              </a:rPr>
              <a:t>as the troop began to recover from  their first surprise, </a:t>
            </a:r>
            <a:r>
              <a:rPr dirty="0" sz="1450" spc="-5">
                <a:latin typeface="Times New Roman"/>
                <a:cs typeface="Times New Roman"/>
              </a:rPr>
              <a:t>one </a:t>
            </a:r>
            <a:r>
              <a:rPr dirty="0" sz="1450" spc="-10">
                <a:latin typeface="Times New Roman"/>
                <a:cs typeface="Times New Roman"/>
              </a:rPr>
              <a:t>fellow beginning to dismount. A second arrow from  somewhat farther </a:t>
            </a:r>
            <a:r>
              <a:rPr dirty="0" sz="1450" spc="-15">
                <a:latin typeface="Times New Roman"/>
                <a:cs typeface="Times New Roman"/>
              </a:rPr>
              <a:t>off </a:t>
            </a:r>
            <a:r>
              <a:rPr dirty="0" sz="1450" spc="-10">
                <a:latin typeface="Times New Roman"/>
                <a:cs typeface="Times New Roman"/>
              </a:rPr>
              <a:t>glanced in </a:t>
            </a:r>
            <a:r>
              <a:rPr dirty="0" sz="1450" spc="-5">
                <a:latin typeface="Times New Roman"/>
                <a:cs typeface="Times New Roman"/>
              </a:rPr>
              <a:t>a </a:t>
            </a:r>
            <a:r>
              <a:rPr dirty="0" sz="1450" spc="-10">
                <a:latin typeface="Times New Roman"/>
                <a:cs typeface="Times New Roman"/>
              </a:rPr>
              <a:t>wide arch; </a:t>
            </a:r>
            <a:r>
              <a:rPr dirty="0" sz="1450" spc="-5">
                <a:latin typeface="Times New Roman"/>
                <a:cs typeface="Times New Roman"/>
              </a:rPr>
              <a:t>a </a:t>
            </a:r>
            <a:r>
              <a:rPr dirty="0" sz="1450" spc="-10">
                <a:latin typeface="Times New Roman"/>
                <a:cs typeface="Times New Roman"/>
              </a:rPr>
              <a:t>second rider </a:t>
            </a:r>
            <a:r>
              <a:rPr dirty="0" sz="1450" spc="-5">
                <a:latin typeface="Times New Roman"/>
                <a:cs typeface="Times New Roman"/>
              </a:rPr>
              <a:t>bit </a:t>
            </a:r>
            <a:r>
              <a:rPr dirty="0" sz="1450" spc="-10">
                <a:latin typeface="Times New Roman"/>
                <a:cs typeface="Times New Roman"/>
              </a:rPr>
              <a:t>the dust. The  man who was dismounting lost hold </a:t>
            </a:r>
            <a:r>
              <a:rPr dirty="0" sz="1450" spc="-5">
                <a:latin typeface="Times New Roman"/>
                <a:cs typeface="Times New Roman"/>
              </a:rPr>
              <a:t>upon </a:t>
            </a:r>
            <a:r>
              <a:rPr dirty="0" sz="1450" spc="-10">
                <a:latin typeface="Times New Roman"/>
                <a:cs typeface="Times New Roman"/>
              </a:rPr>
              <a:t>the rein, and his horse fled  galloping, and dragged him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foot </a:t>
            </a:r>
            <a:r>
              <a:rPr dirty="0" sz="1450" spc="-10">
                <a:latin typeface="Times New Roman"/>
                <a:cs typeface="Times New Roman"/>
              </a:rPr>
              <a:t>along the road, bumping from stone to  stone, and battered </a:t>
            </a:r>
            <a:r>
              <a:rPr dirty="0" sz="1450" spc="-5">
                <a:latin typeface="Times New Roman"/>
                <a:cs typeface="Times New Roman"/>
              </a:rPr>
              <a:t>by </a:t>
            </a:r>
            <a:r>
              <a:rPr dirty="0" sz="1450" spc="-10">
                <a:latin typeface="Times New Roman"/>
                <a:cs typeface="Times New Roman"/>
              </a:rPr>
              <a:t>the fleeing hoofs. The four who still kept the saddle  instantly broke and scattered; </a:t>
            </a:r>
            <a:r>
              <a:rPr dirty="0" sz="1450" spc="-5">
                <a:latin typeface="Times New Roman"/>
                <a:cs typeface="Times New Roman"/>
              </a:rPr>
              <a:t>one </a:t>
            </a:r>
            <a:r>
              <a:rPr dirty="0" sz="1450" spc="-10">
                <a:latin typeface="Times New Roman"/>
                <a:cs typeface="Times New Roman"/>
              </a:rPr>
              <a:t>wheeled and rode, shrieking, towards the  ferry; the other three, with loose rein and flying raiment, came galloping </a:t>
            </a:r>
            <a:r>
              <a:rPr dirty="0" sz="1450" spc="-5">
                <a:latin typeface="Times New Roman"/>
                <a:cs typeface="Times New Roman"/>
              </a:rPr>
              <a:t>up  </a:t>
            </a:r>
            <a:r>
              <a:rPr dirty="0" sz="1450" spc="-10">
                <a:latin typeface="Times New Roman"/>
                <a:cs typeface="Times New Roman"/>
              </a:rPr>
              <a:t>the road from </a:t>
            </a:r>
            <a:r>
              <a:rPr dirty="0" sz="1450" spc="-15">
                <a:latin typeface="Times New Roman"/>
                <a:cs typeface="Times New Roman"/>
              </a:rPr>
              <a:t>Tunstall. </a:t>
            </a:r>
            <a:r>
              <a:rPr dirty="0" sz="1450" spc="-10">
                <a:latin typeface="Times New Roman"/>
                <a:cs typeface="Times New Roman"/>
              </a:rPr>
              <a:t>From every clump they passed an arrow sped. Soon </a:t>
            </a:r>
            <a:r>
              <a:rPr dirty="0" sz="1450" spc="-5">
                <a:latin typeface="Times New Roman"/>
                <a:cs typeface="Times New Roman"/>
              </a:rPr>
              <a:t>a  </a:t>
            </a:r>
            <a:r>
              <a:rPr dirty="0" sz="1450" spc="-10">
                <a:latin typeface="Times New Roman"/>
                <a:cs typeface="Times New Roman"/>
              </a:rPr>
              <a:t>horse fell, </a:t>
            </a:r>
            <a:r>
              <a:rPr dirty="0" sz="1450" spc="-5">
                <a:latin typeface="Times New Roman"/>
                <a:cs typeface="Times New Roman"/>
              </a:rPr>
              <a:t>but </a:t>
            </a:r>
            <a:r>
              <a:rPr dirty="0" sz="1450" spc="-10">
                <a:latin typeface="Times New Roman"/>
                <a:cs typeface="Times New Roman"/>
              </a:rPr>
              <a:t>the rider found his feet and continued to pursue his comrades till  </a:t>
            </a:r>
            <a:r>
              <a:rPr dirty="0" sz="1450" spc="-5">
                <a:latin typeface="Times New Roman"/>
                <a:cs typeface="Times New Roman"/>
              </a:rPr>
              <a:t>a </a:t>
            </a:r>
            <a:r>
              <a:rPr dirty="0" sz="1450" spc="-10">
                <a:latin typeface="Times New Roman"/>
                <a:cs typeface="Times New Roman"/>
              </a:rPr>
              <a:t>second shot despatched him. Another man fell; then another horse; </a:t>
            </a:r>
            <a:r>
              <a:rPr dirty="0" sz="1450" spc="-5">
                <a:latin typeface="Times New Roman"/>
                <a:cs typeface="Times New Roman"/>
              </a:rPr>
              <a:t>out of </a:t>
            </a:r>
            <a:r>
              <a:rPr dirty="0" sz="1450" spc="-10">
                <a:latin typeface="Times New Roman"/>
                <a:cs typeface="Times New Roman"/>
              </a:rPr>
              <a:t>the  whole troop there was </a:t>
            </a:r>
            <a:r>
              <a:rPr dirty="0" sz="1450" spc="-5">
                <a:latin typeface="Times New Roman"/>
                <a:cs typeface="Times New Roman"/>
              </a:rPr>
              <a:t>but one </a:t>
            </a:r>
            <a:r>
              <a:rPr dirty="0" sz="1450" spc="-10">
                <a:latin typeface="Times New Roman"/>
                <a:cs typeface="Times New Roman"/>
              </a:rPr>
              <a:t>fellow left, and </a:t>
            </a:r>
            <a:r>
              <a:rPr dirty="0" sz="1450" spc="-5">
                <a:latin typeface="Times New Roman"/>
                <a:cs typeface="Times New Roman"/>
              </a:rPr>
              <a:t>he on </a:t>
            </a:r>
            <a:r>
              <a:rPr dirty="0" sz="1450" spc="-10">
                <a:latin typeface="Times New Roman"/>
                <a:cs typeface="Times New Roman"/>
              </a:rPr>
              <a:t>foot; </a:t>
            </a:r>
            <a:r>
              <a:rPr dirty="0" sz="1450" spc="-25">
                <a:latin typeface="Times New Roman"/>
                <a:cs typeface="Times New Roman"/>
              </a:rPr>
              <a:t>only, </a:t>
            </a:r>
            <a:r>
              <a:rPr dirty="0" sz="1450" spc="-10">
                <a:latin typeface="Times New Roman"/>
                <a:cs typeface="Times New Roman"/>
              </a:rPr>
              <a:t>in different  directions, the noise </a:t>
            </a:r>
            <a:r>
              <a:rPr dirty="0" sz="1450" spc="-5">
                <a:latin typeface="Times New Roman"/>
                <a:cs typeface="Times New Roman"/>
              </a:rPr>
              <a:t>of </a:t>
            </a:r>
            <a:r>
              <a:rPr dirty="0" sz="1450" spc="-10">
                <a:latin typeface="Times New Roman"/>
                <a:cs typeface="Times New Roman"/>
              </a:rPr>
              <a:t>the galloping </a:t>
            </a:r>
            <a:r>
              <a:rPr dirty="0" sz="1450" spc="-5">
                <a:latin typeface="Times New Roman"/>
                <a:cs typeface="Times New Roman"/>
              </a:rPr>
              <a:t>of </a:t>
            </a:r>
            <a:r>
              <a:rPr dirty="0" sz="1450" spc="-10">
                <a:latin typeface="Times New Roman"/>
                <a:cs typeface="Times New Roman"/>
              </a:rPr>
              <a:t>three riderless horses was dying fast  into the</a:t>
            </a:r>
            <a:r>
              <a:rPr dirty="0" sz="1450" spc="-5">
                <a:latin typeface="Times New Roman"/>
                <a:cs typeface="Times New Roman"/>
              </a:rPr>
              <a:t> </a:t>
            </a:r>
            <a:r>
              <a:rPr dirty="0" sz="1450" spc="-10">
                <a:latin typeface="Times New Roman"/>
                <a:cs typeface="Times New Roman"/>
              </a:rPr>
              <a:t>distance.</a:t>
            </a:r>
            <a:endParaRPr sz="1450">
              <a:latin typeface="Times New Roman"/>
              <a:cs typeface="Times New Roman"/>
            </a:endParaRPr>
          </a:p>
          <a:p>
            <a:pPr algn="just" marL="12700" marR="6985">
              <a:lnSpc>
                <a:spcPts val="1730"/>
              </a:lnSpc>
              <a:spcBef>
                <a:spcPts val="545"/>
              </a:spcBef>
            </a:pPr>
            <a:r>
              <a:rPr dirty="0" sz="1450" spc="-10">
                <a:latin typeface="Times New Roman"/>
                <a:cs typeface="Times New Roman"/>
              </a:rPr>
              <a:t>All this time </a:t>
            </a:r>
            <a:r>
              <a:rPr dirty="0" sz="1450" spc="-5">
                <a:latin typeface="Times New Roman"/>
                <a:cs typeface="Times New Roman"/>
              </a:rPr>
              <a:t>not one of </a:t>
            </a:r>
            <a:r>
              <a:rPr dirty="0" sz="1450" spc="-10">
                <a:latin typeface="Times New Roman"/>
                <a:cs typeface="Times New Roman"/>
              </a:rPr>
              <a:t>the assailants had for </a:t>
            </a:r>
            <a:r>
              <a:rPr dirty="0" sz="1450" spc="-5">
                <a:latin typeface="Times New Roman"/>
                <a:cs typeface="Times New Roman"/>
              </a:rPr>
              <a:t>a </a:t>
            </a:r>
            <a:r>
              <a:rPr dirty="0" sz="1450" spc="-10">
                <a:latin typeface="Times New Roman"/>
                <a:cs typeface="Times New Roman"/>
              </a:rPr>
              <a:t>moment shown himself. Here  and there along the path, horse </a:t>
            </a:r>
            <a:r>
              <a:rPr dirty="0" sz="1450" spc="-5">
                <a:latin typeface="Times New Roman"/>
                <a:cs typeface="Times New Roman"/>
              </a:rPr>
              <a:t>or </a:t>
            </a:r>
            <a:r>
              <a:rPr dirty="0" sz="1450" spc="-10">
                <a:latin typeface="Times New Roman"/>
                <a:cs typeface="Times New Roman"/>
              </a:rPr>
              <a:t>man rolled, undespatched, in his </a:t>
            </a:r>
            <a:r>
              <a:rPr dirty="0" sz="1450" spc="-5">
                <a:latin typeface="Times New Roman"/>
                <a:cs typeface="Times New Roman"/>
              </a:rPr>
              <a:t>agony; but  no </a:t>
            </a:r>
            <a:r>
              <a:rPr dirty="0" sz="1450" spc="-10">
                <a:latin typeface="Times New Roman"/>
                <a:cs typeface="Times New Roman"/>
              </a:rPr>
              <a:t>merciful enemy broke cover to </a:t>
            </a:r>
            <a:r>
              <a:rPr dirty="0" sz="1450" spc="-5">
                <a:latin typeface="Times New Roman"/>
                <a:cs typeface="Times New Roman"/>
              </a:rPr>
              <a:t>put </a:t>
            </a:r>
            <a:r>
              <a:rPr dirty="0" sz="1450" spc="-10">
                <a:latin typeface="Times New Roman"/>
                <a:cs typeface="Times New Roman"/>
              </a:rPr>
              <a:t>them from their</a:t>
            </a:r>
            <a:r>
              <a:rPr dirty="0" sz="1450" spc="40">
                <a:latin typeface="Times New Roman"/>
                <a:cs typeface="Times New Roman"/>
              </a:rPr>
              <a:t> </a:t>
            </a:r>
            <a:r>
              <a:rPr dirty="0" sz="1450" spc="-10">
                <a:latin typeface="Times New Roman"/>
                <a:cs typeface="Times New Roman"/>
              </a:rPr>
              <a:t>pain.</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 solitary survivor stood bewildered in the road beside his fallen </a:t>
            </a:r>
            <a:r>
              <a:rPr dirty="0" sz="1450" spc="-20">
                <a:latin typeface="Times New Roman"/>
                <a:cs typeface="Times New Roman"/>
              </a:rPr>
              <a:t>charger. </a:t>
            </a:r>
            <a:r>
              <a:rPr dirty="0" sz="1450" spc="-10">
                <a:latin typeface="Times New Roman"/>
                <a:cs typeface="Times New Roman"/>
              </a:rPr>
              <a:t>He  had come the length </a:t>
            </a:r>
            <a:r>
              <a:rPr dirty="0" sz="1450" spc="-5">
                <a:latin typeface="Times New Roman"/>
                <a:cs typeface="Times New Roman"/>
              </a:rPr>
              <a:t>of </a:t>
            </a:r>
            <a:r>
              <a:rPr dirty="0" sz="1450" spc="-10">
                <a:latin typeface="Times New Roman"/>
                <a:cs typeface="Times New Roman"/>
              </a:rPr>
              <a:t>that broad glade, with the island </a:t>
            </a:r>
            <a:r>
              <a:rPr dirty="0" sz="1450" spc="-5">
                <a:latin typeface="Times New Roman"/>
                <a:cs typeface="Times New Roman"/>
              </a:rPr>
              <a:t>of </a:t>
            </a:r>
            <a:r>
              <a:rPr dirty="0" sz="1450" spc="-20">
                <a:latin typeface="Times New Roman"/>
                <a:cs typeface="Times New Roman"/>
              </a:rPr>
              <a:t>timber, </a:t>
            </a:r>
            <a:r>
              <a:rPr dirty="0" sz="1450" spc="-10">
                <a:latin typeface="Times New Roman"/>
                <a:cs typeface="Times New Roman"/>
              </a:rPr>
              <a:t>pointed </a:t>
            </a:r>
            <a:r>
              <a:rPr dirty="0" sz="1450" spc="-5">
                <a:latin typeface="Times New Roman"/>
                <a:cs typeface="Times New Roman"/>
              </a:rPr>
              <a:t>out  by </a:t>
            </a:r>
            <a:r>
              <a:rPr dirty="0" sz="1450" spc="-10">
                <a:latin typeface="Times New Roman"/>
                <a:cs typeface="Times New Roman"/>
              </a:rPr>
              <a:t>Dick. He was </a:t>
            </a:r>
            <a:r>
              <a:rPr dirty="0" sz="1450" spc="-5">
                <a:latin typeface="Times New Roman"/>
                <a:cs typeface="Times New Roman"/>
              </a:rPr>
              <a:t>not, </a:t>
            </a:r>
            <a:r>
              <a:rPr dirty="0" sz="1450" spc="-10">
                <a:latin typeface="Times New Roman"/>
                <a:cs typeface="Times New Roman"/>
              </a:rPr>
              <a:t>perhaps, five hundred yards from where the </a:t>
            </a:r>
            <a:r>
              <a:rPr dirty="0" sz="1450" spc="-5">
                <a:latin typeface="Times New Roman"/>
                <a:cs typeface="Times New Roman"/>
              </a:rPr>
              <a:t>boys </a:t>
            </a:r>
            <a:r>
              <a:rPr dirty="0" sz="1450" spc="-10">
                <a:latin typeface="Times New Roman"/>
                <a:cs typeface="Times New Roman"/>
              </a:rPr>
              <a:t>lay  hidden; and they could see him </a:t>
            </a:r>
            <a:r>
              <a:rPr dirty="0" sz="1450" spc="-20">
                <a:latin typeface="Times New Roman"/>
                <a:cs typeface="Times New Roman"/>
              </a:rPr>
              <a:t>plainly,</a:t>
            </a:r>
            <a:r>
              <a:rPr dirty="0" sz="1450" spc="320">
                <a:latin typeface="Times New Roman"/>
                <a:cs typeface="Times New Roman"/>
              </a:rPr>
              <a:t> </a:t>
            </a:r>
            <a:r>
              <a:rPr dirty="0" sz="1450" spc="-10">
                <a:latin typeface="Times New Roman"/>
                <a:cs typeface="Times New Roman"/>
              </a:rPr>
              <a:t>looking to and fro in deadly  expectation. But nothing came; and the man began to pluck </a:t>
            </a:r>
            <a:r>
              <a:rPr dirty="0" sz="1450" spc="-5">
                <a:latin typeface="Times New Roman"/>
                <a:cs typeface="Times New Roman"/>
              </a:rPr>
              <a:t>up </a:t>
            </a:r>
            <a:r>
              <a:rPr dirty="0" sz="1450" spc="-10">
                <a:latin typeface="Times New Roman"/>
                <a:cs typeface="Times New Roman"/>
              </a:rPr>
              <a:t>his courage,  and suddenly unslung and bent his </a:t>
            </a:r>
            <a:r>
              <a:rPr dirty="0" sz="1450" spc="-30">
                <a:latin typeface="Times New Roman"/>
                <a:cs typeface="Times New Roman"/>
              </a:rPr>
              <a:t>bow. </a:t>
            </a:r>
            <a:r>
              <a:rPr dirty="0" sz="1450" spc="-10">
                <a:latin typeface="Times New Roman"/>
                <a:cs typeface="Times New Roman"/>
              </a:rPr>
              <a:t>At the same time, </a:t>
            </a:r>
            <a:r>
              <a:rPr dirty="0" sz="1450" spc="-5">
                <a:latin typeface="Times New Roman"/>
                <a:cs typeface="Times New Roman"/>
              </a:rPr>
              <a:t>by </a:t>
            </a:r>
            <a:r>
              <a:rPr dirty="0" sz="1450" spc="-10">
                <a:latin typeface="Times New Roman"/>
                <a:cs typeface="Times New Roman"/>
              </a:rPr>
              <a:t>something in his  action, Dick recognised</a:t>
            </a:r>
            <a:r>
              <a:rPr dirty="0" sz="1450">
                <a:latin typeface="Times New Roman"/>
                <a:cs typeface="Times New Roman"/>
              </a:rPr>
              <a:t> </a:t>
            </a:r>
            <a:r>
              <a:rPr dirty="0" sz="1450" spc="-10">
                <a:latin typeface="Times New Roman"/>
                <a:cs typeface="Times New Roman"/>
              </a:rPr>
              <a:t>Selden.</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At this </a:t>
            </a:r>
            <a:r>
              <a:rPr dirty="0" sz="1450" spc="-15">
                <a:latin typeface="Times New Roman"/>
                <a:cs typeface="Times New Roman"/>
              </a:rPr>
              <a:t>offer </a:t>
            </a:r>
            <a:r>
              <a:rPr dirty="0" sz="1450" spc="-5">
                <a:latin typeface="Times New Roman"/>
                <a:cs typeface="Times New Roman"/>
              </a:rPr>
              <a:t>of </a:t>
            </a:r>
            <a:r>
              <a:rPr dirty="0" sz="1450" spc="-10">
                <a:latin typeface="Times New Roman"/>
                <a:cs typeface="Times New Roman"/>
              </a:rPr>
              <a:t>resistance, from all about him in the covert </a:t>
            </a:r>
            <a:r>
              <a:rPr dirty="0" sz="1450" spc="-5">
                <a:latin typeface="Times New Roman"/>
                <a:cs typeface="Times New Roman"/>
              </a:rPr>
              <a:t>of </a:t>
            </a:r>
            <a:r>
              <a:rPr dirty="0" sz="1450" spc="-10">
                <a:latin typeface="Times New Roman"/>
                <a:cs typeface="Times New Roman"/>
              </a:rPr>
              <a:t>the woods there  went </a:t>
            </a:r>
            <a:r>
              <a:rPr dirty="0" sz="1450" spc="-5">
                <a:latin typeface="Times New Roman"/>
                <a:cs typeface="Times New Roman"/>
              </a:rPr>
              <a:t>up </a:t>
            </a:r>
            <a:r>
              <a:rPr dirty="0" sz="1450" spc="-10">
                <a:latin typeface="Times New Roman"/>
                <a:cs typeface="Times New Roman"/>
              </a:rPr>
              <a:t>the sound </a:t>
            </a:r>
            <a:r>
              <a:rPr dirty="0" sz="1450" spc="-5">
                <a:latin typeface="Times New Roman"/>
                <a:cs typeface="Times New Roman"/>
              </a:rPr>
              <a:t>of </a:t>
            </a:r>
            <a:r>
              <a:rPr dirty="0" sz="1450" spc="-20">
                <a:latin typeface="Times New Roman"/>
                <a:cs typeface="Times New Roman"/>
              </a:rPr>
              <a:t>laughter. </a:t>
            </a:r>
            <a:r>
              <a:rPr dirty="0" sz="1450" spc="-10">
                <a:latin typeface="Times New Roman"/>
                <a:cs typeface="Times New Roman"/>
              </a:rPr>
              <a:t>A score </a:t>
            </a:r>
            <a:r>
              <a:rPr dirty="0" sz="1450" spc="-5">
                <a:latin typeface="Times New Roman"/>
                <a:cs typeface="Times New Roman"/>
              </a:rPr>
              <a:t>of </a:t>
            </a:r>
            <a:r>
              <a:rPr dirty="0" sz="1450" spc="-10">
                <a:latin typeface="Times New Roman"/>
                <a:cs typeface="Times New Roman"/>
              </a:rPr>
              <a:t>men, at least, for this was the very  thickest </a:t>
            </a:r>
            <a:r>
              <a:rPr dirty="0" sz="1450" spc="-5">
                <a:latin typeface="Times New Roman"/>
                <a:cs typeface="Times New Roman"/>
              </a:rPr>
              <a:t>of </a:t>
            </a:r>
            <a:r>
              <a:rPr dirty="0" sz="1450" spc="-10">
                <a:latin typeface="Times New Roman"/>
                <a:cs typeface="Times New Roman"/>
              </a:rPr>
              <a:t>the ambush, joined in this cruel and untimely mirth. Then an arrow  glanced over </a:t>
            </a:r>
            <a:r>
              <a:rPr dirty="0" sz="1450" spc="-20">
                <a:latin typeface="Times New Roman"/>
                <a:cs typeface="Times New Roman"/>
              </a:rPr>
              <a:t>Selden’s </a:t>
            </a:r>
            <a:r>
              <a:rPr dirty="0" sz="1450" spc="-10">
                <a:latin typeface="Times New Roman"/>
                <a:cs typeface="Times New Roman"/>
              </a:rPr>
              <a:t>shoulder; and </a:t>
            </a:r>
            <a:r>
              <a:rPr dirty="0" sz="1450" spc="-5">
                <a:latin typeface="Times New Roman"/>
                <a:cs typeface="Times New Roman"/>
              </a:rPr>
              <a:t>he </a:t>
            </a:r>
            <a:r>
              <a:rPr dirty="0" sz="1450" spc="-10">
                <a:latin typeface="Times New Roman"/>
                <a:cs typeface="Times New Roman"/>
              </a:rPr>
              <a:t>leaped and ran </a:t>
            </a:r>
            <a:r>
              <a:rPr dirty="0" sz="1450" spc="-5">
                <a:latin typeface="Times New Roman"/>
                <a:cs typeface="Times New Roman"/>
              </a:rPr>
              <a:t>a </a:t>
            </a:r>
            <a:r>
              <a:rPr dirty="0" sz="1450" spc="-10">
                <a:latin typeface="Times New Roman"/>
                <a:cs typeface="Times New Roman"/>
              </a:rPr>
              <a:t>little back. Another  dart struck quivering at his heel. He made for the </a:t>
            </a:r>
            <a:r>
              <a:rPr dirty="0" sz="1450" spc="-20">
                <a:latin typeface="Times New Roman"/>
                <a:cs typeface="Times New Roman"/>
              </a:rPr>
              <a:t>cover. </a:t>
            </a:r>
            <a:r>
              <a:rPr dirty="0" sz="1450" spc="-10">
                <a:latin typeface="Times New Roman"/>
                <a:cs typeface="Times New Roman"/>
              </a:rPr>
              <a:t>A third shaft leaped  </a:t>
            </a:r>
            <a:r>
              <a:rPr dirty="0" sz="1450" spc="-5">
                <a:latin typeface="Times New Roman"/>
                <a:cs typeface="Times New Roman"/>
              </a:rPr>
              <a:t>out </a:t>
            </a:r>
            <a:r>
              <a:rPr dirty="0" sz="1450" spc="-10">
                <a:latin typeface="Times New Roman"/>
                <a:cs typeface="Times New Roman"/>
              </a:rPr>
              <a:t>right in his face, and fell short in front </a:t>
            </a:r>
            <a:r>
              <a:rPr dirty="0" sz="1450" spc="-5">
                <a:latin typeface="Times New Roman"/>
                <a:cs typeface="Times New Roman"/>
              </a:rPr>
              <a:t>of </a:t>
            </a:r>
            <a:r>
              <a:rPr dirty="0" sz="1450" spc="-10">
                <a:latin typeface="Times New Roman"/>
                <a:cs typeface="Times New Roman"/>
              </a:rPr>
              <a:t>him. And then the laughter was  repeated </a:t>
            </a:r>
            <a:r>
              <a:rPr dirty="0" sz="1450" spc="-20">
                <a:latin typeface="Times New Roman"/>
                <a:cs typeface="Times New Roman"/>
              </a:rPr>
              <a:t>loudly, </a:t>
            </a:r>
            <a:r>
              <a:rPr dirty="0" sz="1450" spc="-10">
                <a:latin typeface="Times New Roman"/>
                <a:cs typeface="Times New Roman"/>
              </a:rPr>
              <a:t>rising and reechoing from different</a:t>
            </a:r>
            <a:r>
              <a:rPr dirty="0" sz="1450" spc="40">
                <a:latin typeface="Times New Roman"/>
                <a:cs typeface="Times New Roman"/>
              </a:rPr>
              <a:t> </a:t>
            </a:r>
            <a:r>
              <a:rPr dirty="0" sz="1450" spc="-10">
                <a:latin typeface="Times New Roman"/>
                <a:cs typeface="Times New Roman"/>
              </a:rPr>
              <a:t>thickets.</a:t>
            </a:r>
            <a:endParaRPr sz="1450">
              <a:latin typeface="Times New Roman"/>
              <a:cs typeface="Times New Roman"/>
            </a:endParaRPr>
          </a:p>
          <a:p>
            <a:pPr algn="just" marL="12700" marR="6350">
              <a:lnSpc>
                <a:spcPts val="1730"/>
              </a:lnSpc>
              <a:spcBef>
                <a:spcPts val="565"/>
              </a:spcBef>
            </a:pPr>
            <a:r>
              <a:rPr dirty="0" sz="1450" spc="-10">
                <a:latin typeface="Times New Roman"/>
                <a:cs typeface="Times New Roman"/>
              </a:rPr>
              <a:t>It was plain that his assailants were </a:t>
            </a:r>
            <a:r>
              <a:rPr dirty="0" sz="1450" spc="-5">
                <a:latin typeface="Times New Roman"/>
                <a:cs typeface="Times New Roman"/>
              </a:rPr>
              <a:t>but </a:t>
            </a:r>
            <a:r>
              <a:rPr dirty="0" sz="1450" spc="-10">
                <a:latin typeface="Times New Roman"/>
                <a:cs typeface="Times New Roman"/>
              </a:rPr>
              <a:t>baiting him, as men, in those days,  baited</a:t>
            </a:r>
            <a:r>
              <a:rPr dirty="0" sz="1450" spc="20">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5">
                <a:latin typeface="Times New Roman"/>
                <a:cs typeface="Times New Roman"/>
              </a:rPr>
              <a:t>poor</a:t>
            </a:r>
            <a:r>
              <a:rPr dirty="0" sz="1450" spc="20">
                <a:latin typeface="Times New Roman"/>
                <a:cs typeface="Times New Roman"/>
              </a:rPr>
              <a:t> </a:t>
            </a:r>
            <a:r>
              <a:rPr dirty="0" sz="1450" spc="-10">
                <a:latin typeface="Times New Roman"/>
                <a:cs typeface="Times New Roman"/>
              </a:rPr>
              <a:t>bull,</a:t>
            </a:r>
            <a:r>
              <a:rPr dirty="0" sz="1450" spc="25">
                <a:latin typeface="Times New Roman"/>
                <a:cs typeface="Times New Roman"/>
              </a:rPr>
              <a:t> </a:t>
            </a:r>
            <a:r>
              <a:rPr dirty="0" sz="1450" spc="-5">
                <a:latin typeface="Times New Roman"/>
                <a:cs typeface="Times New Roman"/>
              </a:rPr>
              <a:t>or</a:t>
            </a:r>
            <a:r>
              <a:rPr dirty="0" sz="1450" spc="20">
                <a:latin typeface="Times New Roman"/>
                <a:cs typeface="Times New Roman"/>
              </a:rPr>
              <a:t> </a:t>
            </a:r>
            <a:r>
              <a:rPr dirty="0" sz="1450" spc="-10">
                <a:latin typeface="Times New Roman"/>
                <a:cs typeface="Times New Roman"/>
              </a:rPr>
              <a:t>as</a:t>
            </a:r>
            <a:r>
              <a:rPr dirty="0" sz="1450" spc="25">
                <a:latin typeface="Times New Roman"/>
                <a:cs typeface="Times New Roman"/>
              </a:rPr>
              <a:t>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cat</a:t>
            </a:r>
            <a:r>
              <a:rPr dirty="0" sz="1450" spc="25">
                <a:latin typeface="Times New Roman"/>
                <a:cs typeface="Times New Roman"/>
              </a:rPr>
              <a:t> </a:t>
            </a:r>
            <a:r>
              <a:rPr dirty="0" sz="1450" spc="-10">
                <a:latin typeface="Times New Roman"/>
                <a:cs typeface="Times New Roman"/>
              </a:rPr>
              <a:t>still</a:t>
            </a:r>
            <a:r>
              <a:rPr dirty="0" sz="1450" spc="20">
                <a:latin typeface="Times New Roman"/>
                <a:cs typeface="Times New Roman"/>
              </a:rPr>
              <a:t> </a:t>
            </a:r>
            <a:r>
              <a:rPr dirty="0" sz="1450" spc="-10">
                <a:latin typeface="Times New Roman"/>
                <a:cs typeface="Times New Roman"/>
              </a:rPr>
              <a:t>trifles</a:t>
            </a:r>
            <a:r>
              <a:rPr dirty="0" sz="1450" spc="20">
                <a:latin typeface="Times New Roman"/>
                <a:cs typeface="Times New Roman"/>
              </a:rPr>
              <a:t> </a:t>
            </a:r>
            <a:r>
              <a:rPr dirty="0" sz="1450" spc="-10">
                <a:latin typeface="Times New Roman"/>
                <a:cs typeface="Times New Roman"/>
              </a:rPr>
              <a:t>with</a:t>
            </a:r>
            <a:r>
              <a:rPr dirty="0" sz="1450" spc="25">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mouse.</a:t>
            </a:r>
            <a:r>
              <a:rPr dirty="0" sz="1450" spc="25">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skirmish</a:t>
            </a:r>
            <a:r>
              <a:rPr dirty="0" sz="1450" spc="40">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well over; farther down the road, </a:t>
            </a:r>
            <a:r>
              <a:rPr dirty="0" sz="1450" spc="-5">
                <a:latin typeface="Times New Roman"/>
                <a:cs typeface="Times New Roman"/>
              </a:rPr>
              <a:t>a </a:t>
            </a:r>
            <a:r>
              <a:rPr dirty="0" sz="1450" spc="-10">
                <a:latin typeface="Times New Roman"/>
                <a:cs typeface="Times New Roman"/>
              </a:rPr>
              <a:t>fellow in green was already calmly  gathering the arrows; and </a:t>
            </a:r>
            <a:r>
              <a:rPr dirty="0" sz="1450" spc="-30">
                <a:latin typeface="Times New Roman"/>
                <a:cs typeface="Times New Roman"/>
              </a:rPr>
              <a:t>now, </a:t>
            </a:r>
            <a:r>
              <a:rPr dirty="0" sz="1450" spc="-10">
                <a:latin typeface="Times New Roman"/>
                <a:cs typeface="Times New Roman"/>
              </a:rPr>
              <a:t>in the evil pleasure </a:t>
            </a:r>
            <a:r>
              <a:rPr dirty="0" sz="1450" spc="-5">
                <a:latin typeface="Times New Roman"/>
                <a:cs typeface="Times New Roman"/>
              </a:rPr>
              <a:t>of </a:t>
            </a:r>
            <a:r>
              <a:rPr dirty="0" sz="1450" spc="-10">
                <a:latin typeface="Times New Roman"/>
                <a:cs typeface="Times New Roman"/>
              </a:rPr>
              <a:t>their hearts, they gave  themselves the spectacle </a:t>
            </a:r>
            <a:r>
              <a:rPr dirty="0" sz="1450" spc="-5">
                <a:latin typeface="Times New Roman"/>
                <a:cs typeface="Times New Roman"/>
              </a:rPr>
              <a:t>of </a:t>
            </a:r>
            <a:r>
              <a:rPr dirty="0" sz="1450" spc="-10">
                <a:latin typeface="Times New Roman"/>
                <a:cs typeface="Times New Roman"/>
              </a:rPr>
              <a:t>their </a:t>
            </a:r>
            <a:r>
              <a:rPr dirty="0" sz="1450" spc="-5">
                <a:latin typeface="Times New Roman"/>
                <a:cs typeface="Times New Roman"/>
              </a:rPr>
              <a:t>poor </a:t>
            </a:r>
            <a:r>
              <a:rPr dirty="0" sz="1450" spc="-10">
                <a:latin typeface="Times New Roman"/>
                <a:cs typeface="Times New Roman"/>
              </a:rPr>
              <a:t>fellow-sinner in his</a:t>
            </a:r>
            <a:r>
              <a:rPr dirty="0" sz="1450" spc="40">
                <a:latin typeface="Times New Roman"/>
                <a:cs typeface="Times New Roman"/>
              </a:rPr>
              <a:t> </a:t>
            </a:r>
            <a:r>
              <a:rPr dirty="0" sz="1450" spc="-10">
                <a:latin typeface="Times New Roman"/>
                <a:cs typeface="Times New Roman"/>
              </a:rPr>
              <a:t>torture.</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Selden began to understand; </a:t>
            </a:r>
            <a:r>
              <a:rPr dirty="0" sz="1450" spc="-5">
                <a:latin typeface="Times New Roman"/>
                <a:cs typeface="Times New Roman"/>
              </a:rPr>
              <a:t>he </a:t>
            </a:r>
            <a:r>
              <a:rPr dirty="0" sz="1450" spc="-10">
                <a:latin typeface="Times New Roman"/>
                <a:cs typeface="Times New Roman"/>
              </a:rPr>
              <a:t>uttered </a:t>
            </a:r>
            <a:r>
              <a:rPr dirty="0" sz="1450" spc="-5">
                <a:latin typeface="Times New Roman"/>
                <a:cs typeface="Times New Roman"/>
              </a:rPr>
              <a:t>a </a:t>
            </a:r>
            <a:r>
              <a:rPr dirty="0" sz="1450" spc="-10">
                <a:latin typeface="Times New Roman"/>
                <a:cs typeface="Times New Roman"/>
              </a:rPr>
              <a:t>roar </a:t>
            </a:r>
            <a:r>
              <a:rPr dirty="0" sz="1450" spc="-5">
                <a:latin typeface="Times New Roman"/>
                <a:cs typeface="Times New Roman"/>
              </a:rPr>
              <a:t>of </a:t>
            </a:r>
            <a:r>
              <a:rPr dirty="0" sz="1450" spc="-20">
                <a:latin typeface="Times New Roman"/>
                <a:cs typeface="Times New Roman"/>
              </a:rPr>
              <a:t>anger, </a:t>
            </a:r>
            <a:r>
              <a:rPr dirty="0" sz="1450" spc="-10">
                <a:latin typeface="Times New Roman"/>
                <a:cs typeface="Times New Roman"/>
              </a:rPr>
              <a:t>shouldered his cross-  </a:t>
            </a:r>
            <a:r>
              <a:rPr dirty="0" sz="1450" spc="-30">
                <a:latin typeface="Times New Roman"/>
                <a:cs typeface="Times New Roman"/>
              </a:rPr>
              <a:t>bow, </a:t>
            </a:r>
            <a:r>
              <a:rPr dirty="0" sz="1450" spc="-10">
                <a:latin typeface="Times New Roman"/>
                <a:cs typeface="Times New Roman"/>
              </a:rPr>
              <a:t>and sent </a:t>
            </a:r>
            <a:r>
              <a:rPr dirty="0" sz="1450" spc="-5">
                <a:latin typeface="Times New Roman"/>
                <a:cs typeface="Times New Roman"/>
              </a:rPr>
              <a:t>a </a:t>
            </a:r>
            <a:r>
              <a:rPr dirty="0" sz="1450" spc="-10">
                <a:latin typeface="Times New Roman"/>
                <a:cs typeface="Times New Roman"/>
              </a:rPr>
              <a:t>quarrel at </a:t>
            </a:r>
            <a:r>
              <a:rPr dirty="0" sz="1450" spc="-5">
                <a:latin typeface="Times New Roman"/>
                <a:cs typeface="Times New Roman"/>
              </a:rPr>
              <a:t>a </a:t>
            </a:r>
            <a:r>
              <a:rPr dirty="0" sz="1450" spc="-10">
                <a:latin typeface="Times New Roman"/>
                <a:cs typeface="Times New Roman"/>
              </a:rPr>
              <a:t>venture into the wood. Chance favoured him, for </a:t>
            </a:r>
            <a:r>
              <a:rPr dirty="0" sz="1450" spc="-5">
                <a:latin typeface="Times New Roman"/>
                <a:cs typeface="Times New Roman"/>
              </a:rPr>
              <a:t>a  </a:t>
            </a:r>
            <a:r>
              <a:rPr dirty="0" sz="1450" spc="-10">
                <a:latin typeface="Times New Roman"/>
                <a:cs typeface="Times New Roman"/>
              </a:rPr>
              <a:t>slight cry responded. Then, throwing down his weapon, Selden began to run  before him </a:t>
            </a:r>
            <a:r>
              <a:rPr dirty="0" sz="1450" spc="-5">
                <a:latin typeface="Times New Roman"/>
                <a:cs typeface="Times New Roman"/>
              </a:rPr>
              <a:t>up </a:t>
            </a:r>
            <a:r>
              <a:rPr dirty="0" sz="1450" spc="-10">
                <a:latin typeface="Times New Roman"/>
                <a:cs typeface="Times New Roman"/>
              </a:rPr>
              <a:t>the glade, and almost in </a:t>
            </a:r>
            <a:r>
              <a:rPr dirty="0" sz="1450" spc="-5">
                <a:latin typeface="Times New Roman"/>
                <a:cs typeface="Times New Roman"/>
              </a:rPr>
              <a:t>a </a:t>
            </a:r>
            <a:r>
              <a:rPr dirty="0" sz="1450" spc="-10">
                <a:latin typeface="Times New Roman"/>
                <a:cs typeface="Times New Roman"/>
              </a:rPr>
              <a:t>straight line for Dick and</a:t>
            </a:r>
            <a:r>
              <a:rPr dirty="0" sz="1450" spc="120">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The companions </a:t>
            </a:r>
            <a:r>
              <a:rPr dirty="0" sz="1450" spc="-5">
                <a:latin typeface="Times New Roman"/>
                <a:cs typeface="Times New Roman"/>
              </a:rPr>
              <a:t>of </a:t>
            </a:r>
            <a:r>
              <a:rPr dirty="0" sz="1450" spc="-10">
                <a:latin typeface="Times New Roman"/>
                <a:cs typeface="Times New Roman"/>
              </a:rPr>
              <a:t>the Black Arrow now began to </a:t>
            </a:r>
            <a:r>
              <a:rPr dirty="0" sz="1450" spc="-5">
                <a:latin typeface="Times New Roman"/>
                <a:cs typeface="Times New Roman"/>
              </a:rPr>
              <a:t>shoot </a:t>
            </a:r>
            <a:r>
              <a:rPr dirty="0" sz="1450" spc="-10">
                <a:latin typeface="Times New Roman"/>
                <a:cs typeface="Times New Roman"/>
              </a:rPr>
              <a:t>in earnest. But they  were properly served; their chance had past; most </a:t>
            </a:r>
            <a:r>
              <a:rPr dirty="0" sz="1450" spc="-5">
                <a:latin typeface="Times New Roman"/>
                <a:cs typeface="Times New Roman"/>
              </a:rPr>
              <a:t>of </a:t>
            </a:r>
            <a:r>
              <a:rPr dirty="0" sz="1450" spc="-10">
                <a:latin typeface="Times New Roman"/>
                <a:cs typeface="Times New Roman"/>
              </a:rPr>
              <a:t>them had now to </a:t>
            </a:r>
            <a:r>
              <a:rPr dirty="0" sz="1450" spc="-5">
                <a:latin typeface="Times New Roman"/>
                <a:cs typeface="Times New Roman"/>
              </a:rPr>
              <a:t>shoot  </a:t>
            </a:r>
            <a:r>
              <a:rPr dirty="0" sz="1450" spc="-10">
                <a:latin typeface="Times New Roman"/>
                <a:cs typeface="Times New Roman"/>
              </a:rPr>
              <a:t>against the sun; and Selden, as </a:t>
            </a:r>
            <a:r>
              <a:rPr dirty="0" sz="1450" spc="-5">
                <a:latin typeface="Times New Roman"/>
                <a:cs typeface="Times New Roman"/>
              </a:rPr>
              <a:t>he </a:t>
            </a:r>
            <a:r>
              <a:rPr dirty="0" sz="1450" spc="-10">
                <a:latin typeface="Times New Roman"/>
                <a:cs typeface="Times New Roman"/>
              </a:rPr>
              <a:t>ran, bounded from side to side to </a:t>
            </a:r>
            <a:r>
              <a:rPr dirty="0" sz="1450" spc="-15">
                <a:latin typeface="Times New Roman"/>
                <a:cs typeface="Times New Roman"/>
              </a:rPr>
              <a:t>baffle </a:t>
            </a:r>
            <a:r>
              <a:rPr dirty="0" sz="1450" spc="-10">
                <a:latin typeface="Times New Roman"/>
                <a:cs typeface="Times New Roman"/>
              </a:rPr>
              <a:t>and  deceive their aim. Best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by </a:t>
            </a:r>
            <a:r>
              <a:rPr dirty="0" sz="1450" spc="-10">
                <a:latin typeface="Times New Roman"/>
                <a:cs typeface="Times New Roman"/>
              </a:rPr>
              <a:t>turning </a:t>
            </a:r>
            <a:r>
              <a:rPr dirty="0" sz="1450" spc="-5">
                <a:latin typeface="Times New Roman"/>
                <a:cs typeface="Times New Roman"/>
              </a:rPr>
              <a:t>up </a:t>
            </a:r>
            <a:r>
              <a:rPr dirty="0" sz="1450" spc="-10">
                <a:latin typeface="Times New Roman"/>
                <a:cs typeface="Times New Roman"/>
              </a:rPr>
              <a:t>the glade </a:t>
            </a:r>
            <a:r>
              <a:rPr dirty="0" sz="1450" spc="-5">
                <a:latin typeface="Times New Roman"/>
                <a:cs typeface="Times New Roman"/>
              </a:rPr>
              <a:t>he </a:t>
            </a:r>
            <a:r>
              <a:rPr dirty="0" sz="1450" spc="-10">
                <a:latin typeface="Times New Roman"/>
                <a:cs typeface="Times New Roman"/>
              </a:rPr>
              <a:t>had defeated their  preparations; there were </a:t>
            </a:r>
            <a:r>
              <a:rPr dirty="0" sz="1450" spc="-5">
                <a:latin typeface="Times New Roman"/>
                <a:cs typeface="Times New Roman"/>
              </a:rPr>
              <a:t>no </a:t>
            </a:r>
            <a:r>
              <a:rPr dirty="0" sz="1450" spc="-10">
                <a:latin typeface="Times New Roman"/>
                <a:cs typeface="Times New Roman"/>
              </a:rPr>
              <a:t>marksmen posted higher </a:t>
            </a:r>
            <a:r>
              <a:rPr dirty="0" sz="1450" spc="-5">
                <a:latin typeface="Times New Roman"/>
                <a:cs typeface="Times New Roman"/>
              </a:rPr>
              <a:t>up </a:t>
            </a:r>
            <a:r>
              <a:rPr dirty="0" sz="1450" spc="-10">
                <a:latin typeface="Times New Roman"/>
                <a:cs typeface="Times New Roman"/>
              </a:rPr>
              <a:t>than the </a:t>
            </a:r>
            <a:r>
              <a:rPr dirty="0" sz="1450" spc="-5">
                <a:latin typeface="Times New Roman"/>
                <a:cs typeface="Times New Roman"/>
              </a:rPr>
              <a:t>one </a:t>
            </a:r>
            <a:r>
              <a:rPr dirty="0" sz="1450" spc="-10">
                <a:latin typeface="Times New Roman"/>
                <a:cs typeface="Times New Roman"/>
              </a:rPr>
              <a:t>whom </a:t>
            </a:r>
            <a:r>
              <a:rPr dirty="0" sz="1450" spc="-5">
                <a:latin typeface="Times New Roman"/>
                <a:cs typeface="Times New Roman"/>
              </a:rPr>
              <a:t>he  </a:t>
            </a:r>
            <a:r>
              <a:rPr dirty="0" sz="1450" spc="-10">
                <a:latin typeface="Times New Roman"/>
                <a:cs typeface="Times New Roman"/>
              </a:rPr>
              <a:t>had just killed </a:t>
            </a:r>
            <a:r>
              <a:rPr dirty="0" sz="1450" spc="-5">
                <a:latin typeface="Times New Roman"/>
                <a:cs typeface="Times New Roman"/>
              </a:rPr>
              <a:t>or </a:t>
            </a:r>
            <a:r>
              <a:rPr dirty="0" sz="1450" spc="-10">
                <a:latin typeface="Times New Roman"/>
                <a:cs typeface="Times New Roman"/>
              </a:rPr>
              <a:t>wounded; and the confusion </a:t>
            </a:r>
            <a:r>
              <a:rPr dirty="0" sz="1450" spc="-5">
                <a:latin typeface="Times New Roman"/>
                <a:cs typeface="Times New Roman"/>
              </a:rPr>
              <a:t>of </a:t>
            </a:r>
            <a:r>
              <a:rPr dirty="0" sz="1450" spc="-10">
                <a:latin typeface="Times New Roman"/>
                <a:cs typeface="Times New Roman"/>
              </a:rPr>
              <a:t>the foresters’ counsels soon  became apparent. A whistle sounded thrice, and then again twice. It was  repeated from another </a:t>
            </a:r>
            <a:r>
              <a:rPr dirty="0" sz="1450" spc="-20">
                <a:latin typeface="Times New Roman"/>
                <a:cs typeface="Times New Roman"/>
              </a:rPr>
              <a:t>quarter. </a:t>
            </a:r>
            <a:r>
              <a:rPr dirty="0" sz="1450" spc="-10">
                <a:latin typeface="Times New Roman"/>
                <a:cs typeface="Times New Roman"/>
              </a:rPr>
              <a:t>The woods </a:t>
            </a:r>
            <a:r>
              <a:rPr dirty="0" sz="1450" spc="-5">
                <a:latin typeface="Times New Roman"/>
                <a:cs typeface="Times New Roman"/>
              </a:rPr>
              <a:t>on </a:t>
            </a:r>
            <a:r>
              <a:rPr dirty="0" sz="1450" spc="-10">
                <a:latin typeface="Times New Roman"/>
                <a:cs typeface="Times New Roman"/>
              </a:rPr>
              <a:t>either side became full </a:t>
            </a:r>
            <a:r>
              <a:rPr dirty="0" sz="1450" spc="-5">
                <a:latin typeface="Times New Roman"/>
                <a:cs typeface="Times New Roman"/>
              </a:rPr>
              <a:t>of </a:t>
            </a:r>
            <a:r>
              <a:rPr dirty="0" sz="1450" spc="-10">
                <a:latin typeface="Times New Roman"/>
                <a:cs typeface="Times New Roman"/>
              </a:rPr>
              <a:t>the  sound </a:t>
            </a:r>
            <a:r>
              <a:rPr dirty="0" sz="1450" spc="-5">
                <a:latin typeface="Times New Roman"/>
                <a:cs typeface="Times New Roman"/>
              </a:rPr>
              <a:t>of </a:t>
            </a:r>
            <a:r>
              <a:rPr dirty="0" sz="1450" spc="-10">
                <a:latin typeface="Times New Roman"/>
                <a:cs typeface="Times New Roman"/>
              </a:rPr>
              <a:t>people bursting through the underwood; and </a:t>
            </a:r>
            <a:r>
              <a:rPr dirty="0" sz="1450" spc="-5">
                <a:latin typeface="Times New Roman"/>
                <a:cs typeface="Times New Roman"/>
              </a:rPr>
              <a:t>a </a:t>
            </a:r>
            <a:r>
              <a:rPr dirty="0" sz="1450" spc="-10">
                <a:latin typeface="Times New Roman"/>
                <a:cs typeface="Times New Roman"/>
              </a:rPr>
              <a:t>bewildered deer ran  </a:t>
            </a:r>
            <a:r>
              <a:rPr dirty="0" sz="1450" spc="-5">
                <a:latin typeface="Times New Roman"/>
                <a:cs typeface="Times New Roman"/>
              </a:rPr>
              <a:t>out </a:t>
            </a:r>
            <a:r>
              <a:rPr dirty="0" sz="1450" spc="-10">
                <a:latin typeface="Times New Roman"/>
                <a:cs typeface="Times New Roman"/>
              </a:rPr>
              <a:t>into the open, stood for </a:t>
            </a:r>
            <a:r>
              <a:rPr dirty="0" sz="1450" spc="-5">
                <a:latin typeface="Times New Roman"/>
                <a:cs typeface="Times New Roman"/>
              </a:rPr>
              <a:t>a </a:t>
            </a:r>
            <a:r>
              <a:rPr dirty="0" sz="1450" spc="-10">
                <a:latin typeface="Times New Roman"/>
                <a:cs typeface="Times New Roman"/>
              </a:rPr>
              <a:t>second </a:t>
            </a:r>
            <a:r>
              <a:rPr dirty="0" sz="1450" spc="-5">
                <a:latin typeface="Times New Roman"/>
                <a:cs typeface="Times New Roman"/>
              </a:rPr>
              <a:t>on </a:t>
            </a:r>
            <a:r>
              <a:rPr dirty="0" sz="1450" spc="-10">
                <a:latin typeface="Times New Roman"/>
                <a:cs typeface="Times New Roman"/>
              </a:rPr>
              <a:t>three feet, with nose in </a:t>
            </a:r>
            <a:r>
              <a:rPr dirty="0" sz="1450" spc="-25">
                <a:latin typeface="Times New Roman"/>
                <a:cs typeface="Times New Roman"/>
              </a:rPr>
              <a:t>air, </a:t>
            </a:r>
            <a:r>
              <a:rPr dirty="0" sz="1450" spc="-10">
                <a:latin typeface="Times New Roman"/>
                <a:cs typeface="Times New Roman"/>
              </a:rPr>
              <a:t>and then  plunged again into the</a:t>
            </a:r>
            <a:r>
              <a:rPr dirty="0" sz="1450" spc="10">
                <a:latin typeface="Times New Roman"/>
                <a:cs typeface="Times New Roman"/>
              </a:rPr>
              <a:t> </a:t>
            </a:r>
            <a:r>
              <a:rPr dirty="0" sz="1450" spc="-10">
                <a:latin typeface="Times New Roman"/>
                <a:cs typeface="Times New Roman"/>
              </a:rPr>
              <a:t>thicket.</a:t>
            </a:r>
            <a:endParaRPr sz="1450">
              <a:latin typeface="Times New Roman"/>
              <a:cs typeface="Times New Roman"/>
            </a:endParaRPr>
          </a:p>
          <a:p>
            <a:pPr algn="just" marL="12700" marR="6985">
              <a:lnSpc>
                <a:spcPts val="1730"/>
              </a:lnSpc>
              <a:spcBef>
                <a:spcPts val="560"/>
              </a:spcBef>
            </a:pPr>
            <a:r>
              <a:rPr dirty="0" sz="1450" spc="-10">
                <a:latin typeface="Times New Roman"/>
                <a:cs typeface="Times New Roman"/>
              </a:rPr>
              <a:t>Selden still ran, </a:t>
            </a:r>
            <a:r>
              <a:rPr dirty="0" sz="1450" spc="-5">
                <a:latin typeface="Times New Roman"/>
                <a:cs typeface="Times New Roman"/>
              </a:rPr>
              <a:t>bounding; </a:t>
            </a:r>
            <a:r>
              <a:rPr dirty="0" sz="1450" spc="-10">
                <a:latin typeface="Times New Roman"/>
                <a:cs typeface="Times New Roman"/>
              </a:rPr>
              <a:t>ever and again an arrow followed him, </a:t>
            </a:r>
            <a:r>
              <a:rPr dirty="0" sz="1450" spc="-5">
                <a:latin typeface="Times New Roman"/>
                <a:cs typeface="Times New Roman"/>
              </a:rPr>
              <a:t>but </a:t>
            </a:r>
            <a:r>
              <a:rPr dirty="0" sz="1450" spc="-10">
                <a:latin typeface="Times New Roman"/>
                <a:cs typeface="Times New Roman"/>
              </a:rPr>
              <a:t>still  would miss. It began to appear as if </a:t>
            </a:r>
            <a:r>
              <a:rPr dirty="0" sz="1450" spc="-5">
                <a:latin typeface="Times New Roman"/>
                <a:cs typeface="Times New Roman"/>
              </a:rPr>
              <a:t>he </a:t>
            </a:r>
            <a:r>
              <a:rPr dirty="0" sz="1450" spc="-10">
                <a:latin typeface="Times New Roman"/>
                <a:cs typeface="Times New Roman"/>
              </a:rPr>
              <a:t>might escape. Dick had his bow armed,  ready to support him; even Matcham, forgetful </a:t>
            </a:r>
            <a:r>
              <a:rPr dirty="0" sz="1450" spc="-5">
                <a:latin typeface="Times New Roman"/>
                <a:cs typeface="Times New Roman"/>
              </a:rPr>
              <a:t>of </a:t>
            </a:r>
            <a:r>
              <a:rPr dirty="0" sz="1450" spc="-10">
                <a:latin typeface="Times New Roman"/>
                <a:cs typeface="Times New Roman"/>
              </a:rPr>
              <a:t>his interest, took sides at  heart for the </a:t>
            </a:r>
            <a:r>
              <a:rPr dirty="0" sz="1450" spc="-5">
                <a:latin typeface="Times New Roman"/>
                <a:cs typeface="Times New Roman"/>
              </a:rPr>
              <a:t>poor </a:t>
            </a:r>
            <a:r>
              <a:rPr dirty="0" sz="1450" spc="-10">
                <a:latin typeface="Times New Roman"/>
                <a:cs typeface="Times New Roman"/>
              </a:rPr>
              <a:t>fugitive; and both lads glowed and trembled in the ardour </a:t>
            </a:r>
            <a:r>
              <a:rPr dirty="0" sz="1450" spc="-5">
                <a:latin typeface="Times New Roman"/>
                <a:cs typeface="Times New Roman"/>
              </a:rPr>
              <a:t>of  </a:t>
            </a:r>
            <a:r>
              <a:rPr dirty="0" sz="1450" spc="-10">
                <a:latin typeface="Times New Roman"/>
                <a:cs typeface="Times New Roman"/>
              </a:rPr>
              <a:t>their hearts.</a:t>
            </a:r>
            <a:endParaRPr sz="1450">
              <a:latin typeface="Times New Roman"/>
              <a:cs typeface="Times New Roman"/>
            </a:endParaRPr>
          </a:p>
          <a:p>
            <a:pPr algn="just" marL="12700" marR="10795">
              <a:lnSpc>
                <a:spcPts val="1730"/>
              </a:lnSpc>
              <a:spcBef>
                <a:spcPts val="570"/>
              </a:spcBef>
            </a:pPr>
            <a:r>
              <a:rPr dirty="0" sz="1450" spc="-10">
                <a:latin typeface="Times New Roman"/>
                <a:cs typeface="Times New Roman"/>
              </a:rPr>
              <a:t>He was within fifty yards </a:t>
            </a:r>
            <a:r>
              <a:rPr dirty="0" sz="1450" spc="-5">
                <a:latin typeface="Times New Roman"/>
                <a:cs typeface="Times New Roman"/>
              </a:rPr>
              <a:t>of </a:t>
            </a:r>
            <a:r>
              <a:rPr dirty="0" sz="1450" spc="-10">
                <a:latin typeface="Times New Roman"/>
                <a:cs typeface="Times New Roman"/>
              </a:rPr>
              <a:t>them, when an arrow struck him and </a:t>
            </a:r>
            <a:r>
              <a:rPr dirty="0" sz="1450" spc="-5">
                <a:latin typeface="Times New Roman"/>
                <a:cs typeface="Times New Roman"/>
              </a:rPr>
              <a:t>he </a:t>
            </a:r>
            <a:r>
              <a:rPr dirty="0" sz="1450" spc="-10">
                <a:latin typeface="Times New Roman"/>
                <a:cs typeface="Times New Roman"/>
              </a:rPr>
              <a:t>fell. He  was </a:t>
            </a:r>
            <a:r>
              <a:rPr dirty="0" sz="1450" spc="-5">
                <a:latin typeface="Times New Roman"/>
                <a:cs typeface="Times New Roman"/>
              </a:rPr>
              <a:t>up </a:t>
            </a:r>
            <a:r>
              <a:rPr dirty="0" sz="1450" spc="-10">
                <a:latin typeface="Times New Roman"/>
                <a:cs typeface="Times New Roman"/>
              </a:rPr>
              <a:t>again, indeed, </a:t>
            </a:r>
            <a:r>
              <a:rPr dirty="0" sz="1450" spc="-5">
                <a:latin typeface="Times New Roman"/>
                <a:cs typeface="Times New Roman"/>
              </a:rPr>
              <a:t>upon </a:t>
            </a:r>
            <a:r>
              <a:rPr dirty="0" sz="1450" spc="-10">
                <a:latin typeface="Times New Roman"/>
                <a:cs typeface="Times New Roman"/>
              </a:rPr>
              <a:t>the instant; </a:t>
            </a:r>
            <a:r>
              <a:rPr dirty="0" sz="1450" spc="-5">
                <a:latin typeface="Times New Roman"/>
                <a:cs typeface="Times New Roman"/>
              </a:rPr>
              <a:t>but </a:t>
            </a:r>
            <a:r>
              <a:rPr dirty="0" sz="1450" spc="-10">
                <a:latin typeface="Times New Roman"/>
                <a:cs typeface="Times New Roman"/>
              </a:rPr>
              <a:t>now </a:t>
            </a:r>
            <a:r>
              <a:rPr dirty="0" sz="1450" spc="-5">
                <a:latin typeface="Times New Roman"/>
                <a:cs typeface="Times New Roman"/>
              </a:rPr>
              <a:t>he </a:t>
            </a:r>
            <a:r>
              <a:rPr dirty="0" sz="1450" spc="-10">
                <a:latin typeface="Times New Roman"/>
                <a:cs typeface="Times New Roman"/>
              </a:rPr>
              <a:t>ran staggering, and, like </a:t>
            </a:r>
            <a:r>
              <a:rPr dirty="0" sz="1450" spc="-5">
                <a:latin typeface="Times New Roman"/>
                <a:cs typeface="Times New Roman"/>
              </a:rPr>
              <a:t>a  </a:t>
            </a:r>
            <a:r>
              <a:rPr dirty="0" sz="1450" spc="-10">
                <a:latin typeface="Times New Roman"/>
                <a:cs typeface="Times New Roman"/>
              </a:rPr>
              <a:t>blind man, turned aside from his</a:t>
            </a:r>
            <a:r>
              <a:rPr dirty="0" sz="1450" spc="20">
                <a:latin typeface="Times New Roman"/>
                <a:cs typeface="Times New Roman"/>
              </a:rPr>
              <a:t> </a:t>
            </a:r>
            <a:r>
              <a:rPr dirty="0" sz="1450" spc="-10">
                <a:latin typeface="Times New Roman"/>
                <a:cs typeface="Times New Roman"/>
              </a:rPr>
              <a:t>direction.</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Dick leaped to his feet and waved to</a:t>
            </a:r>
            <a:r>
              <a:rPr dirty="0" sz="1450" spc="3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“Here!” </a:t>
            </a:r>
            <a:r>
              <a:rPr dirty="0" sz="1450" spc="-5">
                <a:latin typeface="Times New Roman"/>
                <a:cs typeface="Times New Roman"/>
              </a:rPr>
              <a:t>he </a:t>
            </a:r>
            <a:r>
              <a:rPr dirty="0" sz="1450" spc="-10">
                <a:latin typeface="Times New Roman"/>
                <a:cs typeface="Times New Roman"/>
              </a:rPr>
              <a:t>cried. “This way! here is help! </a:t>
            </a:r>
            <a:r>
              <a:rPr dirty="0" sz="1450" spc="-35">
                <a:latin typeface="Times New Roman"/>
                <a:cs typeface="Times New Roman"/>
              </a:rPr>
              <a:t>Nay, </a:t>
            </a:r>
            <a:r>
              <a:rPr dirty="0" sz="1450" spc="-5">
                <a:latin typeface="Times New Roman"/>
                <a:cs typeface="Times New Roman"/>
              </a:rPr>
              <a:t>run,</a:t>
            </a:r>
            <a:r>
              <a:rPr dirty="0" sz="1450" spc="75">
                <a:latin typeface="Times New Roman"/>
                <a:cs typeface="Times New Roman"/>
              </a:rPr>
              <a:t> </a:t>
            </a:r>
            <a:r>
              <a:rPr dirty="0" sz="1450" spc="-10">
                <a:latin typeface="Times New Roman"/>
                <a:cs typeface="Times New Roman"/>
              </a:rPr>
              <a:t>fellow—run!”</a:t>
            </a:r>
            <a:endParaRPr sz="1450">
              <a:latin typeface="Times New Roman"/>
              <a:cs typeface="Times New Roman"/>
            </a:endParaRPr>
          </a:p>
          <a:p>
            <a:pPr algn="just" marL="12700" marR="8255">
              <a:lnSpc>
                <a:spcPts val="1730"/>
              </a:lnSpc>
              <a:spcBef>
                <a:spcPts val="630"/>
              </a:spcBef>
            </a:pPr>
            <a:r>
              <a:rPr dirty="0" sz="1450" spc="-10">
                <a:latin typeface="Times New Roman"/>
                <a:cs typeface="Times New Roman"/>
              </a:rPr>
              <a:t>But just then </a:t>
            </a:r>
            <a:r>
              <a:rPr dirty="0" sz="1450" spc="-5">
                <a:latin typeface="Times New Roman"/>
                <a:cs typeface="Times New Roman"/>
              </a:rPr>
              <a:t>a </a:t>
            </a:r>
            <a:r>
              <a:rPr dirty="0" sz="1450" spc="-10">
                <a:latin typeface="Times New Roman"/>
                <a:cs typeface="Times New Roman"/>
              </a:rPr>
              <a:t>second arrow struck Selden in the </a:t>
            </a:r>
            <a:r>
              <a:rPr dirty="0" sz="1450" spc="-15">
                <a:latin typeface="Times New Roman"/>
                <a:cs typeface="Times New Roman"/>
              </a:rPr>
              <a:t>shoulder, </a:t>
            </a:r>
            <a:r>
              <a:rPr dirty="0" sz="1450" spc="-10">
                <a:latin typeface="Times New Roman"/>
                <a:cs typeface="Times New Roman"/>
              </a:rPr>
              <a:t>between the plates  </a:t>
            </a:r>
            <a:r>
              <a:rPr dirty="0" sz="1450" spc="-5">
                <a:latin typeface="Times New Roman"/>
                <a:cs typeface="Times New Roman"/>
              </a:rPr>
              <a:t>of </a:t>
            </a:r>
            <a:r>
              <a:rPr dirty="0" sz="1450" spc="-10">
                <a:latin typeface="Times New Roman"/>
                <a:cs typeface="Times New Roman"/>
              </a:rPr>
              <a:t>his brigandine, and, piercing through his jack, </a:t>
            </a:r>
            <a:r>
              <a:rPr dirty="0" sz="1450" spc="-5">
                <a:latin typeface="Times New Roman"/>
                <a:cs typeface="Times New Roman"/>
              </a:rPr>
              <a:t>brought </a:t>
            </a:r>
            <a:r>
              <a:rPr dirty="0" sz="1450" spc="-10">
                <a:latin typeface="Times New Roman"/>
                <a:cs typeface="Times New Roman"/>
              </a:rPr>
              <a:t>him, like </a:t>
            </a:r>
            <a:r>
              <a:rPr dirty="0" sz="1450" spc="-5">
                <a:latin typeface="Times New Roman"/>
                <a:cs typeface="Times New Roman"/>
              </a:rPr>
              <a:t>a </a:t>
            </a:r>
            <a:r>
              <a:rPr dirty="0" sz="1450" spc="-10">
                <a:latin typeface="Times New Roman"/>
                <a:cs typeface="Times New Roman"/>
              </a:rPr>
              <a:t>stone, to  earth.</a:t>
            </a:r>
            <a:endParaRPr sz="1450">
              <a:latin typeface="Times New Roman"/>
              <a:cs typeface="Times New Roman"/>
            </a:endParaRPr>
          </a:p>
          <a:p>
            <a:pPr algn="just" marL="12700" marR="1511300">
              <a:lnSpc>
                <a:spcPts val="2300"/>
              </a:lnSpc>
              <a:spcBef>
                <a:spcPts val="114"/>
              </a:spcBef>
            </a:pPr>
            <a:r>
              <a:rPr dirty="0" sz="1450" spc="-10">
                <a:latin typeface="Times New Roman"/>
                <a:cs typeface="Times New Roman"/>
              </a:rPr>
              <a:t>“O, the </a:t>
            </a:r>
            <a:r>
              <a:rPr dirty="0" sz="1450" spc="-5">
                <a:latin typeface="Times New Roman"/>
                <a:cs typeface="Times New Roman"/>
              </a:rPr>
              <a:t>poor </a:t>
            </a:r>
            <a:r>
              <a:rPr dirty="0" sz="1450" spc="-10">
                <a:latin typeface="Times New Roman"/>
                <a:cs typeface="Times New Roman"/>
              </a:rPr>
              <a:t>heart!” cried Matcham, with clasped hands.  And Dick stood petrified </a:t>
            </a:r>
            <a:r>
              <a:rPr dirty="0" sz="1450" spc="-5">
                <a:latin typeface="Times New Roman"/>
                <a:cs typeface="Times New Roman"/>
              </a:rPr>
              <a:t>upon </a:t>
            </a:r>
            <a:r>
              <a:rPr dirty="0" sz="1450" spc="-10">
                <a:latin typeface="Times New Roman"/>
                <a:cs typeface="Times New Roman"/>
              </a:rPr>
              <a:t>the hill, </a:t>
            </a:r>
            <a:r>
              <a:rPr dirty="0" sz="1450" spc="-5">
                <a:latin typeface="Times New Roman"/>
                <a:cs typeface="Times New Roman"/>
              </a:rPr>
              <a:t>a </a:t>
            </a:r>
            <a:r>
              <a:rPr dirty="0" sz="1450" spc="-10">
                <a:latin typeface="Times New Roman"/>
                <a:cs typeface="Times New Roman"/>
              </a:rPr>
              <a:t>mark for</a:t>
            </a:r>
            <a:r>
              <a:rPr dirty="0" sz="1450" spc="55">
                <a:latin typeface="Times New Roman"/>
                <a:cs typeface="Times New Roman"/>
              </a:rPr>
              <a:t> </a:t>
            </a:r>
            <a:r>
              <a:rPr dirty="0" sz="1450" spc="-20">
                <a:latin typeface="Times New Roman"/>
                <a:cs typeface="Times New Roman"/>
              </a:rPr>
              <a:t>archery.</a:t>
            </a:r>
            <a:endParaRPr sz="1450">
              <a:latin typeface="Times New Roman"/>
              <a:cs typeface="Times New Roman"/>
            </a:endParaRPr>
          </a:p>
          <a:p>
            <a:pPr algn="just" marL="12700" marR="5715">
              <a:lnSpc>
                <a:spcPts val="1730"/>
              </a:lnSpc>
              <a:spcBef>
                <a:spcPts val="465"/>
              </a:spcBef>
            </a:pPr>
            <a:r>
              <a:rPr dirty="0" sz="1450" spc="-45">
                <a:latin typeface="Times New Roman"/>
                <a:cs typeface="Times New Roman"/>
              </a:rPr>
              <a:t>Ten </a:t>
            </a:r>
            <a:r>
              <a:rPr dirty="0" sz="1450" spc="-10">
                <a:latin typeface="Times New Roman"/>
                <a:cs typeface="Times New Roman"/>
              </a:rPr>
              <a:t>to </a:t>
            </a:r>
            <a:r>
              <a:rPr dirty="0" sz="1450" spc="-5">
                <a:latin typeface="Times New Roman"/>
                <a:cs typeface="Times New Roman"/>
              </a:rPr>
              <a:t>one he </a:t>
            </a:r>
            <a:r>
              <a:rPr dirty="0" sz="1450" spc="-10">
                <a:latin typeface="Times New Roman"/>
                <a:cs typeface="Times New Roman"/>
              </a:rPr>
              <a:t>had speedily been shot—for the foresters were furious with  themselves, and taken unawares </a:t>
            </a:r>
            <a:r>
              <a:rPr dirty="0" sz="1450" spc="-5">
                <a:latin typeface="Times New Roman"/>
                <a:cs typeface="Times New Roman"/>
              </a:rPr>
              <a:t>by </a:t>
            </a:r>
            <a:r>
              <a:rPr dirty="0" sz="1450" spc="-25">
                <a:latin typeface="Times New Roman"/>
                <a:cs typeface="Times New Roman"/>
              </a:rPr>
              <a:t>Dick’s </a:t>
            </a:r>
            <a:r>
              <a:rPr dirty="0" sz="1450" spc="-10">
                <a:latin typeface="Times New Roman"/>
                <a:cs typeface="Times New Roman"/>
              </a:rPr>
              <a:t>appearance in the rear </a:t>
            </a:r>
            <a:r>
              <a:rPr dirty="0" sz="1450" spc="-5">
                <a:latin typeface="Times New Roman"/>
                <a:cs typeface="Times New Roman"/>
              </a:rPr>
              <a:t>of </a:t>
            </a:r>
            <a:r>
              <a:rPr dirty="0" sz="1450" spc="-10">
                <a:latin typeface="Times New Roman"/>
                <a:cs typeface="Times New Roman"/>
              </a:rPr>
              <a:t>their  position—but </a:t>
            </a:r>
            <a:r>
              <a:rPr dirty="0" sz="1450" spc="-20">
                <a:latin typeface="Times New Roman"/>
                <a:cs typeface="Times New Roman"/>
              </a:rPr>
              <a:t>instantly, </a:t>
            </a:r>
            <a:r>
              <a:rPr dirty="0" sz="1450" spc="-5">
                <a:latin typeface="Times New Roman"/>
                <a:cs typeface="Times New Roman"/>
              </a:rPr>
              <a:t>out of 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the wood surprisingly near to the  two lads, </a:t>
            </a:r>
            <a:r>
              <a:rPr dirty="0" sz="1450" spc="-5">
                <a:latin typeface="Times New Roman"/>
                <a:cs typeface="Times New Roman"/>
              </a:rPr>
              <a:t>a </a:t>
            </a:r>
            <a:r>
              <a:rPr dirty="0" sz="1450" spc="-10">
                <a:latin typeface="Times New Roman"/>
                <a:cs typeface="Times New Roman"/>
              </a:rPr>
              <a:t>stentorian voice arose, the voice </a:t>
            </a:r>
            <a:r>
              <a:rPr dirty="0" sz="1450" spc="-5">
                <a:latin typeface="Times New Roman"/>
                <a:cs typeface="Times New Roman"/>
              </a:rPr>
              <a:t>of </a:t>
            </a:r>
            <a:r>
              <a:rPr dirty="0" sz="1450" spc="-10">
                <a:latin typeface="Times New Roman"/>
                <a:cs typeface="Times New Roman"/>
              </a:rPr>
              <a:t>Ellis</a:t>
            </a:r>
            <a:r>
              <a:rPr dirty="0" sz="1450" spc="50">
                <a:latin typeface="Times New Roman"/>
                <a:cs typeface="Times New Roman"/>
              </a:rPr>
              <a:t> </a:t>
            </a:r>
            <a:r>
              <a:rPr dirty="0" sz="1450" spc="-10">
                <a:latin typeface="Times New Roman"/>
                <a:cs typeface="Times New Roman"/>
              </a:rPr>
              <a:t>Duckworth.</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“Hold!” it roared. “Shoot </a:t>
            </a:r>
            <a:r>
              <a:rPr dirty="0" sz="1450" spc="-5">
                <a:latin typeface="Times New Roman"/>
                <a:cs typeface="Times New Roman"/>
              </a:rPr>
              <a:t>not! </a:t>
            </a:r>
            <a:r>
              <a:rPr dirty="0" sz="1450" spc="-35">
                <a:latin typeface="Times New Roman"/>
                <a:cs typeface="Times New Roman"/>
              </a:rPr>
              <a:t>Take </a:t>
            </a:r>
            <a:r>
              <a:rPr dirty="0" sz="1450" spc="-10">
                <a:latin typeface="Times New Roman"/>
                <a:cs typeface="Times New Roman"/>
              </a:rPr>
              <a:t>him alive! It is </a:t>
            </a:r>
            <a:r>
              <a:rPr dirty="0" sz="1450" spc="-5">
                <a:latin typeface="Times New Roman"/>
                <a:cs typeface="Times New Roman"/>
              </a:rPr>
              <a:t>young </a:t>
            </a:r>
            <a:r>
              <a:rPr dirty="0" sz="1450" spc="-15">
                <a:latin typeface="Times New Roman"/>
                <a:cs typeface="Times New Roman"/>
              </a:rPr>
              <a:t>Shelton—Harry’s  </a:t>
            </a:r>
            <a:r>
              <a:rPr dirty="0" sz="1450" spc="-5">
                <a:latin typeface="Times New Roman"/>
                <a:cs typeface="Times New Roman"/>
              </a:rPr>
              <a:t>son.”</a:t>
            </a:r>
            <a:endParaRPr sz="145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5805" cy="917194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notes </a:t>
            </a:r>
            <a:r>
              <a:rPr dirty="0" sz="1450" spc="-5">
                <a:latin typeface="Times New Roman"/>
                <a:cs typeface="Times New Roman"/>
              </a:rPr>
              <a:t>of </a:t>
            </a:r>
            <a:r>
              <a:rPr dirty="0" sz="1450" spc="-10">
                <a:latin typeface="Times New Roman"/>
                <a:cs typeface="Times New Roman"/>
              </a:rPr>
              <a:t>the alarm bell, </a:t>
            </a:r>
            <a:r>
              <a:rPr dirty="0" sz="1450" spc="-5">
                <a:latin typeface="Times New Roman"/>
                <a:cs typeface="Times New Roman"/>
              </a:rPr>
              <a:t>nor </a:t>
            </a:r>
            <a:r>
              <a:rPr dirty="0" sz="1450" spc="-10">
                <a:latin typeface="Times New Roman"/>
                <a:cs typeface="Times New Roman"/>
              </a:rPr>
              <a:t>the near approach </a:t>
            </a:r>
            <a:r>
              <a:rPr dirty="0" sz="1450" spc="-5">
                <a:latin typeface="Times New Roman"/>
                <a:cs typeface="Times New Roman"/>
              </a:rPr>
              <a:t>of </a:t>
            </a:r>
            <a:r>
              <a:rPr dirty="0" sz="1450" spc="-10">
                <a:latin typeface="Times New Roman"/>
                <a:cs typeface="Times New Roman"/>
              </a:rPr>
              <a:t>Bennet and the lad, appeared  at all to move him; and </a:t>
            </a:r>
            <a:r>
              <a:rPr dirty="0" sz="1450" spc="-5">
                <a:latin typeface="Times New Roman"/>
                <a:cs typeface="Times New Roman"/>
              </a:rPr>
              <a:t>he </a:t>
            </a:r>
            <a:r>
              <a:rPr dirty="0" sz="1450" spc="-10">
                <a:latin typeface="Times New Roman"/>
                <a:cs typeface="Times New Roman"/>
              </a:rPr>
              <a:t>continued obstinately digging, and piped </a:t>
            </a:r>
            <a:r>
              <a:rPr dirty="0" sz="1450" spc="-5">
                <a:latin typeface="Times New Roman"/>
                <a:cs typeface="Times New Roman"/>
              </a:rPr>
              <a:t>up, </a:t>
            </a:r>
            <a:r>
              <a:rPr dirty="0" sz="1450" spc="-10">
                <a:latin typeface="Times New Roman"/>
                <a:cs typeface="Times New Roman"/>
              </a:rPr>
              <a:t>very  thin and</a:t>
            </a:r>
            <a:r>
              <a:rPr dirty="0" sz="1450" spc="-5">
                <a:latin typeface="Times New Roman"/>
                <a:cs typeface="Times New Roman"/>
              </a:rPr>
              <a:t> </a:t>
            </a:r>
            <a:r>
              <a:rPr dirty="0" sz="1450" spc="-10">
                <a:latin typeface="Times New Roman"/>
                <a:cs typeface="Times New Roman"/>
              </a:rPr>
              <a:t>shaky:</a:t>
            </a:r>
            <a:endParaRPr sz="1450">
              <a:latin typeface="Times New Roman"/>
              <a:cs typeface="Times New Roman"/>
            </a:endParaRPr>
          </a:p>
          <a:p>
            <a:pPr algn="just" marL="12700">
              <a:lnSpc>
                <a:spcPct val="100000"/>
              </a:lnSpc>
              <a:spcBef>
                <a:spcPts val="505"/>
              </a:spcBef>
            </a:pPr>
            <a:r>
              <a:rPr dirty="0" sz="1450" spc="-30">
                <a:latin typeface="Times New Roman"/>
                <a:cs typeface="Times New Roman"/>
              </a:rPr>
              <a:t>“Now, </a:t>
            </a:r>
            <a:r>
              <a:rPr dirty="0" sz="1450" spc="-10">
                <a:latin typeface="Times New Roman"/>
                <a:cs typeface="Times New Roman"/>
              </a:rPr>
              <a:t>dear </a:t>
            </a:r>
            <a:r>
              <a:rPr dirty="0" sz="1450" spc="-25">
                <a:latin typeface="Times New Roman"/>
                <a:cs typeface="Times New Roman"/>
              </a:rPr>
              <a:t>lady, </a:t>
            </a:r>
            <a:r>
              <a:rPr dirty="0" sz="1450" spc="-10">
                <a:latin typeface="Times New Roman"/>
                <a:cs typeface="Times New Roman"/>
              </a:rPr>
              <a:t>if thy will</a:t>
            </a:r>
            <a:r>
              <a:rPr dirty="0" sz="1450" spc="50">
                <a:latin typeface="Times New Roman"/>
                <a:cs typeface="Times New Roman"/>
              </a:rPr>
              <a:t> </a:t>
            </a:r>
            <a:r>
              <a:rPr dirty="0" sz="1450" spc="-10">
                <a:latin typeface="Times New Roman"/>
                <a:cs typeface="Times New Roman"/>
              </a:rPr>
              <a:t>be,</a:t>
            </a:r>
            <a:endParaRPr sz="1450">
              <a:latin typeface="Times New Roman"/>
              <a:cs typeface="Times New Roman"/>
            </a:endParaRPr>
          </a:p>
          <a:p>
            <a:pPr algn="just" marL="12700">
              <a:lnSpc>
                <a:spcPct val="100000"/>
              </a:lnSpc>
              <a:spcBef>
                <a:spcPts val="565"/>
              </a:spcBef>
            </a:pPr>
            <a:r>
              <a:rPr dirty="0" sz="1450" spc="-5">
                <a:latin typeface="Times New Roman"/>
                <a:cs typeface="Times New Roman"/>
              </a:rPr>
              <a:t>I </a:t>
            </a:r>
            <a:r>
              <a:rPr dirty="0" sz="1450" spc="-10">
                <a:latin typeface="Times New Roman"/>
                <a:cs typeface="Times New Roman"/>
              </a:rPr>
              <a:t>pray </a:t>
            </a:r>
            <a:r>
              <a:rPr dirty="0" sz="1450" spc="-5">
                <a:latin typeface="Times New Roman"/>
                <a:cs typeface="Times New Roman"/>
              </a:rPr>
              <a:t>you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will rue </a:t>
            </a:r>
            <a:r>
              <a:rPr dirty="0" sz="1450" spc="-5">
                <a:latin typeface="Times New Roman"/>
                <a:cs typeface="Times New Roman"/>
              </a:rPr>
              <a:t>on</a:t>
            </a:r>
            <a:r>
              <a:rPr dirty="0" sz="1450" spc="1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“Nick Appleyard,” said Hatch, “Sir Oliver commends him to </a:t>
            </a:r>
            <a:r>
              <a:rPr dirty="0" sz="1450" spc="-5">
                <a:latin typeface="Times New Roman"/>
                <a:cs typeface="Times New Roman"/>
              </a:rPr>
              <a:t>you, </a:t>
            </a:r>
            <a:r>
              <a:rPr dirty="0" sz="1450" spc="-10">
                <a:latin typeface="Times New Roman"/>
                <a:cs typeface="Times New Roman"/>
              </a:rPr>
              <a:t>and bids  that </a:t>
            </a:r>
            <a:r>
              <a:rPr dirty="0" sz="1450" spc="-5">
                <a:latin typeface="Times New Roman"/>
                <a:cs typeface="Times New Roman"/>
              </a:rPr>
              <a:t>ye </a:t>
            </a:r>
            <a:r>
              <a:rPr dirty="0" sz="1450" spc="-10">
                <a:latin typeface="Times New Roman"/>
                <a:cs typeface="Times New Roman"/>
              </a:rPr>
              <a:t>shall come within this </a:t>
            </a:r>
            <a:r>
              <a:rPr dirty="0" sz="1450" spc="-5">
                <a:latin typeface="Times New Roman"/>
                <a:cs typeface="Times New Roman"/>
              </a:rPr>
              <a:t>hour </a:t>
            </a:r>
            <a:r>
              <a:rPr dirty="0" sz="1450" spc="-10">
                <a:latin typeface="Times New Roman"/>
                <a:cs typeface="Times New Roman"/>
              </a:rPr>
              <a:t>to the Moat House, there to take  command.”</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The old fellow looked</a:t>
            </a:r>
            <a:r>
              <a:rPr dirty="0" sz="1450" spc="5">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“Save </a:t>
            </a:r>
            <a:r>
              <a:rPr dirty="0" sz="1450" spc="-5">
                <a:latin typeface="Times New Roman"/>
                <a:cs typeface="Times New Roman"/>
              </a:rPr>
              <a:t>you, </a:t>
            </a:r>
            <a:r>
              <a:rPr dirty="0" sz="1450" spc="-10">
                <a:latin typeface="Times New Roman"/>
                <a:cs typeface="Times New Roman"/>
              </a:rPr>
              <a:t>my masters!” </a:t>
            </a:r>
            <a:r>
              <a:rPr dirty="0" sz="1450" spc="-5">
                <a:latin typeface="Times New Roman"/>
                <a:cs typeface="Times New Roman"/>
              </a:rPr>
              <a:t>he </a:t>
            </a:r>
            <a:r>
              <a:rPr dirty="0" sz="1450" spc="-10">
                <a:latin typeface="Times New Roman"/>
                <a:cs typeface="Times New Roman"/>
              </a:rPr>
              <a:t>said, grinning. “And where goeth Master</a:t>
            </a:r>
            <a:r>
              <a:rPr dirty="0" sz="1450" spc="95">
                <a:latin typeface="Times New Roman"/>
                <a:cs typeface="Times New Roman"/>
              </a:rPr>
              <a:t> </a:t>
            </a:r>
            <a:r>
              <a:rPr dirty="0" sz="1450" spc="-10">
                <a:latin typeface="Times New Roman"/>
                <a:cs typeface="Times New Roman"/>
              </a:rPr>
              <a:t>Hatch?”</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“Master Hatch is </a:t>
            </a:r>
            <a:r>
              <a:rPr dirty="0" sz="1450" spc="-15">
                <a:latin typeface="Times New Roman"/>
                <a:cs typeface="Times New Roman"/>
              </a:rPr>
              <a:t>off </a:t>
            </a:r>
            <a:r>
              <a:rPr dirty="0" sz="1450" spc="-10">
                <a:latin typeface="Times New Roman"/>
                <a:cs typeface="Times New Roman"/>
              </a:rPr>
              <a:t>to </a:t>
            </a:r>
            <a:r>
              <a:rPr dirty="0" sz="1450" spc="-20">
                <a:latin typeface="Times New Roman"/>
                <a:cs typeface="Times New Roman"/>
              </a:rPr>
              <a:t>Kettley, </a:t>
            </a:r>
            <a:r>
              <a:rPr dirty="0" sz="1450" spc="-10">
                <a:latin typeface="Times New Roman"/>
                <a:cs typeface="Times New Roman"/>
              </a:rPr>
              <a:t>with every man that we can horse,” returned  Bennet. “There is </a:t>
            </a:r>
            <a:r>
              <a:rPr dirty="0" sz="1450" spc="-5">
                <a:latin typeface="Times New Roman"/>
                <a:cs typeface="Times New Roman"/>
              </a:rPr>
              <a:t>a </a:t>
            </a:r>
            <a:r>
              <a:rPr dirty="0" sz="1450" spc="-10">
                <a:latin typeface="Times New Roman"/>
                <a:cs typeface="Times New Roman"/>
              </a:rPr>
              <a:t>fight toward, it seems, and my lord stays </a:t>
            </a:r>
            <a:r>
              <a:rPr dirty="0" sz="1450" spc="-5">
                <a:latin typeface="Times New Roman"/>
                <a:cs typeface="Times New Roman"/>
              </a:rPr>
              <a:t>a</a:t>
            </a:r>
            <a:r>
              <a:rPr dirty="0" sz="1450" spc="145">
                <a:latin typeface="Times New Roman"/>
                <a:cs typeface="Times New Roman"/>
              </a:rPr>
              <a:t> </a:t>
            </a:r>
            <a:r>
              <a:rPr dirty="0" sz="1450" spc="-10">
                <a:latin typeface="Times New Roman"/>
                <a:cs typeface="Times New Roman"/>
              </a:rPr>
              <a:t>reinforcement.”</a:t>
            </a:r>
            <a:endParaRPr sz="1450">
              <a:latin typeface="Times New Roman"/>
              <a:cs typeface="Times New Roman"/>
            </a:endParaRPr>
          </a:p>
          <a:p>
            <a:pPr algn="just" marL="12700" marR="10795">
              <a:lnSpc>
                <a:spcPts val="1730"/>
              </a:lnSpc>
              <a:spcBef>
                <a:spcPts val="575"/>
              </a:spcBef>
            </a:pPr>
            <a:r>
              <a:rPr dirty="0" sz="1450" spc="-65">
                <a:latin typeface="Times New Roman"/>
                <a:cs typeface="Times New Roman"/>
              </a:rPr>
              <a:t>“Ay, </a:t>
            </a:r>
            <a:r>
              <a:rPr dirty="0" sz="1450" spc="-20">
                <a:latin typeface="Times New Roman"/>
                <a:cs typeface="Times New Roman"/>
              </a:rPr>
              <a:t>verily,” </a:t>
            </a:r>
            <a:r>
              <a:rPr dirty="0" sz="1450" spc="-10">
                <a:latin typeface="Times New Roman"/>
                <a:cs typeface="Times New Roman"/>
              </a:rPr>
              <a:t>returned Appleyard. “And what will </a:t>
            </a:r>
            <a:r>
              <a:rPr dirty="0" sz="1450" spc="-5">
                <a:latin typeface="Times New Roman"/>
                <a:cs typeface="Times New Roman"/>
              </a:rPr>
              <a:t>ye </a:t>
            </a:r>
            <a:r>
              <a:rPr dirty="0" sz="1450" spc="-10">
                <a:latin typeface="Times New Roman"/>
                <a:cs typeface="Times New Roman"/>
              </a:rPr>
              <a:t>leave me to garrison  withal?”</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“I leave </a:t>
            </a:r>
            <a:r>
              <a:rPr dirty="0" sz="1450" spc="-5">
                <a:latin typeface="Times New Roman"/>
                <a:cs typeface="Times New Roman"/>
              </a:rPr>
              <a:t>you </a:t>
            </a:r>
            <a:r>
              <a:rPr dirty="0" sz="1450" spc="-10">
                <a:latin typeface="Times New Roman"/>
                <a:cs typeface="Times New Roman"/>
              </a:rPr>
              <a:t>six </a:t>
            </a:r>
            <a:r>
              <a:rPr dirty="0" sz="1450" spc="-5">
                <a:latin typeface="Times New Roman"/>
                <a:cs typeface="Times New Roman"/>
              </a:rPr>
              <a:t>good </a:t>
            </a:r>
            <a:r>
              <a:rPr dirty="0" sz="1450" spc="-10">
                <a:latin typeface="Times New Roman"/>
                <a:cs typeface="Times New Roman"/>
              </a:rPr>
              <a:t>men, and Sir Oliver to </a:t>
            </a:r>
            <a:r>
              <a:rPr dirty="0" sz="1450" spc="-5">
                <a:latin typeface="Times New Roman"/>
                <a:cs typeface="Times New Roman"/>
              </a:rPr>
              <a:t>boot,” </a:t>
            </a:r>
            <a:r>
              <a:rPr dirty="0" sz="1450" spc="-10">
                <a:latin typeface="Times New Roman"/>
                <a:cs typeface="Times New Roman"/>
              </a:rPr>
              <a:t>answered</a:t>
            </a:r>
            <a:r>
              <a:rPr dirty="0" sz="1450" spc="40">
                <a:latin typeface="Times New Roman"/>
                <a:cs typeface="Times New Roman"/>
              </a:rPr>
              <a:t> </a:t>
            </a:r>
            <a:r>
              <a:rPr dirty="0" sz="1450" spc="-10">
                <a:latin typeface="Times New Roman"/>
                <a:cs typeface="Times New Roman"/>
              </a:rPr>
              <a:t>Hatch.</a:t>
            </a:r>
            <a:endParaRPr sz="1450">
              <a:latin typeface="Times New Roman"/>
              <a:cs typeface="Times New Roman"/>
            </a:endParaRPr>
          </a:p>
          <a:p>
            <a:pPr marL="12700" marR="9525">
              <a:lnSpc>
                <a:spcPts val="1730"/>
              </a:lnSpc>
              <a:spcBef>
                <a:spcPts val="630"/>
              </a:spcBef>
            </a:pPr>
            <a:r>
              <a:rPr dirty="0" sz="1450" spc="-10">
                <a:latin typeface="Times New Roman"/>
                <a:cs typeface="Times New Roman"/>
              </a:rPr>
              <a:t>“It’ll </a:t>
            </a:r>
            <a:r>
              <a:rPr dirty="0" sz="1450" spc="-5">
                <a:latin typeface="Times New Roman"/>
                <a:cs typeface="Times New Roman"/>
              </a:rPr>
              <a:t>not </a:t>
            </a:r>
            <a:r>
              <a:rPr dirty="0" sz="1450" spc="-10">
                <a:latin typeface="Times New Roman"/>
                <a:cs typeface="Times New Roman"/>
              </a:rPr>
              <a:t>hold the place,” said Appleyard; “the number </a:t>
            </a:r>
            <a:r>
              <a:rPr dirty="0" sz="1450" spc="-15">
                <a:latin typeface="Times New Roman"/>
                <a:cs typeface="Times New Roman"/>
              </a:rPr>
              <a:t>sufficeth </a:t>
            </a:r>
            <a:r>
              <a:rPr dirty="0" sz="1450" spc="-5">
                <a:latin typeface="Times New Roman"/>
                <a:cs typeface="Times New Roman"/>
              </a:rPr>
              <a:t>not. </a:t>
            </a:r>
            <a:r>
              <a:rPr dirty="0" sz="1450" spc="-10">
                <a:latin typeface="Times New Roman"/>
                <a:cs typeface="Times New Roman"/>
              </a:rPr>
              <a:t>It would  take two score to make it</a:t>
            </a:r>
            <a:r>
              <a:rPr dirty="0" sz="1450" spc="15">
                <a:latin typeface="Times New Roman"/>
                <a:cs typeface="Times New Roman"/>
              </a:rPr>
              <a:t> </a:t>
            </a:r>
            <a:r>
              <a:rPr dirty="0" sz="1450" spc="-5">
                <a:latin typeface="Times New Roman"/>
                <a:cs typeface="Times New Roman"/>
              </a:rPr>
              <a:t>good.”</a:t>
            </a:r>
            <a:endParaRPr sz="1450">
              <a:latin typeface="Times New Roman"/>
              <a:cs typeface="Times New Roman"/>
            </a:endParaRPr>
          </a:p>
          <a:p>
            <a:pPr marL="12700" marR="11430">
              <a:lnSpc>
                <a:spcPts val="1730"/>
              </a:lnSpc>
              <a:spcBef>
                <a:spcPts val="575"/>
              </a:spcBef>
            </a:pPr>
            <a:r>
              <a:rPr dirty="0" sz="1450" spc="-30">
                <a:latin typeface="Times New Roman"/>
                <a:cs typeface="Times New Roman"/>
              </a:rPr>
              <a:t>“Why, it’s </a:t>
            </a:r>
            <a:r>
              <a:rPr dirty="0" sz="1450" spc="-10">
                <a:latin typeface="Times New Roman"/>
                <a:cs typeface="Times New Roman"/>
              </a:rPr>
              <a:t>for that we came to </a:t>
            </a:r>
            <a:r>
              <a:rPr dirty="0" sz="1450" spc="-5">
                <a:latin typeface="Times New Roman"/>
                <a:cs typeface="Times New Roman"/>
              </a:rPr>
              <a:t>you, </a:t>
            </a:r>
            <a:r>
              <a:rPr dirty="0" sz="1450" spc="-10">
                <a:latin typeface="Times New Roman"/>
                <a:cs typeface="Times New Roman"/>
              </a:rPr>
              <a:t>old shrew!” replied the </a:t>
            </a:r>
            <a:r>
              <a:rPr dirty="0" sz="1450" spc="-20">
                <a:latin typeface="Times New Roman"/>
                <a:cs typeface="Times New Roman"/>
              </a:rPr>
              <a:t>other. </a:t>
            </a:r>
            <a:r>
              <a:rPr dirty="0" sz="1450" spc="-10">
                <a:latin typeface="Times New Roman"/>
                <a:cs typeface="Times New Roman"/>
              </a:rPr>
              <a:t>“Who else is  there </a:t>
            </a:r>
            <a:r>
              <a:rPr dirty="0" sz="1450" spc="-5">
                <a:latin typeface="Times New Roman"/>
                <a:cs typeface="Times New Roman"/>
              </a:rPr>
              <a:t>but you </a:t>
            </a:r>
            <a:r>
              <a:rPr dirty="0" sz="1450" spc="-10">
                <a:latin typeface="Times New Roman"/>
                <a:cs typeface="Times New Roman"/>
              </a:rPr>
              <a:t>that could </a:t>
            </a:r>
            <a:r>
              <a:rPr dirty="0" sz="1450" spc="-5">
                <a:latin typeface="Times New Roman"/>
                <a:cs typeface="Times New Roman"/>
              </a:rPr>
              <a:t>do </a:t>
            </a:r>
            <a:r>
              <a:rPr dirty="0" sz="1450" spc="-10">
                <a:latin typeface="Times New Roman"/>
                <a:cs typeface="Times New Roman"/>
              </a:rPr>
              <a:t>aught in such </a:t>
            </a:r>
            <a:r>
              <a:rPr dirty="0" sz="1450" spc="-5">
                <a:latin typeface="Times New Roman"/>
                <a:cs typeface="Times New Roman"/>
              </a:rPr>
              <a:t>a </a:t>
            </a:r>
            <a:r>
              <a:rPr dirty="0" sz="1450" spc="-10">
                <a:latin typeface="Times New Roman"/>
                <a:cs typeface="Times New Roman"/>
              </a:rPr>
              <a:t>house with such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garrison?”</a:t>
            </a:r>
            <a:endParaRPr sz="1450">
              <a:latin typeface="Times New Roman"/>
              <a:cs typeface="Times New Roman"/>
            </a:endParaRPr>
          </a:p>
          <a:p>
            <a:pPr marL="12700" marR="9525">
              <a:lnSpc>
                <a:spcPts val="1730"/>
              </a:lnSpc>
              <a:spcBef>
                <a:spcPts val="575"/>
              </a:spcBef>
            </a:pPr>
            <a:r>
              <a:rPr dirty="0" sz="1450" spc="-40">
                <a:latin typeface="Times New Roman"/>
                <a:cs typeface="Times New Roman"/>
              </a:rPr>
              <a:t>“Ay! </a:t>
            </a:r>
            <a:r>
              <a:rPr dirty="0" sz="1450" spc="-10">
                <a:latin typeface="Times New Roman"/>
                <a:cs typeface="Times New Roman"/>
              </a:rPr>
              <a:t>when the pinch comes, </a:t>
            </a:r>
            <a:r>
              <a:rPr dirty="0" sz="1450" spc="-5">
                <a:latin typeface="Times New Roman"/>
                <a:cs typeface="Times New Roman"/>
              </a:rPr>
              <a:t>ye </a:t>
            </a:r>
            <a:r>
              <a:rPr dirty="0" sz="1450" spc="-10">
                <a:latin typeface="Times New Roman"/>
                <a:cs typeface="Times New Roman"/>
              </a:rPr>
              <a:t>remember the old shoe,” returned Nick.  “There</a:t>
            </a:r>
            <a:r>
              <a:rPr dirty="0" sz="1450" spc="65">
                <a:latin typeface="Times New Roman"/>
                <a:cs typeface="Times New Roman"/>
              </a:rPr>
              <a:t> </a:t>
            </a:r>
            <a:r>
              <a:rPr dirty="0" sz="1450" spc="-10">
                <a:latin typeface="Times New Roman"/>
                <a:cs typeface="Times New Roman"/>
              </a:rPr>
              <a:t>is</a:t>
            </a:r>
            <a:r>
              <a:rPr dirty="0" sz="1450" spc="70">
                <a:latin typeface="Times New Roman"/>
                <a:cs typeface="Times New Roman"/>
              </a:rPr>
              <a:t> </a:t>
            </a:r>
            <a:r>
              <a:rPr dirty="0" sz="1450" spc="-5">
                <a:latin typeface="Times New Roman"/>
                <a:cs typeface="Times New Roman"/>
              </a:rPr>
              <a:t>not</a:t>
            </a:r>
            <a:r>
              <a:rPr dirty="0" sz="1450" spc="70">
                <a:latin typeface="Times New Roman"/>
                <a:cs typeface="Times New Roman"/>
              </a:rPr>
              <a:t>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man</a:t>
            </a:r>
            <a:r>
              <a:rPr dirty="0" sz="1450" spc="65">
                <a:latin typeface="Times New Roman"/>
                <a:cs typeface="Times New Roman"/>
              </a:rPr>
              <a:t> </a:t>
            </a:r>
            <a:r>
              <a:rPr dirty="0" sz="1450" spc="-5">
                <a:latin typeface="Times New Roman"/>
                <a:cs typeface="Times New Roman"/>
              </a:rPr>
              <a:t>of</a:t>
            </a:r>
            <a:r>
              <a:rPr dirty="0" sz="1450" spc="65">
                <a:latin typeface="Times New Roman"/>
                <a:cs typeface="Times New Roman"/>
              </a:rPr>
              <a:t> </a:t>
            </a:r>
            <a:r>
              <a:rPr dirty="0" sz="1450" spc="-5">
                <a:latin typeface="Times New Roman"/>
                <a:cs typeface="Times New Roman"/>
              </a:rPr>
              <a:t>you</a:t>
            </a:r>
            <a:r>
              <a:rPr dirty="0" sz="1450" spc="70">
                <a:latin typeface="Times New Roman"/>
                <a:cs typeface="Times New Roman"/>
              </a:rPr>
              <a:t> </a:t>
            </a:r>
            <a:r>
              <a:rPr dirty="0" sz="1450" spc="-10">
                <a:latin typeface="Times New Roman"/>
                <a:cs typeface="Times New Roman"/>
              </a:rPr>
              <a:t>can</a:t>
            </a:r>
            <a:r>
              <a:rPr dirty="0" sz="1450" spc="70">
                <a:latin typeface="Times New Roman"/>
                <a:cs typeface="Times New Roman"/>
              </a:rPr>
              <a:t> </a:t>
            </a:r>
            <a:r>
              <a:rPr dirty="0" sz="1450" spc="-10">
                <a:latin typeface="Times New Roman"/>
                <a:cs typeface="Times New Roman"/>
              </a:rPr>
              <a:t>back</a:t>
            </a:r>
            <a:r>
              <a:rPr dirty="0" sz="1450" spc="65">
                <a:latin typeface="Times New Roman"/>
                <a:cs typeface="Times New Roman"/>
              </a:rPr>
              <a:t>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horse</a:t>
            </a:r>
            <a:r>
              <a:rPr dirty="0" sz="1450" spc="70">
                <a:latin typeface="Times New Roman"/>
                <a:cs typeface="Times New Roman"/>
              </a:rPr>
              <a:t> </a:t>
            </a:r>
            <a:r>
              <a:rPr dirty="0" sz="1450" spc="-5">
                <a:latin typeface="Times New Roman"/>
                <a:cs typeface="Times New Roman"/>
              </a:rPr>
              <a:t>or</a:t>
            </a:r>
            <a:r>
              <a:rPr dirty="0" sz="1450" spc="70">
                <a:latin typeface="Times New Roman"/>
                <a:cs typeface="Times New Roman"/>
              </a:rPr>
              <a:t> </a:t>
            </a:r>
            <a:r>
              <a:rPr dirty="0" sz="1450" spc="-10">
                <a:latin typeface="Times New Roman"/>
                <a:cs typeface="Times New Roman"/>
              </a:rPr>
              <a:t>hold</a:t>
            </a:r>
            <a:r>
              <a:rPr dirty="0" sz="1450" spc="65">
                <a:latin typeface="Times New Roman"/>
                <a:cs typeface="Times New Roman"/>
              </a:rPr>
              <a:t>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bill;</a:t>
            </a:r>
            <a:r>
              <a:rPr dirty="0" sz="1450" spc="65">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10">
                <a:latin typeface="Times New Roman"/>
                <a:cs typeface="Times New Roman"/>
              </a:rPr>
              <a:t>as</a:t>
            </a:r>
            <a:r>
              <a:rPr dirty="0" sz="1450" spc="65">
                <a:latin typeface="Times New Roman"/>
                <a:cs typeface="Times New Roman"/>
              </a:rPr>
              <a:t> </a:t>
            </a:r>
            <a:r>
              <a:rPr dirty="0" sz="1450" spc="-10">
                <a:latin typeface="Times New Roman"/>
                <a:cs typeface="Times New Roman"/>
              </a:rPr>
              <a:t>for</a:t>
            </a:r>
            <a:r>
              <a:rPr dirty="0" sz="1450" spc="70">
                <a:latin typeface="Times New Roman"/>
                <a:cs typeface="Times New Roman"/>
              </a:rPr>
              <a:t> </a:t>
            </a:r>
            <a:r>
              <a:rPr dirty="0" sz="1450" spc="-10">
                <a:latin typeface="Times New Roman"/>
                <a:cs typeface="Times New Roman"/>
              </a:rPr>
              <a:t>archery</a:t>
            </a:r>
            <a:endParaRPr sz="1450">
              <a:latin typeface="Times New Roman"/>
              <a:cs typeface="Times New Roman"/>
            </a:endParaRPr>
          </a:p>
          <a:p>
            <a:pPr marL="12700">
              <a:lnSpc>
                <a:spcPts val="1664"/>
              </a:lnSpc>
            </a:pPr>
            <a:r>
              <a:rPr dirty="0" sz="1450" spc="-10">
                <a:latin typeface="Times New Roman"/>
                <a:cs typeface="Times New Roman"/>
              </a:rPr>
              <a:t>—St. Michael! if old Harry the Fift were back again, </a:t>
            </a:r>
            <a:r>
              <a:rPr dirty="0" sz="1450" spc="-5">
                <a:latin typeface="Times New Roman"/>
                <a:cs typeface="Times New Roman"/>
              </a:rPr>
              <a:t>he </a:t>
            </a:r>
            <a:r>
              <a:rPr dirty="0" sz="1450" spc="-10">
                <a:latin typeface="Times New Roman"/>
                <a:cs typeface="Times New Roman"/>
              </a:rPr>
              <a:t>would stand and let</a:t>
            </a:r>
            <a:r>
              <a:rPr dirty="0" sz="1450" spc="215">
                <a:latin typeface="Times New Roman"/>
                <a:cs typeface="Times New Roman"/>
              </a:rPr>
              <a:t> </a:t>
            </a:r>
            <a:r>
              <a:rPr dirty="0" sz="1450" spc="-5">
                <a:latin typeface="Times New Roman"/>
                <a:cs typeface="Times New Roman"/>
              </a:rPr>
              <a:t>ye</a:t>
            </a:r>
            <a:endParaRPr sz="1450">
              <a:latin typeface="Times New Roman"/>
              <a:cs typeface="Times New Roman"/>
            </a:endParaRPr>
          </a:p>
          <a:p>
            <a:pPr marL="12700">
              <a:lnSpc>
                <a:spcPts val="1735"/>
              </a:lnSpc>
            </a:pPr>
            <a:r>
              <a:rPr dirty="0" sz="1450" spc="-5">
                <a:latin typeface="Times New Roman"/>
                <a:cs typeface="Times New Roman"/>
              </a:rPr>
              <a:t>shoot </a:t>
            </a:r>
            <a:r>
              <a:rPr dirty="0" sz="1450" spc="-10">
                <a:latin typeface="Times New Roman"/>
                <a:cs typeface="Times New Roman"/>
              </a:rPr>
              <a:t>at him for </a:t>
            </a:r>
            <a:r>
              <a:rPr dirty="0" sz="1450" spc="-5">
                <a:latin typeface="Times New Roman"/>
                <a:cs typeface="Times New Roman"/>
              </a:rPr>
              <a:t>a </a:t>
            </a:r>
            <a:r>
              <a:rPr dirty="0" sz="1450" spc="-10">
                <a:latin typeface="Times New Roman"/>
                <a:cs typeface="Times New Roman"/>
              </a:rPr>
              <a:t>farthen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shoot!”</a:t>
            </a:r>
            <a:endParaRPr sz="1450">
              <a:latin typeface="Times New Roman"/>
              <a:cs typeface="Times New Roman"/>
            </a:endParaRPr>
          </a:p>
          <a:p>
            <a:pPr marL="12700">
              <a:lnSpc>
                <a:spcPct val="100000"/>
              </a:lnSpc>
              <a:spcBef>
                <a:spcPts val="560"/>
              </a:spcBef>
            </a:pPr>
            <a:r>
              <a:rPr dirty="0" sz="1450" spc="-30">
                <a:latin typeface="Times New Roman"/>
                <a:cs typeface="Times New Roman"/>
              </a:rPr>
              <a:t>“Nay, </a:t>
            </a:r>
            <a:r>
              <a:rPr dirty="0" sz="1450" spc="-10">
                <a:latin typeface="Times New Roman"/>
                <a:cs typeface="Times New Roman"/>
              </a:rPr>
              <a:t>Nick, </a:t>
            </a:r>
            <a:r>
              <a:rPr dirty="0" sz="1450" spc="-20">
                <a:latin typeface="Times New Roman"/>
                <a:cs typeface="Times New Roman"/>
              </a:rPr>
              <a:t>there’s </a:t>
            </a:r>
            <a:r>
              <a:rPr dirty="0" sz="1450" spc="-10">
                <a:latin typeface="Times New Roman"/>
                <a:cs typeface="Times New Roman"/>
              </a:rPr>
              <a:t>some can draw </a:t>
            </a:r>
            <a:r>
              <a:rPr dirty="0" sz="1450" spc="-5">
                <a:latin typeface="Times New Roman"/>
                <a:cs typeface="Times New Roman"/>
              </a:rPr>
              <a:t>a good </a:t>
            </a:r>
            <a:r>
              <a:rPr dirty="0" sz="1450" spc="-10">
                <a:latin typeface="Times New Roman"/>
                <a:cs typeface="Times New Roman"/>
              </a:rPr>
              <a:t>bow yet,” said</a:t>
            </a:r>
            <a:r>
              <a:rPr dirty="0" sz="1450" spc="75">
                <a:latin typeface="Times New Roman"/>
                <a:cs typeface="Times New Roman"/>
              </a:rPr>
              <a:t> </a:t>
            </a:r>
            <a:r>
              <a:rPr dirty="0" sz="1450" spc="-10">
                <a:latin typeface="Times New Roman"/>
                <a:cs typeface="Times New Roman"/>
              </a:rPr>
              <a:t>Bennet.</a:t>
            </a:r>
            <a:endParaRPr sz="1450">
              <a:latin typeface="Times New Roman"/>
              <a:cs typeface="Times New Roman"/>
            </a:endParaRPr>
          </a:p>
          <a:p>
            <a:pPr algn="just" marL="12700" marR="5080">
              <a:lnSpc>
                <a:spcPts val="1730"/>
              </a:lnSpc>
              <a:spcBef>
                <a:spcPts val="635"/>
              </a:spcBef>
            </a:pPr>
            <a:r>
              <a:rPr dirty="0" sz="1450" spc="-10">
                <a:latin typeface="Times New Roman"/>
                <a:cs typeface="Times New Roman"/>
              </a:rPr>
              <a:t>“Draw </a:t>
            </a:r>
            <a:r>
              <a:rPr dirty="0" sz="1450" spc="-5">
                <a:latin typeface="Times New Roman"/>
                <a:cs typeface="Times New Roman"/>
              </a:rPr>
              <a:t>a good </a:t>
            </a:r>
            <a:r>
              <a:rPr dirty="0" sz="1450" spc="-10">
                <a:latin typeface="Times New Roman"/>
                <a:cs typeface="Times New Roman"/>
              </a:rPr>
              <a:t>bow!” cried Appleyard. </a:t>
            </a:r>
            <a:r>
              <a:rPr dirty="0" sz="1450" spc="-40">
                <a:latin typeface="Times New Roman"/>
                <a:cs typeface="Times New Roman"/>
              </a:rPr>
              <a:t>“Yes! </a:t>
            </a:r>
            <a:r>
              <a:rPr dirty="0" sz="1450" spc="-10">
                <a:latin typeface="Times New Roman"/>
                <a:cs typeface="Times New Roman"/>
              </a:rPr>
              <a:t>But who’ll </a:t>
            </a:r>
            <a:r>
              <a:rPr dirty="0" sz="1450" spc="-5">
                <a:latin typeface="Times New Roman"/>
                <a:cs typeface="Times New Roman"/>
              </a:rPr>
              <a:t>shoot </a:t>
            </a:r>
            <a:r>
              <a:rPr dirty="0" sz="1450" spc="-10">
                <a:latin typeface="Times New Roman"/>
                <a:cs typeface="Times New Roman"/>
              </a:rPr>
              <a:t>me </a:t>
            </a:r>
            <a:r>
              <a:rPr dirty="0" sz="1450" spc="-5">
                <a:latin typeface="Times New Roman"/>
                <a:cs typeface="Times New Roman"/>
              </a:rPr>
              <a:t>a good  </a:t>
            </a:r>
            <a:r>
              <a:rPr dirty="0" sz="1450" spc="-10">
                <a:latin typeface="Times New Roman"/>
                <a:cs typeface="Times New Roman"/>
              </a:rPr>
              <a:t>shoot? </a:t>
            </a:r>
            <a:r>
              <a:rPr dirty="0" sz="1450" spc="-30">
                <a:latin typeface="Times New Roman"/>
                <a:cs typeface="Times New Roman"/>
              </a:rPr>
              <a:t>It’s </a:t>
            </a:r>
            <a:r>
              <a:rPr dirty="0" sz="1450" spc="-10">
                <a:latin typeface="Times New Roman"/>
                <a:cs typeface="Times New Roman"/>
              </a:rPr>
              <a:t>there the eye comes </a:t>
            </a:r>
            <a:r>
              <a:rPr dirty="0" sz="1450" spc="-5">
                <a:latin typeface="Times New Roman"/>
                <a:cs typeface="Times New Roman"/>
              </a:rPr>
              <a:t>in, </a:t>
            </a:r>
            <a:r>
              <a:rPr dirty="0" sz="1450" spc="-10">
                <a:latin typeface="Times New Roman"/>
                <a:cs typeface="Times New Roman"/>
              </a:rPr>
              <a:t>and the head between </a:t>
            </a:r>
            <a:r>
              <a:rPr dirty="0" sz="1450" spc="-5">
                <a:latin typeface="Times New Roman"/>
                <a:cs typeface="Times New Roman"/>
              </a:rPr>
              <a:t>your </a:t>
            </a:r>
            <a:r>
              <a:rPr dirty="0" sz="1450" spc="-10">
                <a:latin typeface="Times New Roman"/>
                <a:cs typeface="Times New Roman"/>
              </a:rPr>
              <a:t>shoulders. </a:t>
            </a:r>
            <a:r>
              <a:rPr dirty="0" sz="1450" spc="-35">
                <a:latin typeface="Times New Roman"/>
                <a:cs typeface="Times New Roman"/>
              </a:rPr>
              <a:t>Now,  </a:t>
            </a:r>
            <a:r>
              <a:rPr dirty="0" sz="1450" spc="-10">
                <a:latin typeface="Times New Roman"/>
                <a:cs typeface="Times New Roman"/>
              </a:rPr>
              <a:t>what might </a:t>
            </a:r>
            <a:r>
              <a:rPr dirty="0" sz="1450" spc="-5">
                <a:latin typeface="Times New Roman"/>
                <a:cs typeface="Times New Roman"/>
              </a:rPr>
              <a:t>you </a:t>
            </a:r>
            <a:r>
              <a:rPr dirty="0" sz="1450" spc="-10">
                <a:latin typeface="Times New Roman"/>
                <a:cs typeface="Times New Roman"/>
              </a:rPr>
              <a:t>call </a:t>
            </a:r>
            <a:r>
              <a:rPr dirty="0" sz="1450" spc="-5">
                <a:latin typeface="Times New Roman"/>
                <a:cs typeface="Times New Roman"/>
              </a:rPr>
              <a:t>a </a:t>
            </a:r>
            <a:r>
              <a:rPr dirty="0" sz="1450" spc="-10">
                <a:latin typeface="Times New Roman"/>
                <a:cs typeface="Times New Roman"/>
              </a:rPr>
              <a:t>long shoot, Bennet</a:t>
            </a:r>
            <a:r>
              <a:rPr dirty="0" sz="1450" spc="20">
                <a:latin typeface="Times New Roman"/>
                <a:cs typeface="Times New Roman"/>
              </a:rPr>
              <a:t> </a:t>
            </a:r>
            <a:r>
              <a:rPr dirty="0" sz="1450" spc="-10">
                <a:latin typeface="Times New Roman"/>
                <a:cs typeface="Times New Roman"/>
              </a:rPr>
              <a:t>Hatch?”</a:t>
            </a:r>
            <a:endParaRPr sz="1450">
              <a:latin typeface="Times New Roman"/>
              <a:cs typeface="Times New Roman"/>
            </a:endParaRPr>
          </a:p>
          <a:p>
            <a:pPr algn="just" marL="12700" marR="9525">
              <a:lnSpc>
                <a:spcPts val="1730"/>
              </a:lnSpc>
              <a:spcBef>
                <a:spcPts val="570"/>
              </a:spcBef>
            </a:pPr>
            <a:r>
              <a:rPr dirty="0" sz="1450" spc="-25">
                <a:latin typeface="Times New Roman"/>
                <a:cs typeface="Times New Roman"/>
              </a:rPr>
              <a:t>“Well,” </a:t>
            </a:r>
            <a:r>
              <a:rPr dirty="0" sz="1450" spc="-10">
                <a:latin typeface="Times New Roman"/>
                <a:cs typeface="Times New Roman"/>
              </a:rPr>
              <a:t>said Bennet, looking about him, “it would </a:t>
            </a:r>
            <a:r>
              <a:rPr dirty="0" sz="1450" spc="-5">
                <a:latin typeface="Times New Roman"/>
                <a:cs typeface="Times New Roman"/>
              </a:rPr>
              <a:t>be a </a:t>
            </a:r>
            <a:r>
              <a:rPr dirty="0" sz="1450" spc="-10">
                <a:latin typeface="Times New Roman"/>
                <a:cs typeface="Times New Roman"/>
              </a:rPr>
              <a:t>long </a:t>
            </a:r>
            <a:r>
              <a:rPr dirty="0" sz="1450" spc="-5">
                <a:latin typeface="Times New Roman"/>
                <a:cs typeface="Times New Roman"/>
              </a:rPr>
              <a:t>shoot </a:t>
            </a:r>
            <a:r>
              <a:rPr dirty="0" sz="1450" spc="-10">
                <a:latin typeface="Times New Roman"/>
                <a:cs typeface="Times New Roman"/>
              </a:rPr>
              <a:t>from here  into the</a:t>
            </a:r>
            <a:r>
              <a:rPr dirty="0" sz="1450" spc="-5">
                <a:latin typeface="Times New Roman"/>
                <a:cs typeface="Times New Roman"/>
              </a:rPr>
              <a:t> </a:t>
            </a:r>
            <a:r>
              <a:rPr dirty="0" sz="1450" spc="-10">
                <a:latin typeface="Times New Roman"/>
                <a:cs typeface="Times New Roman"/>
              </a:rPr>
              <a:t>forest.”</a:t>
            </a:r>
            <a:endParaRPr sz="1450">
              <a:latin typeface="Times New Roman"/>
              <a:cs typeface="Times New Roman"/>
            </a:endParaRPr>
          </a:p>
          <a:p>
            <a:pPr algn="just" marL="12700" marR="5080">
              <a:lnSpc>
                <a:spcPts val="1730"/>
              </a:lnSpc>
              <a:spcBef>
                <a:spcPts val="570"/>
              </a:spcBef>
            </a:pPr>
            <a:r>
              <a:rPr dirty="0" sz="1450" spc="-65">
                <a:latin typeface="Times New Roman"/>
                <a:cs typeface="Times New Roman"/>
              </a:rPr>
              <a:t>“Ay, </a:t>
            </a:r>
            <a:r>
              <a:rPr dirty="0" sz="1450" spc="-10">
                <a:latin typeface="Times New Roman"/>
                <a:cs typeface="Times New Roman"/>
              </a:rPr>
              <a:t>it would </a:t>
            </a:r>
            <a:r>
              <a:rPr dirty="0" sz="1450" spc="-5">
                <a:latin typeface="Times New Roman"/>
                <a:cs typeface="Times New Roman"/>
              </a:rPr>
              <a:t>be a </a:t>
            </a:r>
            <a:r>
              <a:rPr dirty="0" sz="1450" spc="-10">
                <a:latin typeface="Times New Roman"/>
                <a:cs typeface="Times New Roman"/>
              </a:rPr>
              <a:t>longish shoot,” said the old </a:t>
            </a:r>
            <a:r>
              <a:rPr dirty="0" sz="1450" spc="-25">
                <a:latin typeface="Times New Roman"/>
                <a:cs typeface="Times New Roman"/>
              </a:rPr>
              <a:t>fellow, </a:t>
            </a:r>
            <a:r>
              <a:rPr dirty="0" sz="1450" spc="-10">
                <a:latin typeface="Times New Roman"/>
                <a:cs typeface="Times New Roman"/>
              </a:rPr>
              <a:t>turning to look over his  shoulder; and then </a:t>
            </a:r>
            <a:r>
              <a:rPr dirty="0" sz="1450" spc="-5">
                <a:latin typeface="Times New Roman"/>
                <a:cs typeface="Times New Roman"/>
              </a:rPr>
              <a:t>he put up </a:t>
            </a:r>
            <a:r>
              <a:rPr dirty="0" sz="1450" spc="-10">
                <a:latin typeface="Times New Roman"/>
                <a:cs typeface="Times New Roman"/>
              </a:rPr>
              <a:t>his hand over his eyes, and stood</a:t>
            </a:r>
            <a:r>
              <a:rPr dirty="0" sz="1450" spc="85">
                <a:latin typeface="Times New Roman"/>
                <a:cs typeface="Times New Roman"/>
              </a:rPr>
              <a:t> </a:t>
            </a:r>
            <a:r>
              <a:rPr dirty="0" sz="1450" spc="-10">
                <a:latin typeface="Times New Roman"/>
                <a:cs typeface="Times New Roman"/>
              </a:rPr>
              <a:t>staring.</a:t>
            </a:r>
            <a:endParaRPr sz="1450">
              <a:latin typeface="Times New Roman"/>
              <a:cs typeface="Times New Roman"/>
            </a:endParaRPr>
          </a:p>
          <a:p>
            <a:pPr algn="just" marL="12700" marR="6350">
              <a:lnSpc>
                <a:spcPts val="1730"/>
              </a:lnSpc>
              <a:spcBef>
                <a:spcPts val="575"/>
              </a:spcBef>
            </a:pPr>
            <a:r>
              <a:rPr dirty="0" sz="1450" spc="-30">
                <a:latin typeface="Times New Roman"/>
                <a:cs typeface="Times New Roman"/>
              </a:rPr>
              <a:t>“Why, </a:t>
            </a:r>
            <a:r>
              <a:rPr dirty="0" sz="1450" spc="-10">
                <a:latin typeface="Times New Roman"/>
                <a:cs typeface="Times New Roman"/>
              </a:rPr>
              <a:t>what are </a:t>
            </a:r>
            <a:r>
              <a:rPr dirty="0" sz="1450" spc="-5">
                <a:latin typeface="Times New Roman"/>
                <a:cs typeface="Times New Roman"/>
              </a:rPr>
              <a:t>you </a:t>
            </a:r>
            <a:r>
              <a:rPr dirty="0" sz="1450" spc="-10">
                <a:latin typeface="Times New Roman"/>
                <a:cs typeface="Times New Roman"/>
              </a:rPr>
              <a:t>looking at?” asked Bennet, with </a:t>
            </a:r>
            <a:r>
              <a:rPr dirty="0" sz="1450" spc="-5">
                <a:latin typeface="Times New Roman"/>
                <a:cs typeface="Times New Roman"/>
              </a:rPr>
              <a:t>a </a:t>
            </a:r>
            <a:r>
              <a:rPr dirty="0" sz="1450" spc="-10">
                <a:latin typeface="Times New Roman"/>
                <a:cs typeface="Times New Roman"/>
              </a:rPr>
              <a:t>chuckle. “Do, </a:t>
            </a:r>
            <a:r>
              <a:rPr dirty="0" sz="1450" spc="-5">
                <a:latin typeface="Times New Roman"/>
                <a:cs typeface="Times New Roman"/>
              </a:rPr>
              <a:t>you </a:t>
            </a:r>
            <a:r>
              <a:rPr dirty="0" sz="1450" spc="-10">
                <a:latin typeface="Times New Roman"/>
                <a:cs typeface="Times New Roman"/>
              </a:rPr>
              <a:t>see  Harry the</a:t>
            </a:r>
            <a:r>
              <a:rPr dirty="0" sz="1450" spc="-5">
                <a:latin typeface="Times New Roman"/>
                <a:cs typeface="Times New Roman"/>
              </a:rPr>
              <a:t> </a:t>
            </a:r>
            <a:r>
              <a:rPr dirty="0" sz="1450" spc="-10">
                <a:latin typeface="Times New Roman"/>
                <a:cs typeface="Times New Roman"/>
              </a:rPr>
              <a:t>Fift?”</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The veteran continued looking </a:t>
            </a:r>
            <a:r>
              <a:rPr dirty="0" sz="1450" spc="-5">
                <a:latin typeface="Times New Roman"/>
                <a:cs typeface="Times New Roman"/>
              </a:rPr>
              <a:t>up </a:t>
            </a:r>
            <a:r>
              <a:rPr dirty="0" sz="1450" spc="-10">
                <a:latin typeface="Times New Roman"/>
                <a:cs typeface="Times New Roman"/>
              </a:rPr>
              <a:t>the hill in silence. The sun shone broadly  over the shelving meadows; </a:t>
            </a:r>
            <a:r>
              <a:rPr dirty="0" sz="1450" spc="-5">
                <a:latin typeface="Times New Roman"/>
                <a:cs typeface="Times New Roman"/>
              </a:rPr>
              <a:t>a </a:t>
            </a:r>
            <a:r>
              <a:rPr dirty="0" sz="1450" spc="-10">
                <a:latin typeface="Times New Roman"/>
                <a:cs typeface="Times New Roman"/>
              </a:rPr>
              <a:t>few white sheep wandered browsing; all was  still </a:t>
            </a:r>
            <a:r>
              <a:rPr dirty="0" sz="1450" spc="-5">
                <a:latin typeface="Times New Roman"/>
                <a:cs typeface="Times New Roman"/>
              </a:rPr>
              <a:t>but </a:t>
            </a:r>
            <a:r>
              <a:rPr dirty="0" sz="1450" spc="-10">
                <a:latin typeface="Times New Roman"/>
                <a:cs typeface="Times New Roman"/>
              </a:rPr>
              <a:t>the distant jangle </a:t>
            </a:r>
            <a:r>
              <a:rPr dirty="0" sz="1450" spc="-5">
                <a:latin typeface="Times New Roman"/>
                <a:cs typeface="Times New Roman"/>
              </a:rPr>
              <a:t>of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bell.</a:t>
            </a:r>
            <a:endParaRPr sz="145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And immediately after </a:t>
            </a:r>
            <a:r>
              <a:rPr dirty="0" sz="1450" spc="-5">
                <a:latin typeface="Times New Roman"/>
                <a:cs typeface="Times New Roman"/>
              </a:rPr>
              <a:t>a </a:t>
            </a:r>
            <a:r>
              <a:rPr dirty="0" sz="1450" spc="-10">
                <a:latin typeface="Times New Roman"/>
                <a:cs typeface="Times New Roman"/>
              </a:rPr>
              <a:t>shrill whistle sounded several times, and was again  taken </a:t>
            </a:r>
            <a:r>
              <a:rPr dirty="0" sz="1450" spc="-5">
                <a:latin typeface="Times New Roman"/>
                <a:cs typeface="Times New Roman"/>
              </a:rPr>
              <a:t>up </a:t>
            </a:r>
            <a:r>
              <a:rPr dirty="0" sz="1450" spc="-10">
                <a:latin typeface="Times New Roman"/>
                <a:cs typeface="Times New Roman"/>
              </a:rPr>
              <a:t>and repeated farther </a:t>
            </a:r>
            <a:r>
              <a:rPr dirty="0" sz="1450" spc="-15">
                <a:latin typeface="Times New Roman"/>
                <a:cs typeface="Times New Roman"/>
              </a:rPr>
              <a:t>off. </a:t>
            </a:r>
            <a:r>
              <a:rPr dirty="0" sz="1450" spc="-10">
                <a:latin typeface="Times New Roman"/>
                <a:cs typeface="Times New Roman"/>
              </a:rPr>
              <a:t>The whistle, it appeared, was John Amend-  </a:t>
            </a:r>
            <a:r>
              <a:rPr dirty="0" sz="1450" spc="-25">
                <a:latin typeface="Times New Roman"/>
                <a:cs typeface="Times New Roman"/>
              </a:rPr>
              <a:t>All’s </a:t>
            </a:r>
            <a:r>
              <a:rPr dirty="0" sz="1450" spc="-10">
                <a:latin typeface="Times New Roman"/>
                <a:cs typeface="Times New Roman"/>
              </a:rPr>
              <a:t>battle trumpet,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published his</a:t>
            </a:r>
            <a:r>
              <a:rPr dirty="0" sz="1450" spc="40">
                <a:latin typeface="Times New Roman"/>
                <a:cs typeface="Times New Roman"/>
              </a:rPr>
              <a:t> </a:t>
            </a:r>
            <a:r>
              <a:rPr dirty="0" sz="1450" spc="-10">
                <a:latin typeface="Times New Roman"/>
                <a:cs typeface="Times New Roman"/>
              </a:rPr>
              <a:t>directions.</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“Ah, </a:t>
            </a:r>
            <a:r>
              <a:rPr dirty="0" sz="1450" spc="-5">
                <a:latin typeface="Times New Roman"/>
                <a:cs typeface="Times New Roman"/>
              </a:rPr>
              <a:t>foul </a:t>
            </a:r>
            <a:r>
              <a:rPr dirty="0" sz="1450" spc="-10">
                <a:latin typeface="Times New Roman"/>
                <a:cs typeface="Times New Roman"/>
              </a:rPr>
              <a:t>fortune!” cried Dick. </a:t>
            </a:r>
            <a:r>
              <a:rPr dirty="0" sz="1450" spc="-50">
                <a:latin typeface="Times New Roman"/>
                <a:cs typeface="Times New Roman"/>
              </a:rPr>
              <a:t>“We </a:t>
            </a:r>
            <a:r>
              <a:rPr dirty="0" sz="1450" spc="-10">
                <a:latin typeface="Times New Roman"/>
                <a:cs typeface="Times New Roman"/>
              </a:rPr>
              <a:t>are </a:t>
            </a:r>
            <a:r>
              <a:rPr dirty="0" sz="1450" spc="-5">
                <a:latin typeface="Times New Roman"/>
                <a:cs typeface="Times New Roman"/>
              </a:rPr>
              <a:t>undone. </a:t>
            </a:r>
            <a:r>
              <a:rPr dirty="0" sz="1450" spc="-20">
                <a:latin typeface="Times New Roman"/>
                <a:cs typeface="Times New Roman"/>
              </a:rPr>
              <a:t>Swiftly, </a:t>
            </a:r>
            <a:r>
              <a:rPr dirty="0" sz="1450" spc="-10">
                <a:latin typeface="Times New Roman"/>
                <a:cs typeface="Times New Roman"/>
              </a:rPr>
              <a:t>Jack, come</a:t>
            </a:r>
            <a:r>
              <a:rPr dirty="0" sz="1450" spc="114">
                <a:latin typeface="Times New Roman"/>
                <a:cs typeface="Times New Roman"/>
              </a:rPr>
              <a:t> </a:t>
            </a:r>
            <a:r>
              <a:rPr dirty="0" sz="1450" spc="-10">
                <a:latin typeface="Times New Roman"/>
                <a:cs typeface="Times New Roman"/>
              </a:rPr>
              <a:t>swiftly!”</a:t>
            </a:r>
            <a:endParaRPr sz="1450">
              <a:latin typeface="Times New Roman"/>
              <a:cs typeface="Times New Roman"/>
            </a:endParaRPr>
          </a:p>
          <a:p>
            <a:pPr algn="just" marL="12700" marR="6985">
              <a:lnSpc>
                <a:spcPts val="1730"/>
              </a:lnSpc>
              <a:spcBef>
                <a:spcPts val="630"/>
              </a:spcBef>
            </a:pPr>
            <a:r>
              <a:rPr dirty="0" sz="1450" spc="-10">
                <a:latin typeface="Times New Roman"/>
                <a:cs typeface="Times New Roman"/>
              </a:rPr>
              <a:t>And the pair turned and ran back through the open pine clump that covered the  summit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hill.</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1800">
              <a:latin typeface="Times New Roman"/>
              <a:cs typeface="Times New Roman"/>
            </a:endParaRPr>
          </a:p>
          <a:p>
            <a:pPr algn="ctr">
              <a:lnSpc>
                <a:spcPct val="100000"/>
              </a:lnSpc>
            </a:pPr>
            <a:r>
              <a:rPr dirty="0" sz="1450" spc="-15" b="1">
                <a:latin typeface="Times New Roman"/>
                <a:cs typeface="Times New Roman"/>
              </a:rPr>
              <a:t>CHAPTER VI—TO </a:t>
            </a:r>
            <a:r>
              <a:rPr dirty="0" sz="1450" spc="-10" b="1">
                <a:latin typeface="Times New Roman"/>
                <a:cs typeface="Times New Roman"/>
              </a:rPr>
              <a:t>THE </a:t>
            </a:r>
            <a:r>
              <a:rPr dirty="0" sz="1450" spc="-40" b="1">
                <a:latin typeface="Times New Roman"/>
                <a:cs typeface="Times New Roman"/>
              </a:rPr>
              <a:t>DAY’S</a:t>
            </a:r>
            <a:r>
              <a:rPr dirty="0" sz="1450" spc="10" b="1">
                <a:latin typeface="Times New Roman"/>
                <a:cs typeface="Times New Roman"/>
              </a:rPr>
              <a:t> </a:t>
            </a:r>
            <a:r>
              <a:rPr dirty="0" sz="1450" spc="-10" b="1">
                <a:latin typeface="Times New Roman"/>
                <a:cs typeface="Times New Roman"/>
              </a:rPr>
              <a:t>END</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It was, indeed, high time for them to </a:t>
            </a:r>
            <a:r>
              <a:rPr dirty="0" sz="1450" spc="-5">
                <a:latin typeface="Times New Roman"/>
                <a:cs typeface="Times New Roman"/>
              </a:rPr>
              <a:t>run. </a:t>
            </a:r>
            <a:r>
              <a:rPr dirty="0" sz="1450" spc="-10">
                <a:latin typeface="Times New Roman"/>
                <a:cs typeface="Times New Roman"/>
              </a:rPr>
              <a:t>On every side the company </a:t>
            </a:r>
            <a:r>
              <a:rPr dirty="0" sz="1450" spc="-5">
                <a:latin typeface="Times New Roman"/>
                <a:cs typeface="Times New Roman"/>
              </a:rPr>
              <a:t>of </a:t>
            </a:r>
            <a:r>
              <a:rPr dirty="0" sz="1450" spc="-10">
                <a:latin typeface="Times New Roman"/>
                <a:cs typeface="Times New Roman"/>
              </a:rPr>
              <a:t>the  Black Arrow was making for the hill. Some, being better runners, </a:t>
            </a:r>
            <a:r>
              <a:rPr dirty="0" sz="1450" spc="-5">
                <a:latin typeface="Times New Roman"/>
                <a:cs typeface="Times New Roman"/>
              </a:rPr>
              <a:t>or </a:t>
            </a:r>
            <a:r>
              <a:rPr dirty="0" sz="1450" spc="-10">
                <a:latin typeface="Times New Roman"/>
                <a:cs typeface="Times New Roman"/>
              </a:rPr>
              <a:t>having  open ground to run </a:t>
            </a:r>
            <a:r>
              <a:rPr dirty="0" sz="1450" spc="-5">
                <a:latin typeface="Times New Roman"/>
                <a:cs typeface="Times New Roman"/>
              </a:rPr>
              <a:t>upon, </a:t>
            </a:r>
            <a:r>
              <a:rPr dirty="0" sz="1450" spc="-10">
                <a:latin typeface="Times New Roman"/>
                <a:cs typeface="Times New Roman"/>
              </a:rPr>
              <a:t>had far outstripped the others, and were already  close </a:t>
            </a:r>
            <a:r>
              <a:rPr dirty="0" sz="1450" spc="-5">
                <a:latin typeface="Times New Roman"/>
                <a:cs typeface="Times New Roman"/>
              </a:rPr>
              <a:t>upon </a:t>
            </a:r>
            <a:r>
              <a:rPr dirty="0" sz="1450" spc="-10">
                <a:latin typeface="Times New Roman"/>
                <a:cs typeface="Times New Roman"/>
              </a:rPr>
              <a:t>the goal; some, following valleys, had spread </a:t>
            </a:r>
            <a:r>
              <a:rPr dirty="0" sz="1450" spc="-5">
                <a:latin typeface="Times New Roman"/>
                <a:cs typeface="Times New Roman"/>
              </a:rPr>
              <a:t>out </a:t>
            </a:r>
            <a:r>
              <a:rPr dirty="0" sz="1450" spc="-10">
                <a:latin typeface="Times New Roman"/>
                <a:cs typeface="Times New Roman"/>
              </a:rPr>
              <a:t>to right and left,  and outflanked the lads </a:t>
            </a:r>
            <a:r>
              <a:rPr dirty="0" sz="1450" spc="-5">
                <a:latin typeface="Times New Roman"/>
                <a:cs typeface="Times New Roman"/>
              </a:rPr>
              <a:t>on </a:t>
            </a:r>
            <a:r>
              <a:rPr dirty="0" sz="1450" spc="-10">
                <a:latin typeface="Times New Roman"/>
                <a:cs typeface="Times New Roman"/>
              </a:rPr>
              <a:t>either</a:t>
            </a:r>
            <a:r>
              <a:rPr dirty="0" sz="1450" spc="15">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Dick plunged into the nearest </a:t>
            </a:r>
            <a:r>
              <a:rPr dirty="0" sz="1450" spc="-20">
                <a:latin typeface="Times New Roman"/>
                <a:cs typeface="Times New Roman"/>
              </a:rPr>
              <a:t>cover.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tall grove </a:t>
            </a:r>
            <a:r>
              <a:rPr dirty="0" sz="1450" spc="-5">
                <a:latin typeface="Times New Roman"/>
                <a:cs typeface="Times New Roman"/>
              </a:rPr>
              <a:t>of </a:t>
            </a:r>
            <a:r>
              <a:rPr dirty="0" sz="1450" spc="-10">
                <a:latin typeface="Times New Roman"/>
                <a:cs typeface="Times New Roman"/>
              </a:rPr>
              <a:t>oaks, firm under  </a:t>
            </a:r>
            <a:r>
              <a:rPr dirty="0" sz="1450" spc="-5">
                <a:latin typeface="Times New Roman"/>
                <a:cs typeface="Times New Roman"/>
              </a:rPr>
              <a:t>foot </a:t>
            </a:r>
            <a:r>
              <a:rPr dirty="0" sz="1450" spc="-10">
                <a:latin typeface="Times New Roman"/>
                <a:cs typeface="Times New Roman"/>
              </a:rPr>
              <a:t>and clear </a:t>
            </a:r>
            <a:r>
              <a:rPr dirty="0" sz="1450" spc="-5">
                <a:latin typeface="Times New Roman"/>
                <a:cs typeface="Times New Roman"/>
              </a:rPr>
              <a:t>of </a:t>
            </a:r>
            <a:r>
              <a:rPr dirty="0" sz="1450" spc="-10">
                <a:latin typeface="Times New Roman"/>
                <a:cs typeface="Times New Roman"/>
              </a:rPr>
              <a:t>underbrush, and as it lay down hill, they made </a:t>
            </a:r>
            <a:r>
              <a:rPr dirty="0" sz="1450" spc="-5">
                <a:latin typeface="Times New Roman"/>
                <a:cs typeface="Times New Roman"/>
              </a:rPr>
              <a:t>good </a:t>
            </a:r>
            <a:r>
              <a:rPr dirty="0" sz="1450" spc="-10">
                <a:latin typeface="Times New Roman"/>
                <a:cs typeface="Times New Roman"/>
              </a:rPr>
              <a:t>speed.  There followed next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open, which Dick avoided, holding to his left.  </a:t>
            </a:r>
            <a:r>
              <a:rPr dirty="0" sz="1450" spc="-45">
                <a:latin typeface="Times New Roman"/>
                <a:cs typeface="Times New Roman"/>
              </a:rPr>
              <a:t>Two </a:t>
            </a:r>
            <a:r>
              <a:rPr dirty="0" sz="1450" spc="-10">
                <a:latin typeface="Times New Roman"/>
                <a:cs typeface="Times New Roman"/>
              </a:rPr>
              <a:t>minutes </a:t>
            </a:r>
            <a:r>
              <a:rPr dirty="0" sz="1450" spc="-20">
                <a:latin typeface="Times New Roman"/>
                <a:cs typeface="Times New Roman"/>
              </a:rPr>
              <a:t>after, </a:t>
            </a:r>
            <a:r>
              <a:rPr dirty="0" sz="1450" spc="-10">
                <a:latin typeface="Times New Roman"/>
                <a:cs typeface="Times New Roman"/>
              </a:rPr>
              <a:t>and the same obstacle arising, the lads followed the same  course. Thus it followed that, while the lads, bending continually to the left,  drew nearer and nearer to the high road and the river which they had crossed  an </a:t>
            </a:r>
            <a:r>
              <a:rPr dirty="0" sz="1450" spc="-5">
                <a:latin typeface="Times New Roman"/>
                <a:cs typeface="Times New Roman"/>
              </a:rPr>
              <a:t>hour or </a:t>
            </a:r>
            <a:r>
              <a:rPr dirty="0" sz="1450" spc="-10">
                <a:latin typeface="Times New Roman"/>
                <a:cs typeface="Times New Roman"/>
              </a:rPr>
              <a:t>two before, the great bulk </a:t>
            </a:r>
            <a:r>
              <a:rPr dirty="0" sz="1450" spc="-5">
                <a:latin typeface="Times New Roman"/>
                <a:cs typeface="Times New Roman"/>
              </a:rPr>
              <a:t>of </a:t>
            </a:r>
            <a:r>
              <a:rPr dirty="0" sz="1450" spc="-10">
                <a:latin typeface="Times New Roman"/>
                <a:cs typeface="Times New Roman"/>
              </a:rPr>
              <a:t>their pursuers were leaning to the  other hand, and running towards</a:t>
            </a:r>
            <a:r>
              <a:rPr dirty="0" sz="1450" spc="15">
                <a:latin typeface="Times New Roman"/>
                <a:cs typeface="Times New Roman"/>
              </a:rPr>
              <a:t> </a:t>
            </a:r>
            <a:r>
              <a:rPr dirty="0" sz="1450" spc="-15">
                <a:latin typeface="Times New Roman"/>
                <a:cs typeface="Times New Roman"/>
              </a:rPr>
              <a:t>Tunstall.</a:t>
            </a:r>
            <a:endParaRPr sz="1450">
              <a:latin typeface="Times New Roman"/>
              <a:cs typeface="Times New Roman"/>
            </a:endParaRPr>
          </a:p>
          <a:p>
            <a:pPr algn="just" marL="12700" marR="8890">
              <a:lnSpc>
                <a:spcPts val="1730"/>
              </a:lnSpc>
              <a:spcBef>
                <a:spcPts val="565"/>
              </a:spcBef>
            </a:pPr>
            <a:r>
              <a:rPr dirty="0" sz="1450" spc="-10">
                <a:latin typeface="Times New Roman"/>
                <a:cs typeface="Times New Roman"/>
              </a:rPr>
              <a:t>The lads paused to breathe. There was </a:t>
            </a:r>
            <a:r>
              <a:rPr dirty="0" sz="1450" spc="-5">
                <a:latin typeface="Times New Roman"/>
                <a:cs typeface="Times New Roman"/>
              </a:rPr>
              <a:t>no </a:t>
            </a:r>
            <a:r>
              <a:rPr dirty="0" sz="1450" spc="-10">
                <a:latin typeface="Times New Roman"/>
                <a:cs typeface="Times New Roman"/>
              </a:rPr>
              <a:t>sound </a:t>
            </a:r>
            <a:r>
              <a:rPr dirty="0" sz="1450" spc="-5">
                <a:latin typeface="Times New Roman"/>
                <a:cs typeface="Times New Roman"/>
              </a:rPr>
              <a:t>of </a:t>
            </a:r>
            <a:r>
              <a:rPr dirty="0" sz="1450" spc="-10">
                <a:latin typeface="Times New Roman"/>
                <a:cs typeface="Times New Roman"/>
              </a:rPr>
              <a:t>pursuit. Dick </a:t>
            </a:r>
            <a:r>
              <a:rPr dirty="0" sz="1450" spc="-5">
                <a:latin typeface="Times New Roman"/>
                <a:cs typeface="Times New Roman"/>
              </a:rPr>
              <a:t>put </a:t>
            </a:r>
            <a:r>
              <a:rPr dirty="0" sz="1450" spc="-10">
                <a:latin typeface="Times New Roman"/>
                <a:cs typeface="Times New Roman"/>
              </a:rPr>
              <a:t>his ear to  the </a:t>
            </a:r>
            <a:r>
              <a:rPr dirty="0" sz="1450" spc="-5">
                <a:latin typeface="Times New Roman"/>
                <a:cs typeface="Times New Roman"/>
              </a:rPr>
              <a:t>ground, </a:t>
            </a:r>
            <a:r>
              <a:rPr dirty="0" sz="1450" spc="-10">
                <a:latin typeface="Times New Roman"/>
                <a:cs typeface="Times New Roman"/>
              </a:rPr>
              <a:t>and still there was nothing; </a:t>
            </a:r>
            <a:r>
              <a:rPr dirty="0" sz="1450" spc="-5">
                <a:latin typeface="Times New Roman"/>
                <a:cs typeface="Times New Roman"/>
              </a:rPr>
              <a:t>but </a:t>
            </a:r>
            <a:r>
              <a:rPr dirty="0" sz="1450" spc="-10">
                <a:latin typeface="Times New Roman"/>
                <a:cs typeface="Times New Roman"/>
              </a:rPr>
              <a:t>the wind, to </a:t>
            </a:r>
            <a:r>
              <a:rPr dirty="0" sz="1450" spc="-5">
                <a:latin typeface="Times New Roman"/>
                <a:cs typeface="Times New Roman"/>
              </a:rPr>
              <a:t>be </a:t>
            </a:r>
            <a:r>
              <a:rPr dirty="0" sz="1450" spc="-10">
                <a:latin typeface="Times New Roman"/>
                <a:cs typeface="Times New Roman"/>
              </a:rPr>
              <a:t>sure, still made </a:t>
            </a:r>
            <a:r>
              <a:rPr dirty="0" sz="1450" spc="-5">
                <a:latin typeface="Times New Roman"/>
                <a:cs typeface="Times New Roman"/>
              </a:rPr>
              <a:t>a  </a:t>
            </a:r>
            <a:r>
              <a:rPr dirty="0" sz="1450" spc="-10">
                <a:latin typeface="Times New Roman"/>
                <a:cs typeface="Times New Roman"/>
              </a:rPr>
              <a:t>turmoil in the trees, and it was hard to make</a:t>
            </a:r>
            <a:r>
              <a:rPr dirty="0" sz="1450" spc="45">
                <a:latin typeface="Times New Roman"/>
                <a:cs typeface="Times New Roman"/>
              </a:rPr>
              <a:t> </a:t>
            </a:r>
            <a:r>
              <a:rPr dirty="0" sz="1450" spc="-10">
                <a:latin typeface="Times New Roman"/>
                <a:cs typeface="Times New Roman"/>
              </a:rPr>
              <a:t>certain.</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“On again,” said Dick; and, tired as they were, and Matcham limping with his  injured foot, they pulled themselves </a:t>
            </a:r>
            <a:r>
              <a:rPr dirty="0" sz="1450" spc="-15">
                <a:latin typeface="Times New Roman"/>
                <a:cs typeface="Times New Roman"/>
              </a:rPr>
              <a:t>together, </a:t>
            </a:r>
            <a:r>
              <a:rPr dirty="0" sz="1450" spc="-10">
                <a:latin typeface="Times New Roman"/>
                <a:cs typeface="Times New Roman"/>
              </a:rPr>
              <a:t>and once more pelted down the  hill.</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Three minutes </a:t>
            </a:r>
            <a:r>
              <a:rPr dirty="0" sz="1450" spc="-20">
                <a:latin typeface="Times New Roman"/>
                <a:cs typeface="Times New Roman"/>
              </a:rPr>
              <a:t>later, </a:t>
            </a:r>
            <a:r>
              <a:rPr dirty="0" sz="1450" spc="-10">
                <a:latin typeface="Times New Roman"/>
                <a:cs typeface="Times New Roman"/>
              </a:rPr>
              <a:t>they were breasting through </a:t>
            </a:r>
            <a:r>
              <a:rPr dirty="0" sz="1450" spc="-5">
                <a:latin typeface="Times New Roman"/>
                <a:cs typeface="Times New Roman"/>
              </a:rPr>
              <a:t>a </a:t>
            </a:r>
            <a:r>
              <a:rPr dirty="0" sz="1450" spc="-10">
                <a:latin typeface="Times New Roman"/>
                <a:cs typeface="Times New Roman"/>
              </a:rPr>
              <a:t>low thicket </a:t>
            </a:r>
            <a:r>
              <a:rPr dirty="0" sz="1450" spc="-5">
                <a:latin typeface="Times New Roman"/>
                <a:cs typeface="Times New Roman"/>
              </a:rPr>
              <a:t>of </a:t>
            </a:r>
            <a:r>
              <a:rPr dirty="0" sz="1450" spc="-10">
                <a:latin typeface="Times New Roman"/>
                <a:cs typeface="Times New Roman"/>
              </a:rPr>
              <a:t>evergreen.  High overhead, the tall trees made </a:t>
            </a:r>
            <a:r>
              <a:rPr dirty="0" sz="1450" spc="-5">
                <a:latin typeface="Times New Roman"/>
                <a:cs typeface="Times New Roman"/>
              </a:rPr>
              <a:t>a </a:t>
            </a:r>
            <a:r>
              <a:rPr dirty="0" sz="1450" spc="-10">
                <a:latin typeface="Times New Roman"/>
                <a:cs typeface="Times New Roman"/>
              </a:rPr>
              <a:t>continuous roof </a:t>
            </a:r>
            <a:r>
              <a:rPr dirty="0" sz="1450" spc="-5">
                <a:latin typeface="Times New Roman"/>
                <a:cs typeface="Times New Roman"/>
              </a:rPr>
              <a:t>of </a:t>
            </a:r>
            <a:r>
              <a:rPr dirty="0" sz="1450" spc="-10">
                <a:latin typeface="Times New Roman"/>
                <a:cs typeface="Times New Roman"/>
              </a:rPr>
              <a:t>foliage. It was </a:t>
            </a:r>
            <a:r>
              <a:rPr dirty="0" sz="1450" spc="-5">
                <a:latin typeface="Times New Roman"/>
                <a:cs typeface="Times New Roman"/>
              </a:rPr>
              <a:t>a  </a:t>
            </a:r>
            <a:r>
              <a:rPr dirty="0" sz="1450" spc="-10">
                <a:latin typeface="Times New Roman"/>
                <a:cs typeface="Times New Roman"/>
              </a:rPr>
              <a:t>pillared grove, as high as </a:t>
            </a:r>
            <a:r>
              <a:rPr dirty="0" sz="1450" spc="-5">
                <a:latin typeface="Times New Roman"/>
                <a:cs typeface="Times New Roman"/>
              </a:rPr>
              <a:t>a </a:t>
            </a:r>
            <a:r>
              <a:rPr dirty="0" sz="1450" spc="-10">
                <a:latin typeface="Times New Roman"/>
                <a:cs typeface="Times New Roman"/>
              </a:rPr>
              <a:t>cathedral, and except for the hollies among which  the lads were struggling, open and smoothly</a:t>
            </a:r>
            <a:r>
              <a:rPr dirty="0" sz="1450" spc="30">
                <a:latin typeface="Times New Roman"/>
                <a:cs typeface="Times New Roman"/>
              </a:rPr>
              <a:t> </a:t>
            </a:r>
            <a:r>
              <a:rPr dirty="0" sz="1450" spc="-10">
                <a:latin typeface="Times New Roman"/>
                <a:cs typeface="Times New Roman"/>
              </a:rPr>
              <a:t>swarded.</a:t>
            </a:r>
            <a:endParaRPr sz="1450">
              <a:latin typeface="Times New Roman"/>
              <a:cs typeface="Times New Roman"/>
            </a:endParaRPr>
          </a:p>
          <a:p>
            <a:pPr algn="just" marL="12700" marR="13335">
              <a:lnSpc>
                <a:spcPts val="1730"/>
              </a:lnSpc>
              <a:spcBef>
                <a:spcPts val="570"/>
              </a:spcBef>
            </a:pPr>
            <a:r>
              <a:rPr dirty="0" sz="1450" spc="-10">
                <a:latin typeface="Times New Roman"/>
                <a:cs typeface="Times New Roman"/>
              </a:rPr>
              <a:t>On the other side, pushing through the last fringe </a:t>
            </a:r>
            <a:r>
              <a:rPr dirty="0" sz="1450" spc="-5">
                <a:latin typeface="Times New Roman"/>
                <a:cs typeface="Times New Roman"/>
              </a:rPr>
              <a:t>of </a:t>
            </a:r>
            <a:r>
              <a:rPr dirty="0" sz="1450" spc="-10">
                <a:latin typeface="Times New Roman"/>
                <a:cs typeface="Times New Roman"/>
              </a:rPr>
              <a:t>evergreen, they blundered  forth again into the open twilight </a:t>
            </a:r>
            <a:r>
              <a:rPr dirty="0" sz="1450" spc="-5">
                <a:latin typeface="Times New Roman"/>
                <a:cs typeface="Times New Roman"/>
              </a:rPr>
              <a:t>of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grove.</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“Stand!” cried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And there, between the </a:t>
            </a:r>
            <a:r>
              <a:rPr dirty="0" sz="1450" spc="-5">
                <a:latin typeface="Times New Roman"/>
                <a:cs typeface="Times New Roman"/>
              </a:rPr>
              <a:t>huge </a:t>
            </a:r>
            <a:r>
              <a:rPr dirty="0" sz="1450" spc="-10">
                <a:latin typeface="Times New Roman"/>
                <a:cs typeface="Times New Roman"/>
              </a:rPr>
              <a:t>stems, </a:t>
            </a:r>
            <a:r>
              <a:rPr dirty="0" sz="1450" spc="-5">
                <a:latin typeface="Times New Roman"/>
                <a:cs typeface="Times New Roman"/>
              </a:rPr>
              <a:t>not </a:t>
            </a:r>
            <a:r>
              <a:rPr dirty="0" sz="1450" spc="-10">
                <a:latin typeface="Times New Roman"/>
                <a:cs typeface="Times New Roman"/>
              </a:rPr>
              <a:t>fifty feet before them, they beheld </a:t>
            </a:r>
            <a:r>
              <a:rPr dirty="0" sz="1450" spc="-5">
                <a:latin typeface="Times New Roman"/>
                <a:cs typeface="Times New Roman"/>
              </a:rPr>
              <a:t>a  </a:t>
            </a:r>
            <a:r>
              <a:rPr dirty="0" sz="1450" spc="-10">
                <a:latin typeface="Times New Roman"/>
                <a:cs typeface="Times New Roman"/>
              </a:rPr>
              <a:t>stout fellow in green, sore blown with running, who instantly drew an arrow to  the</a:t>
            </a:r>
            <a:r>
              <a:rPr dirty="0" sz="1450" spc="70">
                <a:latin typeface="Times New Roman"/>
                <a:cs typeface="Times New Roman"/>
              </a:rPr>
              <a:t> </a:t>
            </a:r>
            <a:r>
              <a:rPr dirty="0" sz="1450" spc="-10">
                <a:latin typeface="Times New Roman"/>
                <a:cs typeface="Times New Roman"/>
              </a:rPr>
              <a:t>head</a:t>
            </a:r>
            <a:r>
              <a:rPr dirty="0" sz="1450" spc="70">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10">
                <a:latin typeface="Times New Roman"/>
                <a:cs typeface="Times New Roman"/>
              </a:rPr>
              <a:t>covered</a:t>
            </a:r>
            <a:r>
              <a:rPr dirty="0" sz="1450" spc="70">
                <a:latin typeface="Times New Roman"/>
                <a:cs typeface="Times New Roman"/>
              </a:rPr>
              <a:t> </a:t>
            </a:r>
            <a:r>
              <a:rPr dirty="0" sz="1450" spc="-10">
                <a:latin typeface="Times New Roman"/>
                <a:cs typeface="Times New Roman"/>
              </a:rPr>
              <a:t>them.</a:t>
            </a:r>
            <a:r>
              <a:rPr dirty="0" sz="1450" spc="70">
                <a:latin typeface="Times New Roman"/>
                <a:cs typeface="Times New Roman"/>
              </a:rPr>
              <a:t> </a:t>
            </a:r>
            <a:r>
              <a:rPr dirty="0" sz="1450" spc="-10">
                <a:latin typeface="Times New Roman"/>
                <a:cs typeface="Times New Roman"/>
              </a:rPr>
              <a:t>Matcham</a:t>
            </a:r>
            <a:r>
              <a:rPr dirty="0" sz="1450" spc="90">
                <a:latin typeface="Times New Roman"/>
                <a:cs typeface="Times New Roman"/>
              </a:rPr>
              <a:t> </a:t>
            </a:r>
            <a:r>
              <a:rPr dirty="0" sz="1450" spc="-10">
                <a:latin typeface="Times New Roman"/>
                <a:cs typeface="Times New Roman"/>
              </a:rPr>
              <a:t>stopped</a:t>
            </a:r>
            <a:r>
              <a:rPr dirty="0" sz="1450" spc="95">
                <a:latin typeface="Times New Roman"/>
                <a:cs typeface="Times New Roman"/>
              </a:rPr>
              <a:t> </a:t>
            </a:r>
            <a:r>
              <a:rPr dirty="0" sz="1450" spc="-10">
                <a:latin typeface="Times New Roman"/>
                <a:cs typeface="Times New Roman"/>
              </a:rPr>
              <a:t>with</a:t>
            </a:r>
            <a:r>
              <a:rPr dirty="0" sz="1450" spc="90">
                <a:latin typeface="Times New Roman"/>
                <a:cs typeface="Times New Roman"/>
              </a:rPr>
              <a:t> </a:t>
            </a:r>
            <a:r>
              <a:rPr dirty="0" sz="1450" spc="-5">
                <a:latin typeface="Times New Roman"/>
                <a:cs typeface="Times New Roman"/>
              </a:rPr>
              <a:t>a</a:t>
            </a:r>
            <a:r>
              <a:rPr dirty="0" sz="1450" spc="90">
                <a:latin typeface="Times New Roman"/>
                <a:cs typeface="Times New Roman"/>
              </a:rPr>
              <a:t> </a:t>
            </a:r>
            <a:r>
              <a:rPr dirty="0" sz="1450" spc="-10">
                <a:latin typeface="Times New Roman"/>
                <a:cs typeface="Times New Roman"/>
              </a:rPr>
              <a:t>cry;</a:t>
            </a:r>
            <a:r>
              <a:rPr dirty="0" sz="1450" spc="90">
                <a:latin typeface="Times New Roman"/>
                <a:cs typeface="Times New Roman"/>
              </a:rPr>
              <a:t> </a:t>
            </a:r>
            <a:r>
              <a:rPr dirty="0" sz="1450" spc="-5">
                <a:latin typeface="Times New Roman"/>
                <a:cs typeface="Times New Roman"/>
              </a:rPr>
              <a:t>but</a:t>
            </a:r>
            <a:r>
              <a:rPr dirty="0" sz="1450" spc="90">
                <a:latin typeface="Times New Roman"/>
                <a:cs typeface="Times New Roman"/>
              </a:rPr>
              <a:t> </a:t>
            </a:r>
            <a:r>
              <a:rPr dirty="0" sz="1450" spc="-10">
                <a:latin typeface="Times New Roman"/>
                <a:cs typeface="Times New Roman"/>
              </a:rPr>
              <a:t>Dick,</a:t>
            </a:r>
            <a:r>
              <a:rPr dirty="0" sz="1450" spc="95">
                <a:latin typeface="Times New Roman"/>
                <a:cs typeface="Times New Roman"/>
              </a:rPr>
              <a:t> </a:t>
            </a:r>
            <a:r>
              <a:rPr dirty="0" sz="1450" spc="-10">
                <a:latin typeface="Times New Roman"/>
                <a:cs typeface="Times New Roman"/>
              </a:rPr>
              <a:t>without</a:t>
            </a:r>
            <a:r>
              <a:rPr dirty="0" sz="1450" spc="9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pause, ran straight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forester, </a:t>
            </a:r>
            <a:r>
              <a:rPr dirty="0" sz="1450" spc="-10">
                <a:latin typeface="Times New Roman"/>
                <a:cs typeface="Times New Roman"/>
              </a:rPr>
              <a:t>drawing his dagger as </a:t>
            </a:r>
            <a:r>
              <a:rPr dirty="0" sz="1450" spc="-5">
                <a:latin typeface="Times New Roman"/>
                <a:cs typeface="Times New Roman"/>
              </a:rPr>
              <a:t>he </a:t>
            </a:r>
            <a:r>
              <a:rPr dirty="0" sz="1450" spc="-10">
                <a:latin typeface="Times New Roman"/>
                <a:cs typeface="Times New Roman"/>
              </a:rPr>
              <a:t>went. The </a:t>
            </a:r>
            <a:r>
              <a:rPr dirty="0" sz="1450" spc="-20">
                <a:latin typeface="Times New Roman"/>
                <a:cs typeface="Times New Roman"/>
              </a:rPr>
              <a:t>other,  </a:t>
            </a:r>
            <a:r>
              <a:rPr dirty="0" sz="1450" spc="-10">
                <a:latin typeface="Times New Roman"/>
                <a:cs typeface="Times New Roman"/>
              </a:rPr>
              <a:t>whether </a:t>
            </a:r>
            <a:r>
              <a:rPr dirty="0" sz="1450" spc="-5">
                <a:latin typeface="Times New Roman"/>
                <a:cs typeface="Times New Roman"/>
              </a:rPr>
              <a:t>he </a:t>
            </a:r>
            <a:r>
              <a:rPr dirty="0" sz="1450" spc="-10">
                <a:latin typeface="Times New Roman"/>
                <a:cs typeface="Times New Roman"/>
              </a:rPr>
              <a:t>was startled </a:t>
            </a:r>
            <a:r>
              <a:rPr dirty="0" sz="1450" spc="-5">
                <a:latin typeface="Times New Roman"/>
                <a:cs typeface="Times New Roman"/>
              </a:rPr>
              <a:t>by </a:t>
            </a:r>
            <a:r>
              <a:rPr dirty="0" sz="1450" spc="-10">
                <a:latin typeface="Times New Roman"/>
                <a:cs typeface="Times New Roman"/>
              </a:rPr>
              <a:t>the daring </a:t>
            </a:r>
            <a:r>
              <a:rPr dirty="0" sz="1450" spc="-5">
                <a:latin typeface="Times New Roman"/>
                <a:cs typeface="Times New Roman"/>
              </a:rPr>
              <a:t>of </a:t>
            </a:r>
            <a:r>
              <a:rPr dirty="0" sz="1450" spc="-10">
                <a:latin typeface="Times New Roman"/>
                <a:cs typeface="Times New Roman"/>
              </a:rPr>
              <a:t>the onslaught, </a:t>
            </a:r>
            <a:r>
              <a:rPr dirty="0" sz="1450" spc="-5">
                <a:latin typeface="Times New Roman"/>
                <a:cs typeface="Times New Roman"/>
              </a:rPr>
              <a:t>or </a:t>
            </a:r>
            <a:r>
              <a:rPr dirty="0" sz="1450" spc="-10">
                <a:latin typeface="Times New Roman"/>
                <a:cs typeface="Times New Roman"/>
              </a:rPr>
              <a:t>whether </a:t>
            </a:r>
            <a:r>
              <a:rPr dirty="0" sz="1450" spc="-5">
                <a:latin typeface="Times New Roman"/>
                <a:cs typeface="Times New Roman"/>
              </a:rPr>
              <a:t>he </a:t>
            </a:r>
            <a:r>
              <a:rPr dirty="0" sz="1450" spc="-10">
                <a:latin typeface="Times New Roman"/>
                <a:cs typeface="Times New Roman"/>
              </a:rPr>
              <a:t>was  hampered </a:t>
            </a:r>
            <a:r>
              <a:rPr dirty="0" sz="1450" spc="-5">
                <a:latin typeface="Times New Roman"/>
                <a:cs typeface="Times New Roman"/>
              </a:rPr>
              <a:t>by </a:t>
            </a:r>
            <a:r>
              <a:rPr dirty="0" sz="1450" spc="-10">
                <a:latin typeface="Times New Roman"/>
                <a:cs typeface="Times New Roman"/>
              </a:rPr>
              <a:t>his orders, did </a:t>
            </a:r>
            <a:r>
              <a:rPr dirty="0" sz="1450" spc="-5">
                <a:latin typeface="Times New Roman"/>
                <a:cs typeface="Times New Roman"/>
              </a:rPr>
              <a:t>not </a:t>
            </a:r>
            <a:r>
              <a:rPr dirty="0" sz="1450" spc="-10">
                <a:latin typeface="Times New Roman"/>
                <a:cs typeface="Times New Roman"/>
              </a:rPr>
              <a:t>shoot; </a:t>
            </a:r>
            <a:r>
              <a:rPr dirty="0" sz="1450" spc="-5">
                <a:latin typeface="Times New Roman"/>
                <a:cs typeface="Times New Roman"/>
              </a:rPr>
              <a:t>he </a:t>
            </a:r>
            <a:r>
              <a:rPr dirty="0" sz="1450" spc="-10">
                <a:latin typeface="Times New Roman"/>
                <a:cs typeface="Times New Roman"/>
              </a:rPr>
              <a:t>stood wavering; and before </a:t>
            </a:r>
            <a:r>
              <a:rPr dirty="0" sz="1450" spc="-5">
                <a:latin typeface="Times New Roman"/>
                <a:cs typeface="Times New Roman"/>
              </a:rPr>
              <a:t>he </a:t>
            </a:r>
            <a:r>
              <a:rPr dirty="0" sz="1450" spc="-10">
                <a:latin typeface="Times New Roman"/>
                <a:cs typeface="Times New Roman"/>
              </a:rPr>
              <a:t>had  time to come to himself, Dick bounded at his throat, and sent him sprawling  backward </a:t>
            </a:r>
            <a:r>
              <a:rPr dirty="0" sz="1450" spc="-5">
                <a:latin typeface="Times New Roman"/>
                <a:cs typeface="Times New Roman"/>
              </a:rPr>
              <a:t>on </a:t>
            </a:r>
            <a:r>
              <a:rPr dirty="0" sz="1450" spc="-10">
                <a:latin typeface="Times New Roman"/>
                <a:cs typeface="Times New Roman"/>
              </a:rPr>
              <a:t>the turf. The arrow went </a:t>
            </a:r>
            <a:r>
              <a:rPr dirty="0" sz="1450" spc="-5">
                <a:latin typeface="Times New Roman"/>
                <a:cs typeface="Times New Roman"/>
              </a:rPr>
              <a:t>one </a:t>
            </a:r>
            <a:r>
              <a:rPr dirty="0" sz="1450" spc="-10">
                <a:latin typeface="Times New Roman"/>
                <a:cs typeface="Times New Roman"/>
              </a:rPr>
              <a:t>way and the bow another with </a:t>
            </a:r>
            <a:r>
              <a:rPr dirty="0" sz="1450" spc="-5">
                <a:latin typeface="Times New Roman"/>
                <a:cs typeface="Times New Roman"/>
              </a:rPr>
              <a:t>a  </a:t>
            </a:r>
            <a:r>
              <a:rPr dirty="0" sz="1450" spc="-10">
                <a:latin typeface="Times New Roman"/>
                <a:cs typeface="Times New Roman"/>
              </a:rPr>
              <a:t>sounding twang. The disarmed forester grappled his assailant; </a:t>
            </a:r>
            <a:r>
              <a:rPr dirty="0" sz="1450" spc="-5">
                <a:latin typeface="Times New Roman"/>
                <a:cs typeface="Times New Roman"/>
              </a:rPr>
              <a:t>but </a:t>
            </a:r>
            <a:r>
              <a:rPr dirty="0" sz="1450" spc="-10">
                <a:latin typeface="Times New Roman"/>
                <a:cs typeface="Times New Roman"/>
              </a:rPr>
              <a:t>the dagger  shone and descended twice. Then came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groans, and then Dick rose  to his feet again, and the man lay motionless, stabbed to the</a:t>
            </a:r>
            <a:r>
              <a:rPr dirty="0" sz="1450" spc="80">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“On!” said Dick; and </a:t>
            </a:r>
            <a:r>
              <a:rPr dirty="0" sz="1450" spc="-5">
                <a:latin typeface="Times New Roman"/>
                <a:cs typeface="Times New Roman"/>
              </a:rPr>
              <a:t>he </a:t>
            </a:r>
            <a:r>
              <a:rPr dirty="0" sz="1450" spc="-10">
                <a:latin typeface="Times New Roman"/>
                <a:cs typeface="Times New Roman"/>
              </a:rPr>
              <a:t>once more pelted forward, Matcham trailing in the  </a:t>
            </a:r>
            <a:r>
              <a:rPr dirty="0" sz="1450" spc="-25">
                <a:latin typeface="Times New Roman"/>
                <a:cs typeface="Times New Roman"/>
              </a:rPr>
              <a:t>rear. </a:t>
            </a:r>
            <a:r>
              <a:rPr dirty="0" sz="1450" spc="-60">
                <a:latin typeface="Times New Roman"/>
                <a:cs typeface="Times New Roman"/>
              </a:rPr>
              <a:t>To </a:t>
            </a:r>
            <a:r>
              <a:rPr dirty="0" sz="1450" spc="-10">
                <a:latin typeface="Times New Roman"/>
                <a:cs typeface="Times New Roman"/>
              </a:rPr>
              <a:t>say truth, they made </a:t>
            </a:r>
            <a:r>
              <a:rPr dirty="0" sz="1450" spc="-5">
                <a:latin typeface="Times New Roman"/>
                <a:cs typeface="Times New Roman"/>
              </a:rPr>
              <a:t>but poor </a:t>
            </a:r>
            <a:r>
              <a:rPr dirty="0" sz="1450" spc="-10">
                <a:latin typeface="Times New Roman"/>
                <a:cs typeface="Times New Roman"/>
              </a:rPr>
              <a:t>speed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by </a:t>
            </a:r>
            <a:r>
              <a:rPr dirty="0" sz="1450" spc="-30">
                <a:latin typeface="Times New Roman"/>
                <a:cs typeface="Times New Roman"/>
              </a:rPr>
              <a:t>now, </a:t>
            </a:r>
            <a:r>
              <a:rPr dirty="0" sz="1450" spc="-10">
                <a:latin typeface="Times New Roman"/>
                <a:cs typeface="Times New Roman"/>
              </a:rPr>
              <a:t>labouring dismally  as they ran, and catching for their breath like fish. Matcham had </a:t>
            </a:r>
            <a:r>
              <a:rPr dirty="0" sz="1450" spc="-5">
                <a:latin typeface="Times New Roman"/>
                <a:cs typeface="Times New Roman"/>
              </a:rPr>
              <a:t>a </a:t>
            </a:r>
            <a:r>
              <a:rPr dirty="0" sz="1450" spc="-10">
                <a:latin typeface="Times New Roman"/>
                <a:cs typeface="Times New Roman"/>
              </a:rPr>
              <a:t>cruel stitch,  and his head swam; and as for Dick, his knees were like lead. But they kept </a:t>
            </a:r>
            <a:r>
              <a:rPr dirty="0" sz="1450" spc="-5">
                <a:latin typeface="Times New Roman"/>
                <a:cs typeface="Times New Roman"/>
              </a:rPr>
              <a:t>up  </a:t>
            </a:r>
            <a:r>
              <a:rPr dirty="0" sz="1450" spc="-10">
                <a:latin typeface="Times New Roman"/>
                <a:cs typeface="Times New Roman"/>
              </a:rPr>
              <a:t>the form </a:t>
            </a:r>
            <a:r>
              <a:rPr dirty="0" sz="1450" spc="-5">
                <a:latin typeface="Times New Roman"/>
                <a:cs typeface="Times New Roman"/>
              </a:rPr>
              <a:t>of </a:t>
            </a:r>
            <a:r>
              <a:rPr dirty="0" sz="1450" spc="-10">
                <a:latin typeface="Times New Roman"/>
                <a:cs typeface="Times New Roman"/>
              </a:rPr>
              <a:t>running with undiminished</a:t>
            </a:r>
            <a:r>
              <a:rPr dirty="0" sz="1450" spc="15">
                <a:latin typeface="Times New Roman"/>
                <a:cs typeface="Times New Roman"/>
              </a:rPr>
              <a:t> </a:t>
            </a:r>
            <a:r>
              <a:rPr dirty="0" sz="1450" spc="-10">
                <a:latin typeface="Times New Roman"/>
                <a:cs typeface="Times New Roman"/>
              </a:rPr>
              <a:t>courage.</a:t>
            </a:r>
            <a:endParaRPr sz="1450">
              <a:latin typeface="Times New Roman"/>
              <a:cs typeface="Times New Roman"/>
            </a:endParaRPr>
          </a:p>
          <a:p>
            <a:pPr algn="just" marL="12700" marR="6985">
              <a:lnSpc>
                <a:spcPts val="1730"/>
              </a:lnSpc>
              <a:spcBef>
                <a:spcPts val="565"/>
              </a:spcBef>
            </a:pPr>
            <a:r>
              <a:rPr dirty="0" sz="1450" spc="-10">
                <a:latin typeface="Times New Roman"/>
                <a:cs typeface="Times New Roman"/>
              </a:rPr>
              <a:t>Presently they came to the end </a:t>
            </a:r>
            <a:r>
              <a:rPr dirty="0" sz="1450" spc="-5">
                <a:latin typeface="Times New Roman"/>
                <a:cs typeface="Times New Roman"/>
              </a:rPr>
              <a:t>of </a:t>
            </a:r>
            <a:r>
              <a:rPr dirty="0" sz="1450" spc="-10">
                <a:latin typeface="Times New Roman"/>
                <a:cs typeface="Times New Roman"/>
              </a:rPr>
              <a:t>the grove. It stopped abruptly; and there, </a:t>
            </a:r>
            <a:r>
              <a:rPr dirty="0" sz="1450" spc="-5">
                <a:latin typeface="Times New Roman"/>
                <a:cs typeface="Times New Roman"/>
              </a:rPr>
              <a:t>a  </a:t>
            </a:r>
            <a:r>
              <a:rPr dirty="0" sz="1450" spc="-10">
                <a:latin typeface="Times New Roman"/>
                <a:cs typeface="Times New Roman"/>
              </a:rPr>
              <a:t>few yards before them, was the high road from Risingham to </a:t>
            </a:r>
            <a:r>
              <a:rPr dirty="0" sz="1450" spc="-20">
                <a:latin typeface="Times New Roman"/>
                <a:cs typeface="Times New Roman"/>
              </a:rPr>
              <a:t>Shoreby, </a:t>
            </a:r>
            <a:r>
              <a:rPr dirty="0" sz="1450" spc="-10">
                <a:latin typeface="Times New Roman"/>
                <a:cs typeface="Times New Roman"/>
              </a:rPr>
              <a:t>lying,  at this point, between two even walls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forest.</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At the sight Dick paused; and as soon as </a:t>
            </a:r>
            <a:r>
              <a:rPr dirty="0" sz="1450" spc="-5">
                <a:latin typeface="Times New Roman"/>
                <a:cs typeface="Times New Roman"/>
              </a:rPr>
              <a:t>he </a:t>
            </a:r>
            <a:r>
              <a:rPr dirty="0" sz="1450" spc="-10">
                <a:latin typeface="Times New Roman"/>
                <a:cs typeface="Times New Roman"/>
              </a:rPr>
              <a:t>stopped running, </a:t>
            </a:r>
            <a:r>
              <a:rPr dirty="0" sz="1450" spc="-5">
                <a:latin typeface="Times New Roman"/>
                <a:cs typeface="Times New Roman"/>
              </a:rPr>
              <a:t>he </a:t>
            </a:r>
            <a:r>
              <a:rPr dirty="0" sz="1450" spc="-10">
                <a:latin typeface="Times New Roman"/>
                <a:cs typeface="Times New Roman"/>
              </a:rPr>
              <a:t>became aware  </a:t>
            </a:r>
            <a:r>
              <a:rPr dirty="0" sz="1450" spc="-5">
                <a:latin typeface="Times New Roman"/>
                <a:cs typeface="Times New Roman"/>
              </a:rPr>
              <a:t>of a </a:t>
            </a:r>
            <a:r>
              <a:rPr dirty="0" sz="1450" spc="-10">
                <a:latin typeface="Times New Roman"/>
                <a:cs typeface="Times New Roman"/>
              </a:rPr>
              <a:t>confused noise, which rapidly grew </a:t>
            </a:r>
            <a:r>
              <a:rPr dirty="0" sz="1450" spc="-20">
                <a:latin typeface="Times New Roman"/>
                <a:cs typeface="Times New Roman"/>
              </a:rPr>
              <a:t>louder. </a:t>
            </a:r>
            <a:r>
              <a:rPr dirty="0" sz="1450" spc="-10">
                <a:latin typeface="Times New Roman"/>
                <a:cs typeface="Times New Roman"/>
              </a:rPr>
              <a:t>It was at first like the rush </a:t>
            </a:r>
            <a:r>
              <a:rPr dirty="0" sz="1450" spc="-5">
                <a:latin typeface="Times New Roman"/>
                <a:cs typeface="Times New Roman"/>
              </a:rPr>
              <a:t>of a  </a:t>
            </a:r>
            <a:r>
              <a:rPr dirty="0" sz="1450" spc="-10">
                <a:latin typeface="Times New Roman"/>
                <a:cs typeface="Times New Roman"/>
              </a:rPr>
              <a:t>very high gust </a:t>
            </a:r>
            <a:r>
              <a:rPr dirty="0" sz="1450" spc="-5">
                <a:latin typeface="Times New Roman"/>
                <a:cs typeface="Times New Roman"/>
              </a:rPr>
              <a:t>of </a:t>
            </a:r>
            <a:r>
              <a:rPr dirty="0" sz="1450" spc="-10">
                <a:latin typeface="Times New Roman"/>
                <a:cs typeface="Times New Roman"/>
              </a:rPr>
              <a:t>wind, </a:t>
            </a:r>
            <a:r>
              <a:rPr dirty="0" sz="1450" spc="-5">
                <a:latin typeface="Times New Roman"/>
                <a:cs typeface="Times New Roman"/>
              </a:rPr>
              <a:t>but </a:t>
            </a:r>
            <a:r>
              <a:rPr dirty="0" sz="1450" spc="-10">
                <a:latin typeface="Times New Roman"/>
                <a:cs typeface="Times New Roman"/>
              </a:rPr>
              <a:t>soon it became more definite, and resolved itself  into the galloping </a:t>
            </a:r>
            <a:r>
              <a:rPr dirty="0" sz="1450" spc="-5">
                <a:latin typeface="Times New Roman"/>
                <a:cs typeface="Times New Roman"/>
              </a:rPr>
              <a:t>of </a:t>
            </a:r>
            <a:r>
              <a:rPr dirty="0" sz="1450" spc="-10">
                <a:latin typeface="Times New Roman"/>
                <a:cs typeface="Times New Roman"/>
              </a:rPr>
              <a:t>horses; and then, in </a:t>
            </a:r>
            <a:r>
              <a:rPr dirty="0" sz="1450" spc="-5">
                <a:latin typeface="Times New Roman"/>
                <a:cs typeface="Times New Roman"/>
              </a:rPr>
              <a:t>a </a:t>
            </a:r>
            <a:r>
              <a:rPr dirty="0" sz="1450" spc="-10">
                <a:latin typeface="Times New Roman"/>
                <a:cs typeface="Times New Roman"/>
              </a:rPr>
              <a:t>flash, </a:t>
            </a:r>
            <a:r>
              <a:rPr dirty="0" sz="1450" spc="-5">
                <a:latin typeface="Times New Roman"/>
                <a:cs typeface="Times New Roman"/>
              </a:rPr>
              <a:t>a </a:t>
            </a:r>
            <a:r>
              <a:rPr dirty="0" sz="1450" spc="-10">
                <a:latin typeface="Times New Roman"/>
                <a:cs typeface="Times New Roman"/>
              </a:rPr>
              <a:t>whole company </a:t>
            </a:r>
            <a:r>
              <a:rPr dirty="0" sz="1450" spc="-5">
                <a:latin typeface="Times New Roman"/>
                <a:cs typeface="Times New Roman"/>
              </a:rPr>
              <a:t>of </a:t>
            </a:r>
            <a:r>
              <a:rPr dirty="0" sz="1450" spc="-10">
                <a:latin typeface="Times New Roman"/>
                <a:cs typeface="Times New Roman"/>
              </a:rPr>
              <a:t>men-at-  arms came driving round the </a:t>
            </a:r>
            <a:r>
              <a:rPr dirty="0" sz="1450" spc="-15">
                <a:latin typeface="Times New Roman"/>
                <a:cs typeface="Times New Roman"/>
              </a:rPr>
              <a:t>corner, </a:t>
            </a:r>
            <a:r>
              <a:rPr dirty="0" sz="1450" spc="-10">
                <a:latin typeface="Times New Roman"/>
                <a:cs typeface="Times New Roman"/>
              </a:rPr>
              <a:t>swept before the lads, and were </a:t>
            </a:r>
            <a:r>
              <a:rPr dirty="0" sz="1450" spc="-5">
                <a:latin typeface="Times New Roman"/>
                <a:cs typeface="Times New Roman"/>
              </a:rPr>
              <a:t>gone  </a:t>
            </a:r>
            <a:r>
              <a:rPr dirty="0" sz="1450" spc="-10">
                <a:latin typeface="Times New Roman"/>
                <a:cs typeface="Times New Roman"/>
              </a:rPr>
              <a:t>again </a:t>
            </a:r>
            <a:r>
              <a:rPr dirty="0" sz="1450" spc="-5">
                <a:latin typeface="Times New Roman"/>
                <a:cs typeface="Times New Roman"/>
              </a:rPr>
              <a:t>upon </a:t>
            </a:r>
            <a:r>
              <a:rPr dirty="0" sz="1450" spc="-10">
                <a:latin typeface="Times New Roman"/>
                <a:cs typeface="Times New Roman"/>
              </a:rPr>
              <a:t>the instant. They rode as for their lives, in complete disorder; some  </a:t>
            </a:r>
            <a:r>
              <a:rPr dirty="0" sz="1450" spc="-5">
                <a:latin typeface="Times New Roman"/>
                <a:cs typeface="Times New Roman"/>
              </a:rPr>
              <a:t>of </a:t>
            </a:r>
            <a:r>
              <a:rPr dirty="0" sz="1450" spc="-10">
                <a:latin typeface="Times New Roman"/>
                <a:cs typeface="Times New Roman"/>
              </a:rPr>
              <a:t>them were wounded; riderless horses galloped at their side with bloody  saddles. They were plainly fugitives from the great</a:t>
            </a:r>
            <a:r>
              <a:rPr dirty="0" sz="1450" spc="40">
                <a:latin typeface="Times New Roman"/>
                <a:cs typeface="Times New Roman"/>
              </a:rPr>
              <a:t> </a:t>
            </a:r>
            <a:r>
              <a:rPr dirty="0" sz="1450" spc="-10">
                <a:latin typeface="Times New Roman"/>
                <a:cs typeface="Times New Roman"/>
              </a:rPr>
              <a:t>battle.</a:t>
            </a:r>
            <a:endParaRPr sz="1450">
              <a:latin typeface="Times New Roman"/>
              <a:cs typeface="Times New Roman"/>
            </a:endParaRPr>
          </a:p>
          <a:p>
            <a:pPr algn="just" marL="12700" marR="5715">
              <a:lnSpc>
                <a:spcPts val="1730"/>
              </a:lnSpc>
              <a:spcBef>
                <a:spcPts val="560"/>
              </a:spcBef>
            </a:pPr>
            <a:r>
              <a:rPr dirty="0" sz="1450" spc="-10">
                <a:latin typeface="Times New Roman"/>
                <a:cs typeface="Times New Roman"/>
              </a:rPr>
              <a:t>The noise </a:t>
            </a:r>
            <a:r>
              <a:rPr dirty="0" sz="1450" spc="-5">
                <a:latin typeface="Times New Roman"/>
                <a:cs typeface="Times New Roman"/>
              </a:rPr>
              <a:t>of </a:t>
            </a:r>
            <a:r>
              <a:rPr dirty="0" sz="1450" spc="-10">
                <a:latin typeface="Times New Roman"/>
                <a:cs typeface="Times New Roman"/>
              </a:rPr>
              <a:t>their passage had scarce begun to die away towards </a:t>
            </a:r>
            <a:r>
              <a:rPr dirty="0" sz="1450" spc="-20">
                <a:latin typeface="Times New Roman"/>
                <a:cs typeface="Times New Roman"/>
              </a:rPr>
              <a:t>Shoreby,  </a:t>
            </a:r>
            <a:r>
              <a:rPr dirty="0" sz="1450" spc="-10">
                <a:latin typeface="Times New Roman"/>
                <a:cs typeface="Times New Roman"/>
              </a:rPr>
              <a:t>before fresh hoofs came echoing in their wake, and another deserter clattered  down the road; this time </a:t>
            </a:r>
            <a:r>
              <a:rPr dirty="0" sz="1450" spc="-5">
                <a:latin typeface="Times New Roman"/>
                <a:cs typeface="Times New Roman"/>
              </a:rPr>
              <a:t>a </a:t>
            </a:r>
            <a:r>
              <a:rPr dirty="0" sz="1450" spc="-10">
                <a:latin typeface="Times New Roman"/>
                <a:cs typeface="Times New Roman"/>
              </a:rPr>
              <a:t>single rider and, </a:t>
            </a:r>
            <a:r>
              <a:rPr dirty="0" sz="1450" spc="-5">
                <a:latin typeface="Times New Roman"/>
                <a:cs typeface="Times New Roman"/>
              </a:rPr>
              <a:t>by </a:t>
            </a:r>
            <a:r>
              <a:rPr dirty="0" sz="1450" spc="-10">
                <a:latin typeface="Times New Roman"/>
                <a:cs typeface="Times New Roman"/>
              </a:rPr>
              <a:t>his splendid </a:t>
            </a:r>
            <a:r>
              <a:rPr dirty="0" sz="1450" spc="-15">
                <a:latin typeface="Times New Roman"/>
                <a:cs typeface="Times New Roman"/>
              </a:rPr>
              <a:t>armour,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high degree. Close after him there followed several baggage-waggons, fleeing  at an ungainly </a:t>
            </a:r>
            <a:r>
              <a:rPr dirty="0" sz="1450" spc="-15">
                <a:latin typeface="Times New Roman"/>
                <a:cs typeface="Times New Roman"/>
              </a:rPr>
              <a:t>canter, </a:t>
            </a:r>
            <a:r>
              <a:rPr dirty="0" sz="1450" spc="-10">
                <a:latin typeface="Times New Roman"/>
                <a:cs typeface="Times New Roman"/>
              </a:rPr>
              <a:t>the drivers flailing at the horses as if for life. These must  have run early in the day; </a:t>
            </a:r>
            <a:r>
              <a:rPr dirty="0" sz="1450" spc="-5">
                <a:latin typeface="Times New Roman"/>
                <a:cs typeface="Times New Roman"/>
              </a:rPr>
              <a:t>but </a:t>
            </a:r>
            <a:r>
              <a:rPr dirty="0" sz="1450" spc="-10">
                <a:latin typeface="Times New Roman"/>
                <a:cs typeface="Times New Roman"/>
              </a:rPr>
              <a:t>their cowardice was </a:t>
            </a:r>
            <a:r>
              <a:rPr dirty="0" sz="1450" spc="-5">
                <a:latin typeface="Times New Roman"/>
                <a:cs typeface="Times New Roman"/>
              </a:rPr>
              <a:t>not </a:t>
            </a:r>
            <a:r>
              <a:rPr dirty="0" sz="1450" spc="-10">
                <a:latin typeface="Times New Roman"/>
                <a:cs typeface="Times New Roman"/>
              </a:rPr>
              <a:t>to save them. For just  before they came abreast </a:t>
            </a:r>
            <a:r>
              <a:rPr dirty="0" sz="1450" spc="-5">
                <a:latin typeface="Times New Roman"/>
                <a:cs typeface="Times New Roman"/>
              </a:rPr>
              <a:t>of </a:t>
            </a:r>
            <a:r>
              <a:rPr dirty="0" sz="1450" spc="-10">
                <a:latin typeface="Times New Roman"/>
                <a:cs typeface="Times New Roman"/>
              </a:rPr>
              <a:t>where the lads stood wondering, </a:t>
            </a:r>
            <a:r>
              <a:rPr dirty="0" sz="1450" spc="-5">
                <a:latin typeface="Times New Roman"/>
                <a:cs typeface="Times New Roman"/>
              </a:rPr>
              <a:t>a </a:t>
            </a:r>
            <a:r>
              <a:rPr dirty="0" sz="1450" spc="-10">
                <a:latin typeface="Times New Roman"/>
                <a:cs typeface="Times New Roman"/>
              </a:rPr>
              <a:t>man in hacked  </a:t>
            </a:r>
            <a:r>
              <a:rPr dirty="0" sz="1450" spc="-15">
                <a:latin typeface="Times New Roman"/>
                <a:cs typeface="Times New Roman"/>
              </a:rPr>
              <a:t>armour, </a:t>
            </a:r>
            <a:r>
              <a:rPr dirty="0" sz="1450" spc="-10">
                <a:latin typeface="Times New Roman"/>
                <a:cs typeface="Times New Roman"/>
              </a:rPr>
              <a:t>and seemingly beside himself with </a:t>
            </a:r>
            <a:r>
              <a:rPr dirty="0" sz="1450" spc="-25">
                <a:latin typeface="Times New Roman"/>
                <a:cs typeface="Times New Roman"/>
              </a:rPr>
              <a:t>fury, </a:t>
            </a:r>
            <a:r>
              <a:rPr dirty="0" sz="1450" spc="-10">
                <a:latin typeface="Times New Roman"/>
                <a:cs typeface="Times New Roman"/>
              </a:rPr>
              <a:t>overtook the waggons, and  with the truncheon </a:t>
            </a:r>
            <a:r>
              <a:rPr dirty="0" sz="1450" spc="-5">
                <a:latin typeface="Times New Roman"/>
                <a:cs typeface="Times New Roman"/>
              </a:rPr>
              <a:t>of a </a:t>
            </a:r>
            <a:r>
              <a:rPr dirty="0" sz="1450" spc="-10">
                <a:latin typeface="Times New Roman"/>
                <a:cs typeface="Times New Roman"/>
              </a:rPr>
              <a:t>sword, began to cut the drivers down. Some leaped  from their places and plunged into the wood; the others </a:t>
            </a:r>
            <a:r>
              <a:rPr dirty="0" sz="1450" spc="-5">
                <a:latin typeface="Times New Roman"/>
                <a:cs typeface="Times New Roman"/>
              </a:rPr>
              <a:t>he </a:t>
            </a:r>
            <a:r>
              <a:rPr dirty="0" sz="1450" spc="-10">
                <a:latin typeface="Times New Roman"/>
                <a:cs typeface="Times New Roman"/>
              </a:rPr>
              <a:t>sabred as they sat,  cursing them the while for cowards in </a:t>
            </a:r>
            <a:r>
              <a:rPr dirty="0" sz="1450" spc="-5">
                <a:latin typeface="Times New Roman"/>
                <a:cs typeface="Times New Roman"/>
              </a:rPr>
              <a:t>a </a:t>
            </a:r>
            <a:r>
              <a:rPr dirty="0" sz="1450" spc="-10">
                <a:latin typeface="Times New Roman"/>
                <a:cs typeface="Times New Roman"/>
              </a:rPr>
              <a:t>voice that was scarce</a:t>
            </a:r>
            <a:r>
              <a:rPr dirty="0" sz="1450" spc="75">
                <a:latin typeface="Times New Roman"/>
                <a:cs typeface="Times New Roman"/>
              </a:rPr>
              <a:t> </a:t>
            </a:r>
            <a:r>
              <a:rPr dirty="0" sz="1450" spc="-10">
                <a:latin typeface="Times New Roman"/>
                <a:cs typeface="Times New Roman"/>
              </a:rPr>
              <a:t>human.</a:t>
            </a:r>
            <a:endParaRPr sz="1450">
              <a:latin typeface="Times New Roman"/>
              <a:cs typeface="Times New Roman"/>
            </a:endParaRPr>
          </a:p>
          <a:p>
            <a:pPr algn="just" marL="12700" marR="5715">
              <a:lnSpc>
                <a:spcPts val="1730"/>
              </a:lnSpc>
              <a:spcBef>
                <a:spcPts val="560"/>
              </a:spcBef>
            </a:pPr>
            <a:r>
              <a:rPr dirty="0" sz="1450" spc="-10">
                <a:latin typeface="Times New Roman"/>
                <a:cs typeface="Times New Roman"/>
              </a:rPr>
              <a:t>All this time the noise in the distance had continued to increase; the rumble </a:t>
            </a:r>
            <a:r>
              <a:rPr dirty="0" sz="1450" spc="-5">
                <a:latin typeface="Times New Roman"/>
                <a:cs typeface="Times New Roman"/>
              </a:rPr>
              <a:t>of  </a:t>
            </a:r>
            <a:r>
              <a:rPr dirty="0" sz="1450" spc="-10">
                <a:latin typeface="Times New Roman"/>
                <a:cs typeface="Times New Roman"/>
              </a:rPr>
              <a:t>carts, the clatter </a:t>
            </a:r>
            <a:r>
              <a:rPr dirty="0" sz="1450" spc="-5">
                <a:latin typeface="Times New Roman"/>
                <a:cs typeface="Times New Roman"/>
              </a:rPr>
              <a:t>of </a:t>
            </a:r>
            <a:r>
              <a:rPr dirty="0" sz="1450" spc="-10">
                <a:latin typeface="Times New Roman"/>
                <a:cs typeface="Times New Roman"/>
              </a:rPr>
              <a:t>horses, the cries </a:t>
            </a:r>
            <a:r>
              <a:rPr dirty="0" sz="1450" spc="-5">
                <a:latin typeface="Times New Roman"/>
                <a:cs typeface="Times New Roman"/>
              </a:rPr>
              <a:t>of </a:t>
            </a:r>
            <a:r>
              <a:rPr dirty="0" sz="1450" spc="-10">
                <a:latin typeface="Times New Roman"/>
                <a:cs typeface="Times New Roman"/>
              </a:rPr>
              <a:t>men, </a:t>
            </a:r>
            <a:r>
              <a:rPr dirty="0" sz="1450" spc="-5">
                <a:latin typeface="Times New Roman"/>
                <a:cs typeface="Times New Roman"/>
              </a:rPr>
              <a:t>a </a:t>
            </a:r>
            <a:r>
              <a:rPr dirty="0" sz="1450" spc="-10">
                <a:latin typeface="Times New Roman"/>
                <a:cs typeface="Times New Roman"/>
              </a:rPr>
              <a:t>great, confused </a:t>
            </a:r>
            <a:r>
              <a:rPr dirty="0" sz="1450" spc="-15">
                <a:latin typeface="Times New Roman"/>
                <a:cs typeface="Times New Roman"/>
              </a:rPr>
              <a:t>rumour, </a:t>
            </a:r>
            <a:r>
              <a:rPr dirty="0" sz="1450" spc="-10">
                <a:latin typeface="Times New Roman"/>
                <a:cs typeface="Times New Roman"/>
              </a:rPr>
              <a:t>came  swelling </a:t>
            </a:r>
            <a:r>
              <a:rPr dirty="0" sz="1450" spc="-5">
                <a:latin typeface="Times New Roman"/>
                <a:cs typeface="Times New Roman"/>
              </a:rPr>
              <a:t>on </a:t>
            </a:r>
            <a:r>
              <a:rPr dirty="0" sz="1450" spc="-10">
                <a:latin typeface="Times New Roman"/>
                <a:cs typeface="Times New Roman"/>
              </a:rPr>
              <a:t>the wind; and it was plain that the </a:t>
            </a:r>
            <a:r>
              <a:rPr dirty="0" sz="1450" spc="-5">
                <a:latin typeface="Times New Roman"/>
                <a:cs typeface="Times New Roman"/>
              </a:rPr>
              <a:t>rout of a </a:t>
            </a:r>
            <a:r>
              <a:rPr dirty="0" sz="1450" spc="-10">
                <a:latin typeface="Times New Roman"/>
                <a:cs typeface="Times New Roman"/>
              </a:rPr>
              <a:t>whole army was  pouring, like an inundation, down the</a:t>
            </a:r>
            <a:r>
              <a:rPr dirty="0" sz="1450" spc="25">
                <a:latin typeface="Times New Roman"/>
                <a:cs typeface="Times New Roman"/>
              </a:rPr>
              <a:t> </a:t>
            </a:r>
            <a:r>
              <a:rPr dirty="0" sz="1450" spc="-10">
                <a:latin typeface="Times New Roman"/>
                <a:cs typeface="Times New Roman"/>
              </a:rPr>
              <a:t>road.</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Dick stood sombre. He had meant to follow the highway till the turn</a:t>
            </a:r>
            <a:r>
              <a:rPr dirty="0" sz="1450" spc="120">
                <a:latin typeface="Times New Roman"/>
                <a:cs typeface="Times New Roman"/>
              </a:rPr>
              <a:t> </a:t>
            </a:r>
            <a:r>
              <a:rPr dirty="0" sz="1450" spc="-10">
                <a:latin typeface="Times New Roman"/>
                <a:cs typeface="Times New Roman"/>
              </a:rPr>
              <a:t>for</a:t>
            </a:r>
            <a:endParaRPr sz="145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marL="12700" marR="13335">
              <a:lnSpc>
                <a:spcPts val="1730"/>
              </a:lnSpc>
              <a:spcBef>
                <a:spcPts val="155"/>
              </a:spcBef>
            </a:pPr>
            <a:r>
              <a:rPr dirty="0" sz="1450" spc="-10">
                <a:latin typeface="Times New Roman"/>
                <a:cs typeface="Times New Roman"/>
              </a:rPr>
              <a:t>Holywood, and now </a:t>
            </a:r>
            <a:r>
              <a:rPr dirty="0" sz="1450" spc="-5">
                <a:latin typeface="Times New Roman"/>
                <a:cs typeface="Times New Roman"/>
              </a:rPr>
              <a:t>he </a:t>
            </a:r>
            <a:r>
              <a:rPr dirty="0" sz="1450" spc="-10">
                <a:latin typeface="Times New Roman"/>
                <a:cs typeface="Times New Roman"/>
              </a:rPr>
              <a:t>had to change his plan. But above all, </a:t>
            </a:r>
            <a:r>
              <a:rPr dirty="0" sz="1450" spc="-5">
                <a:latin typeface="Times New Roman"/>
                <a:cs typeface="Times New Roman"/>
              </a:rPr>
              <a:t>he </a:t>
            </a:r>
            <a:r>
              <a:rPr dirty="0" sz="1450" spc="-10">
                <a:latin typeface="Times New Roman"/>
                <a:cs typeface="Times New Roman"/>
              </a:rPr>
              <a:t>had  recognised the colours </a:t>
            </a:r>
            <a:r>
              <a:rPr dirty="0" sz="1450" spc="-5">
                <a:latin typeface="Times New Roman"/>
                <a:cs typeface="Times New Roman"/>
              </a:rPr>
              <a:t>of </a:t>
            </a:r>
            <a:r>
              <a:rPr dirty="0" sz="1450" spc="-10">
                <a:latin typeface="Times New Roman"/>
                <a:cs typeface="Times New Roman"/>
              </a:rPr>
              <a:t>Earl Risingham, and </a:t>
            </a:r>
            <a:r>
              <a:rPr dirty="0" sz="1450" spc="-5">
                <a:latin typeface="Times New Roman"/>
                <a:cs typeface="Times New Roman"/>
              </a:rPr>
              <a:t>he </a:t>
            </a:r>
            <a:r>
              <a:rPr dirty="0" sz="1450" spc="-10">
                <a:latin typeface="Times New Roman"/>
                <a:cs typeface="Times New Roman"/>
              </a:rPr>
              <a:t>knew that the battle had  </a:t>
            </a:r>
            <a:r>
              <a:rPr dirty="0" sz="1450" spc="-5">
                <a:latin typeface="Times New Roman"/>
                <a:cs typeface="Times New Roman"/>
              </a:rPr>
              <a:t>gone </a:t>
            </a:r>
            <a:r>
              <a:rPr dirty="0" sz="1450" spc="-10">
                <a:latin typeface="Times New Roman"/>
                <a:cs typeface="Times New Roman"/>
              </a:rPr>
              <a:t>finally against the rose </a:t>
            </a:r>
            <a:r>
              <a:rPr dirty="0" sz="1450" spc="-5">
                <a:latin typeface="Times New Roman"/>
                <a:cs typeface="Times New Roman"/>
              </a:rPr>
              <a:t>of </a:t>
            </a:r>
            <a:r>
              <a:rPr dirty="0" sz="1450" spc="-20">
                <a:latin typeface="Times New Roman"/>
                <a:cs typeface="Times New Roman"/>
              </a:rPr>
              <a:t>Lancaster. </a:t>
            </a:r>
            <a:r>
              <a:rPr dirty="0" sz="1450" spc="-10">
                <a:latin typeface="Times New Roman"/>
                <a:cs typeface="Times New Roman"/>
              </a:rPr>
              <a:t>Had Sir Daniel joined, and was </a:t>
            </a:r>
            <a:r>
              <a:rPr dirty="0" sz="1450" spc="-5">
                <a:latin typeface="Times New Roman"/>
                <a:cs typeface="Times New Roman"/>
              </a:rPr>
              <a:t>he  </a:t>
            </a:r>
            <a:r>
              <a:rPr dirty="0" sz="1450" spc="-10">
                <a:latin typeface="Times New Roman"/>
                <a:cs typeface="Times New Roman"/>
              </a:rPr>
              <a:t>now </a:t>
            </a:r>
            <a:r>
              <a:rPr dirty="0" sz="1450" spc="-5">
                <a:latin typeface="Times New Roman"/>
                <a:cs typeface="Times New Roman"/>
              </a:rPr>
              <a:t>a </a:t>
            </a:r>
            <a:r>
              <a:rPr dirty="0" sz="1450" spc="-10">
                <a:latin typeface="Times New Roman"/>
                <a:cs typeface="Times New Roman"/>
              </a:rPr>
              <a:t>fugitive and ruined? </a:t>
            </a:r>
            <a:r>
              <a:rPr dirty="0" sz="1450" spc="-5">
                <a:latin typeface="Times New Roman"/>
                <a:cs typeface="Times New Roman"/>
              </a:rPr>
              <a:t>or </a:t>
            </a:r>
            <a:r>
              <a:rPr dirty="0" sz="1450" spc="-10">
                <a:latin typeface="Times New Roman"/>
                <a:cs typeface="Times New Roman"/>
              </a:rPr>
              <a:t>had </a:t>
            </a:r>
            <a:r>
              <a:rPr dirty="0" sz="1450" spc="-5">
                <a:latin typeface="Times New Roman"/>
                <a:cs typeface="Times New Roman"/>
              </a:rPr>
              <a:t>he </a:t>
            </a:r>
            <a:r>
              <a:rPr dirty="0" sz="1450" spc="-10">
                <a:latin typeface="Times New Roman"/>
                <a:cs typeface="Times New Roman"/>
              </a:rPr>
              <a:t>deserted to the side </a:t>
            </a:r>
            <a:r>
              <a:rPr dirty="0" sz="1450" spc="-5">
                <a:latin typeface="Times New Roman"/>
                <a:cs typeface="Times New Roman"/>
              </a:rPr>
              <a:t>of </a:t>
            </a:r>
            <a:r>
              <a:rPr dirty="0" sz="1450" spc="-40">
                <a:latin typeface="Times New Roman"/>
                <a:cs typeface="Times New Roman"/>
              </a:rPr>
              <a:t>York, </a:t>
            </a:r>
            <a:r>
              <a:rPr dirty="0" sz="1450" spc="-10">
                <a:latin typeface="Times New Roman"/>
                <a:cs typeface="Times New Roman"/>
              </a:rPr>
              <a:t>and was </a:t>
            </a:r>
            <a:r>
              <a:rPr dirty="0" sz="1450" spc="-5">
                <a:latin typeface="Times New Roman"/>
                <a:cs typeface="Times New Roman"/>
              </a:rPr>
              <a:t>he  </a:t>
            </a:r>
            <a:r>
              <a:rPr dirty="0" sz="1450" spc="-10">
                <a:latin typeface="Times New Roman"/>
                <a:cs typeface="Times New Roman"/>
              </a:rPr>
              <a:t>forfeit to </a:t>
            </a:r>
            <a:r>
              <a:rPr dirty="0" sz="1450" spc="-5">
                <a:latin typeface="Times New Roman"/>
                <a:cs typeface="Times New Roman"/>
              </a:rPr>
              <a:t>honour? </a:t>
            </a:r>
            <a:r>
              <a:rPr dirty="0" sz="1450" spc="-10">
                <a:latin typeface="Times New Roman"/>
                <a:cs typeface="Times New Roman"/>
              </a:rPr>
              <a:t>It was an ugly</a:t>
            </a:r>
            <a:r>
              <a:rPr dirty="0" sz="1450" spc="15">
                <a:latin typeface="Times New Roman"/>
                <a:cs typeface="Times New Roman"/>
              </a:rPr>
              <a:t> </a:t>
            </a:r>
            <a:r>
              <a:rPr dirty="0" sz="1450" spc="-10">
                <a:latin typeface="Times New Roman"/>
                <a:cs typeface="Times New Roman"/>
              </a:rPr>
              <a:t>choice.</a:t>
            </a:r>
            <a:endParaRPr sz="1450">
              <a:latin typeface="Times New Roman"/>
              <a:cs typeface="Times New Roman"/>
            </a:endParaRPr>
          </a:p>
          <a:p>
            <a:pPr marL="12700" marR="13335">
              <a:lnSpc>
                <a:spcPts val="1730"/>
              </a:lnSpc>
              <a:spcBef>
                <a:spcPts val="570"/>
              </a:spcBef>
            </a:pPr>
            <a:r>
              <a:rPr dirty="0" sz="1450" spc="-10">
                <a:latin typeface="Times New Roman"/>
                <a:cs typeface="Times New Roman"/>
              </a:rPr>
              <a:t>“Come,” </a:t>
            </a:r>
            <a:r>
              <a:rPr dirty="0" sz="1450" spc="-5">
                <a:latin typeface="Times New Roman"/>
                <a:cs typeface="Times New Roman"/>
              </a:rPr>
              <a:t>he </a:t>
            </a:r>
            <a:r>
              <a:rPr dirty="0" sz="1450" spc="-10">
                <a:latin typeface="Times New Roman"/>
                <a:cs typeface="Times New Roman"/>
              </a:rPr>
              <a:t>said, sternly; and, turning </a:t>
            </a:r>
            <a:r>
              <a:rPr dirty="0" sz="1450" spc="-5">
                <a:latin typeface="Times New Roman"/>
                <a:cs typeface="Times New Roman"/>
              </a:rPr>
              <a:t>on </a:t>
            </a:r>
            <a:r>
              <a:rPr dirty="0" sz="1450" spc="-10">
                <a:latin typeface="Times New Roman"/>
                <a:cs typeface="Times New Roman"/>
              </a:rPr>
              <a:t>his heel, </a:t>
            </a:r>
            <a:r>
              <a:rPr dirty="0" sz="1450" spc="-5">
                <a:latin typeface="Times New Roman"/>
                <a:cs typeface="Times New Roman"/>
              </a:rPr>
              <a:t>he </a:t>
            </a:r>
            <a:r>
              <a:rPr dirty="0" sz="1450" spc="-10">
                <a:latin typeface="Times New Roman"/>
                <a:cs typeface="Times New Roman"/>
              </a:rPr>
              <a:t>began to walk forward  through the grove, with Matcham limping in his</a:t>
            </a:r>
            <a:r>
              <a:rPr dirty="0" sz="1450" spc="35">
                <a:latin typeface="Times New Roman"/>
                <a:cs typeface="Times New Roman"/>
              </a:rPr>
              <a:t> </a:t>
            </a:r>
            <a:r>
              <a:rPr dirty="0" sz="1450" spc="-25">
                <a:latin typeface="Times New Roman"/>
                <a:cs typeface="Times New Roman"/>
              </a:rPr>
              <a:t>rear.</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For some time they continued to thread the forest in silence. It was now  growing late; the sun was setting in the plain beyond Kettley; the tree-tops  overhead glowed golden; </a:t>
            </a:r>
            <a:r>
              <a:rPr dirty="0" sz="1450" spc="-5">
                <a:latin typeface="Times New Roman"/>
                <a:cs typeface="Times New Roman"/>
              </a:rPr>
              <a:t>but </a:t>
            </a:r>
            <a:r>
              <a:rPr dirty="0" sz="1450" spc="-10">
                <a:latin typeface="Times New Roman"/>
                <a:cs typeface="Times New Roman"/>
              </a:rPr>
              <a:t>the shadows had begun to grow darker and the  chill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to</a:t>
            </a:r>
            <a:r>
              <a:rPr dirty="0" sz="1450">
                <a:latin typeface="Times New Roman"/>
                <a:cs typeface="Times New Roman"/>
              </a:rPr>
              <a:t> </a:t>
            </a:r>
            <a:r>
              <a:rPr dirty="0" sz="1450" spc="-10">
                <a:latin typeface="Times New Roman"/>
                <a:cs typeface="Times New Roman"/>
              </a:rPr>
              <a:t>fall.</a:t>
            </a:r>
            <a:endParaRPr sz="1450">
              <a:latin typeface="Times New Roman"/>
              <a:cs typeface="Times New Roman"/>
            </a:endParaRPr>
          </a:p>
          <a:p>
            <a:pPr algn="just" marL="12700" marR="348615">
              <a:lnSpc>
                <a:spcPts val="2300"/>
              </a:lnSpc>
              <a:spcBef>
                <a:spcPts val="114"/>
              </a:spcBef>
            </a:pPr>
            <a:r>
              <a:rPr dirty="0" sz="1450" spc="-10">
                <a:latin typeface="Times New Roman"/>
                <a:cs typeface="Times New Roman"/>
              </a:rPr>
              <a:t>“If there were anything to eat!” cried Dick, </a:t>
            </a:r>
            <a:r>
              <a:rPr dirty="0" sz="1450" spc="-20">
                <a:latin typeface="Times New Roman"/>
                <a:cs typeface="Times New Roman"/>
              </a:rPr>
              <a:t>suddenly, </a:t>
            </a:r>
            <a:r>
              <a:rPr dirty="0" sz="1450" spc="-10">
                <a:latin typeface="Times New Roman"/>
                <a:cs typeface="Times New Roman"/>
              </a:rPr>
              <a:t>pausing as </a:t>
            </a:r>
            <a:r>
              <a:rPr dirty="0" sz="1450" spc="-5">
                <a:latin typeface="Times New Roman"/>
                <a:cs typeface="Times New Roman"/>
              </a:rPr>
              <a:t>he </a:t>
            </a:r>
            <a:r>
              <a:rPr dirty="0" sz="1450" spc="-10">
                <a:latin typeface="Times New Roman"/>
                <a:cs typeface="Times New Roman"/>
              </a:rPr>
              <a:t>spoke.  Matcham sat down and began to</a:t>
            </a:r>
            <a:r>
              <a:rPr dirty="0" sz="1450" spc="15">
                <a:latin typeface="Times New Roman"/>
                <a:cs typeface="Times New Roman"/>
              </a:rPr>
              <a:t> </a:t>
            </a:r>
            <a:r>
              <a:rPr dirty="0" sz="1450" spc="-10">
                <a:latin typeface="Times New Roman"/>
                <a:cs typeface="Times New Roman"/>
              </a:rPr>
              <a:t>weep.</a:t>
            </a:r>
            <a:endParaRPr sz="1450">
              <a:latin typeface="Times New Roman"/>
              <a:cs typeface="Times New Roman"/>
            </a:endParaRPr>
          </a:p>
          <a:p>
            <a:pPr algn="just" marL="12700" marR="10795">
              <a:lnSpc>
                <a:spcPts val="1730"/>
              </a:lnSpc>
              <a:spcBef>
                <a:spcPts val="465"/>
              </a:spcBef>
            </a:pPr>
            <a:r>
              <a:rPr dirty="0" sz="1450" spc="-60">
                <a:latin typeface="Times New Roman"/>
                <a:cs typeface="Times New Roman"/>
              </a:rPr>
              <a:t>“Ye </a:t>
            </a:r>
            <a:r>
              <a:rPr dirty="0" sz="1450" spc="-10">
                <a:latin typeface="Times New Roman"/>
                <a:cs typeface="Times New Roman"/>
              </a:rPr>
              <a:t>can weep for </a:t>
            </a:r>
            <a:r>
              <a:rPr dirty="0" sz="1450" spc="-5">
                <a:latin typeface="Times New Roman"/>
                <a:cs typeface="Times New Roman"/>
              </a:rPr>
              <a:t>your </a:t>
            </a:r>
            <a:r>
              <a:rPr dirty="0" sz="1450" spc="-10">
                <a:latin typeface="Times New Roman"/>
                <a:cs typeface="Times New Roman"/>
              </a:rPr>
              <a:t>own </a:t>
            </a:r>
            <a:r>
              <a:rPr dirty="0" sz="1450" spc="-15">
                <a:latin typeface="Times New Roman"/>
                <a:cs typeface="Times New Roman"/>
              </a:rPr>
              <a:t>supper, </a:t>
            </a:r>
            <a:r>
              <a:rPr dirty="0" sz="1450" spc="-5">
                <a:latin typeface="Times New Roman"/>
                <a:cs typeface="Times New Roman"/>
              </a:rPr>
              <a:t>but </a:t>
            </a:r>
            <a:r>
              <a:rPr dirty="0" sz="1450" spc="-10">
                <a:latin typeface="Times New Roman"/>
                <a:cs typeface="Times New Roman"/>
              </a:rPr>
              <a:t>when it was to save </a:t>
            </a:r>
            <a:r>
              <a:rPr dirty="0" sz="1450" spc="-25">
                <a:latin typeface="Times New Roman"/>
                <a:cs typeface="Times New Roman"/>
              </a:rPr>
              <a:t>men’s </a:t>
            </a:r>
            <a:r>
              <a:rPr dirty="0" sz="1450" spc="-10">
                <a:latin typeface="Times New Roman"/>
                <a:cs typeface="Times New Roman"/>
              </a:rPr>
              <a:t>lives, </a:t>
            </a:r>
            <a:r>
              <a:rPr dirty="0" sz="1450" spc="-5">
                <a:latin typeface="Times New Roman"/>
                <a:cs typeface="Times New Roman"/>
              </a:rPr>
              <a:t>your  </a:t>
            </a:r>
            <a:r>
              <a:rPr dirty="0" sz="1450" spc="-10">
                <a:latin typeface="Times New Roman"/>
                <a:cs typeface="Times New Roman"/>
              </a:rPr>
              <a:t>heart was hard </a:t>
            </a:r>
            <a:r>
              <a:rPr dirty="0" sz="1450" spc="-5">
                <a:latin typeface="Times New Roman"/>
                <a:cs typeface="Times New Roman"/>
              </a:rPr>
              <a:t>enough,” </a:t>
            </a:r>
            <a:r>
              <a:rPr dirty="0" sz="1450" spc="-10">
                <a:latin typeface="Times New Roman"/>
                <a:cs typeface="Times New Roman"/>
              </a:rPr>
              <a:t>said Dick, </a:t>
            </a:r>
            <a:r>
              <a:rPr dirty="0" sz="1450" spc="-15">
                <a:latin typeface="Times New Roman"/>
                <a:cs typeface="Times New Roman"/>
              </a:rPr>
              <a:t>contemptuously. </a:t>
            </a:r>
            <a:r>
              <a:rPr dirty="0" sz="1450" spc="-10">
                <a:latin typeface="Times New Roman"/>
                <a:cs typeface="Times New Roman"/>
              </a:rPr>
              <a:t>“Y’ ’ave seven deaths  </a:t>
            </a:r>
            <a:r>
              <a:rPr dirty="0" sz="1450" spc="-5">
                <a:latin typeface="Times New Roman"/>
                <a:cs typeface="Times New Roman"/>
              </a:rPr>
              <a:t>upon your </a:t>
            </a:r>
            <a:r>
              <a:rPr dirty="0" sz="1450" spc="-10">
                <a:latin typeface="Times New Roman"/>
                <a:cs typeface="Times New Roman"/>
              </a:rPr>
              <a:t>conscience, Master </a:t>
            </a:r>
            <a:r>
              <a:rPr dirty="0" sz="1450" spc="-5">
                <a:latin typeface="Times New Roman"/>
                <a:cs typeface="Times New Roman"/>
              </a:rPr>
              <a:t>John; </a:t>
            </a:r>
            <a:r>
              <a:rPr dirty="0" sz="1450" spc="-10">
                <a:latin typeface="Times New Roman"/>
                <a:cs typeface="Times New Roman"/>
              </a:rPr>
              <a:t>I’ll ne’er forgive </a:t>
            </a:r>
            <a:r>
              <a:rPr dirty="0" sz="1450" spc="-5">
                <a:latin typeface="Times New Roman"/>
                <a:cs typeface="Times New Roman"/>
              </a:rPr>
              <a:t>you</a:t>
            </a:r>
            <a:r>
              <a:rPr dirty="0" sz="1450" spc="2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“Conscience!” cried Matcham, looking fiercely </a:t>
            </a:r>
            <a:r>
              <a:rPr dirty="0" sz="1450" spc="-5">
                <a:latin typeface="Times New Roman"/>
                <a:cs typeface="Times New Roman"/>
              </a:rPr>
              <a:t>up. </a:t>
            </a:r>
            <a:r>
              <a:rPr dirty="0" sz="1450" spc="-10">
                <a:latin typeface="Times New Roman"/>
                <a:cs typeface="Times New Roman"/>
              </a:rPr>
              <a:t>“Mine! And </a:t>
            </a:r>
            <a:r>
              <a:rPr dirty="0" sz="1450" spc="-5">
                <a:latin typeface="Times New Roman"/>
                <a:cs typeface="Times New Roman"/>
              </a:rPr>
              <a:t>ye </a:t>
            </a:r>
            <a:r>
              <a:rPr dirty="0" sz="1450" spc="-10">
                <a:latin typeface="Times New Roman"/>
                <a:cs typeface="Times New Roman"/>
              </a:rPr>
              <a:t>have the  </a:t>
            </a:r>
            <a:r>
              <a:rPr dirty="0" sz="1450" spc="-25">
                <a:latin typeface="Times New Roman"/>
                <a:cs typeface="Times New Roman"/>
              </a:rPr>
              <a:t>man’s </a:t>
            </a:r>
            <a:r>
              <a:rPr dirty="0" sz="1450" spc="-10">
                <a:latin typeface="Times New Roman"/>
                <a:cs typeface="Times New Roman"/>
              </a:rPr>
              <a:t>red blood </a:t>
            </a:r>
            <a:r>
              <a:rPr dirty="0" sz="1450" spc="-5">
                <a:latin typeface="Times New Roman"/>
                <a:cs typeface="Times New Roman"/>
              </a:rPr>
              <a:t>upon your </a:t>
            </a:r>
            <a:r>
              <a:rPr dirty="0" sz="1450" spc="-10">
                <a:latin typeface="Times New Roman"/>
                <a:cs typeface="Times New Roman"/>
              </a:rPr>
              <a:t>dagger! And wherefore did </a:t>
            </a:r>
            <a:r>
              <a:rPr dirty="0" sz="1450" spc="-5">
                <a:latin typeface="Times New Roman"/>
                <a:cs typeface="Times New Roman"/>
              </a:rPr>
              <a:t>ye </a:t>
            </a:r>
            <a:r>
              <a:rPr dirty="0" sz="1450" spc="-10">
                <a:latin typeface="Times New Roman"/>
                <a:cs typeface="Times New Roman"/>
              </a:rPr>
              <a:t>slay him, the </a:t>
            </a:r>
            <a:r>
              <a:rPr dirty="0" sz="1450" spc="-5">
                <a:latin typeface="Times New Roman"/>
                <a:cs typeface="Times New Roman"/>
              </a:rPr>
              <a:t>poor  </a:t>
            </a:r>
            <a:r>
              <a:rPr dirty="0" sz="1450" spc="-10">
                <a:latin typeface="Times New Roman"/>
                <a:cs typeface="Times New Roman"/>
              </a:rPr>
              <a:t>soul? He drew his </a:t>
            </a:r>
            <a:r>
              <a:rPr dirty="0" sz="1450" spc="-25">
                <a:latin typeface="Times New Roman"/>
                <a:cs typeface="Times New Roman"/>
              </a:rPr>
              <a:t>arrow, </a:t>
            </a:r>
            <a:r>
              <a:rPr dirty="0" sz="1450" spc="-5">
                <a:latin typeface="Times New Roman"/>
                <a:cs typeface="Times New Roman"/>
              </a:rPr>
              <a:t>but he </a:t>
            </a:r>
            <a:r>
              <a:rPr dirty="0" sz="1450" spc="-10">
                <a:latin typeface="Times New Roman"/>
                <a:cs typeface="Times New Roman"/>
              </a:rPr>
              <a:t>let </a:t>
            </a:r>
            <a:r>
              <a:rPr dirty="0" sz="1450" spc="-5">
                <a:latin typeface="Times New Roman"/>
                <a:cs typeface="Times New Roman"/>
              </a:rPr>
              <a:t>not </a:t>
            </a:r>
            <a:r>
              <a:rPr dirty="0" sz="1450" spc="-10">
                <a:latin typeface="Times New Roman"/>
                <a:cs typeface="Times New Roman"/>
              </a:rPr>
              <a:t>fly; </a:t>
            </a:r>
            <a:r>
              <a:rPr dirty="0" sz="1450" spc="-5">
                <a:latin typeface="Times New Roman"/>
                <a:cs typeface="Times New Roman"/>
              </a:rPr>
              <a:t>he </a:t>
            </a:r>
            <a:r>
              <a:rPr dirty="0" sz="1450" spc="-10">
                <a:latin typeface="Times New Roman"/>
                <a:cs typeface="Times New Roman"/>
              </a:rPr>
              <a:t>held </a:t>
            </a:r>
            <a:r>
              <a:rPr dirty="0" sz="1450" spc="-5">
                <a:latin typeface="Times New Roman"/>
                <a:cs typeface="Times New Roman"/>
              </a:rPr>
              <a:t>you </a:t>
            </a:r>
            <a:r>
              <a:rPr dirty="0" sz="1450" spc="-10">
                <a:latin typeface="Times New Roman"/>
                <a:cs typeface="Times New Roman"/>
              </a:rPr>
              <a:t>in his hand, and spared  </a:t>
            </a:r>
            <a:r>
              <a:rPr dirty="0" sz="1450" spc="-5">
                <a:latin typeface="Times New Roman"/>
                <a:cs typeface="Times New Roman"/>
              </a:rPr>
              <a:t>you! </a:t>
            </a:r>
            <a:r>
              <a:rPr dirty="0" sz="1450" spc="-20">
                <a:latin typeface="Times New Roman"/>
                <a:cs typeface="Times New Roman"/>
              </a:rPr>
              <a:t>’Tis </a:t>
            </a:r>
            <a:r>
              <a:rPr dirty="0" sz="1450" spc="-10">
                <a:latin typeface="Times New Roman"/>
                <a:cs typeface="Times New Roman"/>
              </a:rPr>
              <a:t>as brave to kill </a:t>
            </a:r>
            <a:r>
              <a:rPr dirty="0" sz="1450" spc="-5">
                <a:latin typeface="Times New Roman"/>
                <a:cs typeface="Times New Roman"/>
              </a:rPr>
              <a:t>a </a:t>
            </a:r>
            <a:r>
              <a:rPr dirty="0" sz="1450" spc="-10">
                <a:latin typeface="Times New Roman"/>
                <a:cs typeface="Times New Roman"/>
              </a:rPr>
              <a:t>kitten, as </a:t>
            </a:r>
            <a:r>
              <a:rPr dirty="0" sz="1450" spc="-5">
                <a:latin typeface="Times New Roman"/>
                <a:cs typeface="Times New Roman"/>
              </a:rPr>
              <a:t>a </a:t>
            </a:r>
            <a:r>
              <a:rPr dirty="0" sz="1450" spc="-10">
                <a:latin typeface="Times New Roman"/>
                <a:cs typeface="Times New Roman"/>
              </a:rPr>
              <a:t>man that </a:t>
            </a:r>
            <a:r>
              <a:rPr dirty="0" sz="1450" spc="-5">
                <a:latin typeface="Times New Roman"/>
                <a:cs typeface="Times New Roman"/>
              </a:rPr>
              <a:t>not </a:t>
            </a:r>
            <a:r>
              <a:rPr dirty="0" sz="1450" spc="-10">
                <a:latin typeface="Times New Roman"/>
                <a:cs typeface="Times New Roman"/>
              </a:rPr>
              <a:t>defends</a:t>
            </a:r>
            <a:r>
              <a:rPr dirty="0" sz="1450" spc="80">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Dick was struck</a:t>
            </a:r>
            <a:r>
              <a:rPr dirty="0" sz="1450">
                <a:latin typeface="Times New Roman"/>
                <a:cs typeface="Times New Roman"/>
              </a:rPr>
              <a:t> </a:t>
            </a:r>
            <a:r>
              <a:rPr dirty="0" sz="1450" spc="-10">
                <a:latin typeface="Times New Roman"/>
                <a:cs typeface="Times New Roman"/>
              </a:rPr>
              <a:t>dumb.</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“I slew him </a:t>
            </a:r>
            <a:r>
              <a:rPr dirty="0" sz="1450" spc="-25">
                <a:latin typeface="Times New Roman"/>
                <a:cs typeface="Times New Roman"/>
              </a:rPr>
              <a:t>fair. </a:t>
            </a:r>
            <a:r>
              <a:rPr dirty="0" sz="1450" spc="-5">
                <a:latin typeface="Times New Roman"/>
                <a:cs typeface="Times New Roman"/>
              </a:rPr>
              <a:t>I </a:t>
            </a:r>
            <a:r>
              <a:rPr dirty="0" sz="1450" spc="-10">
                <a:latin typeface="Times New Roman"/>
                <a:cs typeface="Times New Roman"/>
              </a:rPr>
              <a:t>ran me in </a:t>
            </a:r>
            <a:r>
              <a:rPr dirty="0" sz="1450" spc="-5">
                <a:latin typeface="Times New Roman"/>
                <a:cs typeface="Times New Roman"/>
              </a:rPr>
              <a:t>upon </a:t>
            </a:r>
            <a:r>
              <a:rPr dirty="0" sz="1450" spc="-10">
                <a:latin typeface="Times New Roman"/>
                <a:cs typeface="Times New Roman"/>
              </a:rPr>
              <a:t>his </a:t>
            </a:r>
            <a:r>
              <a:rPr dirty="0" sz="1450" spc="-25">
                <a:latin typeface="Times New Roman"/>
                <a:cs typeface="Times New Roman"/>
              </a:rPr>
              <a:t>bow,” </a:t>
            </a:r>
            <a:r>
              <a:rPr dirty="0" sz="1450" spc="-5">
                <a:latin typeface="Times New Roman"/>
                <a:cs typeface="Times New Roman"/>
              </a:rPr>
              <a:t>he</a:t>
            </a:r>
            <a:r>
              <a:rPr dirty="0" sz="1450" spc="70">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coward </a:t>
            </a:r>
            <a:r>
              <a:rPr dirty="0" sz="1450" spc="-25">
                <a:latin typeface="Times New Roman"/>
                <a:cs typeface="Times New Roman"/>
              </a:rPr>
              <a:t>blow,” </a:t>
            </a:r>
            <a:r>
              <a:rPr dirty="0" sz="1450" spc="-10">
                <a:latin typeface="Times New Roman"/>
                <a:cs typeface="Times New Roman"/>
              </a:rPr>
              <a:t>returned Matcham. “Y’ are </a:t>
            </a:r>
            <a:r>
              <a:rPr dirty="0" sz="1450" spc="-5">
                <a:latin typeface="Times New Roman"/>
                <a:cs typeface="Times New Roman"/>
              </a:rPr>
              <a:t>but a lout </a:t>
            </a:r>
            <a:r>
              <a:rPr dirty="0" sz="1450" spc="-10">
                <a:latin typeface="Times New Roman"/>
                <a:cs typeface="Times New Roman"/>
              </a:rPr>
              <a:t>and </a:t>
            </a:r>
            <a:r>
              <a:rPr dirty="0" sz="1450" spc="-25">
                <a:latin typeface="Times New Roman"/>
                <a:cs typeface="Times New Roman"/>
              </a:rPr>
              <a:t>bully,  </a:t>
            </a:r>
            <a:r>
              <a:rPr dirty="0" sz="1450" spc="-10">
                <a:latin typeface="Times New Roman"/>
                <a:cs typeface="Times New Roman"/>
              </a:rPr>
              <a:t>Master Dick; </a:t>
            </a:r>
            <a:r>
              <a:rPr dirty="0" sz="1450" spc="-5">
                <a:latin typeface="Times New Roman"/>
                <a:cs typeface="Times New Roman"/>
              </a:rPr>
              <a:t>ye but </a:t>
            </a:r>
            <a:r>
              <a:rPr dirty="0" sz="1450" spc="-10">
                <a:latin typeface="Times New Roman"/>
                <a:cs typeface="Times New Roman"/>
              </a:rPr>
              <a:t>abuse advantages; let there come </a:t>
            </a:r>
            <a:r>
              <a:rPr dirty="0" sz="1450" spc="-5">
                <a:latin typeface="Times New Roman"/>
                <a:cs typeface="Times New Roman"/>
              </a:rPr>
              <a:t>a </a:t>
            </a:r>
            <a:r>
              <a:rPr dirty="0" sz="1450" spc="-15">
                <a:latin typeface="Times New Roman"/>
                <a:cs typeface="Times New Roman"/>
              </a:rPr>
              <a:t>stronger, </a:t>
            </a:r>
            <a:r>
              <a:rPr dirty="0" sz="1450" spc="-10">
                <a:latin typeface="Times New Roman"/>
                <a:cs typeface="Times New Roman"/>
              </a:rPr>
              <a:t>we will see  </a:t>
            </a:r>
            <a:r>
              <a:rPr dirty="0" sz="1450" spc="-5">
                <a:latin typeface="Times New Roman"/>
                <a:cs typeface="Times New Roman"/>
              </a:rPr>
              <a:t>you </a:t>
            </a:r>
            <a:r>
              <a:rPr dirty="0" sz="1450" spc="-10">
                <a:latin typeface="Times New Roman"/>
                <a:cs typeface="Times New Roman"/>
              </a:rPr>
              <a:t>truckle at his </a:t>
            </a:r>
            <a:r>
              <a:rPr dirty="0" sz="1450" spc="-5">
                <a:latin typeface="Times New Roman"/>
                <a:cs typeface="Times New Roman"/>
              </a:rPr>
              <a:t>boot! </a:t>
            </a:r>
            <a:r>
              <a:rPr dirty="0" sz="1450" spc="-85">
                <a:latin typeface="Times New Roman"/>
                <a:cs typeface="Times New Roman"/>
              </a:rPr>
              <a:t>Ye </a:t>
            </a:r>
            <a:r>
              <a:rPr dirty="0" sz="1450" spc="-10">
                <a:latin typeface="Times New Roman"/>
                <a:cs typeface="Times New Roman"/>
              </a:rPr>
              <a:t>care </a:t>
            </a:r>
            <a:r>
              <a:rPr dirty="0" sz="1450" spc="-5">
                <a:latin typeface="Times New Roman"/>
                <a:cs typeface="Times New Roman"/>
              </a:rPr>
              <a:t>not </a:t>
            </a:r>
            <a:r>
              <a:rPr dirty="0" sz="1450" spc="-10">
                <a:latin typeface="Times New Roman"/>
                <a:cs typeface="Times New Roman"/>
              </a:rPr>
              <a:t>for vengeance, neither—for </a:t>
            </a:r>
            <a:r>
              <a:rPr dirty="0" sz="1450" spc="-5">
                <a:latin typeface="Times New Roman"/>
                <a:cs typeface="Times New Roman"/>
              </a:rPr>
              <a:t>your </a:t>
            </a:r>
            <a:r>
              <a:rPr dirty="0" sz="1450" spc="-15">
                <a:latin typeface="Times New Roman"/>
                <a:cs typeface="Times New Roman"/>
              </a:rPr>
              <a:t>father’s  </a:t>
            </a:r>
            <a:r>
              <a:rPr dirty="0" sz="1450" spc="-10">
                <a:latin typeface="Times New Roman"/>
                <a:cs typeface="Times New Roman"/>
              </a:rPr>
              <a:t>death that goes unpaid, and his </a:t>
            </a:r>
            <a:r>
              <a:rPr dirty="0" sz="1450" spc="-5">
                <a:latin typeface="Times New Roman"/>
                <a:cs typeface="Times New Roman"/>
              </a:rPr>
              <a:t>poor ghost </a:t>
            </a:r>
            <a:r>
              <a:rPr dirty="0" sz="1450" spc="-10">
                <a:latin typeface="Times New Roman"/>
                <a:cs typeface="Times New Roman"/>
              </a:rPr>
              <a:t>that clamoureth for justice. But if  there come </a:t>
            </a:r>
            <a:r>
              <a:rPr dirty="0" sz="1450" spc="-5">
                <a:latin typeface="Times New Roman"/>
                <a:cs typeface="Times New Roman"/>
              </a:rPr>
              <a:t>but a poor </a:t>
            </a:r>
            <a:r>
              <a:rPr dirty="0" sz="1450" spc="-10">
                <a:latin typeface="Times New Roman"/>
                <a:cs typeface="Times New Roman"/>
              </a:rPr>
              <a:t>creature in </a:t>
            </a:r>
            <a:r>
              <a:rPr dirty="0" sz="1450" spc="-5">
                <a:latin typeface="Times New Roman"/>
                <a:cs typeface="Times New Roman"/>
              </a:rPr>
              <a:t>your </a:t>
            </a:r>
            <a:r>
              <a:rPr dirty="0" sz="1450" spc="-10">
                <a:latin typeface="Times New Roman"/>
                <a:cs typeface="Times New Roman"/>
              </a:rPr>
              <a:t>hands that lacketh skill and strength,  and would befriend </a:t>
            </a:r>
            <a:r>
              <a:rPr dirty="0" sz="1450" spc="-5">
                <a:latin typeface="Times New Roman"/>
                <a:cs typeface="Times New Roman"/>
              </a:rPr>
              <a:t>you, </a:t>
            </a:r>
            <a:r>
              <a:rPr dirty="0" sz="1450" spc="-10">
                <a:latin typeface="Times New Roman"/>
                <a:cs typeface="Times New Roman"/>
              </a:rPr>
              <a:t>down she shall</a:t>
            </a:r>
            <a:r>
              <a:rPr dirty="0" sz="1450" spc="20">
                <a:latin typeface="Times New Roman"/>
                <a:cs typeface="Times New Roman"/>
              </a:rPr>
              <a:t> </a:t>
            </a:r>
            <a:r>
              <a:rPr dirty="0" sz="1450" spc="-10">
                <a:latin typeface="Times New Roman"/>
                <a:cs typeface="Times New Roman"/>
              </a:rPr>
              <a:t>go!”</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Dick was too furious to observe that</a:t>
            </a:r>
            <a:r>
              <a:rPr dirty="0" sz="1450" spc="25">
                <a:latin typeface="Times New Roman"/>
                <a:cs typeface="Times New Roman"/>
              </a:rPr>
              <a:t> </a:t>
            </a:r>
            <a:r>
              <a:rPr dirty="0" sz="1450" spc="-10">
                <a:latin typeface="Times New Roman"/>
                <a:cs typeface="Times New Roman"/>
              </a:rPr>
              <a:t>“she.”</a:t>
            </a:r>
            <a:endParaRPr sz="1450">
              <a:latin typeface="Times New Roman"/>
              <a:cs typeface="Times New Roman"/>
            </a:endParaRPr>
          </a:p>
          <a:p>
            <a:pPr algn="just" marL="12700" marR="9525">
              <a:lnSpc>
                <a:spcPts val="1730"/>
              </a:lnSpc>
              <a:spcBef>
                <a:spcPts val="630"/>
              </a:spcBef>
            </a:pPr>
            <a:r>
              <a:rPr dirty="0" sz="1450" spc="-10">
                <a:latin typeface="Times New Roman"/>
                <a:cs typeface="Times New Roman"/>
              </a:rPr>
              <a:t>“Marry!” </a:t>
            </a:r>
            <a:r>
              <a:rPr dirty="0" sz="1450" spc="-5">
                <a:latin typeface="Times New Roman"/>
                <a:cs typeface="Times New Roman"/>
              </a:rPr>
              <a:t>he </a:t>
            </a:r>
            <a:r>
              <a:rPr dirty="0" sz="1450" spc="-10">
                <a:latin typeface="Times New Roman"/>
                <a:cs typeface="Times New Roman"/>
              </a:rPr>
              <a:t>cried, “and here is news! Of any two the </a:t>
            </a:r>
            <a:r>
              <a:rPr dirty="0" sz="1450" spc="-5">
                <a:latin typeface="Times New Roman"/>
                <a:cs typeface="Times New Roman"/>
              </a:rPr>
              <a:t>one </a:t>
            </a:r>
            <a:r>
              <a:rPr dirty="0" sz="1450" spc="-10">
                <a:latin typeface="Times New Roman"/>
                <a:cs typeface="Times New Roman"/>
              </a:rPr>
              <a:t>will still </a:t>
            </a:r>
            <a:r>
              <a:rPr dirty="0" sz="1450" spc="-5">
                <a:latin typeface="Times New Roman"/>
                <a:cs typeface="Times New Roman"/>
              </a:rPr>
              <a:t>be </a:t>
            </a:r>
            <a:r>
              <a:rPr dirty="0" sz="1450" spc="-20">
                <a:latin typeface="Times New Roman"/>
                <a:cs typeface="Times New Roman"/>
              </a:rPr>
              <a:t>stronger.  </a:t>
            </a:r>
            <a:r>
              <a:rPr dirty="0" sz="1450" spc="-10">
                <a:latin typeface="Times New Roman"/>
                <a:cs typeface="Times New Roman"/>
              </a:rPr>
              <a:t>The better man throweth the worse, and the worse is well served. </a:t>
            </a:r>
            <a:r>
              <a:rPr dirty="0" sz="1450" spc="-85">
                <a:latin typeface="Times New Roman"/>
                <a:cs typeface="Times New Roman"/>
              </a:rPr>
              <a:t>Ye </a:t>
            </a:r>
            <a:r>
              <a:rPr dirty="0" sz="1450" spc="-10">
                <a:latin typeface="Times New Roman"/>
                <a:cs typeface="Times New Roman"/>
              </a:rPr>
              <a:t>deserve </a:t>
            </a:r>
            <a:r>
              <a:rPr dirty="0" sz="1450" spc="-5">
                <a:latin typeface="Times New Roman"/>
                <a:cs typeface="Times New Roman"/>
              </a:rPr>
              <a:t>a  </a:t>
            </a:r>
            <a:r>
              <a:rPr dirty="0" sz="1450" spc="-10">
                <a:latin typeface="Times New Roman"/>
                <a:cs typeface="Times New Roman"/>
              </a:rPr>
              <a:t>belting, Master Matcham, for </a:t>
            </a:r>
            <a:r>
              <a:rPr dirty="0" sz="1450" spc="-5">
                <a:latin typeface="Times New Roman"/>
                <a:cs typeface="Times New Roman"/>
              </a:rPr>
              <a:t>your </a:t>
            </a:r>
            <a:r>
              <a:rPr dirty="0" sz="1450" spc="-10">
                <a:latin typeface="Times New Roman"/>
                <a:cs typeface="Times New Roman"/>
              </a:rPr>
              <a:t>ill-guidance and unthankfulness to  meward; and what </a:t>
            </a:r>
            <a:r>
              <a:rPr dirty="0" sz="1450" spc="-5">
                <a:latin typeface="Times New Roman"/>
                <a:cs typeface="Times New Roman"/>
              </a:rPr>
              <a:t>ye </a:t>
            </a:r>
            <a:r>
              <a:rPr dirty="0" sz="1450" spc="-10">
                <a:latin typeface="Times New Roman"/>
                <a:cs typeface="Times New Roman"/>
              </a:rPr>
              <a:t>deserve </a:t>
            </a:r>
            <a:r>
              <a:rPr dirty="0" sz="1450" spc="-5">
                <a:latin typeface="Times New Roman"/>
                <a:cs typeface="Times New Roman"/>
              </a:rPr>
              <a:t>ye </a:t>
            </a:r>
            <a:r>
              <a:rPr dirty="0" sz="1450" spc="-10">
                <a:latin typeface="Times New Roman"/>
                <a:cs typeface="Times New Roman"/>
              </a:rPr>
              <a:t>shall</a:t>
            </a:r>
            <a:r>
              <a:rPr dirty="0" sz="1450" spc="15">
                <a:latin typeface="Times New Roman"/>
                <a:cs typeface="Times New Roman"/>
              </a:rPr>
              <a:t> </a:t>
            </a:r>
            <a:r>
              <a:rPr dirty="0" sz="1450" spc="-10">
                <a:latin typeface="Times New Roman"/>
                <a:cs typeface="Times New Roman"/>
              </a:rPr>
              <a:t>have.”</a:t>
            </a:r>
            <a:endParaRPr sz="1450">
              <a:latin typeface="Times New Roman"/>
              <a:cs typeface="Times New Roman"/>
            </a:endParaRPr>
          </a:p>
          <a:p>
            <a:pPr algn="just" marL="12700" marR="13970">
              <a:lnSpc>
                <a:spcPts val="1730"/>
              </a:lnSpc>
              <a:spcBef>
                <a:spcPts val="570"/>
              </a:spcBef>
            </a:pPr>
            <a:r>
              <a:rPr dirty="0" sz="1450" spc="-10">
                <a:latin typeface="Times New Roman"/>
                <a:cs typeface="Times New Roman"/>
              </a:rPr>
              <a:t>And Dick, who, even in his angriest </a:t>
            </a:r>
            <a:r>
              <a:rPr dirty="0" sz="1450" spc="-20">
                <a:latin typeface="Times New Roman"/>
                <a:cs typeface="Times New Roman"/>
              </a:rPr>
              <a:t>temper, </a:t>
            </a:r>
            <a:r>
              <a:rPr dirty="0" sz="1450" spc="-10">
                <a:latin typeface="Times New Roman"/>
                <a:cs typeface="Times New Roman"/>
              </a:rPr>
              <a:t>still preserved the appearance </a:t>
            </a:r>
            <a:r>
              <a:rPr dirty="0" sz="1450" spc="-5">
                <a:latin typeface="Times New Roman"/>
                <a:cs typeface="Times New Roman"/>
              </a:rPr>
              <a:t>of  </a:t>
            </a:r>
            <a:r>
              <a:rPr dirty="0" sz="1450" spc="-10">
                <a:latin typeface="Times New Roman"/>
                <a:cs typeface="Times New Roman"/>
              </a:rPr>
              <a:t>composure, began to unbuckle his</a:t>
            </a:r>
            <a:r>
              <a:rPr dirty="0" sz="1450" spc="15">
                <a:latin typeface="Times New Roman"/>
                <a:cs typeface="Times New Roman"/>
              </a:rPr>
              <a:t> </a:t>
            </a:r>
            <a:r>
              <a:rPr dirty="0" sz="1450" spc="-10">
                <a:latin typeface="Times New Roman"/>
                <a:cs typeface="Times New Roman"/>
              </a:rPr>
              <a:t>belt.</a:t>
            </a:r>
            <a:endParaRPr sz="1450">
              <a:latin typeface="Times New Roman"/>
              <a:cs typeface="Times New Roman"/>
            </a:endParaRPr>
          </a:p>
          <a:p>
            <a:pPr algn="just" marL="12700" marR="7620">
              <a:lnSpc>
                <a:spcPts val="1730"/>
              </a:lnSpc>
              <a:spcBef>
                <a:spcPts val="575"/>
              </a:spcBef>
            </a:pPr>
            <a:r>
              <a:rPr dirty="0" sz="1450" spc="-10">
                <a:latin typeface="Times New Roman"/>
                <a:cs typeface="Times New Roman"/>
              </a:rPr>
              <a:t>“Here shall </a:t>
            </a:r>
            <a:r>
              <a:rPr dirty="0" sz="1450" spc="-5">
                <a:latin typeface="Times New Roman"/>
                <a:cs typeface="Times New Roman"/>
              </a:rPr>
              <a:t>be your </a:t>
            </a:r>
            <a:r>
              <a:rPr dirty="0" sz="1450" spc="-15">
                <a:latin typeface="Times New Roman"/>
                <a:cs typeface="Times New Roman"/>
              </a:rPr>
              <a:t>supper,” </a:t>
            </a:r>
            <a:r>
              <a:rPr dirty="0" sz="1450" spc="-5">
                <a:latin typeface="Times New Roman"/>
                <a:cs typeface="Times New Roman"/>
              </a:rPr>
              <a:t>he </a:t>
            </a:r>
            <a:r>
              <a:rPr dirty="0" sz="1450" spc="-10">
                <a:latin typeface="Times New Roman"/>
                <a:cs typeface="Times New Roman"/>
              </a:rPr>
              <a:t>said, </a:t>
            </a:r>
            <a:r>
              <a:rPr dirty="0" sz="1450" spc="-25">
                <a:latin typeface="Times New Roman"/>
                <a:cs typeface="Times New Roman"/>
              </a:rPr>
              <a:t>grimly. </a:t>
            </a:r>
            <a:r>
              <a:rPr dirty="0" sz="1450" spc="-10">
                <a:latin typeface="Times New Roman"/>
                <a:cs typeface="Times New Roman"/>
              </a:rPr>
              <a:t>Matcham had stopped his tears;  </a:t>
            </a:r>
            <a:r>
              <a:rPr dirty="0" sz="1450" spc="-5">
                <a:latin typeface="Times New Roman"/>
                <a:cs typeface="Times New Roman"/>
              </a:rPr>
              <a:t>he </a:t>
            </a:r>
            <a:r>
              <a:rPr dirty="0" sz="1450" spc="-10">
                <a:latin typeface="Times New Roman"/>
                <a:cs typeface="Times New Roman"/>
              </a:rPr>
              <a:t>was as white as </a:t>
            </a:r>
            <a:r>
              <a:rPr dirty="0" sz="1450" spc="-5">
                <a:latin typeface="Times New Roman"/>
                <a:cs typeface="Times New Roman"/>
              </a:rPr>
              <a:t>a </a:t>
            </a:r>
            <a:r>
              <a:rPr dirty="0" sz="1450" spc="-10">
                <a:latin typeface="Times New Roman"/>
                <a:cs typeface="Times New Roman"/>
              </a:rPr>
              <a:t>sheet, </a:t>
            </a:r>
            <a:r>
              <a:rPr dirty="0" sz="1450" spc="-5">
                <a:latin typeface="Times New Roman"/>
                <a:cs typeface="Times New Roman"/>
              </a:rPr>
              <a:t>but he </a:t>
            </a:r>
            <a:r>
              <a:rPr dirty="0" sz="1450" spc="-10">
                <a:latin typeface="Times New Roman"/>
                <a:cs typeface="Times New Roman"/>
              </a:rPr>
              <a:t>looked Dick steadily in the face, and never  moved.</a:t>
            </a:r>
            <a:r>
              <a:rPr dirty="0" sz="1450" spc="70">
                <a:latin typeface="Times New Roman"/>
                <a:cs typeface="Times New Roman"/>
              </a:rPr>
              <a:t> </a:t>
            </a:r>
            <a:r>
              <a:rPr dirty="0" sz="1450" spc="-10">
                <a:latin typeface="Times New Roman"/>
                <a:cs typeface="Times New Roman"/>
              </a:rPr>
              <a:t>Dick</a:t>
            </a:r>
            <a:r>
              <a:rPr dirty="0" sz="1450" spc="114">
                <a:latin typeface="Times New Roman"/>
                <a:cs typeface="Times New Roman"/>
              </a:rPr>
              <a:t> </a:t>
            </a:r>
            <a:r>
              <a:rPr dirty="0" sz="1450" spc="-10">
                <a:latin typeface="Times New Roman"/>
                <a:cs typeface="Times New Roman"/>
              </a:rPr>
              <a:t>took</a:t>
            </a:r>
            <a:r>
              <a:rPr dirty="0" sz="1450" spc="114">
                <a:latin typeface="Times New Roman"/>
                <a:cs typeface="Times New Roman"/>
              </a:rPr>
              <a:t> </a:t>
            </a:r>
            <a:r>
              <a:rPr dirty="0" sz="1450" spc="-5">
                <a:latin typeface="Times New Roman"/>
                <a:cs typeface="Times New Roman"/>
              </a:rPr>
              <a:t>a</a:t>
            </a:r>
            <a:r>
              <a:rPr dirty="0" sz="1450" spc="120">
                <a:latin typeface="Times New Roman"/>
                <a:cs typeface="Times New Roman"/>
              </a:rPr>
              <a:t> </a:t>
            </a:r>
            <a:r>
              <a:rPr dirty="0" sz="1450" spc="-10">
                <a:latin typeface="Times New Roman"/>
                <a:cs typeface="Times New Roman"/>
              </a:rPr>
              <a:t>step,</a:t>
            </a:r>
            <a:r>
              <a:rPr dirty="0" sz="1450" spc="114">
                <a:latin typeface="Times New Roman"/>
                <a:cs typeface="Times New Roman"/>
              </a:rPr>
              <a:t> </a:t>
            </a:r>
            <a:r>
              <a:rPr dirty="0" sz="1450" spc="-10">
                <a:latin typeface="Times New Roman"/>
                <a:cs typeface="Times New Roman"/>
              </a:rPr>
              <a:t>swinging</a:t>
            </a:r>
            <a:r>
              <a:rPr dirty="0" sz="1450" spc="120">
                <a:latin typeface="Times New Roman"/>
                <a:cs typeface="Times New Roman"/>
              </a:rPr>
              <a:t>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belt.</a:t>
            </a:r>
            <a:r>
              <a:rPr dirty="0" sz="1450" spc="114">
                <a:latin typeface="Times New Roman"/>
                <a:cs typeface="Times New Roman"/>
              </a:rPr>
              <a:t> </a:t>
            </a:r>
            <a:r>
              <a:rPr dirty="0" sz="1450" spc="-10">
                <a:latin typeface="Times New Roman"/>
                <a:cs typeface="Times New Roman"/>
              </a:rPr>
              <a:t>Then</a:t>
            </a:r>
            <a:r>
              <a:rPr dirty="0" sz="1450" spc="114">
                <a:latin typeface="Times New Roman"/>
                <a:cs typeface="Times New Roman"/>
              </a:rPr>
              <a:t> </a:t>
            </a:r>
            <a:r>
              <a:rPr dirty="0" sz="1450" spc="-5">
                <a:latin typeface="Times New Roman"/>
                <a:cs typeface="Times New Roman"/>
              </a:rPr>
              <a:t>he</a:t>
            </a:r>
            <a:r>
              <a:rPr dirty="0" sz="1450" spc="110">
                <a:latin typeface="Times New Roman"/>
                <a:cs typeface="Times New Roman"/>
              </a:rPr>
              <a:t> </a:t>
            </a:r>
            <a:r>
              <a:rPr dirty="0" sz="1450" spc="-10">
                <a:latin typeface="Times New Roman"/>
                <a:cs typeface="Times New Roman"/>
              </a:rPr>
              <a:t>paused,</a:t>
            </a:r>
            <a:r>
              <a:rPr dirty="0" sz="1450" spc="110">
                <a:latin typeface="Times New Roman"/>
                <a:cs typeface="Times New Roman"/>
              </a:rPr>
              <a:t> </a:t>
            </a:r>
            <a:r>
              <a:rPr dirty="0" sz="1450" spc="-10">
                <a:latin typeface="Times New Roman"/>
                <a:cs typeface="Times New Roman"/>
              </a:rPr>
              <a:t>embarrassed</a:t>
            </a:r>
            <a:r>
              <a:rPr dirty="0" sz="1450" spc="114">
                <a:latin typeface="Times New Roman"/>
                <a:cs typeface="Times New Roman"/>
              </a:rPr>
              <a:t> </a:t>
            </a:r>
            <a:r>
              <a:rPr dirty="0" sz="1450" spc="-5">
                <a:latin typeface="Times New Roman"/>
                <a:cs typeface="Times New Roman"/>
              </a:rPr>
              <a:t>by</a:t>
            </a:r>
            <a:endParaRPr sz="145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11430">
              <a:lnSpc>
                <a:spcPts val="1730"/>
              </a:lnSpc>
              <a:spcBef>
                <a:spcPts val="155"/>
              </a:spcBef>
            </a:pPr>
            <a:r>
              <a:rPr dirty="0" sz="1450" spc="-10">
                <a:latin typeface="Times New Roman"/>
                <a:cs typeface="Times New Roman"/>
              </a:rPr>
              <a:t>the </a:t>
            </a:r>
            <a:r>
              <a:rPr dirty="0" sz="1450" spc="-15">
                <a:latin typeface="Times New Roman"/>
                <a:cs typeface="Times New Roman"/>
              </a:rPr>
              <a:t>large </a:t>
            </a:r>
            <a:r>
              <a:rPr dirty="0" sz="1450" spc="-10">
                <a:latin typeface="Times New Roman"/>
                <a:cs typeface="Times New Roman"/>
              </a:rPr>
              <a:t>eyes and the thin, weary face </a:t>
            </a:r>
            <a:r>
              <a:rPr dirty="0" sz="1450" spc="-5">
                <a:latin typeface="Times New Roman"/>
                <a:cs typeface="Times New Roman"/>
              </a:rPr>
              <a:t>of </a:t>
            </a:r>
            <a:r>
              <a:rPr dirty="0" sz="1450" spc="-10">
                <a:latin typeface="Times New Roman"/>
                <a:cs typeface="Times New Roman"/>
              </a:rPr>
              <a:t>his companion. His courage began to  subside.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“Say </a:t>
            </a:r>
            <a:r>
              <a:rPr dirty="0" sz="1450" spc="-5">
                <a:latin typeface="Times New Roman"/>
                <a:cs typeface="Times New Roman"/>
              </a:rPr>
              <a:t>ye </a:t>
            </a:r>
            <a:r>
              <a:rPr dirty="0" sz="1450" spc="-10">
                <a:latin typeface="Times New Roman"/>
                <a:cs typeface="Times New Roman"/>
              </a:rPr>
              <a:t>were in the wrong, then,” </a:t>
            </a:r>
            <a:r>
              <a:rPr dirty="0" sz="1450" spc="-5">
                <a:latin typeface="Times New Roman"/>
                <a:cs typeface="Times New Roman"/>
              </a:rPr>
              <a:t>he </a:t>
            </a:r>
            <a:r>
              <a:rPr dirty="0" sz="1450" spc="-10">
                <a:latin typeface="Times New Roman"/>
                <a:cs typeface="Times New Roman"/>
              </a:rPr>
              <a:t>said,</a:t>
            </a:r>
            <a:r>
              <a:rPr dirty="0" sz="1450" spc="30">
                <a:latin typeface="Times New Roman"/>
                <a:cs typeface="Times New Roman"/>
              </a:rPr>
              <a:t> </a:t>
            </a:r>
            <a:r>
              <a:rPr dirty="0" sz="1450" spc="-25">
                <a:latin typeface="Times New Roman"/>
                <a:cs typeface="Times New Roman"/>
              </a:rPr>
              <a:t>lamely.</a:t>
            </a:r>
            <a:endParaRPr sz="1450">
              <a:latin typeface="Times New Roman"/>
              <a:cs typeface="Times New Roman"/>
            </a:endParaRPr>
          </a:p>
          <a:p>
            <a:pPr algn="just" marL="12700" marR="13335">
              <a:lnSpc>
                <a:spcPts val="1730"/>
              </a:lnSpc>
              <a:spcBef>
                <a:spcPts val="630"/>
              </a:spcBef>
            </a:pPr>
            <a:r>
              <a:rPr dirty="0" sz="1450" spc="-25">
                <a:latin typeface="Times New Roman"/>
                <a:cs typeface="Times New Roman"/>
              </a:rPr>
              <a:t>“Nay,” </a:t>
            </a:r>
            <a:r>
              <a:rPr dirty="0" sz="1450" spc="-10">
                <a:latin typeface="Times New Roman"/>
                <a:cs typeface="Times New Roman"/>
              </a:rPr>
              <a:t>said Matcham, “I was in the right. Come, cruel! </a:t>
            </a:r>
            <a:r>
              <a:rPr dirty="0" sz="1450" spc="-5">
                <a:latin typeface="Times New Roman"/>
                <a:cs typeface="Times New Roman"/>
              </a:rPr>
              <a:t>I be </a:t>
            </a:r>
            <a:r>
              <a:rPr dirty="0" sz="1450" spc="-10">
                <a:latin typeface="Times New Roman"/>
                <a:cs typeface="Times New Roman"/>
              </a:rPr>
              <a:t>lame; </a:t>
            </a:r>
            <a:r>
              <a:rPr dirty="0" sz="1450" spc="-5">
                <a:latin typeface="Times New Roman"/>
                <a:cs typeface="Times New Roman"/>
              </a:rPr>
              <a:t>I be </a:t>
            </a:r>
            <a:r>
              <a:rPr dirty="0" sz="1450" spc="-10">
                <a:latin typeface="Times New Roman"/>
                <a:cs typeface="Times New Roman"/>
              </a:rPr>
              <a:t>weary;  </a:t>
            </a:r>
            <a:r>
              <a:rPr dirty="0" sz="1450" spc="-5">
                <a:latin typeface="Times New Roman"/>
                <a:cs typeface="Times New Roman"/>
              </a:rPr>
              <a:t>I </a:t>
            </a:r>
            <a:r>
              <a:rPr dirty="0" sz="1450" spc="-10">
                <a:latin typeface="Times New Roman"/>
                <a:cs typeface="Times New Roman"/>
              </a:rPr>
              <a:t>resist </a:t>
            </a:r>
            <a:r>
              <a:rPr dirty="0" sz="1450" spc="-5">
                <a:latin typeface="Times New Roman"/>
                <a:cs typeface="Times New Roman"/>
              </a:rPr>
              <a:t>not; I </a:t>
            </a:r>
            <a:r>
              <a:rPr dirty="0" sz="1450" spc="-10">
                <a:latin typeface="Times New Roman"/>
                <a:cs typeface="Times New Roman"/>
              </a:rPr>
              <a:t>ne’er did thee hurt; come, beat</a:t>
            </a:r>
            <a:r>
              <a:rPr dirty="0" sz="1450" spc="30">
                <a:latin typeface="Times New Roman"/>
                <a:cs typeface="Times New Roman"/>
              </a:rPr>
              <a:t> </a:t>
            </a:r>
            <a:r>
              <a:rPr dirty="0" sz="1450" spc="-10">
                <a:latin typeface="Times New Roman"/>
                <a:cs typeface="Times New Roman"/>
              </a:rPr>
              <a:t>me—coward!”</a:t>
            </a:r>
            <a:endParaRPr sz="1450">
              <a:latin typeface="Times New Roman"/>
              <a:cs typeface="Times New Roman"/>
            </a:endParaRPr>
          </a:p>
          <a:p>
            <a:pPr algn="just" marL="12700" marR="9525">
              <a:lnSpc>
                <a:spcPts val="1730"/>
              </a:lnSpc>
              <a:spcBef>
                <a:spcPts val="575"/>
              </a:spcBef>
            </a:pPr>
            <a:r>
              <a:rPr dirty="0" sz="1450" spc="-10">
                <a:latin typeface="Times New Roman"/>
                <a:cs typeface="Times New Roman"/>
              </a:rPr>
              <a:t>Dick raised the belt at this last provocation, </a:t>
            </a:r>
            <a:r>
              <a:rPr dirty="0" sz="1450" spc="-5">
                <a:latin typeface="Times New Roman"/>
                <a:cs typeface="Times New Roman"/>
              </a:rPr>
              <a:t>but </a:t>
            </a:r>
            <a:r>
              <a:rPr dirty="0" sz="1450" spc="-10">
                <a:latin typeface="Times New Roman"/>
                <a:cs typeface="Times New Roman"/>
              </a:rPr>
              <a:t>Matcham winced and drew  himself together with so cruel an apprehension, that his heart failed him yet  again. The strap fell </a:t>
            </a:r>
            <a:r>
              <a:rPr dirty="0" sz="1450" spc="-5">
                <a:latin typeface="Times New Roman"/>
                <a:cs typeface="Times New Roman"/>
              </a:rPr>
              <a:t>by </a:t>
            </a:r>
            <a:r>
              <a:rPr dirty="0" sz="1450" spc="-10">
                <a:latin typeface="Times New Roman"/>
                <a:cs typeface="Times New Roman"/>
              </a:rPr>
              <a:t>his side, and </a:t>
            </a:r>
            <a:r>
              <a:rPr dirty="0" sz="1450" spc="-5">
                <a:latin typeface="Times New Roman"/>
                <a:cs typeface="Times New Roman"/>
              </a:rPr>
              <a:t>he </a:t>
            </a:r>
            <a:r>
              <a:rPr dirty="0" sz="1450" spc="-10">
                <a:latin typeface="Times New Roman"/>
                <a:cs typeface="Times New Roman"/>
              </a:rPr>
              <a:t>stood irresolute, feeling like </a:t>
            </a:r>
            <a:r>
              <a:rPr dirty="0" sz="1450" spc="-5">
                <a:latin typeface="Times New Roman"/>
                <a:cs typeface="Times New Roman"/>
              </a:rPr>
              <a:t>a</a:t>
            </a:r>
            <a:r>
              <a:rPr dirty="0" sz="1450" spc="125">
                <a:latin typeface="Times New Roman"/>
                <a:cs typeface="Times New Roman"/>
              </a:rPr>
              <a:t> </a:t>
            </a:r>
            <a:r>
              <a:rPr dirty="0" sz="1450" spc="-10">
                <a:latin typeface="Times New Roman"/>
                <a:cs typeface="Times New Roman"/>
              </a:rPr>
              <a:t>fool.</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 plague </a:t>
            </a:r>
            <a:r>
              <a:rPr dirty="0" sz="1450" spc="-5">
                <a:latin typeface="Times New Roman"/>
                <a:cs typeface="Times New Roman"/>
              </a:rPr>
              <a:t>upon </a:t>
            </a:r>
            <a:r>
              <a:rPr dirty="0" sz="1450" spc="-10">
                <a:latin typeface="Times New Roman"/>
                <a:cs typeface="Times New Roman"/>
              </a:rPr>
              <a:t>thee, shrew!” </a:t>
            </a:r>
            <a:r>
              <a:rPr dirty="0" sz="1450" spc="-5">
                <a:latin typeface="Times New Roman"/>
                <a:cs typeface="Times New Roman"/>
              </a:rPr>
              <a:t>he </a:t>
            </a:r>
            <a:r>
              <a:rPr dirty="0" sz="1450" spc="-10">
                <a:latin typeface="Times New Roman"/>
                <a:cs typeface="Times New Roman"/>
              </a:rPr>
              <a:t>said. “An </a:t>
            </a:r>
            <a:r>
              <a:rPr dirty="0" sz="1450" spc="-5">
                <a:latin typeface="Times New Roman"/>
                <a:cs typeface="Times New Roman"/>
              </a:rPr>
              <a:t>ye be </a:t>
            </a:r>
            <a:r>
              <a:rPr dirty="0" sz="1450" spc="-10">
                <a:latin typeface="Times New Roman"/>
                <a:cs typeface="Times New Roman"/>
              </a:rPr>
              <a:t>so feeble </a:t>
            </a:r>
            <a:r>
              <a:rPr dirty="0" sz="1450" spc="-5">
                <a:latin typeface="Times New Roman"/>
                <a:cs typeface="Times New Roman"/>
              </a:rPr>
              <a:t>of </a:t>
            </a:r>
            <a:r>
              <a:rPr dirty="0" sz="1450" spc="-10">
                <a:latin typeface="Times New Roman"/>
                <a:cs typeface="Times New Roman"/>
              </a:rPr>
              <a:t>hand, </a:t>
            </a:r>
            <a:r>
              <a:rPr dirty="0" sz="1450" spc="-5">
                <a:latin typeface="Times New Roman"/>
                <a:cs typeface="Times New Roman"/>
              </a:rPr>
              <a:t>ye </a:t>
            </a:r>
            <a:r>
              <a:rPr dirty="0" sz="1450" spc="-10">
                <a:latin typeface="Times New Roman"/>
                <a:cs typeface="Times New Roman"/>
              </a:rPr>
              <a:t>should  keep the closer guard </a:t>
            </a:r>
            <a:r>
              <a:rPr dirty="0" sz="1450" spc="-5">
                <a:latin typeface="Times New Roman"/>
                <a:cs typeface="Times New Roman"/>
              </a:rPr>
              <a:t>upon your </a:t>
            </a:r>
            <a:r>
              <a:rPr dirty="0" sz="1450" spc="-10">
                <a:latin typeface="Times New Roman"/>
                <a:cs typeface="Times New Roman"/>
              </a:rPr>
              <a:t>tongue. But I’ll </a:t>
            </a:r>
            <a:r>
              <a:rPr dirty="0" sz="1450" spc="-5">
                <a:latin typeface="Times New Roman"/>
                <a:cs typeface="Times New Roman"/>
              </a:rPr>
              <a:t>be </a:t>
            </a:r>
            <a:r>
              <a:rPr dirty="0" sz="1450" spc="-10">
                <a:latin typeface="Times New Roman"/>
                <a:cs typeface="Times New Roman"/>
              </a:rPr>
              <a:t>hanged before </a:t>
            </a:r>
            <a:r>
              <a:rPr dirty="0" sz="1450" spc="-5">
                <a:latin typeface="Times New Roman"/>
                <a:cs typeface="Times New Roman"/>
              </a:rPr>
              <a:t>I </a:t>
            </a:r>
            <a:r>
              <a:rPr dirty="0" sz="1450" spc="-10">
                <a:latin typeface="Times New Roman"/>
                <a:cs typeface="Times New Roman"/>
              </a:rPr>
              <a:t>beat you!”  and </a:t>
            </a:r>
            <a:r>
              <a:rPr dirty="0" sz="1450" spc="-5">
                <a:latin typeface="Times New Roman"/>
                <a:cs typeface="Times New Roman"/>
              </a:rPr>
              <a:t>he put on </a:t>
            </a:r>
            <a:r>
              <a:rPr dirty="0" sz="1450" spc="-10">
                <a:latin typeface="Times New Roman"/>
                <a:cs typeface="Times New Roman"/>
              </a:rPr>
              <a:t>his belt again. “Beat </a:t>
            </a:r>
            <a:r>
              <a:rPr dirty="0" sz="1450" spc="-5">
                <a:latin typeface="Times New Roman"/>
                <a:cs typeface="Times New Roman"/>
              </a:rPr>
              <a:t>you I </a:t>
            </a:r>
            <a:r>
              <a:rPr dirty="0" sz="1450" spc="-10">
                <a:latin typeface="Times New Roman"/>
                <a:cs typeface="Times New Roman"/>
              </a:rPr>
              <a:t>will </a:t>
            </a:r>
            <a:r>
              <a:rPr dirty="0" sz="1450" spc="-5">
                <a:latin typeface="Times New Roman"/>
                <a:cs typeface="Times New Roman"/>
              </a:rPr>
              <a:t>not,” he </a:t>
            </a:r>
            <a:r>
              <a:rPr dirty="0" sz="1450" spc="-10">
                <a:latin typeface="Times New Roman"/>
                <a:cs typeface="Times New Roman"/>
              </a:rPr>
              <a:t>continued; “but forgive  </a:t>
            </a:r>
            <a:r>
              <a:rPr dirty="0" sz="1450" spc="-15">
                <a:latin typeface="Times New Roman"/>
                <a:cs typeface="Times New Roman"/>
              </a:rPr>
              <a:t>you?—never.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ye not; ye </a:t>
            </a:r>
            <a:r>
              <a:rPr dirty="0" sz="1450" spc="-10">
                <a:latin typeface="Times New Roman"/>
                <a:cs typeface="Times New Roman"/>
              </a:rPr>
              <a:t>were my </a:t>
            </a:r>
            <a:r>
              <a:rPr dirty="0" sz="1450" spc="-15">
                <a:latin typeface="Times New Roman"/>
                <a:cs typeface="Times New Roman"/>
              </a:rPr>
              <a:t>master’s </a:t>
            </a:r>
            <a:r>
              <a:rPr dirty="0" sz="1450" spc="-10">
                <a:latin typeface="Times New Roman"/>
                <a:cs typeface="Times New Roman"/>
              </a:rPr>
              <a:t>enemy; </a:t>
            </a:r>
            <a:r>
              <a:rPr dirty="0" sz="1450" spc="-5">
                <a:latin typeface="Times New Roman"/>
                <a:cs typeface="Times New Roman"/>
              </a:rPr>
              <a:t>I </a:t>
            </a:r>
            <a:r>
              <a:rPr dirty="0" sz="1450" spc="-10">
                <a:latin typeface="Times New Roman"/>
                <a:cs typeface="Times New Roman"/>
              </a:rPr>
              <a:t>lent </a:t>
            </a:r>
            <a:r>
              <a:rPr dirty="0" sz="1450" spc="-5">
                <a:latin typeface="Times New Roman"/>
                <a:cs typeface="Times New Roman"/>
              </a:rPr>
              <a:t>you </a:t>
            </a:r>
            <a:r>
              <a:rPr dirty="0" sz="1450" spc="-10">
                <a:latin typeface="Times New Roman"/>
                <a:cs typeface="Times New Roman"/>
              </a:rPr>
              <a:t>my horse;  my dinner </a:t>
            </a:r>
            <a:r>
              <a:rPr dirty="0" sz="1450" spc="-5">
                <a:latin typeface="Times New Roman"/>
                <a:cs typeface="Times New Roman"/>
              </a:rPr>
              <a:t>ye </a:t>
            </a:r>
            <a:r>
              <a:rPr dirty="0" sz="1450" spc="-10">
                <a:latin typeface="Times New Roman"/>
                <a:cs typeface="Times New Roman"/>
              </a:rPr>
              <a:t>have eaten; </a:t>
            </a:r>
            <a:r>
              <a:rPr dirty="0" sz="1450" spc="-5">
                <a:latin typeface="Times New Roman"/>
                <a:cs typeface="Times New Roman"/>
              </a:rPr>
              <a:t>y’ </a:t>
            </a:r>
            <a:r>
              <a:rPr dirty="0" sz="1450" spc="-10">
                <a:latin typeface="Times New Roman"/>
                <a:cs typeface="Times New Roman"/>
              </a:rPr>
              <a:t>’ave called me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 </a:t>
            </a:r>
            <a:r>
              <a:rPr dirty="0" sz="1450" spc="-10">
                <a:latin typeface="Times New Roman"/>
                <a:cs typeface="Times New Roman"/>
              </a:rPr>
              <a:t>wood, </a:t>
            </a:r>
            <a:r>
              <a:rPr dirty="0" sz="1450" spc="-5">
                <a:latin typeface="Times New Roman"/>
                <a:cs typeface="Times New Roman"/>
              </a:rPr>
              <a:t>a </a:t>
            </a:r>
            <a:r>
              <a:rPr dirty="0" sz="1450" spc="-10">
                <a:latin typeface="Times New Roman"/>
                <a:cs typeface="Times New Roman"/>
              </a:rPr>
              <a:t>coward, and </a:t>
            </a:r>
            <a:r>
              <a:rPr dirty="0" sz="1450" spc="-5">
                <a:latin typeface="Times New Roman"/>
                <a:cs typeface="Times New Roman"/>
              </a:rPr>
              <a:t>a  </a:t>
            </a:r>
            <a:r>
              <a:rPr dirty="0" sz="1450" spc="-25">
                <a:latin typeface="Times New Roman"/>
                <a:cs typeface="Times New Roman"/>
              </a:rPr>
              <a:t>bully. </a:t>
            </a:r>
            <a:r>
              <a:rPr dirty="0" sz="1450" spc="-35">
                <a:latin typeface="Times New Roman"/>
                <a:cs typeface="Times New Roman"/>
              </a:rPr>
              <a:t>Nay, </a:t>
            </a:r>
            <a:r>
              <a:rPr dirty="0" sz="1450" spc="-5">
                <a:latin typeface="Times New Roman"/>
                <a:cs typeface="Times New Roman"/>
              </a:rPr>
              <a:t>by </a:t>
            </a:r>
            <a:r>
              <a:rPr dirty="0" sz="1450" spc="-10">
                <a:latin typeface="Times New Roman"/>
                <a:cs typeface="Times New Roman"/>
              </a:rPr>
              <a:t>the mass! the measure is filled, and runneth </a:t>
            </a:r>
            <a:r>
              <a:rPr dirty="0" sz="1450" spc="-25">
                <a:latin typeface="Times New Roman"/>
                <a:cs typeface="Times New Roman"/>
              </a:rPr>
              <a:t>over. </a:t>
            </a:r>
            <a:r>
              <a:rPr dirty="0" sz="1450" spc="-20">
                <a:latin typeface="Times New Roman"/>
                <a:cs typeface="Times New Roman"/>
              </a:rPr>
              <a:t>’Tis </a:t>
            </a:r>
            <a:r>
              <a:rPr dirty="0" sz="1450" spc="-5">
                <a:latin typeface="Times New Roman"/>
                <a:cs typeface="Times New Roman"/>
              </a:rPr>
              <a:t>a </a:t>
            </a:r>
            <a:r>
              <a:rPr dirty="0" sz="1450" spc="-10">
                <a:latin typeface="Times New Roman"/>
                <a:cs typeface="Times New Roman"/>
              </a:rPr>
              <a:t>great  thing to </a:t>
            </a:r>
            <a:r>
              <a:rPr dirty="0" sz="1450" spc="-5">
                <a:latin typeface="Times New Roman"/>
                <a:cs typeface="Times New Roman"/>
              </a:rPr>
              <a:t>be </a:t>
            </a:r>
            <a:r>
              <a:rPr dirty="0" sz="1450" spc="-10">
                <a:latin typeface="Times New Roman"/>
                <a:cs typeface="Times New Roman"/>
              </a:rPr>
              <a:t>weak, </a:t>
            </a:r>
            <a:r>
              <a:rPr dirty="0" sz="1450" spc="-5">
                <a:latin typeface="Times New Roman"/>
                <a:cs typeface="Times New Roman"/>
              </a:rPr>
              <a:t>I </a:t>
            </a:r>
            <a:r>
              <a:rPr dirty="0" sz="1450" spc="-10">
                <a:latin typeface="Times New Roman"/>
                <a:cs typeface="Times New Roman"/>
              </a:rPr>
              <a:t>trow: </a:t>
            </a:r>
            <a:r>
              <a:rPr dirty="0" sz="1450" spc="-5">
                <a:latin typeface="Times New Roman"/>
                <a:cs typeface="Times New Roman"/>
              </a:rPr>
              <a:t>ye </a:t>
            </a:r>
            <a:r>
              <a:rPr dirty="0" sz="1450" spc="-10">
                <a:latin typeface="Times New Roman"/>
                <a:cs typeface="Times New Roman"/>
              </a:rPr>
              <a:t>can </a:t>
            </a:r>
            <a:r>
              <a:rPr dirty="0" sz="1450" spc="-5">
                <a:latin typeface="Times New Roman"/>
                <a:cs typeface="Times New Roman"/>
              </a:rPr>
              <a:t>do your </a:t>
            </a:r>
            <a:r>
              <a:rPr dirty="0" sz="1450" spc="-10">
                <a:latin typeface="Times New Roman"/>
                <a:cs typeface="Times New Roman"/>
              </a:rPr>
              <a:t>worst, yet shall </a:t>
            </a:r>
            <a:r>
              <a:rPr dirty="0" sz="1450" spc="-5">
                <a:latin typeface="Times New Roman"/>
                <a:cs typeface="Times New Roman"/>
              </a:rPr>
              <a:t>none </a:t>
            </a:r>
            <a:r>
              <a:rPr dirty="0" sz="1450" spc="-10">
                <a:latin typeface="Times New Roman"/>
                <a:cs typeface="Times New Roman"/>
              </a:rPr>
              <a:t>punish </a:t>
            </a:r>
            <a:r>
              <a:rPr dirty="0" sz="1450" spc="-5">
                <a:latin typeface="Times New Roman"/>
                <a:cs typeface="Times New Roman"/>
              </a:rPr>
              <a:t>you; ye  </a:t>
            </a:r>
            <a:r>
              <a:rPr dirty="0" sz="1450" spc="-10">
                <a:latin typeface="Times New Roman"/>
                <a:cs typeface="Times New Roman"/>
              </a:rPr>
              <a:t>may steal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weapons in the </a:t>
            </a:r>
            <a:r>
              <a:rPr dirty="0" sz="1450" spc="-5">
                <a:latin typeface="Times New Roman"/>
                <a:cs typeface="Times New Roman"/>
              </a:rPr>
              <a:t>hour of </a:t>
            </a:r>
            <a:r>
              <a:rPr dirty="0" sz="1450" spc="-10">
                <a:latin typeface="Times New Roman"/>
                <a:cs typeface="Times New Roman"/>
              </a:rPr>
              <a:t>need, yet may the man </a:t>
            </a:r>
            <a:r>
              <a:rPr dirty="0" sz="1450" spc="-5">
                <a:latin typeface="Times New Roman"/>
                <a:cs typeface="Times New Roman"/>
              </a:rPr>
              <a:t>not </a:t>
            </a:r>
            <a:r>
              <a:rPr dirty="0" sz="1450" spc="-10">
                <a:latin typeface="Times New Roman"/>
                <a:cs typeface="Times New Roman"/>
              </a:rPr>
              <a:t>take his  own again;—y’ are weak, forsooth! </a:t>
            </a:r>
            <a:r>
              <a:rPr dirty="0" sz="1450" spc="-35">
                <a:latin typeface="Times New Roman"/>
                <a:cs typeface="Times New Roman"/>
              </a:rPr>
              <a:t>Nay, </a:t>
            </a:r>
            <a:r>
              <a:rPr dirty="0" sz="1450" spc="-10">
                <a:latin typeface="Times New Roman"/>
                <a:cs typeface="Times New Roman"/>
              </a:rPr>
              <a:t>then, if </a:t>
            </a:r>
            <a:r>
              <a:rPr dirty="0" sz="1450" spc="-5">
                <a:latin typeface="Times New Roman"/>
                <a:cs typeface="Times New Roman"/>
              </a:rPr>
              <a:t>one </a:t>
            </a:r>
            <a:r>
              <a:rPr dirty="0" sz="1450" spc="-10">
                <a:latin typeface="Times New Roman"/>
                <a:cs typeface="Times New Roman"/>
              </a:rPr>
              <a:t>cometh charging at </a:t>
            </a:r>
            <a:r>
              <a:rPr dirty="0" sz="1450" spc="-5">
                <a:latin typeface="Times New Roman"/>
                <a:cs typeface="Times New Roman"/>
              </a:rPr>
              <a:t>you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lance, and crieth </a:t>
            </a:r>
            <a:r>
              <a:rPr dirty="0" sz="1450" spc="-5">
                <a:latin typeface="Times New Roman"/>
                <a:cs typeface="Times New Roman"/>
              </a:rPr>
              <a:t>he </a:t>
            </a:r>
            <a:r>
              <a:rPr dirty="0" sz="1450" spc="-10">
                <a:latin typeface="Times New Roman"/>
                <a:cs typeface="Times New Roman"/>
              </a:rPr>
              <a:t>is weak, </a:t>
            </a:r>
            <a:r>
              <a:rPr dirty="0" sz="1450" spc="-5">
                <a:latin typeface="Times New Roman"/>
                <a:cs typeface="Times New Roman"/>
              </a:rPr>
              <a:t>ye </a:t>
            </a:r>
            <a:r>
              <a:rPr dirty="0" sz="1450" spc="-10">
                <a:latin typeface="Times New Roman"/>
                <a:cs typeface="Times New Roman"/>
              </a:rPr>
              <a:t>must let him pierce </a:t>
            </a:r>
            <a:r>
              <a:rPr dirty="0" sz="1450" spc="-5">
                <a:latin typeface="Times New Roman"/>
                <a:cs typeface="Times New Roman"/>
              </a:rPr>
              <a:t>your body </a:t>
            </a:r>
            <a:r>
              <a:rPr dirty="0" sz="1450" spc="-10">
                <a:latin typeface="Times New Roman"/>
                <a:cs typeface="Times New Roman"/>
              </a:rPr>
              <a:t>through!  </a:t>
            </a:r>
            <a:r>
              <a:rPr dirty="0" sz="1450" spc="-20">
                <a:latin typeface="Times New Roman"/>
                <a:cs typeface="Times New Roman"/>
              </a:rPr>
              <a:t>Tut! </a:t>
            </a:r>
            <a:r>
              <a:rPr dirty="0" sz="1450" spc="-5">
                <a:latin typeface="Times New Roman"/>
                <a:cs typeface="Times New Roman"/>
              </a:rPr>
              <a:t>fool</a:t>
            </a:r>
            <a:r>
              <a:rPr dirty="0" sz="1450" spc="5">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12700">
              <a:lnSpc>
                <a:spcPct val="100000"/>
              </a:lnSpc>
              <a:spcBef>
                <a:spcPts val="495"/>
              </a:spcBef>
            </a:pPr>
            <a:r>
              <a:rPr dirty="0" sz="1450" spc="-10">
                <a:latin typeface="Times New Roman"/>
                <a:cs typeface="Times New Roman"/>
              </a:rPr>
              <a:t>“And yet </a:t>
            </a:r>
            <a:r>
              <a:rPr dirty="0" sz="1450" spc="-5">
                <a:latin typeface="Times New Roman"/>
                <a:cs typeface="Times New Roman"/>
              </a:rPr>
              <a:t>ye </a:t>
            </a:r>
            <a:r>
              <a:rPr dirty="0" sz="1450" spc="-10">
                <a:latin typeface="Times New Roman"/>
                <a:cs typeface="Times New Roman"/>
              </a:rPr>
              <a:t>beat me </a:t>
            </a:r>
            <a:r>
              <a:rPr dirty="0" sz="1450" spc="-5">
                <a:latin typeface="Times New Roman"/>
                <a:cs typeface="Times New Roman"/>
              </a:rPr>
              <a:t>not,” </a:t>
            </a:r>
            <a:r>
              <a:rPr dirty="0" sz="1450" spc="-10">
                <a:latin typeface="Times New Roman"/>
                <a:cs typeface="Times New Roman"/>
              </a:rPr>
              <a:t>returned</a:t>
            </a:r>
            <a:r>
              <a:rPr dirty="0" sz="1450" spc="10">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“Let </a:t>
            </a:r>
            <a:r>
              <a:rPr dirty="0" sz="1450" spc="-5">
                <a:latin typeface="Times New Roman"/>
                <a:cs typeface="Times New Roman"/>
              </a:rPr>
              <a:t>be,” </a:t>
            </a:r>
            <a:r>
              <a:rPr dirty="0" sz="1450" spc="-10">
                <a:latin typeface="Times New Roman"/>
                <a:cs typeface="Times New Roman"/>
              </a:rPr>
              <a:t>said Dick—“let be. </a:t>
            </a:r>
            <a:r>
              <a:rPr dirty="0" sz="1450" spc="-5">
                <a:latin typeface="Times New Roman"/>
                <a:cs typeface="Times New Roman"/>
              </a:rPr>
              <a:t>I </a:t>
            </a:r>
            <a:r>
              <a:rPr dirty="0" sz="1450" spc="-10">
                <a:latin typeface="Times New Roman"/>
                <a:cs typeface="Times New Roman"/>
              </a:rPr>
              <a:t>will instruct </a:t>
            </a:r>
            <a:r>
              <a:rPr dirty="0" sz="1450" spc="-5">
                <a:latin typeface="Times New Roman"/>
                <a:cs typeface="Times New Roman"/>
              </a:rPr>
              <a:t>you. </a:t>
            </a:r>
            <a:r>
              <a:rPr dirty="0" sz="1450" spc="-10">
                <a:latin typeface="Times New Roman"/>
                <a:cs typeface="Times New Roman"/>
              </a:rPr>
              <a:t>Y’ ’ave been ill-nurtured,  methinks, and yet </a:t>
            </a:r>
            <a:r>
              <a:rPr dirty="0" sz="1450" spc="-5">
                <a:latin typeface="Times New Roman"/>
                <a:cs typeface="Times New Roman"/>
              </a:rPr>
              <a:t>ye </a:t>
            </a:r>
            <a:r>
              <a:rPr dirty="0" sz="1450" spc="-10">
                <a:latin typeface="Times New Roman"/>
                <a:cs typeface="Times New Roman"/>
              </a:rPr>
              <a:t>have the makings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good, </a:t>
            </a:r>
            <a:r>
              <a:rPr dirty="0" sz="1450" spc="-10">
                <a:latin typeface="Times New Roman"/>
                <a:cs typeface="Times New Roman"/>
              </a:rPr>
              <a:t>and, beyond all  question, saved me from the </a:t>
            </a:r>
            <a:r>
              <a:rPr dirty="0" sz="1450" spc="-20">
                <a:latin typeface="Times New Roman"/>
                <a:cs typeface="Times New Roman"/>
              </a:rPr>
              <a:t>river. </a:t>
            </a:r>
            <a:r>
              <a:rPr dirty="0" sz="1450" spc="-35">
                <a:latin typeface="Times New Roman"/>
                <a:cs typeface="Times New Roman"/>
              </a:rPr>
              <a:t>Nay, </a:t>
            </a:r>
            <a:r>
              <a:rPr dirty="0" sz="1450" spc="-5">
                <a:latin typeface="Times New Roman"/>
                <a:cs typeface="Times New Roman"/>
              </a:rPr>
              <a:t>I </a:t>
            </a:r>
            <a:r>
              <a:rPr dirty="0" sz="1450" spc="-10">
                <a:latin typeface="Times New Roman"/>
                <a:cs typeface="Times New Roman"/>
              </a:rPr>
              <a:t>had forgotten it; </a:t>
            </a:r>
            <a:r>
              <a:rPr dirty="0" sz="1450" spc="-5">
                <a:latin typeface="Times New Roman"/>
                <a:cs typeface="Times New Roman"/>
              </a:rPr>
              <a:t>I </a:t>
            </a:r>
            <a:r>
              <a:rPr dirty="0" sz="1450" spc="-10">
                <a:latin typeface="Times New Roman"/>
                <a:cs typeface="Times New Roman"/>
              </a:rPr>
              <a:t>am as thankless as  thyself. But, come, let </a:t>
            </a:r>
            <a:r>
              <a:rPr dirty="0" sz="1450" spc="-5">
                <a:latin typeface="Times New Roman"/>
                <a:cs typeface="Times New Roman"/>
              </a:rPr>
              <a:t>us on. </a:t>
            </a:r>
            <a:r>
              <a:rPr dirty="0" sz="1450" spc="-10">
                <a:latin typeface="Times New Roman"/>
                <a:cs typeface="Times New Roman"/>
              </a:rPr>
              <a:t>An we </a:t>
            </a:r>
            <a:r>
              <a:rPr dirty="0" sz="1450" spc="-5">
                <a:latin typeface="Times New Roman"/>
                <a:cs typeface="Times New Roman"/>
              </a:rPr>
              <a:t>be </a:t>
            </a:r>
            <a:r>
              <a:rPr dirty="0" sz="1450" spc="-10">
                <a:latin typeface="Times New Roman"/>
                <a:cs typeface="Times New Roman"/>
              </a:rPr>
              <a:t>for Holywood this night, </a:t>
            </a:r>
            <a:r>
              <a:rPr dirty="0" sz="1450" spc="-40">
                <a:latin typeface="Times New Roman"/>
                <a:cs typeface="Times New Roman"/>
              </a:rPr>
              <a:t>ay, </a:t>
            </a:r>
            <a:r>
              <a:rPr dirty="0" sz="1450" spc="-5">
                <a:latin typeface="Times New Roman"/>
                <a:cs typeface="Times New Roman"/>
              </a:rPr>
              <a:t>or </a:t>
            </a:r>
            <a:r>
              <a:rPr dirty="0" sz="1450" spc="-10">
                <a:latin typeface="Times New Roman"/>
                <a:cs typeface="Times New Roman"/>
              </a:rPr>
              <a:t>to-  morrow </a:t>
            </a:r>
            <a:r>
              <a:rPr dirty="0" sz="1450" spc="-25">
                <a:latin typeface="Times New Roman"/>
                <a:cs typeface="Times New Roman"/>
              </a:rPr>
              <a:t>early, </a:t>
            </a:r>
            <a:r>
              <a:rPr dirty="0" sz="1450" spc="-10">
                <a:latin typeface="Times New Roman"/>
                <a:cs typeface="Times New Roman"/>
              </a:rPr>
              <a:t>we had best set forward</a:t>
            </a:r>
            <a:r>
              <a:rPr dirty="0" sz="1450" spc="40">
                <a:latin typeface="Times New Roman"/>
                <a:cs typeface="Times New Roman"/>
              </a:rPr>
              <a:t> </a:t>
            </a:r>
            <a:r>
              <a:rPr dirty="0" sz="1450" spc="-20">
                <a:latin typeface="Times New Roman"/>
                <a:cs typeface="Times New Roman"/>
              </a:rPr>
              <a:t>speedily.”</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But though Dick had talked himself back into his usual </a:t>
            </a:r>
            <a:r>
              <a:rPr dirty="0" sz="1450" spc="-15">
                <a:latin typeface="Times New Roman"/>
                <a:cs typeface="Times New Roman"/>
              </a:rPr>
              <a:t>good-humour,  </a:t>
            </a:r>
            <a:r>
              <a:rPr dirty="0" sz="1450" spc="-10">
                <a:latin typeface="Times New Roman"/>
                <a:cs typeface="Times New Roman"/>
              </a:rPr>
              <a:t>Matcham had forgiven him nothing. His violence, the recollection </a:t>
            </a:r>
            <a:r>
              <a:rPr dirty="0" sz="1450" spc="-5">
                <a:latin typeface="Times New Roman"/>
                <a:cs typeface="Times New Roman"/>
              </a:rPr>
              <a:t>of </a:t>
            </a:r>
            <a:r>
              <a:rPr dirty="0" sz="1450" spc="-10">
                <a:latin typeface="Times New Roman"/>
                <a:cs typeface="Times New Roman"/>
              </a:rPr>
              <a:t>the  forester whom </a:t>
            </a:r>
            <a:r>
              <a:rPr dirty="0" sz="1450" spc="-5">
                <a:latin typeface="Times New Roman"/>
                <a:cs typeface="Times New Roman"/>
              </a:rPr>
              <a:t>he </a:t>
            </a:r>
            <a:r>
              <a:rPr dirty="0" sz="1450" spc="-10">
                <a:latin typeface="Times New Roman"/>
                <a:cs typeface="Times New Roman"/>
              </a:rPr>
              <a:t>had slain—above all, the vision </a:t>
            </a:r>
            <a:r>
              <a:rPr dirty="0" sz="1450" spc="-5">
                <a:latin typeface="Times New Roman"/>
                <a:cs typeface="Times New Roman"/>
              </a:rPr>
              <a:t>of </a:t>
            </a:r>
            <a:r>
              <a:rPr dirty="0" sz="1450" spc="-10">
                <a:latin typeface="Times New Roman"/>
                <a:cs typeface="Times New Roman"/>
              </a:rPr>
              <a:t>the upraised belt, were  things </a:t>
            </a:r>
            <a:r>
              <a:rPr dirty="0" sz="1450" spc="-5">
                <a:latin typeface="Times New Roman"/>
                <a:cs typeface="Times New Roman"/>
              </a:rPr>
              <a:t>not </a:t>
            </a:r>
            <a:r>
              <a:rPr dirty="0" sz="1450" spc="-10">
                <a:latin typeface="Times New Roman"/>
                <a:cs typeface="Times New Roman"/>
              </a:rPr>
              <a:t>easily to </a:t>
            </a:r>
            <a:r>
              <a:rPr dirty="0" sz="1450" spc="-5">
                <a:latin typeface="Times New Roman"/>
                <a:cs typeface="Times New Roman"/>
              </a:rPr>
              <a:t>be</a:t>
            </a:r>
            <a:r>
              <a:rPr dirty="0" sz="1450" spc="5">
                <a:latin typeface="Times New Roman"/>
                <a:cs typeface="Times New Roman"/>
              </a:rPr>
              <a:t> </a:t>
            </a:r>
            <a:r>
              <a:rPr dirty="0" sz="1450" spc="-10">
                <a:latin typeface="Times New Roman"/>
                <a:cs typeface="Times New Roman"/>
              </a:rPr>
              <a:t>forgotten.</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“I will thank </a:t>
            </a:r>
            <a:r>
              <a:rPr dirty="0" sz="1450" spc="-5">
                <a:latin typeface="Times New Roman"/>
                <a:cs typeface="Times New Roman"/>
              </a:rPr>
              <a:t>you, </a:t>
            </a:r>
            <a:r>
              <a:rPr dirty="0" sz="1450" spc="-10">
                <a:latin typeface="Times New Roman"/>
                <a:cs typeface="Times New Roman"/>
              </a:rPr>
              <a:t>for the </a:t>
            </a:r>
            <a:r>
              <a:rPr dirty="0" sz="1450" spc="-25">
                <a:latin typeface="Times New Roman"/>
                <a:cs typeface="Times New Roman"/>
              </a:rPr>
              <a:t>form’s </a:t>
            </a:r>
            <a:r>
              <a:rPr dirty="0" sz="1450" spc="-10">
                <a:latin typeface="Times New Roman"/>
                <a:cs typeface="Times New Roman"/>
              </a:rPr>
              <a:t>sake,” said Matcham. “But, in sooth, </a:t>
            </a:r>
            <a:r>
              <a:rPr dirty="0" sz="1450" spc="-5">
                <a:latin typeface="Times New Roman"/>
                <a:cs typeface="Times New Roman"/>
              </a:rPr>
              <a:t>good  </a:t>
            </a:r>
            <a:r>
              <a:rPr dirty="0" sz="1450" spc="-10">
                <a:latin typeface="Times New Roman"/>
                <a:cs typeface="Times New Roman"/>
              </a:rPr>
              <a:t>Master Shelton, </a:t>
            </a:r>
            <a:r>
              <a:rPr dirty="0" sz="1450" spc="-5">
                <a:latin typeface="Times New Roman"/>
                <a:cs typeface="Times New Roman"/>
              </a:rPr>
              <a:t>I </a:t>
            </a:r>
            <a:r>
              <a:rPr dirty="0" sz="1450" spc="-10">
                <a:latin typeface="Times New Roman"/>
                <a:cs typeface="Times New Roman"/>
              </a:rPr>
              <a:t>had liever find my way alone. Here is </a:t>
            </a:r>
            <a:r>
              <a:rPr dirty="0" sz="1450" spc="-5">
                <a:latin typeface="Times New Roman"/>
                <a:cs typeface="Times New Roman"/>
              </a:rPr>
              <a:t>a </a:t>
            </a:r>
            <a:r>
              <a:rPr dirty="0" sz="1450" spc="-10">
                <a:latin typeface="Times New Roman"/>
                <a:cs typeface="Times New Roman"/>
              </a:rPr>
              <a:t>wide wood; prithee,  let each choose his path; </a:t>
            </a:r>
            <a:r>
              <a:rPr dirty="0" sz="1450" spc="-5">
                <a:latin typeface="Times New Roman"/>
                <a:cs typeface="Times New Roman"/>
              </a:rPr>
              <a:t>I </a:t>
            </a:r>
            <a:r>
              <a:rPr dirty="0" sz="1450" spc="-10">
                <a:latin typeface="Times New Roman"/>
                <a:cs typeface="Times New Roman"/>
              </a:rPr>
              <a:t>owe </a:t>
            </a:r>
            <a:r>
              <a:rPr dirty="0" sz="1450" spc="-5">
                <a:latin typeface="Times New Roman"/>
                <a:cs typeface="Times New Roman"/>
              </a:rPr>
              <a:t>you a </a:t>
            </a:r>
            <a:r>
              <a:rPr dirty="0" sz="1450" spc="-10">
                <a:latin typeface="Times New Roman"/>
                <a:cs typeface="Times New Roman"/>
              </a:rPr>
              <a:t>dinner and </a:t>
            </a:r>
            <a:r>
              <a:rPr dirty="0" sz="1450" spc="-5">
                <a:latin typeface="Times New Roman"/>
                <a:cs typeface="Times New Roman"/>
              </a:rPr>
              <a:t>a </a:t>
            </a:r>
            <a:r>
              <a:rPr dirty="0" sz="1450" spc="-10">
                <a:latin typeface="Times New Roman"/>
                <a:cs typeface="Times New Roman"/>
              </a:rPr>
              <a:t>lesson. Fare </a:t>
            </a:r>
            <a:r>
              <a:rPr dirty="0" sz="1450" spc="-5">
                <a:latin typeface="Times New Roman"/>
                <a:cs typeface="Times New Roman"/>
              </a:rPr>
              <a:t>ye</a:t>
            </a:r>
            <a:r>
              <a:rPr dirty="0" sz="1450" spc="8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a:lnSpc>
                <a:spcPct val="100000"/>
              </a:lnSpc>
              <a:spcBef>
                <a:spcPts val="505"/>
              </a:spcBef>
            </a:pPr>
            <a:r>
              <a:rPr dirty="0" sz="1450" spc="-25">
                <a:latin typeface="Times New Roman"/>
                <a:cs typeface="Times New Roman"/>
              </a:rPr>
              <a:t>“Nay,” </a:t>
            </a:r>
            <a:r>
              <a:rPr dirty="0" sz="1450" spc="-10">
                <a:latin typeface="Times New Roman"/>
                <a:cs typeface="Times New Roman"/>
              </a:rPr>
              <a:t>cried Dick, “if that </a:t>
            </a:r>
            <a:r>
              <a:rPr dirty="0" sz="1450" spc="-5">
                <a:latin typeface="Times New Roman"/>
                <a:cs typeface="Times New Roman"/>
              </a:rPr>
              <a:t>be your </a:t>
            </a:r>
            <a:r>
              <a:rPr dirty="0" sz="1450" spc="-10">
                <a:latin typeface="Times New Roman"/>
                <a:cs typeface="Times New Roman"/>
              </a:rPr>
              <a:t>tune, so </a:t>
            </a:r>
            <a:r>
              <a:rPr dirty="0" sz="1450" spc="-5">
                <a:latin typeface="Times New Roman"/>
                <a:cs typeface="Times New Roman"/>
              </a:rPr>
              <a:t>be </a:t>
            </a:r>
            <a:r>
              <a:rPr dirty="0" sz="1450" spc="-10">
                <a:latin typeface="Times New Roman"/>
                <a:cs typeface="Times New Roman"/>
              </a:rPr>
              <a:t>it, and </a:t>
            </a:r>
            <a:r>
              <a:rPr dirty="0" sz="1450" spc="-5">
                <a:latin typeface="Times New Roman"/>
                <a:cs typeface="Times New Roman"/>
              </a:rPr>
              <a:t>a </a:t>
            </a:r>
            <a:r>
              <a:rPr dirty="0" sz="1450" spc="-10">
                <a:latin typeface="Times New Roman"/>
                <a:cs typeface="Times New Roman"/>
              </a:rPr>
              <a:t>plague </a:t>
            </a:r>
            <a:r>
              <a:rPr dirty="0" sz="1450" spc="-5">
                <a:latin typeface="Times New Roman"/>
                <a:cs typeface="Times New Roman"/>
              </a:rPr>
              <a:t>be </a:t>
            </a:r>
            <a:r>
              <a:rPr dirty="0" sz="1450" spc="-10">
                <a:latin typeface="Times New Roman"/>
                <a:cs typeface="Times New Roman"/>
              </a:rPr>
              <a:t>with</a:t>
            </a:r>
            <a:r>
              <a:rPr dirty="0" sz="1450" spc="12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6350">
              <a:lnSpc>
                <a:spcPts val="1730"/>
              </a:lnSpc>
              <a:spcBef>
                <a:spcPts val="630"/>
              </a:spcBef>
            </a:pPr>
            <a:r>
              <a:rPr dirty="0" sz="1450" spc="-10">
                <a:latin typeface="Times New Roman"/>
                <a:cs typeface="Times New Roman"/>
              </a:rPr>
              <a:t>Each turned aside, and they began walking </a:t>
            </a:r>
            <a:r>
              <a:rPr dirty="0" sz="1450" spc="-15">
                <a:latin typeface="Times New Roman"/>
                <a:cs typeface="Times New Roman"/>
              </a:rPr>
              <a:t>off </a:t>
            </a:r>
            <a:r>
              <a:rPr dirty="0" sz="1450" spc="-20">
                <a:latin typeface="Times New Roman"/>
                <a:cs typeface="Times New Roman"/>
              </a:rPr>
              <a:t>severally, </a:t>
            </a:r>
            <a:r>
              <a:rPr dirty="0" sz="1450" spc="-10">
                <a:latin typeface="Times New Roman"/>
                <a:cs typeface="Times New Roman"/>
              </a:rPr>
              <a:t>with </a:t>
            </a:r>
            <a:r>
              <a:rPr dirty="0" sz="1450" spc="-5">
                <a:latin typeface="Times New Roman"/>
                <a:cs typeface="Times New Roman"/>
              </a:rPr>
              <a:t>no thought of  </a:t>
            </a:r>
            <a:r>
              <a:rPr dirty="0" sz="1450" spc="-10">
                <a:latin typeface="Times New Roman"/>
                <a:cs typeface="Times New Roman"/>
              </a:rPr>
              <a:t>the direction, intent solely </a:t>
            </a:r>
            <a:r>
              <a:rPr dirty="0" sz="1450" spc="-5">
                <a:latin typeface="Times New Roman"/>
                <a:cs typeface="Times New Roman"/>
              </a:rPr>
              <a:t>on </a:t>
            </a:r>
            <a:r>
              <a:rPr dirty="0" sz="1450" spc="-10">
                <a:latin typeface="Times New Roman"/>
                <a:cs typeface="Times New Roman"/>
              </a:rPr>
              <a:t>their quarrel. But Dick had </a:t>
            </a:r>
            <a:r>
              <a:rPr dirty="0" sz="1450" spc="-5">
                <a:latin typeface="Times New Roman"/>
                <a:cs typeface="Times New Roman"/>
              </a:rPr>
              <a:t>not gone </a:t>
            </a:r>
            <a:r>
              <a:rPr dirty="0" sz="1450" spc="-10">
                <a:latin typeface="Times New Roman"/>
                <a:cs typeface="Times New Roman"/>
              </a:rPr>
              <a:t>ten paces  ere his name was called, and Matcham came running</a:t>
            </a:r>
            <a:r>
              <a:rPr dirty="0" sz="1450" spc="40">
                <a:latin typeface="Times New Roman"/>
                <a:cs typeface="Times New Roman"/>
              </a:rPr>
              <a:t> </a:t>
            </a:r>
            <a:r>
              <a:rPr dirty="0" sz="1450" spc="-25">
                <a:latin typeface="Times New Roman"/>
                <a:cs typeface="Times New Roman"/>
              </a:rPr>
              <a:t>after.</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“Dick,” </a:t>
            </a:r>
            <a:r>
              <a:rPr dirty="0" sz="1450" spc="-5">
                <a:latin typeface="Times New Roman"/>
                <a:cs typeface="Times New Roman"/>
              </a:rPr>
              <a:t>he </a:t>
            </a:r>
            <a:r>
              <a:rPr dirty="0" sz="1450" spc="-10">
                <a:latin typeface="Times New Roman"/>
                <a:cs typeface="Times New Roman"/>
              </a:rPr>
              <a:t>said, “it were unmannerly to part so </a:t>
            </a:r>
            <a:r>
              <a:rPr dirty="0" sz="1450" spc="-20">
                <a:latin typeface="Times New Roman"/>
                <a:cs typeface="Times New Roman"/>
              </a:rPr>
              <a:t>coldly. </a:t>
            </a:r>
            <a:r>
              <a:rPr dirty="0" sz="1450" spc="-10">
                <a:latin typeface="Times New Roman"/>
                <a:cs typeface="Times New Roman"/>
              </a:rPr>
              <a:t>Here is my hand, and  my heart with it. For all that wherein </a:t>
            </a:r>
            <a:r>
              <a:rPr dirty="0" sz="1450" spc="-5">
                <a:latin typeface="Times New Roman"/>
                <a:cs typeface="Times New Roman"/>
              </a:rPr>
              <a:t>you </a:t>
            </a:r>
            <a:r>
              <a:rPr dirty="0" sz="1450" spc="-10">
                <a:latin typeface="Times New Roman"/>
                <a:cs typeface="Times New Roman"/>
              </a:rPr>
              <a:t>have so excellently served and  helped</a:t>
            </a:r>
            <a:r>
              <a:rPr dirty="0" sz="1450" spc="180">
                <a:latin typeface="Times New Roman"/>
                <a:cs typeface="Times New Roman"/>
              </a:rPr>
              <a:t> </a:t>
            </a:r>
            <a:r>
              <a:rPr dirty="0" sz="1450" spc="-10">
                <a:latin typeface="Times New Roman"/>
                <a:cs typeface="Times New Roman"/>
              </a:rPr>
              <a:t>me—not</a:t>
            </a:r>
            <a:r>
              <a:rPr dirty="0" sz="1450" spc="180">
                <a:latin typeface="Times New Roman"/>
                <a:cs typeface="Times New Roman"/>
              </a:rPr>
              <a:t> </a:t>
            </a:r>
            <a:r>
              <a:rPr dirty="0" sz="1450" spc="-10">
                <a:latin typeface="Times New Roman"/>
                <a:cs typeface="Times New Roman"/>
              </a:rPr>
              <a:t>for</a:t>
            </a:r>
            <a:r>
              <a:rPr dirty="0" sz="1450" spc="180">
                <a:latin typeface="Times New Roman"/>
                <a:cs typeface="Times New Roman"/>
              </a:rPr>
              <a:t> </a:t>
            </a:r>
            <a:r>
              <a:rPr dirty="0" sz="1450" spc="-10">
                <a:latin typeface="Times New Roman"/>
                <a:cs typeface="Times New Roman"/>
              </a:rPr>
              <a:t>the</a:t>
            </a:r>
            <a:r>
              <a:rPr dirty="0" sz="1450" spc="180">
                <a:latin typeface="Times New Roman"/>
                <a:cs typeface="Times New Roman"/>
              </a:rPr>
              <a:t> </a:t>
            </a:r>
            <a:r>
              <a:rPr dirty="0" sz="1450" spc="-10">
                <a:latin typeface="Times New Roman"/>
                <a:cs typeface="Times New Roman"/>
              </a:rPr>
              <a:t>form,</a:t>
            </a:r>
            <a:r>
              <a:rPr dirty="0" sz="1450" spc="185">
                <a:latin typeface="Times New Roman"/>
                <a:cs typeface="Times New Roman"/>
              </a:rPr>
              <a:t> </a:t>
            </a:r>
            <a:r>
              <a:rPr dirty="0" sz="1450" spc="-5">
                <a:latin typeface="Times New Roman"/>
                <a:cs typeface="Times New Roman"/>
              </a:rPr>
              <a:t>but</a:t>
            </a:r>
            <a:r>
              <a:rPr dirty="0" sz="1450" spc="180">
                <a:latin typeface="Times New Roman"/>
                <a:cs typeface="Times New Roman"/>
              </a:rPr>
              <a:t> </a:t>
            </a:r>
            <a:r>
              <a:rPr dirty="0" sz="1450" spc="-10">
                <a:latin typeface="Times New Roman"/>
                <a:cs typeface="Times New Roman"/>
              </a:rPr>
              <a:t>from</a:t>
            </a:r>
            <a:r>
              <a:rPr dirty="0" sz="1450" spc="180">
                <a:latin typeface="Times New Roman"/>
                <a:cs typeface="Times New Roman"/>
              </a:rPr>
              <a:t> </a:t>
            </a:r>
            <a:r>
              <a:rPr dirty="0" sz="1450" spc="-10">
                <a:latin typeface="Times New Roman"/>
                <a:cs typeface="Times New Roman"/>
              </a:rPr>
              <a:t>the</a:t>
            </a:r>
            <a:r>
              <a:rPr dirty="0" sz="1450" spc="180">
                <a:latin typeface="Times New Roman"/>
                <a:cs typeface="Times New Roman"/>
              </a:rPr>
              <a:t> </a:t>
            </a:r>
            <a:r>
              <a:rPr dirty="0" sz="1450" spc="-10">
                <a:latin typeface="Times New Roman"/>
                <a:cs typeface="Times New Roman"/>
              </a:rPr>
              <a:t>heart,</a:t>
            </a:r>
            <a:r>
              <a:rPr dirty="0" sz="1450" spc="180">
                <a:latin typeface="Times New Roman"/>
                <a:cs typeface="Times New Roman"/>
              </a:rPr>
              <a:t> </a:t>
            </a:r>
            <a:r>
              <a:rPr dirty="0" sz="1450" spc="-5">
                <a:latin typeface="Times New Roman"/>
                <a:cs typeface="Times New Roman"/>
              </a:rPr>
              <a:t>I</a:t>
            </a:r>
            <a:r>
              <a:rPr dirty="0" sz="1450" spc="185">
                <a:latin typeface="Times New Roman"/>
                <a:cs typeface="Times New Roman"/>
              </a:rPr>
              <a:t> </a:t>
            </a:r>
            <a:r>
              <a:rPr dirty="0" sz="1450" spc="-10">
                <a:latin typeface="Times New Roman"/>
                <a:cs typeface="Times New Roman"/>
              </a:rPr>
              <a:t>thank</a:t>
            </a:r>
            <a:r>
              <a:rPr dirty="0" sz="1450" spc="180">
                <a:latin typeface="Times New Roman"/>
                <a:cs typeface="Times New Roman"/>
              </a:rPr>
              <a:t> </a:t>
            </a:r>
            <a:r>
              <a:rPr dirty="0" sz="1450" spc="-5">
                <a:latin typeface="Times New Roman"/>
                <a:cs typeface="Times New Roman"/>
              </a:rPr>
              <a:t>you.</a:t>
            </a:r>
            <a:r>
              <a:rPr dirty="0" sz="1450" spc="180">
                <a:latin typeface="Times New Roman"/>
                <a:cs typeface="Times New Roman"/>
              </a:rPr>
              <a:t> </a:t>
            </a:r>
            <a:r>
              <a:rPr dirty="0" sz="1450" spc="-10">
                <a:latin typeface="Times New Roman"/>
                <a:cs typeface="Times New Roman"/>
              </a:rPr>
              <a:t>Fare</a:t>
            </a:r>
            <a:r>
              <a:rPr dirty="0" sz="1450" spc="180">
                <a:latin typeface="Times New Roman"/>
                <a:cs typeface="Times New Roman"/>
              </a:rPr>
              <a:t> </a:t>
            </a:r>
            <a:r>
              <a:rPr dirty="0" sz="1450" spc="-5">
                <a:latin typeface="Times New Roman"/>
                <a:cs typeface="Times New Roman"/>
              </a:rPr>
              <a:t>ye</a:t>
            </a:r>
            <a:r>
              <a:rPr dirty="0" sz="1450" spc="180">
                <a:latin typeface="Times New Roman"/>
                <a:cs typeface="Times New Roman"/>
              </a:rPr>
              <a:t> </a:t>
            </a:r>
            <a:r>
              <a:rPr dirty="0" sz="1450" spc="-10">
                <a:latin typeface="Times New Roman"/>
                <a:cs typeface="Times New Roman"/>
              </a:rPr>
              <a:t>right</a:t>
            </a:r>
            <a:endParaRPr sz="145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18625"/>
          </a:xfrm>
          <a:prstGeom prst="rect">
            <a:avLst/>
          </a:prstGeom>
        </p:spPr>
        <p:txBody>
          <a:bodyPr wrap="square" lIns="0" tIns="84455" rIns="0" bIns="0" rtlCol="0" vert="horz">
            <a:spAutoFit/>
          </a:bodyPr>
          <a:lstStyle/>
          <a:p>
            <a:pPr marL="12700">
              <a:lnSpc>
                <a:spcPct val="100000"/>
              </a:lnSpc>
              <a:spcBef>
                <a:spcPts val="665"/>
              </a:spcBef>
            </a:pPr>
            <a:r>
              <a:rPr dirty="0" sz="1450" spc="-10">
                <a:latin typeface="Times New Roman"/>
                <a:cs typeface="Times New Roman"/>
              </a:rPr>
              <a:t>well.”</a:t>
            </a:r>
            <a:endParaRPr sz="1450">
              <a:latin typeface="Times New Roman"/>
              <a:cs typeface="Times New Roman"/>
            </a:endParaRPr>
          </a:p>
          <a:p>
            <a:pPr algn="just" marL="12700" marR="8255">
              <a:lnSpc>
                <a:spcPts val="1730"/>
              </a:lnSpc>
              <a:spcBef>
                <a:spcPts val="630"/>
              </a:spcBef>
            </a:pPr>
            <a:r>
              <a:rPr dirty="0" sz="1450" spc="-30">
                <a:latin typeface="Times New Roman"/>
                <a:cs typeface="Times New Roman"/>
              </a:rPr>
              <a:t>“Well, </a:t>
            </a:r>
            <a:r>
              <a:rPr dirty="0" sz="1450" spc="-10">
                <a:latin typeface="Times New Roman"/>
                <a:cs typeface="Times New Roman"/>
              </a:rPr>
              <a:t>lad,” returned Dick, taking the hand which was </a:t>
            </a:r>
            <a:r>
              <a:rPr dirty="0" sz="1450" spc="-15">
                <a:latin typeface="Times New Roman"/>
                <a:cs typeface="Times New Roman"/>
              </a:rPr>
              <a:t>offered </a:t>
            </a:r>
            <a:r>
              <a:rPr dirty="0" sz="1450" spc="-10">
                <a:latin typeface="Times New Roman"/>
                <a:cs typeface="Times New Roman"/>
              </a:rPr>
              <a:t>him, “good  speed to </a:t>
            </a:r>
            <a:r>
              <a:rPr dirty="0" sz="1450" spc="-5">
                <a:latin typeface="Times New Roman"/>
                <a:cs typeface="Times New Roman"/>
              </a:rPr>
              <a:t>you, </a:t>
            </a:r>
            <a:r>
              <a:rPr dirty="0" sz="1450" spc="-10">
                <a:latin typeface="Times New Roman"/>
                <a:cs typeface="Times New Roman"/>
              </a:rPr>
              <a:t>if speed </a:t>
            </a:r>
            <a:r>
              <a:rPr dirty="0" sz="1450" spc="-5">
                <a:latin typeface="Times New Roman"/>
                <a:cs typeface="Times New Roman"/>
              </a:rPr>
              <a:t>you </a:t>
            </a:r>
            <a:r>
              <a:rPr dirty="0" sz="1450" spc="-35">
                <a:latin typeface="Times New Roman"/>
                <a:cs typeface="Times New Roman"/>
              </a:rPr>
              <a:t>may.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misdoubt it </a:t>
            </a:r>
            <a:r>
              <a:rPr dirty="0" sz="1450" spc="-20">
                <a:latin typeface="Times New Roman"/>
                <a:cs typeface="Times New Roman"/>
              </a:rPr>
              <a:t>shrewdly. </a:t>
            </a:r>
            <a:r>
              <a:rPr dirty="0" sz="1450" spc="-10">
                <a:latin typeface="Times New Roman"/>
                <a:cs typeface="Times New Roman"/>
              </a:rPr>
              <a:t>Y’ are too  disputatious.” So then they separated for the second time; and presently it was  Dick who was running after</a:t>
            </a:r>
            <a:r>
              <a:rPr dirty="0" sz="1450" spc="10">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“Here,” </a:t>
            </a:r>
            <a:r>
              <a:rPr dirty="0" sz="1450" spc="-5">
                <a:latin typeface="Times New Roman"/>
                <a:cs typeface="Times New Roman"/>
              </a:rPr>
              <a:t>he </a:t>
            </a:r>
            <a:r>
              <a:rPr dirty="0" sz="1450" spc="-10">
                <a:latin typeface="Times New Roman"/>
                <a:cs typeface="Times New Roman"/>
              </a:rPr>
              <a:t>said, “take my cross-bow; shalt </a:t>
            </a:r>
            <a:r>
              <a:rPr dirty="0" sz="1450" spc="-5">
                <a:latin typeface="Times New Roman"/>
                <a:cs typeface="Times New Roman"/>
              </a:rPr>
              <a:t>not go</a:t>
            </a:r>
            <a:r>
              <a:rPr dirty="0" sz="1450" spc="30">
                <a:latin typeface="Times New Roman"/>
                <a:cs typeface="Times New Roman"/>
              </a:rPr>
              <a:t> </a:t>
            </a:r>
            <a:r>
              <a:rPr dirty="0" sz="1450" spc="-10">
                <a:latin typeface="Times New Roman"/>
                <a:cs typeface="Times New Roman"/>
              </a:rPr>
              <a:t>unarmed.”</a:t>
            </a:r>
            <a:endParaRPr sz="1450">
              <a:latin typeface="Times New Roman"/>
              <a:cs typeface="Times New Roman"/>
            </a:endParaRPr>
          </a:p>
          <a:p>
            <a:pPr algn="just" marL="12700" marR="8255">
              <a:lnSpc>
                <a:spcPts val="1730"/>
              </a:lnSpc>
              <a:spcBef>
                <a:spcPts val="630"/>
              </a:spcBef>
            </a:pPr>
            <a:r>
              <a:rPr dirty="0" sz="1450" spc="-10">
                <a:latin typeface="Times New Roman"/>
                <a:cs typeface="Times New Roman"/>
              </a:rPr>
              <a:t>“A cross-bow!” said Matcham. </a:t>
            </a:r>
            <a:r>
              <a:rPr dirty="0" sz="1450" spc="-30">
                <a:latin typeface="Times New Roman"/>
                <a:cs typeface="Times New Roman"/>
              </a:rPr>
              <a:t>“Nay, boy, </a:t>
            </a:r>
            <a:r>
              <a:rPr dirty="0" sz="1450" spc="-5">
                <a:latin typeface="Times New Roman"/>
                <a:cs typeface="Times New Roman"/>
              </a:rPr>
              <a:t>I </a:t>
            </a:r>
            <a:r>
              <a:rPr dirty="0" sz="1450" spc="-10">
                <a:latin typeface="Times New Roman"/>
                <a:cs typeface="Times New Roman"/>
              </a:rPr>
              <a:t>have neither the strength to bend  </a:t>
            </a:r>
            <a:r>
              <a:rPr dirty="0" sz="1450" spc="-5">
                <a:latin typeface="Times New Roman"/>
                <a:cs typeface="Times New Roman"/>
              </a:rPr>
              <a:t>nor </a:t>
            </a:r>
            <a:r>
              <a:rPr dirty="0" sz="1450" spc="-10">
                <a:latin typeface="Times New Roman"/>
                <a:cs typeface="Times New Roman"/>
              </a:rPr>
              <a:t>yet the skill to aim with it. It were </a:t>
            </a:r>
            <a:r>
              <a:rPr dirty="0" sz="1450" spc="-5">
                <a:latin typeface="Times New Roman"/>
                <a:cs typeface="Times New Roman"/>
              </a:rPr>
              <a:t>no </a:t>
            </a:r>
            <a:r>
              <a:rPr dirty="0" sz="1450" spc="-10">
                <a:latin typeface="Times New Roman"/>
                <a:cs typeface="Times New Roman"/>
              </a:rPr>
              <a:t>help to me, </a:t>
            </a:r>
            <a:r>
              <a:rPr dirty="0" sz="1450" spc="-5">
                <a:latin typeface="Times New Roman"/>
                <a:cs typeface="Times New Roman"/>
              </a:rPr>
              <a:t>good </a:t>
            </a:r>
            <a:r>
              <a:rPr dirty="0" sz="1450" spc="-30">
                <a:latin typeface="Times New Roman"/>
                <a:cs typeface="Times New Roman"/>
              </a:rPr>
              <a:t>boy. </a:t>
            </a:r>
            <a:r>
              <a:rPr dirty="0" sz="1450" spc="-10">
                <a:latin typeface="Times New Roman"/>
                <a:cs typeface="Times New Roman"/>
              </a:rPr>
              <a:t>But yet </a:t>
            </a:r>
            <a:r>
              <a:rPr dirty="0" sz="1450" spc="-5">
                <a:latin typeface="Times New Roman"/>
                <a:cs typeface="Times New Roman"/>
              </a:rPr>
              <a:t>I </a:t>
            </a:r>
            <a:r>
              <a:rPr dirty="0" sz="1450" spc="-10">
                <a:latin typeface="Times New Roman"/>
                <a:cs typeface="Times New Roman"/>
              </a:rPr>
              <a:t>thank  </a:t>
            </a:r>
            <a:r>
              <a:rPr dirty="0" sz="1450" spc="-5">
                <a:latin typeface="Times New Roman"/>
                <a:cs typeface="Times New Roman"/>
              </a:rPr>
              <a:t>you.”</a:t>
            </a:r>
            <a:endParaRPr sz="1450">
              <a:latin typeface="Times New Roman"/>
              <a:cs typeface="Times New Roman"/>
            </a:endParaRPr>
          </a:p>
          <a:p>
            <a:pPr algn="just" marL="12700" marR="8890">
              <a:lnSpc>
                <a:spcPts val="1730"/>
              </a:lnSpc>
              <a:spcBef>
                <a:spcPts val="570"/>
              </a:spcBef>
            </a:pP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had now fallen, and under the trees they could </a:t>
            </a:r>
            <a:r>
              <a:rPr dirty="0" sz="1450" spc="-5">
                <a:latin typeface="Times New Roman"/>
                <a:cs typeface="Times New Roman"/>
              </a:rPr>
              <a:t>no </a:t>
            </a:r>
            <a:r>
              <a:rPr dirty="0" sz="1450" spc="-10">
                <a:latin typeface="Times New Roman"/>
                <a:cs typeface="Times New Roman"/>
              </a:rPr>
              <a:t>longer read each  </a:t>
            </a:r>
            <a:r>
              <a:rPr dirty="0" sz="1450" spc="-15">
                <a:latin typeface="Times New Roman"/>
                <a:cs typeface="Times New Roman"/>
              </a:rPr>
              <a:t>other’s</a:t>
            </a:r>
            <a:r>
              <a:rPr dirty="0" sz="1450" spc="-10">
                <a:latin typeface="Times New Roman"/>
                <a:cs typeface="Times New Roman"/>
              </a:rPr>
              <a:t> face.</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“I will </a:t>
            </a:r>
            <a:r>
              <a:rPr dirty="0" sz="1450" spc="-5">
                <a:latin typeface="Times New Roman"/>
                <a:cs typeface="Times New Roman"/>
              </a:rPr>
              <a:t>go </a:t>
            </a:r>
            <a:r>
              <a:rPr dirty="0" sz="1450" spc="-10">
                <a:latin typeface="Times New Roman"/>
                <a:cs typeface="Times New Roman"/>
              </a:rPr>
              <a:t>some little way with </a:t>
            </a:r>
            <a:r>
              <a:rPr dirty="0" sz="1450" spc="-5">
                <a:latin typeface="Times New Roman"/>
                <a:cs typeface="Times New Roman"/>
              </a:rPr>
              <a:t>you,” </a:t>
            </a:r>
            <a:r>
              <a:rPr dirty="0" sz="1450" spc="-10">
                <a:latin typeface="Times New Roman"/>
                <a:cs typeface="Times New Roman"/>
              </a:rPr>
              <a:t>said Dick. “The </a:t>
            </a:r>
            <a:r>
              <a:rPr dirty="0" sz="1450" spc="-5">
                <a:latin typeface="Times New Roman"/>
                <a:cs typeface="Times New Roman"/>
              </a:rPr>
              <a:t>night </a:t>
            </a:r>
            <a:r>
              <a:rPr dirty="0" sz="1450" spc="-10">
                <a:latin typeface="Times New Roman"/>
                <a:cs typeface="Times New Roman"/>
              </a:rPr>
              <a:t>is dark. </a:t>
            </a:r>
            <a:r>
              <a:rPr dirty="0" sz="1450" spc="-5">
                <a:latin typeface="Times New Roman"/>
                <a:cs typeface="Times New Roman"/>
              </a:rPr>
              <a:t>I </a:t>
            </a:r>
            <a:r>
              <a:rPr dirty="0" sz="1450" spc="-10">
                <a:latin typeface="Times New Roman"/>
                <a:cs typeface="Times New Roman"/>
              </a:rPr>
              <a:t>would  fain leave </a:t>
            </a:r>
            <a:r>
              <a:rPr dirty="0" sz="1450" spc="-5">
                <a:latin typeface="Times New Roman"/>
                <a:cs typeface="Times New Roman"/>
              </a:rPr>
              <a:t>you on a </a:t>
            </a:r>
            <a:r>
              <a:rPr dirty="0" sz="1450" spc="-10">
                <a:latin typeface="Times New Roman"/>
                <a:cs typeface="Times New Roman"/>
              </a:rPr>
              <a:t>path, at least. My mind misgiveth me, </a:t>
            </a:r>
            <a:r>
              <a:rPr dirty="0" sz="1450" spc="-5">
                <a:latin typeface="Times New Roman"/>
                <a:cs typeface="Times New Roman"/>
              </a:rPr>
              <a:t>y’ </a:t>
            </a:r>
            <a:r>
              <a:rPr dirty="0" sz="1450" spc="-10">
                <a:latin typeface="Times New Roman"/>
                <a:cs typeface="Times New Roman"/>
              </a:rPr>
              <a:t>are likely to </a:t>
            </a:r>
            <a:r>
              <a:rPr dirty="0" sz="1450" spc="-5">
                <a:latin typeface="Times New Roman"/>
                <a:cs typeface="Times New Roman"/>
              </a:rPr>
              <a:t>be  </a:t>
            </a:r>
            <a:r>
              <a:rPr dirty="0" sz="1450" spc="-10">
                <a:latin typeface="Times New Roman"/>
                <a:cs typeface="Times New Roman"/>
              </a:rPr>
              <a:t>lost.”</a:t>
            </a:r>
            <a:endParaRPr sz="1450">
              <a:latin typeface="Times New Roman"/>
              <a:cs typeface="Times New Roman"/>
            </a:endParaRPr>
          </a:p>
          <a:p>
            <a:pPr algn="just" marL="12700" marR="6985">
              <a:lnSpc>
                <a:spcPts val="1730"/>
              </a:lnSpc>
              <a:spcBef>
                <a:spcPts val="570"/>
              </a:spcBef>
            </a:pPr>
            <a:r>
              <a:rPr dirty="0" sz="1450" spc="-15">
                <a:latin typeface="Times New Roman"/>
                <a:cs typeface="Times New Roman"/>
              </a:rPr>
              <a:t>Without </a:t>
            </a:r>
            <a:r>
              <a:rPr dirty="0" sz="1450" spc="-10">
                <a:latin typeface="Times New Roman"/>
                <a:cs typeface="Times New Roman"/>
              </a:rPr>
              <a:t>any more words, </a:t>
            </a:r>
            <a:r>
              <a:rPr dirty="0" sz="1450" spc="-5">
                <a:latin typeface="Times New Roman"/>
                <a:cs typeface="Times New Roman"/>
              </a:rPr>
              <a:t>he </a:t>
            </a:r>
            <a:r>
              <a:rPr dirty="0" sz="1450" spc="-10">
                <a:latin typeface="Times New Roman"/>
                <a:cs typeface="Times New Roman"/>
              </a:rPr>
              <a:t>began to walk forward, and the other once more  followed him. The blackness grew thicker and </a:t>
            </a:r>
            <a:r>
              <a:rPr dirty="0" sz="1450" spc="-20">
                <a:latin typeface="Times New Roman"/>
                <a:cs typeface="Times New Roman"/>
              </a:rPr>
              <a:t>thicker. </a:t>
            </a:r>
            <a:r>
              <a:rPr dirty="0" sz="1450" spc="-10">
                <a:latin typeface="Times New Roman"/>
                <a:cs typeface="Times New Roman"/>
              </a:rPr>
              <a:t>Only here and there, in  open places, they saw the </a:t>
            </a:r>
            <a:r>
              <a:rPr dirty="0" sz="1450" spc="-30">
                <a:latin typeface="Times New Roman"/>
                <a:cs typeface="Times New Roman"/>
              </a:rPr>
              <a:t>sky, </a:t>
            </a:r>
            <a:r>
              <a:rPr dirty="0" sz="1450" spc="-10">
                <a:latin typeface="Times New Roman"/>
                <a:cs typeface="Times New Roman"/>
              </a:rPr>
              <a:t>dotted with small stars. In the distance, the  noise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rout of </a:t>
            </a:r>
            <a:r>
              <a:rPr dirty="0" sz="1450" spc="-10">
                <a:latin typeface="Times New Roman"/>
                <a:cs typeface="Times New Roman"/>
              </a:rPr>
              <a:t>the Lancastrian army still continued to </a:t>
            </a:r>
            <a:r>
              <a:rPr dirty="0" sz="1450" spc="-5">
                <a:latin typeface="Times New Roman"/>
                <a:cs typeface="Times New Roman"/>
              </a:rPr>
              <a:t>be </a:t>
            </a:r>
            <a:r>
              <a:rPr dirty="0" sz="1450" spc="-10">
                <a:latin typeface="Times New Roman"/>
                <a:cs typeface="Times New Roman"/>
              </a:rPr>
              <a:t>faintly audible;  </a:t>
            </a:r>
            <a:r>
              <a:rPr dirty="0" sz="1450" spc="-5">
                <a:latin typeface="Times New Roman"/>
                <a:cs typeface="Times New Roman"/>
              </a:rPr>
              <a:t>but </a:t>
            </a:r>
            <a:r>
              <a:rPr dirty="0" sz="1450" spc="-10">
                <a:latin typeface="Times New Roman"/>
                <a:cs typeface="Times New Roman"/>
              </a:rPr>
              <a:t>with every step they left it farther in the</a:t>
            </a:r>
            <a:r>
              <a:rPr dirty="0" sz="1450" spc="35">
                <a:latin typeface="Times New Roman"/>
                <a:cs typeface="Times New Roman"/>
              </a:rPr>
              <a:t> </a:t>
            </a:r>
            <a:r>
              <a:rPr dirty="0" sz="1450" spc="-25">
                <a:latin typeface="Times New Roman"/>
                <a:cs typeface="Times New Roman"/>
              </a:rPr>
              <a:t>rear.</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At the end </a:t>
            </a:r>
            <a:r>
              <a:rPr dirty="0" sz="1450" spc="-5">
                <a:latin typeface="Times New Roman"/>
                <a:cs typeface="Times New Roman"/>
              </a:rPr>
              <a:t>of </a:t>
            </a:r>
            <a:r>
              <a:rPr dirty="0" sz="1450" spc="-10">
                <a:latin typeface="Times New Roman"/>
                <a:cs typeface="Times New Roman"/>
              </a:rPr>
              <a:t>half an </a:t>
            </a:r>
            <a:r>
              <a:rPr dirty="0" sz="1450" spc="-5">
                <a:latin typeface="Times New Roman"/>
                <a:cs typeface="Times New Roman"/>
              </a:rPr>
              <a:t>hour of </a:t>
            </a:r>
            <a:r>
              <a:rPr dirty="0" sz="1450" spc="-10">
                <a:latin typeface="Times New Roman"/>
                <a:cs typeface="Times New Roman"/>
              </a:rPr>
              <a:t>silent progress they came forth </a:t>
            </a:r>
            <a:r>
              <a:rPr dirty="0" sz="1450" spc="-5">
                <a:latin typeface="Times New Roman"/>
                <a:cs typeface="Times New Roman"/>
              </a:rPr>
              <a:t>upon a </a:t>
            </a:r>
            <a:r>
              <a:rPr dirty="0" sz="1450" spc="-10">
                <a:latin typeface="Times New Roman"/>
                <a:cs typeface="Times New Roman"/>
              </a:rPr>
              <a:t>broad  patch </a:t>
            </a:r>
            <a:r>
              <a:rPr dirty="0" sz="1450" spc="-5">
                <a:latin typeface="Times New Roman"/>
                <a:cs typeface="Times New Roman"/>
              </a:rPr>
              <a:t>of </a:t>
            </a:r>
            <a:r>
              <a:rPr dirty="0" sz="1450" spc="-10">
                <a:latin typeface="Times New Roman"/>
                <a:cs typeface="Times New Roman"/>
              </a:rPr>
              <a:t>heathy open. It glimmered in the light </a:t>
            </a:r>
            <a:r>
              <a:rPr dirty="0" sz="1450" spc="-5">
                <a:latin typeface="Times New Roman"/>
                <a:cs typeface="Times New Roman"/>
              </a:rPr>
              <a:t>of </a:t>
            </a:r>
            <a:r>
              <a:rPr dirty="0" sz="1450" spc="-10">
                <a:latin typeface="Times New Roman"/>
                <a:cs typeface="Times New Roman"/>
              </a:rPr>
              <a:t>the stars, shaggy with fern  and islanded with clumps </a:t>
            </a:r>
            <a:r>
              <a:rPr dirty="0" sz="1450" spc="-5">
                <a:latin typeface="Times New Roman"/>
                <a:cs typeface="Times New Roman"/>
              </a:rPr>
              <a:t>of </a:t>
            </a:r>
            <a:r>
              <a:rPr dirty="0" sz="1450" spc="-30">
                <a:latin typeface="Times New Roman"/>
                <a:cs typeface="Times New Roman"/>
              </a:rPr>
              <a:t>yew. </a:t>
            </a:r>
            <a:r>
              <a:rPr dirty="0" sz="1450" spc="-10">
                <a:latin typeface="Times New Roman"/>
                <a:cs typeface="Times New Roman"/>
              </a:rPr>
              <a:t>And here they paused and looked </a:t>
            </a:r>
            <a:r>
              <a:rPr dirty="0" sz="1450" spc="-5">
                <a:latin typeface="Times New Roman"/>
                <a:cs typeface="Times New Roman"/>
              </a:rPr>
              <a:t>upon </a:t>
            </a:r>
            <a:r>
              <a:rPr dirty="0" sz="1450" spc="-10">
                <a:latin typeface="Times New Roman"/>
                <a:cs typeface="Times New Roman"/>
              </a:rPr>
              <a:t>each  </a:t>
            </a:r>
            <a:r>
              <a:rPr dirty="0" sz="1450" spc="-20">
                <a:latin typeface="Times New Roman"/>
                <a:cs typeface="Times New Roman"/>
              </a:rPr>
              <a:t>other.</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“Y’ are weary?” Dick</a:t>
            </a:r>
            <a:r>
              <a:rPr dirty="0" sz="1450" spc="-10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6350">
              <a:lnSpc>
                <a:spcPts val="1730"/>
              </a:lnSpc>
              <a:spcBef>
                <a:spcPts val="630"/>
              </a:spcBef>
            </a:pPr>
            <a:r>
              <a:rPr dirty="0" sz="1450" spc="-30">
                <a:latin typeface="Times New Roman"/>
                <a:cs typeface="Times New Roman"/>
              </a:rPr>
              <a:t>“Nay, </a:t>
            </a:r>
            <a:r>
              <a:rPr dirty="0" sz="1450" spc="-5">
                <a:latin typeface="Times New Roman"/>
                <a:cs typeface="Times New Roman"/>
              </a:rPr>
              <a:t>I </a:t>
            </a:r>
            <a:r>
              <a:rPr dirty="0" sz="1450" spc="-10">
                <a:latin typeface="Times New Roman"/>
                <a:cs typeface="Times New Roman"/>
              </a:rPr>
              <a:t>am so </a:t>
            </a:r>
            <a:r>
              <a:rPr dirty="0" sz="1450" spc="-25">
                <a:latin typeface="Times New Roman"/>
                <a:cs typeface="Times New Roman"/>
              </a:rPr>
              <a:t>weary,” </a:t>
            </a:r>
            <a:r>
              <a:rPr dirty="0" sz="1450" spc="-10">
                <a:latin typeface="Times New Roman"/>
                <a:cs typeface="Times New Roman"/>
              </a:rPr>
              <a:t>answered Matcham, “that methinks </a:t>
            </a:r>
            <a:r>
              <a:rPr dirty="0" sz="1450" spc="-5">
                <a:latin typeface="Times New Roman"/>
                <a:cs typeface="Times New Roman"/>
              </a:rPr>
              <a:t>I </a:t>
            </a:r>
            <a:r>
              <a:rPr dirty="0" sz="1450" spc="-10">
                <a:latin typeface="Times New Roman"/>
                <a:cs typeface="Times New Roman"/>
              </a:rPr>
              <a:t>could lie down  and die.”</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“I hear the chiding </a:t>
            </a:r>
            <a:r>
              <a:rPr dirty="0" sz="1450" spc="-5">
                <a:latin typeface="Times New Roman"/>
                <a:cs typeface="Times New Roman"/>
              </a:rPr>
              <a:t>of a </a:t>
            </a:r>
            <a:r>
              <a:rPr dirty="0" sz="1450" spc="-15">
                <a:latin typeface="Times New Roman"/>
                <a:cs typeface="Times New Roman"/>
              </a:rPr>
              <a:t>river,” </a:t>
            </a:r>
            <a:r>
              <a:rPr dirty="0" sz="1450" spc="-10">
                <a:latin typeface="Times New Roman"/>
                <a:cs typeface="Times New Roman"/>
              </a:rPr>
              <a:t>returned Dick. “Let </a:t>
            </a:r>
            <a:r>
              <a:rPr dirty="0" sz="1450" spc="-5">
                <a:latin typeface="Times New Roman"/>
                <a:cs typeface="Times New Roman"/>
              </a:rPr>
              <a:t>us go </a:t>
            </a:r>
            <a:r>
              <a:rPr dirty="0" sz="1450" spc="-10">
                <a:latin typeface="Times New Roman"/>
                <a:cs typeface="Times New Roman"/>
              </a:rPr>
              <a:t>so far forth, for </a:t>
            </a:r>
            <a:r>
              <a:rPr dirty="0" sz="1450" spc="-5">
                <a:latin typeface="Times New Roman"/>
                <a:cs typeface="Times New Roman"/>
              </a:rPr>
              <a:t>I </a:t>
            </a:r>
            <a:r>
              <a:rPr dirty="0" sz="1450" spc="-10">
                <a:latin typeface="Times New Roman"/>
                <a:cs typeface="Times New Roman"/>
              </a:rPr>
              <a:t>am  sore athirst.”</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The ground sloped down gently; and, sure </a:t>
            </a:r>
            <a:r>
              <a:rPr dirty="0" sz="1450" spc="-5">
                <a:latin typeface="Times New Roman"/>
                <a:cs typeface="Times New Roman"/>
              </a:rPr>
              <a:t>enough, </a:t>
            </a:r>
            <a:r>
              <a:rPr dirty="0" sz="1450" spc="-10">
                <a:latin typeface="Times New Roman"/>
                <a:cs typeface="Times New Roman"/>
              </a:rPr>
              <a:t>in the bottom, they found </a:t>
            </a:r>
            <a:r>
              <a:rPr dirty="0" sz="1450" spc="-5">
                <a:latin typeface="Times New Roman"/>
                <a:cs typeface="Times New Roman"/>
              </a:rPr>
              <a:t>a  </a:t>
            </a:r>
            <a:r>
              <a:rPr dirty="0" sz="1450" spc="-10">
                <a:latin typeface="Times New Roman"/>
                <a:cs typeface="Times New Roman"/>
              </a:rPr>
              <a:t>little murmuring </a:t>
            </a:r>
            <a:r>
              <a:rPr dirty="0" sz="1450" spc="-20">
                <a:latin typeface="Times New Roman"/>
                <a:cs typeface="Times New Roman"/>
              </a:rPr>
              <a:t>river, </a:t>
            </a:r>
            <a:r>
              <a:rPr dirty="0" sz="1450" spc="-10">
                <a:latin typeface="Times New Roman"/>
                <a:cs typeface="Times New Roman"/>
              </a:rPr>
              <a:t>running among willows. Here they threw themselves  down together </a:t>
            </a:r>
            <a:r>
              <a:rPr dirty="0" sz="1450" spc="-5">
                <a:latin typeface="Times New Roman"/>
                <a:cs typeface="Times New Roman"/>
              </a:rPr>
              <a:t>by </a:t>
            </a:r>
            <a:r>
              <a:rPr dirty="0" sz="1450" spc="-10">
                <a:latin typeface="Times New Roman"/>
                <a:cs typeface="Times New Roman"/>
              </a:rPr>
              <a:t>the brink; and putting their mouths to the level </a:t>
            </a:r>
            <a:r>
              <a:rPr dirty="0" sz="1450" spc="-5">
                <a:latin typeface="Times New Roman"/>
                <a:cs typeface="Times New Roman"/>
              </a:rPr>
              <a:t>of a </a:t>
            </a:r>
            <a:r>
              <a:rPr dirty="0" sz="1450" spc="-10">
                <a:latin typeface="Times New Roman"/>
                <a:cs typeface="Times New Roman"/>
              </a:rPr>
              <a:t>starry  </a:t>
            </a:r>
            <a:r>
              <a:rPr dirty="0" sz="1450" spc="-5">
                <a:latin typeface="Times New Roman"/>
                <a:cs typeface="Times New Roman"/>
              </a:rPr>
              <a:t>pool, </a:t>
            </a:r>
            <a:r>
              <a:rPr dirty="0" sz="1450" spc="-10">
                <a:latin typeface="Times New Roman"/>
                <a:cs typeface="Times New Roman"/>
              </a:rPr>
              <a:t>they drank their</a:t>
            </a:r>
            <a:r>
              <a:rPr dirty="0" sz="1450">
                <a:latin typeface="Times New Roman"/>
                <a:cs typeface="Times New Roman"/>
              </a:rPr>
              <a:t> </a:t>
            </a:r>
            <a:r>
              <a:rPr dirty="0" sz="1450" spc="-10">
                <a:latin typeface="Times New Roman"/>
                <a:cs typeface="Times New Roman"/>
              </a:rPr>
              <a:t>fill.</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“Dick,” said Matcham, “it may </a:t>
            </a:r>
            <a:r>
              <a:rPr dirty="0" sz="1450" spc="-5">
                <a:latin typeface="Times New Roman"/>
                <a:cs typeface="Times New Roman"/>
              </a:rPr>
              <a:t>not </a:t>
            </a:r>
            <a:r>
              <a:rPr dirty="0" sz="1450" spc="-10">
                <a:latin typeface="Times New Roman"/>
                <a:cs typeface="Times New Roman"/>
              </a:rPr>
              <a:t>be.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no</a:t>
            </a:r>
            <a:r>
              <a:rPr dirty="0" sz="1450" spc="30">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21590">
              <a:lnSpc>
                <a:spcPct val="132400"/>
              </a:lnSpc>
            </a:pPr>
            <a:r>
              <a:rPr dirty="0" sz="1450" spc="-10">
                <a:latin typeface="Times New Roman"/>
                <a:cs typeface="Times New Roman"/>
              </a:rPr>
              <a:t>“I saw </a:t>
            </a:r>
            <a:r>
              <a:rPr dirty="0" sz="1450" spc="-5">
                <a:latin typeface="Times New Roman"/>
                <a:cs typeface="Times New Roman"/>
              </a:rPr>
              <a:t>a pit </a:t>
            </a:r>
            <a:r>
              <a:rPr dirty="0" sz="1450" spc="-10">
                <a:latin typeface="Times New Roman"/>
                <a:cs typeface="Times New Roman"/>
              </a:rPr>
              <a:t>as we came down,” said Dick. “Let </a:t>
            </a:r>
            <a:r>
              <a:rPr dirty="0" sz="1450" spc="-5">
                <a:latin typeface="Times New Roman"/>
                <a:cs typeface="Times New Roman"/>
              </a:rPr>
              <a:t>us </a:t>
            </a:r>
            <a:r>
              <a:rPr dirty="0" sz="1450" spc="-10">
                <a:latin typeface="Times New Roman"/>
                <a:cs typeface="Times New Roman"/>
              </a:rPr>
              <a:t>lie down therein and sleep.”  </a:t>
            </a:r>
            <a:r>
              <a:rPr dirty="0" sz="1450" spc="-30">
                <a:latin typeface="Times New Roman"/>
                <a:cs typeface="Times New Roman"/>
              </a:rPr>
              <a:t>“Nay, </a:t>
            </a:r>
            <a:r>
              <a:rPr dirty="0" sz="1450" spc="-5">
                <a:latin typeface="Times New Roman"/>
                <a:cs typeface="Times New Roman"/>
              </a:rPr>
              <a:t>but </a:t>
            </a:r>
            <a:r>
              <a:rPr dirty="0" sz="1450" spc="-10">
                <a:latin typeface="Times New Roman"/>
                <a:cs typeface="Times New Roman"/>
              </a:rPr>
              <a:t>with all my heart!” cried</a:t>
            </a:r>
            <a:r>
              <a:rPr dirty="0" sz="1450" spc="35">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The </a:t>
            </a:r>
            <a:r>
              <a:rPr dirty="0" sz="1450" spc="-5">
                <a:latin typeface="Times New Roman"/>
                <a:cs typeface="Times New Roman"/>
              </a:rPr>
              <a:t>pit </a:t>
            </a:r>
            <a:r>
              <a:rPr dirty="0" sz="1450" spc="-10">
                <a:latin typeface="Times New Roman"/>
                <a:cs typeface="Times New Roman"/>
              </a:rPr>
              <a:t>was sandy and </a:t>
            </a:r>
            <a:r>
              <a:rPr dirty="0" sz="1450" spc="-5">
                <a:latin typeface="Times New Roman"/>
                <a:cs typeface="Times New Roman"/>
              </a:rPr>
              <a:t>dry; a </a:t>
            </a:r>
            <a:r>
              <a:rPr dirty="0" sz="1450" spc="-10">
                <a:latin typeface="Times New Roman"/>
                <a:cs typeface="Times New Roman"/>
              </a:rPr>
              <a:t>shock </a:t>
            </a:r>
            <a:r>
              <a:rPr dirty="0" sz="1450" spc="-5">
                <a:latin typeface="Times New Roman"/>
                <a:cs typeface="Times New Roman"/>
              </a:rPr>
              <a:t>of </a:t>
            </a:r>
            <a:r>
              <a:rPr dirty="0" sz="1450" spc="-10">
                <a:latin typeface="Times New Roman"/>
                <a:cs typeface="Times New Roman"/>
              </a:rPr>
              <a:t>brambles </a:t>
            </a:r>
            <a:r>
              <a:rPr dirty="0" sz="1450" spc="-5">
                <a:latin typeface="Times New Roman"/>
                <a:cs typeface="Times New Roman"/>
              </a:rPr>
              <a:t>hung upon one </a:t>
            </a:r>
            <a:r>
              <a:rPr dirty="0" sz="1450" spc="-10">
                <a:latin typeface="Times New Roman"/>
                <a:cs typeface="Times New Roman"/>
              </a:rPr>
              <a:t>hedge, and  made</a:t>
            </a:r>
            <a:r>
              <a:rPr dirty="0" sz="1450" spc="25">
                <a:latin typeface="Times New Roman"/>
                <a:cs typeface="Times New Roman"/>
              </a:rPr>
              <a:t>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partial</a:t>
            </a:r>
            <a:r>
              <a:rPr dirty="0" sz="1450" spc="30">
                <a:latin typeface="Times New Roman"/>
                <a:cs typeface="Times New Roman"/>
              </a:rPr>
              <a:t> </a:t>
            </a:r>
            <a:r>
              <a:rPr dirty="0" sz="1450" spc="-10">
                <a:latin typeface="Times New Roman"/>
                <a:cs typeface="Times New Roman"/>
              </a:rPr>
              <a:t>shelter;</a:t>
            </a:r>
            <a:r>
              <a:rPr dirty="0" sz="1450" spc="35">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there</a:t>
            </a:r>
            <a:r>
              <a:rPr dirty="0" sz="1450" spc="30">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two</a:t>
            </a:r>
            <a:r>
              <a:rPr dirty="0" sz="1450" spc="30">
                <a:latin typeface="Times New Roman"/>
                <a:cs typeface="Times New Roman"/>
              </a:rPr>
              <a:t> </a:t>
            </a:r>
            <a:r>
              <a:rPr dirty="0" sz="1450" spc="-10">
                <a:latin typeface="Times New Roman"/>
                <a:cs typeface="Times New Roman"/>
              </a:rPr>
              <a:t>lads</a:t>
            </a:r>
            <a:r>
              <a:rPr dirty="0" sz="1450" spc="30">
                <a:latin typeface="Times New Roman"/>
                <a:cs typeface="Times New Roman"/>
              </a:rPr>
              <a:t> </a:t>
            </a:r>
            <a:r>
              <a:rPr dirty="0" sz="1450" spc="-10">
                <a:latin typeface="Times New Roman"/>
                <a:cs typeface="Times New Roman"/>
              </a:rPr>
              <a:t>lay</a:t>
            </a:r>
            <a:r>
              <a:rPr dirty="0" sz="1450" spc="35">
                <a:latin typeface="Times New Roman"/>
                <a:cs typeface="Times New Roman"/>
              </a:rPr>
              <a:t> </a:t>
            </a:r>
            <a:r>
              <a:rPr dirty="0" sz="1450" spc="-10">
                <a:latin typeface="Times New Roman"/>
                <a:cs typeface="Times New Roman"/>
              </a:rPr>
              <a:t>down,</a:t>
            </a:r>
            <a:r>
              <a:rPr dirty="0" sz="1450" spc="30">
                <a:latin typeface="Times New Roman"/>
                <a:cs typeface="Times New Roman"/>
              </a:rPr>
              <a:t> </a:t>
            </a:r>
            <a:r>
              <a:rPr dirty="0" sz="1450" spc="-10">
                <a:latin typeface="Times New Roman"/>
                <a:cs typeface="Times New Roman"/>
              </a:rPr>
              <a:t>keeping</a:t>
            </a:r>
            <a:r>
              <a:rPr dirty="0" sz="1450" spc="35">
                <a:latin typeface="Times New Roman"/>
                <a:cs typeface="Times New Roman"/>
              </a:rPr>
              <a:t> </a:t>
            </a:r>
            <a:r>
              <a:rPr dirty="0" sz="1450" spc="-10">
                <a:latin typeface="Times New Roman"/>
                <a:cs typeface="Times New Roman"/>
              </a:rPr>
              <a:t>close</a:t>
            </a:r>
            <a:r>
              <a:rPr dirty="0" sz="1450" spc="30">
                <a:latin typeface="Times New Roman"/>
                <a:cs typeface="Times New Roman"/>
              </a:rPr>
              <a:t> </a:t>
            </a:r>
            <a:r>
              <a:rPr dirty="0" sz="1450" spc="-10">
                <a:latin typeface="Times New Roman"/>
                <a:cs typeface="Times New Roman"/>
              </a:rPr>
              <a:t>together</a:t>
            </a:r>
            <a:endParaRPr sz="145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3335">
              <a:lnSpc>
                <a:spcPts val="1730"/>
              </a:lnSpc>
              <a:spcBef>
                <a:spcPts val="155"/>
              </a:spcBef>
            </a:pPr>
            <a:r>
              <a:rPr dirty="0" sz="1450" spc="-10">
                <a:latin typeface="Times New Roman"/>
                <a:cs typeface="Times New Roman"/>
              </a:rPr>
              <a:t>for the sake </a:t>
            </a:r>
            <a:r>
              <a:rPr dirty="0" sz="1450" spc="-5">
                <a:latin typeface="Times New Roman"/>
                <a:cs typeface="Times New Roman"/>
              </a:rPr>
              <a:t>of </a:t>
            </a:r>
            <a:r>
              <a:rPr dirty="0" sz="1450" spc="-10">
                <a:latin typeface="Times New Roman"/>
                <a:cs typeface="Times New Roman"/>
              </a:rPr>
              <a:t>warmth, their quarrel all forgotten. And soon sleep fell </a:t>
            </a:r>
            <a:r>
              <a:rPr dirty="0" sz="1450" spc="-5">
                <a:latin typeface="Times New Roman"/>
                <a:cs typeface="Times New Roman"/>
              </a:rPr>
              <a:t>upon  </a:t>
            </a:r>
            <a:r>
              <a:rPr dirty="0" sz="1450" spc="-10">
                <a:latin typeface="Times New Roman"/>
                <a:cs typeface="Times New Roman"/>
              </a:rPr>
              <a:t>them like </a:t>
            </a:r>
            <a:r>
              <a:rPr dirty="0" sz="1450" spc="-5">
                <a:latin typeface="Times New Roman"/>
                <a:cs typeface="Times New Roman"/>
              </a:rPr>
              <a:t>a </a:t>
            </a:r>
            <a:r>
              <a:rPr dirty="0" sz="1450" spc="-10">
                <a:latin typeface="Times New Roman"/>
                <a:cs typeface="Times New Roman"/>
              </a:rPr>
              <a:t>cloud, and under the dew and stars they rested</a:t>
            </a:r>
            <a:r>
              <a:rPr dirty="0" sz="1450" spc="90">
                <a:latin typeface="Times New Roman"/>
                <a:cs typeface="Times New Roman"/>
              </a:rPr>
              <a:t> </a:t>
            </a:r>
            <a:r>
              <a:rPr dirty="0" sz="1450" spc="-20">
                <a:latin typeface="Times New Roman"/>
                <a:cs typeface="Times New Roman"/>
              </a:rPr>
              <a:t>peacefully.</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1800">
              <a:latin typeface="Times New Roman"/>
              <a:cs typeface="Times New Roman"/>
            </a:endParaRPr>
          </a:p>
          <a:p>
            <a:pPr algn="ctr">
              <a:lnSpc>
                <a:spcPct val="100000"/>
              </a:lnSpc>
            </a:pPr>
            <a:r>
              <a:rPr dirty="0" sz="1450" spc="-15" b="1">
                <a:latin typeface="Times New Roman"/>
                <a:cs typeface="Times New Roman"/>
              </a:rPr>
              <a:t>CHAPTER </a:t>
            </a:r>
            <a:r>
              <a:rPr dirty="0" sz="1450" spc="-10" b="1">
                <a:latin typeface="Times New Roman"/>
                <a:cs typeface="Times New Roman"/>
              </a:rPr>
              <a:t>VII—THE </a:t>
            </a:r>
            <a:r>
              <a:rPr dirty="0" sz="1450" spc="-15" b="1">
                <a:latin typeface="Times New Roman"/>
                <a:cs typeface="Times New Roman"/>
              </a:rPr>
              <a:t>HOODED</a:t>
            </a:r>
            <a:r>
              <a:rPr dirty="0" sz="1450" spc="5" b="1">
                <a:latin typeface="Times New Roman"/>
                <a:cs typeface="Times New Roman"/>
              </a:rPr>
              <a:t> </a:t>
            </a:r>
            <a:r>
              <a:rPr dirty="0" sz="1450" spc="-40" b="1">
                <a:latin typeface="Times New Roman"/>
                <a:cs typeface="Times New Roman"/>
              </a:rPr>
              <a:t>FACE</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They awoke in the grey </a:t>
            </a:r>
            <a:r>
              <a:rPr dirty="0" sz="1450" spc="-5">
                <a:latin typeface="Times New Roman"/>
                <a:cs typeface="Times New Roman"/>
              </a:rPr>
              <a:t>of </a:t>
            </a:r>
            <a:r>
              <a:rPr dirty="0" sz="1450" spc="-10">
                <a:latin typeface="Times New Roman"/>
                <a:cs typeface="Times New Roman"/>
              </a:rPr>
              <a:t>the morning; the birds were </a:t>
            </a:r>
            <a:r>
              <a:rPr dirty="0" sz="1450" spc="-5">
                <a:latin typeface="Times New Roman"/>
                <a:cs typeface="Times New Roman"/>
              </a:rPr>
              <a:t>not </a:t>
            </a:r>
            <a:r>
              <a:rPr dirty="0" sz="1450" spc="-10">
                <a:latin typeface="Times New Roman"/>
                <a:cs typeface="Times New Roman"/>
              </a:rPr>
              <a:t>yet in full </a:t>
            </a:r>
            <a:r>
              <a:rPr dirty="0" sz="1450" spc="-5">
                <a:latin typeface="Times New Roman"/>
                <a:cs typeface="Times New Roman"/>
              </a:rPr>
              <a:t>song, but  </a:t>
            </a:r>
            <a:r>
              <a:rPr dirty="0" sz="1450" spc="-10">
                <a:latin typeface="Times New Roman"/>
                <a:cs typeface="Times New Roman"/>
              </a:rPr>
              <a:t>twittered here and there among the woods; the sun was </a:t>
            </a:r>
            <a:r>
              <a:rPr dirty="0" sz="1450" spc="-5">
                <a:latin typeface="Times New Roman"/>
                <a:cs typeface="Times New Roman"/>
              </a:rPr>
              <a:t>not </a:t>
            </a:r>
            <a:r>
              <a:rPr dirty="0" sz="1450" spc="-10">
                <a:latin typeface="Times New Roman"/>
                <a:cs typeface="Times New Roman"/>
              </a:rPr>
              <a:t>yet </a:t>
            </a:r>
            <a:r>
              <a:rPr dirty="0" sz="1450" spc="-5">
                <a:latin typeface="Times New Roman"/>
                <a:cs typeface="Times New Roman"/>
              </a:rPr>
              <a:t>up, but </a:t>
            </a:r>
            <a:r>
              <a:rPr dirty="0" sz="1450" spc="-10">
                <a:latin typeface="Times New Roman"/>
                <a:cs typeface="Times New Roman"/>
              </a:rPr>
              <a:t>the  eastern sky was barred with solemn colours. Half starved and </a:t>
            </a:r>
            <a:r>
              <a:rPr dirty="0" sz="1450" spc="-15">
                <a:latin typeface="Times New Roman"/>
                <a:cs typeface="Times New Roman"/>
              </a:rPr>
              <a:t>over-weary </a:t>
            </a:r>
            <a:r>
              <a:rPr dirty="0" sz="1450" spc="-10">
                <a:latin typeface="Times New Roman"/>
                <a:cs typeface="Times New Roman"/>
              </a:rPr>
              <a:t>as  they were, they lay without moving, sunk in </a:t>
            </a:r>
            <a:r>
              <a:rPr dirty="0" sz="1450" spc="-5">
                <a:latin typeface="Times New Roman"/>
                <a:cs typeface="Times New Roman"/>
              </a:rPr>
              <a:t>a </a:t>
            </a:r>
            <a:r>
              <a:rPr dirty="0" sz="1450" spc="-10">
                <a:latin typeface="Times New Roman"/>
                <a:cs typeface="Times New Roman"/>
              </a:rPr>
              <a:t>delightful lassitude. And as they  thus </a:t>
            </a:r>
            <a:r>
              <a:rPr dirty="0" sz="1450" spc="-30">
                <a:latin typeface="Times New Roman"/>
                <a:cs typeface="Times New Roman"/>
              </a:rPr>
              <a:t>lay, </a:t>
            </a:r>
            <a:r>
              <a:rPr dirty="0" sz="1450" spc="-10">
                <a:latin typeface="Times New Roman"/>
                <a:cs typeface="Times New Roman"/>
              </a:rPr>
              <a:t>the clang </a:t>
            </a:r>
            <a:r>
              <a:rPr dirty="0" sz="1450" spc="-5">
                <a:latin typeface="Times New Roman"/>
                <a:cs typeface="Times New Roman"/>
              </a:rPr>
              <a:t>of a </a:t>
            </a:r>
            <a:r>
              <a:rPr dirty="0" sz="1450" spc="-10">
                <a:latin typeface="Times New Roman"/>
                <a:cs typeface="Times New Roman"/>
              </a:rPr>
              <a:t>bell fell suddenly </a:t>
            </a:r>
            <a:r>
              <a:rPr dirty="0" sz="1450" spc="-5">
                <a:latin typeface="Times New Roman"/>
                <a:cs typeface="Times New Roman"/>
              </a:rPr>
              <a:t>upon </a:t>
            </a:r>
            <a:r>
              <a:rPr dirty="0" sz="1450" spc="-10">
                <a:latin typeface="Times New Roman"/>
                <a:cs typeface="Times New Roman"/>
              </a:rPr>
              <a:t>their</a:t>
            </a:r>
            <a:r>
              <a:rPr dirty="0" sz="1450" spc="60">
                <a:latin typeface="Times New Roman"/>
                <a:cs typeface="Times New Roman"/>
              </a:rPr>
              <a:t> </a:t>
            </a:r>
            <a:r>
              <a:rPr dirty="0" sz="1450" spc="-10">
                <a:latin typeface="Times New Roman"/>
                <a:cs typeface="Times New Roman"/>
              </a:rPr>
              <a:t>ears.</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“A bell!” said Dick, sitting </a:t>
            </a:r>
            <a:r>
              <a:rPr dirty="0" sz="1450" spc="-5">
                <a:latin typeface="Times New Roman"/>
                <a:cs typeface="Times New Roman"/>
              </a:rPr>
              <a:t>up. </a:t>
            </a:r>
            <a:r>
              <a:rPr dirty="0" sz="1450" spc="-10">
                <a:latin typeface="Times New Roman"/>
                <a:cs typeface="Times New Roman"/>
              </a:rPr>
              <a:t>“Can we be, then, so near to</a:t>
            </a:r>
            <a:r>
              <a:rPr dirty="0" sz="1450" spc="10">
                <a:latin typeface="Times New Roman"/>
                <a:cs typeface="Times New Roman"/>
              </a:rPr>
              <a:t> </a:t>
            </a:r>
            <a:r>
              <a:rPr dirty="0" sz="1450" spc="-10">
                <a:latin typeface="Times New Roman"/>
                <a:cs typeface="Times New Roman"/>
              </a:rPr>
              <a:t>Holywood?”</a:t>
            </a:r>
            <a:endParaRPr sz="1450">
              <a:latin typeface="Times New Roman"/>
              <a:cs typeface="Times New Roman"/>
            </a:endParaRPr>
          </a:p>
          <a:p>
            <a:pPr algn="just" marL="12700" marR="6350">
              <a:lnSpc>
                <a:spcPts val="1730"/>
              </a:lnSpc>
              <a:spcBef>
                <a:spcPts val="630"/>
              </a:spcBef>
            </a:pPr>
            <a:r>
              <a:rPr dirty="0" sz="1450" spc="-10">
                <a:latin typeface="Times New Roman"/>
                <a:cs typeface="Times New Roman"/>
              </a:rPr>
              <a:t>A little </a:t>
            </a:r>
            <a:r>
              <a:rPr dirty="0" sz="1450" spc="-20">
                <a:latin typeface="Times New Roman"/>
                <a:cs typeface="Times New Roman"/>
              </a:rPr>
              <a:t>after, </a:t>
            </a:r>
            <a:r>
              <a:rPr dirty="0" sz="1450" spc="-10">
                <a:latin typeface="Times New Roman"/>
                <a:cs typeface="Times New Roman"/>
              </a:rPr>
              <a:t>the bell clanged again, </a:t>
            </a:r>
            <a:r>
              <a:rPr dirty="0" sz="1450" spc="-5">
                <a:latin typeface="Times New Roman"/>
                <a:cs typeface="Times New Roman"/>
              </a:rPr>
              <a:t>but </a:t>
            </a:r>
            <a:r>
              <a:rPr dirty="0" sz="1450" spc="-10">
                <a:latin typeface="Times New Roman"/>
                <a:cs typeface="Times New Roman"/>
              </a:rPr>
              <a:t>this time somewhat nearer hand; and  from that time forth, and still drawing nearer and </a:t>
            </a:r>
            <a:r>
              <a:rPr dirty="0" sz="1450" spc="-20">
                <a:latin typeface="Times New Roman"/>
                <a:cs typeface="Times New Roman"/>
              </a:rPr>
              <a:t>nearer, </a:t>
            </a:r>
            <a:r>
              <a:rPr dirty="0" sz="1450" spc="-10">
                <a:latin typeface="Times New Roman"/>
                <a:cs typeface="Times New Roman"/>
              </a:rPr>
              <a:t>it continued to sound  brokenly abroad in the silence </a:t>
            </a:r>
            <a:r>
              <a:rPr dirty="0" sz="1450" spc="-5">
                <a:latin typeface="Times New Roman"/>
                <a:cs typeface="Times New Roman"/>
              </a:rPr>
              <a:t>of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morning.</a:t>
            </a:r>
            <a:endParaRPr sz="1450">
              <a:latin typeface="Times New Roman"/>
              <a:cs typeface="Times New Roman"/>
            </a:endParaRPr>
          </a:p>
          <a:p>
            <a:pPr algn="just" marL="12700">
              <a:lnSpc>
                <a:spcPct val="100000"/>
              </a:lnSpc>
              <a:spcBef>
                <a:spcPts val="505"/>
              </a:spcBef>
            </a:pPr>
            <a:r>
              <a:rPr dirty="0" sz="1450" spc="-30">
                <a:latin typeface="Times New Roman"/>
                <a:cs typeface="Times New Roman"/>
              </a:rPr>
              <a:t>“Nay, </a:t>
            </a:r>
            <a:r>
              <a:rPr dirty="0" sz="1450" spc="-10">
                <a:latin typeface="Times New Roman"/>
                <a:cs typeface="Times New Roman"/>
              </a:rPr>
              <a:t>what should this betoken?” said Dick, who was now broad</a:t>
            </a:r>
            <a:r>
              <a:rPr dirty="0" sz="1450" spc="110">
                <a:latin typeface="Times New Roman"/>
                <a:cs typeface="Times New Roman"/>
              </a:rPr>
              <a:t> </a:t>
            </a:r>
            <a:r>
              <a:rPr dirty="0" sz="1450" spc="-10">
                <a:latin typeface="Times New Roman"/>
                <a:cs typeface="Times New Roman"/>
              </a:rPr>
              <a:t>awake.</a:t>
            </a:r>
            <a:endParaRPr sz="1450">
              <a:latin typeface="Times New Roman"/>
              <a:cs typeface="Times New Roman"/>
            </a:endParaRPr>
          </a:p>
          <a:p>
            <a:pPr algn="just" marL="12700" marR="13970">
              <a:lnSpc>
                <a:spcPts val="1730"/>
              </a:lnSpc>
              <a:spcBef>
                <a:spcPts val="630"/>
              </a:spcBef>
            </a:pPr>
            <a:r>
              <a:rPr dirty="0" sz="1450" spc="-10">
                <a:latin typeface="Times New Roman"/>
                <a:cs typeface="Times New Roman"/>
              </a:rPr>
              <a:t>“It is some </a:t>
            </a:r>
            <a:r>
              <a:rPr dirty="0" sz="1450" spc="-5">
                <a:latin typeface="Times New Roman"/>
                <a:cs typeface="Times New Roman"/>
              </a:rPr>
              <a:t>one </a:t>
            </a:r>
            <a:r>
              <a:rPr dirty="0" sz="1450" spc="-10">
                <a:latin typeface="Times New Roman"/>
                <a:cs typeface="Times New Roman"/>
              </a:rPr>
              <a:t>walking,” returned Matcham, and “the bell tolleth ever as </a:t>
            </a:r>
            <a:r>
              <a:rPr dirty="0" sz="1450" spc="-5">
                <a:latin typeface="Times New Roman"/>
                <a:cs typeface="Times New Roman"/>
              </a:rPr>
              <a:t>he  </a:t>
            </a:r>
            <a:r>
              <a:rPr dirty="0" sz="1450" spc="-10">
                <a:latin typeface="Times New Roman"/>
                <a:cs typeface="Times New Roman"/>
              </a:rPr>
              <a:t>moves.”</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“I see that well,” said Dick. “But wherefore? What maketh </a:t>
            </a:r>
            <a:r>
              <a:rPr dirty="0" sz="1450" spc="-5">
                <a:latin typeface="Times New Roman"/>
                <a:cs typeface="Times New Roman"/>
              </a:rPr>
              <a:t>he </a:t>
            </a:r>
            <a:r>
              <a:rPr dirty="0" sz="1450" spc="-10">
                <a:latin typeface="Times New Roman"/>
                <a:cs typeface="Times New Roman"/>
              </a:rPr>
              <a:t>in </a:t>
            </a:r>
            <a:r>
              <a:rPr dirty="0" sz="1450" spc="-15">
                <a:latin typeface="Times New Roman"/>
                <a:cs typeface="Times New Roman"/>
              </a:rPr>
              <a:t>Tunstall  </a:t>
            </a:r>
            <a:r>
              <a:rPr dirty="0" sz="1450" spc="-30">
                <a:latin typeface="Times New Roman"/>
                <a:cs typeface="Times New Roman"/>
              </a:rPr>
              <a:t>Woods? </a:t>
            </a:r>
            <a:r>
              <a:rPr dirty="0" sz="1450" spc="-10">
                <a:latin typeface="Times New Roman"/>
                <a:cs typeface="Times New Roman"/>
              </a:rPr>
              <a:t>Jack,” </a:t>
            </a:r>
            <a:r>
              <a:rPr dirty="0" sz="1450" spc="-5">
                <a:latin typeface="Times New Roman"/>
                <a:cs typeface="Times New Roman"/>
              </a:rPr>
              <a:t>he </a:t>
            </a:r>
            <a:r>
              <a:rPr dirty="0" sz="1450" spc="-10">
                <a:latin typeface="Times New Roman"/>
                <a:cs typeface="Times New Roman"/>
              </a:rPr>
              <a:t>added, “laugh at me an </a:t>
            </a:r>
            <a:r>
              <a:rPr dirty="0" sz="1450" spc="-5">
                <a:latin typeface="Times New Roman"/>
                <a:cs typeface="Times New Roman"/>
              </a:rPr>
              <a:t>ye </a:t>
            </a:r>
            <a:r>
              <a:rPr dirty="0" sz="1450" spc="-10">
                <a:latin typeface="Times New Roman"/>
                <a:cs typeface="Times New Roman"/>
              </a:rPr>
              <a:t>will, </a:t>
            </a:r>
            <a:r>
              <a:rPr dirty="0" sz="1450" spc="-5">
                <a:latin typeface="Times New Roman"/>
                <a:cs typeface="Times New Roman"/>
              </a:rPr>
              <a:t>but I </a:t>
            </a:r>
            <a:r>
              <a:rPr dirty="0" sz="1450" spc="-10">
                <a:latin typeface="Times New Roman"/>
                <a:cs typeface="Times New Roman"/>
              </a:rPr>
              <a:t>like </a:t>
            </a:r>
            <a:r>
              <a:rPr dirty="0" sz="1450" spc="-5">
                <a:latin typeface="Times New Roman"/>
                <a:cs typeface="Times New Roman"/>
              </a:rPr>
              <a:t>not </a:t>
            </a:r>
            <a:r>
              <a:rPr dirty="0" sz="1450" spc="-10">
                <a:latin typeface="Times New Roman"/>
                <a:cs typeface="Times New Roman"/>
              </a:rPr>
              <a:t>the hollow  sound </a:t>
            </a:r>
            <a:r>
              <a:rPr dirty="0" sz="1450" spc="-5">
                <a:latin typeface="Times New Roman"/>
                <a:cs typeface="Times New Roman"/>
              </a:rPr>
              <a:t>of </a:t>
            </a:r>
            <a:r>
              <a:rPr dirty="0" sz="1450" spc="-10">
                <a:latin typeface="Times New Roman"/>
                <a:cs typeface="Times New Roman"/>
              </a:rPr>
              <a:t>it.”</a:t>
            </a:r>
            <a:endParaRPr sz="1450">
              <a:latin typeface="Times New Roman"/>
              <a:cs typeface="Times New Roman"/>
            </a:endParaRPr>
          </a:p>
          <a:p>
            <a:pPr algn="just" marL="12700" marR="6350">
              <a:lnSpc>
                <a:spcPts val="1730"/>
              </a:lnSpc>
              <a:spcBef>
                <a:spcPts val="570"/>
              </a:spcBef>
            </a:pPr>
            <a:r>
              <a:rPr dirty="0" sz="1450" spc="-25">
                <a:latin typeface="Times New Roman"/>
                <a:cs typeface="Times New Roman"/>
              </a:rPr>
              <a:t>“Nay,” </a:t>
            </a:r>
            <a:r>
              <a:rPr dirty="0" sz="1450" spc="-10">
                <a:latin typeface="Times New Roman"/>
                <a:cs typeface="Times New Roman"/>
              </a:rPr>
              <a:t>said Matcham, with </a:t>
            </a:r>
            <a:r>
              <a:rPr dirty="0" sz="1450" spc="-5">
                <a:latin typeface="Times New Roman"/>
                <a:cs typeface="Times New Roman"/>
              </a:rPr>
              <a:t>a </a:t>
            </a:r>
            <a:r>
              <a:rPr dirty="0" sz="1450" spc="-15">
                <a:latin typeface="Times New Roman"/>
                <a:cs typeface="Times New Roman"/>
              </a:rPr>
              <a:t>shiver, </a:t>
            </a:r>
            <a:r>
              <a:rPr dirty="0" sz="1450" spc="-10">
                <a:latin typeface="Times New Roman"/>
                <a:cs typeface="Times New Roman"/>
              </a:rPr>
              <a:t>“it hath </a:t>
            </a:r>
            <a:r>
              <a:rPr dirty="0" sz="1450" spc="-5">
                <a:latin typeface="Times New Roman"/>
                <a:cs typeface="Times New Roman"/>
              </a:rPr>
              <a:t>a </a:t>
            </a:r>
            <a:r>
              <a:rPr dirty="0" sz="1450" spc="-10">
                <a:latin typeface="Times New Roman"/>
                <a:cs typeface="Times New Roman"/>
              </a:rPr>
              <a:t>doleful note. An the day were  </a:t>
            </a:r>
            <a:r>
              <a:rPr dirty="0" sz="1450" spc="-5">
                <a:latin typeface="Times New Roman"/>
                <a:cs typeface="Times New Roman"/>
              </a:rPr>
              <a:t>not</a:t>
            </a:r>
            <a:r>
              <a:rPr dirty="0" sz="1450" spc="-10">
                <a:latin typeface="Times New Roman"/>
                <a:cs typeface="Times New Roman"/>
              </a:rPr>
              <a:t> come”—</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But just then the bell, quickening its pace, began to ring thick and hurried, and  then it gave </a:t>
            </a:r>
            <a:r>
              <a:rPr dirty="0" sz="1450" spc="-5">
                <a:latin typeface="Times New Roman"/>
                <a:cs typeface="Times New Roman"/>
              </a:rPr>
              <a:t>a </a:t>
            </a:r>
            <a:r>
              <a:rPr dirty="0" sz="1450" spc="-10">
                <a:latin typeface="Times New Roman"/>
                <a:cs typeface="Times New Roman"/>
              </a:rPr>
              <a:t>single hammering jangle, and was silent for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space.</a:t>
            </a:r>
            <a:endParaRPr sz="1450">
              <a:latin typeface="Times New Roman"/>
              <a:cs typeface="Times New Roman"/>
            </a:endParaRPr>
          </a:p>
          <a:p>
            <a:pPr algn="just" marL="12700" marR="13335">
              <a:lnSpc>
                <a:spcPts val="1730"/>
              </a:lnSpc>
              <a:spcBef>
                <a:spcPts val="575"/>
              </a:spcBef>
            </a:pPr>
            <a:r>
              <a:rPr dirty="0" sz="1450" spc="-10">
                <a:latin typeface="Times New Roman"/>
                <a:cs typeface="Times New Roman"/>
              </a:rPr>
              <a:t>“It is as though the bearer had run for </a:t>
            </a:r>
            <a:r>
              <a:rPr dirty="0" sz="1450" spc="-5">
                <a:latin typeface="Times New Roman"/>
                <a:cs typeface="Times New Roman"/>
              </a:rPr>
              <a:t>a </a:t>
            </a:r>
            <a:r>
              <a:rPr dirty="0" sz="1450" spc="-10">
                <a:latin typeface="Times New Roman"/>
                <a:cs typeface="Times New Roman"/>
              </a:rPr>
              <a:t>pater-noster while, and then leaped the  </a:t>
            </a:r>
            <a:r>
              <a:rPr dirty="0" sz="1450" spc="-15">
                <a:latin typeface="Times New Roman"/>
                <a:cs typeface="Times New Roman"/>
              </a:rPr>
              <a:t>river,” </a:t>
            </a:r>
            <a:r>
              <a:rPr dirty="0" sz="1450" spc="-10">
                <a:latin typeface="Times New Roman"/>
                <a:cs typeface="Times New Roman"/>
              </a:rPr>
              <a:t>Dick</a:t>
            </a:r>
            <a:r>
              <a:rPr dirty="0" sz="1450">
                <a:latin typeface="Times New Roman"/>
                <a:cs typeface="Times New Roman"/>
              </a:rPr>
              <a:t> </a:t>
            </a:r>
            <a:r>
              <a:rPr dirty="0" sz="1450" spc="-10">
                <a:latin typeface="Times New Roman"/>
                <a:cs typeface="Times New Roman"/>
              </a:rPr>
              <a:t>observed.</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“And now beginneth </a:t>
            </a:r>
            <a:r>
              <a:rPr dirty="0" sz="1450" spc="-5">
                <a:latin typeface="Times New Roman"/>
                <a:cs typeface="Times New Roman"/>
              </a:rPr>
              <a:t>he </a:t>
            </a:r>
            <a:r>
              <a:rPr dirty="0" sz="1450" spc="-10">
                <a:latin typeface="Times New Roman"/>
                <a:cs typeface="Times New Roman"/>
              </a:rPr>
              <a:t>again to pace soberly forward,” added</a:t>
            </a:r>
            <a:r>
              <a:rPr dirty="0" sz="1450" spc="70">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marR="11430">
              <a:lnSpc>
                <a:spcPts val="1730"/>
              </a:lnSpc>
              <a:spcBef>
                <a:spcPts val="635"/>
              </a:spcBef>
            </a:pPr>
            <a:r>
              <a:rPr dirty="0" sz="1450" spc="-25">
                <a:latin typeface="Times New Roman"/>
                <a:cs typeface="Times New Roman"/>
              </a:rPr>
              <a:t>“Nay,” </a:t>
            </a:r>
            <a:r>
              <a:rPr dirty="0" sz="1450" spc="-10">
                <a:latin typeface="Times New Roman"/>
                <a:cs typeface="Times New Roman"/>
              </a:rPr>
              <a:t>returned </a:t>
            </a:r>
            <a:r>
              <a:rPr dirty="0" sz="1450" spc="-20">
                <a:latin typeface="Times New Roman"/>
                <a:cs typeface="Times New Roman"/>
              </a:rPr>
              <a:t>Dick—“nay, </a:t>
            </a:r>
            <a:r>
              <a:rPr dirty="0" sz="1450" spc="-5">
                <a:latin typeface="Times New Roman"/>
                <a:cs typeface="Times New Roman"/>
              </a:rPr>
              <a:t>not </a:t>
            </a:r>
            <a:r>
              <a:rPr dirty="0" sz="1450" spc="-10">
                <a:latin typeface="Times New Roman"/>
                <a:cs typeface="Times New Roman"/>
              </a:rPr>
              <a:t>so </a:t>
            </a:r>
            <a:r>
              <a:rPr dirty="0" sz="1450" spc="-20">
                <a:latin typeface="Times New Roman"/>
                <a:cs typeface="Times New Roman"/>
              </a:rPr>
              <a:t>soberly, </a:t>
            </a:r>
            <a:r>
              <a:rPr dirty="0" sz="1450" spc="-10">
                <a:latin typeface="Times New Roman"/>
                <a:cs typeface="Times New Roman"/>
              </a:rPr>
              <a:t>Jack. </a:t>
            </a:r>
            <a:r>
              <a:rPr dirty="0" sz="1450" spc="-20">
                <a:latin typeface="Times New Roman"/>
                <a:cs typeface="Times New Roman"/>
              </a:rPr>
              <a:t>’Tis </a:t>
            </a:r>
            <a:r>
              <a:rPr dirty="0" sz="1450" spc="-5">
                <a:latin typeface="Times New Roman"/>
                <a:cs typeface="Times New Roman"/>
              </a:rPr>
              <a:t>a </a:t>
            </a:r>
            <a:r>
              <a:rPr dirty="0" sz="1450" spc="-10">
                <a:latin typeface="Times New Roman"/>
                <a:cs typeface="Times New Roman"/>
              </a:rPr>
              <a:t>man that walketh </a:t>
            </a:r>
            <a:r>
              <a:rPr dirty="0" sz="1450" spc="-5">
                <a:latin typeface="Times New Roman"/>
                <a:cs typeface="Times New Roman"/>
              </a:rPr>
              <a:t>you  </a:t>
            </a:r>
            <a:r>
              <a:rPr dirty="0" sz="1450" spc="-10">
                <a:latin typeface="Times New Roman"/>
                <a:cs typeface="Times New Roman"/>
              </a:rPr>
              <a:t>right </a:t>
            </a:r>
            <a:r>
              <a:rPr dirty="0" sz="1450" spc="-20">
                <a:latin typeface="Times New Roman"/>
                <a:cs typeface="Times New Roman"/>
              </a:rPr>
              <a:t>speedily. ’Tis </a:t>
            </a:r>
            <a:r>
              <a:rPr dirty="0" sz="1450" spc="-5">
                <a:latin typeface="Times New Roman"/>
                <a:cs typeface="Times New Roman"/>
              </a:rPr>
              <a:t>a </a:t>
            </a:r>
            <a:r>
              <a:rPr dirty="0" sz="1450" spc="-10">
                <a:latin typeface="Times New Roman"/>
                <a:cs typeface="Times New Roman"/>
              </a:rPr>
              <a:t>man in some fear </a:t>
            </a:r>
            <a:r>
              <a:rPr dirty="0" sz="1450" spc="-5">
                <a:latin typeface="Times New Roman"/>
                <a:cs typeface="Times New Roman"/>
              </a:rPr>
              <a:t>of </a:t>
            </a:r>
            <a:r>
              <a:rPr dirty="0" sz="1450" spc="-10">
                <a:latin typeface="Times New Roman"/>
                <a:cs typeface="Times New Roman"/>
              </a:rPr>
              <a:t>his life, </a:t>
            </a:r>
            <a:r>
              <a:rPr dirty="0" sz="1450" spc="-5">
                <a:latin typeface="Times New Roman"/>
                <a:cs typeface="Times New Roman"/>
              </a:rPr>
              <a:t>or </a:t>
            </a:r>
            <a:r>
              <a:rPr dirty="0" sz="1450" spc="-10">
                <a:latin typeface="Times New Roman"/>
                <a:cs typeface="Times New Roman"/>
              </a:rPr>
              <a:t>about some hurried  business. See </a:t>
            </a:r>
            <a:r>
              <a:rPr dirty="0" sz="1450" spc="-5">
                <a:latin typeface="Times New Roman"/>
                <a:cs typeface="Times New Roman"/>
              </a:rPr>
              <a:t>ye not </a:t>
            </a:r>
            <a:r>
              <a:rPr dirty="0" sz="1450" spc="-10">
                <a:latin typeface="Times New Roman"/>
                <a:cs typeface="Times New Roman"/>
              </a:rPr>
              <a:t>how swift the beating draweth</a:t>
            </a:r>
            <a:r>
              <a:rPr dirty="0" sz="1450" spc="30">
                <a:latin typeface="Times New Roman"/>
                <a:cs typeface="Times New Roman"/>
              </a:rPr>
              <a:t> </a:t>
            </a:r>
            <a:r>
              <a:rPr dirty="0" sz="1450" spc="-10">
                <a:latin typeface="Times New Roman"/>
                <a:cs typeface="Times New Roman"/>
              </a:rPr>
              <a:t>near?”</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“It is now close </a:t>
            </a:r>
            <a:r>
              <a:rPr dirty="0" sz="1450" spc="-30">
                <a:latin typeface="Times New Roman"/>
                <a:cs typeface="Times New Roman"/>
              </a:rPr>
              <a:t>by,” </a:t>
            </a:r>
            <a:r>
              <a:rPr dirty="0" sz="1450" spc="-10">
                <a:latin typeface="Times New Roman"/>
                <a:cs typeface="Times New Roman"/>
              </a:rPr>
              <a:t>said</a:t>
            </a:r>
            <a:r>
              <a:rPr dirty="0" sz="1450" spc="35">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marR="6985">
              <a:lnSpc>
                <a:spcPts val="1730"/>
              </a:lnSpc>
              <a:spcBef>
                <a:spcPts val="630"/>
              </a:spcBef>
            </a:pPr>
            <a:r>
              <a:rPr dirty="0" sz="1450" spc="-10">
                <a:latin typeface="Times New Roman"/>
                <a:cs typeface="Times New Roman"/>
              </a:rPr>
              <a:t>They were now </a:t>
            </a:r>
            <a:r>
              <a:rPr dirty="0" sz="1450" spc="-5">
                <a:latin typeface="Times New Roman"/>
                <a:cs typeface="Times New Roman"/>
              </a:rPr>
              <a:t>on </a:t>
            </a:r>
            <a:r>
              <a:rPr dirty="0" sz="1450" spc="-10">
                <a:latin typeface="Times New Roman"/>
                <a:cs typeface="Times New Roman"/>
              </a:rPr>
              <a:t>the edge </a:t>
            </a:r>
            <a:r>
              <a:rPr dirty="0" sz="1450" spc="-5">
                <a:latin typeface="Times New Roman"/>
                <a:cs typeface="Times New Roman"/>
              </a:rPr>
              <a:t>of </a:t>
            </a:r>
            <a:r>
              <a:rPr dirty="0" sz="1450" spc="-10">
                <a:latin typeface="Times New Roman"/>
                <a:cs typeface="Times New Roman"/>
              </a:rPr>
              <a:t>the pit; and as the </a:t>
            </a:r>
            <a:r>
              <a:rPr dirty="0" sz="1450" spc="-5">
                <a:latin typeface="Times New Roman"/>
                <a:cs typeface="Times New Roman"/>
              </a:rPr>
              <a:t>pit </a:t>
            </a:r>
            <a:r>
              <a:rPr dirty="0" sz="1450" spc="-10">
                <a:latin typeface="Times New Roman"/>
                <a:cs typeface="Times New Roman"/>
              </a:rPr>
              <a:t>itself was </a:t>
            </a:r>
            <a:r>
              <a:rPr dirty="0" sz="1450" spc="-5">
                <a:latin typeface="Times New Roman"/>
                <a:cs typeface="Times New Roman"/>
              </a:rPr>
              <a:t>on a </a:t>
            </a:r>
            <a:r>
              <a:rPr dirty="0" sz="1450" spc="-10">
                <a:latin typeface="Times New Roman"/>
                <a:cs typeface="Times New Roman"/>
              </a:rPr>
              <a:t>certain  eminence, they commanded </a:t>
            </a:r>
            <a:r>
              <a:rPr dirty="0" sz="1450" spc="-5">
                <a:latin typeface="Times New Roman"/>
                <a:cs typeface="Times New Roman"/>
              </a:rPr>
              <a:t>a </a:t>
            </a:r>
            <a:r>
              <a:rPr dirty="0" sz="1450" spc="-10">
                <a:latin typeface="Times New Roman"/>
                <a:cs typeface="Times New Roman"/>
              </a:rPr>
              <a:t>view over the greater proportion </a:t>
            </a:r>
            <a:r>
              <a:rPr dirty="0" sz="1450" spc="-5">
                <a:latin typeface="Times New Roman"/>
                <a:cs typeface="Times New Roman"/>
              </a:rPr>
              <a:t>of </a:t>
            </a:r>
            <a:r>
              <a:rPr dirty="0" sz="1450" spc="-10">
                <a:latin typeface="Times New Roman"/>
                <a:cs typeface="Times New Roman"/>
              </a:rPr>
              <a:t>the clearing,  </a:t>
            </a:r>
            <a:r>
              <a:rPr dirty="0" sz="1450" spc="-5">
                <a:latin typeface="Times New Roman"/>
                <a:cs typeface="Times New Roman"/>
              </a:rPr>
              <a:t>up </a:t>
            </a:r>
            <a:r>
              <a:rPr dirty="0" sz="1450" spc="-10">
                <a:latin typeface="Times New Roman"/>
                <a:cs typeface="Times New Roman"/>
              </a:rPr>
              <a:t>to the thick woods that closed it</a:t>
            </a:r>
            <a:r>
              <a:rPr dirty="0" sz="1450" spc="25">
                <a:latin typeface="Times New Roman"/>
                <a:cs typeface="Times New Roman"/>
              </a:rPr>
              <a:t> </a:t>
            </a:r>
            <a:r>
              <a:rPr dirty="0" sz="1450" spc="-5">
                <a:latin typeface="Times New Roman"/>
                <a:cs typeface="Times New Roman"/>
              </a:rPr>
              <a:t>in.</a:t>
            </a:r>
            <a:endParaRPr sz="1450">
              <a:latin typeface="Times New Roman"/>
              <a:cs typeface="Times New Roman"/>
            </a:endParaRPr>
          </a:p>
          <a:p>
            <a:pPr algn="just" marL="12700" marR="12700">
              <a:lnSpc>
                <a:spcPts val="1730"/>
              </a:lnSpc>
              <a:spcBef>
                <a:spcPts val="570"/>
              </a:spcBef>
            </a:pPr>
            <a:r>
              <a:rPr dirty="0" sz="1450" spc="-10">
                <a:latin typeface="Times New Roman"/>
                <a:cs typeface="Times New Roman"/>
              </a:rPr>
              <a:t>The daylight, which was very clear and </a:t>
            </a:r>
            <a:r>
              <a:rPr dirty="0" sz="1450" spc="-25">
                <a:latin typeface="Times New Roman"/>
                <a:cs typeface="Times New Roman"/>
              </a:rPr>
              <a:t>grey, </a:t>
            </a:r>
            <a:r>
              <a:rPr dirty="0" sz="1450" spc="-10">
                <a:latin typeface="Times New Roman"/>
                <a:cs typeface="Times New Roman"/>
              </a:rPr>
              <a:t>showed them </a:t>
            </a:r>
            <a:r>
              <a:rPr dirty="0" sz="1450" spc="-5">
                <a:latin typeface="Times New Roman"/>
                <a:cs typeface="Times New Roman"/>
              </a:rPr>
              <a:t>a </a:t>
            </a:r>
            <a:r>
              <a:rPr dirty="0" sz="1450" spc="-10">
                <a:latin typeface="Times New Roman"/>
                <a:cs typeface="Times New Roman"/>
              </a:rPr>
              <a:t>riband </a:t>
            </a:r>
            <a:r>
              <a:rPr dirty="0" sz="1450" spc="-5">
                <a:latin typeface="Times New Roman"/>
                <a:cs typeface="Times New Roman"/>
              </a:rPr>
              <a:t>of </a:t>
            </a:r>
            <a:r>
              <a:rPr dirty="0" sz="1450" spc="-10">
                <a:latin typeface="Times New Roman"/>
                <a:cs typeface="Times New Roman"/>
              </a:rPr>
              <a:t>white  footpath</a:t>
            </a:r>
            <a:r>
              <a:rPr dirty="0" sz="1450" spc="120">
                <a:latin typeface="Times New Roman"/>
                <a:cs typeface="Times New Roman"/>
              </a:rPr>
              <a:t> </a:t>
            </a:r>
            <a:r>
              <a:rPr dirty="0" sz="1450" spc="-10">
                <a:latin typeface="Times New Roman"/>
                <a:cs typeface="Times New Roman"/>
              </a:rPr>
              <a:t>wandering</a:t>
            </a:r>
            <a:r>
              <a:rPr dirty="0" sz="1450" spc="120">
                <a:latin typeface="Times New Roman"/>
                <a:cs typeface="Times New Roman"/>
              </a:rPr>
              <a:t> </a:t>
            </a:r>
            <a:r>
              <a:rPr dirty="0" sz="1450" spc="-10">
                <a:latin typeface="Times New Roman"/>
                <a:cs typeface="Times New Roman"/>
              </a:rPr>
              <a:t>among</a:t>
            </a:r>
            <a:r>
              <a:rPr dirty="0" sz="1450" spc="120">
                <a:latin typeface="Times New Roman"/>
                <a:cs typeface="Times New Roman"/>
              </a:rPr>
              <a:t> </a:t>
            </a:r>
            <a:r>
              <a:rPr dirty="0" sz="1450" spc="-10">
                <a:latin typeface="Times New Roman"/>
                <a:cs typeface="Times New Roman"/>
              </a:rPr>
              <a:t>the</a:t>
            </a:r>
            <a:r>
              <a:rPr dirty="0" sz="1450" spc="120">
                <a:latin typeface="Times New Roman"/>
                <a:cs typeface="Times New Roman"/>
              </a:rPr>
              <a:t> </a:t>
            </a:r>
            <a:r>
              <a:rPr dirty="0" sz="1450" spc="-10">
                <a:latin typeface="Times New Roman"/>
                <a:cs typeface="Times New Roman"/>
              </a:rPr>
              <a:t>gorse.</a:t>
            </a:r>
            <a:r>
              <a:rPr dirty="0" sz="1450" spc="120">
                <a:latin typeface="Times New Roman"/>
                <a:cs typeface="Times New Roman"/>
              </a:rPr>
              <a:t> </a:t>
            </a:r>
            <a:r>
              <a:rPr dirty="0" sz="1450" spc="-10">
                <a:latin typeface="Times New Roman"/>
                <a:cs typeface="Times New Roman"/>
              </a:rPr>
              <a:t>It</a:t>
            </a:r>
            <a:r>
              <a:rPr dirty="0" sz="1450" spc="125">
                <a:latin typeface="Times New Roman"/>
                <a:cs typeface="Times New Roman"/>
              </a:rPr>
              <a:t> </a:t>
            </a:r>
            <a:r>
              <a:rPr dirty="0" sz="1450" spc="-10">
                <a:latin typeface="Times New Roman"/>
                <a:cs typeface="Times New Roman"/>
              </a:rPr>
              <a:t>passed</a:t>
            </a:r>
            <a:r>
              <a:rPr dirty="0" sz="1450" spc="125">
                <a:latin typeface="Times New Roman"/>
                <a:cs typeface="Times New Roman"/>
              </a:rPr>
              <a:t> </a:t>
            </a:r>
            <a:r>
              <a:rPr dirty="0" sz="1450" spc="-10">
                <a:latin typeface="Times New Roman"/>
                <a:cs typeface="Times New Roman"/>
              </a:rPr>
              <a:t>some</a:t>
            </a:r>
            <a:r>
              <a:rPr dirty="0" sz="1450" spc="125">
                <a:latin typeface="Times New Roman"/>
                <a:cs typeface="Times New Roman"/>
              </a:rPr>
              <a:t> </a:t>
            </a:r>
            <a:r>
              <a:rPr dirty="0" sz="1450" spc="-10">
                <a:latin typeface="Times New Roman"/>
                <a:cs typeface="Times New Roman"/>
              </a:rPr>
              <a:t>hundred</a:t>
            </a:r>
            <a:r>
              <a:rPr dirty="0" sz="1450" spc="125">
                <a:latin typeface="Times New Roman"/>
                <a:cs typeface="Times New Roman"/>
              </a:rPr>
              <a:t> </a:t>
            </a:r>
            <a:r>
              <a:rPr dirty="0" sz="1450" spc="-10">
                <a:latin typeface="Times New Roman"/>
                <a:cs typeface="Times New Roman"/>
              </a:rPr>
              <a:t>yards</a:t>
            </a:r>
            <a:r>
              <a:rPr dirty="0" sz="1450" spc="125">
                <a:latin typeface="Times New Roman"/>
                <a:cs typeface="Times New Roman"/>
              </a:rPr>
              <a:t> </a:t>
            </a:r>
            <a:r>
              <a:rPr dirty="0" sz="1450" spc="-10">
                <a:latin typeface="Times New Roman"/>
                <a:cs typeface="Times New Roman"/>
              </a:rPr>
              <a:t>from</a:t>
            </a:r>
            <a:r>
              <a:rPr dirty="0" sz="1450" spc="12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12700">
              <a:lnSpc>
                <a:spcPts val="1730"/>
              </a:lnSpc>
              <a:spcBef>
                <a:spcPts val="155"/>
              </a:spcBef>
            </a:pPr>
            <a:r>
              <a:rPr dirty="0" sz="1450" spc="-10">
                <a:latin typeface="Times New Roman"/>
                <a:cs typeface="Times New Roman"/>
              </a:rPr>
              <a:t>pit, and ran the whole length </a:t>
            </a:r>
            <a:r>
              <a:rPr dirty="0" sz="1450" spc="-5">
                <a:latin typeface="Times New Roman"/>
                <a:cs typeface="Times New Roman"/>
              </a:rPr>
              <a:t>of </a:t>
            </a:r>
            <a:r>
              <a:rPr dirty="0" sz="1450" spc="-10">
                <a:latin typeface="Times New Roman"/>
                <a:cs typeface="Times New Roman"/>
              </a:rPr>
              <a:t>the clearing, east and west. By the line </a:t>
            </a:r>
            <a:r>
              <a:rPr dirty="0" sz="1450" spc="-5">
                <a:latin typeface="Times New Roman"/>
                <a:cs typeface="Times New Roman"/>
              </a:rPr>
              <a:t>of </a:t>
            </a:r>
            <a:r>
              <a:rPr dirty="0" sz="1450" spc="-10">
                <a:latin typeface="Times New Roman"/>
                <a:cs typeface="Times New Roman"/>
              </a:rPr>
              <a:t>its  course, Dick judged it should lead more </a:t>
            </a:r>
            <a:r>
              <a:rPr dirty="0" sz="1450" spc="-5">
                <a:latin typeface="Times New Roman"/>
                <a:cs typeface="Times New Roman"/>
              </a:rPr>
              <a:t>or </a:t>
            </a:r>
            <a:r>
              <a:rPr dirty="0" sz="1450" spc="-10">
                <a:latin typeface="Times New Roman"/>
                <a:cs typeface="Times New Roman"/>
              </a:rPr>
              <a:t>less directly to the Moat</a:t>
            </a:r>
            <a:r>
              <a:rPr dirty="0" sz="1450" spc="11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Upon this path, stepping forth from the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 wood, </a:t>
            </a:r>
            <a:r>
              <a:rPr dirty="0" sz="1450" spc="-5">
                <a:latin typeface="Times New Roman"/>
                <a:cs typeface="Times New Roman"/>
              </a:rPr>
              <a:t>a </a:t>
            </a:r>
            <a:r>
              <a:rPr dirty="0" sz="1450" spc="-10">
                <a:latin typeface="Times New Roman"/>
                <a:cs typeface="Times New Roman"/>
              </a:rPr>
              <a:t>white figure  now appeared. It paused </a:t>
            </a:r>
            <a:r>
              <a:rPr dirty="0" sz="1450" spc="-5">
                <a:latin typeface="Times New Roman"/>
                <a:cs typeface="Times New Roman"/>
              </a:rPr>
              <a:t>a </a:t>
            </a:r>
            <a:r>
              <a:rPr dirty="0" sz="1450" spc="-10">
                <a:latin typeface="Times New Roman"/>
                <a:cs typeface="Times New Roman"/>
              </a:rPr>
              <a:t>little, and seemed to look about; and then, at </a:t>
            </a:r>
            <a:r>
              <a:rPr dirty="0" sz="1450" spc="-5">
                <a:latin typeface="Times New Roman"/>
                <a:cs typeface="Times New Roman"/>
              </a:rPr>
              <a:t>a </a:t>
            </a:r>
            <a:r>
              <a:rPr dirty="0" sz="1450" spc="-10">
                <a:latin typeface="Times New Roman"/>
                <a:cs typeface="Times New Roman"/>
              </a:rPr>
              <a:t>slow  pace, and bent almost double, it began to draw near across the heath. At every  step the bell clanked. Face, it had none; </a:t>
            </a:r>
            <a:r>
              <a:rPr dirty="0" sz="1450" spc="-5">
                <a:latin typeface="Times New Roman"/>
                <a:cs typeface="Times New Roman"/>
              </a:rPr>
              <a:t>a </a:t>
            </a:r>
            <a:r>
              <a:rPr dirty="0" sz="1450" spc="-10">
                <a:latin typeface="Times New Roman"/>
                <a:cs typeface="Times New Roman"/>
              </a:rPr>
              <a:t>white </a:t>
            </a:r>
            <a:r>
              <a:rPr dirty="0" sz="1450" spc="-5">
                <a:latin typeface="Times New Roman"/>
                <a:cs typeface="Times New Roman"/>
              </a:rPr>
              <a:t>hood, not </a:t>
            </a:r>
            <a:r>
              <a:rPr dirty="0" sz="1450" spc="-10">
                <a:latin typeface="Times New Roman"/>
                <a:cs typeface="Times New Roman"/>
              </a:rPr>
              <a:t>even pierced with  eye-holes, veiled the head; and as the creature moved, it seemed to feel its way  with the tapping </a:t>
            </a:r>
            <a:r>
              <a:rPr dirty="0" sz="1450" spc="-5">
                <a:latin typeface="Times New Roman"/>
                <a:cs typeface="Times New Roman"/>
              </a:rPr>
              <a:t>of a </a:t>
            </a:r>
            <a:r>
              <a:rPr dirty="0" sz="1450" spc="-10">
                <a:latin typeface="Times New Roman"/>
                <a:cs typeface="Times New Roman"/>
              </a:rPr>
              <a:t>stick. Fear fell </a:t>
            </a:r>
            <a:r>
              <a:rPr dirty="0" sz="1450" spc="-5">
                <a:latin typeface="Times New Roman"/>
                <a:cs typeface="Times New Roman"/>
              </a:rPr>
              <a:t>upon </a:t>
            </a:r>
            <a:r>
              <a:rPr dirty="0" sz="1450" spc="-10">
                <a:latin typeface="Times New Roman"/>
                <a:cs typeface="Times New Roman"/>
              </a:rPr>
              <a:t>the lads, as cold as</a:t>
            </a:r>
            <a:r>
              <a:rPr dirty="0" sz="1450" spc="75">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“A leper!” said Dick,</a:t>
            </a:r>
            <a:r>
              <a:rPr dirty="0" sz="1450" spc="-75">
                <a:latin typeface="Times New Roman"/>
                <a:cs typeface="Times New Roman"/>
              </a:rPr>
              <a:t> </a:t>
            </a:r>
            <a:r>
              <a:rPr dirty="0" sz="1450" spc="-20">
                <a:latin typeface="Times New Roman"/>
                <a:cs typeface="Times New Roman"/>
              </a:rPr>
              <a:t>hoarsely.</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“His touch is death,” said Matcham. “Let </a:t>
            </a:r>
            <a:r>
              <a:rPr dirty="0" sz="1450" spc="-5">
                <a:latin typeface="Times New Roman"/>
                <a:cs typeface="Times New Roman"/>
              </a:rPr>
              <a:t>us</a:t>
            </a:r>
            <a:r>
              <a:rPr dirty="0" sz="1450" spc="25">
                <a:latin typeface="Times New Roman"/>
                <a:cs typeface="Times New Roman"/>
              </a:rPr>
              <a:t> </a:t>
            </a:r>
            <a:r>
              <a:rPr dirty="0" sz="1450" spc="-5">
                <a:latin typeface="Times New Roman"/>
                <a:cs typeface="Times New Roman"/>
              </a:rPr>
              <a:t>run.”</a:t>
            </a:r>
            <a:endParaRPr sz="1450">
              <a:latin typeface="Times New Roman"/>
              <a:cs typeface="Times New Roman"/>
            </a:endParaRPr>
          </a:p>
          <a:p>
            <a:pPr algn="just" marL="12700" marR="6985">
              <a:lnSpc>
                <a:spcPts val="1730"/>
              </a:lnSpc>
              <a:spcBef>
                <a:spcPts val="630"/>
              </a:spcBef>
            </a:pPr>
            <a:r>
              <a:rPr dirty="0" sz="1450" spc="-10">
                <a:latin typeface="Times New Roman"/>
                <a:cs typeface="Times New Roman"/>
              </a:rPr>
              <a:t>“Not </a:t>
            </a:r>
            <a:r>
              <a:rPr dirty="0" sz="1450" spc="-5">
                <a:latin typeface="Times New Roman"/>
                <a:cs typeface="Times New Roman"/>
              </a:rPr>
              <a:t>so,” </a:t>
            </a:r>
            <a:r>
              <a:rPr dirty="0" sz="1450" spc="-10">
                <a:latin typeface="Times New Roman"/>
                <a:cs typeface="Times New Roman"/>
              </a:rPr>
              <a:t>returned Dick. “See </a:t>
            </a:r>
            <a:r>
              <a:rPr dirty="0" sz="1450" spc="-5">
                <a:latin typeface="Times New Roman"/>
                <a:cs typeface="Times New Roman"/>
              </a:rPr>
              <a:t>ye </a:t>
            </a:r>
            <a:r>
              <a:rPr dirty="0" sz="1450" spc="-10">
                <a:latin typeface="Times New Roman"/>
                <a:cs typeface="Times New Roman"/>
              </a:rPr>
              <a:t>not?—he is stone blind. He guideth him with  </a:t>
            </a:r>
            <a:r>
              <a:rPr dirty="0" sz="1450" spc="-5">
                <a:latin typeface="Times New Roman"/>
                <a:cs typeface="Times New Roman"/>
              </a:rPr>
              <a:t>a </a:t>
            </a:r>
            <a:r>
              <a:rPr dirty="0" sz="1450" spc="-15">
                <a:latin typeface="Times New Roman"/>
                <a:cs typeface="Times New Roman"/>
              </a:rPr>
              <a:t>staff.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lie still; the wind bloweth towards the path, and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go by  </a:t>
            </a:r>
            <a:r>
              <a:rPr dirty="0" sz="1450" spc="-10">
                <a:latin typeface="Times New Roman"/>
                <a:cs typeface="Times New Roman"/>
              </a:rPr>
              <a:t>and </a:t>
            </a:r>
            <a:r>
              <a:rPr dirty="0" sz="1450" spc="-5">
                <a:latin typeface="Times New Roman"/>
                <a:cs typeface="Times New Roman"/>
              </a:rPr>
              <a:t>hurt us not. </a:t>
            </a:r>
            <a:r>
              <a:rPr dirty="0" sz="1450" spc="-10">
                <a:latin typeface="Times New Roman"/>
                <a:cs typeface="Times New Roman"/>
              </a:rPr>
              <a:t>Alas, </a:t>
            </a:r>
            <a:r>
              <a:rPr dirty="0" sz="1450" spc="-5">
                <a:latin typeface="Times New Roman"/>
                <a:cs typeface="Times New Roman"/>
              </a:rPr>
              <a:t>poor </a:t>
            </a:r>
            <a:r>
              <a:rPr dirty="0" sz="1450" spc="-10">
                <a:latin typeface="Times New Roman"/>
                <a:cs typeface="Times New Roman"/>
              </a:rPr>
              <a:t>soul, and we should rather pity</a:t>
            </a:r>
            <a:r>
              <a:rPr dirty="0" sz="1450" spc="4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“I will pity him when </a:t>
            </a:r>
            <a:r>
              <a:rPr dirty="0" sz="1450" spc="-5">
                <a:latin typeface="Times New Roman"/>
                <a:cs typeface="Times New Roman"/>
              </a:rPr>
              <a:t>he </a:t>
            </a:r>
            <a:r>
              <a:rPr dirty="0" sz="1450" spc="-10">
                <a:latin typeface="Times New Roman"/>
                <a:cs typeface="Times New Roman"/>
              </a:rPr>
              <a:t>is </a:t>
            </a:r>
            <a:r>
              <a:rPr dirty="0" sz="1450" spc="-30">
                <a:latin typeface="Times New Roman"/>
                <a:cs typeface="Times New Roman"/>
              </a:rPr>
              <a:t>by,” </a:t>
            </a:r>
            <a:r>
              <a:rPr dirty="0" sz="1450" spc="-10">
                <a:latin typeface="Times New Roman"/>
                <a:cs typeface="Times New Roman"/>
              </a:rPr>
              <a:t>replied</a:t>
            </a:r>
            <a:r>
              <a:rPr dirty="0" sz="1450" spc="50">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The blind leper was now about halfway towards them, and just then the sun  rose and shone full </a:t>
            </a:r>
            <a:r>
              <a:rPr dirty="0" sz="1450" spc="-5">
                <a:latin typeface="Times New Roman"/>
                <a:cs typeface="Times New Roman"/>
              </a:rPr>
              <a:t>on </a:t>
            </a:r>
            <a:r>
              <a:rPr dirty="0" sz="1450" spc="-10">
                <a:latin typeface="Times New Roman"/>
                <a:cs typeface="Times New Roman"/>
              </a:rPr>
              <a:t>his veiled face. He had been </a:t>
            </a:r>
            <a:r>
              <a:rPr dirty="0" sz="1450" spc="-5">
                <a:latin typeface="Times New Roman"/>
                <a:cs typeface="Times New Roman"/>
              </a:rPr>
              <a:t>a </a:t>
            </a:r>
            <a:r>
              <a:rPr dirty="0" sz="1450" spc="-10">
                <a:latin typeface="Times New Roman"/>
                <a:cs typeface="Times New Roman"/>
              </a:rPr>
              <a:t>tall man before </a:t>
            </a:r>
            <a:r>
              <a:rPr dirty="0" sz="1450" spc="-5">
                <a:latin typeface="Times New Roman"/>
                <a:cs typeface="Times New Roman"/>
              </a:rPr>
              <a:t>he </a:t>
            </a:r>
            <a:r>
              <a:rPr dirty="0" sz="1450" spc="-10">
                <a:latin typeface="Times New Roman"/>
                <a:cs typeface="Times New Roman"/>
              </a:rPr>
              <a:t>was  bowed </a:t>
            </a:r>
            <a:r>
              <a:rPr dirty="0" sz="1450" spc="-5">
                <a:latin typeface="Times New Roman"/>
                <a:cs typeface="Times New Roman"/>
              </a:rPr>
              <a:t>by </a:t>
            </a:r>
            <a:r>
              <a:rPr dirty="0" sz="1450" spc="-10">
                <a:latin typeface="Times New Roman"/>
                <a:cs typeface="Times New Roman"/>
              </a:rPr>
              <a:t>his disgusting sickness, and even now </a:t>
            </a:r>
            <a:r>
              <a:rPr dirty="0" sz="1450" spc="-5">
                <a:latin typeface="Times New Roman"/>
                <a:cs typeface="Times New Roman"/>
              </a:rPr>
              <a:t>he </a:t>
            </a:r>
            <a:r>
              <a:rPr dirty="0" sz="1450" spc="-10">
                <a:latin typeface="Times New Roman"/>
                <a:cs typeface="Times New Roman"/>
              </a:rPr>
              <a:t>walked with </a:t>
            </a:r>
            <a:r>
              <a:rPr dirty="0" sz="1450" spc="-5">
                <a:latin typeface="Times New Roman"/>
                <a:cs typeface="Times New Roman"/>
              </a:rPr>
              <a:t>a </a:t>
            </a:r>
            <a:r>
              <a:rPr dirty="0" sz="1450" spc="-10">
                <a:latin typeface="Times New Roman"/>
                <a:cs typeface="Times New Roman"/>
              </a:rPr>
              <a:t>vigorous  step. The dismal beating </a:t>
            </a:r>
            <a:r>
              <a:rPr dirty="0" sz="1450" spc="-5">
                <a:latin typeface="Times New Roman"/>
                <a:cs typeface="Times New Roman"/>
              </a:rPr>
              <a:t>of </a:t>
            </a:r>
            <a:r>
              <a:rPr dirty="0" sz="1450" spc="-10">
                <a:latin typeface="Times New Roman"/>
                <a:cs typeface="Times New Roman"/>
              </a:rPr>
              <a:t>his bell, the pattering </a:t>
            </a:r>
            <a:r>
              <a:rPr dirty="0" sz="1450" spc="-5">
                <a:latin typeface="Times New Roman"/>
                <a:cs typeface="Times New Roman"/>
              </a:rPr>
              <a:t>of </a:t>
            </a:r>
            <a:r>
              <a:rPr dirty="0" sz="1450" spc="-10">
                <a:latin typeface="Times New Roman"/>
                <a:cs typeface="Times New Roman"/>
              </a:rPr>
              <a:t>the stick, the eyeless  screen before his countenance, and the knowledge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only  doomed to death and suffering, </a:t>
            </a:r>
            <a:r>
              <a:rPr dirty="0" sz="1450" spc="-5">
                <a:latin typeface="Times New Roman"/>
                <a:cs typeface="Times New Roman"/>
              </a:rPr>
              <a:t>but </a:t>
            </a:r>
            <a:r>
              <a:rPr dirty="0" sz="1450" spc="-10">
                <a:latin typeface="Times New Roman"/>
                <a:cs typeface="Times New Roman"/>
              </a:rPr>
              <a:t>shut </a:t>
            </a:r>
            <a:r>
              <a:rPr dirty="0" sz="1450" spc="-5">
                <a:latin typeface="Times New Roman"/>
                <a:cs typeface="Times New Roman"/>
              </a:rPr>
              <a:t>out </a:t>
            </a:r>
            <a:r>
              <a:rPr dirty="0" sz="1450" spc="-10">
                <a:latin typeface="Times New Roman"/>
                <a:cs typeface="Times New Roman"/>
              </a:rPr>
              <a:t>for ever from the touch </a:t>
            </a:r>
            <a:r>
              <a:rPr dirty="0" sz="1450" spc="-5">
                <a:latin typeface="Times New Roman"/>
                <a:cs typeface="Times New Roman"/>
              </a:rPr>
              <a:t>of </a:t>
            </a:r>
            <a:r>
              <a:rPr dirty="0" sz="1450" spc="-10">
                <a:latin typeface="Times New Roman"/>
                <a:cs typeface="Times New Roman"/>
              </a:rPr>
              <a:t>his  fellow-men, filled the lads’ bosoms with dismay; and at every step that  </a:t>
            </a:r>
            <a:r>
              <a:rPr dirty="0" sz="1450" spc="-5">
                <a:latin typeface="Times New Roman"/>
                <a:cs typeface="Times New Roman"/>
              </a:rPr>
              <a:t>brought </a:t>
            </a:r>
            <a:r>
              <a:rPr dirty="0" sz="1450" spc="-10">
                <a:latin typeface="Times New Roman"/>
                <a:cs typeface="Times New Roman"/>
              </a:rPr>
              <a:t>him </a:t>
            </a:r>
            <a:r>
              <a:rPr dirty="0" sz="1450" spc="-20">
                <a:latin typeface="Times New Roman"/>
                <a:cs typeface="Times New Roman"/>
              </a:rPr>
              <a:t>nearer, </a:t>
            </a:r>
            <a:r>
              <a:rPr dirty="0" sz="1450" spc="-10">
                <a:latin typeface="Times New Roman"/>
                <a:cs typeface="Times New Roman"/>
              </a:rPr>
              <a:t>their courage and strength seemed to desert</a:t>
            </a:r>
            <a:r>
              <a:rPr dirty="0" sz="1450" spc="7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10795">
              <a:lnSpc>
                <a:spcPts val="1730"/>
              </a:lnSpc>
              <a:spcBef>
                <a:spcPts val="565"/>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came about level with the pit, </a:t>
            </a:r>
            <a:r>
              <a:rPr dirty="0" sz="1450" spc="-5">
                <a:latin typeface="Times New Roman"/>
                <a:cs typeface="Times New Roman"/>
              </a:rPr>
              <a:t>he </a:t>
            </a:r>
            <a:r>
              <a:rPr dirty="0" sz="1450" spc="-10">
                <a:latin typeface="Times New Roman"/>
                <a:cs typeface="Times New Roman"/>
              </a:rPr>
              <a:t>paused, and turned his face full </a:t>
            </a:r>
            <a:r>
              <a:rPr dirty="0" sz="1450" spc="-5">
                <a:latin typeface="Times New Roman"/>
                <a:cs typeface="Times New Roman"/>
              </a:rPr>
              <a:t>upon  </a:t>
            </a:r>
            <a:r>
              <a:rPr dirty="0" sz="1450" spc="-10">
                <a:latin typeface="Times New Roman"/>
                <a:cs typeface="Times New Roman"/>
              </a:rPr>
              <a:t>the lads.</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“Mary </a:t>
            </a:r>
            <a:r>
              <a:rPr dirty="0" sz="1450" spc="-5">
                <a:latin typeface="Times New Roman"/>
                <a:cs typeface="Times New Roman"/>
              </a:rPr>
              <a:t>be </a:t>
            </a:r>
            <a:r>
              <a:rPr dirty="0" sz="1450" spc="-10">
                <a:latin typeface="Times New Roman"/>
                <a:cs typeface="Times New Roman"/>
              </a:rPr>
              <a:t>my shield! He sees us!” said Matcham,</a:t>
            </a:r>
            <a:r>
              <a:rPr dirty="0" sz="1450" spc="30">
                <a:latin typeface="Times New Roman"/>
                <a:cs typeface="Times New Roman"/>
              </a:rPr>
              <a:t> </a:t>
            </a:r>
            <a:r>
              <a:rPr dirty="0" sz="1450" spc="-20">
                <a:latin typeface="Times New Roman"/>
                <a:cs typeface="Times New Roman"/>
              </a:rPr>
              <a:t>faintly.</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“Hush!” whispered Dick. “He doth </a:t>
            </a:r>
            <a:r>
              <a:rPr dirty="0" sz="1450" spc="-5">
                <a:latin typeface="Times New Roman"/>
                <a:cs typeface="Times New Roman"/>
              </a:rPr>
              <a:t>but </a:t>
            </a:r>
            <a:r>
              <a:rPr dirty="0" sz="1450" spc="-10">
                <a:latin typeface="Times New Roman"/>
                <a:cs typeface="Times New Roman"/>
              </a:rPr>
              <a:t>hearken. He is blind,</a:t>
            </a:r>
            <a:r>
              <a:rPr dirty="0" sz="1450" spc="60">
                <a:latin typeface="Times New Roman"/>
                <a:cs typeface="Times New Roman"/>
              </a:rPr>
              <a:t> </a:t>
            </a:r>
            <a:r>
              <a:rPr dirty="0" sz="1450" spc="-10">
                <a:latin typeface="Times New Roman"/>
                <a:cs typeface="Times New Roman"/>
              </a:rPr>
              <a:t>fool!”</a:t>
            </a:r>
            <a:endParaRPr sz="1450">
              <a:latin typeface="Times New Roman"/>
              <a:cs typeface="Times New Roman"/>
            </a:endParaRPr>
          </a:p>
          <a:p>
            <a:pPr algn="just" marL="12700" marR="8890">
              <a:lnSpc>
                <a:spcPts val="1730"/>
              </a:lnSpc>
              <a:spcBef>
                <a:spcPts val="630"/>
              </a:spcBef>
            </a:pPr>
            <a:r>
              <a:rPr dirty="0" sz="1450" spc="-10">
                <a:latin typeface="Times New Roman"/>
                <a:cs typeface="Times New Roman"/>
              </a:rPr>
              <a:t>The leper looked </a:t>
            </a:r>
            <a:r>
              <a:rPr dirty="0" sz="1450" spc="-5">
                <a:latin typeface="Times New Roman"/>
                <a:cs typeface="Times New Roman"/>
              </a:rPr>
              <a:t>or </a:t>
            </a:r>
            <a:r>
              <a:rPr dirty="0" sz="1450" spc="-10">
                <a:latin typeface="Times New Roman"/>
                <a:cs typeface="Times New Roman"/>
              </a:rPr>
              <a:t>listened, whichever </a:t>
            </a:r>
            <a:r>
              <a:rPr dirty="0" sz="1450" spc="-5">
                <a:latin typeface="Times New Roman"/>
                <a:cs typeface="Times New Roman"/>
              </a:rPr>
              <a:t>he </a:t>
            </a:r>
            <a:r>
              <a:rPr dirty="0" sz="1450" spc="-10">
                <a:latin typeface="Times New Roman"/>
                <a:cs typeface="Times New Roman"/>
              </a:rPr>
              <a:t>was really </a:t>
            </a:r>
            <a:r>
              <a:rPr dirty="0" sz="1450" spc="-5">
                <a:latin typeface="Times New Roman"/>
                <a:cs typeface="Times New Roman"/>
              </a:rPr>
              <a:t>doing, </a:t>
            </a:r>
            <a:r>
              <a:rPr dirty="0" sz="1450" spc="-10">
                <a:latin typeface="Times New Roman"/>
                <a:cs typeface="Times New Roman"/>
              </a:rPr>
              <a:t>for some  seconds. Then </a:t>
            </a:r>
            <a:r>
              <a:rPr dirty="0" sz="1450" spc="-5">
                <a:latin typeface="Times New Roman"/>
                <a:cs typeface="Times New Roman"/>
              </a:rPr>
              <a:t>he </a:t>
            </a:r>
            <a:r>
              <a:rPr dirty="0" sz="1450" spc="-10">
                <a:latin typeface="Times New Roman"/>
                <a:cs typeface="Times New Roman"/>
              </a:rPr>
              <a:t>began to move </a:t>
            </a:r>
            <a:r>
              <a:rPr dirty="0" sz="1450" spc="-5">
                <a:latin typeface="Times New Roman"/>
                <a:cs typeface="Times New Roman"/>
              </a:rPr>
              <a:t>on </a:t>
            </a:r>
            <a:r>
              <a:rPr dirty="0" sz="1450" spc="-10">
                <a:latin typeface="Times New Roman"/>
                <a:cs typeface="Times New Roman"/>
              </a:rPr>
              <a:t>again, </a:t>
            </a:r>
            <a:r>
              <a:rPr dirty="0" sz="1450" spc="-5">
                <a:latin typeface="Times New Roman"/>
                <a:cs typeface="Times New Roman"/>
              </a:rPr>
              <a:t>but </a:t>
            </a:r>
            <a:r>
              <a:rPr dirty="0" sz="1450" spc="-10">
                <a:latin typeface="Times New Roman"/>
                <a:cs typeface="Times New Roman"/>
              </a:rPr>
              <a:t>presently paused once more,  and again turned and seemed to gaze </a:t>
            </a:r>
            <a:r>
              <a:rPr dirty="0" sz="1450" spc="-5">
                <a:latin typeface="Times New Roman"/>
                <a:cs typeface="Times New Roman"/>
              </a:rPr>
              <a:t>upon </a:t>
            </a:r>
            <a:r>
              <a:rPr dirty="0" sz="1450" spc="-10">
                <a:latin typeface="Times New Roman"/>
                <a:cs typeface="Times New Roman"/>
              </a:rPr>
              <a:t>the lads. Even Dick became dead-  white and closed his eyes, as if </a:t>
            </a:r>
            <a:r>
              <a:rPr dirty="0" sz="1450" spc="-5">
                <a:latin typeface="Times New Roman"/>
                <a:cs typeface="Times New Roman"/>
              </a:rPr>
              <a:t>by </a:t>
            </a:r>
            <a:r>
              <a:rPr dirty="0" sz="1450" spc="-10">
                <a:latin typeface="Times New Roman"/>
                <a:cs typeface="Times New Roman"/>
              </a:rPr>
              <a:t>the mere sight </a:t>
            </a:r>
            <a:r>
              <a:rPr dirty="0" sz="1450" spc="-5">
                <a:latin typeface="Times New Roman"/>
                <a:cs typeface="Times New Roman"/>
              </a:rPr>
              <a:t>he </a:t>
            </a:r>
            <a:r>
              <a:rPr dirty="0" sz="1450" spc="-10">
                <a:latin typeface="Times New Roman"/>
                <a:cs typeface="Times New Roman"/>
              </a:rPr>
              <a:t>might become infected.  But soon the bell sounded, and this time, without any farther hesitation, the  leper crossed the remainder </a:t>
            </a:r>
            <a:r>
              <a:rPr dirty="0" sz="1450" spc="-5">
                <a:latin typeface="Times New Roman"/>
                <a:cs typeface="Times New Roman"/>
              </a:rPr>
              <a:t>of </a:t>
            </a:r>
            <a:r>
              <a:rPr dirty="0" sz="1450" spc="-10">
                <a:latin typeface="Times New Roman"/>
                <a:cs typeface="Times New Roman"/>
              </a:rPr>
              <a:t>the little heath and disappeared into the covert  </a:t>
            </a:r>
            <a:r>
              <a:rPr dirty="0" sz="1450" spc="-5">
                <a:latin typeface="Times New Roman"/>
                <a:cs typeface="Times New Roman"/>
              </a:rPr>
              <a:t>of </a:t>
            </a:r>
            <a:r>
              <a:rPr dirty="0" sz="1450" spc="-10">
                <a:latin typeface="Times New Roman"/>
                <a:cs typeface="Times New Roman"/>
              </a:rPr>
              <a:t>the woods.</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“He saw </a:t>
            </a:r>
            <a:r>
              <a:rPr dirty="0" sz="1450" spc="-5">
                <a:latin typeface="Times New Roman"/>
                <a:cs typeface="Times New Roman"/>
              </a:rPr>
              <a:t>us,” </a:t>
            </a:r>
            <a:r>
              <a:rPr dirty="0" sz="1450" spc="-10">
                <a:latin typeface="Times New Roman"/>
                <a:cs typeface="Times New Roman"/>
              </a:rPr>
              <a:t>said Matcham. “I could swear</a:t>
            </a:r>
            <a:r>
              <a:rPr dirty="0" sz="1450" spc="2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7620">
              <a:lnSpc>
                <a:spcPts val="1730"/>
              </a:lnSpc>
              <a:spcBef>
                <a:spcPts val="630"/>
              </a:spcBef>
            </a:pPr>
            <a:r>
              <a:rPr dirty="0" sz="1450" spc="-20">
                <a:latin typeface="Times New Roman"/>
                <a:cs typeface="Times New Roman"/>
              </a:rPr>
              <a:t>“Tut!” </a:t>
            </a:r>
            <a:r>
              <a:rPr dirty="0" sz="1450" spc="-10">
                <a:latin typeface="Times New Roman"/>
                <a:cs typeface="Times New Roman"/>
              </a:rPr>
              <a:t>returned Dick, recovering some sparks </a:t>
            </a:r>
            <a:r>
              <a:rPr dirty="0" sz="1450" spc="-5">
                <a:latin typeface="Times New Roman"/>
                <a:cs typeface="Times New Roman"/>
              </a:rPr>
              <a:t>of </a:t>
            </a:r>
            <a:r>
              <a:rPr dirty="0" sz="1450" spc="-10">
                <a:latin typeface="Times New Roman"/>
                <a:cs typeface="Times New Roman"/>
              </a:rPr>
              <a:t>courage. “He </a:t>
            </a:r>
            <a:r>
              <a:rPr dirty="0" sz="1450" spc="-5">
                <a:latin typeface="Times New Roman"/>
                <a:cs typeface="Times New Roman"/>
              </a:rPr>
              <a:t>but </a:t>
            </a:r>
            <a:r>
              <a:rPr dirty="0" sz="1450" spc="-10">
                <a:latin typeface="Times New Roman"/>
                <a:cs typeface="Times New Roman"/>
              </a:rPr>
              <a:t>heard us.  He was in </a:t>
            </a:r>
            <a:r>
              <a:rPr dirty="0" sz="1450" spc="-20">
                <a:latin typeface="Times New Roman"/>
                <a:cs typeface="Times New Roman"/>
              </a:rPr>
              <a:t>fear, </a:t>
            </a:r>
            <a:r>
              <a:rPr dirty="0" sz="1450" spc="-5">
                <a:latin typeface="Times New Roman"/>
                <a:cs typeface="Times New Roman"/>
              </a:rPr>
              <a:t>poor </a:t>
            </a:r>
            <a:r>
              <a:rPr dirty="0" sz="1450" spc="-10">
                <a:latin typeface="Times New Roman"/>
                <a:cs typeface="Times New Roman"/>
              </a:rPr>
              <a:t>soul! An </a:t>
            </a:r>
            <a:r>
              <a:rPr dirty="0" sz="1450" spc="-5">
                <a:latin typeface="Times New Roman"/>
                <a:cs typeface="Times New Roman"/>
              </a:rPr>
              <a:t>ye </a:t>
            </a:r>
            <a:r>
              <a:rPr dirty="0" sz="1450" spc="-10">
                <a:latin typeface="Times New Roman"/>
                <a:cs typeface="Times New Roman"/>
              </a:rPr>
              <a:t>were blind, and walked in </a:t>
            </a:r>
            <a:r>
              <a:rPr dirty="0" sz="1450" spc="-5">
                <a:latin typeface="Times New Roman"/>
                <a:cs typeface="Times New Roman"/>
              </a:rPr>
              <a:t>a </a:t>
            </a:r>
            <a:r>
              <a:rPr dirty="0" sz="1450" spc="-10">
                <a:latin typeface="Times New Roman"/>
                <a:cs typeface="Times New Roman"/>
              </a:rPr>
              <a:t>perpetual night,  </a:t>
            </a:r>
            <a:r>
              <a:rPr dirty="0" sz="1450" spc="-5">
                <a:latin typeface="Times New Roman"/>
                <a:cs typeface="Times New Roman"/>
              </a:rPr>
              <a:t>ye </a:t>
            </a:r>
            <a:r>
              <a:rPr dirty="0" sz="1450" spc="-10">
                <a:latin typeface="Times New Roman"/>
                <a:cs typeface="Times New Roman"/>
              </a:rPr>
              <a:t>would start yourself, if ever </a:t>
            </a:r>
            <a:r>
              <a:rPr dirty="0" sz="1450" spc="-5">
                <a:latin typeface="Times New Roman"/>
                <a:cs typeface="Times New Roman"/>
              </a:rPr>
              <a:t>a </a:t>
            </a:r>
            <a:r>
              <a:rPr dirty="0" sz="1450" spc="-10">
                <a:latin typeface="Times New Roman"/>
                <a:cs typeface="Times New Roman"/>
              </a:rPr>
              <a:t>twig rustled </a:t>
            </a:r>
            <a:r>
              <a:rPr dirty="0" sz="1450" spc="-5">
                <a:latin typeface="Times New Roman"/>
                <a:cs typeface="Times New Roman"/>
              </a:rPr>
              <a:t>or a </a:t>
            </a:r>
            <a:r>
              <a:rPr dirty="0" sz="1450" spc="-10">
                <a:latin typeface="Times New Roman"/>
                <a:cs typeface="Times New Roman"/>
              </a:rPr>
              <a:t>bird cried</a:t>
            </a:r>
            <a:r>
              <a:rPr dirty="0" sz="1450" spc="65">
                <a:latin typeface="Times New Roman"/>
                <a:cs typeface="Times New Roman"/>
              </a:rPr>
              <a:t> </a:t>
            </a:r>
            <a:r>
              <a:rPr dirty="0" sz="1450" spc="-10">
                <a:latin typeface="Times New Roman"/>
                <a:cs typeface="Times New Roman"/>
              </a:rPr>
              <a:t>‘Peep.’”</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“Dick,</a:t>
            </a:r>
            <a:r>
              <a:rPr dirty="0" sz="1450" spc="110">
                <a:latin typeface="Times New Roman"/>
                <a:cs typeface="Times New Roman"/>
              </a:rPr>
              <a:t> </a:t>
            </a:r>
            <a:r>
              <a:rPr dirty="0" sz="1450" spc="-5">
                <a:latin typeface="Times New Roman"/>
                <a:cs typeface="Times New Roman"/>
              </a:rPr>
              <a:t>good</a:t>
            </a:r>
            <a:r>
              <a:rPr dirty="0" sz="1450" spc="110">
                <a:latin typeface="Times New Roman"/>
                <a:cs typeface="Times New Roman"/>
              </a:rPr>
              <a:t> </a:t>
            </a:r>
            <a:r>
              <a:rPr dirty="0" sz="1450" spc="-10">
                <a:latin typeface="Times New Roman"/>
                <a:cs typeface="Times New Roman"/>
              </a:rPr>
              <a:t>Dick,</a:t>
            </a:r>
            <a:r>
              <a:rPr dirty="0" sz="1450" spc="114">
                <a:latin typeface="Times New Roman"/>
                <a:cs typeface="Times New Roman"/>
              </a:rPr>
              <a:t> </a:t>
            </a:r>
            <a:r>
              <a:rPr dirty="0" sz="1450" spc="-5">
                <a:latin typeface="Times New Roman"/>
                <a:cs typeface="Times New Roman"/>
              </a:rPr>
              <a:t>he</a:t>
            </a:r>
            <a:r>
              <a:rPr dirty="0" sz="1450" spc="110">
                <a:latin typeface="Times New Roman"/>
                <a:cs typeface="Times New Roman"/>
              </a:rPr>
              <a:t> </a:t>
            </a:r>
            <a:r>
              <a:rPr dirty="0" sz="1450" spc="-10">
                <a:latin typeface="Times New Roman"/>
                <a:cs typeface="Times New Roman"/>
              </a:rPr>
              <a:t>saw</a:t>
            </a:r>
            <a:r>
              <a:rPr dirty="0" sz="1450" spc="110">
                <a:latin typeface="Times New Roman"/>
                <a:cs typeface="Times New Roman"/>
              </a:rPr>
              <a:t> </a:t>
            </a:r>
            <a:r>
              <a:rPr dirty="0" sz="1450" spc="-5">
                <a:latin typeface="Times New Roman"/>
                <a:cs typeface="Times New Roman"/>
              </a:rPr>
              <a:t>us,”</a:t>
            </a:r>
            <a:r>
              <a:rPr dirty="0" sz="1450" spc="114">
                <a:latin typeface="Times New Roman"/>
                <a:cs typeface="Times New Roman"/>
              </a:rPr>
              <a:t> </a:t>
            </a:r>
            <a:r>
              <a:rPr dirty="0" sz="1450" spc="-10">
                <a:latin typeface="Times New Roman"/>
                <a:cs typeface="Times New Roman"/>
              </a:rPr>
              <a:t>repeated</a:t>
            </a:r>
            <a:r>
              <a:rPr dirty="0" sz="1450" spc="110">
                <a:latin typeface="Times New Roman"/>
                <a:cs typeface="Times New Roman"/>
              </a:rPr>
              <a:t> </a:t>
            </a:r>
            <a:r>
              <a:rPr dirty="0" sz="1450" spc="-10">
                <a:latin typeface="Times New Roman"/>
                <a:cs typeface="Times New Roman"/>
              </a:rPr>
              <a:t>Matcham.</a:t>
            </a:r>
            <a:r>
              <a:rPr dirty="0" sz="1450" spc="110">
                <a:latin typeface="Times New Roman"/>
                <a:cs typeface="Times New Roman"/>
              </a:rPr>
              <a:t> </a:t>
            </a:r>
            <a:r>
              <a:rPr dirty="0" sz="1450" spc="-10">
                <a:latin typeface="Times New Roman"/>
                <a:cs typeface="Times New Roman"/>
              </a:rPr>
              <a:t>“When</a:t>
            </a:r>
            <a:r>
              <a:rPr dirty="0" sz="1450" spc="95">
                <a:latin typeface="Times New Roman"/>
                <a:cs typeface="Times New Roman"/>
              </a:rPr>
              <a:t> </a:t>
            </a:r>
            <a:r>
              <a:rPr dirty="0" sz="1450" spc="-5">
                <a:latin typeface="Times New Roman"/>
                <a:cs typeface="Times New Roman"/>
              </a:rPr>
              <a:t>a</a:t>
            </a:r>
            <a:r>
              <a:rPr dirty="0" sz="1450" spc="90">
                <a:latin typeface="Times New Roman"/>
                <a:cs typeface="Times New Roman"/>
              </a:rPr>
              <a:t> </a:t>
            </a:r>
            <a:r>
              <a:rPr dirty="0" sz="1450" spc="-10">
                <a:latin typeface="Times New Roman"/>
                <a:cs typeface="Times New Roman"/>
              </a:rPr>
              <a:t>man</a:t>
            </a:r>
            <a:r>
              <a:rPr dirty="0" sz="1450" spc="90">
                <a:latin typeface="Times New Roman"/>
                <a:cs typeface="Times New Roman"/>
              </a:rPr>
              <a:t> </a:t>
            </a:r>
            <a:r>
              <a:rPr dirty="0" sz="1450" spc="-10">
                <a:latin typeface="Times New Roman"/>
                <a:cs typeface="Times New Roman"/>
              </a:rPr>
              <a:t>hearkeneth,</a:t>
            </a:r>
            <a:endParaRPr sz="145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9525">
              <a:lnSpc>
                <a:spcPts val="1730"/>
              </a:lnSpc>
              <a:spcBef>
                <a:spcPts val="155"/>
              </a:spcBef>
            </a:pPr>
            <a:r>
              <a:rPr dirty="0" sz="1450" spc="-5">
                <a:latin typeface="Times New Roman"/>
                <a:cs typeface="Times New Roman"/>
              </a:rPr>
              <a:t>he </a:t>
            </a:r>
            <a:r>
              <a:rPr dirty="0" sz="1450" spc="-10">
                <a:latin typeface="Times New Roman"/>
                <a:cs typeface="Times New Roman"/>
              </a:rPr>
              <a:t>doth </a:t>
            </a:r>
            <a:r>
              <a:rPr dirty="0" sz="1450" spc="-5">
                <a:latin typeface="Times New Roman"/>
                <a:cs typeface="Times New Roman"/>
              </a:rPr>
              <a:t>not </a:t>
            </a:r>
            <a:r>
              <a:rPr dirty="0" sz="1450" spc="-10">
                <a:latin typeface="Times New Roman"/>
                <a:cs typeface="Times New Roman"/>
              </a:rPr>
              <a:t>as this man; </a:t>
            </a:r>
            <a:r>
              <a:rPr dirty="0" sz="1450" spc="-5">
                <a:latin typeface="Times New Roman"/>
                <a:cs typeface="Times New Roman"/>
              </a:rPr>
              <a:t>he </a:t>
            </a:r>
            <a:r>
              <a:rPr dirty="0" sz="1450" spc="-10">
                <a:latin typeface="Times New Roman"/>
                <a:cs typeface="Times New Roman"/>
              </a:rPr>
              <a:t>doth otherwise, Dick. This was seeing; it was </a:t>
            </a:r>
            <a:r>
              <a:rPr dirty="0" sz="1450" spc="-5">
                <a:latin typeface="Times New Roman"/>
                <a:cs typeface="Times New Roman"/>
              </a:rPr>
              <a:t>not  </a:t>
            </a:r>
            <a:r>
              <a:rPr dirty="0" sz="1450" spc="-10">
                <a:latin typeface="Times New Roman"/>
                <a:cs typeface="Times New Roman"/>
              </a:rPr>
              <a:t>hearing. He means </a:t>
            </a:r>
            <a:r>
              <a:rPr dirty="0" sz="1450" spc="-20">
                <a:latin typeface="Times New Roman"/>
                <a:cs typeface="Times New Roman"/>
              </a:rPr>
              <a:t>foully. </a:t>
            </a:r>
            <a:r>
              <a:rPr dirty="0" sz="1450" spc="-10">
                <a:latin typeface="Times New Roman"/>
                <a:cs typeface="Times New Roman"/>
              </a:rPr>
              <a:t>Hark, else, if his bell </a:t>
            </a:r>
            <a:r>
              <a:rPr dirty="0" sz="1450" spc="-5">
                <a:latin typeface="Times New Roman"/>
                <a:cs typeface="Times New Roman"/>
              </a:rPr>
              <a:t>be not</a:t>
            </a:r>
            <a:r>
              <a:rPr dirty="0" sz="1450" spc="65">
                <a:latin typeface="Times New Roman"/>
                <a:cs typeface="Times New Roman"/>
              </a:rPr>
              <a:t> </a:t>
            </a:r>
            <a:r>
              <a:rPr dirty="0" sz="1450" spc="-10">
                <a:latin typeface="Times New Roman"/>
                <a:cs typeface="Times New Roman"/>
              </a:rPr>
              <a:t>stopped!”</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Such was the case. The bell rang </a:t>
            </a:r>
            <a:r>
              <a:rPr dirty="0" sz="1450" spc="-5">
                <a:latin typeface="Times New Roman"/>
                <a:cs typeface="Times New Roman"/>
              </a:rPr>
              <a:t>no</a:t>
            </a:r>
            <a:r>
              <a:rPr dirty="0" sz="1450" spc="30">
                <a:latin typeface="Times New Roman"/>
                <a:cs typeface="Times New Roman"/>
              </a:rPr>
              <a:t> </a:t>
            </a:r>
            <a:r>
              <a:rPr dirty="0" sz="1450" spc="-20">
                <a:latin typeface="Times New Roman"/>
                <a:cs typeface="Times New Roman"/>
              </a:rPr>
              <a:t>longer.</a:t>
            </a:r>
            <a:endParaRPr sz="1450">
              <a:latin typeface="Times New Roman"/>
              <a:cs typeface="Times New Roman"/>
            </a:endParaRPr>
          </a:p>
          <a:p>
            <a:pPr algn="just" marL="12700" marR="11430">
              <a:lnSpc>
                <a:spcPts val="1730"/>
              </a:lnSpc>
              <a:spcBef>
                <a:spcPts val="630"/>
              </a:spcBef>
            </a:pPr>
            <a:r>
              <a:rPr dirty="0" sz="1450" spc="-25">
                <a:latin typeface="Times New Roman"/>
                <a:cs typeface="Times New Roman"/>
              </a:rPr>
              <a:t>“Nay,” </a:t>
            </a:r>
            <a:r>
              <a:rPr dirty="0" sz="1450" spc="-10">
                <a:latin typeface="Times New Roman"/>
                <a:cs typeface="Times New Roman"/>
              </a:rPr>
              <a:t>said Dick, “I like </a:t>
            </a:r>
            <a:r>
              <a:rPr dirty="0" sz="1450" spc="-5">
                <a:latin typeface="Times New Roman"/>
                <a:cs typeface="Times New Roman"/>
              </a:rPr>
              <a:t>not </a:t>
            </a:r>
            <a:r>
              <a:rPr dirty="0" sz="1450" spc="-10">
                <a:latin typeface="Times New Roman"/>
                <a:cs typeface="Times New Roman"/>
              </a:rPr>
              <a:t>that. </a:t>
            </a:r>
            <a:r>
              <a:rPr dirty="0" sz="1450" spc="-30">
                <a:latin typeface="Times New Roman"/>
                <a:cs typeface="Times New Roman"/>
              </a:rPr>
              <a:t>Nay,” </a:t>
            </a:r>
            <a:r>
              <a:rPr dirty="0" sz="1450" spc="-5">
                <a:latin typeface="Times New Roman"/>
                <a:cs typeface="Times New Roman"/>
              </a:rPr>
              <a:t>he </a:t>
            </a:r>
            <a:r>
              <a:rPr dirty="0" sz="1450" spc="-10">
                <a:latin typeface="Times New Roman"/>
                <a:cs typeface="Times New Roman"/>
              </a:rPr>
              <a:t>cried again, “I like that little. What  may this betoken? Let </a:t>
            </a:r>
            <a:r>
              <a:rPr dirty="0" sz="1450" spc="-5">
                <a:latin typeface="Times New Roman"/>
                <a:cs typeface="Times New Roman"/>
              </a:rPr>
              <a:t>us go, by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mass!”</a:t>
            </a:r>
            <a:endParaRPr sz="1450">
              <a:latin typeface="Times New Roman"/>
              <a:cs typeface="Times New Roman"/>
            </a:endParaRPr>
          </a:p>
          <a:p>
            <a:pPr algn="just" marL="12700" marR="12065">
              <a:lnSpc>
                <a:spcPts val="1730"/>
              </a:lnSpc>
              <a:spcBef>
                <a:spcPts val="575"/>
              </a:spcBef>
            </a:pPr>
            <a:r>
              <a:rPr dirty="0" sz="1450" spc="-10">
                <a:latin typeface="Times New Roman"/>
                <a:cs typeface="Times New Roman"/>
              </a:rPr>
              <a:t>“He hath </a:t>
            </a:r>
            <a:r>
              <a:rPr dirty="0" sz="1450" spc="-5">
                <a:latin typeface="Times New Roman"/>
                <a:cs typeface="Times New Roman"/>
              </a:rPr>
              <a:t>gone </a:t>
            </a:r>
            <a:r>
              <a:rPr dirty="0" sz="1450" spc="-10">
                <a:latin typeface="Times New Roman"/>
                <a:cs typeface="Times New Roman"/>
              </a:rPr>
              <a:t>east,” added Matcham. “Good Dick, let </a:t>
            </a:r>
            <a:r>
              <a:rPr dirty="0" sz="1450" spc="-5">
                <a:latin typeface="Times New Roman"/>
                <a:cs typeface="Times New Roman"/>
              </a:rPr>
              <a:t>us go </a:t>
            </a:r>
            <a:r>
              <a:rPr dirty="0" sz="1450" spc="-10">
                <a:latin typeface="Times New Roman"/>
                <a:cs typeface="Times New Roman"/>
              </a:rPr>
              <a:t>westward  straight;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breathe till </a:t>
            </a:r>
            <a:r>
              <a:rPr dirty="0" sz="1450" spc="-5">
                <a:latin typeface="Times New Roman"/>
                <a:cs typeface="Times New Roman"/>
              </a:rPr>
              <a:t>I </a:t>
            </a:r>
            <a:r>
              <a:rPr dirty="0" sz="1450" spc="-10">
                <a:latin typeface="Times New Roman"/>
                <a:cs typeface="Times New Roman"/>
              </a:rPr>
              <a:t>have my back turned </a:t>
            </a:r>
            <a:r>
              <a:rPr dirty="0" sz="1450" spc="-5">
                <a:latin typeface="Times New Roman"/>
                <a:cs typeface="Times New Roman"/>
              </a:rPr>
              <a:t>upon </a:t>
            </a:r>
            <a:r>
              <a:rPr dirty="0" sz="1450" spc="-10">
                <a:latin typeface="Times New Roman"/>
                <a:cs typeface="Times New Roman"/>
              </a:rPr>
              <a:t>that</a:t>
            </a:r>
            <a:r>
              <a:rPr dirty="0" sz="1450" spc="70">
                <a:latin typeface="Times New Roman"/>
                <a:cs typeface="Times New Roman"/>
              </a:rPr>
              <a:t> </a:t>
            </a:r>
            <a:r>
              <a:rPr dirty="0" sz="1450" spc="-20">
                <a:latin typeface="Times New Roman"/>
                <a:cs typeface="Times New Roman"/>
              </a:rPr>
              <a:t>leper.”</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“Jack, </a:t>
            </a:r>
            <a:r>
              <a:rPr dirty="0" sz="1450" spc="-5">
                <a:latin typeface="Times New Roman"/>
                <a:cs typeface="Times New Roman"/>
              </a:rPr>
              <a:t>y’ </a:t>
            </a:r>
            <a:r>
              <a:rPr dirty="0" sz="1450" spc="-10">
                <a:latin typeface="Times New Roman"/>
                <a:cs typeface="Times New Roman"/>
              </a:rPr>
              <a:t>are too </a:t>
            </a:r>
            <a:r>
              <a:rPr dirty="0" sz="1450" spc="-20">
                <a:latin typeface="Times New Roman"/>
                <a:cs typeface="Times New Roman"/>
              </a:rPr>
              <a:t>cowardly,” </a:t>
            </a:r>
            <a:r>
              <a:rPr dirty="0" sz="1450" spc="-10">
                <a:latin typeface="Times New Roman"/>
                <a:cs typeface="Times New Roman"/>
              </a:rPr>
              <a:t>replied Dick. </a:t>
            </a:r>
            <a:r>
              <a:rPr dirty="0" sz="1450" spc="-50">
                <a:latin typeface="Times New Roman"/>
                <a:cs typeface="Times New Roman"/>
              </a:rPr>
              <a:t>“We </a:t>
            </a:r>
            <a:r>
              <a:rPr dirty="0" sz="1450" spc="-10">
                <a:latin typeface="Times New Roman"/>
                <a:cs typeface="Times New Roman"/>
              </a:rPr>
              <a:t>shall </a:t>
            </a:r>
            <a:r>
              <a:rPr dirty="0" sz="1450" spc="-5">
                <a:latin typeface="Times New Roman"/>
                <a:cs typeface="Times New Roman"/>
              </a:rPr>
              <a:t>go </a:t>
            </a:r>
            <a:r>
              <a:rPr dirty="0" sz="1450" spc="-10">
                <a:latin typeface="Times New Roman"/>
                <a:cs typeface="Times New Roman"/>
              </a:rPr>
              <a:t>fair for Holywood, </a:t>
            </a:r>
            <a:r>
              <a:rPr dirty="0" sz="1450" spc="-5">
                <a:latin typeface="Times New Roman"/>
                <a:cs typeface="Times New Roman"/>
              </a:rPr>
              <a:t>or  </a:t>
            </a:r>
            <a:r>
              <a:rPr dirty="0" sz="1450" spc="-10">
                <a:latin typeface="Times New Roman"/>
                <a:cs typeface="Times New Roman"/>
              </a:rPr>
              <a:t>as </a:t>
            </a:r>
            <a:r>
              <a:rPr dirty="0" sz="1450" spc="-20">
                <a:latin typeface="Times New Roman"/>
                <a:cs typeface="Times New Roman"/>
              </a:rPr>
              <a:t>fair, </a:t>
            </a:r>
            <a:r>
              <a:rPr dirty="0" sz="1450" spc="-10">
                <a:latin typeface="Times New Roman"/>
                <a:cs typeface="Times New Roman"/>
              </a:rPr>
              <a:t>at least, as </a:t>
            </a:r>
            <a:r>
              <a:rPr dirty="0" sz="1450" spc="-5">
                <a:latin typeface="Times New Roman"/>
                <a:cs typeface="Times New Roman"/>
              </a:rPr>
              <a:t>I </a:t>
            </a:r>
            <a:r>
              <a:rPr dirty="0" sz="1450" spc="-10">
                <a:latin typeface="Times New Roman"/>
                <a:cs typeface="Times New Roman"/>
              </a:rPr>
              <a:t>can guide </a:t>
            </a:r>
            <a:r>
              <a:rPr dirty="0" sz="1450" spc="-5">
                <a:latin typeface="Times New Roman"/>
                <a:cs typeface="Times New Roman"/>
              </a:rPr>
              <a:t>you, </a:t>
            </a:r>
            <a:r>
              <a:rPr dirty="0" sz="1450" spc="-10">
                <a:latin typeface="Times New Roman"/>
                <a:cs typeface="Times New Roman"/>
              </a:rPr>
              <a:t>and that will </a:t>
            </a:r>
            <a:r>
              <a:rPr dirty="0" sz="1450" spc="-5">
                <a:latin typeface="Times New Roman"/>
                <a:cs typeface="Times New Roman"/>
              </a:rPr>
              <a:t>be due</a:t>
            </a:r>
            <a:r>
              <a:rPr dirty="0" sz="1450" spc="75">
                <a:latin typeface="Times New Roman"/>
                <a:cs typeface="Times New Roman"/>
              </a:rPr>
              <a:t> </a:t>
            </a:r>
            <a:r>
              <a:rPr dirty="0" sz="1450" spc="-10">
                <a:latin typeface="Times New Roman"/>
                <a:cs typeface="Times New Roman"/>
              </a:rPr>
              <a:t>north.”</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They were afoot at once, passed the stream </a:t>
            </a:r>
            <a:r>
              <a:rPr dirty="0" sz="1450" spc="-5">
                <a:latin typeface="Times New Roman"/>
                <a:cs typeface="Times New Roman"/>
              </a:rPr>
              <a:t>upon </a:t>
            </a:r>
            <a:r>
              <a:rPr dirty="0" sz="1450" spc="-10">
                <a:latin typeface="Times New Roman"/>
                <a:cs typeface="Times New Roman"/>
              </a:rPr>
              <a:t>some stepping-stones, and  began to mount </a:t>
            </a:r>
            <a:r>
              <a:rPr dirty="0" sz="1450" spc="-5">
                <a:latin typeface="Times New Roman"/>
                <a:cs typeface="Times New Roman"/>
              </a:rPr>
              <a:t>on </a:t>
            </a:r>
            <a:r>
              <a:rPr dirty="0" sz="1450" spc="-10">
                <a:latin typeface="Times New Roman"/>
                <a:cs typeface="Times New Roman"/>
              </a:rPr>
              <a:t>the other side, which was </a:t>
            </a:r>
            <a:r>
              <a:rPr dirty="0" sz="1450" spc="-15">
                <a:latin typeface="Times New Roman"/>
                <a:cs typeface="Times New Roman"/>
              </a:rPr>
              <a:t>steeper, </a:t>
            </a:r>
            <a:r>
              <a:rPr dirty="0" sz="1450" spc="-10">
                <a:latin typeface="Times New Roman"/>
                <a:cs typeface="Times New Roman"/>
              </a:rPr>
              <a:t>towards the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 wood. The ground became very uneven, full </a:t>
            </a:r>
            <a:r>
              <a:rPr dirty="0" sz="1450" spc="-5">
                <a:latin typeface="Times New Roman"/>
                <a:cs typeface="Times New Roman"/>
              </a:rPr>
              <a:t>of </a:t>
            </a:r>
            <a:r>
              <a:rPr dirty="0" sz="1450" spc="-10">
                <a:latin typeface="Times New Roman"/>
                <a:cs typeface="Times New Roman"/>
              </a:rPr>
              <a:t>knolls and hollows; trees  grew scattered </a:t>
            </a:r>
            <a:r>
              <a:rPr dirty="0" sz="1450" spc="-5">
                <a:latin typeface="Times New Roman"/>
                <a:cs typeface="Times New Roman"/>
              </a:rPr>
              <a:t>or </a:t>
            </a:r>
            <a:r>
              <a:rPr dirty="0" sz="1450" spc="-10">
                <a:latin typeface="Times New Roman"/>
                <a:cs typeface="Times New Roman"/>
              </a:rPr>
              <a:t>in clumps; it became difficult to choose </a:t>
            </a:r>
            <a:r>
              <a:rPr dirty="0" sz="1450" spc="-5">
                <a:latin typeface="Times New Roman"/>
                <a:cs typeface="Times New Roman"/>
              </a:rPr>
              <a:t>a </a:t>
            </a:r>
            <a:r>
              <a:rPr dirty="0" sz="1450" spc="-10">
                <a:latin typeface="Times New Roman"/>
                <a:cs typeface="Times New Roman"/>
              </a:rPr>
              <a:t>path, and the lads  somewhat wandered. They were </a:t>
            </a:r>
            <a:r>
              <a:rPr dirty="0" sz="1450" spc="-25">
                <a:latin typeface="Times New Roman"/>
                <a:cs typeface="Times New Roman"/>
              </a:rPr>
              <a:t>weary, </a:t>
            </a:r>
            <a:r>
              <a:rPr dirty="0" sz="1450" spc="-10">
                <a:latin typeface="Times New Roman"/>
                <a:cs typeface="Times New Roman"/>
              </a:rPr>
              <a:t>besides, with </a:t>
            </a:r>
            <a:r>
              <a:rPr dirty="0" sz="1450" spc="-15">
                <a:latin typeface="Times New Roman"/>
                <a:cs typeface="Times New Roman"/>
              </a:rPr>
              <a:t>yesterday’s </a:t>
            </a:r>
            <a:r>
              <a:rPr dirty="0" sz="1450" spc="-10">
                <a:latin typeface="Times New Roman"/>
                <a:cs typeface="Times New Roman"/>
              </a:rPr>
              <a:t>exertions  and the lack </a:t>
            </a:r>
            <a:r>
              <a:rPr dirty="0" sz="1450" spc="-5">
                <a:latin typeface="Times New Roman"/>
                <a:cs typeface="Times New Roman"/>
              </a:rPr>
              <a:t>of food, </a:t>
            </a:r>
            <a:r>
              <a:rPr dirty="0" sz="1450" spc="-10">
                <a:latin typeface="Times New Roman"/>
                <a:cs typeface="Times New Roman"/>
              </a:rPr>
              <a:t>and they moved </a:t>
            </a:r>
            <a:r>
              <a:rPr dirty="0" sz="1450" spc="-5">
                <a:latin typeface="Times New Roman"/>
                <a:cs typeface="Times New Roman"/>
              </a:rPr>
              <a:t>but </a:t>
            </a:r>
            <a:r>
              <a:rPr dirty="0" sz="1450" spc="-10">
                <a:latin typeface="Times New Roman"/>
                <a:cs typeface="Times New Roman"/>
              </a:rPr>
              <a:t>heavily and dragged their feet among  the sand.</a:t>
            </a:r>
            <a:endParaRPr sz="1450">
              <a:latin typeface="Times New Roman"/>
              <a:cs typeface="Times New Roman"/>
            </a:endParaRPr>
          </a:p>
          <a:p>
            <a:pPr algn="just" marL="12700" marR="6350">
              <a:lnSpc>
                <a:spcPts val="1730"/>
              </a:lnSpc>
              <a:spcBef>
                <a:spcPts val="565"/>
              </a:spcBef>
            </a:pPr>
            <a:r>
              <a:rPr dirty="0" sz="1450" spc="-20">
                <a:latin typeface="Times New Roman"/>
                <a:cs typeface="Times New Roman"/>
              </a:rPr>
              <a:t>Presently, </a:t>
            </a:r>
            <a:r>
              <a:rPr dirty="0" sz="1450" spc="-10">
                <a:latin typeface="Times New Roman"/>
                <a:cs typeface="Times New Roman"/>
              </a:rPr>
              <a:t>coming to the top </a:t>
            </a:r>
            <a:r>
              <a:rPr dirty="0" sz="1450" spc="-5">
                <a:latin typeface="Times New Roman"/>
                <a:cs typeface="Times New Roman"/>
              </a:rPr>
              <a:t>of a </a:t>
            </a:r>
            <a:r>
              <a:rPr dirty="0" sz="1450" spc="-10">
                <a:latin typeface="Times New Roman"/>
                <a:cs typeface="Times New Roman"/>
              </a:rPr>
              <a:t>knoll, they were aware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leper, </a:t>
            </a:r>
            <a:r>
              <a:rPr dirty="0" sz="1450" spc="-10">
                <a:latin typeface="Times New Roman"/>
                <a:cs typeface="Times New Roman"/>
              </a:rPr>
              <a:t>some  hundred feet in front </a:t>
            </a:r>
            <a:r>
              <a:rPr dirty="0" sz="1450" spc="-5">
                <a:latin typeface="Times New Roman"/>
                <a:cs typeface="Times New Roman"/>
              </a:rPr>
              <a:t>of </a:t>
            </a:r>
            <a:r>
              <a:rPr dirty="0" sz="1450" spc="-10">
                <a:latin typeface="Times New Roman"/>
                <a:cs typeface="Times New Roman"/>
              </a:rPr>
              <a:t>them, crossing the line </a:t>
            </a:r>
            <a:r>
              <a:rPr dirty="0" sz="1450" spc="-5">
                <a:latin typeface="Times New Roman"/>
                <a:cs typeface="Times New Roman"/>
              </a:rPr>
              <a:t>of </a:t>
            </a:r>
            <a:r>
              <a:rPr dirty="0" sz="1450" spc="-10">
                <a:latin typeface="Times New Roman"/>
                <a:cs typeface="Times New Roman"/>
              </a:rPr>
              <a:t>their march </a:t>
            </a:r>
            <a:r>
              <a:rPr dirty="0" sz="1450" spc="-5">
                <a:latin typeface="Times New Roman"/>
                <a:cs typeface="Times New Roman"/>
              </a:rPr>
              <a:t>by a </a:t>
            </a:r>
            <a:r>
              <a:rPr dirty="0" sz="1450" spc="-20">
                <a:latin typeface="Times New Roman"/>
                <a:cs typeface="Times New Roman"/>
              </a:rPr>
              <a:t>hollow. </a:t>
            </a:r>
            <a:r>
              <a:rPr dirty="0" sz="1450" spc="-10">
                <a:latin typeface="Times New Roman"/>
                <a:cs typeface="Times New Roman"/>
              </a:rPr>
              <a:t>His  bell was silent, his </a:t>
            </a:r>
            <a:r>
              <a:rPr dirty="0" sz="1450" spc="-15">
                <a:latin typeface="Times New Roman"/>
                <a:cs typeface="Times New Roman"/>
              </a:rPr>
              <a:t>staff </a:t>
            </a:r>
            <a:r>
              <a:rPr dirty="0" sz="1450" spc="-5">
                <a:latin typeface="Times New Roman"/>
                <a:cs typeface="Times New Roman"/>
              </a:rPr>
              <a:t>no </a:t>
            </a:r>
            <a:r>
              <a:rPr dirty="0" sz="1450" spc="-10">
                <a:latin typeface="Times New Roman"/>
                <a:cs typeface="Times New Roman"/>
              </a:rPr>
              <a:t>longer tapped the </a:t>
            </a:r>
            <a:r>
              <a:rPr dirty="0" sz="1450" spc="-5">
                <a:latin typeface="Times New Roman"/>
                <a:cs typeface="Times New Roman"/>
              </a:rPr>
              <a:t>ground,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went before him  with the swift and assured footsteps </a:t>
            </a:r>
            <a:r>
              <a:rPr dirty="0" sz="1450" spc="-5">
                <a:latin typeface="Times New Roman"/>
                <a:cs typeface="Times New Roman"/>
              </a:rPr>
              <a:t>of a </a:t>
            </a:r>
            <a:r>
              <a:rPr dirty="0" sz="1450" spc="-10">
                <a:latin typeface="Times New Roman"/>
                <a:cs typeface="Times New Roman"/>
              </a:rPr>
              <a:t>man who sees. Next moment </a:t>
            </a:r>
            <a:r>
              <a:rPr dirty="0" sz="1450" spc="-5">
                <a:latin typeface="Times New Roman"/>
                <a:cs typeface="Times New Roman"/>
              </a:rPr>
              <a:t>he </a:t>
            </a:r>
            <a:r>
              <a:rPr dirty="0" sz="1450" spc="-10">
                <a:latin typeface="Times New Roman"/>
                <a:cs typeface="Times New Roman"/>
              </a:rPr>
              <a:t>had  disappeared into </a:t>
            </a:r>
            <a:r>
              <a:rPr dirty="0" sz="1450" spc="-5">
                <a:latin typeface="Times New Roman"/>
                <a:cs typeface="Times New Roman"/>
              </a:rPr>
              <a:t>a </a:t>
            </a:r>
            <a:r>
              <a:rPr dirty="0" sz="1450" spc="-10">
                <a:latin typeface="Times New Roman"/>
                <a:cs typeface="Times New Roman"/>
              </a:rPr>
              <a:t>little</a:t>
            </a:r>
            <a:r>
              <a:rPr dirty="0" sz="1450">
                <a:latin typeface="Times New Roman"/>
                <a:cs typeface="Times New Roman"/>
              </a:rPr>
              <a:t> </a:t>
            </a:r>
            <a:r>
              <a:rPr dirty="0" sz="1450" spc="-10">
                <a:latin typeface="Times New Roman"/>
                <a:cs typeface="Times New Roman"/>
              </a:rPr>
              <a:t>thicket.</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The lads, at the first glimpse, had crouched behind </a:t>
            </a:r>
            <a:r>
              <a:rPr dirty="0" sz="1450" spc="-5">
                <a:latin typeface="Times New Roman"/>
                <a:cs typeface="Times New Roman"/>
              </a:rPr>
              <a:t>a </a:t>
            </a:r>
            <a:r>
              <a:rPr dirty="0" sz="1450" spc="-10">
                <a:latin typeface="Times New Roman"/>
                <a:cs typeface="Times New Roman"/>
              </a:rPr>
              <a:t>tuft </a:t>
            </a:r>
            <a:r>
              <a:rPr dirty="0" sz="1450" spc="-5">
                <a:latin typeface="Times New Roman"/>
                <a:cs typeface="Times New Roman"/>
              </a:rPr>
              <a:t>of </a:t>
            </a:r>
            <a:r>
              <a:rPr dirty="0" sz="1450" spc="-10">
                <a:latin typeface="Times New Roman"/>
                <a:cs typeface="Times New Roman"/>
              </a:rPr>
              <a:t>gorse; there they  </a:t>
            </a:r>
            <a:r>
              <a:rPr dirty="0" sz="1450" spc="-30">
                <a:latin typeface="Times New Roman"/>
                <a:cs typeface="Times New Roman"/>
              </a:rPr>
              <a:t>lay,</a:t>
            </a:r>
            <a:r>
              <a:rPr dirty="0" sz="1450" spc="-10">
                <a:latin typeface="Times New Roman"/>
                <a:cs typeface="Times New Roman"/>
              </a:rPr>
              <a:t> horror-struck.</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“Certain, </a:t>
            </a:r>
            <a:r>
              <a:rPr dirty="0" sz="1450" spc="-5">
                <a:latin typeface="Times New Roman"/>
                <a:cs typeface="Times New Roman"/>
              </a:rPr>
              <a:t>he </a:t>
            </a:r>
            <a:r>
              <a:rPr dirty="0" sz="1450" spc="-10">
                <a:latin typeface="Times New Roman"/>
                <a:cs typeface="Times New Roman"/>
              </a:rPr>
              <a:t>pursueth </a:t>
            </a:r>
            <a:r>
              <a:rPr dirty="0" sz="1450" spc="-5">
                <a:latin typeface="Times New Roman"/>
                <a:cs typeface="Times New Roman"/>
              </a:rPr>
              <a:t>us,” </a:t>
            </a:r>
            <a:r>
              <a:rPr dirty="0" sz="1450" spc="-10">
                <a:latin typeface="Times New Roman"/>
                <a:cs typeface="Times New Roman"/>
              </a:rPr>
              <a:t>said Dick—“certain! He held the clapper </a:t>
            </a:r>
            <a:r>
              <a:rPr dirty="0" sz="1450" spc="-5">
                <a:latin typeface="Times New Roman"/>
                <a:cs typeface="Times New Roman"/>
              </a:rPr>
              <a:t>of </a:t>
            </a:r>
            <a:r>
              <a:rPr dirty="0" sz="1450" spc="-10">
                <a:latin typeface="Times New Roman"/>
                <a:cs typeface="Times New Roman"/>
              </a:rPr>
              <a:t>his bell  in </a:t>
            </a:r>
            <a:r>
              <a:rPr dirty="0" sz="1450" spc="-5">
                <a:latin typeface="Times New Roman"/>
                <a:cs typeface="Times New Roman"/>
              </a:rPr>
              <a:t>one </a:t>
            </a:r>
            <a:r>
              <a:rPr dirty="0" sz="1450" spc="-10">
                <a:latin typeface="Times New Roman"/>
                <a:cs typeface="Times New Roman"/>
              </a:rPr>
              <a:t>hand, saw ye? that it should </a:t>
            </a:r>
            <a:r>
              <a:rPr dirty="0" sz="1450" spc="-5">
                <a:latin typeface="Times New Roman"/>
                <a:cs typeface="Times New Roman"/>
              </a:rPr>
              <a:t>not sound. </a:t>
            </a:r>
            <a:r>
              <a:rPr dirty="0" sz="1450" spc="-10">
                <a:latin typeface="Times New Roman"/>
                <a:cs typeface="Times New Roman"/>
              </a:rPr>
              <a:t>Now may the saints aid and  guide us, for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strength to combat</a:t>
            </a:r>
            <a:r>
              <a:rPr dirty="0" sz="1450" spc="35">
                <a:latin typeface="Times New Roman"/>
                <a:cs typeface="Times New Roman"/>
              </a:rPr>
              <a:t> </a:t>
            </a:r>
            <a:r>
              <a:rPr dirty="0" sz="1450" spc="-10">
                <a:latin typeface="Times New Roman"/>
                <a:cs typeface="Times New Roman"/>
              </a:rPr>
              <a:t>pestilence!”</a:t>
            </a:r>
            <a:endParaRPr sz="1450">
              <a:latin typeface="Times New Roman"/>
              <a:cs typeface="Times New Roman"/>
            </a:endParaRPr>
          </a:p>
          <a:p>
            <a:pPr algn="just" marL="12700" marR="8890">
              <a:lnSpc>
                <a:spcPts val="1730"/>
              </a:lnSpc>
              <a:spcBef>
                <a:spcPts val="570"/>
              </a:spcBef>
            </a:pPr>
            <a:r>
              <a:rPr dirty="0" sz="1450" spc="-10">
                <a:latin typeface="Times New Roman"/>
                <a:cs typeface="Times New Roman"/>
              </a:rPr>
              <a:t>“What maketh he?” cried Matcham. “What doth </a:t>
            </a:r>
            <a:r>
              <a:rPr dirty="0" sz="1450" spc="-5">
                <a:latin typeface="Times New Roman"/>
                <a:cs typeface="Times New Roman"/>
              </a:rPr>
              <a:t>he </a:t>
            </a:r>
            <a:r>
              <a:rPr dirty="0" sz="1450" spc="-10">
                <a:latin typeface="Times New Roman"/>
                <a:cs typeface="Times New Roman"/>
              </a:rPr>
              <a:t>want? Who ever heard the  like, that </a:t>
            </a:r>
            <a:r>
              <a:rPr dirty="0" sz="1450" spc="-5">
                <a:latin typeface="Times New Roman"/>
                <a:cs typeface="Times New Roman"/>
              </a:rPr>
              <a:t>a </a:t>
            </a:r>
            <a:r>
              <a:rPr dirty="0" sz="1450" spc="-20">
                <a:latin typeface="Times New Roman"/>
                <a:cs typeface="Times New Roman"/>
              </a:rPr>
              <a:t>leper, </a:t>
            </a:r>
            <a:r>
              <a:rPr dirty="0" sz="1450" spc="-5">
                <a:latin typeface="Times New Roman"/>
                <a:cs typeface="Times New Roman"/>
              </a:rPr>
              <a:t>out of </a:t>
            </a:r>
            <a:r>
              <a:rPr dirty="0" sz="1450" spc="-10">
                <a:latin typeface="Times New Roman"/>
                <a:cs typeface="Times New Roman"/>
              </a:rPr>
              <a:t>mere malice, should pursue unfortunates? Hath </a:t>
            </a:r>
            <a:r>
              <a:rPr dirty="0" sz="1450" spc="-5">
                <a:latin typeface="Times New Roman"/>
                <a:cs typeface="Times New Roman"/>
              </a:rPr>
              <a:t>he not  </a:t>
            </a:r>
            <a:r>
              <a:rPr dirty="0" sz="1450" spc="-10">
                <a:latin typeface="Times New Roman"/>
                <a:cs typeface="Times New Roman"/>
              </a:rPr>
              <a:t>his bell to that very end, that people may avoid him? Dick, there is below this  something </a:t>
            </a:r>
            <a:r>
              <a:rPr dirty="0" sz="1450" spc="-20">
                <a:latin typeface="Times New Roman"/>
                <a:cs typeface="Times New Roman"/>
              </a:rPr>
              <a:t>deeper.”</a:t>
            </a:r>
            <a:endParaRPr sz="1450">
              <a:latin typeface="Times New Roman"/>
              <a:cs typeface="Times New Roman"/>
            </a:endParaRPr>
          </a:p>
          <a:p>
            <a:pPr algn="just" marL="12700" marR="12065">
              <a:lnSpc>
                <a:spcPts val="1730"/>
              </a:lnSpc>
              <a:spcBef>
                <a:spcPts val="570"/>
              </a:spcBef>
            </a:pPr>
            <a:r>
              <a:rPr dirty="0" sz="1450" spc="-30">
                <a:latin typeface="Times New Roman"/>
                <a:cs typeface="Times New Roman"/>
              </a:rPr>
              <a:t>“Nay, </a:t>
            </a:r>
            <a:r>
              <a:rPr dirty="0" sz="1450" spc="-5">
                <a:latin typeface="Times New Roman"/>
                <a:cs typeface="Times New Roman"/>
              </a:rPr>
              <a:t>I </a:t>
            </a:r>
            <a:r>
              <a:rPr dirty="0" sz="1450" spc="-10">
                <a:latin typeface="Times New Roman"/>
                <a:cs typeface="Times New Roman"/>
              </a:rPr>
              <a:t>care </a:t>
            </a:r>
            <a:r>
              <a:rPr dirty="0" sz="1450" spc="-5">
                <a:latin typeface="Times New Roman"/>
                <a:cs typeface="Times New Roman"/>
              </a:rPr>
              <a:t>not,” </a:t>
            </a:r>
            <a:r>
              <a:rPr dirty="0" sz="1450" spc="-10">
                <a:latin typeface="Times New Roman"/>
                <a:cs typeface="Times New Roman"/>
              </a:rPr>
              <a:t>moaned Dick; “the strength is </a:t>
            </a:r>
            <a:r>
              <a:rPr dirty="0" sz="1450" spc="-5">
                <a:latin typeface="Times New Roman"/>
                <a:cs typeface="Times New Roman"/>
              </a:rPr>
              <a:t>gone out of </a:t>
            </a:r>
            <a:r>
              <a:rPr dirty="0" sz="1450" spc="-10">
                <a:latin typeface="Times New Roman"/>
                <a:cs typeface="Times New Roman"/>
              </a:rPr>
              <a:t>me; my legs are  like </a:t>
            </a:r>
            <a:r>
              <a:rPr dirty="0" sz="1450" spc="-25">
                <a:latin typeface="Times New Roman"/>
                <a:cs typeface="Times New Roman"/>
              </a:rPr>
              <a:t>water. </a:t>
            </a:r>
            <a:r>
              <a:rPr dirty="0" sz="1450" spc="-10">
                <a:latin typeface="Times New Roman"/>
                <a:cs typeface="Times New Roman"/>
              </a:rPr>
              <a:t>The saints </a:t>
            </a:r>
            <a:r>
              <a:rPr dirty="0" sz="1450" spc="-5">
                <a:latin typeface="Times New Roman"/>
                <a:cs typeface="Times New Roman"/>
              </a:rPr>
              <a:t>be </a:t>
            </a:r>
            <a:r>
              <a:rPr dirty="0" sz="1450" spc="-10">
                <a:latin typeface="Times New Roman"/>
                <a:cs typeface="Times New Roman"/>
              </a:rPr>
              <a:t>mine</a:t>
            </a:r>
            <a:r>
              <a:rPr dirty="0" sz="1450" spc="30">
                <a:latin typeface="Times New Roman"/>
                <a:cs typeface="Times New Roman"/>
              </a:rPr>
              <a:t> </a:t>
            </a:r>
            <a:r>
              <a:rPr dirty="0" sz="1450" spc="-10">
                <a:latin typeface="Times New Roman"/>
                <a:cs typeface="Times New Roman"/>
              </a:rPr>
              <a:t>assistance!”</a:t>
            </a:r>
            <a:endParaRPr sz="1450">
              <a:latin typeface="Times New Roman"/>
              <a:cs typeface="Times New Roman"/>
            </a:endParaRPr>
          </a:p>
          <a:p>
            <a:pPr algn="just" marL="12700" marR="12065">
              <a:lnSpc>
                <a:spcPts val="1730"/>
              </a:lnSpc>
              <a:spcBef>
                <a:spcPts val="570"/>
              </a:spcBef>
            </a:pPr>
            <a:r>
              <a:rPr dirty="0" sz="1450" spc="-30">
                <a:latin typeface="Times New Roman"/>
                <a:cs typeface="Times New Roman"/>
              </a:rPr>
              <a:t>“Would </a:t>
            </a:r>
            <a:r>
              <a:rPr dirty="0" sz="1450" spc="-5">
                <a:latin typeface="Times New Roman"/>
                <a:cs typeface="Times New Roman"/>
              </a:rPr>
              <a:t>ye </a:t>
            </a:r>
            <a:r>
              <a:rPr dirty="0" sz="1450" spc="-10">
                <a:latin typeface="Times New Roman"/>
                <a:cs typeface="Times New Roman"/>
              </a:rPr>
              <a:t>lie there idle?” cried Matcham. “Let </a:t>
            </a:r>
            <a:r>
              <a:rPr dirty="0" sz="1450" spc="-5">
                <a:latin typeface="Times New Roman"/>
                <a:cs typeface="Times New Roman"/>
              </a:rPr>
              <a:t>us </a:t>
            </a:r>
            <a:r>
              <a:rPr dirty="0" sz="1450" spc="-10">
                <a:latin typeface="Times New Roman"/>
                <a:cs typeface="Times New Roman"/>
              </a:rPr>
              <a:t>back into the open. </a:t>
            </a:r>
            <a:r>
              <a:rPr dirty="0" sz="1450" spc="-70">
                <a:latin typeface="Times New Roman"/>
                <a:cs typeface="Times New Roman"/>
              </a:rPr>
              <a:t>We  </a:t>
            </a:r>
            <a:r>
              <a:rPr dirty="0" sz="1450" spc="-10">
                <a:latin typeface="Times New Roman"/>
                <a:cs typeface="Times New Roman"/>
              </a:rPr>
              <a:t>have the better chance; </a:t>
            </a:r>
            <a:r>
              <a:rPr dirty="0" sz="1450" spc="-5">
                <a:latin typeface="Times New Roman"/>
                <a:cs typeface="Times New Roman"/>
              </a:rPr>
              <a:t>he </a:t>
            </a:r>
            <a:r>
              <a:rPr dirty="0" sz="1450" spc="-10">
                <a:latin typeface="Times New Roman"/>
                <a:cs typeface="Times New Roman"/>
              </a:rPr>
              <a:t>cannot steal </a:t>
            </a:r>
            <a:r>
              <a:rPr dirty="0" sz="1450" spc="-5">
                <a:latin typeface="Times New Roman"/>
                <a:cs typeface="Times New Roman"/>
              </a:rPr>
              <a:t>upon us</a:t>
            </a:r>
            <a:r>
              <a:rPr dirty="0" sz="1450" spc="30">
                <a:latin typeface="Times New Roman"/>
                <a:cs typeface="Times New Roman"/>
              </a:rPr>
              <a:t> </a:t>
            </a:r>
            <a:r>
              <a:rPr dirty="0" sz="1450" spc="-10">
                <a:latin typeface="Times New Roman"/>
                <a:cs typeface="Times New Roman"/>
              </a:rPr>
              <a:t>unawares.”</a:t>
            </a:r>
            <a:endParaRPr sz="1450">
              <a:latin typeface="Times New Roman"/>
              <a:cs typeface="Times New Roman"/>
            </a:endParaRPr>
          </a:p>
          <a:p>
            <a:pPr marL="12700" marR="200660">
              <a:lnSpc>
                <a:spcPts val="2300"/>
              </a:lnSpc>
              <a:spcBef>
                <a:spcPts val="120"/>
              </a:spcBef>
            </a:pPr>
            <a:r>
              <a:rPr dirty="0" sz="1450" spc="-10">
                <a:latin typeface="Times New Roman"/>
                <a:cs typeface="Times New Roman"/>
              </a:rPr>
              <a:t>“Not </a:t>
            </a:r>
            <a:r>
              <a:rPr dirty="0" sz="1450" spc="-5">
                <a:latin typeface="Times New Roman"/>
                <a:cs typeface="Times New Roman"/>
              </a:rPr>
              <a:t>I,” </a:t>
            </a:r>
            <a:r>
              <a:rPr dirty="0" sz="1450" spc="-10">
                <a:latin typeface="Times New Roman"/>
                <a:cs typeface="Times New Roman"/>
              </a:rPr>
              <a:t>said Dick. “My time is come, and peradventure </a:t>
            </a:r>
            <a:r>
              <a:rPr dirty="0" sz="1450" spc="-5">
                <a:latin typeface="Times New Roman"/>
                <a:cs typeface="Times New Roman"/>
              </a:rPr>
              <a:t>he </a:t>
            </a:r>
            <a:r>
              <a:rPr dirty="0" sz="1450" spc="-10">
                <a:latin typeface="Times New Roman"/>
                <a:cs typeface="Times New Roman"/>
              </a:rPr>
              <a:t>may pass </a:t>
            </a:r>
            <a:r>
              <a:rPr dirty="0" sz="1450" spc="-5">
                <a:latin typeface="Times New Roman"/>
                <a:cs typeface="Times New Roman"/>
              </a:rPr>
              <a:t>us </a:t>
            </a:r>
            <a:r>
              <a:rPr dirty="0" sz="1450" spc="-30">
                <a:latin typeface="Times New Roman"/>
                <a:cs typeface="Times New Roman"/>
              </a:rPr>
              <a:t>by.”  </a:t>
            </a:r>
            <a:r>
              <a:rPr dirty="0" sz="1450" spc="-10">
                <a:latin typeface="Times New Roman"/>
                <a:cs typeface="Times New Roman"/>
              </a:rPr>
              <a:t>“Bend me, then, </a:t>
            </a:r>
            <a:r>
              <a:rPr dirty="0" sz="1450" spc="-5">
                <a:latin typeface="Times New Roman"/>
                <a:cs typeface="Times New Roman"/>
              </a:rPr>
              <a:t>your </a:t>
            </a:r>
            <a:r>
              <a:rPr dirty="0" sz="1450" spc="-10">
                <a:latin typeface="Times New Roman"/>
                <a:cs typeface="Times New Roman"/>
              </a:rPr>
              <a:t>bow!” cried the </a:t>
            </a:r>
            <a:r>
              <a:rPr dirty="0" sz="1450" spc="-20">
                <a:latin typeface="Times New Roman"/>
                <a:cs typeface="Times New Roman"/>
              </a:rPr>
              <a:t>other. </a:t>
            </a:r>
            <a:r>
              <a:rPr dirty="0" sz="1450" spc="-10">
                <a:latin typeface="Times New Roman"/>
                <a:cs typeface="Times New Roman"/>
              </a:rPr>
              <a:t>“What! will </a:t>
            </a:r>
            <a:r>
              <a:rPr dirty="0" sz="1450" spc="-5">
                <a:latin typeface="Times New Roman"/>
                <a:cs typeface="Times New Roman"/>
              </a:rPr>
              <a:t>ye be a</a:t>
            </a:r>
            <a:r>
              <a:rPr dirty="0" sz="1450" spc="65">
                <a:latin typeface="Times New Roman"/>
                <a:cs typeface="Times New Roman"/>
              </a:rPr>
              <a:t> </a:t>
            </a:r>
            <a:r>
              <a:rPr dirty="0" sz="1450" spc="-10">
                <a:latin typeface="Times New Roman"/>
                <a:cs typeface="Times New Roman"/>
              </a:rPr>
              <a:t>man?”</a:t>
            </a:r>
            <a:endParaRPr sz="1450">
              <a:latin typeface="Times New Roman"/>
              <a:cs typeface="Times New Roman"/>
            </a:endParaRPr>
          </a:p>
          <a:p>
            <a:pPr marL="12700" marR="12065">
              <a:lnSpc>
                <a:spcPts val="1730"/>
              </a:lnSpc>
              <a:spcBef>
                <a:spcPts val="465"/>
              </a:spcBef>
            </a:pPr>
            <a:r>
              <a:rPr dirty="0" sz="1450" spc="-10">
                <a:latin typeface="Times New Roman"/>
                <a:cs typeface="Times New Roman"/>
              </a:rPr>
              <a:t>Dick crossed himself. </a:t>
            </a:r>
            <a:r>
              <a:rPr dirty="0" sz="1450" spc="-30">
                <a:latin typeface="Times New Roman"/>
                <a:cs typeface="Times New Roman"/>
              </a:rPr>
              <a:t>“Would </a:t>
            </a:r>
            <a:r>
              <a:rPr dirty="0" sz="1450" spc="-5">
                <a:latin typeface="Times New Roman"/>
                <a:cs typeface="Times New Roman"/>
              </a:rPr>
              <a:t>ye </a:t>
            </a:r>
            <a:r>
              <a:rPr dirty="0" sz="1450" spc="-10">
                <a:latin typeface="Times New Roman"/>
                <a:cs typeface="Times New Roman"/>
              </a:rPr>
              <a:t>have me </a:t>
            </a:r>
            <a:r>
              <a:rPr dirty="0" sz="1450" spc="-5">
                <a:latin typeface="Times New Roman"/>
                <a:cs typeface="Times New Roman"/>
              </a:rPr>
              <a:t>shoot upon a </a:t>
            </a:r>
            <a:r>
              <a:rPr dirty="0" sz="1450" spc="-10">
                <a:latin typeface="Times New Roman"/>
                <a:cs typeface="Times New Roman"/>
              </a:rPr>
              <a:t>leper?” </a:t>
            </a:r>
            <a:r>
              <a:rPr dirty="0" sz="1450" spc="-5">
                <a:latin typeface="Times New Roman"/>
                <a:cs typeface="Times New Roman"/>
              </a:rPr>
              <a:t>he </a:t>
            </a:r>
            <a:r>
              <a:rPr dirty="0" sz="1450" spc="-10">
                <a:latin typeface="Times New Roman"/>
                <a:cs typeface="Times New Roman"/>
              </a:rPr>
              <a:t>cried. “The  hand</a:t>
            </a:r>
            <a:r>
              <a:rPr dirty="0" sz="1450" spc="20">
                <a:latin typeface="Times New Roman"/>
                <a:cs typeface="Times New Roman"/>
              </a:rPr>
              <a:t> </a:t>
            </a:r>
            <a:r>
              <a:rPr dirty="0" sz="1450" spc="-10">
                <a:latin typeface="Times New Roman"/>
                <a:cs typeface="Times New Roman"/>
              </a:rPr>
              <a:t>would</a:t>
            </a:r>
            <a:r>
              <a:rPr dirty="0" sz="1450" spc="25">
                <a:latin typeface="Times New Roman"/>
                <a:cs typeface="Times New Roman"/>
              </a:rPr>
              <a:t> </a:t>
            </a:r>
            <a:r>
              <a:rPr dirty="0" sz="1450" spc="-10">
                <a:latin typeface="Times New Roman"/>
                <a:cs typeface="Times New Roman"/>
              </a:rPr>
              <a:t>fail</a:t>
            </a:r>
            <a:r>
              <a:rPr dirty="0" sz="1450" spc="20">
                <a:latin typeface="Times New Roman"/>
                <a:cs typeface="Times New Roman"/>
              </a:rPr>
              <a:t> </a:t>
            </a:r>
            <a:r>
              <a:rPr dirty="0" sz="1450" spc="-10">
                <a:latin typeface="Times New Roman"/>
                <a:cs typeface="Times New Roman"/>
              </a:rPr>
              <a:t>me.</a:t>
            </a:r>
            <a:r>
              <a:rPr dirty="0" sz="1450" spc="25">
                <a:latin typeface="Times New Roman"/>
                <a:cs typeface="Times New Roman"/>
              </a:rPr>
              <a:t> </a:t>
            </a:r>
            <a:r>
              <a:rPr dirty="0" sz="1450" spc="-35">
                <a:latin typeface="Times New Roman"/>
                <a:cs typeface="Times New Roman"/>
              </a:rPr>
              <a:t>Nay,</a:t>
            </a:r>
            <a:r>
              <a:rPr dirty="0" sz="1450" spc="30">
                <a:latin typeface="Times New Roman"/>
                <a:cs typeface="Times New Roman"/>
              </a:rPr>
              <a:t> </a:t>
            </a:r>
            <a:r>
              <a:rPr dirty="0" sz="1450" spc="-25">
                <a:latin typeface="Times New Roman"/>
                <a:cs typeface="Times New Roman"/>
              </a:rPr>
              <a:t>now,”</a:t>
            </a:r>
            <a:r>
              <a:rPr dirty="0" sz="1450" spc="35">
                <a:latin typeface="Times New Roman"/>
                <a:cs typeface="Times New Roman"/>
              </a:rPr>
              <a:t> </a:t>
            </a:r>
            <a:r>
              <a:rPr dirty="0" sz="1450" spc="-5">
                <a:latin typeface="Times New Roman"/>
                <a:cs typeface="Times New Roman"/>
              </a:rPr>
              <a:t>he</a:t>
            </a:r>
            <a:r>
              <a:rPr dirty="0" sz="1450" spc="30">
                <a:latin typeface="Times New Roman"/>
                <a:cs typeface="Times New Roman"/>
              </a:rPr>
              <a:t> </a:t>
            </a:r>
            <a:r>
              <a:rPr dirty="0" sz="1450" spc="-20">
                <a:latin typeface="Times New Roman"/>
                <a:cs typeface="Times New Roman"/>
              </a:rPr>
              <a:t>added—“nay,</a:t>
            </a:r>
            <a:r>
              <a:rPr dirty="0" sz="1450" spc="35">
                <a:latin typeface="Times New Roman"/>
                <a:cs typeface="Times New Roman"/>
              </a:rPr>
              <a:t> </a:t>
            </a:r>
            <a:r>
              <a:rPr dirty="0" sz="1450" spc="-30">
                <a:latin typeface="Times New Roman"/>
                <a:cs typeface="Times New Roman"/>
              </a:rPr>
              <a:t>now,</a:t>
            </a:r>
            <a:r>
              <a:rPr dirty="0" sz="1450" spc="30">
                <a:latin typeface="Times New Roman"/>
                <a:cs typeface="Times New Roman"/>
              </a:rPr>
              <a:t> </a:t>
            </a:r>
            <a:r>
              <a:rPr dirty="0" sz="1450" spc="-10">
                <a:latin typeface="Times New Roman"/>
                <a:cs typeface="Times New Roman"/>
              </a:rPr>
              <a:t>let</a:t>
            </a:r>
            <a:r>
              <a:rPr dirty="0" sz="1450" spc="35">
                <a:latin typeface="Times New Roman"/>
                <a:cs typeface="Times New Roman"/>
              </a:rPr>
              <a:t> </a:t>
            </a:r>
            <a:r>
              <a:rPr dirty="0" sz="1450" spc="-10">
                <a:latin typeface="Times New Roman"/>
                <a:cs typeface="Times New Roman"/>
              </a:rPr>
              <a:t>be!</a:t>
            </a:r>
            <a:r>
              <a:rPr dirty="0" sz="1450" spc="30">
                <a:latin typeface="Times New Roman"/>
                <a:cs typeface="Times New Roman"/>
              </a:rPr>
              <a:t> </a:t>
            </a:r>
            <a:r>
              <a:rPr dirty="0" sz="1450" spc="-25">
                <a:latin typeface="Times New Roman"/>
                <a:cs typeface="Times New Roman"/>
              </a:rPr>
              <a:t>With</a:t>
            </a:r>
            <a:r>
              <a:rPr dirty="0" sz="1450" spc="5">
                <a:latin typeface="Times New Roman"/>
                <a:cs typeface="Times New Roman"/>
              </a:rPr>
              <a:t> </a:t>
            </a:r>
            <a:r>
              <a:rPr dirty="0" sz="1450" spc="-10">
                <a:latin typeface="Times New Roman"/>
                <a:cs typeface="Times New Roman"/>
              </a:rPr>
              <a:t>sound</a:t>
            </a:r>
            <a:r>
              <a:rPr dirty="0" sz="1450">
                <a:latin typeface="Times New Roman"/>
                <a:cs typeface="Times New Roman"/>
              </a:rPr>
              <a:t> </a:t>
            </a:r>
            <a:r>
              <a:rPr dirty="0" sz="1450" spc="-10">
                <a:latin typeface="Times New Roman"/>
                <a:cs typeface="Times New Roman"/>
              </a:rPr>
              <a:t>men</a:t>
            </a:r>
            <a:endParaRPr sz="145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9525">
              <a:lnSpc>
                <a:spcPts val="1730"/>
              </a:lnSpc>
              <a:spcBef>
                <a:spcPts val="155"/>
              </a:spcBef>
            </a:pPr>
            <a:r>
              <a:rPr dirty="0" sz="1450" spc="-5">
                <a:latin typeface="Times New Roman"/>
                <a:cs typeface="Times New Roman"/>
              </a:rPr>
              <a:t>I </a:t>
            </a:r>
            <a:r>
              <a:rPr dirty="0" sz="1450" spc="-10">
                <a:latin typeface="Times New Roman"/>
                <a:cs typeface="Times New Roman"/>
              </a:rPr>
              <a:t>will fight, </a:t>
            </a:r>
            <a:r>
              <a:rPr dirty="0" sz="1450" spc="-5">
                <a:latin typeface="Times New Roman"/>
                <a:cs typeface="Times New Roman"/>
              </a:rPr>
              <a:t>but not </a:t>
            </a:r>
            <a:r>
              <a:rPr dirty="0" sz="1450" spc="-10">
                <a:latin typeface="Times New Roman"/>
                <a:cs typeface="Times New Roman"/>
              </a:rPr>
              <a:t>with ghosts and lepers. Which this is, </a:t>
            </a:r>
            <a:r>
              <a:rPr dirty="0" sz="1450" spc="-5">
                <a:latin typeface="Times New Roman"/>
                <a:cs typeface="Times New Roman"/>
              </a:rPr>
              <a:t>I </a:t>
            </a:r>
            <a:r>
              <a:rPr dirty="0" sz="1450" spc="-10">
                <a:latin typeface="Times New Roman"/>
                <a:cs typeface="Times New Roman"/>
              </a:rPr>
              <a:t>wot </a:t>
            </a:r>
            <a:r>
              <a:rPr dirty="0" sz="1450" spc="-5">
                <a:latin typeface="Times New Roman"/>
                <a:cs typeface="Times New Roman"/>
              </a:rPr>
              <a:t>not. </a:t>
            </a:r>
            <a:r>
              <a:rPr dirty="0" sz="1450" spc="-10">
                <a:latin typeface="Times New Roman"/>
                <a:cs typeface="Times New Roman"/>
              </a:rPr>
              <a:t>One </a:t>
            </a:r>
            <a:r>
              <a:rPr dirty="0" sz="1450" spc="-5">
                <a:latin typeface="Times New Roman"/>
                <a:cs typeface="Times New Roman"/>
              </a:rPr>
              <a:t>or  </a:t>
            </a:r>
            <a:r>
              <a:rPr dirty="0" sz="1450" spc="-20">
                <a:latin typeface="Times New Roman"/>
                <a:cs typeface="Times New Roman"/>
              </a:rPr>
              <a:t>other, </a:t>
            </a:r>
            <a:r>
              <a:rPr dirty="0" sz="1450" spc="-10">
                <a:latin typeface="Times New Roman"/>
                <a:cs typeface="Times New Roman"/>
              </a:rPr>
              <a:t>Heaven </a:t>
            </a:r>
            <a:r>
              <a:rPr dirty="0" sz="1450" spc="-5">
                <a:latin typeface="Times New Roman"/>
                <a:cs typeface="Times New Roman"/>
              </a:rPr>
              <a:t>be our</a:t>
            </a:r>
            <a:r>
              <a:rPr dirty="0" sz="1450" spc="10">
                <a:latin typeface="Times New Roman"/>
                <a:cs typeface="Times New Roman"/>
              </a:rPr>
              <a:t> </a:t>
            </a:r>
            <a:r>
              <a:rPr dirty="0" sz="1450" spc="-10">
                <a:latin typeface="Times New Roman"/>
                <a:cs typeface="Times New Roman"/>
              </a:rPr>
              <a:t>protection!”</a:t>
            </a:r>
            <a:endParaRPr sz="1450">
              <a:latin typeface="Times New Roman"/>
              <a:cs typeface="Times New Roman"/>
            </a:endParaRPr>
          </a:p>
          <a:p>
            <a:pPr algn="just" marL="12700" marR="6985">
              <a:lnSpc>
                <a:spcPts val="1730"/>
              </a:lnSpc>
              <a:spcBef>
                <a:spcPts val="575"/>
              </a:spcBef>
            </a:pPr>
            <a:r>
              <a:rPr dirty="0" sz="1450" spc="-25">
                <a:latin typeface="Times New Roman"/>
                <a:cs typeface="Times New Roman"/>
              </a:rPr>
              <a:t>“Now,” </a:t>
            </a:r>
            <a:r>
              <a:rPr dirty="0" sz="1450" spc="-10">
                <a:latin typeface="Times New Roman"/>
                <a:cs typeface="Times New Roman"/>
              </a:rPr>
              <a:t>said Matcham, “if this </a:t>
            </a:r>
            <a:r>
              <a:rPr dirty="0" sz="1450" spc="-5">
                <a:latin typeface="Times New Roman"/>
                <a:cs typeface="Times New Roman"/>
              </a:rPr>
              <a:t>be </a:t>
            </a:r>
            <a:r>
              <a:rPr dirty="0" sz="1450" spc="-25">
                <a:latin typeface="Times New Roman"/>
                <a:cs typeface="Times New Roman"/>
              </a:rPr>
              <a:t>man’s </a:t>
            </a:r>
            <a:r>
              <a:rPr dirty="0" sz="1450" spc="-10">
                <a:latin typeface="Times New Roman"/>
                <a:cs typeface="Times New Roman"/>
              </a:rPr>
              <a:t>courage, what </a:t>
            </a:r>
            <a:r>
              <a:rPr dirty="0" sz="1450" spc="-5">
                <a:latin typeface="Times New Roman"/>
                <a:cs typeface="Times New Roman"/>
              </a:rPr>
              <a:t>a poor </a:t>
            </a:r>
            <a:r>
              <a:rPr dirty="0" sz="1450" spc="-10">
                <a:latin typeface="Times New Roman"/>
                <a:cs typeface="Times New Roman"/>
              </a:rPr>
              <a:t>thing is man!  But sith </a:t>
            </a:r>
            <a:r>
              <a:rPr dirty="0" sz="1450" spc="-5">
                <a:latin typeface="Times New Roman"/>
                <a:cs typeface="Times New Roman"/>
              </a:rPr>
              <a:t>ye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naught, let </a:t>
            </a:r>
            <a:r>
              <a:rPr dirty="0" sz="1450" spc="-5">
                <a:latin typeface="Times New Roman"/>
                <a:cs typeface="Times New Roman"/>
              </a:rPr>
              <a:t>us </a:t>
            </a:r>
            <a:r>
              <a:rPr dirty="0" sz="1450" spc="-10">
                <a:latin typeface="Times New Roman"/>
                <a:cs typeface="Times New Roman"/>
              </a:rPr>
              <a:t>lie</a:t>
            </a:r>
            <a:r>
              <a:rPr dirty="0" sz="1450" spc="20">
                <a:latin typeface="Times New Roman"/>
                <a:cs typeface="Times New Roman"/>
              </a:rPr>
              <a:t> </a:t>
            </a:r>
            <a:r>
              <a:rPr dirty="0" sz="1450" spc="-10">
                <a:latin typeface="Times New Roman"/>
                <a:cs typeface="Times New Roman"/>
              </a:rPr>
              <a:t>close.”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Then came </a:t>
            </a:r>
            <a:r>
              <a:rPr dirty="0" sz="1450" spc="-5">
                <a:latin typeface="Times New Roman"/>
                <a:cs typeface="Times New Roman"/>
              </a:rPr>
              <a:t>a </a:t>
            </a:r>
            <a:r>
              <a:rPr dirty="0" sz="1450" spc="-10">
                <a:latin typeface="Times New Roman"/>
                <a:cs typeface="Times New Roman"/>
              </a:rPr>
              <a:t>single, broken jangle </a:t>
            </a:r>
            <a:r>
              <a:rPr dirty="0" sz="1450" spc="-5">
                <a:latin typeface="Times New Roman"/>
                <a:cs typeface="Times New Roman"/>
              </a:rPr>
              <a:t>on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bell.</a:t>
            </a:r>
            <a:endParaRPr sz="1450">
              <a:latin typeface="Times New Roman"/>
              <a:cs typeface="Times New Roman"/>
            </a:endParaRPr>
          </a:p>
          <a:p>
            <a:pPr algn="just" marL="12700" marR="10160">
              <a:lnSpc>
                <a:spcPts val="1730"/>
              </a:lnSpc>
              <a:spcBef>
                <a:spcPts val="630"/>
              </a:spcBef>
            </a:pPr>
            <a:r>
              <a:rPr dirty="0" sz="1450" spc="-10">
                <a:latin typeface="Times New Roman"/>
                <a:cs typeface="Times New Roman"/>
              </a:rPr>
              <a:t>“He hath missed his hold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clapper,” </a:t>
            </a:r>
            <a:r>
              <a:rPr dirty="0" sz="1450" spc="-10">
                <a:latin typeface="Times New Roman"/>
                <a:cs typeface="Times New Roman"/>
              </a:rPr>
              <a:t>whispered Matcham. “Saints!  how near </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But Dick answered never </a:t>
            </a:r>
            <a:r>
              <a:rPr dirty="0" sz="1450" spc="-5">
                <a:latin typeface="Times New Roman"/>
                <a:cs typeface="Times New Roman"/>
              </a:rPr>
              <a:t>a </a:t>
            </a:r>
            <a:r>
              <a:rPr dirty="0" sz="1450" spc="-10">
                <a:latin typeface="Times New Roman"/>
                <a:cs typeface="Times New Roman"/>
              </a:rPr>
              <a:t>word; his teeth were near</a:t>
            </a:r>
            <a:r>
              <a:rPr dirty="0" sz="1450" spc="50">
                <a:latin typeface="Times New Roman"/>
                <a:cs typeface="Times New Roman"/>
              </a:rPr>
              <a:t> </a:t>
            </a:r>
            <a:r>
              <a:rPr dirty="0" sz="1450" spc="-10">
                <a:latin typeface="Times New Roman"/>
                <a:cs typeface="Times New Roman"/>
              </a:rPr>
              <a:t>chattering.</a:t>
            </a:r>
            <a:endParaRPr sz="1450">
              <a:latin typeface="Times New Roman"/>
              <a:cs typeface="Times New Roman"/>
            </a:endParaRPr>
          </a:p>
          <a:p>
            <a:pPr algn="just" marL="12700" marR="5080">
              <a:lnSpc>
                <a:spcPts val="1730"/>
              </a:lnSpc>
              <a:spcBef>
                <a:spcPts val="635"/>
              </a:spcBef>
            </a:pPr>
            <a:r>
              <a:rPr dirty="0" sz="1450" spc="-10">
                <a:latin typeface="Times New Roman"/>
                <a:cs typeface="Times New Roman"/>
              </a:rPr>
              <a:t>Soon they saw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the white robe between some bushes; then the </a:t>
            </a:r>
            <a:r>
              <a:rPr dirty="0" sz="1450" spc="-15">
                <a:latin typeface="Times New Roman"/>
                <a:cs typeface="Times New Roman"/>
              </a:rPr>
              <a:t>leper’s  </a:t>
            </a:r>
            <a:r>
              <a:rPr dirty="0" sz="1450" spc="-10">
                <a:latin typeface="Times New Roman"/>
                <a:cs typeface="Times New Roman"/>
              </a:rPr>
              <a:t>head was thrust forth from behind </a:t>
            </a:r>
            <a:r>
              <a:rPr dirty="0" sz="1450" spc="-5">
                <a:latin typeface="Times New Roman"/>
                <a:cs typeface="Times New Roman"/>
              </a:rPr>
              <a:t>a </a:t>
            </a:r>
            <a:r>
              <a:rPr dirty="0" sz="1450" spc="-10">
                <a:latin typeface="Times New Roman"/>
                <a:cs typeface="Times New Roman"/>
              </a:rPr>
              <a:t>trunk, and </a:t>
            </a:r>
            <a:r>
              <a:rPr dirty="0" sz="1450" spc="-5">
                <a:latin typeface="Times New Roman"/>
                <a:cs typeface="Times New Roman"/>
              </a:rPr>
              <a:t>he </a:t>
            </a:r>
            <a:r>
              <a:rPr dirty="0" sz="1450" spc="-10">
                <a:latin typeface="Times New Roman"/>
                <a:cs typeface="Times New Roman"/>
              </a:rPr>
              <a:t>seemed narrowly to scan the  neighbourhood before </a:t>
            </a:r>
            <a:r>
              <a:rPr dirty="0" sz="1450" spc="-5">
                <a:latin typeface="Times New Roman"/>
                <a:cs typeface="Times New Roman"/>
              </a:rPr>
              <a:t>he </a:t>
            </a:r>
            <a:r>
              <a:rPr dirty="0" sz="1450" spc="-10">
                <a:latin typeface="Times New Roman"/>
                <a:cs typeface="Times New Roman"/>
              </a:rPr>
              <a:t>once again </a:t>
            </a:r>
            <a:r>
              <a:rPr dirty="0" sz="1450" spc="-20">
                <a:latin typeface="Times New Roman"/>
                <a:cs typeface="Times New Roman"/>
              </a:rPr>
              <a:t>withdrew. </a:t>
            </a:r>
            <a:r>
              <a:rPr dirty="0" sz="1450" spc="-60">
                <a:latin typeface="Times New Roman"/>
                <a:cs typeface="Times New Roman"/>
              </a:rPr>
              <a:t>To </a:t>
            </a:r>
            <a:r>
              <a:rPr dirty="0" sz="1450" spc="-10">
                <a:latin typeface="Times New Roman"/>
                <a:cs typeface="Times New Roman"/>
              </a:rPr>
              <a:t>their stretched senses, the  whole bush appeared alive with rustlings and the creak </a:t>
            </a:r>
            <a:r>
              <a:rPr dirty="0" sz="1450" spc="-5">
                <a:latin typeface="Times New Roman"/>
                <a:cs typeface="Times New Roman"/>
              </a:rPr>
              <a:t>of </a:t>
            </a:r>
            <a:r>
              <a:rPr dirty="0" sz="1450" spc="-10">
                <a:latin typeface="Times New Roman"/>
                <a:cs typeface="Times New Roman"/>
              </a:rPr>
              <a:t>twigs; and they  heard the beating </a:t>
            </a:r>
            <a:r>
              <a:rPr dirty="0" sz="1450" spc="-5">
                <a:latin typeface="Times New Roman"/>
                <a:cs typeface="Times New Roman"/>
              </a:rPr>
              <a:t>of </a:t>
            </a:r>
            <a:r>
              <a:rPr dirty="0" sz="1450" spc="-10">
                <a:latin typeface="Times New Roman"/>
                <a:cs typeface="Times New Roman"/>
              </a:rPr>
              <a:t>each </a:t>
            </a:r>
            <a:r>
              <a:rPr dirty="0" sz="1450" spc="-15">
                <a:latin typeface="Times New Roman"/>
                <a:cs typeface="Times New Roman"/>
              </a:rPr>
              <a:t>other’s</a:t>
            </a:r>
            <a:r>
              <a:rPr dirty="0" sz="1450" spc="1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5080">
              <a:lnSpc>
                <a:spcPts val="1730"/>
              </a:lnSpc>
              <a:spcBef>
                <a:spcPts val="565"/>
              </a:spcBef>
            </a:pPr>
            <a:r>
              <a:rPr dirty="0" sz="1450" spc="-20">
                <a:latin typeface="Times New Roman"/>
                <a:cs typeface="Times New Roman"/>
              </a:rPr>
              <a:t>Suddenly, </a:t>
            </a:r>
            <a:r>
              <a:rPr dirty="0" sz="1450" spc="-10">
                <a:latin typeface="Times New Roman"/>
                <a:cs typeface="Times New Roman"/>
              </a:rPr>
              <a:t>with </a:t>
            </a:r>
            <a:r>
              <a:rPr dirty="0" sz="1450" spc="-5">
                <a:latin typeface="Times New Roman"/>
                <a:cs typeface="Times New Roman"/>
              </a:rPr>
              <a:t>a </a:t>
            </a:r>
            <a:r>
              <a:rPr dirty="0" sz="1450" spc="-30">
                <a:latin typeface="Times New Roman"/>
                <a:cs typeface="Times New Roman"/>
              </a:rPr>
              <a:t>cry, </a:t>
            </a:r>
            <a:r>
              <a:rPr dirty="0" sz="1450" spc="-10">
                <a:latin typeface="Times New Roman"/>
                <a:cs typeface="Times New Roman"/>
              </a:rPr>
              <a:t>the leper sprang into the open close </a:t>
            </a:r>
            <a:r>
              <a:rPr dirty="0" sz="1450" spc="-40">
                <a:latin typeface="Times New Roman"/>
                <a:cs typeface="Times New Roman"/>
              </a:rPr>
              <a:t>by, </a:t>
            </a:r>
            <a:r>
              <a:rPr dirty="0" sz="1450" spc="-10">
                <a:latin typeface="Times New Roman"/>
                <a:cs typeface="Times New Roman"/>
              </a:rPr>
              <a:t>and ran straight  </a:t>
            </a:r>
            <a:r>
              <a:rPr dirty="0" sz="1450" spc="-5">
                <a:latin typeface="Times New Roman"/>
                <a:cs typeface="Times New Roman"/>
              </a:rPr>
              <a:t>upon </a:t>
            </a:r>
            <a:r>
              <a:rPr dirty="0" sz="1450" spc="-10">
                <a:latin typeface="Times New Roman"/>
                <a:cs typeface="Times New Roman"/>
              </a:rPr>
              <a:t>the lads. </a:t>
            </a:r>
            <a:r>
              <a:rPr dirty="0" sz="1450" spc="-30">
                <a:latin typeface="Times New Roman"/>
                <a:cs typeface="Times New Roman"/>
              </a:rPr>
              <a:t>They, </a:t>
            </a:r>
            <a:r>
              <a:rPr dirty="0" sz="1450" spc="-10">
                <a:latin typeface="Times New Roman"/>
                <a:cs typeface="Times New Roman"/>
              </a:rPr>
              <a:t>shrieking aloud, separated and began to run different  ways. But their horrible enemy fastened </a:t>
            </a:r>
            <a:r>
              <a:rPr dirty="0" sz="1450" spc="-5">
                <a:latin typeface="Times New Roman"/>
                <a:cs typeface="Times New Roman"/>
              </a:rPr>
              <a:t>upon </a:t>
            </a:r>
            <a:r>
              <a:rPr dirty="0" sz="1450" spc="-10">
                <a:latin typeface="Times New Roman"/>
                <a:cs typeface="Times New Roman"/>
              </a:rPr>
              <a:t>Matcham, ran him swiftly down,  and had him almost instantly </a:t>
            </a:r>
            <a:r>
              <a:rPr dirty="0" sz="1450" spc="-5">
                <a:latin typeface="Times New Roman"/>
                <a:cs typeface="Times New Roman"/>
              </a:rPr>
              <a:t>a </a:t>
            </a:r>
            <a:r>
              <a:rPr dirty="0" sz="1450" spc="-20">
                <a:latin typeface="Times New Roman"/>
                <a:cs typeface="Times New Roman"/>
              </a:rPr>
              <a:t>prisoner. </a:t>
            </a:r>
            <a:r>
              <a:rPr dirty="0" sz="1450" spc="-10">
                <a:latin typeface="Times New Roman"/>
                <a:cs typeface="Times New Roman"/>
              </a:rPr>
              <a:t>The lad gave </a:t>
            </a:r>
            <a:r>
              <a:rPr dirty="0" sz="1450" spc="-5">
                <a:latin typeface="Times New Roman"/>
                <a:cs typeface="Times New Roman"/>
              </a:rPr>
              <a:t>one </a:t>
            </a:r>
            <a:r>
              <a:rPr dirty="0" sz="1450" spc="-10">
                <a:latin typeface="Times New Roman"/>
                <a:cs typeface="Times New Roman"/>
              </a:rPr>
              <a:t>scream that echoed  high and far over the forest,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one </a:t>
            </a:r>
            <a:r>
              <a:rPr dirty="0" sz="1450" spc="-10">
                <a:latin typeface="Times New Roman"/>
                <a:cs typeface="Times New Roman"/>
              </a:rPr>
              <a:t>spasm </a:t>
            </a:r>
            <a:r>
              <a:rPr dirty="0" sz="1450" spc="-5">
                <a:latin typeface="Times New Roman"/>
                <a:cs typeface="Times New Roman"/>
              </a:rPr>
              <a:t>of </a:t>
            </a:r>
            <a:r>
              <a:rPr dirty="0" sz="1450" spc="-10">
                <a:latin typeface="Times New Roman"/>
                <a:cs typeface="Times New Roman"/>
              </a:rPr>
              <a:t>struggling, and then all his  limbs relaxed, and </a:t>
            </a:r>
            <a:r>
              <a:rPr dirty="0" sz="1450" spc="-5">
                <a:latin typeface="Times New Roman"/>
                <a:cs typeface="Times New Roman"/>
              </a:rPr>
              <a:t>he </a:t>
            </a:r>
            <a:r>
              <a:rPr dirty="0" sz="1450" spc="-10">
                <a:latin typeface="Times New Roman"/>
                <a:cs typeface="Times New Roman"/>
              </a:rPr>
              <a:t>fell limp into his captor’s</a:t>
            </a:r>
            <a:r>
              <a:rPr dirty="0" sz="1450" spc="30">
                <a:latin typeface="Times New Roman"/>
                <a:cs typeface="Times New Roman"/>
              </a:rPr>
              <a:t> </a:t>
            </a:r>
            <a:r>
              <a:rPr dirty="0" sz="1450" spc="-10">
                <a:latin typeface="Times New Roman"/>
                <a:cs typeface="Times New Roman"/>
              </a:rPr>
              <a:t>arms.</a:t>
            </a:r>
            <a:endParaRPr sz="1450">
              <a:latin typeface="Times New Roman"/>
              <a:cs typeface="Times New Roman"/>
            </a:endParaRPr>
          </a:p>
          <a:p>
            <a:pPr algn="just" marL="12700" marR="13335">
              <a:lnSpc>
                <a:spcPts val="1730"/>
              </a:lnSpc>
              <a:spcBef>
                <a:spcPts val="570"/>
              </a:spcBef>
            </a:pPr>
            <a:r>
              <a:rPr dirty="0" sz="1450" spc="-10">
                <a:latin typeface="Times New Roman"/>
                <a:cs typeface="Times New Roman"/>
              </a:rPr>
              <a:t>Dick heard the cry and turned. He saw Matcham fall; and </a:t>
            </a:r>
            <a:r>
              <a:rPr dirty="0" sz="1450" spc="-5">
                <a:latin typeface="Times New Roman"/>
                <a:cs typeface="Times New Roman"/>
              </a:rPr>
              <a:t>on </a:t>
            </a:r>
            <a:r>
              <a:rPr dirty="0" sz="1450" spc="-10">
                <a:latin typeface="Times New Roman"/>
                <a:cs typeface="Times New Roman"/>
              </a:rPr>
              <a:t>the instant his  spirit and his strength revived; </a:t>
            </a: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cry </a:t>
            </a:r>
            <a:r>
              <a:rPr dirty="0" sz="1450" spc="-5">
                <a:latin typeface="Times New Roman"/>
                <a:cs typeface="Times New Roman"/>
              </a:rPr>
              <a:t>of </a:t>
            </a:r>
            <a:r>
              <a:rPr dirty="0" sz="1450" spc="-10">
                <a:latin typeface="Times New Roman"/>
                <a:cs typeface="Times New Roman"/>
              </a:rPr>
              <a:t>pity and </a:t>
            </a:r>
            <a:r>
              <a:rPr dirty="0" sz="1450" spc="-20">
                <a:latin typeface="Times New Roman"/>
                <a:cs typeface="Times New Roman"/>
              </a:rPr>
              <a:t>anger, </a:t>
            </a:r>
            <a:r>
              <a:rPr dirty="0" sz="1450" spc="-5">
                <a:latin typeface="Times New Roman"/>
                <a:cs typeface="Times New Roman"/>
              </a:rPr>
              <a:t>he </a:t>
            </a:r>
            <a:r>
              <a:rPr dirty="0" sz="1450" spc="-10">
                <a:latin typeface="Times New Roman"/>
                <a:cs typeface="Times New Roman"/>
              </a:rPr>
              <a:t>unslung and  bent his arblast. But ere </a:t>
            </a:r>
            <a:r>
              <a:rPr dirty="0" sz="1450" spc="-5">
                <a:latin typeface="Times New Roman"/>
                <a:cs typeface="Times New Roman"/>
              </a:rPr>
              <a:t>he </a:t>
            </a:r>
            <a:r>
              <a:rPr dirty="0" sz="1450" spc="-10">
                <a:latin typeface="Times New Roman"/>
                <a:cs typeface="Times New Roman"/>
              </a:rPr>
              <a:t>had time to shoot, the leper held </a:t>
            </a:r>
            <a:r>
              <a:rPr dirty="0" sz="1450" spc="-5">
                <a:latin typeface="Times New Roman"/>
                <a:cs typeface="Times New Roman"/>
              </a:rPr>
              <a:t>up </a:t>
            </a:r>
            <a:r>
              <a:rPr dirty="0" sz="1450" spc="-10">
                <a:latin typeface="Times New Roman"/>
                <a:cs typeface="Times New Roman"/>
              </a:rPr>
              <a:t>his</a:t>
            </a:r>
            <a:r>
              <a:rPr dirty="0" sz="1450" spc="120">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“Hold </a:t>
            </a:r>
            <a:r>
              <a:rPr dirty="0" sz="1450" spc="-5">
                <a:latin typeface="Times New Roman"/>
                <a:cs typeface="Times New Roman"/>
              </a:rPr>
              <a:t>your </a:t>
            </a:r>
            <a:r>
              <a:rPr dirty="0" sz="1450" spc="-10">
                <a:latin typeface="Times New Roman"/>
                <a:cs typeface="Times New Roman"/>
              </a:rPr>
              <a:t>shot, Dickon!” cried </a:t>
            </a:r>
            <a:r>
              <a:rPr dirty="0" sz="1450" spc="-5">
                <a:latin typeface="Times New Roman"/>
                <a:cs typeface="Times New Roman"/>
              </a:rPr>
              <a:t>a </a:t>
            </a:r>
            <a:r>
              <a:rPr dirty="0" sz="1450" spc="-10">
                <a:latin typeface="Times New Roman"/>
                <a:cs typeface="Times New Roman"/>
              </a:rPr>
              <a:t>familiar voice. “Hold </a:t>
            </a:r>
            <a:r>
              <a:rPr dirty="0" sz="1450" spc="-5">
                <a:latin typeface="Times New Roman"/>
                <a:cs typeface="Times New Roman"/>
              </a:rPr>
              <a:t>your </a:t>
            </a:r>
            <a:r>
              <a:rPr dirty="0" sz="1450" spc="-10">
                <a:latin typeface="Times New Roman"/>
                <a:cs typeface="Times New Roman"/>
              </a:rPr>
              <a:t>shot, mad wag!  Know </a:t>
            </a:r>
            <a:r>
              <a:rPr dirty="0" sz="1450" spc="-5">
                <a:latin typeface="Times New Roman"/>
                <a:cs typeface="Times New Roman"/>
              </a:rPr>
              <a:t>ye not a </a:t>
            </a:r>
            <a:r>
              <a:rPr dirty="0" sz="1450" spc="-10">
                <a:latin typeface="Times New Roman"/>
                <a:cs typeface="Times New Roman"/>
              </a:rPr>
              <a:t>friend?”</a:t>
            </a:r>
            <a:endParaRPr sz="1450">
              <a:latin typeface="Times New Roman"/>
              <a:cs typeface="Times New Roman"/>
            </a:endParaRPr>
          </a:p>
          <a:p>
            <a:pPr algn="just" marL="12700" marR="13970">
              <a:lnSpc>
                <a:spcPts val="1730"/>
              </a:lnSpc>
              <a:spcBef>
                <a:spcPts val="570"/>
              </a:spcBef>
            </a:pPr>
            <a:r>
              <a:rPr dirty="0" sz="1450" spc="-10">
                <a:latin typeface="Times New Roman"/>
                <a:cs typeface="Times New Roman"/>
              </a:rPr>
              <a:t>And then laying down Matcham </a:t>
            </a:r>
            <a:r>
              <a:rPr dirty="0" sz="1450" spc="-5">
                <a:latin typeface="Times New Roman"/>
                <a:cs typeface="Times New Roman"/>
              </a:rPr>
              <a:t>on </a:t>
            </a:r>
            <a:r>
              <a:rPr dirty="0" sz="1450" spc="-10">
                <a:latin typeface="Times New Roman"/>
                <a:cs typeface="Times New Roman"/>
              </a:rPr>
              <a:t>the turf, </a:t>
            </a:r>
            <a:r>
              <a:rPr dirty="0" sz="1450" spc="-5">
                <a:latin typeface="Times New Roman"/>
                <a:cs typeface="Times New Roman"/>
              </a:rPr>
              <a:t>he </a:t>
            </a:r>
            <a:r>
              <a:rPr dirty="0" sz="1450" spc="-10">
                <a:latin typeface="Times New Roman"/>
                <a:cs typeface="Times New Roman"/>
              </a:rPr>
              <a:t>undid the </a:t>
            </a:r>
            <a:r>
              <a:rPr dirty="0" sz="1450" spc="-5">
                <a:latin typeface="Times New Roman"/>
                <a:cs typeface="Times New Roman"/>
              </a:rPr>
              <a:t>hood </a:t>
            </a:r>
            <a:r>
              <a:rPr dirty="0" sz="1450" spc="-10">
                <a:latin typeface="Times New Roman"/>
                <a:cs typeface="Times New Roman"/>
              </a:rPr>
              <a:t>from </a:t>
            </a:r>
            <a:r>
              <a:rPr dirty="0" sz="1450" spc="-15">
                <a:latin typeface="Times New Roman"/>
                <a:cs typeface="Times New Roman"/>
              </a:rPr>
              <a:t>off </a:t>
            </a:r>
            <a:r>
              <a:rPr dirty="0" sz="1450" spc="-10">
                <a:latin typeface="Times New Roman"/>
                <a:cs typeface="Times New Roman"/>
              </a:rPr>
              <a:t>his  face, and disclosed the features </a:t>
            </a:r>
            <a:r>
              <a:rPr dirty="0" sz="1450" spc="-5">
                <a:latin typeface="Times New Roman"/>
                <a:cs typeface="Times New Roman"/>
              </a:rPr>
              <a:t>of </a:t>
            </a:r>
            <a:r>
              <a:rPr dirty="0" sz="1450" spc="-10">
                <a:latin typeface="Times New Roman"/>
                <a:cs typeface="Times New Roman"/>
              </a:rPr>
              <a:t>Sir Daniel</a:t>
            </a:r>
            <a:r>
              <a:rPr dirty="0" sz="1450" spc="30">
                <a:latin typeface="Times New Roman"/>
                <a:cs typeface="Times New Roman"/>
              </a:rPr>
              <a:t> </a:t>
            </a:r>
            <a:r>
              <a:rPr dirty="0" sz="1450" spc="-20">
                <a:latin typeface="Times New Roman"/>
                <a:cs typeface="Times New Roman"/>
              </a:rPr>
              <a:t>Brackley.</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“Sir Daniel!” cried</a:t>
            </a:r>
            <a:r>
              <a:rPr dirty="0" sz="145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8890">
              <a:lnSpc>
                <a:spcPts val="1730"/>
              </a:lnSpc>
              <a:spcBef>
                <a:spcPts val="630"/>
              </a:spcBef>
            </a:pPr>
            <a:r>
              <a:rPr dirty="0" sz="1450" spc="-65">
                <a:latin typeface="Times New Roman"/>
                <a:cs typeface="Times New Roman"/>
              </a:rPr>
              <a:t>“Ay, </a:t>
            </a:r>
            <a:r>
              <a:rPr dirty="0" sz="1450" spc="-5">
                <a:latin typeface="Times New Roman"/>
                <a:cs typeface="Times New Roman"/>
              </a:rPr>
              <a:t>by </a:t>
            </a:r>
            <a:r>
              <a:rPr dirty="0" sz="1450" spc="-10">
                <a:latin typeface="Times New Roman"/>
                <a:cs typeface="Times New Roman"/>
              </a:rPr>
              <a:t>the mass, Sir Daniel!” returned the knight. </a:t>
            </a:r>
            <a:r>
              <a:rPr dirty="0" sz="1450" spc="-30">
                <a:latin typeface="Times New Roman"/>
                <a:cs typeface="Times New Roman"/>
              </a:rPr>
              <a:t>“Would </a:t>
            </a:r>
            <a:r>
              <a:rPr dirty="0" sz="1450" spc="-5">
                <a:latin typeface="Times New Roman"/>
                <a:cs typeface="Times New Roman"/>
              </a:rPr>
              <a:t>ye shoot upon your  </a:t>
            </a:r>
            <a:r>
              <a:rPr dirty="0" sz="1450" spc="-10">
                <a:latin typeface="Times New Roman"/>
                <a:cs typeface="Times New Roman"/>
              </a:rPr>
              <a:t>guardian, rogue? But here is this”—And there </a:t>
            </a:r>
            <a:r>
              <a:rPr dirty="0" sz="1450" spc="-5">
                <a:latin typeface="Times New Roman"/>
                <a:cs typeface="Times New Roman"/>
              </a:rPr>
              <a:t>he </a:t>
            </a:r>
            <a:r>
              <a:rPr dirty="0" sz="1450" spc="-10">
                <a:latin typeface="Times New Roman"/>
                <a:cs typeface="Times New Roman"/>
              </a:rPr>
              <a:t>broke </a:t>
            </a:r>
            <a:r>
              <a:rPr dirty="0" sz="1450" spc="-15">
                <a:latin typeface="Times New Roman"/>
                <a:cs typeface="Times New Roman"/>
              </a:rPr>
              <a:t>off, </a:t>
            </a:r>
            <a:r>
              <a:rPr dirty="0" sz="1450" spc="-10">
                <a:latin typeface="Times New Roman"/>
                <a:cs typeface="Times New Roman"/>
              </a:rPr>
              <a:t>and pointing to  Matcham, asked: “How call </a:t>
            </a:r>
            <a:r>
              <a:rPr dirty="0" sz="1450" spc="-5">
                <a:latin typeface="Times New Roman"/>
                <a:cs typeface="Times New Roman"/>
              </a:rPr>
              <a:t>ye </a:t>
            </a:r>
            <a:r>
              <a:rPr dirty="0" sz="1450" spc="-10">
                <a:latin typeface="Times New Roman"/>
                <a:cs typeface="Times New Roman"/>
              </a:rPr>
              <a:t>him,</a:t>
            </a:r>
            <a:r>
              <a:rPr dirty="0" sz="1450" spc="1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5080">
              <a:lnSpc>
                <a:spcPts val="1730"/>
              </a:lnSpc>
              <a:spcBef>
                <a:spcPts val="570"/>
              </a:spcBef>
            </a:pPr>
            <a:r>
              <a:rPr dirty="0" sz="1450" spc="-25">
                <a:latin typeface="Times New Roman"/>
                <a:cs typeface="Times New Roman"/>
              </a:rPr>
              <a:t>“Nay,” </a:t>
            </a:r>
            <a:r>
              <a:rPr dirty="0" sz="1450" spc="-10">
                <a:latin typeface="Times New Roman"/>
                <a:cs typeface="Times New Roman"/>
              </a:rPr>
              <a:t>said Dick, “I call him Master Matcham. Know </a:t>
            </a:r>
            <a:r>
              <a:rPr dirty="0" sz="1450" spc="-5">
                <a:latin typeface="Times New Roman"/>
                <a:cs typeface="Times New Roman"/>
              </a:rPr>
              <a:t>ye </a:t>
            </a:r>
            <a:r>
              <a:rPr dirty="0" sz="1450" spc="-10">
                <a:latin typeface="Times New Roman"/>
                <a:cs typeface="Times New Roman"/>
              </a:rPr>
              <a:t>him not? He said </a:t>
            </a:r>
            <a:r>
              <a:rPr dirty="0" sz="1450" spc="-5">
                <a:latin typeface="Times New Roman"/>
                <a:cs typeface="Times New Roman"/>
              </a:rPr>
              <a:t>ye  </a:t>
            </a:r>
            <a:r>
              <a:rPr dirty="0" sz="1450" spc="-10">
                <a:latin typeface="Times New Roman"/>
                <a:cs typeface="Times New Roman"/>
              </a:rPr>
              <a:t>knew him!”</a:t>
            </a:r>
            <a:endParaRPr sz="1450">
              <a:latin typeface="Times New Roman"/>
              <a:cs typeface="Times New Roman"/>
            </a:endParaRPr>
          </a:p>
          <a:p>
            <a:pPr algn="just" marL="12700" marR="6985">
              <a:lnSpc>
                <a:spcPts val="1730"/>
              </a:lnSpc>
              <a:spcBef>
                <a:spcPts val="575"/>
              </a:spcBef>
            </a:pPr>
            <a:r>
              <a:rPr dirty="0" sz="1450" spc="-55">
                <a:latin typeface="Times New Roman"/>
                <a:cs typeface="Times New Roman"/>
              </a:rPr>
              <a:t>“Ay,” </a:t>
            </a:r>
            <a:r>
              <a:rPr dirty="0" sz="1450" spc="-10">
                <a:latin typeface="Times New Roman"/>
                <a:cs typeface="Times New Roman"/>
              </a:rPr>
              <a:t>replied Sir Daniel, “I know the lad;” and </a:t>
            </a:r>
            <a:r>
              <a:rPr dirty="0" sz="1450" spc="-5">
                <a:latin typeface="Times New Roman"/>
                <a:cs typeface="Times New Roman"/>
              </a:rPr>
              <a:t>he </a:t>
            </a:r>
            <a:r>
              <a:rPr dirty="0" sz="1450" spc="-10">
                <a:latin typeface="Times New Roman"/>
                <a:cs typeface="Times New Roman"/>
              </a:rPr>
              <a:t>chuckled. “But </a:t>
            </a:r>
            <a:r>
              <a:rPr dirty="0" sz="1450" spc="-5">
                <a:latin typeface="Times New Roman"/>
                <a:cs typeface="Times New Roman"/>
              </a:rPr>
              <a:t>he </a:t>
            </a:r>
            <a:r>
              <a:rPr dirty="0" sz="1450" spc="-10">
                <a:latin typeface="Times New Roman"/>
                <a:cs typeface="Times New Roman"/>
              </a:rPr>
              <a:t>has  fainted; and, </a:t>
            </a:r>
            <a:r>
              <a:rPr dirty="0" sz="1450" spc="-5">
                <a:latin typeface="Times New Roman"/>
                <a:cs typeface="Times New Roman"/>
              </a:rPr>
              <a:t>by </a:t>
            </a:r>
            <a:r>
              <a:rPr dirty="0" sz="1450" spc="-10">
                <a:latin typeface="Times New Roman"/>
                <a:cs typeface="Times New Roman"/>
              </a:rPr>
              <a:t>my sooth, </a:t>
            </a:r>
            <a:r>
              <a:rPr dirty="0" sz="1450" spc="-5">
                <a:latin typeface="Times New Roman"/>
                <a:cs typeface="Times New Roman"/>
              </a:rPr>
              <a:t>he </a:t>
            </a:r>
            <a:r>
              <a:rPr dirty="0" sz="1450" spc="-10">
                <a:latin typeface="Times New Roman"/>
                <a:cs typeface="Times New Roman"/>
              </a:rPr>
              <a:t>might have had less to faint for! </a:t>
            </a:r>
            <a:r>
              <a:rPr dirty="0" sz="1450" spc="-35">
                <a:latin typeface="Times New Roman"/>
                <a:cs typeface="Times New Roman"/>
              </a:rPr>
              <a:t>Hey, </a:t>
            </a:r>
            <a:r>
              <a:rPr dirty="0" sz="1450" spc="-10">
                <a:latin typeface="Times New Roman"/>
                <a:cs typeface="Times New Roman"/>
              </a:rPr>
              <a:t>Dick? Did  </a:t>
            </a:r>
            <a:r>
              <a:rPr dirty="0" sz="1450" spc="-5">
                <a:latin typeface="Times New Roman"/>
                <a:cs typeface="Times New Roman"/>
              </a:rPr>
              <a:t>I put </a:t>
            </a:r>
            <a:r>
              <a:rPr dirty="0" sz="1450" spc="-10">
                <a:latin typeface="Times New Roman"/>
                <a:cs typeface="Times New Roman"/>
              </a:rPr>
              <a:t>the fear </a:t>
            </a:r>
            <a:r>
              <a:rPr dirty="0" sz="1450" spc="-5">
                <a:latin typeface="Times New Roman"/>
                <a:cs typeface="Times New Roman"/>
              </a:rPr>
              <a:t>of </a:t>
            </a:r>
            <a:r>
              <a:rPr dirty="0" sz="1450" spc="-10">
                <a:latin typeface="Times New Roman"/>
                <a:cs typeface="Times New Roman"/>
              </a:rPr>
              <a:t>death </a:t>
            </a:r>
            <a:r>
              <a:rPr dirty="0" sz="1450" spc="-5">
                <a:latin typeface="Times New Roman"/>
                <a:cs typeface="Times New Roman"/>
              </a:rPr>
              <a:t>upon</a:t>
            </a:r>
            <a:r>
              <a:rPr dirty="0" sz="1450" spc="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“Indeed, Sir Daniel, </a:t>
            </a:r>
            <a:r>
              <a:rPr dirty="0" sz="1450" spc="-5">
                <a:latin typeface="Times New Roman"/>
                <a:cs typeface="Times New Roman"/>
              </a:rPr>
              <a:t>ye </a:t>
            </a:r>
            <a:r>
              <a:rPr dirty="0" sz="1450" spc="-10">
                <a:latin typeface="Times New Roman"/>
                <a:cs typeface="Times New Roman"/>
              </a:rPr>
              <a:t>did that,” said Dick, and sighed again at the mere  recollection. </a:t>
            </a:r>
            <a:r>
              <a:rPr dirty="0" sz="1450" spc="-30">
                <a:latin typeface="Times New Roman"/>
                <a:cs typeface="Times New Roman"/>
              </a:rPr>
              <a:t>“Nay, </a:t>
            </a:r>
            <a:r>
              <a:rPr dirty="0" sz="1450" spc="-25">
                <a:latin typeface="Times New Roman"/>
                <a:cs typeface="Times New Roman"/>
              </a:rPr>
              <a:t>sir, </a:t>
            </a:r>
            <a:r>
              <a:rPr dirty="0" sz="1450" spc="-10">
                <a:latin typeface="Times New Roman"/>
                <a:cs typeface="Times New Roman"/>
              </a:rPr>
              <a:t>saving </a:t>
            </a:r>
            <a:r>
              <a:rPr dirty="0" sz="1450" spc="-5">
                <a:latin typeface="Times New Roman"/>
                <a:cs typeface="Times New Roman"/>
              </a:rPr>
              <a:t>your </a:t>
            </a:r>
            <a:r>
              <a:rPr dirty="0" sz="1450" spc="-10">
                <a:latin typeface="Times New Roman"/>
                <a:cs typeface="Times New Roman"/>
              </a:rPr>
              <a:t>respect, </a:t>
            </a:r>
            <a:r>
              <a:rPr dirty="0" sz="1450" spc="-5">
                <a:latin typeface="Times New Roman"/>
                <a:cs typeface="Times New Roman"/>
              </a:rPr>
              <a:t>I </a:t>
            </a:r>
            <a:r>
              <a:rPr dirty="0" sz="1450" spc="-10">
                <a:latin typeface="Times New Roman"/>
                <a:cs typeface="Times New Roman"/>
              </a:rPr>
              <a:t>had as lief ’a’ met the devil in  person;</a:t>
            </a:r>
            <a:r>
              <a:rPr dirty="0" sz="1450" spc="20">
                <a:latin typeface="Times New Roman"/>
                <a:cs typeface="Times New Roman"/>
              </a:rPr>
              <a:t> </a:t>
            </a:r>
            <a:r>
              <a:rPr dirty="0" sz="1450" spc="-10">
                <a:latin typeface="Times New Roman"/>
                <a:cs typeface="Times New Roman"/>
              </a:rPr>
              <a:t>and</a:t>
            </a:r>
            <a:r>
              <a:rPr dirty="0" sz="1450" spc="25">
                <a:latin typeface="Times New Roman"/>
                <a:cs typeface="Times New Roman"/>
              </a:rPr>
              <a:t> </a:t>
            </a:r>
            <a:r>
              <a:rPr dirty="0" sz="1450" spc="-10">
                <a:latin typeface="Times New Roman"/>
                <a:cs typeface="Times New Roman"/>
              </a:rPr>
              <a:t>to</a:t>
            </a:r>
            <a:r>
              <a:rPr dirty="0" sz="1450" spc="20">
                <a:latin typeface="Times New Roman"/>
                <a:cs typeface="Times New Roman"/>
              </a:rPr>
              <a:t> </a:t>
            </a:r>
            <a:r>
              <a:rPr dirty="0" sz="1450" spc="-10">
                <a:latin typeface="Times New Roman"/>
                <a:cs typeface="Times New Roman"/>
              </a:rPr>
              <a:t>speak</a:t>
            </a:r>
            <a:r>
              <a:rPr dirty="0" sz="1450" spc="25">
                <a:latin typeface="Times New Roman"/>
                <a:cs typeface="Times New Roman"/>
              </a:rPr>
              <a:t> </a:t>
            </a:r>
            <a:r>
              <a:rPr dirty="0" sz="1450" spc="-10">
                <a:latin typeface="Times New Roman"/>
                <a:cs typeface="Times New Roman"/>
              </a:rPr>
              <a:t>truth,</a:t>
            </a:r>
            <a:r>
              <a:rPr dirty="0" sz="1450" spc="25">
                <a:latin typeface="Times New Roman"/>
                <a:cs typeface="Times New Roman"/>
              </a:rPr>
              <a: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am</a:t>
            </a:r>
            <a:r>
              <a:rPr dirty="0" sz="1450" spc="25">
                <a:latin typeface="Times New Roman"/>
                <a:cs typeface="Times New Roman"/>
              </a:rPr>
              <a:t> </a:t>
            </a:r>
            <a:r>
              <a:rPr dirty="0" sz="1450" spc="-10">
                <a:latin typeface="Times New Roman"/>
                <a:cs typeface="Times New Roman"/>
              </a:rPr>
              <a:t>yet</a:t>
            </a:r>
            <a:r>
              <a:rPr dirty="0" sz="1450" spc="20">
                <a:latin typeface="Times New Roman"/>
                <a:cs typeface="Times New Roman"/>
              </a:rPr>
              <a:t> </a:t>
            </a:r>
            <a:r>
              <a:rPr dirty="0" sz="1450" spc="-10">
                <a:latin typeface="Times New Roman"/>
                <a:cs typeface="Times New Roman"/>
              </a:rPr>
              <a:t>all</a:t>
            </a:r>
            <a:r>
              <a:rPr dirty="0" sz="1450" spc="25">
                <a:latin typeface="Times New Roman"/>
                <a:cs typeface="Times New Roman"/>
              </a:rPr>
              <a:t> </a:t>
            </a:r>
            <a:r>
              <a:rPr dirty="0" sz="1450" spc="-10">
                <a:latin typeface="Times New Roman"/>
                <a:cs typeface="Times New Roman"/>
              </a:rPr>
              <a:t>a-quake.</a:t>
            </a:r>
            <a:r>
              <a:rPr dirty="0" sz="1450" spc="25">
                <a:latin typeface="Times New Roman"/>
                <a:cs typeface="Times New Roman"/>
              </a:rPr>
              <a:t> </a:t>
            </a:r>
            <a:r>
              <a:rPr dirty="0" sz="1450" spc="-10">
                <a:latin typeface="Times New Roman"/>
                <a:cs typeface="Times New Roman"/>
              </a:rPr>
              <a:t>But</a:t>
            </a:r>
            <a:r>
              <a:rPr dirty="0" sz="1450" spc="30">
                <a:latin typeface="Times New Roman"/>
                <a:cs typeface="Times New Roman"/>
              </a:rPr>
              <a:t> </a:t>
            </a:r>
            <a:r>
              <a:rPr dirty="0" sz="1450" spc="-10">
                <a:latin typeface="Times New Roman"/>
                <a:cs typeface="Times New Roman"/>
              </a:rPr>
              <a:t>what</a:t>
            </a:r>
            <a:r>
              <a:rPr dirty="0" sz="1450" spc="30">
                <a:latin typeface="Times New Roman"/>
                <a:cs typeface="Times New Roman"/>
              </a:rPr>
              <a:t> </a:t>
            </a:r>
            <a:r>
              <a:rPr dirty="0" sz="1450" spc="-10">
                <a:latin typeface="Times New Roman"/>
                <a:cs typeface="Times New Roman"/>
              </a:rPr>
              <a:t>made</a:t>
            </a:r>
            <a:r>
              <a:rPr dirty="0" sz="1450" spc="25">
                <a:latin typeface="Times New Roman"/>
                <a:cs typeface="Times New Roman"/>
              </a:rPr>
              <a:t> </a:t>
            </a:r>
            <a:r>
              <a:rPr dirty="0" sz="1450" spc="-10">
                <a:latin typeface="Times New Roman"/>
                <a:cs typeface="Times New Roman"/>
              </a:rPr>
              <a:t>ye,</a:t>
            </a:r>
            <a:r>
              <a:rPr dirty="0" sz="1450" spc="30">
                <a:latin typeface="Times New Roman"/>
                <a:cs typeface="Times New Roman"/>
              </a:rPr>
              <a:t> </a:t>
            </a:r>
            <a:r>
              <a:rPr dirty="0" sz="1450" spc="-25">
                <a:latin typeface="Times New Roman"/>
                <a:cs typeface="Times New Roman"/>
              </a:rPr>
              <a:t>sir,</a:t>
            </a:r>
            <a:r>
              <a:rPr dirty="0" sz="1450" spc="25">
                <a:latin typeface="Times New Roman"/>
                <a:cs typeface="Times New Roman"/>
              </a:rPr>
              <a:t> </a:t>
            </a:r>
            <a:r>
              <a:rPr dirty="0" sz="1450" spc="-10">
                <a:latin typeface="Times New Roman"/>
                <a:cs typeface="Times New Roman"/>
              </a:rPr>
              <a:t>in</a:t>
            </a:r>
            <a:r>
              <a:rPr dirty="0" sz="1450" spc="30">
                <a:latin typeface="Times New Roman"/>
                <a:cs typeface="Times New Roman"/>
              </a:rPr>
              <a:t> </a:t>
            </a:r>
            <a:r>
              <a:rPr dirty="0" sz="1450" spc="-10">
                <a:latin typeface="Times New Roman"/>
                <a:cs typeface="Times New Roman"/>
              </a:rPr>
              <a:t>such</a:t>
            </a:r>
            <a:endParaRPr sz="145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075" cy="9391650"/>
          </a:xfrm>
          <a:prstGeom prst="rect">
            <a:avLst/>
          </a:prstGeom>
        </p:spPr>
        <p:txBody>
          <a:bodyPr wrap="square" lIns="0" tIns="84455" rIns="0" bIns="0" rtlCol="0" vert="horz">
            <a:spAutoFit/>
          </a:bodyPr>
          <a:lstStyle/>
          <a:p>
            <a:pPr algn="just" marL="12700">
              <a:lnSpc>
                <a:spcPct val="100000"/>
              </a:lnSpc>
              <a:spcBef>
                <a:spcPts val="665"/>
              </a:spcBef>
            </a:pPr>
            <a:r>
              <a:rPr dirty="0" sz="1450" spc="-5">
                <a:latin typeface="Times New Roman"/>
                <a:cs typeface="Times New Roman"/>
              </a:rPr>
              <a:t>a</a:t>
            </a:r>
            <a:r>
              <a:rPr dirty="0" sz="1450" spc="-10">
                <a:latin typeface="Times New Roman"/>
                <a:cs typeface="Times New Roman"/>
              </a:rPr>
              <a:t> guise?”</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Sir </a:t>
            </a:r>
            <a:r>
              <a:rPr dirty="0" sz="1450" spc="-20">
                <a:latin typeface="Times New Roman"/>
                <a:cs typeface="Times New Roman"/>
              </a:rPr>
              <a:t>Daniel’s </a:t>
            </a:r>
            <a:r>
              <a:rPr dirty="0" sz="1450" spc="-10">
                <a:latin typeface="Times New Roman"/>
                <a:cs typeface="Times New Roman"/>
              </a:rPr>
              <a:t>brow grew suddenly black with</a:t>
            </a:r>
            <a:r>
              <a:rPr dirty="0" sz="1450" spc="35">
                <a:latin typeface="Times New Roman"/>
                <a:cs typeface="Times New Roman"/>
              </a:rPr>
              <a:t> </a:t>
            </a:r>
            <a:r>
              <a:rPr dirty="0" sz="1450" spc="-20">
                <a:latin typeface="Times New Roman"/>
                <a:cs typeface="Times New Roman"/>
              </a:rPr>
              <a:t>anger.</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“What made I?” </a:t>
            </a:r>
            <a:r>
              <a:rPr dirty="0" sz="1450" spc="-5">
                <a:latin typeface="Times New Roman"/>
                <a:cs typeface="Times New Roman"/>
              </a:rPr>
              <a:t>he </a:t>
            </a:r>
            <a:r>
              <a:rPr dirty="0" sz="1450" spc="-10">
                <a:latin typeface="Times New Roman"/>
                <a:cs typeface="Times New Roman"/>
              </a:rPr>
              <a:t>said. </a:t>
            </a:r>
            <a:r>
              <a:rPr dirty="0" sz="1450" spc="-60">
                <a:latin typeface="Times New Roman"/>
                <a:cs typeface="Times New Roman"/>
              </a:rPr>
              <a:t>“Ye </a:t>
            </a:r>
            <a:r>
              <a:rPr dirty="0" sz="1450" spc="-5">
                <a:latin typeface="Times New Roman"/>
                <a:cs typeface="Times New Roman"/>
              </a:rPr>
              <a:t>do </a:t>
            </a:r>
            <a:r>
              <a:rPr dirty="0" sz="1450" spc="-10">
                <a:latin typeface="Times New Roman"/>
                <a:cs typeface="Times New Roman"/>
              </a:rPr>
              <a:t>well to mind me </a:t>
            </a:r>
            <a:r>
              <a:rPr dirty="0" sz="1450" spc="-5">
                <a:latin typeface="Times New Roman"/>
                <a:cs typeface="Times New Roman"/>
              </a:rPr>
              <a:t>of </a:t>
            </a:r>
            <a:r>
              <a:rPr dirty="0" sz="1450" spc="-10">
                <a:latin typeface="Times New Roman"/>
                <a:cs typeface="Times New Roman"/>
              </a:rPr>
              <a:t>it! What? </a:t>
            </a:r>
            <a:r>
              <a:rPr dirty="0" sz="1450" spc="-5">
                <a:latin typeface="Times New Roman"/>
                <a:cs typeface="Times New Roman"/>
              </a:rPr>
              <a:t>I </a:t>
            </a:r>
            <a:r>
              <a:rPr dirty="0" sz="1450" spc="-10">
                <a:latin typeface="Times New Roman"/>
                <a:cs typeface="Times New Roman"/>
              </a:rPr>
              <a:t>skulked for my  </a:t>
            </a:r>
            <a:r>
              <a:rPr dirty="0" sz="1450" spc="-5">
                <a:latin typeface="Times New Roman"/>
                <a:cs typeface="Times New Roman"/>
              </a:rPr>
              <a:t>poor </a:t>
            </a:r>
            <a:r>
              <a:rPr dirty="0" sz="1450" spc="-10">
                <a:latin typeface="Times New Roman"/>
                <a:cs typeface="Times New Roman"/>
              </a:rPr>
              <a:t>life in my own wood </a:t>
            </a:r>
            <a:r>
              <a:rPr dirty="0" sz="1450" spc="-5">
                <a:latin typeface="Times New Roman"/>
                <a:cs typeface="Times New Roman"/>
              </a:rPr>
              <a:t>of </a:t>
            </a:r>
            <a:r>
              <a:rPr dirty="0" sz="1450" spc="-15">
                <a:latin typeface="Times New Roman"/>
                <a:cs typeface="Times New Roman"/>
              </a:rPr>
              <a:t>Tunstall, </a:t>
            </a:r>
            <a:r>
              <a:rPr dirty="0" sz="1450" spc="-10">
                <a:latin typeface="Times New Roman"/>
                <a:cs typeface="Times New Roman"/>
              </a:rPr>
              <a:t>Dick. </a:t>
            </a:r>
            <a:r>
              <a:rPr dirty="0" sz="1450" spc="-70">
                <a:latin typeface="Times New Roman"/>
                <a:cs typeface="Times New Roman"/>
              </a:rPr>
              <a:t>We </a:t>
            </a:r>
            <a:r>
              <a:rPr dirty="0" sz="1450" spc="-10">
                <a:latin typeface="Times New Roman"/>
                <a:cs typeface="Times New Roman"/>
              </a:rPr>
              <a:t>were ill sped at the battle; we  </a:t>
            </a:r>
            <a:r>
              <a:rPr dirty="0" sz="1450" spc="-5">
                <a:latin typeface="Times New Roman"/>
                <a:cs typeface="Times New Roman"/>
              </a:rPr>
              <a:t>but got </a:t>
            </a:r>
            <a:r>
              <a:rPr dirty="0" sz="1450" spc="-10">
                <a:latin typeface="Times New Roman"/>
                <a:cs typeface="Times New Roman"/>
              </a:rPr>
              <a:t>there to </a:t>
            </a:r>
            <a:r>
              <a:rPr dirty="0" sz="1450" spc="-5">
                <a:latin typeface="Times New Roman"/>
                <a:cs typeface="Times New Roman"/>
              </a:rPr>
              <a:t>be </a:t>
            </a:r>
            <a:r>
              <a:rPr dirty="0" sz="1450" spc="-10">
                <a:latin typeface="Times New Roman"/>
                <a:cs typeface="Times New Roman"/>
              </a:rPr>
              <a:t>swept among the rout. Where </a:t>
            </a:r>
            <a:r>
              <a:rPr dirty="0" sz="1450" spc="-5">
                <a:latin typeface="Times New Roman"/>
                <a:cs typeface="Times New Roman"/>
              </a:rPr>
              <a:t>be </a:t>
            </a:r>
            <a:r>
              <a:rPr dirty="0" sz="1450" spc="-10">
                <a:latin typeface="Times New Roman"/>
                <a:cs typeface="Times New Roman"/>
              </a:rPr>
              <a:t>all my </a:t>
            </a:r>
            <a:r>
              <a:rPr dirty="0" sz="1450" spc="-5">
                <a:latin typeface="Times New Roman"/>
                <a:cs typeface="Times New Roman"/>
              </a:rPr>
              <a:t>good </a:t>
            </a:r>
            <a:r>
              <a:rPr dirty="0" sz="1450" spc="-10">
                <a:latin typeface="Times New Roman"/>
                <a:cs typeface="Times New Roman"/>
              </a:rPr>
              <a:t>men-at-arms?  Dick, </a:t>
            </a:r>
            <a:r>
              <a:rPr dirty="0" sz="1450" spc="-5">
                <a:latin typeface="Times New Roman"/>
                <a:cs typeface="Times New Roman"/>
              </a:rPr>
              <a:t>by </a:t>
            </a:r>
            <a:r>
              <a:rPr dirty="0" sz="1450" spc="-10">
                <a:latin typeface="Times New Roman"/>
                <a:cs typeface="Times New Roman"/>
              </a:rPr>
              <a:t>the mass,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a:t>
            </a:r>
            <a:r>
              <a:rPr dirty="0" sz="1450" spc="-70">
                <a:latin typeface="Times New Roman"/>
                <a:cs typeface="Times New Roman"/>
              </a:rPr>
              <a:t>We </a:t>
            </a:r>
            <a:r>
              <a:rPr dirty="0" sz="1450" spc="-10">
                <a:latin typeface="Times New Roman"/>
                <a:cs typeface="Times New Roman"/>
              </a:rPr>
              <a:t>were swept down; the shot fell thick among  us;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seen </a:t>
            </a:r>
            <a:r>
              <a:rPr dirty="0" sz="1450" spc="-5">
                <a:latin typeface="Times New Roman"/>
                <a:cs typeface="Times New Roman"/>
              </a:rPr>
              <a:t>one </a:t>
            </a:r>
            <a:r>
              <a:rPr dirty="0" sz="1450" spc="-10">
                <a:latin typeface="Times New Roman"/>
                <a:cs typeface="Times New Roman"/>
              </a:rPr>
              <a:t>man in my own colours since </a:t>
            </a:r>
            <a:r>
              <a:rPr dirty="0" sz="1450" spc="-5">
                <a:latin typeface="Times New Roman"/>
                <a:cs typeface="Times New Roman"/>
              </a:rPr>
              <a:t>I </a:t>
            </a:r>
            <a:r>
              <a:rPr dirty="0" sz="1450" spc="-10">
                <a:latin typeface="Times New Roman"/>
                <a:cs typeface="Times New Roman"/>
              </a:rPr>
              <a:t>saw three fall. For  myself, </a:t>
            </a:r>
            <a:r>
              <a:rPr dirty="0" sz="1450" spc="-5">
                <a:latin typeface="Times New Roman"/>
                <a:cs typeface="Times New Roman"/>
              </a:rPr>
              <a:t>I </a:t>
            </a:r>
            <a:r>
              <a:rPr dirty="0" sz="1450" spc="-10">
                <a:latin typeface="Times New Roman"/>
                <a:cs typeface="Times New Roman"/>
              </a:rPr>
              <a:t>came sound to </a:t>
            </a:r>
            <a:r>
              <a:rPr dirty="0" sz="1450" spc="-20">
                <a:latin typeface="Times New Roman"/>
                <a:cs typeface="Times New Roman"/>
              </a:rPr>
              <a:t>Shoreby, </a:t>
            </a:r>
            <a:r>
              <a:rPr dirty="0" sz="1450" spc="-10">
                <a:latin typeface="Times New Roman"/>
                <a:cs typeface="Times New Roman"/>
              </a:rPr>
              <a:t>and being mindful </a:t>
            </a:r>
            <a:r>
              <a:rPr dirty="0" sz="1450" spc="-5">
                <a:latin typeface="Times New Roman"/>
                <a:cs typeface="Times New Roman"/>
              </a:rPr>
              <a:t>of </a:t>
            </a:r>
            <a:r>
              <a:rPr dirty="0" sz="1450" spc="-10">
                <a:latin typeface="Times New Roman"/>
                <a:cs typeface="Times New Roman"/>
              </a:rPr>
              <a:t>the Black </a:t>
            </a:r>
            <a:r>
              <a:rPr dirty="0" sz="1450" spc="-25">
                <a:latin typeface="Times New Roman"/>
                <a:cs typeface="Times New Roman"/>
              </a:rPr>
              <a:t>Arrow, </a:t>
            </a:r>
            <a:r>
              <a:rPr dirty="0" sz="1450" spc="-5">
                <a:latin typeface="Times New Roman"/>
                <a:cs typeface="Times New Roman"/>
              </a:rPr>
              <a:t>got  </a:t>
            </a:r>
            <a:r>
              <a:rPr dirty="0" sz="1450" spc="-10">
                <a:latin typeface="Times New Roman"/>
                <a:cs typeface="Times New Roman"/>
              </a:rPr>
              <a:t>me this gown and bell, and came softly </a:t>
            </a:r>
            <a:r>
              <a:rPr dirty="0" sz="1450" spc="-5">
                <a:latin typeface="Times New Roman"/>
                <a:cs typeface="Times New Roman"/>
              </a:rPr>
              <a:t>by </a:t>
            </a:r>
            <a:r>
              <a:rPr dirty="0" sz="1450" spc="-10">
                <a:latin typeface="Times New Roman"/>
                <a:cs typeface="Times New Roman"/>
              </a:rPr>
              <a:t>the path for the Moat House. There  is </a:t>
            </a:r>
            <a:r>
              <a:rPr dirty="0" sz="1450" spc="-5">
                <a:latin typeface="Times New Roman"/>
                <a:cs typeface="Times New Roman"/>
              </a:rPr>
              <a:t>no </a:t>
            </a:r>
            <a:r>
              <a:rPr dirty="0" sz="1450" spc="-10">
                <a:latin typeface="Times New Roman"/>
                <a:cs typeface="Times New Roman"/>
              </a:rPr>
              <a:t>disguise to </a:t>
            </a:r>
            <a:r>
              <a:rPr dirty="0" sz="1450" spc="-5">
                <a:latin typeface="Times New Roman"/>
                <a:cs typeface="Times New Roman"/>
              </a:rPr>
              <a:t>be </a:t>
            </a:r>
            <a:r>
              <a:rPr dirty="0" sz="1450" spc="-10">
                <a:latin typeface="Times New Roman"/>
                <a:cs typeface="Times New Roman"/>
              </a:rPr>
              <a:t>compared with it; the jingle </a:t>
            </a:r>
            <a:r>
              <a:rPr dirty="0" sz="1450" spc="-5">
                <a:latin typeface="Times New Roman"/>
                <a:cs typeface="Times New Roman"/>
              </a:rPr>
              <a:t>of </a:t>
            </a:r>
            <a:r>
              <a:rPr dirty="0" sz="1450" spc="-10">
                <a:latin typeface="Times New Roman"/>
                <a:cs typeface="Times New Roman"/>
              </a:rPr>
              <a:t>this bell would scare me the  stoutest outlaw in the forest; they would all turn pale to hear it. At length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by you </a:t>
            </a:r>
            <a:r>
              <a:rPr dirty="0" sz="1450" spc="-10">
                <a:latin typeface="Times New Roman"/>
                <a:cs typeface="Times New Roman"/>
              </a:rPr>
              <a:t>and Matcham. </a:t>
            </a:r>
            <a:r>
              <a:rPr dirty="0" sz="1450" spc="-5">
                <a:latin typeface="Times New Roman"/>
                <a:cs typeface="Times New Roman"/>
              </a:rPr>
              <a:t>I </a:t>
            </a:r>
            <a:r>
              <a:rPr dirty="0" sz="1450" spc="-10">
                <a:latin typeface="Times New Roman"/>
                <a:cs typeface="Times New Roman"/>
              </a:rPr>
              <a:t>could see </a:t>
            </a:r>
            <a:r>
              <a:rPr dirty="0" sz="1450" spc="-5">
                <a:latin typeface="Times New Roman"/>
                <a:cs typeface="Times New Roman"/>
              </a:rPr>
              <a:t>but </a:t>
            </a:r>
            <a:r>
              <a:rPr dirty="0" sz="1450" spc="-10">
                <a:latin typeface="Times New Roman"/>
                <a:cs typeface="Times New Roman"/>
              </a:rPr>
              <a:t>evilly through this same </a:t>
            </a:r>
            <a:r>
              <a:rPr dirty="0" sz="1450" spc="-5">
                <a:latin typeface="Times New Roman"/>
                <a:cs typeface="Times New Roman"/>
              </a:rPr>
              <a:t>hood, </a:t>
            </a:r>
            <a:r>
              <a:rPr dirty="0" sz="1450" spc="-10">
                <a:latin typeface="Times New Roman"/>
                <a:cs typeface="Times New Roman"/>
              </a:rPr>
              <a:t>and  was </a:t>
            </a:r>
            <a:r>
              <a:rPr dirty="0" sz="1450" spc="-5">
                <a:latin typeface="Times New Roman"/>
                <a:cs typeface="Times New Roman"/>
              </a:rPr>
              <a:t>not </a:t>
            </a:r>
            <a:r>
              <a:rPr dirty="0" sz="1450" spc="-10">
                <a:latin typeface="Times New Roman"/>
                <a:cs typeface="Times New Roman"/>
              </a:rPr>
              <a:t>sure </a:t>
            </a:r>
            <a:r>
              <a:rPr dirty="0" sz="1450" spc="-5">
                <a:latin typeface="Times New Roman"/>
                <a:cs typeface="Times New Roman"/>
              </a:rPr>
              <a:t>of you, </a:t>
            </a:r>
            <a:r>
              <a:rPr dirty="0" sz="1450" spc="-10">
                <a:latin typeface="Times New Roman"/>
                <a:cs typeface="Times New Roman"/>
              </a:rPr>
              <a:t>being </a:t>
            </a:r>
            <a:r>
              <a:rPr dirty="0" sz="1450" spc="-20">
                <a:latin typeface="Times New Roman"/>
                <a:cs typeface="Times New Roman"/>
              </a:rPr>
              <a:t>chiefly, </a:t>
            </a:r>
            <a:r>
              <a:rPr dirty="0" sz="1450" spc="-10">
                <a:latin typeface="Times New Roman"/>
                <a:cs typeface="Times New Roman"/>
              </a:rPr>
              <a:t>and for many </a:t>
            </a:r>
            <a:r>
              <a:rPr dirty="0" sz="1450" spc="-5">
                <a:latin typeface="Times New Roman"/>
                <a:cs typeface="Times New Roman"/>
              </a:rPr>
              <a:t>a good </a:t>
            </a:r>
            <a:r>
              <a:rPr dirty="0" sz="1450" spc="-10">
                <a:latin typeface="Times New Roman"/>
                <a:cs typeface="Times New Roman"/>
              </a:rPr>
              <a:t>cause, astonished at  the finding </a:t>
            </a:r>
            <a:r>
              <a:rPr dirty="0" sz="1450" spc="-5">
                <a:latin typeface="Times New Roman"/>
                <a:cs typeface="Times New Roman"/>
              </a:rPr>
              <a:t>you </a:t>
            </a:r>
            <a:r>
              <a:rPr dirty="0" sz="1450" spc="-20">
                <a:latin typeface="Times New Roman"/>
                <a:cs typeface="Times New Roman"/>
              </a:rPr>
              <a:t>together. </a:t>
            </a:r>
            <a:r>
              <a:rPr dirty="0" sz="1450" spc="-15">
                <a:latin typeface="Times New Roman"/>
                <a:cs typeface="Times New Roman"/>
              </a:rPr>
              <a:t>Moreover, </a:t>
            </a:r>
            <a:r>
              <a:rPr dirty="0" sz="1450" spc="-10">
                <a:latin typeface="Times New Roman"/>
                <a:cs typeface="Times New Roman"/>
              </a:rPr>
              <a:t>in the open, where </a:t>
            </a:r>
            <a:r>
              <a:rPr dirty="0" sz="1450" spc="-5">
                <a:latin typeface="Times New Roman"/>
                <a:cs typeface="Times New Roman"/>
              </a:rPr>
              <a:t>I </a:t>
            </a:r>
            <a:r>
              <a:rPr dirty="0" sz="1450" spc="-10">
                <a:latin typeface="Times New Roman"/>
                <a:cs typeface="Times New Roman"/>
              </a:rPr>
              <a:t>had to </a:t>
            </a:r>
            <a:r>
              <a:rPr dirty="0" sz="1450" spc="-5">
                <a:latin typeface="Times New Roman"/>
                <a:cs typeface="Times New Roman"/>
              </a:rPr>
              <a:t>go </a:t>
            </a:r>
            <a:r>
              <a:rPr dirty="0" sz="1450" spc="-10">
                <a:latin typeface="Times New Roman"/>
                <a:cs typeface="Times New Roman"/>
              </a:rPr>
              <a:t>slowly and  tap with my </a:t>
            </a:r>
            <a:r>
              <a:rPr dirty="0" sz="1450" spc="-15">
                <a:latin typeface="Times New Roman"/>
                <a:cs typeface="Times New Roman"/>
              </a:rPr>
              <a:t>staff, </a:t>
            </a:r>
            <a:r>
              <a:rPr dirty="0" sz="1450" spc="-5">
                <a:latin typeface="Times New Roman"/>
                <a:cs typeface="Times New Roman"/>
              </a:rPr>
              <a:t>I </a:t>
            </a:r>
            <a:r>
              <a:rPr dirty="0" sz="1450" spc="-10">
                <a:latin typeface="Times New Roman"/>
                <a:cs typeface="Times New Roman"/>
              </a:rPr>
              <a:t>feared to disclose myself. But see,” </a:t>
            </a:r>
            <a:r>
              <a:rPr dirty="0" sz="1450" spc="-5">
                <a:latin typeface="Times New Roman"/>
                <a:cs typeface="Times New Roman"/>
              </a:rPr>
              <a:t>he </a:t>
            </a:r>
            <a:r>
              <a:rPr dirty="0" sz="1450" spc="-10">
                <a:latin typeface="Times New Roman"/>
                <a:cs typeface="Times New Roman"/>
              </a:rPr>
              <a:t>added, “this </a:t>
            </a:r>
            <a:r>
              <a:rPr dirty="0" sz="1450" spc="-5">
                <a:latin typeface="Times New Roman"/>
                <a:cs typeface="Times New Roman"/>
              </a:rPr>
              <a:t>poor  </a:t>
            </a:r>
            <a:r>
              <a:rPr dirty="0" sz="1450" spc="-10">
                <a:latin typeface="Times New Roman"/>
                <a:cs typeface="Times New Roman"/>
              </a:rPr>
              <a:t>shrew begins </a:t>
            </a:r>
            <a:r>
              <a:rPr dirty="0" sz="1450" spc="-5">
                <a:latin typeface="Times New Roman"/>
                <a:cs typeface="Times New Roman"/>
              </a:rPr>
              <a:t>a </a:t>
            </a:r>
            <a:r>
              <a:rPr dirty="0" sz="1450" spc="-10">
                <a:latin typeface="Times New Roman"/>
                <a:cs typeface="Times New Roman"/>
              </a:rPr>
              <a:t>little to revive. A little </a:t>
            </a:r>
            <a:r>
              <a:rPr dirty="0" sz="1450" spc="-5">
                <a:latin typeface="Times New Roman"/>
                <a:cs typeface="Times New Roman"/>
              </a:rPr>
              <a:t>good </a:t>
            </a:r>
            <a:r>
              <a:rPr dirty="0" sz="1450" spc="-10">
                <a:latin typeface="Times New Roman"/>
                <a:cs typeface="Times New Roman"/>
              </a:rPr>
              <a:t>canary will comfort me the heart  </a:t>
            </a:r>
            <a:r>
              <a:rPr dirty="0" sz="1450" spc="-5">
                <a:latin typeface="Times New Roman"/>
                <a:cs typeface="Times New Roman"/>
              </a:rPr>
              <a:t>of</a:t>
            </a:r>
            <a:r>
              <a:rPr dirty="0" sz="1450" spc="-10">
                <a:latin typeface="Times New Roman"/>
                <a:cs typeface="Times New Roman"/>
              </a:rPr>
              <a:t> it.”</a:t>
            </a:r>
            <a:endParaRPr sz="1450">
              <a:latin typeface="Times New Roman"/>
              <a:cs typeface="Times New Roman"/>
            </a:endParaRPr>
          </a:p>
          <a:p>
            <a:pPr algn="just" marL="12700" marR="5715">
              <a:lnSpc>
                <a:spcPts val="1730"/>
              </a:lnSpc>
              <a:spcBef>
                <a:spcPts val="555"/>
              </a:spcBef>
            </a:pPr>
            <a:r>
              <a:rPr dirty="0" sz="1450" spc="-10">
                <a:latin typeface="Times New Roman"/>
                <a:cs typeface="Times New Roman"/>
              </a:rPr>
              <a:t>The knight, from under his long dress, produced </a:t>
            </a:r>
            <a:r>
              <a:rPr dirty="0" sz="1450" spc="-5">
                <a:latin typeface="Times New Roman"/>
                <a:cs typeface="Times New Roman"/>
              </a:rPr>
              <a:t>a </a:t>
            </a:r>
            <a:r>
              <a:rPr dirty="0" sz="1450" spc="-10">
                <a:latin typeface="Times New Roman"/>
                <a:cs typeface="Times New Roman"/>
              </a:rPr>
              <a:t>stout bottle, and began to  rub the temples and wet the lips </a:t>
            </a:r>
            <a:r>
              <a:rPr dirty="0" sz="1450" spc="-5">
                <a:latin typeface="Times New Roman"/>
                <a:cs typeface="Times New Roman"/>
              </a:rPr>
              <a:t>of </a:t>
            </a:r>
            <a:r>
              <a:rPr dirty="0" sz="1450" spc="-10">
                <a:latin typeface="Times New Roman"/>
                <a:cs typeface="Times New Roman"/>
              </a:rPr>
              <a:t>the patient, who returned gradually to  consciousness, and began to roll dim eyes from </a:t>
            </a:r>
            <a:r>
              <a:rPr dirty="0" sz="1450" spc="-5">
                <a:latin typeface="Times New Roman"/>
                <a:cs typeface="Times New Roman"/>
              </a:rPr>
              <a:t>one </a:t>
            </a:r>
            <a:r>
              <a:rPr dirty="0" sz="1450" spc="-10">
                <a:latin typeface="Times New Roman"/>
                <a:cs typeface="Times New Roman"/>
              </a:rPr>
              <a:t>to</a:t>
            </a:r>
            <a:r>
              <a:rPr dirty="0" sz="1450" spc="55">
                <a:latin typeface="Times New Roman"/>
                <a:cs typeface="Times New Roman"/>
              </a:rPr>
              <a:t> </a:t>
            </a:r>
            <a:r>
              <a:rPr dirty="0" sz="1450" spc="-20">
                <a:latin typeface="Times New Roman"/>
                <a:cs typeface="Times New Roman"/>
              </a:rPr>
              <a:t>another.</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“What </a:t>
            </a:r>
            <a:r>
              <a:rPr dirty="0" sz="1450" spc="-20">
                <a:latin typeface="Times New Roman"/>
                <a:cs typeface="Times New Roman"/>
              </a:rPr>
              <a:t>cheer, </a:t>
            </a:r>
            <a:r>
              <a:rPr dirty="0" sz="1450" spc="-10">
                <a:latin typeface="Times New Roman"/>
                <a:cs typeface="Times New Roman"/>
              </a:rPr>
              <a:t>Jack!” said Dick. “It was </a:t>
            </a:r>
            <a:r>
              <a:rPr dirty="0" sz="1450" spc="-5">
                <a:latin typeface="Times New Roman"/>
                <a:cs typeface="Times New Roman"/>
              </a:rPr>
              <a:t>no </a:t>
            </a:r>
            <a:r>
              <a:rPr dirty="0" sz="1450" spc="-20">
                <a:latin typeface="Times New Roman"/>
                <a:cs typeface="Times New Roman"/>
              </a:rPr>
              <a:t>leper, </a:t>
            </a:r>
            <a:r>
              <a:rPr dirty="0" sz="1450" spc="-10">
                <a:latin typeface="Times New Roman"/>
                <a:cs typeface="Times New Roman"/>
              </a:rPr>
              <a:t>after all; it was Sir Daniel!  See!”</a:t>
            </a:r>
            <a:endParaRPr sz="1450">
              <a:latin typeface="Times New Roman"/>
              <a:cs typeface="Times New Roman"/>
            </a:endParaRPr>
          </a:p>
          <a:p>
            <a:pPr marL="12700" marR="5715">
              <a:lnSpc>
                <a:spcPts val="1730"/>
              </a:lnSpc>
              <a:spcBef>
                <a:spcPts val="570"/>
              </a:spcBef>
            </a:pPr>
            <a:r>
              <a:rPr dirty="0" sz="1450" spc="-10">
                <a:latin typeface="Times New Roman"/>
                <a:cs typeface="Times New Roman"/>
              </a:rPr>
              <a:t>“Swallow me </a:t>
            </a:r>
            <a:r>
              <a:rPr dirty="0" sz="1450" spc="-5">
                <a:latin typeface="Times New Roman"/>
                <a:cs typeface="Times New Roman"/>
              </a:rPr>
              <a:t>a good </a:t>
            </a:r>
            <a:r>
              <a:rPr dirty="0" sz="1450" spc="-10">
                <a:latin typeface="Times New Roman"/>
                <a:cs typeface="Times New Roman"/>
              </a:rPr>
              <a:t>draught </a:t>
            </a:r>
            <a:r>
              <a:rPr dirty="0" sz="1450" spc="-5">
                <a:latin typeface="Times New Roman"/>
                <a:cs typeface="Times New Roman"/>
              </a:rPr>
              <a:t>of </a:t>
            </a:r>
            <a:r>
              <a:rPr dirty="0" sz="1450" spc="-10">
                <a:latin typeface="Times New Roman"/>
                <a:cs typeface="Times New Roman"/>
              </a:rPr>
              <a:t>this,” said the knight. “This will give </a:t>
            </a:r>
            <a:r>
              <a:rPr dirty="0" sz="1450" spc="-5">
                <a:latin typeface="Times New Roman"/>
                <a:cs typeface="Times New Roman"/>
              </a:rPr>
              <a:t>you  </a:t>
            </a:r>
            <a:r>
              <a:rPr dirty="0" sz="1450" spc="-10">
                <a:latin typeface="Times New Roman"/>
                <a:cs typeface="Times New Roman"/>
              </a:rPr>
              <a:t>manhood. </a:t>
            </a:r>
            <a:r>
              <a:rPr dirty="0" sz="1450" spc="-15">
                <a:latin typeface="Times New Roman"/>
                <a:cs typeface="Times New Roman"/>
              </a:rPr>
              <a:t>Thereafter, </a:t>
            </a:r>
            <a:r>
              <a:rPr dirty="0" sz="1450" spc="-5">
                <a:latin typeface="Times New Roman"/>
                <a:cs typeface="Times New Roman"/>
              </a:rPr>
              <a:t>I </a:t>
            </a:r>
            <a:r>
              <a:rPr dirty="0" sz="1450" spc="-10">
                <a:latin typeface="Times New Roman"/>
                <a:cs typeface="Times New Roman"/>
              </a:rPr>
              <a:t>will give </a:t>
            </a:r>
            <a:r>
              <a:rPr dirty="0" sz="1450" spc="-5">
                <a:latin typeface="Times New Roman"/>
                <a:cs typeface="Times New Roman"/>
              </a:rPr>
              <a:t>you </a:t>
            </a:r>
            <a:r>
              <a:rPr dirty="0" sz="1450" spc="-10">
                <a:latin typeface="Times New Roman"/>
                <a:cs typeface="Times New Roman"/>
              </a:rPr>
              <a:t>both </a:t>
            </a:r>
            <a:r>
              <a:rPr dirty="0" sz="1450" spc="-5">
                <a:latin typeface="Times New Roman"/>
                <a:cs typeface="Times New Roman"/>
              </a:rPr>
              <a:t>a </a:t>
            </a:r>
            <a:r>
              <a:rPr dirty="0" sz="1450" spc="-10">
                <a:latin typeface="Times New Roman"/>
                <a:cs typeface="Times New Roman"/>
              </a:rPr>
              <a:t>meal, and we shall all three </a:t>
            </a:r>
            <a:r>
              <a:rPr dirty="0" sz="1450" spc="-5">
                <a:latin typeface="Times New Roman"/>
                <a:cs typeface="Times New Roman"/>
              </a:rPr>
              <a:t>on </a:t>
            </a:r>
            <a:r>
              <a:rPr dirty="0" sz="1450" spc="-10">
                <a:latin typeface="Times New Roman"/>
                <a:cs typeface="Times New Roman"/>
              </a:rPr>
              <a:t>to  </a:t>
            </a:r>
            <a:r>
              <a:rPr dirty="0" sz="1450" spc="-15">
                <a:latin typeface="Times New Roman"/>
                <a:cs typeface="Times New Roman"/>
              </a:rPr>
              <a:t>Tunstall. </a:t>
            </a:r>
            <a:r>
              <a:rPr dirty="0" sz="1450" spc="-20">
                <a:latin typeface="Times New Roman"/>
                <a:cs typeface="Times New Roman"/>
              </a:rPr>
              <a:t>For, </a:t>
            </a:r>
            <a:r>
              <a:rPr dirty="0" sz="1450" spc="-10">
                <a:latin typeface="Times New Roman"/>
                <a:cs typeface="Times New Roman"/>
              </a:rPr>
              <a:t>Dick,” </a:t>
            </a:r>
            <a:r>
              <a:rPr dirty="0" sz="1450" spc="-5">
                <a:latin typeface="Times New Roman"/>
                <a:cs typeface="Times New Roman"/>
              </a:rPr>
              <a:t>he </a:t>
            </a:r>
            <a:r>
              <a:rPr dirty="0" sz="1450" spc="-10">
                <a:latin typeface="Times New Roman"/>
                <a:cs typeface="Times New Roman"/>
              </a:rPr>
              <a:t>continued, laying forth bread and meat </a:t>
            </a:r>
            <a:r>
              <a:rPr dirty="0" sz="1450" spc="-5">
                <a:latin typeface="Times New Roman"/>
                <a:cs typeface="Times New Roman"/>
              </a:rPr>
              <a:t>upon </a:t>
            </a:r>
            <a:r>
              <a:rPr dirty="0" sz="1450" spc="-10">
                <a:latin typeface="Times New Roman"/>
                <a:cs typeface="Times New Roman"/>
              </a:rPr>
              <a:t>the  grass, “I will avow to </a:t>
            </a:r>
            <a:r>
              <a:rPr dirty="0" sz="1450" spc="-5">
                <a:latin typeface="Times New Roman"/>
                <a:cs typeface="Times New Roman"/>
              </a:rPr>
              <a:t>you, </a:t>
            </a:r>
            <a:r>
              <a:rPr dirty="0" sz="1450" spc="-10">
                <a:latin typeface="Times New Roman"/>
                <a:cs typeface="Times New Roman"/>
              </a:rPr>
              <a:t>in all </a:t>
            </a:r>
            <a:r>
              <a:rPr dirty="0" sz="1450" spc="-5">
                <a:latin typeface="Times New Roman"/>
                <a:cs typeface="Times New Roman"/>
              </a:rPr>
              <a:t>good </a:t>
            </a:r>
            <a:r>
              <a:rPr dirty="0" sz="1450" spc="-10">
                <a:latin typeface="Times New Roman"/>
                <a:cs typeface="Times New Roman"/>
              </a:rPr>
              <a:t>conscience, it irks me sorely to </a:t>
            </a:r>
            <a:r>
              <a:rPr dirty="0" sz="1450" spc="-5">
                <a:latin typeface="Times New Roman"/>
                <a:cs typeface="Times New Roman"/>
              </a:rPr>
              <a:t>be </a:t>
            </a:r>
            <a:r>
              <a:rPr dirty="0" sz="1450" spc="-10">
                <a:latin typeface="Times New Roman"/>
                <a:cs typeface="Times New Roman"/>
              </a:rPr>
              <a:t>safe  between four walls. Not since </a:t>
            </a:r>
            <a:r>
              <a:rPr dirty="0" sz="1450" spc="-5">
                <a:latin typeface="Times New Roman"/>
                <a:cs typeface="Times New Roman"/>
              </a:rPr>
              <a:t>I </a:t>
            </a:r>
            <a:r>
              <a:rPr dirty="0" sz="1450" spc="-10">
                <a:latin typeface="Times New Roman"/>
                <a:cs typeface="Times New Roman"/>
              </a:rPr>
              <a:t>backed </a:t>
            </a:r>
            <a:r>
              <a:rPr dirty="0" sz="1450" spc="-5">
                <a:latin typeface="Times New Roman"/>
                <a:cs typeface="Times New Roman"/>
              </a:rPr>
              <a:t>a </a:t>
            </a:r>
            <a:r>
              <a:rPr dirty="0" sz="1450" spc="-10">
                <a:latin typeface="Times New Roman"/>
                <a:cs typeface="Times New Roman"/>
              </a:rPr>
              <a:t>horse have </a:t>
            </a:r>
            <a:r>
              <a:rPr dirty="0" sz="1450" spc="-5">
                <a:latin typeface="Times New Roman"/>
                <a:cs typeface="Times New Roman"/>
              </a:rPr>
              <a:t>I </a:t>
            </a:r>
            <a:r>
              <a:rPr dirty="0" sz="1450" spc="-10">
                <a:latin typeface="Times New Roman"/>
                <a:cs typeface="Times New Roman"/>
              </a:rPr>
              <a:t>been pressed so hard;  peril </a:t>
            </a:r>
            <a:r>
              <a:rPr dirty="0" sz="1450" spc="-5">
                <a:latin typeface="Times New Roman"/>
                <a:cs typeface="Times New Roman"/>
              </a:rPr>
              <a:t>of </a:t>
            </a:r>
            <a:r>
              <a:rPr dirty="0" sz="1450" spc="-10">
                <a:latin typeface="Times New Roman"/>
                <a:cs typeface="Times New Roman"/>
              </a:rPr>
              <a:t>life, jeopardy </a:t>
            </a:r>
            <a:r>
              <a:rPr dirty="0" sz="1450" spc="-5">
                <a:latin typeface="Times New Roman"/>
                <a:cs typeface="Times New Roman"/>
              </a:rPr>
              <a:t>of </a:t>
            </a:r>
            <a:r>
              <a:rPr dirty="0" sz="1450" spc="-10">
                <a:latin typeface="Times New Roman"/>
                <a:cs typeface="Times New Roman"/>
              </a:rPr>
              <a:t>land and livelihood, and to sum </a:t>
            </a:r>
            <a:r>
              <a:rPr dirty="0" sz="1450" spc="-5">
                <a:latin typeface="Times New Roman"/>
                <a:cs typeface="Times New Roman"/>
              </a:rPr>
              <a:t>up, </a:t>
            </a:r>
            <a:r>
              <a:rPr dirty="0" sz="1450" spc="-10">
                <a:latin typeface="Times New Roman"/>
                <a:cs typeface="Times New Roman"/>
              </a:rPr>
              <a:t>all these losels in  the wood to </a:t>
            </a:r>
            <a:r>
              <a:rPr dirty="0" sz="1450" spc="-5">
                <a:latin typeface="Times New Roman"/>
                <a:cs typeface="Times New Roman"/>
              </a:rPr>
              <a:t>hunt </a:t>
            </a:r>
            <a:r>
              <a:rPr dirty="0" sz="1450" spc="-10">
                <a:latin typeface="Times New Roman"/>
                <a:cs typeface="Times New Roman"/>
              </a:rPr>
              <a:t>me down. But </a:t>
            </a:r>
            <a:r>
              <a:rPr dirty="0" sz="1450" spc="-5">
                <a:latin typeface="Times New Roman"/>
                <a:cs typeface="Times New Roman"/>
              </a:rPr>
              <a:t>I be not </a:t>
            </a:r>
            <a:r>
              <a:rPr dirty="0" sz="1450" spc="-10">
                <a:latin typeface="Times New Roman"/>
                <a:cs typeface="Times New Roman"/>
              </a:rPr>
              <a:t>yet shent. Some </a:t>
            </a:r>
            <a:r>
              <a:rPr dirty="0" sz="1450" spc="-5">
                <a:latin typeface="Times New Roman"/>
                <a:cs typeface="Times New Roman"/>
              </a:rPr>
              <a:t>of </a:t>
            </a:r>
            <a:r>
              <a:rPr dirty="0" sz="1450" spc="-10">
                <a:latin typeface="Times New Roman"/>
                <a:cs typeface="Times New Roman"/>
              </a:rPr>
              <a:t>my lads will pick  me their way home. Hatch hath ten fellows; Selden, </a:t>
            </a:r>
            <a:r>
              <a:rPr dirty="0" sz="1450" spc="-5">
                <a:latin typeface="Times New Roman"/>
                <a:cs typeface="Times New Roman"/>
              </a:rPr>
              <a:t>he </a:t>
            </a:r>
            <a:r>
              <a:rPr dirty="0" sz="1450" spc="-10">
                <a:latin typeface="Times New Roman"/>
                <a:cs typeface="Times New Roman"/>
              </a:rPr>
              <a:t>had six. </a:t>
            </a:r>
            <a:r>
              <a:rPr dirty="0" sz="1450" spc="-35">
                <a:latin typeface="Times New Roman"/>
                <a:cs typeface="Times New Roman"/>
              </a:rPr>
              <a:t>Nay, </a:t>
            </a:r>
            <a:r>
              <a:rPr dirty="0" sz="1450" spc="-10">
                <a:latin typeface="Times New Roman"/>
                <a:cs typeface="Times New Roman"/>
              </a:rPr>
              <a:t>we shall  soon </a:t>
            </a:r>
            <a:r>
              <a:rPr dirty="0" sz="1450" spc="-5">
                <a:latin typeface="Times New Roman"/>
                <a:cs typeface="Times New Roman"/>
              </a:rPr>
              <a:t>be </a:t>
            </a:r>
            <a:r>
              <a:rPr dirty="0" sz="1450" spc="-10">
                <a:latin typeface="Times New Roman"/>
                <a:cs typeface="Times New Roman"/>
              </a:rPr>
              <a:t>strong again; and if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but buy </a:t>
            </a:r>
            <a:r>
              <a:rPr dirty="0" sz="1450" spc="-10">
                <a:latin typeface="Times New Roman"/>
                <a:cs typeface="Times New Roman"/>
              </a:rPr>
              <a:t>my peace with my right fortunate  and undeserving Lord </a:t>
            </a:r>
            <a:r>
              <a:rPr dirty="0" sz="1450" spc="-5">
                <a:latin typeface="Times New Roman"/>
                <a:cs typeface="Times New Roman"/>
              </a:rPr>
              <a:t>of </a:t>
            </a:r>
            <a:r>
              <a:rPr dirty="0" sz="1450" spc="-40">
                <a:latin typeface="Times New Roman"/>
                <a:cs typeface="Times New Roman"/>
              </a:rPr>
              <a:t>York, </a:t>
            </a:r>
            <a:r>
              <a:rPr dirty="0" sz="1450" spc="-30">
                <a:latin typeface="Times New Roman"/>
                <a:cs typeface="Times New Roman"/>
              </a:rPr>
              <a:t>why, </a:t>
            </a:r>
            <a:r>
              <a:rPr dirty="0" sz="1450" spc="-10">
                <a:latin typeface="Times New Roman"/>
                <a:cs typeface="Times New Roman"/>
              </a:rPr>
              <a:t>Dick, we’ll </a:t>
            </a:r>
            <a:r>
              <a:rPr dirty="0" sz="1450" spc="-5">
                <a:latin typeface="Times New Roman"/>
                <a:cs typeface="Times New Roman"/>
              </a:rPr>
              <a:t>be a </a:t>
            </a:r>
            <a:r>
              <a:rPr dirty="0" sz="1450" spc="-10">
                <a:latin typeface="Times New Roman"/>
                <a:cs typeface="Times New Roman"/>
              </a:rPr>
              <a:t>man again and </a:t>
            </a:r>
            <a:r>
              <a:rPr dirty="0" sz="1450" spc="-5">
                <a:latin typeface="Times New Roman"/>
                <a:cs typeface="Times New Roman"/>
              </a:rPr>
              <a:t>go </a:t>
            </a:r>
            <a:r>
              <a:rPr dirty="0" sz="1450" spc="-10">
                <a:latin typeface="Times New Roman"/>
                <a:cs typeface="Times New Roman"/>
              </a:rPr>
              <a:t>a-  horseback!”</a:t>
            </a:r>
            <a:endParaRPr sz="1450">
              <a:latin typeface="Times New Roman"/>
              <a:cs typeface="Times New Roman"/>
            </a:endParaRPr>
          </a:p>
          <a:p>
            <a:pPr marL="12700" marR="6985">
              <a:lnSpc>
                <a:spcPts val="1730"/>
              </a:lnSpc>
              <a:spcBef>
                <a:spcPts val="560"/>
              </a:spcBef>
            </a:pPr>
            <a:r>
              <a:rPr dirty="0" sz="1450" spc="-10">
                <a:latin typeface="Times New Roman"/>
                <a:cs typeface="Times New Roman"/>
              </a:rPr>
              <a:t>And so saying, the </a:t>
            </a:r>
            <a:r>
              <a:rPr dirty="0" sz="1450" spc="-5">
                <a:latin typeface="Times New Roman"/>
                <a:cs typeface="Times New Roman"/>
              </a:rPr>
              <a:t>knight </a:t>
            </a:r>
            <a:r>
              <a:rPr dirty="0" sz="1450" spc="-10">
                <a:latin typeface="Times New Roman"/>
                <a:cs typeface="Times New Roman"/>
              </a:rPr>
              <a:t>filled himself </a:t>
            </a:r>
            <a:r>
              <a:rPr dirty="0" sz="1450" spc="-5">
                <a:latin typeface="Times New Roman"/>
                <a:cs typeface="Times New Roman"/>
              </a:rPr>
              <a:t>a </a:t>
            </a:r>
            <a:r>
              <a:rPr dirty="0" sz="1450" spc="-10">
                <a:latin typeface="Times New Roman"/>
                <a:cs typeface="Times New Roman"/>
              </a:rPr>
              <a:t>horn </a:t>
            </a:r>
            <a:r>
              <a:rPr dirty="0" sz="1450" spc="-5">
                <a:latin typeface="Times New Roman"/>
                <a:cs typeface="Times New Roman"/>
              </a:rPr>
              <a:t>of </a:t>
            </a:r>
            <a:r>
              <a:rPr dirty="0" sz="1450" spc="-25">
                <a:latin typeface="Times New Roman"/>
                <a:cs typeface="Times New Roman"/>
              </a:rPr>
              <a:t>canary, </a:t>
            </a:r>
            <a:r>
              <a:rPr dirty="0" sz="1450" spc="-10">
                <a:latin typeface="Times New Roman"/>
                <a:cs typeface="Times New Roman"/>
              </a:rPr>
              <a:t>and pledged his ward  in dumb</a:t>
            </a:r>
            <a:r>
              <a:rPr dirty="0" sz="1450" spc="-5">
                <a:latin typeface="Times New Roman"/>
                <a:cs typeface="Times New Roman"/>
              </a:rPr>
              <a:t> </a:t>
            </a:r>
            <a:r>
              <a:rPr dirty="0" sz="1450" spc="-25">
                <a:latin typeface="Times New Roman"/>
                <a:cs typeface="Times New Roman"/>
              </a:rPr>
              <a:t>show.</a:t>
            </a:r>
            <a:endParaRPr sz="1450">
              <a:latin typeface="Times New Roman"/>
              <a:cs typeface="Times New Roman"/>
            </a:endParaRPr>
          </a:p>
          <a:p>
            <a:pPr marL="12700" marR="1473835">
              <a:lnSpc>
                <a:spcPts val="2300"/>
              </a:lnSpc>
              <a:spcBef>
                <a:spcPts val="120"/>
              </a:spcBef>
            </a:pPr>
            <a:r>
              <a:rPr dirty="0" sz="1450" spc="-10">
                <a:latin typeface="Times New Roman"/>
                <a:cs typeface="Times New Roman"/>
              </a:rPr>
              <a:t>“Selden,” Dick faltered—“Selden”—And </a:t>
            </a:r>
            <a:r>
              <a:rPr dirty="0" sz="1450" spc="-5">
                <a:latin typeface="Times New Roman"/>
                <a:cs typeface="Times New Roman"/>
              </a:rPr>
              <a:t>he </a:t>
            </a:r>
            <a:r>
              <a:rPr dirty="0" sz="1450" spc="-10">
                <a:latin typeface="Times New Roman"/>
                <a:cs typeface="Times New Roman"/>
              </a:rPr>
              <a:t>paused again.  Sir Daniel </a:t>
            </a:r>
            <a:r>
              <a:rPr dirty="0" sz="1450" spc="-5">
                <a:latin typeface="Times New Roman"/>
                <a:cs typeface="Times New Roman"/>
              </a:rPr>
              <a:t>put </a:t>
            </a:r>
            <a:r>
              <a:rPr dirty="0" sz="1450" spc="-10">
                <a:latin typeface="Times New Roman"/>
                <a:cs typeface="Times New Roman"/>
              </a:rPr>
              <a:t>down the wine</a:t>
            </a:r>
            <a:r>
              <a:rPr dirty="0" sz="1450" spc="15">
                <a:latin typeface="Times New Roman"/>
                <a:cs typeface="Times New Roman"/>
              </a:rPr>
              <a:t> </a:t>
            </a:r>
            <a:r>
              <a:rPr dirty="0" sz="1450" spc="-10">
                <a:latin typeface="Times New Roman"/>
                <a:cs typeface="Times New Roman"/>
              </a:rPr>
              <a:t>untasted.</a:t>
            </a:r>
            <a:endParaRPr sz="1450">
              <a:latin typeface="Times New Roman"/>
              <a:cs typeface="Times New Roman"/>
            </a:endParaRPr>
          </a:p>
          <a:p>
            <a:pPr marL="12700" marR="468630">
              <a:lnSpc>
                <a:spcPts val="2300"/>
              </a:lnSpc>
              <a:spcBef>
                <a:spcPts val="5"/>
              </a:spcBef>
            </a:pPr>
            <a:r>
              <a:rPr dirty="0" sz="1450" spc="-10">
                <a:latin typeface="Times New Roman"/>
                <a:cs typeface="Times New Roman"/>
              </a:rPr>
              <a:t>“How!” </a:t>
            </a:r>
            <a:r>
              <a:rPr dirty="0" sz="1450" spc="-5">
                <a:latin typeface="Times New Roman"/>
                <a:cs typeface="Times New Roman"/>
              </a:rPr>
              <a:t>he </a:t>
            </a:r>
            <a:r>
              <a:rPr dirty="0" sz="1450" spc="-10">
                <a:latin typeface="Times New Roman"/>
                <a:cs typeface="Times New Roman"/>
              </a:rPr>
              <a:t>cried, in </a:t>
            </a:r>
            <a:r>
              <a:rPr dirty="0" sz="1450" spc="-5">
                <a:latin typeface="Times New Roman"/>
                <a:cs typeface="Times New Roman"/>
              </a:rPr>
              <a:t>a </a:t>
            </a:r>
            <a:r>
              <a:rPr dirty="0" sz="1450" spc="-10">
                <a:latin typeface="Times New Roman"/>
                <a:cs typeface="Times New Roman"/>
              </a:rPr>
              <a:t>changed voice. “Selden? Speak! What </a:t>
            </a:r>
            <a:r>
              <a:rPr dirty="0" sz="1450" spc="-5">
                <a:latin typeface="Times New Roman"/>
                <a:cs typeface="Times New Roman"/>
              </a:rPr>
              <a:t>of </a:t>
            </a:r>
            <a:r>
              <a:rPr dirty="0" sz="1450" spc="-10">
                <a:latin typeface="Times New Roman"/>
                <a:cs typeface="Times New Roman"/>
              </a:rPr>
              <a:t>Selden?”  Dick stammered forth the tale </a:t>
            </a:r>
            <a:r>
              <a:rPr dirty="0" sz="1450" spc="-5">
                <a:latin typeface="Times New Roman"/>
                <a:cs typeface="Times New Roman"/>
              </a:rPr>
              <a:t>of </a:t>
            </a:r>
            <a:r>
              <a:rPr dirty="0" sz="1450" spc="-10">
                <a:latin typeface="Times New Roman"/>
                <a:cs typeface="Times New Roman"/>
              </a:rPr>
              <a:t>the ambush and the</a:t>
            </a:r>
            <a:r>
              <a:rPr dirty="0" sz="1450" spc="45">
                <a:latin typeface="Times New Roman"/>
                <a:cs typeface="Times New Roman"/>
              </a:rPr>
              <a:t> </a:t>
            </a:r>
            <a:r>
              <a:rPr dirty="0" sz="1450" spc="-10">
                <a:latin typeface="Times New Roman"/>
                <a:cs typeface="Times New Roman"/>
              </a:rPr>
              <a:t>massacre.</a:t>
            </a:r>
            <a:endParaRPr sz="145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075" cy="9318625"/>
          </a:xfrm>
          <a:prstGeom prst="rect">
            <a:avLst/>
          </a:prstGeom>
        </p:spPr>
        <p:txBody>
          <a:bodyPr wrap="square" lIns="0" tIns="12700" rIns="0" bIns="0" rtlCol="0" vert="horz">
            <a:spAutoFit/>
          </a:bodyPr>
          <a:lstStyle/>
          <a:p>
            <a:pPr algn="just" marL="12700" marR="3058795">
              <a:lnSpc>
                <a:spcPct val="132400"/>
              </a:lnSpc>
              <a:spcBef>
                <a:spcPts val="100"/>
              </a:spcBef>
            </a:pPr>
            <a:r>
              <a:rPr dirty="0" sz="1450" spc="-10">
                <a:latin typeface="Times New Roman"/>
                <a:cs typeface="Times New Roman"/>
              </a:rPr>
              <a:t>“What is it, Appleyard?” asked Dick.  </a:t>
            </a:r>
            <a:r>
              <a:rPr dirty="0" sz="1450" spc="-30">
                <a:latin typeface="Times New Roman"/>
                <a:cs typeface="Times New Roman"/>
              </a:rPr>
              <a:t>“Why, </a:t>
            </a:r>
            <a:r>
              <a:rPr dirty="0" sz="1450" spc="-10">
                <a:latin typeface="Times New Roman"/>
                <a:cs typeface="Times New Roman"/>
              </a:rPr>
              <a:t>the birds,” said</a:t>
            </a:r>
            <a:r>
              <a:rPr dirty="0" sz="1450" spc="30">
                <a:latin typeface="Times New Roman"/>
                <a:cs typeface="Times New Roman"/>
              </a:rPr>
              <a:t> </a:t>
            </a:r>
            <a:r>
              <a:rPr dirty="0" sz="1450" spc="-10">
                <a:latin typeface="Times New Roman"/>
                <a:cs typeface="Times New Roman"/>
              </a:rPr>
              <a:t>Appleyard.</a:t>
            </a:r>
            <a:endParaRPr sz="1450">
              <a:latin typeface="Times New Roman"/>
              <a:cs typeface="Times New Roman"/>
            </a:endParaRPr>
          </a:p>
          <a:p>
            <a:pPr algn="just" marL="12700" marR="8890">
              <a:lnSpc>
                <a:spcPts val="1730"/>
              </a:lnSpc>
              <a:spcBef>
                <a:spcPts val="630"/>
              </a:spcBef>
            </a:pPr>
            <a:r>
              <a:rPr dirty="0" sz="1450" spc="-10">
                <a:latin typeface="Times New Roman"/>
                <a:cs typeface="Times New Roman"/>
              </a:rPr>
              <a:t>And, sure </a:t>
            </a:r>
            <a:r>
              <a:rPr dirty="0" sz="1450" spc="-5">
                <a:latin typeface="Times New Roman"/>
                <a:cs typeface="Times New Roman"/>
              </a:rPr>
              <a:t>enough, </a:t>
            </a:r>
            <a:r>
              <a:rPr dirty="0" sz="1450" spc="-10">
                <a:latin typeface="Times New Roman"/>
                <a:cs typeface="Times New Roman"/>
              </a:rPr>
              <a:t>over the top </a:t>
            </a:r>
            <a:r>
              <a:rPr dirty="0" sz="1450" spc="-5">
                <a:latin typeface="Times New Roman"/>
                <a:cs typeface="Times New Roman"/>
              </a:rPr>
              <a:t>of </a:t>
            </a:r>
            <a:r>
              <a:rPr dirty="0" sz="1450" spc="-10">
                <a:latin typeface="Times New Roman"/>
                <a:cs typeface="Times New Roman"/>
              </a:rPr>
              <a:t>the forest, where it ran down in </a:t>
            </a:r>
            <a:r>
              <a:rPr dirty="0" sz="1450" spc="-5">
                <a:latin typeface="Times New Roman"/>
                <a:cs typeface="Times New Roman"/>
              </a:rPr>
              <a:t>a tongue  </a:t>
            </a:r>
            <a:r>
              <a:rPr dirty="0" sz="1450" spc="-10">
                <a:latin typeface="Times New Roman"/>
                <a:cs typeface="Times New Roman"/>
              </a:rPr>
              <a:t>among the meadows, and ended in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goodly green elms, about </a:t>
            </a:r>
            <a:r>
              <a:rPr dirty="0" sz="1450" spc="-5">
                <a:latin typeface="Times New Roman"/>
                <a:cs typeface="Times New Roman"/>
              </a:rPr>
              <a:t>a  </a:t>
            </a:r>
            <a:r>
              <a:rPr dirty="0" sz="1450" spc="-10">
                <a:latin typeface="Times New Roman"/>
                <a:cs typeface="Times New Roman"/>
              </a:rPr>
              <a:t>bowshot from the field where they were standing, </a:t>
            </a:r>
            <a:r>
              <a:rPr dirty="0" sz="1450" spc="-5">
                <a:latin typeface="Times New Roman"/>
                <a:cs typeface="Times New Roman"/>
              </a:rPr>
              <a:t>a </a:t>
            </a:r>
            <a:r>
              <a:rPr dirty="0" sz="1450" spc="-10">
                <a:latin typeface="Times New Roman"/>
                <a:cs typeface="Times New Roman"/>
              </a:rPr>
              <a:t>flight </a:t>
            </a:r>
            <a:r>
              <a:rPr dirty="0" sz="1450" spc="-5">
                <a:latin typeface="Times New Roman"/>
                <a:cs typeface="Times New Roman"/>
              </a:rPr>
              <a:t>of </a:t>
            </a:r>
            <a:r>
              <a:rPr dirty="0" sz="1450" spc="-10">
                <a:latin typeface="Times New Roman"/>
                <a:cs typeface="Times New Roman"/>
              </a:rPr>
              <a:t>birds was  skimming to and fro, in evident</a:t>
            </a:r>
            <a:r>
              <a:rPr dirty="0" sz="1450" spc="20">
                <a:latin typeface="Times New Roman"/>
                <a:cs typeface="Times New Roman"/>
              </a:rPr>
              <a:t> </a:t>
            </a:r>
            <a:r>
              <a:rPr dirty="0" sz="1450" spc="-20">
                <a:latin typeface="Times New Roman"/>
                <a:cs typeface="Times New Roman"/>
              </a:rPr>
              <a:t>disorder.</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“What </a:t>
            </a:r>
            <a:r>
              <a:rPr dirty="0" sz="1450" spc="-5">
                <a:latin typeface="Times New Roman"/>
                <a:cs typeface="Times New Roman"/>
              </a:rPr>
              <a:t>of </a:t>
            </a:r>
            <a:r>
              <a:rPr dirty="0" sz="1450" spc="-10">
                <a:latin typeface="Times New Roman"/>
                <a:cs typeface="Times New Roman"/>
              </a:rPr>
              <a:t>the birds?” said</a:t>
            </a:r>
            <a:r>
              <a:rPr dirty="0" sz="1450" spc="5">
                <a:latin typeface="Times New Roman"/>
                <a:cs typeface="Times New Roman"/>
              </a:rPr>
              <a:t> </a:t>
            </a:r>
            <a:r>
              <a:rPr dirty="0" sz="1450" spc="-10">
                <a:latin typeface="Times New Roman"/>
                <a:cs typeface="Times New Roman"/>
              </a:rPr>
              <a:t>Bennet.</a:t>
            </a:r>
            <a:endParaRPr sz="1450">
              <a:latin typeface="Times New Roman"/>
              <a:cs typeface="Times New Roman"/>
            </a:endParaRPr>
          </a:p>
          <a:p>
            <a:pPr algn="just" marL="12700" marR="6350">
              <a:lnSpc>
                <a:spcPts val="1730"/>
              </a:lnSpc>
              <a:spcBef>
                <a:spcPts val="630"/>
              </a:spcBef>
            </a:pPr>
            <a:r>
              <a:rPr dirty="0" sz="1450" spc="-35">
                <a:latin typeface="Times New Roman"/>
                <a:cs typeface="Times New Roman"/>
              </a:rPr>
              <a:t>“Ay!” </a:t>
            </a:r>
            <a:r>
              <a:rPr dirty="0" sz="1450" spc="-10">
                <a:latin typeface="Times New Roman"/>
                <a:cs typeface="Times New Roman"/>
              </a:rPr>
              <a:t>returned Appleyard, “y’ are </a:t>
            </a:r>
            <a:r>
              <a:rPr dirty="0" sz="1450" spc="-5">
                <a:latin typeface="Times New Roman"/>
                <a:cs typeface="Times New Roman"/>
              </a:rPr>
              <a:t>a </a:t>
            </a:r>
            <a:r>
              <a:rPr dirty="0" sz="1450" spc="-10">
                <a:latin typeface="Times New Roman"/>
                <a:cs typeface="Times New Roman"/>
              </a:rPr>
              <a:t>wise man to </a:t>
            </a:r>
            <a:r>
              <a:rPr dirty="0" sz="1450" spc="-5">
                <a:latin typeface="Times New Roman"/>
                <a:cs typeface="Times New Roman"/>
              </a:rPr>
              <a:t>go </a:t>
            </a:r>
            <a:r>
              <a:rPr dirty="0" sz="1450" spc="-10">
                <a:latin typeface="Times New Roman"/>
                <a:cs typeface="Times New Roman"/>
              </a:rPr>
              <a:t>to </a:t>
            </a:r>
            <a:r>
              <a:rPr dirty="0" sz="1450" spc="-25">
                <a:latin typeface="Times New Roman"/>
                <a:cs typeface="Times New Roman"/>
              </a:rPr>
              <a:t>war, </a:t>
            </a:r>
            <a:r>
              <a:rPr dirty="0" sz="1450" spc="-10">
                <a:latin typeface="Times New Roman"/>
                <a:cs typeface="Times New Roman"/>
              </a:rPr>
              <a:t>Master Bennet.  Birds are </a:t>
            </a:r>
            <a:r>
              <a:rPr dirty="0" sz="1450" spc="-5">
                <a:latin typeface="Times New Roman"/>
                <a:cs typeface="Times New Roman"/>
              </a:rPr>
              <a:t>a good </a:t>
            </a:r>
            <a:r>
              <a:rPr dirty="0" sz="1450" spc="-10">
                <a:latin typeface="Times New Roman"/>
                <a:cs typeface="Times New Roman"/>
              </a:rPr>
              <a:t>sentry; in forest places they </a:t>
            </a:r>
            <a:r>
              <a:rPr dirty="0" sz="1450" spc="-5">
                <a:latin typeface="Times New Roman"/>
                <a:cs typeface="Times New Roman"/>
              </a:rPr>
              <a:t>be </a:t>
            </a:r>
            <a:r>
              <a:rPr dirty="0" sz="1450" spc="-10">
                <a:latin typeface="Times New Roman"/>
                <a:cs typeface="Times New Roman"/>
              </a:rPr>
              <a:t>the first line </a:t>
            </a:r>
            <a:r>
              <a:rPr dirty="0" sz="1450" spc="-5">
                <a:latin typeface="Times New Roman"/>
                <a:cs typeface="Times New Roman"/>
              </a:rPr>
              <a:t>of </a:t>
            </a:r>
            <a:r>
              <a:rPr dirty="0" sz="1450" spc="-10">
                <a:latin typeface="Times New Roman"/>
                <a:cs typeface="Times New Roman"/>
              </a:rPr>
              <a:t>battle. Look  </a:t>
            </a:r>
            <a:r>
              <a:rPr dirty="0" sz="1450" spc="-5">
                <a:latin typeface="Times New Roman"/>
                <a:cs typeface="Times New Roman"/>
              </a:rPr>
              <a:t>you, </a:t>
            </a:r>
            <a:r>
              <a:rPr dirty="0" sz="1450" spc="-30">
                <a:latin typeface="Times New Roman"/>
                <a:cs typeface="Times New Roman"/>
              </a:rPr>
              <a:t>now, </a:t>
            </a:r>
            <a:r>
              <a:rPr dirty="0" sz="1450" spc="-10">
                <a:latin typeface="Times New Roman"/>
                <a:cs typeface="Times New Roman"/>
              </a:rPr>
              <a:t>if we lay here in camp, there might </a:t>
            </a:r>
            <a:r>
              <a:rPr dirty="0" sz="1450" spc="-5">
                <a:latin typeface="Times New Roman"/>
                <a:cs typeface="Times New Roman"/>
              </a:rPr>
              <a:t>be </a:t>
            </a:r>
            <a:r>
              <a:rPr dirty="0" sz="1450" spc="-10">
                <a:latin typeface="Times New Roman"/>
                <a:cs typeface="Times New Roman"/>
              </a:rPr>
              <a:t>archers skulking down to get  the wind </a:t>
            </a:r>
            <a:r>
              <a:rPr dirty="0" sz="1450" spc="-5">
                <a:latin typeface="Times New Roman"/>
                <a:cs typeface="Times New Roman"/>
              </a:rPr>
              <a:t>of </a:t>
            </a:r>
            <a:r>
              <a:rPr dirty="0" sz="1450" spc="-10">
                <a:latin typeface="Times New Roman"/>
                <a:cs typeface="Times New Roman"/>
              </a:rPr>
              <a:t>us; and here would </a:t>
            </a:r>
            <a:r>
              <a:rPr dirty="0" sz="1450" spc="-5">
                <a:latin typeface="Times New Roman"/>
                <a:cs typeface="Times New Roman"/>
              </a:rPr>
              <a:t>you </a:t>
            </a:r>
            <a:r>
              <a:rPr dirty="0" sz="1450" spc="-10">
                <a:latin typeface="Times New Roman"/>
                <a:cs typeface="Times New Roman"/>
              </a:rPr>
              <a:t>be, </a:t>
            </a:r>
            <a:r>
              <a:rPr dirty="0" sz="1450" spc="-5">
                <a:latin typeface="Times New Roman"/>
                <a:cs typeface="Times New Roman"/>
              </a:rPr>
              <a:t>none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wiser!”</a:t>
            </a:r>
            <a:endParaRPr sz="1450">
              <a:latin typeface="Times New Roman"/>
              <a:cs typeface="Times New Roman"/>
            </a:endParaRPr>
          </a:p>
          <a:p>
            <a:pPr algn="just" marL="12700" marR="5715">
              <a:lnSpc>
                <a:spcPts val="1730"/>
              </a:lnSpc>
              <a:spcBef>
                <a:spcPts val="570"/>
              </a:spcBef>
            </a:pPr>
            <a:r>
              <a:rPr dirty="0" sz="1450" spc="-30">
                <a:latin typeface="Times New Roman"/>
                <a:cs typeface="Times New Roman"/>
              </a:rPr>
              <a:t>“Why, </a:t>
            </a:r>
            <a:r>
              <a:rPr dirty="0" sz="1450" spc="-10">
                <a:latin typeface="Times New Roman"/>
                <a:cs typeface="Times New Roman"/>
              </a:rPr>
              <a:t>old </a:t>
            </a:r>
            <a:r>
              <a:rPr dirty="0" sz="1450" spc="-20">
                <a:latin typeface="Times New Roman"/>
                <a:cs typeface="Times New Roman"/>
              </a:rPr>
              <a:t>shrew,” </a:t>
            </a:r>
            <a:r>
              <a:rPr dirty="0" sz="1450" spc="-10">
                <a:latin typeface="Times New Roman"/>
                <a:cs typeface="Times New Roman"/>
              </a:rPr>
              <a:t>said Hatch, “there </a:t>
            </a:r>
            <a:r>
              <a:rPr dirty="0" sz="1450" spc="-5">
                <a:latin typeface="Times New Roman"/>
                <a:cs typeface="Times New Roman"/>
              </a:rPr>
              <a:t>be no </a:t>
            </a:r>
            <a:r>
              <a:rPr dirty="0" sz="1450" spc="-10">
                <a:latin typeface="Times New Roman"/>
                <a:cs typeface="Times New Roman"/>
              </a:rPr>
              <a:t>men nearer </a:t>
            </a:r>
            <a:r>
              <a:rPr dirty="0" sz="1450" spc="-5">
                <a:latin typeface="Times New Roman"/>
                <a:cs typeface="Times New Roman"/>
              </a:rPr>
              <a:t>us </a:t>
            </a:r>
            <a:r>
              <a:rPr dirty="0" sz="1450" spc="-10">
                <a:latin typeface="Times New Roman"/>
                <a:cs typeface="Times New Roman"/>
              </a:rPr>
              <a:t>than Sir </a:t>
            </a:r>
            <a:r>
              <a:rPr dirty="0" sz="1450" spc="-20">
                <a:latin typeface="Times New Roman"/>
                <a:cs typeface="Times New Roman"/>
              </a:rPr>
              <a:t>Daniel’s, </a:t>
            </a:r>
            <a:r>
              <a:rPr dirty="0" sz="1450" spc="-10">
                <a:latin typeface="Times New Roman"/>
                <a:cs typeface="Times New Roman"/>
              </a:rPr>
              <a:t>at  Kettley; </a:t>
            </a:r>
            <a:r>
              <a:rPr dirty="0" sz="1450" spc="-5">
                <a:latin typeface="Times New Roman"/>
                <a:cs typeface="Times New Roman"/>
              </a:rPr>
              <a:t>y’ </a:t>
            </a:r>
            <a:r>
              <a:rPr dirty="0" sz="1450" spc="-10">
                <a:latin typeface="Times New Roman"/>
                <a:cs typeface="Times New Roman"/>
              </a:rPr>
              <a:t>are as safe as in London </a:t>
            </a:r>
            <a:r>
              <a:rPr dirty="0" sz="1450" spc="-25">
                <a:latin typeface="Times New Roman"/>
                <a:cs typeface="Times New Roman"/>
              </a:rPr>
              <a:t>Tower; </a:t>
            </a:r>
            <a:r>
              <a:rPr dirty="0" sz="1450" spc="-10">
                <a:latin typeface="Times New Roman"/>
                <a:cs typeface="Times New Roman"/>
              </a:rPr>
              <a:t>and </a:t>
            </a:r>
            <a:r>
              <a:rPr dirty="0" sz="1450" spc="-5">
                <a:latin typeface="Times New Roman"/>
                <a:cs typeface="Times New Roman"/>
              </a:rPr>
              <a:t>ye </a:t>
            </a:r>
            <a:r>
              <a:rPr dirty="0" sz="1450" spc="-10">
                <a:latin typeface="Times New Roman"/>
                <a:cs typeface="Times New Roman"/>
              </a:rPr>
              <a:t>raise scares </a:t>
            </a:r>
            <a:r>
              <a:rPr dirty="0" sz="1450" spc="-5">
                <a:latin typeface="Times New Roman"/>
                <a:cs typeface="Times New Roman"/>
              </a:rPr>
              <a:t>upon a </a:t>
            </a:r>
            <a:r>
              <a:rPr dirty="0" sz="1450" spc="-10">
                <a:latin typeface="Times New Roman"/>
                <a:cs typeface="Times New Roman"/>
              </a:rPr>
              <a:t>man for  </a:t>
            </a:r>
            <a:r>
              <a:rPr dirty="0" sz="1450" spc="-5">
                <a:latin typeface="Times New Roman"/>
                <a:cs typeface="Times New Roman"/>
              </a:rPr>
              <a:t>a </a:t>
            </a:r>
            <a:r>
              <a:rPr dirty="0" sz="1450" spc="-10">
                <a:latin typeface="Times New Roman"/>
                <a:cs typeface="Times New Roman"/>
              </a:rPr>
              <a:t>few chaffinches and</a:t>
            </a:r>
            <a:r>
              <a:rPr dirty="0" sz="1450">
                <a:latin typeface="Times New Roman"/>
                <a:cs typeface="Times New Roman"/>
              </a:rPr>
              <a:t> </a:t>
            </a:r>
            <a:r>
              <a:rPr dirty="0" sz="1450" spc="-10">
                <a:latin typeface="Times New Roman"/>
                <a:cs typeface="Times New Roman"/>
              </a:rPr>
              <a:t>sparrows!”</a:t>
            </a:r>
            <a:endParaRPr sz="1450">
              <a:latin typeface="Times New Roman"/>
              <a:cs typeface="Times New Roman"/>
            </a:endParaRPr>
          </a:p>
          <a:p>
            <a:pPr algn="just" marL="12700" marR="7620">
              <a:lnSpc>
                <a:spcPts val="1730"/>
              </a:lnSpc>
              <a:spcBef>
                <a:spcPts val="575"/>
              </a:spcBef>
            </a:pPr>
            <a:r>
              <a:rPr dirty="0" sz="1450" spc="-10">
                <a:latin typeface="Times New Roman"/>
                <a:cs typeface="Times New Roman"/>
              </a:rPr>
              <a:t>“Hear him!” grinned Appleyard. “How many </a:t>
            </a:r>
            <a:r>
              <a:rPr dirty="0" sz="1450" spc="-5">
                <a:latin typeface="Times New Roman"/>
                <a:cs typeface="Times New Roman"/>
              </a:rPr>
              <a:t>a </a:t>
            </a:r>
            <a:r>
              <a:rPr dirty="0" sz="1450" spc="-10">
                <a:latin typeface="Times New Roman"/>
                <a:cs typeface="Times New Roman"/>
              </a:rPr>
              <a:t>rogue would give his two crop  ears to have </a:t>
            </a:r>
            <a:r>
              <a:rPr dirty="0" sz="1450" spc="-5">
                <a:latin typeface="Times New Roman"/>
                <a:cs typeface="Times New Roman"/>
              </a:rPr>
              <a:t>a shoot </a:t>
            </a:r>
            <a:r>
              <a:rPr dirty="0" sz="1450" spc="-10">
                <a:latin typeface="Times New Roman"/>
                <a:cs typeface="Times New Roman"/>
              </a:rPr>
              <a:t>at either </a:t>
            </a:r>
            <a:r>
              <a:rPr dirty="0" sz="1450" spc="-5">
                <a:latin typeface="Times New Roman"/>
                <a:cs typeface="Times New Roman"/>
              </a:rPr>
              <a:t>of </a:t>
            </a:r>
            <a:r>
              <a:rPr dirty="0" sz="1450" spc="-10">
                <a:latin typeface="Times New Roman"/>
                <a:cs typeface="Times New Roman"/>
              </a:rPr>
              <a:t>us? Saint Michael, man! they hate </a:t>
            </a:r>
            <a:r>
              <a:rPr dirty="0" sz="1450" spc="-5">
                <a:latin typeface="Times New Roman"/>
                <a:cs typeface="Times New Roman"/>
              </a:rPr>
              <a:t>us </a:t>
            </a:r>
            <a:r>
              <a:rPr dirty="0" sz="1450" spc="-10">
                <a:latin typeface="Times New Roman"/>
                <a:cs typeface="Times New Roman"/>
              </a:rPr>
              <a:t>like two  polecats!”</a:t>
            </a:r>
            <a:endParaRPr sz="1450">
              <a:latin typeface="Times New Roman"/>
              <a:cs typeface="Times New Roman"/>
            </a:endParaRPr>
          </a:p>
          <a:p>
            <a:pPr algn="just" marL="12700">
              <a:lnSpc>
                <a:spcPct val="100000"/>
              </a:lnSpc>
              <a:spcBef>
                <a:spcPts val="505"/>
              </a:spcBef>
            </a:pPr>
            <a:r>
              <a:rPr dirty="0" sz="1450" spc="-30">
                <a:latin typeface="Times New Roman"/>
                <a:cs typeface="Times New Roman"/>
              </a:rPr>
              <a:t>“Well, </a:t>
            </a:r>
            <a:r>
              <a:rPr dirty="0" sz="1450" spc="-10">
                <a:latin typeface="Times New Roman"/>
                <a:cs typeface="Times New Roman"/>
              </a:rPr>
              <a:t>sooth it is, they hate Sir Daniel,” answered Hatch, </a:t>
            </a:r>
            <a:r>
              <a:rPr dirty="0" sz="1450" spc="-5">
                <a:latin typeface="Times New Roman"/>
                <a:cs typeface="Times New Roman"/>
              </a:rPr>
              <a:t>a </a:t>
            </a:r>
            <a:r>
              <a:rPr dirty="0" sz="1450" spc="-10">
                <a:latin typeface="Times New Roman"/>
                <a:cs typeface="Times New Roman"/>
              </a:rPr>
              <a:t>little</a:t>
            </a:r>
            <a:r>
              <a:rPr dirty="0" sz="1450" spc="114">
                <a:latin typeface="Times New Roman"/>
                <a:cs typeface="Times New Roman"/>
              </a:rPr>
              <a:t> </a:t>
            </a:r>
            <a:r>
              <a:rPr dirty="0" sz="1450" spc="-10">
                <a:latin typeface="Times New Roman"/>
                <a:cs typeface="Times New Roman"/>
              </a:rPr>
              <a:t>sobered.</a:t>
            </a:r>
            <a:endParaRPr sz="1450">
              <a:latin typeface="Times New Roman"/>
              <a:cs typeface="Times New Roman"/>
            </a:endParaRPr>
          </a:p>
          <a:p>
            <a:pPr algn="just" marL="12700" marR="7620">
              <a:lnSpc>
                <a:spcPts val="1730"/>
              </a:lnSpc>
              <a:spcBef>
                <a:spcPts val="630"/>
              </a:spcBef>
            </a:pPr>
            <a:r>
              <a:rPr dirty="0" sz="1450" spc="-65">
                <a:latin typeface="Times New Roman"/>
                <a:cs typeface="Times New Roman"/>
              </a:rPr>
              <a:t>“Ay, </a:t>
            </a:r>
            <a:r>
              <a:rPr dirty="0" sz="1450" spc="-10">
                <a:latin typeface="Times New Roman"/>
                <a:cs typeface="Times New Roman"/>
              </a:rPr>
              <a:t>they hate Sir Daniel, and they hate every man that serves with him,” said  Appleyard; “and in the first order </a:t>
            </a:r>
            <a:r>
              <a:rPr dirty="0" sz="1450" spc="-5">
                <a:latin typeface="Times New Roman"/>
                <a:cs typeface="Times New Roman"/>
              </a:rPr>
              <a:t>of </a:t>
            </a:r>
            <a:r>
              <a:rPr dirty="0" sz="1450" spc="-10">
                <a:latin typeface="Times New Roman"/>
                <a:cs typeface="Times New Roman"/>
              </a:rPr>
              <a:t>hating, they hate Bennet Hatch and old  Nicholas the bowman. See </a:t>
            </a:r>
            <a:r>
              <a:rPr dirty="0" sz="1450" spc="-5">
                <a:latin typeface="Times New Roman"/>
                <a:cs typeface="Times New Roman"/>
              </a:rPr>
              <a:t>ye </a:t>
            </a:r>
            <a:r>
              <a:rPr dirty="0" sz="1450" spc="-10">
                <a:latin typeface="Times New Roman"/>
                <a:cs typeface="Times New Roman"/>
              </a:rPr>
              <a:t>here: if there was </a:t>
            </a:r>
            <a:r>
              <a:rPr dirty="0" sz="1450" spc="-5">
                <a:latin typeface="Times New Roman"/>
                <a:cs typeface="Times New Roman"/>
              </a:rPr>
              <a:t>a </a:t>
            </a:r>
            <a:r>
              <a:rPr dirty="0" sz="1450" spc="-10">
                <a:latin typeface="Times New Roman"/>
                <a:cs typeface="Times New Roman"/>
              </a:rPr>
              <a:t>stout fellow yonder in the  wood-edge,</a:t>
            </a:r>
            <a:r>
              <a:rPr dirty="0" sz="1450" spc="75">
                <a:latin typeface="Times New Roman"/>
                <a:cs typeface="Times New Roman"/>
              </a:rPr>
              <a:t> </a:t>
            </a:r>
            <a:r>
              <a:rPr dirty="0" sz="1450" spc="-10">
                <a:latin typeface="Times New Roman"/>
                <a:cs typeface="Times New Roman"/>
              </a:rPr>
              <a:t>and</a:t>
            </a:r>
            <a:r>
              <a:rPr dirty="0" sz="1450" spc="80">
                <a:latin typeface="Times New Roman"/>
                <a:cs typeface="Times New Roman"/>
              </a:rPr>
              <a:t> </a:t>
            </a:r>
            <a:r>
              <a:rPr dirty="0" sz="1450" spc="-5">
                <a:latin typeface="Times New Roman"/>
                <a:cs typeface="Times New Roman"/>
              </a:rPr>
              <a:t>you</a:t>
            </a:r>
            <a:r>
              <a:rPr dirty="0" sz="1450" spc="85">
                <a:latin typeface="Times New Roman"/>
                <a:cs typeface="Times New Roman"/>
              </a:rPr>
              <a:t> </a:t>
            </a:r>
            <a:r>
              <a:rPr dirty="0" sz="1450" spc="-10">
                <a:latin typeface="Times New Roman"/>
                <a:cs typeface="Times New Roman"/>
              </a:rPr>
              <a:t>and</a:t>
            </a:r>
            <a:r>
              <a:rPr dirty="0" sz="1450" spc="80">
                <a:latin typeface="Times New Roman"/>
                <a:cs typeface="Times New Roman"/>
              </a:rPr>
              <a:t> </a:t>
            </a:r>
            <a:r>
              <a:rPr dirty="0" sz="1450" spc="-5">
                <a:latin typeface="Times New Roman"/>
                <a:cs typeface="Times New Roman"/>
              </a:rPr>
              <a:t>I</a:t>
            </a:r>
            <a:r>
              <a:rPr dirty="0" sz="1450" spc="85">
                <a:latin typeface="Times New Roman"/>
                <a:cs typeface="Times New Roman"/>
              </a:rPr>
              <a:t> </a:t>
            </a:r>
            <a:r>
              <a:rPr dirty="0" sz="1450" spc="-10">
                <a:latin typeface="Times New Roman"/>
                <a:cs typeface="Times New Roman"/>
              </a:rPr>
              <a:t>stood</a:t>
            </a:r>
            <a:r>
              <a:rPr dirty="0" sz="1450" spc="80">
                <a:latin typeface="Times New Roman"/>
                <a:cs typeface="Times New Roman"/>
              </a:rPr>
              <a:t> </a:t>
            </a:r>
            <a:r>
              <a:rPr dirty="0" sz="1450" spc="-10">
                <a:latin typeface="Times New Roman"/>
                <a:cs typeface="Times New Roman"/>
              </a:rPr>
              <a:t>fair</a:t>
            </a:r>
            <a:r>
              <a:rPr dirty="0" sz="1450" spc="85">
                <a:latin typeface="Times New Roman"/>
                <a:cs typeface="Times New Roman"/>
              </a:rPr>
              <a:t> </a:t>
            </a:r>
            <a:r>
              <a:rPr dirty="0" sz="1450" spc="-10">
                <a:latin typeface="Times New Roman"/>
                <a:cs typeface="Times New Roman"/>
              </a:rPr>
              <a:t>for</a:t>
            </a:r>
            <a:r>
              <a:rPr dirty="0" sz="1450" spc="80">
                <a:latin typeface="Times New Roman"/>
                <a:cs typeface="Times New Roman"/>
              </a:rPr>
              <a:t> </a:t>
            </a:r>
            <a:r>
              <a:rPr dirty="0" sz="1450" spc="-10">
                <a:latin typeface="Times New Roman"/>
                <a:cs typeface="Times New Roman"/>
              </a:rPr>
              <a:t>him—as,</a:t>
            </a:r>
            <a:r>
              <a:rPr dirty="0" sz="1450" spc="85">
                <a:latin typeface="Times New Roman"/>
                <a:cs typeface="Times New Roman"/>
              </a:rPr>
              <a:t> </a:t>
            </a:r>
            <a:r>
              <a:rPr dirty="0" sz="1450" spc="-5">
                <a:latin typeface="Times New Roman"/>
                <a:cs typeface="Times New Roman"/>
              </a:rPr>
              <a:t>by</a:t>
            </a:r>
            <a:r>
              <a:rPr dirty="0" sz="1450" spc="80">
                <a:latin typeface="Times New Roman"/>
                <a:cs typeface="Times New Roman"/>
              </a:rPr>
              <a:t> </a:t>
            </a:r>
            <a:r>
              <a:rPr dirty="0" sz="1450" spc="-10">
                <a:latin typeface="Times New Roman"/>
                <a:cs typeface="Times New Roman"/>
              </a:rPr>
              <a:t>Saint</a:t>
            </a:r>
            <a:r>
              <a:rPr dirty="0" sz="1450" spc="80">
                <a:latin typeface="Times New Roman"/>
                <a:cs typeface="Times New Roman"/>
              </a:rPr>
              <a:t> </a:t>
            </a:r>
            <a:r>
              <a:rPr dirty="0" sz="1450" spc="-15">
                <a:latin typeface="Times New Roman"/>
                <a:cs typeface="Times New Roman"/>
              </a:rPr>
              <a:t>George,</a:t>
            </a:r>
            <a:r>
              <a:rPr dirty="0" sz="1450" spc="80">
                <a:latin typeface="Times New Roman"/>
                <a:cs typeface="Times New Roman"/>
              </a:rPr>
              <a:t> </a:t>
            </a:r>
            <a:r>
              <a:rPr dirty="0" sz="1450" spc="-10">
                <a:latin typeface="Times New Roman"/>
                <a:cs typeface="Times New Roman"/>
              </a:rPr>
              <a:t>we</a:t>
            </a:r>
            <a:r>
              <a:rPr dirty="0" sz="1450" spc="85">
                <a:latin typeface="Times New Roman"/>
                <a:cs typeface="Times New Roman"/>
              </a:rPr>
              <a:t> </a:t>
            </a:r>
            <a:r>
              <a:rPr dirty="0" sz="1450" spc="-10">
                <a:latin typeface="Times New Roman"/>
                <a:cs typeface="Times New Roman"/>
              </a:rPr>
              <a:t>stand!</a:t>
            </a:r>
            <a:endParaRPr sz="1450">
              <a:latin typeface="Times New Roman"/>
              <a:cs typeface="Times New Roman"/>
            </a:endParaRPr>
          </a:p>
          <a:p>
            <a:pPr algn="just" marL="12700">
              <a:lnSpc>
                <a:spcPts val="1670"/>
              </a:lnSpc>
            </a:pPr>
            <a:r>
              <a:rPr dirty="0" sz="1450" spc="-10">
                <a:latin typeface="Times New Roman"/>
                <a:cs typeface="Times New Roman"/>
              </a:rPr>
              <a:t>—which, think ye, would </a:t>
            </a:r>
            <a:r>
              <a:rPr dirty="0" sz="1450" spc="-5">
                <a:latin typeface="Times New Roman"/>
                <a:cs typeface="Times New Roman"/>
              </a:rPr>
              <a:t>he</a:t>
            </a:r>
            <a:r>
              <a:rPr dirty="0" sz="1450" spc="15">
                <a:latin typeface="Times New Roman"/>
                <a:cs typeface="Times New Roman"/>
              </a:rPr>
              <a:t> </a:t>
            </a:r>
            <a:r>
              <a:rPr dirty="0" sz="1450" spc="-10">
                <a:latin typeface="Times New Roman"/>
                <a:cs typeface="Times New Roman"/>
              </a:rPr>
              <a:t>choose?”</a:t>
            </a:r>
            <a:endParaRPr sz="1450">
              <a:latin typeface="Times New Roman"/>
              <a:cs typeface="Times New Roman"/>
            </a:endParaRPr>
          </a:p>
          <a:p>
            <a:pPr algn="just" marL="12700">
              <a:lnSpc>
                <a:spcPct val="100000"/>
              </a:lnSpc>
              <a:spcBef>
                <a:spcPts val="565"/>
              </a:spcBef>
            </a:pPr>
            <a:r>
              <a:rPr dirty="0" sz="1450" spc="-40">
                <a:latin typeface="Times New Roman"/>
                <a:cs typeface="Times New Roman"/>
              </a:rPr>
              <a:t>“You, </a:t>
            </a:r>
            <a:r>
              <a:rPr dirty="0" sz="1450" spc="-10">
                <a:latin typeface="Times New Roman"/>
                <a:cs typeface="Times New Roman"/>
              </a:rPr>
              <a:t>for </a:t>
            </a:r>
            <a:r>
              <a:rPr dirty="0" sz="1450" spc="-5">
                <a:latin typeface="Times New Roman"/>
                <a:cs typeface="Times New Roman"/>
              </a:rPr>
              <a:t>a good </a:t>
            </a:r>
            <a:r>
              <a:rPr dirty="0" sz="1450" spc="-15">
                <a:latin typeface="Times New Roman"/>
                <a:cs typeface="Times New Roman"/>
              </a:rPr>
              <a:t>wager,” </a:t>
            </a:r>
            <a:r>
              <a:rPr dirty="0" sz="1450" spc="-10">
                <a:latin typeface="Times New Roman"/>
                <a:cs typeface="Times New Roman"/>
              </a:rPr>
              <a:t>answered</a:t>
            </a:r>
            <a:r>
              <a:rPr dirty="0" sz="1450" spc="40">
                <a:latin typeface="Times New Roman"/>
                <a:cs typeface="Times New Roman"/>
              </a:rPr>
              <a:t> </a:t>
            </a:r>
            <a:r>
              <a:rPr dirty="0" sz="1450" spc="-10">
                <a:latin typeface="Times New Roman"/>
                <a:cs typeface="Times New Roman"/>
              </a:rPr>
              <a:t>Hatch.</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“My surcoat to </a:t>
            </a:r>
            <a:r>
              <a:rPr dirty="0" sz="1450" spc="-5">
                <a:latin typeface="Times New Roman"/>
                <a:cs typeface="Times New Roman"/>
              </a:rPr>
              <a:t>a </a:t>
            </a:r>
            <a:r>
              <a:rPr dirty="0" sz="1450" spc="-10">
                <a:latin typeface="Times New Roman"/>
                <a:cs typeface="Times New Roman"/>
              </a:rPr>
              <a:t>leather belt, it would </a:t>
            </a:r>
            <a:r>
              <a:rPr dirty="0" sz="1450" spc="-5">
                <a:latin typeface="Times New Roman"/>
                <a:cs typeface="Times New Roman"/>
              </a:rPr>
              <a:t>be </a:t>
            </a:r>
            <a:r>
              <a:rPr dirty="0" sz="1450" spc="-10">
                <a:latin typeface="Times New Roman"/>
                <a:cs typeface="Times New Roman"/>
              </a:rPr>
              <a:t>you!” cried the old </a:t>
            </a:r>
            <a:r>
              <a:rPr dirty="0" sz="1450" spc="-20">
                <a:latin typeface="Times New Roman"/>
                <a:cs typeface="Times New Roman"/>
              </a:rPr>
              <a:t>archer. </a:t>
            </a:r>
            <a:r>
              <a:rPr dirty="0" sz="1450" spc="-60">
                <a:latin typeface="Times New Roman"/>
                <a:cs typeface="Times New Roman"/>
              </a:rPr>
              <a:t>“Ye   </a:t>
            </a:r>
            <a:r>
              <a:rPr dirty="0" sz="1450" spc="-10">
                <a:latin typeface="Times New Roman"/>
                <a:cs typeface="Times New Roman"/>
              </a:rPr>
              <a:t>burned Grimstone, Bennet—they’ll ne’er forgive </a:t>
            </a:r>
            <a:r>
              <a:rPr dirty="0" sz="1450" spc="-5">
                <a:latin typeface="Times New Roman"/>
                <a:cs typeface="Times New Roman"/>
              </a:rPr>
              <a:t>you </a:t>
            </a:r>
            <a:r>
              <a:rPr dirty="0" sz="1450" spc="-10">
                <a:latin typeface="Times New Roman"/>
                <a:cs typeface="Times New Roman"/>
              </a:rPr>
              <a:t>that, my </a:t>
            </a:r>
            <a:r>
              <a:rPr dirty="0" sz="1450" spc="-20">
                <a:latin typeface="Times New Roman"/>
                <a:cs typeface="Times New Roman"/>
              </a:rPr>
              <a:t>master. </a:t>
            </a:r>
            <a:r>
              <a:rPr dirty="0" sz="1450" spc="-10">
                <a:latin typeface="Times New Roman"/>
                <a:cs typeface="Times New Roman"/>
              </a:rPr>
              <a:t>And as  for me, I’ll soon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a good </a:t>
            </a:r>
            <a:r>
              <a:rPr dirty="0" sz="1450" spc="-10">
                <a:latin typeface="Times New Roman"/>
                <a:cs typeface="Times New Roman"/>
              </a:rPr>
              <a:t>place, God grant, and </a:t>
            </a:r>
            <a:r>
              <a:rPr dirty="0" sz="1450" spc="-5">
                <a:latin typeface="Times New Roman"/>
                <a:cs typeface="Times New Roman"/>
              </a:rPr>
              <a:t>out of </a:t>
            </a:r>
            <a:r>
              <a:rPr dirty="0" sz="1450" spc="-15">
                <a:latin typeface="Times New Roman"/>
                <a:cs typeface="Times New Roman"/>
              </a:rPr>
              <a:t>bow-shoot—ay, </a:t>
            </a:r>
            <a:r>
              <a:rPr dirty="0" sz="1450" spc="-10">
                <a:latin typeface="Times New Roman"/>
                <a:cs typeface="Times New Roman"/>
              </a:rPr>
              <a:t>and  cannon-shoot—of all their malices. </a:t>
            </a:r>
            <a:r>
              <a:rPr dirty="0" sz="1450" spc="-5">
                <a:latin typeface="Times New Roman"/>
                <a:cs typeface="Times New Roman"/>
              </a:rPr>
              <a:t>I </a:t>
            </a:r>
            <a:r>
              <a:rPr dirty="0" sz="1450" spc="-10">
                <a:latin typeface="Times New Roman"/>
                <a:cs typeface="Times New Roman"/>
              </a:rPr>
              <a:t>am an old man, and draw fast to  homeward, where the bed is </a:t>
            </a:r>
            <a:r>
              <a:rPr dirty="0" sz="1450" spc="-25">
                <a:latin typeface="Times New Roman"/>
                <a:cs typeface="Times New Roman"/>
              </a:rPr>
              <a:t>ready. </a:t>
            </a:r>
            <a:r>
              <a:rPr dirty="0" sz="1450" spc="-10">
                <a:latin typeface="Times New Roman"/>
                <a:cs typeface="Times New Roman"/>
              </a:rPr>
              <a:t>But for </a:t>
            </a:r>
            <a:r>
              <a:rPr dirty="0" sz="1450" spc="-5">
                <a:latin typeface="Times New Roman"/>
                <a:cs typeface="Times New Roman"/>
              </a:rPr>
              <a:t>you, </a:t>
            </a:r>
            <a:r>
              <a:rPr dirty="0" sz="1450" spc="-10">
                <a:latin typeface="Times New Roman"/>
                <a:cs typeface="Times New Roman"/>
              </a:rPr>
              <a:t>Bennet, </a:t>
            </a:r>
            <a:r>
              <a:rPr dirty="0" sz="1450" spc="-5">
                <a:latin typeface="Times New Roman"/>
                <a:cs typeface="Times New Roman"/>
              </a:rPr>
              <a:t>y’ </a:t>
            </a:r>
            <a:r>
              <a:rPr dirty="0" sz="1450" spc="-10">
                <a:latin typeface="Times New Roman"/>
                <a:cs typeface="Times New Roman"/>
              </a:rPr>
              <a:t>are to remain  behind here at </a:t>
            </a:r>
            <a:r>
              <a:rPr dirty="0" sz="1450" spc="-5">
                <a:latin typeface="Times New Roman"/>
                <a:cs typeface="Times New Roman"/>
              </a:rPr>
              <a:t>your </a:t>
            </a:r>
            <a:r>
              <a:rPr dirty="0" sz="1450" spc="-10">
                <a:latin typeface="Times New Roman"/>
                <a:cs typeface="Times New Roman"/>
              </a:rPr>
              <a:t>own peril, and if </a:t>
            </a:r>
            <a:r>
              <a:rPr dirty="0" sz="1450" spc="-5">
                <a:latin typeface="Times New Roman"/>
                <a:cs typeface="Times New Roman"/>
              </a:rPr>
              <a:t>ye </a:t>
            </a:r>
            <a:r>
              <a:rPr dirty="0" sz="1450" spc="-10">
                <a:latin typeface="Times New Roman"/>
                <a:cs typeface="Times New Roman"/>
              </a:rPr>
              <a:t>come to my years unhanged, the old  true-blue English spirit will </a:t>
            </a:r>
            <a:r>
              <a:rPr dirty="0" sz="1450" spc="-5">
                <a:latin typeface="Times New Roman"/>
                <a:cs typeface="Times New Roman"/>
              </a:rPr>
              <a:t>be</a:t>
            </a:r>
            <a:r>
              <a:rPr dirty="0" sz="1450" spc="15">
                <a:latin typeface="Times New Roman"/>
                <a:cs typeface="Times New Roman"/>
              </a:rPr>
              <a:t> </a:t>
            </a:r>
            <a:r>
              <a:rPr dirty="0" sz="1450" spc="-10">
                <a:latin typeface="Times New Roman"/>
                <a:cs typeface="Times New Roman"/>
              </a:rPr>
              <a:t>dead.”</a:t>
            </a:r>
            <a:endParaRPr sz="1450">
              <a:latin typeface="Times New Roman"/>
              <a:cs typeface="Times New Roman"/>
            </a:endParaRPr>
          </a:p>
          <a:p>
            <a:pPr algn="just" marL="12700" marR="7620">
              <a:lnSpc>
                <a:spcPts val="1730"/>
              </a:lnSpc>
              <a:spcBef>
                <a:spcPts val="565"/>
              </a:spcBef>
            </a:pPr>
            <a:r>
              <a:rPr dirty="0" sz="1450" spc="-10">
                <a:latin typeface="Times New Roman"/>
                <a:cs typeface="Times New Roman"/>
              </a:rPr>
              <a:t>“Y’ are the shrewishest old </a:t>
            </a:r>
            <a:r>
              <a:rPr dirty="0" sz="1450" spc="-5">
                <a:latin typeface="Times New Roman"/>
                <a:cs typeface="Times New Roman"/>
              </a:rPr>
              <a:t>dolt </a:t>
            </a:r>
            <a:r>
              <a:rPr dirty="0" sz="1450" spc="-10">
                <a:latin typeface="Times New Roman"/>
                <a:cs typeface="Times New Roman"/>
              </a:rPr>
              <a:t>in </a:t>
            </a:r>
            <a:r>
              <a:rPr dirty="0" sz="1450" spc="-15">
                <a:latin typeface="Times New Roman"/>
                <a:cs typeface="Times New Roman"/>
              </a:rPr>
              <a:t>Tunstall </a:t>
            </a:r>
            <a:r>
              <a:rPr dirty="0" sz="1450" spc="-10">
                <a:latin typeface="Times New Roman"/>
                <a:cs typeface="Times New Roman"/>
              </a:rPr>
              <a:t>Forest,” returned Hatch, visibly  </a:t>
            </a:r>
            <a:r>
              <a:rPr dirty="0" sz="1450" spc="-15">
                <a:latin typeface="Times New Roman"/>
                <a:cs typeface="Times New Roman"/>
              </a:rPr>
              <a:t>ruffled </a:t>
            </a:r>
            <a:r>
              <a:rPr dirty="0" sz="1450" spc="-5">
                <a:latin typeface="Times New Roman"/>
                <a:cs typeface="Times New Roman"/>
              </a:rPr>
              <a:t>by </a:t>
            </a:r>
            <a:r>
              <a:rPr dirty="0" sz="1450" spc="-10">
                <a:latin typeface="Times New Roman"/>
                <a:cs typeface="Times New Roman"/>
              </a:rPr>
              <a:t>these threats. “Get </a:t>
            </a:r>
            <a:r>
              <a:rPr dirty="0" sz="1450" spc="-5">
                <a:latin typeface="Times New Roman"/>
                <a:cs typeface="Times New Roman"/>
              </a:rPr>
              <a:t>ye </a:t>
            </a:r>
            <a:r>
              <a:rPr dirty="0" sz="1450" spc="-10">
                <a:latin typeface="Times New Roman"/>
                <a:cs typeface="Times New Roman"/>
              </a:rPr>
              <a:t>to </a:t>
            </a:r>
            <a:r>
              <a:rPr dirty="0" sz="1450" spc="-5">
                <a:latin typeface="Times New Roman"/>
                <a:cs typeface="Times New Roman"/>
              </a:rPr>
              <a:t>your </a:t>
            </a:r>
            <a:r>
              <a:rPr dirty="0" sz="1450" spc="-10">
                <a:latin typeface="Times New Roman"/>
                <a:cs typeface="Times New Roman"/>
              </a:rPr>
              <a:t>arms before Sir Oliver come, and  leave prating for </a:t>
            </a:r>
            <a:r>
              <a:rPr dirty="0" sz="1450" spc="-5">
                <a:latin typeface="Times New Roman"/>
                <a:cs typeface="Times New Roman"/>
              </a:rPr>
              <a:t>one good </a:t>
            </a:r>
            <a:r>
              <a:rPr dirty="0" sz="1450" spc="-10">
                <a:latin typeface="Times New Roman"/>
                <a:cs typeface="Times New Roman"/>
              </a:rPr>
              <a:t>while. An </a:t>
            </a:r>
            <a:r>
              <a:rPr dirty="0" sz="1450" spc="-5">
                <a:latin typeface="Times New Roman"/>
                <a:cs typeface="Times New Roman"/>
              </a:rPr>
              <a:t>ye </a:t>
            </a:r>
            <a:r>
              <a:rPr dirty="0" sz="1450" spc="-10">
                <a:latin typeface="Times New Roman"/>
                <a:cs typeface="Times New Roman"/>
              </a:rPr>
              <a:t>had talked so much with Harry the  Fift, his ears would ha’ been richer than his</a:t>
            </a:r>
            <a:r>
              <a:rPr dirty="0" sz="1450" spc="-60">
                <a:latin typeface="Times New Roman"/>
                <a:cs typeface="Times New Roman"/>
              </a:rPr>
              <a:t> </a:t>
            </a:r>
            <a:r>
              <a:rPr dirty="0" sz="1450" spc="-10">
                <a:latin typeface="Times New Roman"/>
                <a:cs typeface="Times New Roman"/>
              </a:rPr>
              <a:t>pocket.”</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An arrow sang in the </a:t>
            </a:r>
            <a:r>
              <a:rPr dirty="0" sz="1450" spc="-25">
                <a:latin typeface="Times New Roman"/>
                <a:cs typeface="Times New Roman"/>
              </a:rPr>
              <a:t>air, </a:t>
            </a:r>
            <a:r>
              <a:rPr dirty="0" sz="1450" spc="-10">
                <a:latin typeface="Times New Roman"/>
                <a:cs typeface="Times New Roman"/>
              </a:rPr>
              <a:t>like </a:t>
            </a:r>
            <a:r>
              <a:rPr dirty="0" sz="1450" spc="-5">
                <a:latin typeface="Times New Roman"/>
                <a:cs typeface="Times New Roman"/>
              </a:rPr>
              <a:t>a huge </a:t>
            </a:r>
            <a:r>
              <a:rPr dirty="0" sz="1450" spc="-10">
                <a:latin typeface="Times New Roman"/>
                <a:cs typeface="Times New Roman"/>
              </a:rPr>
              <a:t>hornet; it struck old Appleyard between  the shoulder-blades, and pierced him clean through, and </a:t>
            </a:r>
            <a:r>
              <a:rPr dirty="0" sz="1450" spc="-5">
                <a:latin typeface="Times New Roman"/>
                <a:cs typeface="Times New Roman"/>
              </a:rPr>
              <a:t>he </a:t>
            </a:r>
            <a:r>
              <a:rPr dirty="0" sz="1450" spc="-10">
                <a:latin typeface="Times New Roman"/>
                <a:cs typeface="Times New Roman"/>
              </a:rPr>
              <a:t>fell forward </a:t>
            </a:r>
            <a:r>
              <a:rPr dirty="0" sz="1450" spc="-5">
                <a:latin typeface="Times New Roman"/>
                <a:cs typeface="Times New Roman"/>
              </a:rPr>
              <a:t>on </a:t>
            </a:r>
            <a:r>
              <a:rPr dirty="0" sz="1450" spc="-10">
                <a:latin typeface="Times New Roman"/>
                <a:cs typeface="Times New Roman"/>
              </a:rPr>
              <a:t>his  face among the cabbages. Hatch, with </a:t>
            </a:r>
            <a:r>
              <a:rPr dirty="0" sz="1450" spc="-5">
                <a:latin typeface="Times New Roman"/>
                <a:cs typeface="Times New Roman"/>
              </a:rPr>
              <a:t>a </a:t>
            </a:r>
            <a:r>
              <a:rPr dirty="0" sz="1450" spc="-10">
                <a:latin typeface="Times New Roman"/>
                <a:cs typeface="Times New Roman"/>
              </a:rPr>
              <a:t>broken </a:t>
            </a:r>
            <a:r>
              <a:rPr dirty="0" sz="1450" spc="-30">
                <a:latin typeface="Times New Roman"/>
                <a:cs typeface="Times New Roman"/>
              </a:rPr>
              <a:t>cry, </a:t>
            </a:r>
            <a:r>
              <a:rPr dirty="0" sz="1450" spc="-10">
                <a:latin typeface="Times New Roman"/>
                <a:cs typeface="Times New Roman"/>
              </a:rPr>
              <a:t>leapt into the air;</a:t>
            </a:r>
            <a:r>
              <a:rPr dirty="0" sz="1450" spc="170">
                <a:latin typeface="Times New Roman"/>
                <a:cs typeface="Times New Roman"/>
              </a:rPr>
              <a:t> </a:t>
            </a:r>
            <a:r>
              <a:rPr dirty="0" sz="1450" spc="-10">
                <a:latin typeface="Times New Roman"/>
                <a:cs typeface="Times New Roman"/>
              </a:rPr>
              <a:t>then,</a:t>
            </a:r>
            <a:endParaRPr sz="145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The </a:t>
            </a:r>
            <a:r>
              <a:rPr dirty="0" sz="1450" spc="-5">
                <a:latin typeface="Times New Roman"/>
                <a:cs typeface="Times New Roman"/>
              </a:rPr>
              <a:t>knight </a:t>
            </a:r>
            <a:r>
              <a:rPr dirty="0" sz="1450" spc="-10">
                <a:latin typeface="Times New Roman"/>
                <a:cs typeface="Times New Roman"/>
              </a:rPr>
              <a:t>heard in silence;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listened, his countenance became  convulsed with rage and</a:t>
            </a:r>
            <a:r>
              <a:rPr dirty="0" sz="1450" spc="5">
                <a:latin typeface="Times New Roman"/>
                <a:cs typeface="Times New Roman"/>
              </a:rPr>
              <a:t> </a:t>
            </a:r>
            <a:r>
              <a:rPr dirty="0" sz="1450" spc="-10">
                <a:latin typeface="Times New Roman"/>
                <a:cs typeface="Times New Roman"/>
              </a:rPr>
              <a:t>grief.</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“Now here,” </a:t>
            </a:r>
            <a:r>
              <a:rPr dirty="0" sz="1450" spc="-5">
                <a:latin typeface="Times New Roman"/>
                <a:cs typeface="Times New Roman"/>
              </a:rPr>
              <a:t>he </a:t>
            </a:r>
            <a:r>
              <a:rPr dirty="0" sz="1450" spc="-10">
                <a:latin typeface="Times New Roman"/>
                <a:cs typeface="Times New Roman"/>
              </a:rPr>
              <a:t>cried, “on my right hand, </a:t>
            </a:r>
            <a:r>
              <a:rPr dirty="0" sz="1450" spc="-5">
                <a:latin typeface="Times New Roman"/>
                <a:cs typeface="Times New Roman"/>
              </a:rPr>
              <a:t>I </a:t>
            </a:r>
            <a:r>
              <a:rPr dirty="0" sz="1450" spc="-10">
                <a:latin typeface="Times New Roman"/>
                <a:cs typeface="Times New Roman"/>
              </a:rPr>
              <a:t>swear to avenge it! If that </a:t>
            </a:r>
            <a:r>
              <a:rPr dirty="0" sz="1450" spc="-5">
                <a:latin typeface="Times New Roman"/>
                <a:cs typeface="Times New Roman"/>
              </a:rPr>
              <a:t>I </a:t>
            </a:r>
            <a:r>
              <a:rPr dirty="0" sz="1450" spc="-10">
                <a:latin typeface="Times New Roman"/>
                <a:cs typeface="Times New Roman"/>
              </a:rPr>
              <a:t>fail, if  that </a:t>
            </a:r>
            <a:r>
              <a:rPr dirty="0" sz="1450" spc="-5">
                <a:latin typeface="Times New Roman"/>
                <a:cs typeface="Times New Roman"/>
              </a:rPr>
              <a:t>I </a:t>
            </a:r>
            <a:r>
              <a:rPr dirty="0" sz="1450" spc="-10">
                <a:latin typeface="Times New Roman"/>
                <a:cs typeface="Times New Roman"/>
              </a:rPr>
              <a:t>spill </a:t>
            </a:r>
            <a:r>
              <a:rPr dirty="0" sz="1450" spc="-5">
                <a:latin typeface="Times New Roman"/>
                <a:cs typeface="Times New Roman"/>
              </a:rPr>
              <a:t>not </a:t>
            </a:r>
            <a:r>
              <a:rPr dirty="0" sz="1450" spc="-10">
                <a:latin typeface="Times New Roman"/>
                <a:cs typeface="Times New Roman"/>
              </a:rPr>
              <a:t>ten </a:t>
            </a:r>
            <a:r>
              <a:rPr dirty="0" sz="1450" spc="-25">
                <a:latin typeface="Times New Roman"/>
                <a:cs typeface="Times New Roman"/>
              </a:rPr>
              <a:t>men’s </a:t>
            </a:r>
            <a:r>
              <a:rPr dirty="0" sz="1450" spc="-10">
                <a:latin typeface="Times New Roman"/>
                <a:cs typeface="Times New Roman"/>
              </a:rPr>
              <a:t>souls for each, may this hand wither from my </a:t>
            </a:r>
            <a:r>
              <a:rPr dirty="0" sz="1450" spc="-5">
                <a:latin typeface="Times New Roman"/>
                <a:cs typeface="Times New Roman"/>
              </a:rPr>
              <a:t>body! I  </a:t>
            </a:r>
            <a:r>
              <a:rPr dirty="0" sz="1450" spc="-10">
                <a:latin typeface="Times New Roman"/>
                <a:cs typeface="Times New Roman"/>
              </a:rPr>
              <a:t>broke this Duckworth like </a:t>
            </a:r>
            <a:r>
              <a:rPr dirty="0" sz="1450" spc="-5">
                <a:latin typeface="Times New Roman"/>
                <a:cs typeface="Times New Roman"/>
              </a:rPr>
              <a:t>a </a:t>
            </a:r>
            <a:r>
              <a:rPr dirty="0" sz="1450" spc="-10">
                <a:latin typeface="Times New Roman"/>
                <a:cs typeface="Times New Roman"/>
              </a:rPr>
              <a:t>rush; </a:t>
            </a:r>
            <a:r>
              <a:rPr dirty="0" sz="1450" spc="-5">
                <a:latin typeface="Times New Roman"/>
                <a:cs typeface="Times New Roman"/>
              </a:rPr>
              <a:t>I </a:t>
            </a:r>
            <a:r>
              <a:rPr dirty="0" sz="1450" spc="-10">
                <a:latin typeface="Times New Roman"/>
                <a:cs typeface="Times New Roman"/>
              </a:rPr>
              <a:t>beggared him to his </a:t>
            </a:r>
            <a:r>
              <a:rPr dirty="0" sz="1450" spc="-5">
                <a:latin typeface="Times New Roman"/>
                <a:cs typeface="Times New Roman"/>
              </a:rPr>
              <a:t>door; I </a:t>
            </a:r>
            <a:r>
              <a:rPr dirty="0" sz="1450" spc="-10">
                <a:latin typeface="Times New Roman"/>
                <a:cs typeface="Times New Roman"/>
              </a:rPr>
              <a:t>burned the  thatch above his head; </a:t>
            </a:r>
            <a:r>
              <a:rPr dirty="0" sz="1450" spc="-5">
                <a:latin typeface="Times New Roman"/>
                <a:cs typeface="Times New Roman"/>
              </a:rPr>
              <a:t>I </a:t>
            </a:r>
            <a:r>
              <a:rPr dirty="0" sz="1450" spc="-10">
                <a:latin typeface="Times New Roman"/>
                <a:cs typeface="Times New Roman"/>
              </a:rPr>
              <a:t>drove him from this country; and </a:t>
            </a:r>
            <a:r>
              <a:rPr dirty="0" sz="1450" spc="-30">
                <a:latin typeface="Times New Roman"/>
                <a:cs typeface="Times New Roman"/>
              </a:rPr>
              <a:t>now, </a:t>
            </a:r>
            <a:r>
              <a:rPr dirty="0" sz="1450" spc="-10">
                <a:latin typeface="Times New Roman"/>
                <a:cs typeface="Times New Roman"/>
              </a:rPr>
              <a:t>cometh </a:t>
            </a:r>
            <a:r>
              <a:rPr dirty="0" sz="1450" spc="-5">
                <a:latin typeface="Times New Roman"/>
                <a:cs typeface="Times New Roman"/>
              </a:rPr>
              <a:t>he  </a:t>
            </a:r>
            <a:r>
              <a:rPr dirty="0" sz="1450" spc="-10">
                <a:latin typeface="Times New Roman"/>
                <a:cs typeface="Times New Roman"/>
              </a:rPr>
              <a:t>back to beard me? </a:t>
            </a:r>
            <a:r>
              <a:rPr dirty="0" sz="1450" spc="-35">
                <a:latin typeface="Times New Roman"/>
                <a:cs typeface="Times New Roman"/>
              </a:rPr>
              <a:t>Nay, </a:t>
            </a:r>
            <a:r>
              <a:rPr dirty="0" sz="1450" spc="-5">
                <a:latin typeface="Times New Roman"/>
                <a:cs typeface="Times New Roman"/>
              </a:rPr>
              <a:t>but, </a:t>
            </a:r>
            <a:r>
              <a:rPr dirty="0" sz="1450" spc="-10">
                <a:latin typeface="Times New Roman"/>
                <a:cs typeface="Times New Roman"/>
              </a:rPr>
              <a:t>Duckworth, this time it shall </a:t>
            </a:r>
            <a:r>
              <a:rPr dirty="0" sz="1450" spc="-5">
                <a:latin typeface="Times New Roman"/>
                <a:cs typeface="Times New Roman"/>
              </a:rPr>
              <a:t>go </a:t>
            </a:r>
            <a:r>
              <a:rPr dirty="0" sz="1450" spc="-10">
                <a:latin typeface="Times New Roman"/>
                <a:cs typeface="Times New Roman"/>
              </a:rPr>
              <a:t>bitter</a:t>
            </a:r>
            <a:r>
              <a:rPr dirty="0" sz="1450" spc="114">
                <a:latin typeface="Times New Roman"/>
                <a:cs typeface="Times New Roman"/>
              </a:rPr>
              <a:t> </a:t>
            </a:r>
            <a:r>
              <a:rPr dirty="0" sz="1450" spc="-10">
                <a:latin typeface="Times New Roman"/>
                <a:cs typeface="Times New Roman"/>
              </a:rPr>
              <a:t>hard!”</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He was silent for some time, his face</a:t>
            </a:r>
            <a:r>
              <a:rPr dirty="0" sz="1450" spc="30">
                <a:latin typeface="Times New Roman"/>
                <a:cs typeface="Times New Roman"/>
              </a:rPr>
              <a:t> </a:t>
            </a:r>
            <a:r>
              <a:rPr dirty="0" sz="1450" spc="-10">
                <a:latin typeface="Times New Roman"/>
                <a:cs typeface="Times New Roman"/>
              </a:rPr>
              <a:t>working.</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“Eat!” </a:t>
            </a:r>
            <a:r>
              <a:rPr dirty="0" sz="1450" spc="-5">
                <a:latin typeface="Times New Roman"/>
                <a:cs typeface="Times New Roman"/>
              </a:rPr>
              <a:t>he </a:t>
            </a:r>
            <a:r>
              <a:rPr dirty="0" sz="1450" spc="-10">
                <a:latin typeface="Times New Roman"/>
                <a:cs typeface="Times New Roman"/>
              </a:rPr>
              <a:t>cried, </a:t>
            </a:r>
            <a:r>
              <a:rPr dirty="0" sz="1450" spc="-20">
                <a:latin typeface="Times New Roman"/>
                <a:cs typeface="Times New Roman"/>
              </a:rPr>
              <a:t>suddenly.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here,” </a:t>
            </a:r>
            <a:r>
              <a:rPr dirty="0" sz="1450" spc="-5">
                <a:latin typeface="Times New Roman"/>
                <a:cs typeface="Times New Roman"/>
              </a:rPr>
              <a:t>he </a:t>
            </a:r>
            <a:r>
              <a:rPr dirty="0" sz="1450" spc="-10">
                <a:latin typeface="Times New Roman"/>
                <a:cs typeface="Times New Roman"/>
              </a:rPr>
              <a:t>added to Matcham, “swear me  an oath to follow straight to the Moat</a:t>
            </a:r>
            <a:r>
              <a:rPr dirty="0" sz="1450" spc="3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“I will pledge mine </a:t>
            </a:r>
            <a:r>
              <a:rPr dirty="0" sz="1450" spc="-15">
                <a:latin typeface="Times New Roman"/>
                <a:cs typeface="Times New Roman"/>
              </a:rPr>
              <a:t>honour,” </a:t>
            </a:r>
            <a:r>
              <a:rPr dirty="0" sz="1450" spc="-10">
                <a:latin typeface="Times New Roman"/>
                <a:cs typeface="Times New Roman"/>
              </a:rPr>
              <a:t>replied</a:t>
            </a:r>
            <a:r>
              <a:rPr dirty="0" sz="1450" spc="25">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marR="12700">
              <a:lnSpc>
                <a:spcPts val="1730"/>
              </a:lnSpc>
              <a:spcBef>
                <a:spcPts val="630"/>
              </a:spcBef>
            </a:pPr>
            <a:r>
              <a:rPr dirty="0" sz="1450" spc="-10">
                <a:latin typeface="Times New Roman"/>
                <a:cs typeface="Times New Roman"/>
              </a:rPr>
              <a:t>“What make </a:t>
            </a:r>
            <a:r>
              <a:rPr dirty="0" sz="1450" spc="-5">
                <a:latin typeface="Times New Roman"/>
                <a:cs typeface="Times New Roman"/>
              </a:rPr>
              <a:t>I </a:t>
            </a:r>
            <a:r>
              <a:rPr dirty="0" sz="1450" spc="-10">
                <a:latin typeface="Times New Roman"/>
                <a:cs typeface="Times New Roman"/>
              </a:rPr>
              <a:t>with </a:t>
            </a:r>
            <a:r>
              <a:rPr dirty="0" sz="1450" spc="-5">
                <a:latin typeface="Times New Roman"/>
                <a:cs typeface="Times New Roman"/>
              </a:rPr>
              <a:t>your </a:t>
            </a:r>
            <a:r>
              <a:rPr dirty="0" sz="1450" spc="-10">
                <a:latin typeface="Times New Roman"/>
                <a:cs typeface="Times New Roman"/>
              </a:rPr>
              <a:t>honour?” cried the knight. “Swear me </a:t>
            </a:r>
            <a:r>
              <a:rPr dirty="0" sz="1450" spc="-5">
                <a:latin typeface="Times New Roman"/>
                <a:cs typeface="Times New Roman"/>
              </a:rPr>
              <a:t>upon your  </a:t>
            </a:r>
            <a:r>
              <a:rPr dirty="0" sz="1450" spc="-15">
                <a:latin typeface="Times New Roman"/>
                <a:cs typeface="Times New Roman"/>
              </a:rPr>
              <a:t>mother’s</a:t>
            </a:r>
            <a:r>
              <a:rPr dirty="0" sz="1450" spc="-10">
                <a:latin typeface="Times New Roman"/>
                <a:cs typeface="Times New Roman"/>
              </a:rPr>
              <a:t> welfare!”</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Matcham gave the required oath; and Sir Daniel re-adjusted the </a:t>
            </a:r>
            <a:r>
              <a:rPr dirty="0" sz="1450" spc="-5">
                <a:latin typeface="Times New Roman"/>
                <a:cs typeface="Times New Roman"/>
              </a:rPr>
              <a:t>hood </a:t>
            </a:r>
            <a:r>
              <a:rPr dirty="0" sz="1450" spc="-10">
                <a:latin typeface="Times New Roman"/>
                <a:cs typeface="Times New Roman"/>
              </a:rPr>
              <a:t>over his  face, and prepared his bell and </a:t>
            </a:r>
            <a:r>
              <a:rPr dirty="0" sz="1450" spc="-15">
                <a:latin typeface="Times New Roman"/>
                <a:cs typeface="Times New Roman"/>
              </a:rPr>
              <a:t>staff. </a:t>
            </a:r>
            <a:r>
              <a:rPr dirty="0" sz="1450" spc="-60">
                <a:latin typeface="Times New Roman"/>
                <a:cs typeface="Times New Roman"/>
              </a:rPr>
              <a:t>To </a:t>
            </a:r>
            <a:r>
              <a:rPr dirty="0" sz="1450" spc="-10">
                <a:latin typeface="Times New Roman"/>
                <a:cs typeface="Times New Roman"/>
              </a:rPr>
              <a:t>see him once more in that appalling  travesty somewhat revived the horror </a:t>
            </a:r>
            <a:r>
              <a:rPr dirty="0" sz="1450" spc="-5">
                <a:latin typeface="Times New Roman"/>
                <a:cs typeface="Times New Roman"/>
              </a:rPr>
              <a:t>of </a:t>
            </a:r>
            <a:r>
              <a:rPr dirty="0" sz="1450" spc="-10">
                <a:latin typeface="Times New Roman"/>
                <a:cs typeface="Times New Roman"/>
              </a:rPr>
              <a:t>his two companions. But the </a:t>
            </a:r>
            <a:r>
              <a:rPr dirty="0" sz="1450" spc="-5">
                <a:latin typeface="Times New Roman"/>
                <a:cs typeface="Times New Roman"/>
              </a:rPr>
              <a:t>knight  </a:t>
            </a:r>
            <a:r>
              <a:rPr dirty="0" sz="1450" spc="-10">
                <a:latin typeface="Times New Roman"/>
                <a:cs typeface="Times New Roman"/>
              </a:rPr>
              <a:t>was soon </a:t>
            </a:r>
            <a:r>
              <a:rPr dirty="0" sz="1450" spc="-5">
                <a:latin typeface="Times New Roman"/>
                <a:cs typeface="Times New Roman"/>
              </a:rPr>
              <a:t>upon </a:t>
            </a:r>
            <a:r>
              <a:rPr dirty="0" sz="1450" spc="-10">
                <a:latin typeface="Times New Roman"/>
                <a:cs typeface="Times New Roman"/>
              </a:rPr>
              <a:t>his</a:t>
            </a:r>
            <a:r>
              <a:rPr dirty="0" sz="1450">
                <a:latin typeface="Times New Roman"/>
                <a:cs typeface="Times New Roman"/>
              </a:rPr>
              <a:t> </a:t>
            </a:r>
            <a:r>
              <a:rPr dirty="0" sz="1450" spc="-10">
                <a:latin typeface="Times New Roman"/>
                <a:cs typeface="Times New Roman"/>
              </a:rPr>
              <a:t>feet.</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“Eat with despatch,” </a:t>
            </a:r>
            <a:r>
              <a:rPr dirty="0" sz="1450" spc="-5">
                <a:latin typeface="Times New Roman"/>
                <a:cs typeface="Times New Roman"/>
              </a:rPr>
              <a:t>he </a:t>
            </a:r>
            <a:r>
              <a:rPr dirty="0" sz="1450" spc="-10">
                <a:latin typeface="Times New Roman"/>
                <a:cs typeface="Times New Roman"/>
              </a:rPr>
              <a:t>said, “and follow me yarely to mine</a:t>
            </a:r>
            <a:r>
              <a:rPr dirty="0" sz="1450" spc="6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And with that </a:t>
            </a:r>
            <a:r>
              <a:rPr dirty="0" sz="1450" spc="-5">
                <a:latin typeface="Times New Roman"/>
                <a:cs typeface="Times New Roman"/>
              </a:rPr>
              <a:t>he </a:t>
            </a:r>
            <a:r>
              <a:rPr dirty="0" sz="1450" spc="-10">
                <a:latin typeface="Times New Roman"/>
                <a:cs typeface="Times New Roman"/>
              </a:rPr>
              <a:t>set forth again into the woods; and presently after the bell  began to </a:t>
            </a:r>
            <a:r>
              <a:rPr dirty="0" sz="1450" spc="-5">
                <a:latin typeface="Times New Roman"/>
                <a:cs typeface="Times New Roman"/>
              </a:rPr>
              <a:t>sound, </a:t>
            </a:r>
            <a:r>
              <a:rPr dirty="0" sz="1450" spc="-10">
                <a:latin typeface="Times New Roman"/>
                <a:cs typeface="Times New Roman"/>
              </a:rPr>
              <a:t>numbering his steps, and the two lads sat </a:t>
            </a:r>
            <a:r>
              <a:rPr dirty="0" sz="1450" spc="-5">
                <a:latin typeface="Times New Roman"/>
                <a:cs typeface="Times New Roman"/>
              </a:rPr>
              <a:t>by </a:t>
            </a:r>
            <a:r>
              <a:rPr dirty="0" sz="1450" spc="-10">
                <a:latin typeface="Times New Roman"/>
                <a:cs typeface="Times New Roman"/>
              </a:rPr>
              <a:t>their untasted  meal, and heard it die slowly away </a:t>
            </a:r>
            <a:r>
              <a:rPr dirty="0" sz="1450" spc="-5">
                <a:latin typeface="Times New Roman"/>
                <a:cs typeface="Times New Roman"/>
              </a:rPr>
              <a:t>up </a:t>
            </a:r>
            <a:r>
              <a:rPr dirty="0" sz="1450" spc="-10">
                <a:latin typeface="Times New Roman"/>
                <a:cs typeface="Times New Roman"/>
              </a:rPr>
              <a:t>hill into the</a:t>
            </a:r>
            <a:r>
              <a:rPr dirty="0" sz="1450" spc="50">
                <a:latin typeface="Times New Roman"/>
                <a:cs typeface="Times New Roman"/>
              </a:rPr>
              <a:t> </a:t>
            </a:r>
            <a:r>
              <a:rPr dirty="0" sz="1450" spc="-10">
                <a:latin typeface="Times New Roman"/>
                <a:cs typeface="Times New Roman"/>
              </a:rPr>
              <a:t>distance.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“And so </a:t>
            </a:r>
            <a:r>
              <a:rPr dirty="0" sz="1450" spc="-5">
                <a:latin typeface="Times New Roman"/>
                <a:cs typeface="Times New Roman"/>
              </a:rPr>
              <a:t>ye go </a:t>
            </a:r>
            <a:r>
              <a:rPr dirty="0" sz="1450" spc="-10">
                <a:latin typeface="Times New Roman"/>
                <a:cs typeface="Times New Roman"/>
              </a:rPr>
              <a:t>to </a:t>
            </a:r>
            <a:r>
              <a:rPr dirty="0" sz="1450" spc="-15">
                <a:latin typeface="Times New Roman"/>
                <a:cs typeface="Times New Roman"/>
              </a:rPr>
              <a:t>Tunstall?” </a:t>
            </a:r>
            <a:r>
              <a:rPr dirty="0" sz="1450" spc="-10">
                <a:latin typeface="Times New Roman"/>
                <a:cs typeface="Times New Roman"/>
              </a:rPr>
              <a:t>Dick</a:t>
            </a:r>
            <a:r>
              <a:rPr dirty="0" sz="1450" spc="15">
                <a:latin typeface="Times New Roman"/>
                <a:cs typeface="Times New Roman"/>
              </a:rPr>
              <a:t> </a:t>
            </a:r>
            <a:r>
              <a:rPr dirty="0" sz="1450" spc="-10">
                <a:latin typeface="Times New Roman"/>
                <a:cs typeface="Times New Roman"/>
              </a:rPr>
              <a:t>inquired.</a:t>
            </a:r>
            <a:endParaRPr sz="1450">
              <a:latin typeface="Times New Roman"/>
              <a:cs typeface="Times New Roman"/>
            </a:endParaRPr>
          </a:p>
          <a:p>
            <a:pPr algn="just" marL="12700" marR="12700">
              <a:lnSpc>
                <a:spcPts val="1730"/>
              </a:lnSpc>
              <a:spcBef>
                <a:spcPts val="630"/>
              </a:spcBef>
            </a:pPr>
            <a:r>
              <a:rPr dirty="0" sz="1450" spc="-40">
                <a:latin typeface="Times New Roman"/>
                <a:cs typeface="Times New Roman"/>
              </a:rPr>
              <a:t>“Yea, </a:t>
            </a:r>
            <a:r>
              <a:rPr dirty="0" sz="1450" spc="-20">
                <a:latin typeface="Times New Roman"/>
                <a:cs typeface="Times New Roman"/>
              </a:rPr>
              <a:t>verily,” </a:t>
            </a:r>
            <a:r>
              <a:rPr dirty="0" sz="1450" spc="-10">
                <a:latin typeface="Times New Roman"/>
                <a:cs typeface="Times New Roman"/>
              </a:rPr>
              <a:t>said Matcham, “when needs must! </a:t>
            </a:r>
            <a:r>
              <a:rPr dirty="0" sz="1450" spc="-5">
                <a:latin typeface="Times New Roman"/>
                <a:cs typeface="Times New Roman"/>
              </a:rPr>
              <a:t>I </a:t>
            </a:r>
            <a:r>
              <a:rPr dirty="0" sz="1450" spc="-10">
                <a:latin typeface="Times New Roman"/>
                <a:cs typeface="Times New Roman"/>
              </a:rPr>
              <a:t>am braver behind Sir  </a:t>
            </a:r>
            <a:r>
              <a:rPr dirty="0" sz="1450" spc="-20">
                <a:latin typeface="Times New Roman"/>
                <a:cs typeface="Times New Roman"/>
              </a:rPr>
              <a:t>Daniel’s </a:t>
            </a:r>
            <a:r>
              <a:rPr dirty="0" sz="1450" spc="-10">
                <a:latin typeface="Times New Roman"/>
                <a:cs typeface="Times New Roman"/>
              </a:rPr>
              <a:t>back than to his</a:t>
            </a:r>
            <a:r>
              <a:rPr dirty="0" sz="1450" spc="20">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9525">
              <a:lnSpc>
                <a:spcPts val="1730"/>
              </a:lnSpc>
              <a:spcBef>
                <a:spcPts val="575"/>
              </a:spcBef>
            </a:pPr>
            <a:r>
              <a:rPr dirty="0" sz="1450" spc="-10">
                <a:latin typeface="Times New Roman"/>
                <a:cs typeface="Times New Roman"/>
              </a:rPr>
              <a:t>They ate </a:t>
            </a:r>
            <a:r>
              <a:rPr dirty="0" sz="1450" spc="-20">
                <a:latin typeface="Times New Roman"/>
                <a:cs typeface="Times New Roman"/>
              </a:rPr>
              <a:t>hastily, </a:t>
            </a:r>
            <a:r>
              <a:rPr dirty="0" sz="1450" spc="-10">
                <a:latin typeface="Times New Roman"/>
                <a:cs typeface="Times New Roman"/>
              </a:rPr>
              <a:t>and set forth along the path through the airy upper levels </a:t>
            </a:r>
            <a:r>
              <a:rPr dirty="0" sz="1450" spc="-5">
                <a:latin typeface="Times New Roman"/>
                <a:cs typeface="Times New Roman"/>
              </a:rPr>
              <a:t>of  </a:t>
            </a:r>
            <a:r>
              <a:rPr dirty="0" sz="1450" spc="-10">
                <a:latin typeface="Times New Roman"/>
                <a:cs typeface="Times New Roman"/>
              </a:rPr>
              <a:t>the forest, where great beeches stood apart among green lawns, and the birds  and squirrels made merry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boughs. </a:t>
            </a:r>
            <a:r>
              <a:rPr dirty="0" sz="1450" spc="-45">
                <a:latin typeface="Times New Roman"/>
                <a:cs typeface="Times New Roman"/>
              </a:rPr>
              <a:t>Two </a:t>
            </a:r>
            <a:r>
              <a:rPr dirty="0" sz="1450" spc="-10">
                <a:latin typeface="Times New Roman"/>
                <a:cs typeface="Times New Roman"/>
              </a:rPr>
              <a:t>hours </a:t>
            </a:r>
            <a:r>
              <a:rPr dirty="0" sz="1450" spc="-20">
                <a:latin typeface="Times New Roman"/>
                <a:cs typeface="Times New Roman"/>
              </a:rPr>
              <a:t>later, </a:t>
            </a:r>
            <a:r>
              <a:rPr dirty="0" sz="1450" spc="-10">
                <a:latin typeface="Times New Roman"/>
                <a:cs typeface="Times New Roman"/>
              </a:rPr>
              <a:t>they began to  descend </a:t>
            </a:r>
            <a:r>
              <a:rPr dirty="0" sz="1450" spc="-5">
                <a:latin typeface="Times New Roman"/>
                <a:cs typeface="Times New Roman"/>
              </a:rPr>
              <a:t>upon </a:t>
            </a:r>
            <a:r>
              <a:rPr dirty="0" sz="1450" spc="-10">
                <a:latin typeface="Times New Roman"/>
                <a:cs typeface="Times New Roman"/>
              </a:rPr>
              <a:t>the other side, and </a:t>
            </a:r>
            <a:r>
              <a:rPr dirty="0" sz="1450" spc="-20">
                <a:latin typeface="Times New Roman"/>
                <a:cs typeface="Times New Roman"/>
              </a:rPr>
              <a:t>already, </a:t>
            </a:r>
            <a:r>
              <a:rPr dirty="0" sz="1450" spc="-10">
                <a:latin typeface="Times New Roman"/>
                <a:cs typeface="Times New Roman"/>
              </a:rPr>
              <a:t>among the tree-tops, saw before  them the red walls and roofs </a:t>
            </a:r>
            <a:r>
              <a:rPr dirty="0" sz="1450" spc="-5">
                <a:latin typeface="Times New Roman"/>
                <a:cs typeface="Times New Roman"/>
              </a:rPr>
              <a:t>of </a:t>
            </a:r>
            <a:r>
              <a:rPr dirty="0" sz="1450" spc="-15">
                <a:latin typeface="Times New Roman"/>
                <a:cs typeface="Times New Roman"/>
              </a:rPr>
              <a:t>Tunstall</a:t>
            </a:r>
            <a:r>
              <a:rPr dirty="0" sz="1450" spc="2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“Here,” said Matcham, pausing, “ye shall take </a:t>
            </a:r>
            <a:r>
              <a:rPr dirty="0" sz="1450" spc="-5">
                <a:latin typeface="Times New Roman"/>
                <a:cs typeface="Times New Roman"/>
              </a:rPr>
              <a:t>your </a:t>
            </a:r>
            <a:r>
              <a:rPr dirty="0" sz="1450" spc="-10">
                <a:latin typeface="Times New Roman"/>
                <a:cs typeface="Times New Roman"/>
              </a:rPr>
              <a:t>leave </a:t>
            </a:r>
            <a:r>
              <a:rPr dirty="0" sz="1450" spc="-5">
                <a:latin typeface="Times New Roman"/>
                <a:cs typeface="Times New Roman"/>
              </a:rPr>
              <a:t>of your </a:t>
            </a:r>
            <a:r>
              <a:rPr dirty="0" sz="1450" spc="-10">
                <a:latin typeface="Times New Roman"/>
                <a:cs typeface="Times New Roman"/>
              </a:rPr>
              <a:t>friend Jack,  whom </a:t>
            </a:r>
            <a:r>
              <a:rPr dirty="0" sz="1450" spc="-5">
                <a:latin typeface="Times New Roman"/>
                <a:cs typeface="Times New Roman"/>
              </a:rPr>
              <a:t>y’ </a:t>
            </a:r>
            <a:r>
              <a:rPr dirty="0" sz="1450" spc="-10">
                <a:latin typeface="Times New Roman"/>
                <a:cs typeface="Times New Roman"/>
              </a:rPr>
              <a:t>are to see </a:t>
            </a:r>
            <a:r>
              <a:rPr dirty="0" sz="1450" spc="-5">
                <a:latin typeface="Times New Roman"/>
                <a:cs typeface="Times New Roman"/>
              </a:rPr>
              <a:t>no </a:t>
            </a:r>
            <a:r>
              <a:rPr dirty="0" sz="1450" spc="-10">
                <a:latin typeface="Times New Roman"/>
                <a:cs typeface="Times New Roman"/>
              </a:rPr>
              <a:t>more. Come, Dick, forgive him what </a:t>
            </a:r>
            <a:r>
              <a:rPr dirty="0" sz="1450" spc="-5">
                <a:latin typeface="Times New Roman"/>
                <a:cs typeface="Times New Roman"/>
              </a:rPr>
              <a:t>he </a:t>
            </a:r>
            <a:r>
              <a:rPr dirty="0" sz="1450" spc="-10">
                <a:latin typeface="Times New Roman"/>
                <a:cs typeface="Times New Roman"/>
              </a:rPr>
              <a:t>did amiss, as  he, for his part, cheerfully and lovingly forgiveth</a:t>
            </a:r>
            <a:r>
              <a:rPr dirty="0" sz="1450" spc="3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“And wherefore so?” asked Dick. “An we both </a:t>
            </a:r>
            <a:r>
              <a:rPr dirty="0" sz="1450" spc="-5">
                <a:latin typeface="Times New Roman"/>
                <a:cs typeface="Times New Roman"/>
              </a:rPr>
              <a:t>go </a:t>
            </a:r>
            <a:r>
              <a:rPr dirty="0" sz="1450" spc="-10">
                <a:latin typeface="Times New Roman"/>
                <a:cs typeface="Times New Roman"/>
              </a:rPr>
              <a:t>to </a:t>
            </a:r>
            <a:r>
              <a:rPr dirty="0" sz="1450" spc="-15">
                <a:latin typeface="Times New Roman"/>
                <a:cs typeface="Times New Roman"/>
              </a:rPr>
              <a:t>Tunstall, </a:t>
            </a:r>
            <a:r>
              <a:rPr dirty="0" sz="1450" spc="-5">
                <a:latin typeface="Times New Roman"/>
                <a:cs typeface="Times New Roman"/>
              </a:rPr>
              <a:t>I </a:t>
            </a:r>
            <a:r>
              <a:rPr dirty="0" sz="1450" spc="-10">
                <a:latin typeface="Times New Roman"/>
                <a:cs typeface="Times New Roman"/>
              </a:rPr>
              <a:t>shall see </a:t>
            </a:r>
            <a:r>
              <a:rPr dirty="0" sz="1450" spc="-5">
                <a:latin typeface="Times New Roman"/>
                <a:cs typeface="Times New Roman"/>
              </a:rPr>
              <a:t>you  </a:t>
            </a:r>
            <a:r>
              <a:rPr dirty="0" sz="1450" spc="-10">
                <a:latin typeface="Times New Roman"/>
                <a:cs typeface="Times New Roman"/>
              </a:rPr>
              <a:t>yet again, </a:t>
            </a:r>
            <a:r>
              <a:rPr dirty="0" sz="1450" spc="-5">
                <a:latin typeface="Times New Roman"/>
                <a:cs typeface="Times New Roman"/>
              </a:rPr>
              <a:t>I </a:t>
            </a:r>
            <a:r>
              <a:rPr dirty="0" sz="1450" spc="-25">
                <a:latin typeface="Times New Roman"/>
                <a:cs typeface="Times New Roman"/>
              </a:rPr>
              <a:t>trow, </a:t>
            </a:r>
            <a:r>
              <a:rPr dirty="0" sz="1450" spc="-10">
                <a:latin typeface="Times New Roman"/>
                <a:cs typeface="Times New Roman"/>
              </a:rPr>
              <a:t>and that right</a:t>
            </a:r>
            <a:r>
              <a:rPr dirty="0" sz="1450" spc="35">
                <a:latin typeface="Times New Roman"/>
                <a:cs typeface="Times New Roman"/>
              </a:rPr>
              <a:t> </a:t>
            </a:r>
            <a:r>
              <a:rPr dirty="0" sz="1450" spc="-10">
                <a:latin typeface="Times New Roman"/>
                <a:cs typeface="Times New Roman"/>
              </a:rPr>
              <a:t>often.”</a:t>
            </a:r>
            <a:endParaRPr sz="1450">
              <a:latin typeface="Times New Roman"/>
              <a:cs typeface="Times New Roman"/>
            </a:endParaRPr>
          </a:p>
          <a:p>
            <a:pPr algn="just" marL="12700" marR="5715">
              <a:lnSpc>
                <a:spcPts val="1730"/>
              </a:lnSpc>
              <a:spcBef>
                <a:spcPts val="570"/>
              </a:spcBef>
            </a:pPr>
            <a:r>
              <a:rPr dirty="0" sz="1450" spc="-35">
                <a:latin typeface="Times New Roman"/>
                <a:cs typeface="Times New Roman"/>
              </a:rPr>
              <a:t>“Ye’ll </a:t>
            </a:r>
            <a:r>
              <a:rPr dirty="0" sz="1450" spc="-10">
                <a:latin typeface="Times New Roman"/>
                <a:cs typeface="Times New Roman"/>
              </a:rPr>
              <a:t>never again see </a:t>
            </a:r>
            <a:r>
              <a:rPr dirty="0" sz="1450" spc="-5">
                <a:latin typeface="Times New Roman"/>
                <a:cs typeface="Times New Roman"/>
              </a:rPr>
              <a:t>poor </a:t>
            </a:r>
            <a:r>
              <a:rPr dirty="0" sz="1450" spc="-10">
                <a:latin typeface="Times New Roman"/>
                <a:cs typeface="Times New Roman"/>
              </a:rPr>
              <a:t>Jack Matcham,” replied the </a:t>
            </a:r>
            <a:r>
              <a:rPr dirty="0" sz="1450" spc="-20">
                <a:latin typeface="Times New Roman"/>
                <a:cs typeface="Times New Roman"/>
              </a:rPr>
              <a:t>other, </a:t>
            </a:r>
            <a:r>
              <a:rPr dirty="0" sz="1450" spc="-10">
                <a:latin typeface="Times New Roman"/>
                <a:cs typeface="Times New Roman"/>
              </a:rPr>
              <a:t>“that was so  fearful and burthensome, and yet plucked </a:t>
            </a:r>
            <a:r>
              <a:rPr dirty="0" sz="1450" spc="-5">
                <a:latin typeface="Times New Roman"/>
                <a:cs typeface="Times New Roman"/>
              </a:rPr>
              <a:t>you </a:t>
            </a:r>
            <a:r>
              <a:rPr dirty="0" sz="1450" spc="-10">
                <a:latin typeface="Times New Roman"/>
                <a:cs typeface="Times New Roman"/>
              </a:rPr>
              <a:t>from the river; ye’ll </a:t>
            </a:r>
            <a:r>
              <a:rPr dirty="0" sz="1450" spc="-5">
                <a:latin typeface="Times New Roman"/>
                <a:cs typeface="Times New Roman"/>
              </a:rPr>
              <a:t>not </a:t>
            </a:r>
            <a:r>
              <a:rPr dirty="0" sz="1450" spc="-10">
                <a:latin typeface="Times New Roman"/>
                <a:cs typeface="Times New Roman"/>
              </a:rPr>
              <a:t>see him  more, Dick, </a:t>
            </a:r>
            <a:r>
              <a:rPr dirty="0" sz="1450" spc="-5">
                <a:latin typeface="Times New Roman"/>
                <a:cs typeface="Times New Roman"/>
              </a:rPr>
              <a:t>by </a:t>
            </a:r>
            <a:r>
              <a:rPr dirty="0" sz="1450" spc="-10">
                <a:latin typeface="Times New Roman"/>
                <a:cs typeface="Times New Roman"/>
              </a:rPr>
              <a:t>mine honour!” He held his arms open, and the lads embraced  and kissed. “And, Dick,” continued Matcham, “my spirit bodeth ill. Y’</a:t>
            </a:r>
            <a:r>
              <a:rPr dirty="0" sz="1450" spc="-125">
                <a:latin typeface="Times New Roman"/>
                <a:cs typeface="Times New Roman"/>
              </a:rPr>
              <a:t> </a:t>
            </a:r>
            <a:r>
              <a:rPr dirty="0" sz="1450" spc="-10">
                <a:latin typeface="Times New Roman"/>
                <a:cs typeface="Times New Roman"/>
              </a:rPr>
              <a:t>are</a:t>
            </a:r>
            <a:endParaRPr sz="145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now to see </a:t>
            </a:r>
            <a:r>
              <a:rPr dirty="0" sz="1450" spc="-5">
                <a:latin typeface="Times New Roman"/>
                <a:cs typeface="Times New Roman"/>
              </a:rPr>
              <a:t>a </a:t>
            </a:r>
            <a:r>
              <a:rPr dirty="0" sz="1450" spc="-10">
                <a:latin typeface="Times New Roman"/>
                <a:cs typeface="Times New Roman"/>
              </a:rPr>
              <a:t>new Sir Daniel; for heretofore hath all prospered in his hands  </a:t>
            </a:r>
            <a:r>
              <a:rPr dirty="0" sz="1450" spc="-15">
                <a:latin typeface="Times New Roman"/>
                <a:cs typeface="Times New Roman"/>
              </a:rPr>
              <a:t>exceedingly, </a:t>
            </a:r>
            <a:r>
              <a:rPr dirty="0" sz="1450" spc="-10">
                <a:latin typeface="Times New Roman"/>
                <a:cs typeface="Times New Roman"/>
              </a:rPr>
              <a:t>and fortune followed him; </a:t>
            </a:r>
            <a:r>
              <a:rPr dirty="0" sz="1450" spc="-5">
                <a:latin typeface="Times New Roman"/>
                <a:cs typeface="Times New Roman"/>
              </a:rPr>
              <a:t>but </a:t>
            </a:r>
            <a:r>
              <a:rPr dirty="0" sz="1450" spc="-30">
                <a:latin typeface="Times New Roman"/>
                <a:cs typeface="Times New Roman"/>
              </a:rPr>
              <a:t>now, </a:t>
            </a:r>
            <a:r>
              <a:rPr dirty="0" sz="1450" spc="-10">
                <a:latin typeface="Times New Roman"/>
                <a:cs typeface="Times New Roman"/>
              </a:rPr>
              <a:t>methinks, when his fate hath  come </a:t>
            </a:r>
            <a:r>
              <a:rPr dirty="0" sz="1450" spc="-5">
                <a:latin typeface="Times New Roman"/>
                <a:cs typeface="Times New Roman"/>
              </a:rPr>
              <a:t>upon </a:t>
            </a:r>
            <a:r>
              <a:rPr dirty="0" sz="1450" spc="-10">
                <a:latin typeface="Times New Roman"/>
                <a:cs typeface="Times New Roman"/>
              </a:rPr>
              <a:t>him, and </a:t>
            </a:r>
            <a:r>
              <a:rPr dirty="0" sz="1450" spc="-5">
                <a:latin typeface="Times New Roman"/>
                <a:cs typeface="Times New Roman"/>
              </a:rPr>
              <a:t>he </a:t>
            </a:r>
            <a:r>
              <a:rPr dirty="0" sz="1450" spc="-10">
                <a:latin typeface="Times New Roman"/>
                <a:cs typeface="Times New Roman"/>
              </a:rPr>
              <a:t>runs the adventure </a:t>
            </a:r>
            <a:r>
              <a:rPr dirty="0" sz="1450" spc="-5">
                <a:latin typeface="Times New Roman"/>
                <a:cs typeface="Times New Roman"/>
              </a:rPr>
              <a:t>of </a:t>
            </a:r>
            <a:r>
              <a:rPr dirty="0" sz="1450" spc="-10">
                <a:latin typeface="Times New Roman"/>
                <a:cs typeface="Times New Roman"/>
              </a:rPr>
              <a:t>his life, </a:t>
            </a:r>
            <a:r>
              <a:rPr dirty="0" sz="1450" spc="-5">
                <a:latin typeface="Times New Roman"/>
                <a:cs typeface="Times New Roman"/>
              </a:rPr>
              <a:t>he </a:t>
            </a:r>
            <a:r>
              <a:rPr dirty="0" sz="1450" spc="-10">
                <a:latin typeface="Times New Roman"/>
                <a:cs typeface="Times New Roman"/>
              </a:rPr>
              <a:t>will prove </a:t>
            </a:r>
            <a:r>
              <a:rPr dirty="0" sz="1450" spc="-5">
                <a:latin typeface="Times New Roman"/>
                <a:cs typeface="Times New Roman"/>
              </a:rPr>
              <a:t>but a foul  </a:t>
            </a:r>
            <a:r>
              <a:rPr dirty="0" sz="1450" spc="-10">
                <a:latin typeface="Times New Roman"/>
                <a:cs typeface="Times New Roman"/>
              </a:rPr>
              <a:t>lord to both </a:t>
            </a:r>
            <a:r>
              <a:rPr dirty="0" sz="1450" spc="-5">
                <a:latin typeface="Times New Roman"/>
                <a:cs typeface="Times New Roman"/>
              </a:rPr>
              <a:t>of </a:t>
            </a:r>
            <a:r>
              <a:rPr dirty="0" sz="1450" spc="-10">
                <a:latin typeface="Times New Roman"/>
                <a:cs typeface="Times New Roman"/>
              </a:rPr>
              <a:t>us. He may </a:t>
            </a:r>
            <a:r>
              <a:rPr dirty="0" sz="1450" spc="-5">
                <a:latin typeface="Times New Roman"/>
                <a:cs typeface="Times New Roman"/>
              </a:rPr>
              <a:t>be </a:t>
            </a:r>
            <a:r>
              <a:rPr dirty="0" sz="1450" spc="-10">
                <a:latin typeface="Times New Roman"/>
                <a:cs typeface="Times New Roman"/>
              </a:rPr>
              <a:t>brave in battle, </a:t>
            </a:r>
            <a:r>
              <a:rPr dirty="0" sz="1450" spc="-5">
                <a:latin typeface="Times New Roman"/>
                <a:cs typeface="Times New Roman"/>
              </a:rPr>
              <a:t>but he </a:t>
            </a:r>
            <a:r>
              <a:rPr dirty="0" sz="1450" spc="-10">
                <a:latin typeface="Times New Roman"/>
                <a:cs typeface="Times New Roman"/>
              </a:rPr>
              <a:t>hath the </a:t>
            </a:r>
            <a:r>
              <a:rPr dirty="0" sz="1450" spc="-15">
                <a:latin typeface="Times New Roman"/>
                <a:cs typeface="Times New Roman"/>
              </a:rPr>
              <a:t>liar’s </a:t>
            </a:r>
            <a:r>
              <a:rPr dirty="0" sz="1450" spc="-10">
                <a:latin typeface="Times New Roman"/>
                <a:cs typeface="Times New Roman"/>
              </a:rPr>
              <a:t>eye; there is  fear in his eye, Dick, and fear is as cruel as the wolf! </a:t>
            </a:r>
            <a:r>
              <a:rPr dirty="0" sz="1450" spc="-70">
                <a:latin typeface="Times New Roman"/>
                <a:cs typeface="Times New Roman"/>
              </a:rPr>
              <a:t>We </a:t>
            </a:r>
            <a:r>
              <a:rPr dirty="0" sz="1450" spc="-5">
                <a:latin typeface="Times New Roman"/>
                <a:cs typeface="Times New Roman"/>
              </a:rPr>
              <a:t>go </a:t>
            </a:r>
            <a:r>
              <a:rPr dirty="0" sz="1450" spc="-10">
                <a:latin typeface="Times New Roman"/>
                <a:cs typeface="Times New Roman"/>
              </a:rPr>
              <a:t>down into that  house, Saint Mary guide </a:t>
            </a:r>
            <a:r>
              <a:rPr dirty="0" sz="1450" spc="-5">
                <a:latin typeface="Times New Roman"/>
                <a:cs typeface="Times New Roman"/>
              </a:rPr>
              <a:t>us </a:t>
            </a:r>
            <a:r>
              <a:rPr dirty="0" sz="1450" spc="-10">
                <a:latin typeface="Times New Roman"/>
                <a:cs typeface="Times New Roman"/>
              </a:rPr>
              <a:t>forth</a:t>
            </a:r>
            <a:r>
              <a:rPr dirty="0" sz="1450" spc="1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9525">
              <a:lnSpc>
                <a:spcPts val="1730"/>
              </a:lnSpc>
              <a:spcBef>
                <a:spcPts val="565"/>
              </a:spcBef>
            </a:pPr>
            <a:r>
              <a:rPr dirty="0" sz="1450" spc="-10">
                <a:latin typeface="Times New Roman"/>
                <a:cs typeface="Times New Roman"/>
              </a:rPr>
              <a:t>And so they continued their descent in silence, and came </a:t>
            </a:r>
            <a:r>
              <a:rPr dirty="0" sz="1450" spc="-5">
                <a:latin typeface="Times New Roman"/>
                <a:cs typeface="Times New Roman"/>
              </a:rPr>
              <a:t>out </a:t>
            </a:r>
            <a:r>
              <a:rPr dirty="0" sz="1450" spc="-10">
                <a:latin typeface="Times New Roman"/>
                <a:cs typeface="Times New Roman"/>
              </a:rPr>
              <a:t>at last before Sir  </a:t>
            </a:r>
            <a:r>
              <a:rPr dirty="0" sz="1450" spc="-20">
                <a:latin typeface="Times New Roman"/>
                <a:cs typeface="Times New Roman"/>
              </a:rPr>
              <a:t>Daniel’s </a:t>
            </a:r>
            <a:r>
              <a:rPr dirty="0" sz="1450" spc="-10">
                <a:latin typeface="Times New Roman"/>
                <a:cs typeface="Times New Roman"/>
              </a:rPr>
              <a:t>forest stronghold, where it stood, low and </a:t>
            </a:r>
            <a:r>
              <a:rPr dirty="0" sz="1450" spc="-25">
                <a:latin typeface="Times New Roman"/>
                <a:cs typeface="Times New Roman"/>
              </a:rPr>
              <a:t>shady, </a:t>
            </a:r>
            <a:r>
              <a:rPr dirty="0" sz="1450" spc="-10">
                <a:latin typeface="Times New Roman"/>
                <a:cs typeface="Times New Roman"/>
              </a:rPr>
              <a:t>flanked with round  towers and stained with moss and lichen, in the lilied waters </a:t>
            </a:r>
            <a:r>
              <a:rPr dirty="0" sz="1450" spc="-5">
                <a:latin typeface="Times New Roman"/>
                <a:cs typeface="Times New Roman"/>
              </a:rPr>
              <a:t>of </a:t>
            </a:r>
            <a:r>
              <a:rPr dirty="0" sz="1450" spc="-10">
                <a:latin typeface="Times New Roman"/>
                <a:cs typeface="Times New Roman"/>
              </a:rPr>
              <a:t>the moat. Even  as they appeared, the doors were opened, the bridge lowered, and Sir Daniel  himself, with Hatch and the parson at his side, stood ready to receive</a:t>
            </a:r>
            <a:r>
              <a:rPr dirty="0" sz="1450" spc="114">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
              </a:spcBef>
            </a:pPr>
            <a:endParaRPr sz="1350">
              <a:latin typeface="Times New Roman"/>
              <a:cs typeface="Times New Roman"/>
            </a:endParaRPr>
          </a:p>
          <a:p>
            <a:pPr marL="1249680" marR="1242060" indent="358775">
              <a:lnSpc>
                <a:spcPct val="132400"/>
              </a:lnSpc>
            </a:pPr>
            <a:r>
              <a:rPr dirty="0" sz="1450" spc="-15" b="1">
                <a:latin typeface="Times New Roman"/>
                <a:cs typeface="Times New Roman"/>
              </a:rPr>
              <a:t>BOOK </a:t>
            </a:r>
            <a:r>
              <a:rPr dirty="0" sz="1450" spc="-10" b="1">
                <a:latin typeface="Times New Roman"/>
                <a:cs typeface="Times New Roman"/>
              </a:rPr>
              <a:t>II—THE </a:t>
            </a:r>
            <a:r>
              <a:rPr dirty="0" sz="1450" spc="-40" b="1">
                <a:latin typeface="Times New Roman"/>
                <a:cs typeface="Times New Roman"/>
              </a:rPr>
              <a:t>MOAT </a:t>
            </a:r>
            <a:r>
              <a:rPr dirty="0" sz="1450" spc="-15" b="1">
                <a:latin typeface="Times New Roman"/>
                <a:cs typeface="Times New Roman"/>
              </a:rPr>
              <a:t>HOUSE  CHAPTER </a:t>
            </a:r>
            <a:r>
              <a:rPr dirty="0" sz="1450" spc="-10" b="1">
                <a:latin typeface="Times New Roman"/>
                <a:cs typeface="Times New Roman"/>
              </a:rPr>
              <a:t>I—DICK ASKS</a:t>
            </a:r>
            <a:r>
              <a:rPr dirty="0" sz="1450" spc="-15" b="1">
                <a:latin typeface="Times New Roman"/>
                <a:cs typeface="Times New Roman"/>
              </a:rPr>
              <a:t> QUESTIONS</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The Moat House stood </a:t>
            </a:r>
            <a:r>
              <a:rPr dirty="0" sz="1450" spc="-5">
                <a:latin typeface="Times New Roman"/>
                <a:cs typeface="Times New Roman"/>
              </a:rPr>
              <a:t>not </a:t>
            </a:r>
            <a:r>
              <a:rPr dirty="0" sz="1450" spc="-10">
                <a:latin typeface="Times New Roman"/>
                <a:cs typeface="Times New Roman"/>
              </a:rPr>
              <a:t>far from the rough forest road. </a:t>
            </a:r>
            <a:r>
              <a:rPr dirty="0" sz="1450" spc="-20">
                <a:latin typeface="Times New Roman"/>
                <a:cs typeface="Times New Roman"/>
              </a:rPr>
              <a:t>Externally,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compact rectangle </a:t>
            </a:r>
            <a:r>
              <a:rPr dirty="0" sz="1450" spc="-5">
                <a:latin typeface="Times New Roman"/>
                <a:cs typeface="Times New Roman"/>
              </a:rPr>
              <a:t>of </a:t>
            </a:r>
            <a:r>
              <a:rPr dirty="0" sz="1450" spc="-10">
                <a:latin typeface="Times New Roman"/>
                <a:cs typeface="Times New Roman"/>
              </a:rPr>
              <a:t>red stone, flanked at each corner </a:t>
            </a:r>
            <a:r>
              <a:rPr dirty="0" sz="1450" spc="-5">
                <a:latin typeface="Times New Roman"/>
                <a:cs typeface="Times New Roman"/>
              </a:rPr>
              <a:t>by a </a:t>
            </a:r>
            <a:r>
              <a:rPr dirty="0" sz="1450" spc="-10">
                <a:latin typeface="Times New Roman"/>
                <a:cs typeface="Times New Roman"/>
              </a:rPr>
              <a:t>round </a:t>
            </a:r>
            <a:r>
              <a:rPr dirty="0" sz="1450" spc="-20">
                <a:latin typeface="Times New Roman"/>
                <a:cs typeface="Times New Roman"/>
              </a:rPr>
              <a:t>tower, </a:t>
            </a:r>
            <a:r>
              <a:rPr dirty="0" sz="1450" spc="320">
                <a:latin typeface="Times New Roman"/>
                <a:cs typeface="Times New Roman"/>
              </a:rPr>
              <a:t> </a:t>
            </a:r>
            <a:r>
              <a:rPr dirty="0" sz="1450" spc="-10">
                <a:latin typeface="Times New Roman"/>
                <a:cs typeface="Times New Roman"/>
              </a:rPr>
              <a:t>pierced for archery and battlemented at the </a:t>
            </a:r>
            <a:r>
              <a:rPr dirty="0" sz="1450" spc="-5">
                <a:latin typeface="Times New Roman"/>
                <a:cs typeface="Times New Roman"/>
              </a:rPr>
              <a:t>top. </a:t>
            </a:r>
            <a:r>
              <a:rPr dirty="0" sz="1450" spc="-15">
                <a:latin typeface="Times New Roman"/>
                <a:cs typeface="Times New Roman"/>
              </a:rPr>
              <a:t>Within, </a:t>
            </a:r>
            <a:r>
              <a:rPr dirty="0" sz="1450" spc="-10">
                <a:latin typeface="Times New Roman"/>
                <a:cs typeface="Times New Roman"/>
              </a:rPr>
              <a:t>it enclosed </a:t>
            </a:r>
            <a:r>
              <a:rPr dirty="0" sz="1450" spc="-5">
                <a:latin typeface="Times New Roman"/>
                <a:cs typeface="Times New Roman"/>
              </a:rPr>
              <a:t>a </a:t>
            </a:r>
            <a:r>
              <a:rPr dirty="0" sz="1450" spc="-10">
                <a:latin typeface="Times New Roman"/>
                <a:cs typeface="Times New Roman"/>
              </a:rPr>
              <a:t>narrow  court. The moat was perhaps twelve feet wide, crossed </a:t>
            </a:r>
            <a:r>
              <a:rPr dirty="0" sz="1450" spc="-5">
                <a:latin typeface="Times New Roman"/>
                <a:cs typeface="Times New Roman"/>
              </a:rPr>
              <a:t>by a </a:t>
            </a:r>
            <a:r>
              <a:rPr dirty="0" sz="1450" spc="-10">
                <a:latin typeface="Times New Roman"/>
                <a:cs typeface="Times New Roman"/>
              </a:rPr>
              <a:t>single drawbridge.  It was supplied with water </a:t>
            </a:r>
            <a:r>
              <a:rPr dirty="0" sz="1450" spc="-5">
                <a:latin typeface="Times New Roman"/>
                <a:cs typeface="Times New Roman"/>
              </a:rPr>
              <a:t>by a </a:t>
            </a:r>
            <a:r>
              <a:rPr dirty="0" sz="1450" spc="-10">
                <a:latin typeface="Times New Roman"/>
                <a:cs typeface="Times New Roman"/>
              </a:rPr>
              <a:t>trench, leading to </a:t>
            </a:r>
            <a:r>
              <a:rPr dirty="0" sz="1450" spc="-5">
                <a:latin typeface="Times New Roman"/>
                <a:cs typeface="Times New Roman"/>
              </a:rPr>
              <a:t>a </a:t>
            </a:r>
            <a:r>
              <a:rPr dirty="0" sz="1450" spc="-10">
                <a:latin typeface="Times New Roman"/>
                <a:cs typeface="Times New Roman"/>
              </a:rPr>
              <a:t>forest </a:t>
            </a:r>
            <a:r>
              <a:rPr dirty="0" sz="1450" spc="-5">
                <a:latin typeface="Times New Roman"/>
                <a:cs typeface="Times New Roman"/>
              </a:rPr>
              <a:t>pool </a:t>
            </a:r>
            <a:r>
              <a:rPr dirty="0" sz="1450" spc="-10">
                <a:latin typeface="Times New Roman"/>
                <a:cs typeface="Times New Roman"/>
              </a:rPr>
              <a:t>and  commanded, through its whole length, from the battlements </a:t>
            </a:r>
            <a:r>
              <a:rPr dirty="0" sz="1450" spc="-5">
                <a:latin typeface="Times New Roman"/>
                <a:cs typeface="Times New Roman"/>
              </a:rPr>
              <a:t>of </a:t>
            </a:r>
            <a:r>
              <a:rPr dirty="0" sz="1450" spc="-10">
                <a:latin typeface="Times New Roman"/>
                <a:cs typeface="Times New Roman"/>
              </a:rPr>
              <a:t>the two  southern towers. Except that </a:t>
            </a:r>
            <a:r>
              <a:rPr dirty="0" sz="1450" spc="-5">
                <a:latin typeface="Times New Roman"/>
                <a:cs typeface="Times New Roman"/>
              </a:rPr>
              <a:t>one or </a:t>
            </a:r>
            <a:r>
              <a:rPr dirty="0" sz="1450" spc="-10">
                <a:latin typeface="Times New Roman"/>
                <a:cs typeface="Times New Roman"/>
              </a:rPr>
              <a:t>two tall and thick trees had been </a:t>
            </a:r>
            <a:r>
              <a:rPr dirty="0" sz="1450" spc="-15">
                <a:latin typeface="Times New Roman"/>
                <a:cs typeface="Times New Roman"/>
              </a:rPr>
              <a:t>suffered  </a:t>
            </a:r>
            <a:r>
              <a:rPr dirty="0" sz="1450" spc="-10">
                <a:latin typeface="Times New Roman"/>
                <a:cs typeface="Times New Roman"/>
              </a:rPr>
              <a:t>to remain within half </a:t>
            </a:r>
            <a:r>
              <a:rPr dirty="0" sz="1450" spc="-5">
                <a:latin typeface="Times New Roman"/>
                <a:cs typeface="Times New Roman"/>
              </a:rPr>
              <a:t>a </a:t>
            </a:r>
            <a:r>
              <a:rPr dirty="0" sz="1450" spc="-10">
                <a:latin typeface="Times New Roman"/>
                <a:cs typeface="Times New Roman"/>
              </a:rPr>
              <a:t>bowshot </a:t>
            </a:r>
            <a:r>
              <a:rPr dirty="0" sz="1450" spc="-5">
                <a:latin typeface="Times New Roman"/>
                <a:cs typeface="Times New Roman"/>
              </a:rPr>
              <a:t>of </a:t>
            </a:r>
            <a:r>
              <a:rPr dirty="0" sz="1450" spc="-10">
                <a:latin typeface="Times New Roman"/>
                <a:cs typeface="Times New Roman"/>
              </a:rPr>
              <a:t>the walls, the house was in </a:t>
            </a:r>
            <a:r>
              <a:rPr dirty="0" sz="1450" spc="-5">
                <a:latin typeface="Times New Roman"/>
                <a:cs typeface="Times New Roman"/>
              </a:rPr>
              <a:t>a good </a:t>
            </a:r>
            <a:r>
              <a:rPr dirty="0" sz="1450" spc="-10">
                <a:latin typeface="Times New Roman"/>
                <a:cs typeface="Times New Roman"/>
              </a:rPr>
              <a:t>posture  for defence.</a:t>
            </a:r>
            <a:endParaRPr sz="1450">
              <a:latin typeface="Times New Roman"/>
              <a:cs typeface="Times New Roman"/>
            </a:endParaRPr>
          </a:p>
          <a:p>
            <a:pPr algn="just" marL="12700" marR="7620">
              <a:lnSpc>
                <a:spcPts val="1730"/>
              </a:lnSpc>
              <a:spcBef>
                <a:spcPts val="565"/>
              </a:spcBef>
            </a:pPr>
            <a:r>
              <a:rPr dirty="0" sz="1450" spc="-10">
                <a:latin typeface="Times New Roman"/>
                <a:cs typeface="Times New Roman"/>
              </a:rPr>
              <a:t>In the court, Dick found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garrison, busy with preparations for  defence, and gloomily discussing the chances </a:t>
            </a:r>
            <a:r>
              <a:rPr dirty="0" sz="1450" spc="-5">
                <a:latin typeface="Times New Roman"/>
                <a:cs typeface="Times New Roman"/>
              </a:rPr>
              <a:t>of a </a:t>
            </a:r>
            <a:r>
              <a:rPr dirty="0" sz="1450" spc="-10">
                <a:latin typeface="Times New Roman"/>
                <a:cs typeface="Times New Roman"/>
              </a:rPr>
              <a:t>siege. Some were making  arrows, some sharpening swords that had long been disused; </a:t>
            </a:r>
            <a:r>
              <a:rPr dirty="0" sz="1450" spc="-5">
                <a:latin typeface="Times New Roman"/>
                <a:cs typeface="Times New Roman"/>
              </a:rPr>
              <a:t>but </a:t>
            </a:r>
            <a:r>
              <a:rPr dirty="0" sz="1450" spc="-10">
                <a:latin typeface="Times New Roman"/>
                <a:cs typeface="Times New Roman"/>
              </a:rPr>
              <a:t>even as they  worked, they shook their</a:t>
            </a:r>
            <a:r>
              <a:rPr dirty="0" sz="1450" spc="10">
                <a:latin typeface="Times New Roman"/>
                <a:cs typeface="Times New Roman"/>
              </a:rPr>
              <a:t> </a:t>
            </a:r>
            <a:r>
              <a:rPr dirty="0" sz="1450" spc="-10">
                <a:latin typeface="Times New Roman"/>
                <a:cs typeface="Times New Roman"/>
              </a:rPr>
              <a:t>heads.</a:t>
            </a:r>
            <a:endParaRPr sz="1450">
              <a:latin typeface="Times New Roman"/>
              <a:cs typeface="Times New Roman"/>
            </a:endParaRPr>
          </a:p>
          <a:p>
            <a:pPr algn="just" marL="12700" marR="6350">
              <a:lnSpc>
                <a:spcPts val="1730"/>
              </a:lnSpc>
              <a:spcBef>
                <a:spcPts val="570"/>
              </a:spcBef>
            </a:pPr>
            <a:r>
              <a:rPr dirty="0" sz="1450" spc="-25">
                <a:latin typeface="Times New Roman"/>
                <a:cs typeface="Times New Roman"/>
              </a:rPr>
              <a:t>Twelve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Daniel’s </a:t>
            </a:r>
            <a:r>
              <a:rPr dirty="0" sz="1450" spc="-10">
                <a:latin typeface="Times New Roman"/>
                <a:cs typeface="Times New Roman"/>
              </a:rPr>
              <a:t>party had escaped the battle, run the gauntlet through  the wood, and come alive to the Moat House. But </a:t>
            </a:r>
            <a:r>
              <a:rPr dirty="0" sz="1450" spc="-5">
                <a:latin typeface="Times New Roman"/>
                <a:cs typeface="Times New Roman"/>
              </a:rPr>
              <a:t>out of </a:t>
            </a:r>
            <a:r>
              <a:rPr dirty="0" sz="1450" spc="-10">
                <a:latin typeface="Times New Roman"/>
                <a:cs typeface="Times New Roman"/>
              </a:rPr>
              <a:t>this dozen, three had  been gravely wounded: two at Risingham in the disorder </a:t>
            </a:r>
            <a:r>
              <a:rPr dirty="0" sz="1450" spc="-5">
                <a:latin typeface="Times New Roman"/>
                <a:cs typeface="Times New Roman"/>
              </a:rPr>
              <a:t>of </a:t>
            </a:r>
            <a:r>
              <a:rPr dirty="0" sz="1450" spc="-10">
                <a:latin typeface="Times New Roman"/>
                <a:cs typeface="Times New Roman"/>
              </a:rPr>
              <a:t>the rout, </a:t>
            </a:r>
            <a:r>
              <a:rPr dirty="0" sz="1450" spc="-5">
                <a:latin typeface="Times New Roman"/>
                <a:cs typeface="Times New Roman"/>
              </a:rPr>
              <a:t>one by  </a:t>
            </a:r>
            <a:r>
              <a:rPr dirty="0" sz="1450" spc="-10">
                <a:latin typeface="Times New Roman"/>
                <a:cs typeface="Times New Roman"/>
              </a:rPr>
              <a:t>John </a:t>
            </a:r>
            <a:r>
              <a:rPr dirty="0" sz="1450" spc="-20">
                <a:latin typeface="Times New Roman"/>
                <a:cs typeface="Times New Roman"/>
              </a:rPr>
              <a:t>Amend-All’s </a:t>
            </a:r>
            <a:r>
              <a:rPr dirty="0" sz="1450" spc="-10">
                <a:latin typeface="Times New Roman"/>
                <a:cs typeface="Times New Roman"/>
              </a:rPr>
              <a:t>marksmen as </a:t>
            </a:r>
            <a:r>
              <a:rPr dirty="0" sz="1450" spc="-5">
                <a:latin typeface="Times New Roman"/>
                <a:cs typeface="Times New Roman"/>
              </a:rPr>
              <a:t>he </a:t>
            </a:r>
            <a:r>
              <a:rPr dirty="0" sz="1450" spc="-10">
                <a:latin typeface="Times New Roman"/>
                <a:cs typeface="Times New Roman"/>
              </a:rPr>
              <a:t>crossed the forest. This raised the force </a:t>
            </a:r>
            <a:r>
              <a:rPr dirty="0" sz="1450" spc="-5">
                <a:latin typeface="Times New Roman"/>
                <a:cs typeface="Times New Roman"/>
              </a:rPr>
              <a:t>of  </a:t>
            </a:r>
            <a:r>
              <a:rPr dirty="0" sz="1450" spc="-10">
                <a:latin typeface="Times New Roman"/>
                <a:cs typeface="Times New Roman"/>
              </a:rPr>
              <a:t>the garrison, counting Hatch, Sir Daniel, and </a:t>
            </a:r>
            <a:r>
              <a:rPr dirty="0" sz="1450" spc="-5">
                <a:latin typeface="Times New Roman"/>
                <a:cs typeface="Times New Roman"/>
              </a:rPr>
              <a:t>young </a:t>
            </a:r>
            <a:r>
              <a:rPr dirty="0" sz="1450" spc="-10">
                <a:latin typeface="Times New Roman"/>
                <a:cs typeface="Times New Roman"/>
              </a:rPr>
              <a:t>Shelton, to twenty-two  </a:t>
            </a:r>
            <a:r>
              <a:rPr dirty="0" sz="1450" spc="-15">
                <a:latin typeface="Times New Roman"/>
                <a:cs typeface="Times New Roman"/>
              </a:rPr>
              <a:t>effective </a:t>
            </a:r>
            <a:r>
              <a:rPr dirty="0" sz="1450" spc="-10">
                <a:latin typeface="Times New Roman"/>
                <a:cs typeface="Times New Roman"/>
              </a:rPr>
              <a:t>men. And more might </a:t>
            </a:r>
            <a:r>
              <a:rPr dirty="0" sz="1450" spc="-5">
                <a:latin typeface="Times New Roman"/>
                <a:cs typeface="Times New Roman"/>
              </a:rPr>
              <a:t>be </a:t>
            </a:r>
            <a:r>
              <a:rPr dirty="0" sz="1450" spc="-10">
                <a:latin typeface="Times New Roman"/>
                <a:cs typeface="Times New Roman"/>
              </a:rPr>
              <a:t>continually expected to arrive. The danger  lay </a:t>
            </a:r>
            <a:r>
              <a:rPr dirty="0" sz="1450" spc="-5">
                <a:latin typeface="Times New Roman"/>
                <a:cs typeface="Times New Roman"/>
              </a:rPr>
              <a:t>not </a:t>
            </a:r>
            <a:r>
              <a:rPr dirty="0" sz="1450" spc="-10">
                <a:latin typeface="Times New Roman"/>
                <a:cs typeface="Times New Roman"/>
              </a:rPr>
              <a:t>therefore in the lack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men.</a:t>
            </a:r>
            <a:endParaRPr sz="1450">
              <a:latin typeface="Times New Roman"/>
              <a:cs typeface="Times New Roman"/>
            </a:endParaRPr>
          </a:p>
          <a:p>
            <a:pPr marL="12700" marR="45720">
              <a:lnSpc>
                <a:spcPts val="1730"/>
              </a:lnSpc>
              <a:spcBef>
                <a:spcPts val="565"/>
              </a:spcBef>
            </a:pPr>
            <a:r>
              <a:rPr dirty="0" sz="1450" spc="-10">
                <a:latin typeface="Times New Roman"/>
                <a:cs typeface="Times New Roman"/>
              </a:rPr>
              <a:t>It was the terror </a:t>
            </a:r>
            <a:r>
              <a:rPr dirty="0" sz="1450" spc="-5">
                <a:latin typeface="Times New Roman"/>
                <a:cs typeface="Times New Roman"/>
              </a:rPr>
              <a:t>of </a:t>
            </a:r>
            <a:r>
              <a:rPr dirty="0" sz="1450" spc="-10">
                <a:latin typeface="Times New Roman"/>
                <a:cs typeface="Times New Roman"/>
              </a:rPr>
              <a:t>the Black Arrow that oppressed the spirits </a:t>
            </a:r>
            <a:r>
              <a:rPr dirty="0" sz="1450" spc="-5">
                <a:latin typeface="Times New Roman"/>
                <a:cs typeface="Times New Roman"/>
              </a:rPr>
              <a:t>of </a:t>
            </a:r>
            <a:r>
              <a:rPr dirty="0" sz="1450" spc="-10">
                <a:latin typeface="Times New Roman"/>
                <a:cs typeface="Times New Roman"/>
              </a:rPr>
              <a:t>the garrison.  For their open foes </a:t>
            </a:r>
            <a:r>
              <a:rPr dirty="0" sz="1450" spc="-5">
                <a:latin typeface="Times New Roman"/>
                <a:cs typeface="Times New Roman"/>
              </a:rPr>
              <a:t>of </a:t>
            </a:r>
            <a:r>
              <a:rPr dirty="0" sz="1450" spc="-10">
                <a:latin typeface="Times New Roman"/>
                <a:cs typeface="Times New Roman"/>
              </a:rPr>
              <a:t>the party </a:t>
            </a:r>
            <a:r>
              <a:rPr dirty="0" sz="1450" spc="-5">
                <a:latin typeface="Times New Roman"/>
                <a:cs typeface="Times New Roman"/>
              </a:rPr>
              <a:t>of </a:t>
            </a:r>
            <a:r>
              <a:rPr dirty="0" sz="1450" spc="-40">
                <a:latin typeface="Times New Roman"/>
                <a:cs typeface="Times New Roman"/>
              </a:rPr>
              <a:t>York, </a:t>
            </a:r>
            <a:r>
              <a:rPr dirty="0" sz="1450" spc="-10">
                <a:latin typeface="Times New Roman"/>
                <a:cs typeface="Times New Roman"/>
              </a:rPr>
              <a:t>in these most changing times, they  felt </a:t>
            </a:r>
            <a:r>
              <a:rPr dirty="0" sz="1450" spc="-5">
                <a:latin typeface="Times New Roman"/>
                <a:cs typeface="Times New Roman"/>
              </a:rPr>
              <a:t>but a </a:t>
            </a:r>
            <a:r>
              <a:rPr dirty="0" sz="1450" spc="-15">
                <a:latin typeface="Times New Roman"/>
                <a:cs typeface="Times New Roman"/>
              </a:rPr>
              <a:t>far-away </a:t>
            </a:r>
            <a:r>
              <a:rPr dirty="0" sz="1450" spc="-10">
                <a:latin typeface="Times New Roman"/>
                <a:cs typeface="Times New Roman"/>
              </a:rPr>
              <a:t>concern. “The world,” as people said in those days, “might  change again” before harm came. But for their neighbours in the wood,</a:t>
            </a:r>
            <a:r>
              <a:rPr dirty="0" sz="1450" spc="165">
                <a:latin typeface="Times New Roman"/>
                <a:cs typeface="Times New Roman"/>
              </a:rPr>
              <a:t> </a:t>
            </a:r>
            <a:r>
              <a:rPr dirty="0" sz="1450" spc="-10">
                <a:latin typeface="Times New Roman"/>
                <a:cs typeface="Times New Roman"/>
              </a:rPr>
              <a:t>they</a:t>
            </a:r>
            <a:endParaRPr sz="145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marL="12700" marR="6350">
              <a:lnSpc>
                <a:spcPts val="1730"/>
              </a:lnSpc>
              <a:spcBef>
                <a:spcPts val="155"/>
              </a:spcBef>
            </a:pPr>
            <a:r>
              <a:rPr dirty="0" sz="1450" spc="-10">
                <a:latin typeface="Times New Roman"/>
                <a:cs typeface="Times New Roman"/>
              </a:rPr>
              <a:t>trembled. It was </a:t>
            </a:r>
            <a:r>
              <a:rPr dirty="0" sz="1450" spc="-5">
                <a:latin typeface="Times New Roman"/>
                <a:cs typeface="Times New Roman"/>
              </a:rPr>
              <a:t>not </a:t>
            </a:r>
            <a:r>
              <a:rPr dirty="0" sz="1450" spc="-10">
                <a:latin typeface="Times New Roman"/>
                <a:cs typeface="Times New Roman"/>
              </a:rPr>
              <a:t>Sir Daniel alone who was </a:t>
            </a:r>
            <a:r>
              <a:rPr dirty="0" sz="1450" spc="-5">
                <a:latin typeface="Times New Roman"/>
                <a:cs typeface="Times New Roman"/>
              </a:rPr>
              <a:t>a </a:t>
            </a:r>
            <a:r>
              <a:rPr dirty="0" sz="1450" spc="-10">
                <a:latin typeface="Times New Roman"/>
                <a:cs typeface="Times New Roman"/>
              </a:rPr>
              <a:t>mark for hatred. His men,  conscious </a:t>
            </a:r>
            <a:r>
              <a:rPr dirty="0" sz="1450" spc="-5">
                <a:latin typeface="Times New Roman"/>
                <a:cs typeface="Times New Roman"/>
              </a:rPr>
              <a:t>of </a:t>
            </a:r>
            <a:r>
              <a:rPr dirty="0" sz="1450" spc="-20">
                <a:latin typeface="Times New Roman"/>
                <a:cs typeface="Times New Roman"/>
              </a:rPr>
              <a:t>impunity, </a:t>
            </a:r>
            <a:r>
              <a:rPr dirty="0" sz="1450" spc="-10">
                <a:latin typeface="Times New Roman"/>
                <a:cs typeface="Times New Roman"/>
              </a:rPr>
              <a:t>had carried themselves cruelly through all the </a:t>
            </a:r>
            <a:r>
              <a:rPr dirty="0" sz="1450" spc="-20">
                <a:latin typeface="Times New Roman"/>
                <a:cs typeface="Times New Roman"/>
              </a:rPr>
              <a:t>country.  </a:t>
            </a:r>
            <a:r>
              <a:rPr dirty="0" sz="1450" spc="-10">
                <a:latin typeface="Times New Roman"/>
                <a:cs typeface="Times New Roman"/>
              </a:rPr>
              <a:t>Harsh commands had been harshly executed; and </a:t>
            </a:r>
            <a:r>
              <a:rPr dirty="0" sz="1450" spc="-5">
                <a:latin typeface="Times New Roman"/>
                <a:cs typeface="Times New Roman"/>
              </a:rPr>
              <a:t>of </a:t>
            </a:r>
            <a:r>
              <a:rPr dirty="0" sz="1450" spc="-10">
                <a:latin typeface="Times New Roman"/>
                <a:cs typeface="Times New Roman"/>
              </a:rPr>
              <a:t>the little band that now  sat talking in the court, there was </a:t>
            </a:r>
            <a:r>
              <a:rPr dirty="0" sz="1450" spc="-5">
                <a:latin typeface="Times New Roman"/>
                <a:cs typeface="Times New Roman"/>
              </a:rPr>
              <a:t>not one but </a:t>
            </a:r>
            <a:r>
              <a:rPr dirty="0" sz="1450" spc="-10">
                <a:latin typeface="Times New Roman"/>
                <a:cs typeface="Times New Roman"/>
              </a:rPr>
              <a:t>had been guilty </a:t>
            </a:r>
            <a:r>
              <a:rPr dirty="0" sz="1450" spc="-5">
                <a:latin typeface="Times New Roman"/>
                <a:cs typeface="Times New Roman"/>
              </a:rPr>
              <a:t>of </a:t>
            </a:r>
            <a:r>
              <a:rPr dirty="0" sz="1450" spc="-10">
                <a:latin typeface="Times New Roman"/>
                <a:cs typeface="Times New Roman"/>
              </a:rPr>
              <a:t>some act </a:t>
            </a:r>
            <a:r>
              <a:rPr dirty="0" sz="1450" spc="-5">
                <a:latin typeface="Times New Roman"/>
                <a:cs typeface="Times New Roman"/>
              </a:rPr>
              <a:t>of  </a:t>
            </a:r>
            <a:r>
              <a:rPr dirty="0" sz="1450" spc="-10">
                <a:latin typeface="Times New Roman"/>
                <a:cs typeface="Times New Roman"/>
              </a:rPr>
              <a:t>oppression </a:t>
            </a:r>
            <a:r>
              <a:rPr dirty="0" sz="1450" spc="-5">
                <a:latin typeface="Times New Roman"/>
                <a:cs typeface="Times New Roman"/>
              </a:rPr>
              <a:t>or </a:t>
            </a:r>
            <a:r>
              <a:rPr dirty="0" sz="1450" spc="-20">
                <a:latin typeface="Times New Roman"/>
                <a:cs typeface="Times New Roman"/>
              </a:rPr>
              <a:t>barbarity. </a:t>
            </a:r>
            <a:r>
              <a:rPr dirty="0" sz="1450" spc="-10">
                <a:latin typeface="Times New Roman"/>
                <a:cs typeface="Times New Roman"/>
              </a:rPr>
              <a:t>And </a:t>
            </a:r>
            <a:r>
              <a:rPr dirty="0" sz="1450" spc="-30">
                <a:latin typeface="Times New Roman"/>
                <a:cs typeface="Times New Roman"/>
              </a:rPr>
              <a:t>now, </a:t>
            </a:r>
            <a:r>
              <a:rPr dirty="0" sz="1450" spc="-5">
                <a:latin typeface="Times New Roman"/>
                <a:cs typeface="Times New Roman"/>
              </a:rPr>
              <a:t>by </a:t>
            </a:r>
            <a:r>
              <a:rPr dirty="0" sz="1450" spc="-10">
                <a:latin typeface="Times New Roman"/>
                <a:cs typeface="Times New Roman"/>
              </a:rPr>
              <a:t>the fortune </a:t>
            </a:r>
            <a:r>
              <a:rPr dirty="0" sz="1450" spc="-5">
                <a:latin typeface="Times New Roman"/>
                <a:cs typeface="Times New Roman"/>
              </a:rPr>
              <a:t>of </a:t>
            </a:r>
            <a:r>
              <a:rPr dirty="0" sz="1450" spc="-25">
                <a:latin typeface="Times New Roman"/>
                <a:cs typeface="Times New Roman"/>
              </a:rPr>
              <a:t>war, </a:t>
            </a:r>
            <a:r>
              <a:rPr dirty="0" sz="1450" spc="-10">
                <a:latin typeface="Times New Roman"/>
                <a:cs typeface="Times New Roman"/>
              </a:rPr>
              <a:t>Sir Daniel had  become powerless to protect his instruments; </a:t>
            </a:r>
            <a:r>
              <a:rPr dirty="0" sz="1450" spc="-30">
                <a:latin typeface="Times New Roman"/>
                <a:cs typeface="Times New Roman"/>
              </a:rPr>
              <a:t>now, </a:t>
            </a:r>
            <a:r>
              <a:rPr dirty="0" sz="1450" spc="-5">
                <a:latin typeface="Times New Roman"/>
                <a:cs typeface="Times New Roman"/>
              </a:rPr>
              <a:t>by </a:t>
            </a:r>
            <a:r>
              <a:rPr dirty="0" sz="1450" spc="-10">
                <a:latin typeface="Times New Roman"/>
                <a:cs typeface="Times New Roman"/>
              </a:rPr>
              <a:t>the issue </a:t>
            </a:r>
            <a:r>
              <a:rPr dirty="0" sz="1450" spc="-5">
                <a:latin typeface="Times New Roman"/>
                <a:cs typeface="Times New Roman"/>
              </a:rPr>
              <a:t>of </a:t>
            </a:r>
            <a:r>
              <a:rPr dirty="0" sz="1450" spc="-10">
                <a:latin typeface="Times New Roman"/>
                <a:cs typeface="Times New Roman"/>
              </a:rPr>
              <a:t>some hours  </a:t>
            </a:r>
            <a:r>
              <a:rPr dirty="0" sz="1450" spc="-5">
                <a:latin typeface="Times New Roman"/>
                <a:cs typeface="Times New Roman"/>
              </a:rPr>
              <a:t>of </a:t>
            </a:r>
            <a:r>
              <a:rPr dirty="0" sz="1450" spc="-10">
                <a:latin typeface="Times New Roman"/>
                <a:cs typeface="Times New Roman"/>
              </a:rPr>
              <a:t>battle, at which many </a:t>
            </a:r>
            <a:r>
              <a:rPr dirty="0" sz="1450" spc="-5">
                <a:latin typeface="Times New Roman"/>
                <a:cs typeface="Times New Roman"/>
              </a:rPr>
              <a:t>of </a:t>
            </a:r>
            <a:r>
              <a:rPr dirty="0" sz="1450" spc="-10">
                <a:latin typeface="Times New Roman"/>
                <a:cs typeface="Times New Roman"/>
              </a:rPr>
              <a:t>them had </a:t>
            </a:r>
            <a:r>
              <a:rPr dirty="0" sz="1450" spc="-5">
                <a:latin typeface="Times New Roman"/>
                <a:cs typeface="Times New Roman"/>
              </a:rPr>
              <a:t>not </a:t>
            </a:r>
            <a:r>
              <a:rPr dirty="0" sz="1450" spc="-10">
                <a:latin typeface="Times New Roman"/>
                <a:cs typeface="Times New Roman"/>
              </a:rPr>
              <a:t>been present, they had all become  punishable traitors to the State, outside the buckler </a:t>
            </a:r>
            <a:r>
              <a:rPr dirty="0" sz="1450" spc="-5">
                <a:latin typeface="Times New Roman"/>
                <a:cs typeface="Times New Roman"/>
              </a:rPr>
              <a:t>of </a:t>
            </a:r>
            <a:r>
              <a:rPr dirty="0" sz="1450" spc="-10">
                <a:latin typeface="Times New Roman"/>
                <a:cs typeface="Times New Roman"/>
              </a:rPr>
              <a:t>the </a:t>
            </a:r>
            <a:r>
              <a:rPr dirty="0" sz="1450" spc="-35">
                <a:latin typeface="Times New Roman"/>
                <a:cs typeface="Times New Roman"/>
              </a:rPr>
              <a:t>law, </a:t>
            </a:r>
            <a:r>
              <a:rPr dirty="0" sz="1450" spc="-5">
                <a:latin typeface="Times New Roman"/>
                <a:cs typeface="Times New Roman"/>
              </a:rPr>
              <a:t>a </a:t>
            </a:r>
            <a:r>
              <a:rPr dirty="0" sz="1450" spc="-10">
                <a:latin typeface="Times New Roman"/>
                <a:cs typeface="Times New Roman"/>
              </a:rPr>
              <a:t>shrunken  company in </a:t>
            </a:r>
            <a:r>
              <a:rPr dirty="0" sz="1450" spc="-5">
                <a:latin typeface="Times New Roman"/>
                <a:cs typeface="Times New Roman"/>
              </a:rPr>
              <a:t>a poor </a:t>
            </a:r>
            <a:r>
              <a:rPr dirty="0" sz="1450" spc="-10">
                <a:latin typeface="Times New Roman"/>
                <a:cs typeface="Times New Roman"/>
              </a:rPr>
              <a:t>fortress that was hardly tenable, and exposed </a:t>
            </a:r>
            <a:r>
              <a:rPr dirty="0" sz="1450" spc="-5">
                <a:latin typeface="Times New Roman"/>
                <a:cs typeface="Times New Roman"/>
              </a:rPr>
              <a:t>upon </a:t>
            </a:r>
            <a:r>
              <a:rPr dirty="0" sz="1450" spc="-10">
                <a:latin typeface="Times New Roman"/>
                <a:cs typeface="Times New Roman"/>
              </a:rPr>
              <a:t>all sides  to the just resentment </a:t>
            </a:r>
            <a:r>
              <a:rPr dirty="0" sz="1450" spc="-5">
                <a:latin typeface="Times New Roman"/>
                <a:cs typeface="Times New Roman"/>
              </a:rPr>
              <a:t>of </a:t>
            </a:r>
            <a:r>
              <a:rPr dirty="0" sz="1450" spc="-10">
                <a:latin typeface="Times New Roman"/>
                <a:cs typeface="Times New Roman"/>
              </a:rPr>
              <a:t>their victims. Nor had there been lacking grisly  advertisements </a:t>
            </a:r>
            <a:r>
              <a:rPr dirty="0" sz="1450" spc="-5">
                <a:latin typeface="Times New Roman"/>
                <a:cs typeface="Times New Roman"/>
              </a:rPr>
              <a:t>of </a:t>
            </a:r>
            <a:r>
              <a:rPr dirty="0" sz="1450" spc="-10">
                <a:latin typeface="Times New Roman"/>
                <a:cs typeface="Times New Roman"/>
              </a:rPr>
              <a:t>what they might</a:t>
            </a:r>
            <a:r>
              <a:rPr dirty="0" sz="1450" spc="10">
                <a:latin typeface="Times New Roman"/>
                <a:cs typeface="Times New Roman"/>
              </a:rPr>
              <a:t> </a:t>
            </a:r>
            <a:r>
              <a:rPr dirty="0" sz="1450" spc="-10">
                <a:latin typeface="Times New Roman"/>
                <a:cs typeface="Times New Roman"/>
              </a:rPr>
              <a:t>expect.</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At different periods </a:t>
            </a:r>
            <a:r>
              <a:rPr dirty="0" sz="1450" spc="-5">
                <a:latin typeface="Times New Roman"/>
                <a:cs typeface="Times New Roman"/>
              </a:rPr>
              <a:t>of </a:t>
            </a:r>
            <a:r>
              <a:rPr dirty="0" sz="1450" spc="-10">
                <a:latin typeface="Times New Roman"/>
                <a:cs typeface="Times New Roman"/>
              </a:rPr>
              <a:t>the evening and the night, </a:t>
            </a:r>
            <a:r>
              <a:rPr dirty="0" sz="1450" spc="-5">
                <a:latin typeface="Times New Roman"/>
                <a:cs typeface="Times New Roman"/>
              </a:rPr>
              <a:t>no </a:t>
            </a:r>
            <a:r>
              <a:rPr dirty="0" sz="1450" spc="-10">
                <a:latin typeface="Times New Roman"/>
                <a:cs typeface="Times New Roman"/>
              </a:rPr>
              <a:t>fewer than seven riderless  horses had come neighing in terror to the gate. </a:t>
            </a:r>
            <a:r>
              <a:rPr dirty="0" sz="1450" spc="-45">
                <a:latin typeface="Times New Roman"/>
                <a:cs typeface="Times New Roman"/>
              </a:rPr>
              <a:t>Two </a:t>
            </a:r>
            <a:r>
              <a:rPr dirty="0" sz="1450" spc="-10">
                <a:latin typeface="Times New Roman"/>
                <a:cs typeface="Times New Roman"/>
              </a:rPr>
              <a:t>were from </a:t>
            </a:r>
            <a:r>
              <a:rPr dirty="0" sz="1450" spc="-20">
                <a:latin typeface="Times New Roman"/>
                <a:cs typeface="Times New Roman"/>
              </a:rPr>
              <a:t>Selden’s </a:t>
            </a:r>
            <a:r>
              <a:rPr dirty="0" sz="1450" spc="-10">
                <a:latin typeface="Times New Roman"/>
                <a:cs typeface="Times New Roman"/>
              </a:rPr>
              <a:t>troop;  five belonged to men who had ridden with Sir Daniel to the field. </a:t>
            </a:r>
            <a:r>
              <a:rPr dirty="0" sz="1450" spc="-25">
                <a:latin typeface="Times New Roman"/>
                <a:cs typeface="Times New Roman"/>
              </a:rPr>
              <a:t>Lastly, </a:t>
            </a:r>
            <a:r>
              <a:rPr dirty="0" sz="1450" spc="-5">
                <a:latin typeface="Times New Roman"/>
                <a:cs typeface="Times New Roman"/>
              </a:rPr>
              <a:t>a  </a:t>
            </a:r>
            <a:r>
              <a:rPr dirty="0" sz="1450" spc="-10">
                <a:latin typeface="Times New Roman"/>
                <a:cs typeface="Times New Roman"/>
              </a:rPr>
              <a:t>little before dawn, </a:t>
            </a:r>
            <a:r>
              <a:rPr dirty="0" sz="1450" spc="-5">
                <a:latin typeface="Times New Roman"/>
                <a:cs typeface="Times New Roman"/>
              </a:rPr>
              <a:t>a </a:t>
            </a:r>
            <a:r>
              <a:rPr dirty="0" sz="1450" spc="-10">
                <a:latin typeface="Times New Roman"/>
                <a:cs typeface="Times New Roman"/>
              </a:rPr>
              <a:t>spearman had come staggering to the moat side, pierced  </a:t>
            </a:r>
            <a:r>
              <a:rPr dirty="0" sz="1450" spc="-5">
                <a:latin typeface="Times New Roman"/>
                <a:cs typeface="Times New Roman"/>
              </a:rPr>
              <a:t>by </a:t>
            </a:r>
            <a:r>
              <a:rPr dirty="0" sz="1450" spc="-10">
                <a:latin typeface="Times New Roman"/>
                <a:cs typeface="Times New Roman"/>
              </a:rPr>
              <a:t>three arrows; even as they carried him </a:t>
            </a:r>
            <a:r>
              <a:rPr dirty="0" sz="1450" spc="-5">
                <a:latin typeface="Times New Roman"/>
                <a:cs typeface="Times New Roman"/>
              </a:rPr>
              <a:t>in, </a:t>
            </a:r>
            <a:r>
              <a:rPr dirty="0" sz="1450" spc="-10">
                <a:latin typeface="Times New Roman"/>
                <a:cs typeface="Times New Roman"/>
              </a:rPr>
              <a:t>his spirit had departed; </a:t>
            </a:r>
            <a:r>
              <a:rPr dirty="0" sz="1450" spc="-5">
                <a:latin typeface="Times New Roman"/>
                <a:cs typeface="Times New Roman"/>
              </a:rPr>
              <a:t>but by </a:t>
            </a:r>
            <a:r>
              <a:rPr dirty="0" sz="1450" spc="-10">
                <a:latin typeface="Times New Roman"/>
                <a:cs typeface="Times New Roman"/>
              </a:rPr>
              <a:t>the  words that </a:t>
            </a:r>
            <a:r>
              <a:rPr dirty="0" sz="1450" spc="-5">
                <a:latin typeface="Times New Roman"/>
                <a:cs typeface="Times New Roman"/>
              </a:rPr>
              <a:t>he </a:t>
            </a:r>
            <a:r>
              <a:rPr dirty="0" sz="1450" spc="-10">
                <a:latin typeface="Times New Roman"/>
                <a:cs typeface="Times New Roman"/>
              </a:rPr>
              <a:t>uttered in his </a:t>
            </a:r>
            <a:r>
              <a:rPr dirty="0" sz="1450" spc="-25">
                <a:latin typeface="Times New Roman"/>
                <a:cs typeface="Times New Roman"/>
              </a:rPr>
              <a:t>agony, </a:t>
            </a:r>
            <a:r>
              <a:rPr dirty="0" sz="1450" spc="-5">
                <a:latin typeface="Times New Roman"/>
                <a:cs typeface="Times New Roman"/>
              </a:rPr>
              <a:t>he </a:t>
            </a:r>
            <a:r>
              <a:rPr dirty="0" sz="1450" spc="-10">
                <a:latin typeface="Times New Roman"/>
                <a:cs typeface="Times New Roman"/>
              </a:rPr>
              <a:t>must have been the last survivor </a:t>
            </a:r>
            <a:r>
              <a:rPr dirty="0" sz="1450" spc="-5">
                <a:latin typeface="Times New Roman"/>
                <a:cs typeface="Times New Roman"/>
              </a:rPr>
              <a:t>of a  </a:t>
            </a:r>
            <a:r>
              <a:rPr dirty="0" sz="1450" spc="-10">
                <a:latin typeface="Times New Roman"/>
                <a:cs typeface="Times New Roman"/>
              </a:rPr>
              <a:t>considerable company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men.</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Hatch himself showed, under his sun-brown, the pallour </a:t>
            </a:r>
            <a:r>
              <a:rPr dirty="0" sz="1450" spc="-5">
                <a:latin typeface="Times New Roman"/>
                <a:cs typeface="Times New Roman"/>
              </a:rPr>
              <a:t>of </a:t>
            </a:r>
            <a:r>
              <a:rPr dirty="0" sz="1450" spc="-10">
                <a:latin typeface="Times New Roman"/>
                <a:cs typeface="Times New Roman"/>
              </a:rPr>
              <a:t>anxiety; and when  </a:t>
            </a:r>
            <a:r>
              <a:rPr dirty="0" sz="1450" spc="-5">
                <a:latin typeface="Times New Roman"/>
                <a:cs typeface="Times New Roman"/>
              </a:rPr>
              <a:t>he </a:t>
            </a:r>
            <a:r>
              <a:rPr dirty="0" sz="1450" spc="-10">
                <a:latin typeface="Times New Roman"/>
                <a:cs typeface="Times New Roman"/>
              </a:rPr>
              <a:t>had taken Dick aside and learned the fate </a:t>
            </a:r>
            <a:r>
              <a:rPr dirty="0" sz="1450" spc="-5">
                <a:latin typeface="Times New Roman"/>
                <a:cs typeface="Times New Roman"/>
              </a:rPr>
              <a:t>of </a:t>
            </a:r>
            <a:r>
              <a:rPr dirty="0" sz="1450" spc="-10">
                <a:latin typeface="Times New Roman"/>
                <a:cs typeface="Times New Roman"/>
              </a:rPr>
              <a:t>Selden, </a:t>
            </a:r>
            <a:r>
              <a:rPr dirty="0" sz="1450" spc="-5">
                <a:latin typeface="Times New Roman"/>
                <a:cs typeface="Times New Roman"/>
              </a:rPr>
              <a:t>he </a:t>
            </a:r>
            <a:r>
              <a:rPr dirty="0" sz="1450" spc="-10">
                <a:latin typeface="Times New Roman"/>
                <a:cs typeface="Times New Roman"/>
              </a:rPr>
              <a:t>fell </a:t>
            </a:r>
            <a:r>
              <a:rPr dirty="0" sz="1450" spc="-5">
                <a:latin typeface="Times New Roman"/>
                <a:cs typeface="Times New Roman"/>
              </a:rPr>
              <a:t>on a </a:t>
            </a:r>
            <a:r>
              <a:rPr dirty="0" sz="1450" spc="-10">
                <a:latin typeface="Times New Roman"/>
                <a:cs typeface="Times New Roman"/>
              </a:rPr>
              <a:t>stone  bench and fairly wept. The others, from where they sat </a:t>
            </a:r>
            <a:r>
              <a:rPr dirty="0" sz="1450" spc="-5">
                <a:latin typeface="Times New Roman"/>
                <a:cs typeface="Times New Roman"/>
              </a:rPr>
              <a:t>on </a:t>
            </a:r>
            <a:r>
              <a:rPr dirty="0" sz="1450" spc="-10">
                <a:latin typeface="Times New Roman"/>
                <a:cs typeface="Times New Roman"/>
              </a:rPr>
              <a:t>stools </a:t>
            </a:r>
            <a:r>
              <a:rPr dirty="0" sz="1450" spc="-5">
                <a:latin typeface="Times New Roman"/>
                <a:cs typeface="Times New Roman"/>
              </a:rPr>
              <a:t>or </a:t>
            </a:r>
            <a:r>
              <a:rPr dirty="0" sz="1450" spc="-10">
                <a:latin typeface="Times New Roman"/>
                <a:cs typeface="Times New Roman"/>
              </a:rPr>
              <a:t>doorsteps  in the sunny angle </a:t>
            </a:r>
            <a:r>
              <a:rPr dirty="0" sz="1450" spc="-5">
                <a:latin typeface="Times New Roman"/>
                <a:cs typeface="Times New Roman"/>
              </a:rPr>
              <a:t>of </a:t>
            </a:r>
            <a:r>
              <a:rPr dirty="0" sz="1450" spc="-10">
                <a:latin typeface="Times New Roman"/>
                <a:cs typeface="Times New Roman"/>
              </a:rPr>
              <a:t>the court, looked at him with wonder and alarm, </a:t>
            </a:r>
            <a:r>
              <a:rPr dirty="0" sz="1450" spc="-5">
                <a:latin typeface="Times New Roman"/>
                <a:cs typeface="Times New Roman"/>
              </a:rPr>
              <a:t>but  none </a:t>
            </a:r>
            <a:r>
              <a:rPr dirty="0" sz="1450" spc="-10">
                <a:latin typeface="Times New Roman"/>
                <a:cs typeface="Times New Roman"/>
              </a:rPr>
              <a:t>ventured to inquire the cause </a:t>
            </a:r>
            <a:r>
              <a:rPr dirty="0" sz="1450" spc="-5">
                <a:latin typeface="Times New Roman"/>
                <a:cs typeface="Times New Roman"/>
              </a:rPr>
              <a:t>of </a:t>
            </a:r>
            <a:r>
              <a:rPr dirty="0" sz="1450" spc="-10">
                <a:latin typeface="Times New Roman"/>
                <a:cs typeface="Times New Roman"/>
              </a:rPr>
              <a:t>his</a:t>
            </a:r>
            <a:r>
              <a:rPr dirty="0" sz="1450" spc="25">
                <a:latin typeface="Times New Roman"/>
                <a:cs typeface="Times New Roman"/>
              </a:rPr>
              <a:t> </a:t>
            </a:r>
            <a:r>
              <a:rPr dirty="0" sz="1450" spc="-10">
                <a:latin typeface="Times New Roman"/>
                <a:cs typeface="Times New Roman"/>
              </a:rPr>
              <a:t>emotion.</a:t>
            </a:r>
            <a:endParaRPr sz="1450">
              <a:latin typeface="Times New Roman"/>
              <a:cs typeface="Times New Roman"/>
            </a:endParaRPr>
          </a:p>
          <a:p>
            <a:pPr algn="just" marL="12700" marR="5715">
              <a:lnSpc>
                <a:spcPts val="1730"/>
              </a:lnSpc>
              <a:spcBef>
                <a:spcPts val="565"/>
              </a:spcBef>
            </a:pPr>
            <a:r>
              <a:rPr dirty="0" sz="1450" spc="-30">
                <a:latin typeface="Times New Roman"/>
                <a:cs typeface="Times New Roman"/>
              </a:rPr>
              <a:t>“Nay, </a:t>
            </a:r>
            <a:r>
              <a:rPr dirty="0" sz="1450" spc="-10">
                <a:latin typeface="Times New Roman"/>
                <a:cs typeface="Times New Roman"/>
              </a:rPr>
              <a:t>Master Shelton,” said Hatch, at </a:t>
            </a:r>
            <a:r>
              <a:rPr dirty="0" sz="1450" spc="-20">
                <a:latin typeface="Times New Roman"/>
                <a:cs typeface="Times New Roman"/>
              </a:rPr>
              <a:t>last—“nay, </a:t>
            </a:r>
            <a:r>
              <a:rPr dirty="0" sz="1450" spc="-5">
                <a:latin typeface="Times New Roman"/>
                <a:cs typeface="Times New Roman"/>
              </a:rPr>
              <a:t>but </a:t>
            </a:r>
            <a:r>
              <a:rPr dirty="0" sz="1450" spc="-10">
                <a:latin typeface="Times New Roman"/>
                <a:cs typeface="Times New Roman"/>
              </a:rPr>
              <a:t>what said I? </a:t>
            </a:r>
            <a:r>
              <a:rPr dirty="0" sz="1450" spc="-70">
                <a:latin typeface="Times New Roman"/>
                <a:cs typeface="Times New Roman"/>
              </a:rPr>
              <a:t>We </a:t>
            </a:r>
            <a:r>
              <a:rPr dirty="0" sz="1450" spc="-10">
                <a:latin typeface="Times New Roman"/>
                <a:cs typeface="Times New Roman"/>
              </a:rPr>
              <a:t>shall all  </a:t>
            </a:r>
            <a:r>
              <a:rPr dirty="0" sz="1450" spc="-5">
                <a:latin typeface="Times New Roman"/>
                <a:cs typeface="Times New Roman"/>
              </a:rPr>
              <a:t>go. </a:t>
            </a:r>
            <a:r>
              <a:rPr dirty="0" sz="1450" spc="-10">
                <a:latin typeface="Times New Roman"/>
                <a:cs typeface="Times New Roman"/>
              </a:rPr>
              <a:t>Selden 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his hands; </a:t>
            </a:r>
            <a:r>
              <a:rPr dirty="0" sz="1450" spc="-5">
                <a:latin typeface="Times New Roman"/>
                <a:cs typeface="Times New Roman"/>
              </a:rPr>
              <a:t>he </a:t>
            </a:r>
            <a:r>
              <a:rPr dirty="0" sz="1450" spc="-10">
                <a:latin typeface="Times New Roman"/>
                <a:cs typeface="Times New Roman"/>
              </a:rPr>
              <a:t>was like </a:t>
            </a:r>
            <a:r>
              <a:rPr dirty="0" sz="1450" spc="-5">
                <a:latin typeface="Times New Roman"/>
                <a:cs typeface="Times New Roman"/>
              </a:rPr>
              <a:t>a </a:t>
            </a:r>
            <a:r>
              <a:rPr dirty="0" sz="1450" spc="-10">
                <a:latin typeface="Times New Roman"/>
                <a:cs typeface="Times New Roman"/>
              </a:rPr>
              <a:t>brother to me. </a:t>
            </a:r>
            <a:r>
              <a:rPr dirty="0" sz="1450" spc="-35">
                <a:latin typeface="Times New Roman"/>
                <a:cs typeface="Times New Roman"/>
              </a:rPr>
              <a:t>Well,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gone </a:t>
            </a:r>
            <a:r>
              <a:rPr dirty="0" sz="1450" spc="-10">
                <a:latin typeface="Times New Roman"/>
                <a:cs typeface="Times New Roman"/>
              </a:rPr>
              <a:t>second; well, we shall all follow! For what said their knave rhyme?—‘A  black arrow in each black heart.’ </a:t>
            </a:r>
            <a:r>
              <a:rPr dirty="0" sz="1450" spc="-50">
                <a:latin typeface="Times New Roman"/>
                <a:cs typeface="Times New Roman"/>
              </a:rPr>
              <a:t>Was </a:t>
            </a:r>
            <a:r>
              <a:rPr dirty="0" sz="1450" spc="-10">
                <a:latin typeface="Times New Roman"/>
                <a:cs typeface="Times New Roman"/>
              </a:rPr>
              <a:t>it </a:t>
            </a:r>
            <a:r>
              <a:rPr dirty="0" sz="1450" spc="-5">
                <a:latin typeface="Times New Roman"/>
                <a:cs typeface="Times New Roman"/>
              </a:rPr>
              <a:t>not </a:t>
            </a:r>
            <a:r>
              <a:rPr dirty="0" sz="1450" spc="-10">
                <a:latin typeface="Times New Roman"/>
                <a:cs typeface="Times New Roman"/>
              </a:rPr>
              <a:t>so it went? Appleyard, Selden,  Smith, old Humphrey gone; and there lieth </a:t>
            </a:r>
            <a:r>
              <a:rPr dirty="0" sz="1450" spc="-5">
                <a:latin typeface="Times New Roman"/>
                <a:cs typeface="Times New Roman"/>
              </a:rPr>
              <a:t>poor </a:t>
            </a:r>
            <a:r>
              <a:rPr dirty="0" sz="1450" spc="-10">
                <a:latin typeface="Times New Roman"/>
                <a:cs typeface="Times New Roman"/>
              </a:rPr>
              <a:t>John </a:t>
            </a:r>
            <a:r>
              <a:rPr dirty="0" sz="1450" spc="-20">
                <a:latin typeface="Times New Roman"/>
                <a:cs typeface="Times New Roman"/>
              </a:rPr>
              <a:t>Carter, </a:t>
            </a:r>
            <a:r>
              <a:rPr dirty="0" sz="1450" spc="-10">
                <a:latin typeface="Times New Roman"/>
                <a:cs typeface="Times New Roman"/>
              </a:rPr>
              <a:t>crying, </a:t>
            </a:r>
            <a:r>
              <a:rPr dirty="0" sz="1450" spc="-5">
                <a:latin typeface="Times New Roman"/>
                <a:cs typeface="Times New Roman"/>
              </a:rPr>
              <a:t>poor  </a:t>
            </a:r>
            <a:r>
              <a:rPr dirty="0" sz="1450" spc="-15">
                <a:latin typeface="Times New Roman"/>
                <a:cs typeface="Times New Roman"/>
              </a:rPr>
              <a:t>sinner, </a:t>
            </a:r>
            <a:r>
              <a:rPr dirty="0" sz="1450" spc="-10">
                <a:latin typeface="Times New Roman"/>
                <a:cs typeface="Times New Roman"/>
              </a:rPr>
              <a:t>for the</a:t>
            </a:r>
            <a:r>
              <a:rPr dirty="0" sz="1450" spc="5">
                <a:latin typeface="Times New Roman"/>
                <a:cs typeface="Times New Roman"/>
              </a:rPr>
              <a:t> </a:t>
            </a:r>
            <a:r>
              <a:rPr dirty="0" sz="1450" spc="-10">
                <a:latin typeface="Times New Roman"/>
                <a:cs typeface="Times New Roman"/>
              </a:rPr>
              <a:t>priest.”</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Dick gave </a:t>
            </a:r>
            <a:r>
              <a:rPr dirty="0" sz="1450" spc="-30">
                <a:latin typeface="Times New Roman"/>
                <a:cs typeface="Times New Roman"/>
              </a:rPr>
              <a:t>ear. </a:t>
            </a:r>
            <a:r>
              <a:rPr dirty="0" sz="1450" spc="-10">
                <a:latin typeface="Times New Roman"/>
                <a:cs typeface="Times New Roman"/>
              </a:rPr>
              <a:t>Out </a:t>
            </a:r>
            <a:r>
              <a:rPr dirty="0" sz="1450" spc="-5">
                <a:latin typeface="Times New Roman"/>
                <a:cs typeface="Times New Roman"/>
              </a:rPr>
              <a:t>of a </a:t>
            </a:r>
            <a:r>
              <a:rPr dirty="0" sz="1450" spc="-10">
                <a:latin typeface="Times New Roman"/>
                <a:cs typeface="Times New Roman"/>
              </a:rPr>
              <a:t>low </a:t>
            </a:r>
            <a:r>
              <a:rPr dirty="0" sz="1450" spc="-20">
                <a:latin typeface="Times New Roman"/>
                <a:cs typeface="Times New Roman"/>
              </a:rPr>
              <a:t>window, </a:t>
            </a:r>
            <a:r>
              <a:rPr dirty="0" sz="1450" spc="-10">
                <a:latin typeface="Times New Roman"/>
                <a:cs typeface="Times New Roman"/>
              </a:rPr>
              <a:t>hard </a:t>
            </a:r>
            <a:r>
              <a:rPr dirty="0" sz="1450" spc="-5">
                <a:latin typeface="Times New Roman"/>
                <a:cs typeface="Times New Roman"/>
              </a:rPr>
              <a:t>by </a:t>
            </a:r>
            <a:r>
              <a:rPr dirty="0" sz="1450" spc="-10">
                <a:latin typeface="Times New Roman"/>
                <a:cs typeface="Times New Roman"/>
              </a:rPr>
              <a:t>where they were talking, groans  and murmurs came to his</a:t>
            </a:r>
            <a:r>
              <a:rPr dirty="0" sz="1450" spc="10">
                <a:latin typeface="Times New Roman"/>
                <a:cs typeface="Times New Roman"/>
              </a:rPr>
              <a:t> </a:t>
            </a:r>
            <a:r>
              <a:rPr dirty="0" sz="1450" spc="-30">
                <a:latin typeface="Times New Roman"/>
                <a:cs typeface="Times New Roman"/>
              </a:rPr>
              <a:t>ear.</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“Lieth </a:t>
            </a:r>
            <a:r>
              <a:rPr dirty="0" sz="1450" spc="-5">
                <a:latin typeface="Times New Roman"/>
                <a:cs typeface="Times New Roman"/>
              </a:rPr>
              <a:t>he </a:t>
            </a:r>
            <a:r>
              <a:rPr dirty="0" sz="1450" spc="-10">
                <a:latin typeface="Times New Roman"/>
                <a:cs typeface="Times New Roman"/>
              </a:rPr>
              <a:t>there?” </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marL="12700" marR="6350">
              <a:lnSpc>
                <a:spcPts val="1730"/>
              </a:lnSpc>
              <a:spcBef>
                <a:spcPts val="630"/>
              </a:spcBef>
            </a:pPr>
            <a:r>
              <a:rPr dirty="0" sz="1450" spc="-65">
                <a:latin typeface="Times New Roman"/>
                <a:cs typeface="Times New Roman"/>
              </a:rPr>
              <a:t>“Ay, </a:t>
            </a:r>
            <a:r>
              <a:rPr dirty="0" sz="1450" spc="-10">
                <a:latin typeface="Times New Roman"/>
                <a:cs typeface="Times New Roman"/>
              </a:rPr>
              <a:t>in the second porter’s </a:t>
            </a:r>
            <a:r>
              <a:rPr dirty="0" sz="1450" spc="-15">
                <a:latin typeface="Times New Roman"/>
                <a:cs typeface="Times New Roman"/>
              </a:rPr>
              <a:t>chamber,” </a:t>
            </a:r>
            <a:r>
              <a:rPr dirty="0" sz="1450" spc="-10">
                <a:latin typeface="Times New Roman"/>
                <a:cs typeface="Times New Roman"/>
              </a:rPr>
              <a:t>answered Hatch. </a:t>
            </a:r>
            <a:r>
              <a:rPr dirty="0" sz="1450" spc="-50">
                <a:latin typeface="Times New Roman"/>
                <a:cs typeface="Times New Roman"/>
              </a:rPr>
              <a:t>“We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bear  him </a:t>
            </a:r>
            <a:r>
              <a:rPr dirty="0" sz="1450" spc="-15">
                <a:latin typeface="Times New Roman"/>
                <a:cs typeface="Times New Roman"/>
              </a:rPr>
              <a:t>further, </a:t>
            </a:r>
            <a:r>
              <a:rPr dirty="0" sz="1450" spc="-10">
                <a:latin typeface="Times New Roman"/>
                <a:cs typeface="Times New Roman"/>
              </a:rPr>
              <a:t>soul and </a:t>
            </a:r>
            <a:r>
              <a:rPr dirty="0" sz="1450" spc="-5">
                <a:latin typeface="Times New Roman"/>
                <a:cs typeface="Times New Roman"/>
              </a:rPr>
              <a:t>body </a:t>
            </a:r>
            <a:r>
              <a:rPr dirty="0" sz="1450" spc="-10">
                <a:latin typeface="Times New Roman"/>
                <a:cs typeface="Times New Roman"/>
              </a:rPr>
              <a:t>were so bitterly at </a:t>
            </a:r>
            <a:r>
              <a:rPr dirty="0" sz="1450" spc="-5">
                <a:latin typeface="Times New Roman"/>
                <a:cs typeface="Times New Roman"/>
              </a:rPr>
              <a:t>odds. </a:t>
            </a:r>
            <a:r>
              <a:rPr dirty="0" sz="1450" spc="-10">
                <a:latin typeface="Times New Roman"/>
                <a:cs typeface="Times New Roman"/>
              </a:rPr>
              <a:t>At every step we lifted  him, </a:t>
            </a:r>
            <a:r>
              <a:rPr dirty="0" sz="1450" spc="-5">
                <a:latin typeface="Times New Roman"/>
                <a:cs typeface="Times New Roman"/>
              </a:rPr>
              <a:t>he thought </a:t>
            </a:r>
            <a:r>
              <a:rPr dirty="0" sz="1450" spc="-10">
                <a:latin typeface="Times New Roman"/>
                <a:cs typeface="Times New Roman"/>
              </a:rPr>
              <a:t>to wend. But </a:t>
            </a:r>
            <a:r>
              <a:rPr dirty="0" sz="1450" spc="-30">
                <a:latin typeface="Times New Roman"/>
                <a:cs typeface="Times New Roman"/>
              </a:rPr>
              <a:t>now, </a:t>
            </a:r>
            <a:r>
              <a:rPr dirty="0" sz="1450" spc="-10">
                <a:latin typeface="Times New Roman"/>
                <a:cs typeface="Times New Roman"/>
              </a:rPr>
              <a:t>methinks, it is the soul that suffereth. Ever  for the priest </a:t>
            </a:r>
            <a:r>
              <a:rPr dirty="0" sz="1450" spc="-5">
                <a:latin typeface="Times New Roman"/>
                <a:cs typeface="Times New Roman"/>
              </a:rPr>
              <a:t>he </a:t>
            </a:r>
            <a:r>
              <a:rPr dirty="0" sz="1450" spc="-10">
                <a:latin typeface="Times New Roman"/>
                <a:cs typeface="Times New Roman"/>
              </a:rPr>
              <a:t>crieth, and Sir </a:t>
            </a:r>
            <a:r>
              <a:rPr dirty="0" sz="1450" spc="-20">
                <a:latin typeface="Times New Roman"/>
                <a:cs typeface="Times New Roman"/>
              </a:rPr>
              <a:t>Oliver, </a:t>
            </a:r>
            <a:r>
              <a:rPr dirty="0" sz="1450" spc="-5">
                <a:latin typeface="Times New Roman"/>
                <a:cs typeface="Times New Roman"/>
              </a:rPr>
              <a:t>I </a:t>
            </a:r>
            <a:r>
              <a:rPr dirty="0" sz="1450" spc="-10">
                <a:latin typeface="Times New Roman"/>
                <a:cs typeface="Times New Roman"/>
              </a:rPr>
              <a:t>wot </a:t>
            </a:r>
            <a:r>
              <a:rPr dirty="0" sz="1450" spc="-5">
                <a:latin typeface="Times New Roman"/>
                <a:cs typeface="Times New Roman"/>
              </a:rPr>
              <a:t>not </a:t>
            </a:r>
            <a:r>
              <a:rPr dirty="0" sz="1450" spc="-30">
                <a:latin typeface="Times New Roman"/>
                <a:cs typeface="Times New Roman"/>
              </a:rPr>
              <a:t>why, </a:t>
            </a:r>
            <a:r>
              <a:rPr dirty="0" sz="1450" spc="-10">
                <a:latin typeface="Times New Roman"/>
                <a:cs typeface="Times New Roman"/>
              </a:rPr>
              <a:t>still cometh </a:t>
            </a:r>
            <a:r>
              <a:rPr dirty="0" sz="1450" spc="-5">
                <a:latin typeface="Times New Roman"/>
                <a:cs typeface="Times New Roman"/>
              </a:rPr>
              <a:t>not. </a:t>
            </a:r>
            <a:r>
              <a:rPr dirty="0" sz="1450" spc="-25">
                <a:latin typeface="Times New Roman"/>
                <a:cs typeface="Times New Roman"/>
              </a:rPr>
              <a:t>’Twill  </a:t>
            </a:r>
            <a:r>
              <a:rPr dirty="0" sz="1450" spc="-5">
                <a:latin typeface="Times New Roman"/>
                <a:cs typeface="Times New Roman"/>
              </a:rPr>
              <a:t>be a </a:t>
            </a:r>
            <a:r>
              <a:rPr dirty="0" sz="1450" spc="-10">
                <a:latin typeface="Times New Roman"/>
                <a:cs typeface="Times New Roman"/>
              </a:rPr>
              <a:t>long shrift; </a:t>
            </a:r>
            <a:r>
              <a:rPr dirty="0" sz="1450" spc="-5">
                <a:latin typeface="Times New Roman"/>
                <a:cs typeface="Times New Roman"/>
              </a:rPr>
              <a:t>but poor </a:t>
            </a:r>
            <a:r>
              <a:rPr dirty="0" sz="1450" spc="-10">
                <a:latin typeface="Times New Roman"/>
                <a:cs typeface="Times New Roman"/>
              </a:rPr>
              <a:t>Appleyard and </a:t>
            </a:r>
            <a:r>
              <a:rPr dirty="0" sz="1450" spc="-5">
                <a:latin typeface="Times New Roman"/>
                <a:cs typeface="Times New Roman"/>
              </a:rPr>
              <a:t>poor </a:t>
            </a:r>
            <a:r>
              <a:rPr dirty="0" sz="1450" spc="-10">
                <a:latin typeface="Times New Roman"/>
                <a:cs typeface="Times New Roman"/>
              </a:rPr>
              <a:t>Selden, they had</a:t>
            </a:r>
            <a:r>
              <a:rPr dirty="0" sz="1450" spc="40">
                <a:latin typeface="Times New Roman"/>
                <a:cs typeface="Times New Roman"/>
              </a:rPr>
              <a:t> </a:t>
            </a:r>
            <a:r>
              <a:rPr dirty="0" sz="1450" spc="-5">
                <a:latin typeface="Times New Roman"/>
                <a:cs typeface="Times New Roman"/>
              </a:rPr>
              <a:t>none.”</a:t>
            </a:r>
            <a:endParaRPr sz="1450">
              <a:latin typeface="Times New Roman"/>
              <a:cs typeface="Times New Roman"/>
            </a:endParaRPr>
          </a:p>
          <a:p>
            <a:pPr marL="12700" marR="10795">
              <a:lnSpc>
                <a:spcPts val="1730"/>
              </a:lnSpc>
              <a:spcBef>
                <a:spcPts val="570"/>
              </a:spcBef>
            </a:pPr>
            <a:r>
              <a:rPr dirty="0" sz="1450" spc="-10">
                <a:latin typeface="Times New Roman"/>
                <a:cs typeface="Times New Roman"/>
              </a:rPr>
              <a:t>Dick stooped to the window and looked </a:t>
            </a:r>
            <a:r>
              <a:rPr dirty="0" sz="1450" spc="-5">
                <a:latin typeface="Times New Roman"/>
                <a:cs typeface="Times New Roman"/>
              </a:rPr>
              <a:t>in. </a:t>
            </a:r>
            <a:r>
              <a:rPr dirty="0" sz="1450" spc="-10">
                <a:latin typeface="Times New Roman"/>
                <a:cs typeface="Times New Roman"/>
              </a:rPr>
              <a:t>The little cell was low and dark,  </a:t>
            </a:r>
            <a:r>
              <a:rPr dirty="0" sz="1450" spc="-5">
                <a:latin typeface="Times New Roman"/>
                <a:cs typeface="Times New Roman"/>
              </a:rPr>
              <a:t>but he </a:t>
            </a:r>
            <a:r>
              <a:rPr dirty="0" sz="1450" spc="-10">
                <a:latin typeface="Times New Roman"/>
                <a:cs typeface="Times New Roman"/>
              </a:rPr>
              <a:t>could make </a:t>
            </a:r>
            <a:r>
              <a:rPr dirty="0" sz="1450" spc="-5">
                <a:latin typeface="Times New Roman"/>
                <a:cs typeface="Times New Roman"/>
              </a:rPr>
              <a:t>out </a:t>
            </a:r>
            <a:r>
              <a:rPr dirty="0" sz="1450" spc="-10">
                <a:latin typeface="Times New Roman"/>
                <a:cs typeface="Times New Roman"/>
              </a:rPr>
              <a:t>the wounded soldier lying moaning </a:t>
            </a:r>
            <a:r>
              <a:rPr dirty="0" sz="1450" spc="-5">
                <a:latin typeface="Times New Roman"/>
                <a:cs typeface="Times New Roman"/>
              </a:rPr>
              <a:t>on </a:t>
            </a:r>
            <a:r>
              <a:rPr dirty="0" sz="1450" spc="-10">
                <a:latin typeface="Times New Roman"/>
                <a:cs typeface="Times New Roman"/>
              </a:rPr>
              <a:t>his</a:t>
            </a:r>
            <a:r>
              <a:rPr dirty="0" sz="1450" spc="70">
                <a:latin typeface="Times New Roman"/>
                <a:cs typeface="Times New Roman"/>
              </a:rPr>
              <a:t> </a:t>
            </a:r>
            <a:r>
              <a:rPr dirty="0" sz="1450" spc="-10">
                <a:latin typeface="Times New Roman"/>
                <a:cs typeface="Times New Roman"/>
              </a:rPr>
              <a:t>pallet.</a:t>
            </a:r>
            <a:endParaRPr sz="1450">
              <a:latin typeface="Times New Roman"/>
              <a:cs typeface="Times New Roman"/>
            </a:endParaRPr>
          </a:p>
          <a:p>
            <a:pPr marL="12700">
              <a:lnSpc>
                <a:spcPct val="100000"/>
              </a:lnSpc>
              <a:spcBef>
                <a:spcPts val="505"/>
              </a:spcBef>
            </a:pPr>
            <a:r>
              <a:rPr dirty="0" sz="1450" spc="-15">
                <a:latin typeface="Times New Roman"/>
                <a:cs typeface="Times New Roman"/>
              </a:rPr>
              <a:t>“Carter, </a:t>
            </a:r>
            <a:r>
              <a:rPr dirty="0" sz="1450" spc="-5">
                <a:latin typeface="Times New Roman"/>
                <a:cs typeface="Times New Roman"/>
              </a:rPr>
              <a:t>poor </a:t>
            </a:r>
            <a:r>
              <a:rPr dirty="0" sz="1450" spc="-10">
                <a:latin typeface="Times New Roman"/>
                <a:cs typeface="Times New Roman"/>
              </a:rPr>
              <a:t>friend, how goeth it?” </a:t>
            </a:r>
            <a:r>
              <a:rPr dirty="0" sz="1450" spc="-5">
                <a:latin typeface="Times New Roman"/>
                <a:cs typeface="Times New Roman"/>
              </a:rPr>
              <a:t>he</a:t>
            </a:r>
            <a:r>
              <a:rPr dirty="0" sz="1450" spc="20">
                <a:latin typeface="Times New Roman"/>
                <a:cs typeface="Times New Roman"/>
              </a:rPr>
              <a:t> </a:t>
            </a:r>
            <a:r>
              <a:rPr dirty="0" sz="1450" spc="-10">
                <a:latin typeface="Times New Roman"/>
                <a:cs typeface="Times New Roman"/>
              </a:rPr>
              <a:t>asked.</a:t>
            </a:r>
            <a:endParaRPr sz="145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“Master Shelton,” returned the man, in an excited </a:t>
            </a:r>
            <a:r>
              <a:rPr dirty="0" sz="1450" spc="-15">
                <a:latin typeface="Times New Roman"/>
                <a:cs typeface="Times New Roman"/>
              </a:rPr>
              <a:t>whisper, </a:t>
            </a:r>
            <a:r>
              <a:rPr dirty="0" sz="1450" spc="-10">
                <a:latin typeface="Times New Roman"/>
                <a:cs typeface="Times New Roman"/>
              </a:rPr>
              <a:t>“for the dear light  </a:t>
            </a:r>
            <a:r>
              <a:rPr dirty="0" sz="1450" spc="-5">
                <a:latin typeface="Times New Roman"/>
                <a:cs typeface="Times New Roman"/>
              </a:rPr>
              <a:t>of </a:t>
            </a:r>
            <a:r>
              <a:rPr dirty="0" sz="1450" spc="-10">
                <a:latin typeface="Times New Roman"/>
                <a:cs typeface="Times New Roman"/>
              </a:rPr>
              <a:t>heaven, bring the priest. Alack, </a:t>
            </a:r>
            <a:r>
              <a:rPr dirty="0" sz="1450" spc="-5">
                <a:latin typeface="Times New Roman"/>
                <a:cs typeface="Times New Roman"/>
              </a:rPr>
              <a:t>I </a:t>
            </a:r>
            <a:r>
              <a:rPr dirty="0" sz="1450" spc="-10">
                <a:latin typeface="Times New Roman"/>
                <a:cs typeface="Times New Roman"/>
              </a:rPr>
              <a:t>am sped;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brought </a:t>
            </a:r>
            <a:r>
              <a:rPr dirty="0" sz="1450" spc="-10">
                <a:latin typeface="Times New Roman"/>
                <a:cs typeface="Times New Roman"/>
              </a:rPr>
              <a:t>very low down; my  </a:t>
            </a:r>
            <a:r>
              <a:rPr dirty="0" sz="1450" spc="-5">
                <a:latin typeface="Times New Roman"/>
                <a:cs typeface="Times New Roman"/>
              </a:rPr>
              <a:t>hurt </a:t>
            </a:r>
            <a:r>
              <a:rPr dirty="0" sz="1450" spc="-10">
                <a:latin typeface="Times New Roman"/>
                <a:cs typeface="Times New Roman"/>
              </a:rPr>
              <a:t>is to the death. </a:t>
            </a:r>
            <a:r>
              <a:rPr dirty="0" sz="1450" spc="-85">
                <a:latin typeface="Times New Roman"/>
                <a:cs typeface="Times New Roman"/>
              </a:rPr>
              <a:t>Ye </a:t>
            </a:r>
            <a:r>
              <a:rPr dirty="0" sz="1450" spc="-10">
                <a:latin typeface="Times New Roman"/>
                <a:cs typeface="Times New Roman"/>
              </a:rPr>
              <a:t>may </a:t>
            </a:r>
            <a:r>
              <a:rPr dirty="0" sz="1450" spc="-5">
                <a:latin typeface="Times New Roman"/>
                <a:cs typeface="Times New Roman"/>
              </a:rPr>
              <a:t>do </a:t>
            </a:r>
            <a:r>
              <a:rPr dirty="0" sz="1450" spc="-10">
                <a:latin typeface="Times New Roman"/>
                <a:cs typeface="Times New Roman"/>
              </a:rPr>
              <a:t>me </a:t>
            </a:r>
            <a:r>
              <a:rPr dirty="0" sz="1450" spc="-5">
                <a:latin typeface="Times New Roman"/>
                <a:cs typeface="Times New Roman"/>
              </a:rPr>
              <a:t>no </a:t>
            </a:r>
            <a:r>
              <a:rPr dirty="0" sz="1450" spc="-10">
                <a:latin typeface="Times New Roman"/>
                <a:cs typeface="Times New Roman"/>
              </a:rPr>
              <a:t>more service; this shall </a:t>
            </a:r>
            <a:r>
              <a:rPr dirty="0" sz="1450" spc="-5">
                <a:latin typeface="Times New Roman"/>
                <a:cs typeface="Times New Roman"/>
              </a:rPr>
              <a:t>be </a:t>
            </a:r>
            <a:r>
              <a:rPr dirty="0" sz="1450" spc="-10">
                <a:latin typeface="Times New Roman"/>
                <a:cs typeface="Times New Roman"/>
              </a:rPr>
              <a:t>the last. </a:t>
            </a:r>
            <a:r>
              <a:rPr dirty="0" sz="1450" spc="-35">
                <a:latin typeface="Times New Roman"/>
                <a:cs typeface="Times New Roman"/>
              </a:rPr>
              <a:t>Now,  </a:t>
            </a:r>
            <a:r>
              <a:rPr dirty="0" sz="1450" spc="-10">
                <a:latin typeface="Times New Roman"/>
                <a:cs typeface="Times New Roman"/>
              </a:rPr>
              <a:t>for my </a:t>
            </a:r>
            <a:r>
              <a:rPr dirty="0" sz="1450" spc="-5">
                <a:latin typeface="Times New Roman"/>
                <a:cs typeface="Times New Roman"/>
              </a:rPr>
              <a:t>poor </a:t>
            </a:r>
            <a:r>
              <a:rPr dirty="0" sz="1450" spc="-20">
                <a:latin typeface="Times New Roman"/>
                <a:cs typeface="Times New Roman"/>
              </a:rPr>
              <a:t>soul’s </a:t>
            </a:r>
            <a:r>
              <a:rPr dirty="0" sz="1450" spc="-10">
                <a:latin typeface="Times New Roman"/>
                <a:cs typeface="Times New Roman"/>
              </a:rPr>
              <a:t>interest, and as </a:t>
            </a:r>
            <a:r>
              <a:rPr dirty="0" sz="1450" spc="-5">
                <a:latin typeface="Times New Roman"/>
                <a:cs typeface="Times New Roman"/>
              </a:rPr>
              <a:t>a </a:t>
            </a:r>
            <a:r>
              <a:rPr dirty="0" sz="1450" spc="-10">
                <a:latin typeface="Times New Roman"/>
                <a:cs typeface="Times New Roman"/>
              </a:rPr>
              <a:t>loyal gentleman, bestir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have that  matter </a:t>
            </a:r>
            <a:r>
              <a:rPr dirty="0" sz="1450" spc="-5">
                <a:latin typeface="Times New Roman"/>
                <a:cs typeface="Times New Roman"/>
              </a:rPr>
              <a:t>on </a:t>
            </a:r>
            <a:r>
              <a:rPr dirty="0" sz="1450" spc="-10">
                <a:latin typeface="Times New Roman"/>
                <a:cs typeface="Times New Roman"/>
              </a:rPr>
              <a:t>my conscience that shall drag me</a:t>
            </a:r>
            <a:r>
              <a:rPr dirty="0" sz="1450" spc="25">
                <a:latin typeface="Times New Roman"/>
                <a:cs typeface="Times New Roman"/>
              </a:rPr>
              <a:t> </a:t>
            </a:r>
            <a:r>
              <a:rPr dirty="0" sz="1450" spc="-10">
                <a:latin typeface="Times New Roman"/>
                <a:cs typeface="Times New Roman"/>
              </a:rPr>
              <a:t>deep.”</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He groaned, and Dick heard the grating </a:t>
            </a:r>
            <a:r>
              <a:rPr dirty="0" sz="1450" spc="-5">
                <a:latin typeface="Times New Roman"/>
                <a:cs typeface="Times New Roman"/>
              </a:rPr>
              <a:t>of </a:t>
            </a:r>
            <a:r>
              <a:rPr dirty="0" sz="1450" spc="-10">
                <a:latin typeface="Times New Roman"/>
                <a:cs typeface="Times New Roman"/>
              </a:rPr>
              <a:t>his teeth, whether in pain </a:t>
            </a:r>
            <a:r>
              <a:rPr dirty="0" sz="1450" spc="-5">
                <a:latin typeface="Times New Roman"/>
                <a:cs typeface="Times New Roman"/>
              </a:rPr>
              <a:t>or</a:t>
            </a:r>
            <a:r>
              <a:rPr dirty="0" sz="1450" spc="135">
                <a:latin typeface="Times New Roman"/>
                <a:cs typeface="Times New Roman"/>
              </a:rPr>
              <a:t> </a:t>
            </a:r>
            <a:r>
              <a:rPr dirty="0" sz="1450" spc="-20">
                <a:latin typeface="Times New Roman"/>
                <a:cs typeface="Times New Roman"/>
              </a:rPr>
              <a:t>terror.</a:t>
            </a:r>
            <a:endParaRPr sz="1450">
              <a:latin typeface="Times New Roman"/>
              <a:cs typeface="Times New Roman"/>
            </a:endParaRPr>
          </a:p>
          <a:p>
            <a:pPr algn="just" marL="12700" marR="5715">
              <a:lnSpc>
                <a:spcPts val="1730"/>
              </a:lnSpc>
              <a:spcBef>
                <a:spcPts val="635"/>
              </a:spcBef>
            </a:pPr>
            <a:r>
              <a:rPr dirty="0" sz="1450" spc="-10">
                <a:latin typeface="Times New Roman"/>
                <a:cs typeface="Times New Roman"/>
              </a:rPr>
              <a:t>Just then Sir Daniel appeared </a:t>
            </a:r>
            <a:r>
              <a:rPr dirty="0" sz="1450" spc="-5">
                <a:latin typeface="Times New Roman"/>
                <a:cs typeface="Times New Roman"/>
              </a:rPr>
              <a:t>upon </a:t>
            </a:r>
            <a:r>
              <a:rPr dirty="0" sz="1450" spc="-10">
                <a:latin typeface="Times New Roman"/>
                <a:cs typeface="Times New Roman"/>
              </a:rPr>
              <a:t>the threshold </a:t>
            </a:r>
            <a:r>
              <a:rPr dirty="0" sz="1450" spc="-5">
                <a:latin typeface="Times New Roman"/>
                <a:cs typeface="Times New Roman"/>
              </a:rPr>
              <a:t>of </a:t>
            </a:r>
            <a:r>
              <a:rPr dirty="0" sz="1450" spc="-10">
                <a:latin typeface="Times New Roman"/>
                <a:cs typeface="Times New Roman"/>
              </a:rPr>
              <a:t>the hall. He had </a:t>
            </a:r>
            <a:r>
              <a:rPr dirty="0" sz="1450" spc="-5">
                <a:latin typeface="Times New Roman"/>
                <a:cs typeface="Times New Roman"/>
              </a:rPr>
              <a:t>a </a:t>
            </a:r>
            <a:r>
              <a:rPr dirty="0" sz="1450" spc="-10">
                <a:latin typeface="Times New Roman"/>
                <a:cs typeface="Times New Roman"/>
              </a:rPr>
              <a:t>letter in  </a:t>
            </a:r>
            <a:r>
              <a:rPr dirty="0" sz="1450" spc="-5">
                <a:latin typeface="Times New Roman"/>
                <a:cs typeface="Times New Roman"/>
              </a:rPr>
              <a:t>one</a:t>
            </a:r>
            <a:r>
              <a:rPr dirty="0" sz="1450" spc="-10">
                <a:latin typeface="Times New Roman"/>
                <a:cs typeface="Times New Roman"/>
              </a:rPr>
              <a:t> hand.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“Lads,” </a:t>
            </a:r>
            <a:r>
              <a:rPr dirty="0" sz="1450" spc="-5">
                <a:latin typeface="Times New Roman"/>
                <a:cs typeface="Times New Roman"/>
              </a:rPr>
              <a:t>he </a:t>
            </a:r>
            <a:r>
              <a:rPr dirty="0" sz="1450" spc="-10">
                <a:latin typeface="Times New Roman"/>
                <a:cs typeface="Times New Roman"/>
              </a:rPr>
              <a:t>said, “we have had </a:t>
            </a:r>
            <a:r>
              <a:rPr dirty="0" sz="1450" spc="-5">
                <a:latin typeface="Times New Roman"/>
                <a:cs typeface="Times New Roman"/>
              </a:rPr>
              <a:t>a shog, </a:t>
            </a:r>
            <a:r>
              <a:rPr dirty="0" sz="1450" spc="-10">
                <a:latin typeface="Times New Roman"/>
                <a:cs typeface="Times New Roman"/>
              </a:rPr>
              <a:t>we have had </a:t>
            </a:r>
            <a:r>
              <a:rPr dirty="0" sz="1450" spc="-5">
                <a:latin typeface="Times New Roman"/>
                <a:cs typeface="Times New Roman"/>
              </a:rPr>
              <a:t>a </a:t>
            </a:r>
            <a:r>
              <a:rPr dirty="0" sz="1450" spc="-10">
                <a:latin typeface="Times New Roman"/>
                <a:cs typeface="Times New Roman"/>
              </a:rPr>
              <a:t>tumble; wherefore, then,  deny it? Rather it imputeth to get speedily again to saddle. This old Harry the  Sixt has had the undermost. </a:t>
            </a:r>
            <a:r>
              <a:rPr dirty="0" sz="1450" spc="-40">
                <a:latin typeface="Times New Roman"/>
                <a:cs typeface="Times New Roman"/>
              </a:rPr>
              <a:t>Wash </a:t>
            </a:r>
            <a:r>
              <a:rPr dirty="0" sz="1450" spc="-10">
                <a:latin typeface="Times New Roman"/>
                <a:cs typeface="Times New Roman"/>
              </a:rPr>
              <a:t>we, then, </a:t>
            </a:r>
            <a:r>
              <a:rPr dirty="0" sz="1450" spc="-5">
                <a:latin typeface="Times New Roman"/>
                <a:cs typeface="Times New Roman"/>
              </a:rPr>
              <a:t>our </a:t>
            </a:r>
            <a:r>
              <a:rPr dirty="0" sz="1450" spc="-10">
                <a:latin typeface="Times New Roman"/>
                <a:cs typeface="Times New Roman"/>
              </a:rPr>
              <a:t>hands </a:t>
            </a:r>
            <a:r>
              <a:rPr dirty="0" sz="1450" spc="-5">
                <a:latin typeface="Times New Roman"/>
                <a:cs typeface="Times New Roman"/>
              </a:rPr>
              <a:t>of </a:t>
            </a:r>
            <a:r>
              <a:rPr dirty="0" sz="1450" spc="-10">
                <a:latin typeface="Times New Roman"/>
                <a:cs typeface="Times New Roman"/>
              </a:rPr>
              <a:t>him.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good  </a:t>
            </a:r>
            <a:r>
              <a:rPr dirty="0" sz="1450" spc="-10">
                <a:latin typeface="Times New Roman"/>
                <a:cs typeface="Times New Roman"/>
              </a:rPr>
              <a:t>friend that rideth next the duke, the Lord </a:t>
            </a:r>
            <a:r>
              <a:rPr dirty="0" sz="1450" spc="-5">
                <a:latin typeface="Times New Roman"/>
                <a:cs typeface="Times New Roman"/>
              </a:rPr>
              <a:t>of </a:t>
            </a:r>
            <a:r>
              <a:rPr dirty="0" sz="1450" spc="-20">
                <a:latin typeface="Times New Roman"/>
                <a:cs typeface="Times New Roman"/>
              </a:rPr>
              <a:t>Wensleydale. </a:t>
            </a:r>
            <a:r>
              <a:rPr dirty="0" sz="1450" spc="-35">
                <a:latin typeface="Times New Roman"/>
                <a:cs typeface="Times New Roman"/>
              </a:rPr>
              <a:t>Well, </a:t>
            </a:r>
            <a:r>
              <a:rPr dirty="0" sz="1450" spc="-5">
                <a:latin typeface="Times New Roman"/>
                <a:cs typeface="Times New Roman"/>
              </a:rPr>
              <a:t>I </a:t>
            </a:r>
            <a:r>
              <a:rPr dirty="0" sz="1450" spc="-10">
                <a:latin typeface="Times New Roman"/>
                <a:cs typeface="Times New Roman"/>
              </a:rPr>
              <a:t>have writ </a:t>
            </a:r>
            <a:r>
              <a:rPr dirty="0" sz="1450" spc="-5">
                <a:latin typeface="Times New Roman"/>
                <a:cs typeface="Times New Roman"/>
              </a:rPr>
              <a:t>a  </a:t>
            </a:r>
            <a:r>
              <a:rPr dirty="0" sz="1450" spc="-10">
                <a:latin typeface="Times New Roman"/>
                <a:cs typeface="Times New Roman"/>
              </a:rPr>
              <a:t>letter to my friend, praying his </a:t>
            </a:r>
            <a:r>
              <a:rPr dirty="0" sz="1450" spc="-5">
                <a:latin typeface="Times New Roman"/>
                <a:cs typeface="Times New Roman"/>
              </a:rPr>
              <a:t>good </a:t>
            </a:r>
            <a:r>
              <a:rPr dirty="0" sz="1450" spc="-10">
                <a:latin typeface="Times New Roman"/>
                <a:cs typeface="Times New Roman"/>
              </a:rPr>
              <a:t>lordship, and offering </a:t>
            </a:r>
            <a:r>
              <a:rPr dirty="0" sz="1450" spc="-15">
                <a:latin typeface="Times New Roman"/>
                <a:cs typeface="Times New Roman"/>
              </a:rPr>
              <a:t>large </a:t>
            </a:r>
            <a:r>
              <a:rPr dirty="0" sz="1450" spc="-10">
                <a:latin typeface="Times New Roman"/>
                <a:cs typeface="Times New Roman"/>
              </a:rPr>
              <a:t>satisfaction  for the past and reasonable surety for the future. Doubt </a:t>
            </a:r>
            <a:r>
              <a:rPr dirty="0" sz="1450" spc="-5">
                <a:latin typeface="Times New Roman"/>
                <a:cs typeface="Times New Roman"/>
              </a:rPr>
              <a:t>not but he </a:t>
            </a:r>
            <a:r>
              <a:rPr dirty="0" sz="1450" spc="-10">
                <a:latin typeface="Times New Roman"/>
                <a:cs typeface="Times New Roman"/>
              </a:rPr>
              <a:t>will lend </a:t>
            </a:r>
            <a:r>
              <a:rPr dirty="0" sz="1450" spc="-5">
                <a:latin typeface="Times New Roman"/>
                <a:cs typeface="Times New Roman"/>
              </a:rPr>
              <a:t>a  </a:t>
            </a:r>
            <a:r>
              <a:rPr dirty="0" sz="1450" spc="-10">
                <a:latin typeface="Times New Roman"/>
                <a:cs typeface="Times New Roman"/>
              </a:rPr>
              <a:t>favourable </a:t>
            </a:r>
            <a:r>
              <a:rPr dirty="0" sz="1450" spc="-30">
                <a:latin typeface="Times New Roman"/>
                <a:cs typeface="Times New Roman"/>
              </a:rPr>
              <a:t>ear. </a:t>
            </a:r>
            <a:r>
              <a:rPr dirty="0" sz="1450" spc="-10">
                <a:latin typeface="Times New Roman"/>
                <a:cs typeface="Times New Roman"/>
              </a:rPr>
              <a:t>A prayer without gifts is like </a:t>
            </a:r>
            <a:r>
              <a:rPr dirty="0" sz="1450" spc="-5">
                <a:latin typeface="Times New Roman"/>
                <a:cs typeface="Times New Roman"/>
              </a:rPr>
              <a:t>a </a:t>
            </a:r>
            <a:r>
              <a:rPr dirty="0" sz="1450" spc="-10">
                <a:latin typeface="Times New Roman"/>
                <a:cs typeface="Times New Roman"/>
              </a:rPr>
              <a:t>song without music: </a:t>
            </a:r>
            <a:r>
              <a:rPr dirty="0" sz="1450" spc="-5">
                <a:latin typeface="Times New Roman"/>
                <a:cs typeface="Times New Roman"/>
              </a:rPr>
              <a:t>I </a:t>
            </a:r>
            <a:r>
              <a:rPr dirty="0" sz="1450" spc="-10">
                <a:latin typeface="Times New Roman"/>
                <a:cs typeface="Times New Roman"/>
              </a:rPr>
              <a:t>surfeit  him with promises, boys—I spare </a:t>
            </a:r>
            <a:r>
              <a:rPr dirty="0" sz="1450" spc="-5">
                <a:latin typeface="Times New Roman"/>
                <a:cs typeface="Times New Roman"/>
              </a:rPr>
              <a:t>not </a:t>
            </a:r>
            <a:r>
              <a:rPr dirty="0" sz="1450" spc="-10">
                <a:latin typeface="Times New Roman"/>
                <a:cs typeface="Times New Roman"/>
              </a:rPr>
              <a:t>to promise. What, then, is lacking? </a:t>
            </a:r>
            <a:r>
              <a:rPr dirty="0" sz="1450" spc="-35">
                <a:latin typeface="Times New Roman"/>
                <a:cs typeface="Times New Roman"/>
              </a:rPr>
              <a:t>Nay,  </a:t>
            </a:r>
            <a:r>
              <a:rPr dirty="0" sz="1450" spc="-5">
                <a:latin typeface="Times New Roman"/>
                <a:cs typeface="Times New Roman"/>
              </a:rPr>
              <a:t>a </a:t>
            </a:r>
            <a:r>
              <a:rPr dirty="0" sz="1450" spc="-10">
                <a:latin typeface="Times New Roman"/>
                <a:cs typeface="Times New Roman"/>
              </a:rPr>
              <a:t>great thing—wherefore should </a:t>
            </a:r>
            <a:r>
              <a:rPr dirty="0" sz="1450" spc="-5">
                <a:latin typeface="Times New Roman"/>
                <a:cs typeface="Times New Roman"/>
              </a:rPr>
              <a:t>I </a:t>
            </a:r>
            <a:r>
              <a:rPr dirty="0" sz="1450" spc="-10">
                <a:latin typeface="Times New Roman"/>
                <a:cs typeface="Times New Roman"/>
              </a:rPr>
              <a:t>deceive you?—a great thing and </a:t>
            </a:r>
            <a:r>
              <a:rPr dirty="0" sz="1450" spc="-5">
                <a:latin typeface="Times New Roman"/>
                <a:cs typeface="Times New Roman"/>
              </a:rPr>
              <a:t>a </a:t>
            </a:r>
            <a:r>
              <a:rPr dirty="0" sz="1450" spc="-10">
                <a:latin typeface="Times New Roman"/>
                <a:cs typeface="Times New Roman"/>
              </a:rPr>
              <a:t>difficult:  </a:t>
            </a:r>
            <a:r>
              <a:rPr dirty="0" sz="1450" spc="-5">
                <a:latin typeface="Times New Roman"/>
                <a:cs typeface="Times New Roman"/>
              </a:rPr>
              <a:t>a </a:t>
            </a:r>
            <a:r>
              <a:rPr dirty="0" sz="1450" spc="-10">
                <a:latin typeface="Times New Roman"/>
                <a:cs typeface="Times New Roman"/>
              </a:rPr>
              <a:t>messenger to bear it. The woods—y’ are </a:t>
            </a:r>
            <a:r>
              <a:rPr dirty="0" sz="1450" spc="-5">
                <a:latin typeface="Times New Roman"/>
                <a:cs typeface="Times New Roman"/>
              </a:rPr>
              <a:t>not </a:t>
            </a:r>
            <a:r>
              <a:rPr dirty="0" sz="1450" spc="-10">
                <a:latin typeface="Times New Roman"/>
                <a:cs typeface="Times New Roman"/>
              </a:rPr>
              <a:t>ignorant </a:t>
            </a:r>
            <a:r>
              <a:rPr dirty="0" sz="1450" spc="-5">
                <a:latin typeface="Times New Roman"/>
                <a:cs typeface="Times New Roman"/>
              </a:rPr>
              <a:t>of </a:t>
            </a:r>
            <a:r>
              <a:rPr dirty="0" sz="1450" spc="-10">
                <a:latin typeface="Times New Roman"/>
                <a:cs typeface="Times New Roman"/>
              </a:rPr>
              <a:t>that—lie thick with  </a:t>
            </a:r>
            <a:r>
              <a:rPr dirty="0" sz="1450" spc="-5">
                <a:latin typeface="Times New Roman"/>
                <a:cs typeface="Times New Roman"/>
              </a:rPr>
              <a:t>our </a:t>
            </a:r>
            <a:r>
              <a:rPr dirty="0" sz="1450" spc="-10">
                <a:latin typeface="Times New Roman"/>
                <a:cs typeface="Times New Roman"/>
              </a:rPr>
              <a:t>ill-willers. Haste is most needful; </a:t>
            </a:r>
            <a:r>
              <a:rPr dirty="0" sz="1450" spc="-5">
                <a:latin typeface="Times New Roman"/>
                <a:cs typeface="Times New Roman"/>
              </a:rPr>
              <a:t>but </a:t>
            </a:r>
            <a:r>
              <a:rPr dirty="0" sz="1450" spc="-10">
                <a:latin typeface="Times New Roman"/>
                <a:cs typeface="Times New Roman"/>
              </a:rPr>
              <a:t>without sleight and caution all is  naught. Which, then, </a:t>
            </a:r>
            <a:r>
              <a:rPr dirty="0" sz="1450" spc="-5">
                <a:latin typeface="Times New Roman"/>
                <a:cs typeface="Times New Roman"/>
              </a:rPr>
              <a:t>of </a:t>
            </a:r>
            <a:r>
              <a:rPr dirty="0" sz="1450" spc="-10">
                <a:latin typeface="Times New Roman"/>
                <a:cs typeface="Times New Roman"/>
              </a:rPr>
              <a:t>this company will take me this </a:t>
            </a:r>
            <a:r>
              <a:rPr dirty="0" sz="1450" spc="-20">
                <a:latin typeface="Times New Roman"/>
                <a:cs typeface="Times New Roman"/>
              </a:rPr>
              <a:t>letter, </a:t>
            </a:r>
            <a:r>
              <a:rPr dirty="0" sz="1450" spc="-10">
                <a:latin typeface="Times New Roman"/>
                <a:cs typeface="Times New Roman"/>
              </a:rPr>
              <a:t>bear me it to my  Lord </a:t>
            </a:r>
            <a:r>
              <a:rPr dirty="0" sz="1450" spc="-5">
                <a:latin typeface="Times New Roman"/>
                <a:cs typeface="Times New Roman"/>
              </a:rPr>
              <a:t>of </a:t>
            </a:r>
            <a:r>
              <a:rPr dirty="0" sz="1450" spc="-20">
                <a:latin typeface="Times New Roman"/>
                <a:cs typeface="Times New Roman"/>
              </a:rPr>
              <a:t>Wensleydale, </a:t>
            </a:r>
            <a:r>
              <a:rPr dirty="0" sz="1450" spc="-10">
                <a:latin typeface="Times New Roman"/>
                <a:cs typeface="Times New Roman"/>
              </a:rPr>
              <a:t>and bring me the answer</a:t>
            </a:r>
            <a:r>
              <a:rPr dirty="0" sz="1450" spc="40">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gn="just" marL="12700">
              <a:lnSpc>
                <a:spcPct val="100000"/>
              </a:lnSpc>
              <a:spcBef>
                <a:spcPts val="490"/>
              </a:spcBef>
            </a:pPr>
            <a:r>
              <a:rPr dirty="0" sz="1450" spc="-10">
                <a:latin typeface="Times New Roman"/>
                <a:cs typeface="Times New Roman"/>
              </a:rPr>
              <a:t>One man instantly</a:t>
            </a:r>
            <a:r>
              <a:rPr dirty="0" sz="1450">
                <a:latin typeface="Times New Roman"/>
                <a:cs typeface="Times New Roman"/>
              </a:rPr>
              <a:t> </a:t>
            </a:r>
            <a:r>
              <a:rPr dirty="0" sz="1450" spc="-10">
                <a:latin typeface="Times New Roman"/>
                <a:cs typeface="Times New Roman"/>
              </a:rPr>
              <a:t>arose.</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“I will, </a:t>
            </a:r>
            <a:r>
              <a:rPr dirty="0" sz="1450" spc="-15">
                <a:latin typeface="Times New Roman"/>
                <a:cs typeface="Times New Roman"/>
              </a:rPr>
              <a:t>an’t </a:t>
            </a:r>
            <a:r>
              <a:rPr dirty="0" sz="1450" spc="-10">
                <a:latin typeface="Times New Roman"/>
                <a:cs typeface="Times New Roman"/>
              </a:rPr>
              <a:t>like </a:t>
            </a:r>
            <a:r>
              <a:rPr dirty="0" sz="1450" spc="-5">
                <a:latin typeface="Times New Roman"/>
                <a:cs typeface="Times New Roman"/>
              </a:rPr>
              <a:t>you,” </a:t>
            </a:r>
            <a:r>
              <a:rPr dirty="0" sz="1450" spc="-10">
                <a:latin typeface="Times New Roman"/>
                <a:cs typeface="Times New Roman"/>
              </a:rPr>
              <a:t>said he. “I will even risk my</a:t>
            </a:r>
            <a:r>
              <a:rPr dirty="0" sz="1450" spc="60">
                <a:latin typeface="Times New Roman"/>
                <a:cs typeface="Times New Roman"/>
              </a:rPr>
              <a:t> </a:t>
            </a:r>
            <a:r>
              <a:rPr dirty="0" sz="1450" spc="-10">
                <a:latin typeface="Times New Roman"/>
                <a:cs typeface="Times New Roman"/>
              </a:rPr>
              <a:t>carcase.”</a:t>
            </a:r>
            <a:endParaRPr sz="1450">
              <a:latin typeface="Times New Roman"/>
              <a:cs typeface="Times New Roman"/>
            </a:endParaRPr>
          </a:p>
          <a:p>
            <a:pPr algn="just" marL="12700" marR="6985">
              <a:lnSpc>
                <a:spcPts val="1730"/>
              </a:lnSpc>
              <a:spcBef>
                <a:spcPts val="630"/>
              </a:spcBef>
            </a:pPr>
            <a:r>
              <a:rPr dirty="0" sz="1450" spc="-30">
                <a:latin typeface="Times New Roman"/>
                <a:cs typeface="Times New Roman"/>
              </a:rPr>
              <a:t>“Nay, </a:t>
            </a:r>
            <a:r>
              <a:rPr dirty="0" sz="1450" spc="-10">
                <a:latin typeface="Times New Roman"/>
                <a:cs typeface="Times New Roman"/>
              </a:rPr>
              <a:t>Dicky </a:t>
            </a:r>
            <a:r>
              <a:rPr dirty="0" sz="1450" spc="-20">
                <a:latin typeface="Times New Roman"/>
                <a:cs typeface="Times New Roman"/>
              </a:rPr>
              <a:t>Bowyer, </a:t>
            </a:r>
            <a:r>
              <a:rPr dirty="0" sz="1450" spc="-5">
                <a:latin typeface="Times New Roman"/>
                <a:cs typeface="Times New Roman"/>
              </a:rPr>
              <a:t>not so,” </a:t>
            </a:r>
            <a:r>
              <a:rPr dirty="0" sz="1450" spc="-10">
                <a:latin typeface="Times New Roman"/>
                <a:cs typeface="Times New Roman"/>
              </a:rPr>
              <a:t>returned the knight. “It likes me </a:t>
            </a:r>
            <a:r>
              <a:rPr dirty="0" sz="1450" spc="-5">
                <a:latin typeface="Times New Roman"/>
                <a:cs typeface="Times New Roman"/>
              </a:rPr>
              <a:t>not. </a:t>
            </a:r>
            <a:r>
              <a:rPr dirty="0" sz="1450" spc="-10">
                <a:latin typeface="Times New Roman"/>
                <a:cs typeface="Times New Roman"/>
              </a:rPr>
              <a:t>Y’ are sly  indeed, </a:t>
            </a:r>
            <a:r>
              <a:rPr dirty="0" sz="1450" spc="-5">
                <a:latin typeface="Times New Roman"/>
                <a:cs typeface="Times New Roman"/>
              </a:rPr>
              <a:t>but not </a:t>
            </a:r>
            <a:r>
              <a:rPr dirty="0" sz="1450" spc="-20">
                <a:latin typeface="Times New Roman"/>
                <a:cs typeface="Times New Roman"/>
              </a:rPr>
              <a:t>speedy. </a:t>
            </a:r>
            <a:r>
              <a:rPr dirty="0" sz="1450" spc="-85">
                <a:latin typeface="Times New Roman"/>
                <a:cs typeface="Times New Roman"/>
              </a:rPr>
              <a:t>Ye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laggard</a:t>
            </a:r>
            <a:r>
              <a:rPr dirty="0" sz="1450" spc="95">
                <a:latin typeface="Times New Roman"/>
                <a:cs typeface="Times New Roman"/>
              </a:rPr>
              <a:t> </a:t>
            </a:r>
            <a:r>
              <a:rPr dirty="0" sz="1450" spc="-20">
                <a:latin typeface="Times New Roman"/>
                <a:cs typeface="Times New Roman"/>
              </a:rPr>
              <a:t>ever.”</a:t>
            </a:r>
            <a:endParaRPr sz="1450">
              <a:latin typeface="Times New Roman"/>
              <a:cs typeface="Times New Roman"/>
            </a:endParaRPr>
          </a:p>
          <a:p>
            <a:pPr algn="just" marL="12700">
              <a:lnSpc>
                <a:spcPct val="100000"/>
              </a:lnSpc>
              <a:spcBef>
                <a:spcPts val="509"/>
              </a:spcBef>
            </a:pPr>
            <a:r>
              <a:rPr dirty="0" sz="1450" spc="-15">
                <a:latin typeface="Times New Roman"/>
                <a:cs typeface="Times New Roman"/>
              </a:rPr>
              <a:t>“An’t </a:t>
            </a:r>
            <a:r>
              <a:rPr dirty="0" sz="1450" spc="-5">
                <a:latin typeface="Times New Roman"/>
                <a:cs typeface="Times New Roman"/>
              </a:rPr>
              <a:t>be </a:t>
            </a:r>
            <a:r>
              <a:rPr dirty="0" sz="1450" spc="-10">
                <a:latin typeface="Times New Roman"/>
                <a:cs typeface="Times New Roman"/>
              </a:rPr>
              <a:t>so, Sir Daniel, here am </a:t>
            </a:r>
            <a:r>
              <a:rPr dirty="0" sz="1450" spc="-5">
                <a:latin typeface="Times New Roman"/>
                <a:cs typeface="Times New Roman"/>
              </a:rPr>
              <a:t>I,” </a:t>
            </a:r>
            <a:r>
              <a:rPr dirty="0" sz="1450" spc="-10">
                <a:latin typeface="Times New Roman"/>
                <a:cs typeface="Times New Roman"/>
              </a:rPr>
              <a:t>cried</a:t>
            </a:r>
            <a:r>
              <a:rPr dirty="0" sz="1450" spc="30">
                <a:latin typeface="Times New Roman"/>
                <a:cs typeface="Times New Roman"/>
              </a:rPr>
              <a:t> </a:t>
            </a:r>
            <a:r>
              <a:rPr dirty="0" sz="1450" spc="-20">
                <a:latin typeface="Times New Roman"/>
                <a:cs typeface="Times New Roman"/>
              </a:rPr>
              <a:t>another.</a:t>
            </a:r>
            <a:endParaRPr sz="1450">
              <a:latin typeface="Times New Roman"/>
              <a:cs typeface="Times New Roman"/>
            </a:endParaRPr>
          </a:p>
          <a:p>
            <a:pPr algn="just" marL="12700" marR="6350">
              <a:lnSpc>
                <a:spcPts val="1730"/>
              </a:lnSpc>
              <a:spcBef>
                <a:spcPts val="630"/>
              </a:spcBef>
            </a:pPr>
            <a:r>
              <a:rPr dirty="0" sz="1450" spc="-10">
                <a:latin typeface="Times New Roman"/>
                <a:cs typeface="Times New Roman"/>
              </a:rPr>
              <a:t>“The saints forfend!” said the knight. “Y’ are </a:t>
            </a:r>
            <a:r>
              <a:rPr dirty="0" sz="1450" spc="-20">
                <a:latin typeface="Times New Roman"/>
                <a:cs typeface="Times New Roman"/>
              </a:rPr>
              <a:t>speedy, </a:t>
            </a:r>
            <a:r>
              <a:rPr dirty="0" sz="1450" spc="-5">
                <a:latin typeface="Times New Roman"/>
                <a:cs typeface="Times New Roman"/>
              </a:rPr>
              <a:t>but not </a:t>
            </a:r>
            <a:r>
              <a:rPr dirty="0" sz="1450" spc="-30">
                <a:latin typeface="Times New Roman"/>
                <a:cs typeface="Times New Roman"/>
              </a:rPr>
              <a:t>sly. </a:t>
            </a:r>
            <a:r>
              <a:rPr dirty="0" sz="1450" spc="-85">
                <a:latin typeface="Times New Roman"/>
                <a:cs typeface="Times New Roman"/>
              </a:rPr>
              <a:t>Ye </a:t>
            </a:r>
            <a:r>
              <a:rPr dirty="0" sz="1450" spc="-10">
                <a:latin typeface="Times New Roman"/>
                <a:cs typeface="Times New Roman"/>
              </a:rPr>
              <a:t>would  blunder me headforemost into John </a:t>
            </a:r>
            <a:r>
              <a:rPr dirty="0" sz="1450" spc="-20">
                <a:latin typeface="Times New Roman"/>
                <a:cs typeface="Times New Roman"/>
              </a:rPr>
              <a:t>Amend-All’s </a:t>
            </a:r>
            <a:r>
              <a:rPr dirty="0" sz="1450" spc="-10">
                <a:latin typeface="Times New Roman"/>
                <a:cs typeface="Times New Roman"/>
              </a:rPr>
              <a:t>camp. </a:t>
            </a:r>
            <a:r>
              <a:rPr dirty="0" sz="1450" spc="-5">
                <a:latin typeface="Times New Roman"/>
                <a:cs typeface="Times New Roman"/>
              </a:rPr>
              <a:t>I </a:t>
            </a: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both for  </a:t>
            </a:r>
            <a:r>
              <a:rPr dirty="0" sz="1450" spc="-5">
                <a:latin typeface="Times New Roman"/>
                <a:cs typeface="Times New Roman"/>
              </a:rPr>
              <a:t>your good </a:t>
            </a:r>
            <a:r>
              <a:rPr dirty="0" sz="1450" spc="-10">
                <a:latin typeface="Times New Roman"/>
                <a:cs typeface="Times New Roman"/>
              </a:rPr>
              <a:t>courage; </a:t>
            </a:r>
            <a:r>
              <a:rPr dirty="0" sz="1450" spc="-5">
                <a:latin typeface="Times New Roman"/>
                <a:cs typeface="Times New Roman"/>
              </a:rPr>
              <a:t>but, </a:t>
            </a:r>
            <a:r>
              <a:rPr dirty="0" sz="1450" spc="-10">
                <a:latin typeface="Times New Roman"/>
                <a:cs typeface="Times New Roman"/>
              </a:rPr>
              <a:t>in sooth, it may </a:t>
            </a:r>
            <a:r>
              <a:rPr dirty="0" sz="1450" spc="-5">
                <a:latin typeface="Times New Roman"/>
                <a:cs typeface="Times New Roman"/>
              </a:rPr>
              <a:t>not</a:t>
            </a:r>
            <a:r>
              <a:rPr dirty="0" sz="1450" spc="15">
                <a:latin typeface="Times New Roman"/>
                <a:cs typeface="Times New Roman"/>
              </a:rPr>
              <a:t> </a:t>
            </a:r>
            <a:r>
              <a:rPr dirty="0" sz="1450" spc="-5">
                <a:latin typeface="Times New Roman"/>
                <a:cs typeface="Times New Roman"/>
              </a:rPr>
              <a:t>be.”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Then Hatch </a:t>
            </a:r>
            <a:r>
              <a:rPr dirty="0" sz="1450" spc="-15">
                <a:latin typeface="Times New Roman"/>
                <a:cs typeface="Times New Roman"/>
              </a:rPr>
              <a:t>offered </a:t>
            </a:r>
            <a:r>
              <a:rPr dirty="0" sz="1450" spc="-10">
                <a:latin typeface="Times New Roman"/>
                <a:cs typeface="Times New Roman"/>
              </a:rPr>
              <a:t>himself, and </a:t>
            </a:r>
            <a:r>
              <a:rPr dirty="0" sz="1450" spc="-5">
                <a:latin typeface="Times New Roman"/>
                <a:cs typeface="Times New Roman"/>
              </a:rPr>
              <a:t>he </a:t>
            </a:r>
            <a:r>
              <a:rPr dirty="0" sz="1450" spc="-10">
                <a:latin typeface="Times New Roman"/>
                <a:cs typeface="Times New Roman"/>
              </a:rPr>
              <a:t>also was</a:t>
            </a:r>
            <a:r>
              <a:rPr dirty="0" sz="1450" spc="30">
                <a:latin typeface="Times New Roman"/>
                <a:cs typeface="Times New Roman"/>
              </a:rPr>
              <a:t> </a:t>
            </a:r>
            <a:r>
              <a:rPr dirty="0" sz="1450" spc="-10">
                <a:latin typeface="Times New Roman"/>
                <a:cs typeface="Times New Roman"/>
              </a:rPr>
              <a:t>refused.</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“I want </a:t>
            </a:r>
            <a:r>
              <a:rPr dirty="0" sz="1450" spc="-5">
                <a:latin typeface="Times New Roman"/>
                <a:cs typeface="Times New Roman"/>
              </a:rPr>
              <a:t>you </a:t>
            </a:r>
            <a:r>
              <a:rPr dirty="0" sz="1450" spc="-10">
                <a:latin typeface="Times New Roman"/>
                <a:cs typeface="Times New Roman"/>
              </a:rPr>
              <a:t>here, </a:t>
            </a:r>
            <a:r>
              <a:rPr dirty="0" sz="1450" spc="-5">
                <a:latin typeface="Times New Roman"/>
                <a:cs typeface="Times New Roman"/>
              </a:rPr>
              <a:t>good </a:t>
            </a:r>
            <a:r>
              <a:rPr dirty="0" sz="1450" spc="-10">
                <a:latin typeface="Times New Roman"/>
                <a:cs typeface="Times New Roman"/>
              </a:rPr>
              <a:t>Bennet; </a:t>
            </a:r>
            <a:r>
              <a:rPr dirty="0" sz="1450" spc="-5">
                <a:latin typeface="Times New Roman"/>
                <a:cs typeface="Times New Roman"/>
              </a:rPr>
              <a:t>y’ </a:t>
            </a:r>
            <a:r>
              <a:rPr dirty="0" sz="1450" spc="-10">
                <a:latin typeface="Times New Roman"/>
                <a:cs typeface="Times New Roman"/>
              </a:rPr>
              <a:t>are my right hand, indeed,” returned the  knight; and then several coming forward in </a:t>
            </a:r>
            <a:r>
              <a:rPr dirty="0" sz="1450" spc="-5">
                <a:latin typeface="Times New Roman"/>
                <a:cs typeface="Times New Roman"/>
              </a:rPr>
              <a:t>a group, </a:t>
            </a:r>
            <a:r>
              <a:rPr dirty="0" sz="1450" spc="-10">
                <a:latin typeface="Times New Roman"/>
                <a:cs typeface="Times New Roman"/>
              </a:rPr>
              <a:t>Sir Daniel at length  selected </a:t>
            </a:r>
            <a:r>
              <a:rPr dirty="0" sz="1450" spc="-5">
                <a:latin typeface="Times New Roman"/>
                <a:cs typeface="Times New Roman"/>
              </a:rPr>
              <a:t>one </a:t>
            </a:r>
            <a:r>
              <a:rPr dirty="0" sz="1450" spc="-10">
                <a:latin typeface="Times New Roman"/>
                <a:cs typeface="Times New Roman"/>
              </a:rPr>
              <a:t>and gave him the</a:t>
            </a:r>
            <a:r>
              <a:rPr dirty="0" sz="1450" spc="10">
                <a:latin typeface="Times New Roman"/>
                <a:cs typeface="Times New Roman"/>
              </a:rPr>
              <a:t> </a:t>
            </a:r>
            <a:r>
              <a:rPr dirty="0" sz="1450" spc="-20">
                <a:latin typeface="Times New Roman"/>
                <a:cs typeface="Times New Roman"/>
              </a:rPr>
              <a:t>letter.</a:t>
            </a:r>
            <a:endParaRPr sz="1450">
              <a:latin typeface="Times New Roman"/>
              <a:cs typeface="Times New Roman"/>
            </a:endParaRPr>
          </a:p>
          <a:p>
            <a:pPr algn="just" marL="12700" marR="5080">
              <a:lnSpc>
                <a:spcPts val="1730"/>
              </a:lnSpc>
              <a:spcBef>
                <a:spcPts val="570"/>
              </a:spcBef>
            </a:pP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said, “upon </a:t>
            </a:r>
            <a:r>
              <a:rPr dirty="0" sz="1450" spc="-5">
                <a:latin typeface="Times New Roman"/>
                <a:cs typeface="Times New Roman"/>
              </a:rPr>
              <a:t>your good </a:t>
            </a:r>
            <a:r>
              <a:rPr dirty="0" sz="1450" spc="-10">
                <a:latin typeface="Times New Roman"/>
                <a:cs typeface="Times New Roman"/>
              </a:rPr>
              <a:t>speed and better discretion we </a:t>
            </a:r>
            <a:r>
              <a:rPr dirty="0" sz="1450" spc="-5">
                <a:latin typeface="Times New Roman"/>
                <a:cs typeface="Times New Roman"/>
              </a:rPr>
              <a:t>do </a:t>
            </a:r>
            <a:r>
              <a:rPr dirty="0" sz="1450" spc="-10">
                <a:latin typeface="Times New Roman"/>
                <a:cs typeface="Times New Roman"/>
              </a:rPr>
              <a:t>all depend.  Bring me </a:t>
            </a:r>
            <a:r>
              <a:rPr dirty="0" sz="1450" spc="-5">
                <a:latin typeface="Times New Roman"/>
                <a:cs typeface="Times New Roman"/>
              </a:rPr>
              <a:t>a good </a:t>
            </a:r>
            <a:r>
              <a:rPr dirty="0" sz="1450" spc="-10">
                <a:latin typeface="Times New Roman"/>
                <a:cs typeface="Times New Roman"/>
              </a:rPr>
              <a:t>answer back, and before three weeks, </a:t>
            </a:r>
            <a:r>
              <a:rPr dirty="0" sz="1450" spc="-5">
                <a:latin typeface="Times New Roman"/>
                <a:cs typeface="Times New Roman"/>
              </a:rPr>
              <a:t>I </a:t>
            </a:r>
            <a:r>
              <a:rPr dirty="0" sz="1450" spc="-10">
                <a:latin typeface="Times New Roman"/>
                <a:cs typeface="Times New Roman"/>
              </a:rPr>
              <a:t>will have </a:t>
            </a:r>
            <a:r>
              <a:rPr dirty="0" sz="1450" spc="-15">
                <a:latin typeface="Times New Roman"/>
                <a:cs typeface="Times New Roman"/>
              </a:rPr>
              <a:t>purged </a:t>
            </a:r>
            <a:r>
              <a:rPr dirty="0" sz="1450" spc="-10">
                <a:latin typeface="Times New Roman"/>
                <a:cs typeface="Times New Roman"/>
              </a:rPr>
              <a:t>my  forest </a:t>
            </a:r>
            <a:r>
              <a:rPr dirty="0" sz="1450" spc="-5">
                <a:latin typeface="Times New Roman"/>
                <a:cs typeface="Times New Roman"/>
              </a:rPr>
              <a:t>of </a:t>
            </a:r>
            <a:r>
              <a:rPr dirty="0" sz="1450" spc="-10">
                <a:latin typeface="Times New Roman"/>
                <a:cs typeface="Times New Roman"/>
              </a:rPr>
              <a:t>these vagabonds that brave </a:t>
            </a:r>
            <a:r>
              <a:rPr dirty="0" sz="1450" spc="-5">
                <a:latin typeface="Times New Roman"/>
                <a:cs typeface="Times New Roman"/>
              </a:rPr>
              <a:t>us </a:t>
            </a:r>
            <a:r>
              <a:rPr dirty="0" sz="1450" spc="-10">
                <a:latin typeface="Times New Roman"/>
                <a:cs typeface="Times New Roman"/>
              </a:rPr>
              <a:t>to </a:t>
            </a:r>
            <a:r>
              <a:rPr dirty="0" sz="1450" spc="-5">
                <a:latin typeface="Times New Roman"/>
                <a:cs typeface="Times New Roman"/>
              </a:rPr>
              <a:t>our </a:t>
            </a:r>
            <a:r>
              <a:rPr dirty="0" sz="1450" spc="-10">
                <a:latin typeface="Times New Roman"/>
                <a:cs typeface="Times New Roman"/>
              </a:rPr>
              <a:t>faces. But mark it well,  Throgmorton: the matter is </a:t>
            </a:r>
            <a:r>
              <a:rPr dirty="0" sz="1450" spc="-5">
                <a:latin typeface="Times New Roman"/>
                <a:cs typeface="Times New Roman"/>
              </a:rPr>
              <a:t>not </a:t>
            </a:r>
            <a:r>
              <a:rPr dirty="0" sz="1450" spc="-30">
                <a:latin typeface="Times New Roman"/>
                <a:cs typeface="Times New Roman"/>
              </a:rPr>
              <a:t>easy. </a:t>
            </a:r>
            <a:r>
              <a:rPr dirty="0" sz="1450" spc="-85">
                <a:latin typeface="Times New Roman"/>
                <a:cs typeface="Times New Roman"/>
              </a:rPr>
              <a:t>Ye </a:t>
            </a:r>
            <a:r>
              <a:rPr dirty="0" sz="1450" spc="-10">
                <a:latin typeface="Times New Roman"/>
                <a:cs typeface="Times New Roman"/>
              </a:rPr>
              <a:t>must steal forth under night, and </a:t>
            </a:r>
            <a:r>
              <a:rPr dirty="0" sz="1450" spc="-5">
                <a:latin typeface="Times New Roman"/>
                <a:cs typeface="Times New Roman"/>
              </a:rPr>
              <a:t>go  </a:t>
            </a:r>
            <a:r>
              <a:rPr dirty="0" sz="1450" spc="-10">
                <a:latin typeface="Times New Roman"/>
                <a:cs typeface="Times New Roman"/>
              </a:rPr>
              <a:t>like </a:t>
            </a:r>
            <a:r>
              <a:rPr dirty="0" sz="1450" spc="-5">
                <a:latin typeface="Times New Roman"/>
                <a:cs typeface="Times New Roman"/>
              </a:rPr>
              <a:t>a fox; </a:t>
            </a:r>
            <a:r>
              <a:rPr dirty="0" sz="1450" spc="-10">
                <a:latin typeface="Times New Roman"/>
                <a:cs typeface="Times New Roman"/>
              </a:rPr>
              <a:t>and how </a:t>
            </a:r>
            <a:r>
              <a:rPr dirty="0" sz="1450" spc="-5">
                <a:latin typeface="Times New Roman"/>
                <a:cs typeface="Times New Roman"/>
              </a:rPr>
              <a:t>ye </a:t>
            </a:r>
            <a:r>
              <a:rPr dirty="0" sz="1450" spc="-10">
                <a:latin typeface="Times New Roman"/>
                <a:cs typeface="Times New Roman"/>
              </a:rPr>
              <a:t>are to cross </a:t>
            </a:r>
            <a:r>
              <a:rPr dirty="0" sz="1450" spc="-20">
                <a:latin typeface="Times New Roman"/>
                <a:cs typeface="Times New Roman"/>
              </a:rPr>
              <a:t>Till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neither </a:t>
            </a:r>
            <a:r>
              <a:rPr dirty="0" sz="1450" spc="-5">
                <a:latin typeface="Times New Roman"/>
                <a:cs typeface="Times New Roman"/>
              </a:rPr>
              <a:t>by </a:t>
            </a:r>
            <a:r>
              <a:rPr dirty="0" sz="1450" spc="-10">
                <a:latin typeface="Times New Roman"/>
                <a:cs typeface="Times New Roman"/>
              </a:rPr>
              <a:t>the bridge </a:t>
            </a:r>
            <a:r>
              <a:rPr dirty="0" sz="1450" spc="-5">
                <a:latin typeface="Times New Roman"/>
                <a:cs typeface="Times New Roman"/>
              </a:rPr>
              <a:t>nor  </a:t>
            </a:r>
            <a:r>
              <a:rPr dirty="0" sz="1450" spc="-20">
                <a:latin typeface="Times New Roman"/>
                <a:cs typeface="Times New Roman"/>
              </a:rPr>
              <a:t>ferry.”</a:t>
            </a:r>
            <a:endParaRPr sz="145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075" cy="946467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“I can swim,” returned Throgmorton. “I will come </a:t>
            </a:r>
            <a:r>
              <a:rPr dirty="0" sz="1450" spc="-20">
                <a:latin typeface="Times New Roman"/>
                <a:cs typeface="Times New Roman"/>
              </a:rPr>
              <a:t>soundly, </a:t>
            </a:r>
            <a:r>
              <a:rPr dirty="0" sz="1450" spc="-10">
                <a:latin typeface="Times New Roman"/>
                <a:cs typeface="Times New Roman"/>
              </a:rPr>
              <a:t>fear</a:t>
            </a:r>
            <a:r>
              <a:rPr dirty="0" sz="1450" spc="70">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12700" marR="8255">
              <a:lnSpc>
                <a:spcPts val="1730"/>
              </a:lnSpc>
              <a:spcBef>
                <a:spcPts val="630"/>
              </a:spcBef>
            </a:pPr>
            <a:r>
              <a:rPr dirty="0" sz="1450" spc="-30">
                <a:latin typeface="Times New Roman"/>
                <a:cs typeface="Times New Roman"/>
              </a:rPr>
              <a:t>“Well, </a:t>
            </a:r>
            <a:r>
              <a:rPr dirty="0" sz="1450" spc="-10">
                <a:latin typeface="Times New Roman"/>
                <a:cs typeface="Times New Roman"/>
              </a:rPr>
              <a:t>friend, get </a:t>
            </a:r>
            <a:r>
              <a:rPr dirty="0" sz="1450" spc="-5">
                <a:latin typeface="Times New Roman"/>
                <a:cs typeface="Times New Roman"/>
              </a:rPr>
              <a:t>ye </a:t>
            </a:r>
            <a:r>
              <a:rPr dirty="0" sz="1450" spc="-10">
                <a:latin typeface="Times New Roman"/>
                <a:cs typeface="Times New Roman"/>
              </a:rPr>
              <a:t>to the </a:t>
            </a:r>
            <a:r>
              <a:rPr dirty="0" sz="1450" spc="-20">
                <a:latin typeface="Times New Roman"/>
                <a:cs typeface="Times New Roman"/>
              </a:rPr>
              <a:t>buttery,” </a:t>
            </a:r>
            <a:r>
              <a:rPr dirty="0" sz="1450" spc="-10">
                <a:latin typeface="Times New Roman"/>
                <a:cs typeface="Times New Roman"/>
              </a:rPr>
              <a:t>replied Sir Daniel. </a:t>
            </a:r>
            <a:r>
              <a:rPr dirty="0" sz="1450" spc="-60">
                <a:latin typeface="Times New Roman"/>
                <a:cs typeface="Times New Roman"/>
              </a:rPr>
              <a:t>“Ye </a:t>
            </a:r>
            <a:r>
              <a:rPr dirty="0" sz="1450" spc="-10">
                <a:latin typeface="Times New Roman"/>
                <a:cs typeface="Times New Roman"/>
              </a:rPr>
              <a:t>shall swim first </a:t>
            </a:r>
            <a:r>
              <a:rPr dirty="0" sz="1450" spc="-5">
                <a:latin typeface="Times New Roman"/>
                <a:cs typeface="Times New Roman"/>
              </a:rPr>
              <a:t>of  </a:t>
            </a:r>
            <a:r>
              <a:rPr dirty="0" sz="1450" spc="-10">
                <a:latin typeface="Times New Roman"/>
                <a:cs typeface="Times New Roman"/>
              </a:rPr>
              <a:t>all in nut-brown ale.” And with that </a:t>
            </a:r>
            <a:r>
              <a:rPr dirty="0" sz="1450" spc="-5">
                <a:latin typeface="Times New Roman"/>
                <a:cs typeface="Times New Roman"/>
              </a:rPr>
              <a:t>he </a:t>
            </a:r>
            <a:r>
              <a:rPr dirty="0" sz="1450" spc="-10">
                <a:latin typeface="Times New Roman"/>
                <a:cs typeface="Times New Roman"/>
              </a:rPr>
              <a:t>turned back into the</a:t>
            </a:r>
            <a:r>
              <a:rPr dirty="0" sz="1450" spc="70">
                <a:latin typeface="Times New Roman"/>
                <a:cs typeface="Times New Roman"/>
              </a:rPr>
              <a:t> </a:t>
            </a:r>
            <a:r>
              <a:rPr dirty="0" sz="1450" spc="-10">
                <a:latin typeface="Times New Roman"/>
                <a:cs typeface="Times New Roman"/>
              </a:rPr>
              <a:t>hall.</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“Sir Daniel hath </a:t>
            </a:r>
            <a:r>
              <a:rPr dirty="0" sz="1450" spc="-5">
                <a:latin typeface="Times New Roman"/>
                <a:cs typeface="Times New Roman"/>
              </a:rPr>
              <a:t>a </a:t>
            </a:r>
            <a:r>
              <a:rPr dirty="0" sz="1450" spc="-10">
                <a:latin typeface="Times New Roman"/>
                <a:cs typeface="Times New Roman"/>
              </a:rPr>
              <a:t>wise tongue,” said Hatch, aside, to Dick. “See, </a:t>
            </a:r>
            <a:r>
              <a:rPr dirty="0" sz="1450" spc="-30">
                <a:latin typeface="Times New Roman"/>
                <a:cs typeface="Times New Roman"/>
              </a:rPr>
              <a:t>now, </a:t>
            </a:r>
            <a:r>
              <a:rPr dirty="0" sz="1450" spc="-10">
                <a:latin typeface="Times New Roman"/>
                <a:cs typeface="Times New Roman"/>
              </a:rPr>
              <a:t>where  many </a:t>
            </a:r>
            <a:r>
              <a:rPr dirty="0" sz="1450" spc="-5">
                <a:latin typeface="Times New Roman"/>
                <a:cs typeface="Times New Roman"/>
              </a:rPr>
              <a:t>a </a:t>
            </a:r>
            <a:r>
              <a:rPr dirty="0" sz="1450" spc="-10">
                <a:latin typeface="Times New Roman"/>
                <a:cs typeface="Times New Roman"/>
              </a:rPr>
              <a:t>lesser man had glossed the matter </a:t>
            </a:r>
            <a:r>
              <a:rPr dirty="0" sz="1450" spc="-20">
                <a:latin typeface="Times New Roman"/>
                <a:cs typeface="Times New Roman"/>
              </a:rPr>
              <a:t>over, </a:t>
            </a:r>
            <a:r>
              <a:rPr dirty="0" sz="1450" spc="-5">
                <a:latin typeface="Times New Roman"/>
                <a:cs typeface="Times New Roman"/>
              </a:rPr>
              <a:t>he </a:t>
            </a:r>
            <a:r>
              <a:rPr dirty="0" sz="1450" spc="-10">
                <a:latin typeface="Times New Roman"/>
                <a:cs typeface="Times New Roman"/>
              </a:rPr>
              <a:t>speaketh it </a:t>
            </a:r>
            <a:r>
              <a:rPr dirty="0" sz="1450" spc="-5">
                <a:latin typeface="Times New Roman"/>
                <a:cs typeface="Times New Roman"/>
              </a:rPr>
              <a:t>out </a:t>
            </a:r>
            <a:r>
              <a:rPr dirty="0" sz="1450" spc="-10">
                <a:latin typeface="Times New Roman"/>
                <a:cs typeface="Times New Roman"/>
              </a:rPr>
              <a:t>plainly to  his </a:t>
            </a:r>
            <a:r>
              <a:rPr dirty="0" sz="1450" spc="-20">
                <a:latin typeface="Times New Roman"/>
                <a:cs typeface="Times New Roman"/>
              </a:rPr>
              <a:t>company. </a:t>
            </a:r>
            <a:r>
              <a:rPr dirty="0" sz="1450" spc="-10">
                <a:latin typeface="Times New Roman"/>
                <a:cs typeface="Times New Roman"/>
              </a:rPr>
              <a:t>Here is </a:t>
            </a:r>
            <a:r>
              <a:rPr dirty="0" sz="1450" spc="-5">
                <a:latin typeface="Times New Roman"/>
                <a:cs typeface="Times New Roman"/>
              </a:rPr>
              <a:t>a </a:t>
            </a:r>
            <a:r>
              <a:rPr dirty="0" sz="1450" spc="-15">
                <a:latin typeface="Times New Roman"/>
                <a:cs typeface="Times New Roman"/>
              </a:rPr>
              <a:t>danger, </a:t>
            </a:r>
            <a:r>
              <a:rPr dirty="0" sz="1450" spc="-10">
                <a:latin typeface="Times New Roman"/>
                <a:cs typeface="Times New Roman"/>
              </a:rPr>
              <a:t>’a saith, and here difficulty; and jesteth in the  very saying. </a:t>
            </a:r>
            <a:r>
              <a:rPr dirty="0" sz="1450" spc="-35">
                <a:latin typeface="Times New Roman"/>
                <a:cs typeface="Times New Roman"/>
              </a:rPr>
              <a:t>Nay, </a:t>
            </a:r>
            <a:r>
              <a:rPr dirty="0" sz="1450" spc="-5">
                <a:latin typeface="Times New Roman"/>
                <a:cs typeface="Times New Roman"/>
              </a:rPr>
              <a:t>by </a:t>
            </a:r>
            <a:r>
              <a:rPr dirty="0" sz="1450" spc="-10">
                <a:latin typeface="Times New Roman"/>
                <a:cs typeface="Times New Roman"/>
              </a:rPr>
              <a:t>Saint </a:t>
            </a:r>
            <a:r>
              <a:rPr dirty="0" sz="1450" spc="-20">
                <a:latin typeface="Times New Roman"/>
                <a:cs typeface="Times New Roman"/>
              </a:rPr>
              <a:t>Barbary,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born captain! Not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but he </a:t>
            </a:r>
            <a:r>
              <a:rPr dirty="0" sz="1450" spc="-10">
                <a:latin typeface="Times New Roman"/>
                <a:cs typeface="Times New Roman"/>
              </a:rPr>
              <a:t>is  some deal heartened </a:t>
            </a:r>
            <a:r>
              <a:rPr dirty="0" sz="1450" spc="-5">
                <a:latin typeface="Times New Roman"/>
                <a:cs typeface="Times New Roman"/>
              </a:rPr>
              <a:t>up! </a:t>
            </a:r>
            <a:r>
              <a:rPr dirty="0" sz="1450" spc="-10">
                <a:latin typeface="Times New Roman"/>
                <a:cs typeface="Times New Roman"/>
              </a:rPr>
              <a:t>See how they fall again to</a:t>
            </a:r>
            <a:r>
              <a:rPr dirty="0" sz="1450" spc="45">
                <a:latin typeface="Times New Roman"/>
                <a:cs typeface="Times New Roman"/>
              </a:rPr>
              <a:t> </a:t>
            </a:r>
            <a:r>
              <a:rPr dirty="0" sz="1450" spc="-10">
                <a:latin typeface="Times New Roman"/>
                <a:cs typeface="Times New Roman"/>
              </a:rPr>
              <a:t>work.”</a:t>
            </a:r>
            <a:endParaRPr sz="1450">
              <a:latin typeface="Times New Roman"/>
              <a:cs typeface="Times New Roman"/>
            </a:endParaRPr>
          </a:p>
          <a:p>
            <a:pPr marL="12700" marR="1691639">
              <a:lnSpc>
                <a:spcPts val="2300"/>
              </a:lnSpc>
              <a:spcBef>
                <a:spcPts val="110"/>
              </a:spcBef>
            </a:pPr>
            <a:r>
              <a:rPr dirty="0" sz="1450" spc="-10">
                <a:latin typeface="Times New Roman"/>
                <a:cs typeface="Times New Roman"/>
              </a:rPr>
              <a:t>This praise </a:t>
            </a:r>
            <a:r>
              <a:rPr dirty="0" sz="1450" spc="-5">
                <a:latin typeface="Times New Roman"/>
                <a:cs typeface="Times New Roman"/>
              </a:rPr>
              <a:t>of </a:t>
            </a:r>
            <a:r>
              <a:rPr dirty="0" sz="1450" spc="-10">
                <a:latin typeface="Times New Roman"/>
                <a:cs typeface="Times New Roman"/>
              </a:rPr>
              <a:t>Sir Daniel </a:t>
            </a:r>
            <a:r>
              <a:rPr dirty="0" sz="1450" spc="-5">
                <a:latin typeface="Times New Roman"/>
                <a:cs typeface="Times New Roman"/>
              </a:rPr>
              <a:t>put a thought </a:t>
            </a:r>
            <a:r>
              <a:rPr dirty="0" sz="1450" spc="-10">
                <a:latin typeface="Times New Roman"/>
                <a:cs typeface="Times New Roman"/>
              </a:rPr>
              <a:t>in the </a:t>
            </a:r>
            <a:r>
              <a:rPr dirty="0" sz="1450" spc="-25">
                <a:latin typeface="Times New Roman"/>
                <a:cs typeface="Times New Roman"/>
              </a:rPr>
              <a:t>lad’s </a:t>
            </a:r>
            <a:r>
              <a:rPr dirty="0" sz="1450" spc="-10">
                <a:latin typeface="Times New Roman"/>
                <a:cs typeface="Times New Roman"/>
              </a:rPr>
              <a:t>head.  “Bennet,” </a:t>
            </a:r>
            <a:r>
              <a:rPr dirty="0" sz="1450" spc="-5">
                <a:latin typeface="Times New Roman"/>
                <a:cs typeface="Times New Roman"/>
              </a:rPr>
              <a:t>he </a:t>
            </a:r>
            <a:r>
              <a:rPr dirty="0" sz="1450" spc="-10">
                <a:latin typeface="Times New Roman"/>
                <a:cs typeface="Times New Roman"/>
              </a:rPr>
              <a:t>said, “how came my father </a:t>
            </a:r>
            <a:r>
              <a:rPr dirty="0" sz="1450" spc="-5">
                <a:latin typeface="Times New Roman"/>
                <a:cs typeface="Times New Roman"/>
              </a:rPr>
              <a:t>by </a:t>
            </a:r>
            <a:r>
              <a:rPr dirty="0" sz="1450" spc="-10">
                <a:latin typeface="Times New Roman"/>
                <a:cs typeface="Times New Roman"/>
              </a:rPr>
              <a:t>his</a:t>
            </a:r>
            <a:r>
              <a:rPr dirty="0" sz="1450" spc="40">
                <a:latin typeface="Times New Roman"/>
                <a:cs typeface="Times New Roman"/>
              </a:rPr>
              <a:t> </a:t>
            </a:r>
            <a:r>
              <a:rPr dirty="0" sz="1450" spc="-10">
                <a:latin typeface="Times New Roman"/>
                <a:cs typeface="Times New Roman"/>
              </a:rPr>
              <a:t>end?”</a:t>
            </a:r>
            <a:endParaRPr sz="1450">
              <a:latin typeface="Times New Roman"/>
              <a:cs typeface="Times New Roman"/>
            </a:endParaRPr>
          </a:p>
          <a:p>
            <a:pPr marL="12700" marR="11430">
              <a:lnSpc>
                <a:spcPts val="1730"/>
              </a:lnSpc>
              <a:spcBef>
                <a:spcPts val="465"/>
              </a:spcBef>
            </a:pPr>
            <a:r>
              <a:rPr dirty="0" sz="1450" spc="-10">
                <a:latin typeface="Times New Roman"/>
                <a:cs typeface="Times New Roman"/>
              </a:rPr>
              <a:t>“Ask me </a:t>
            </a:r>
            <a:r>
              <a:rPr dirty="0" sz="1450" spc="-5">
                <a:latin typeface="Times New Roman"/>
                <a:cs typeface="Times New Roman"/>
              </a:rPr>
              <a:t>not </a:t>
            </a:r>
            <a:r>
              <a:rPr dirty="0" sz="1450" spc="-10">
                <a:latin typeface="Times New Roman"/>
                <a:cs typeface="Times New Roman"/>
              </a:rPr>
              <a:t>that,” replied Hatch. “I had </a:t>
            </a:r>
            <a:r>
              <a:rPr dirty="0" sz="1450" spc="-5">
                <a:latin typeface="Times New Roman"/>
                <a:cs typeface="Times New Roman"/>
              </a:rPr>
              <a:t>no </a:t>
            </a:r>
            <a:r>
              <a:rPr dirty="0" sz="1450" spc="-10">
                <a:latin typeface="Times New Roman"/>
                <a:cs typeface="Times New Roman"/>
              </a:rPr>
              <a:t>hand </a:t>
            </a:r>
            <a:r>
              <a:rPr dirty="0" sz="1450" spc="-5">
                <a:latin typeface="Times New Roman"/>
                <a:cs typeface="Times New Roman"/>
              </a:rPr>
              <a:t>nor </a:t>
            </a:r>
            <a:r>
              <a:rPr dirty="0" sz="1450" spc="-10">
                <a:latin typeface="Times New Roman"/>
                <a:cs typeface="Times New Roman"/>
              </a:rPr>
              <a:t>knowledge in it;  furthermore, </a:t>
            </a:r>
            <a:r>
              <a:rPr dirty="0" sz="1450" spc="-5">
                <a:latin typeface="Times New Roman"/>
                <a:cs typeface="Times New Roman"/>
              </a:rPr>
              <a:t>I </a:t>
            </a:r>
            <a:r>
              <a:rPr dirty="0" sz="1450" spc="-10">
                <a:latin typeface="Times New Roman"/>
                <a:cs typeface="Times New Roman"/>
              </a:rPr>
              <a:t>will even </a:t>
            </a:r>
            <a:r>
              <a:rPr dirty="0" sz="1450" spc="-5">
                <a:latin typeface="Times New Roman"/>
                <a:cs typeface="Times New Roman"/>
              </a:rPr>
              <a:t>be </a:t>
            </a:r>
            <a:r>
              <a:rPr dirty="0" sz="1450" spc="-10">
                <a:latin typeface="Times New Roman"/>
                <a:cs typeface="Times New Roman"/>
              </a:rPr>
              <a:t>silent, Master Dick. For look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own  business there </a:t>
            </a:r>
            <a:r>
              <a:rPr dirty="0" sz="1450" spc="-5">
                <a:latin typeface="Times New Roman"/>
                <a:cs typeface="Times New Roman"/>
              </a:rPr>
              <a:t>he </a:t>
            </a:r>
            <a:r>
              <a:rPr dirty="0" sz="1450" spc="-10">
                <a:latin typeface="Times New Roman"/>
                <a:cs typeface="Times New Roman"/>
              </a:rPr>
              <a:t>may speak; </a:t>
            </a:r>
            <a:r>
              <a:rPr dirty="0" sz="1450" spc="-5">
                <a:latin typeface="Times New Roman"/>
                <a:cs typeface="Times New Roman"/>
              </a:rPr>
              <a:t>but of </a:t>
            </a:r>
            <a:r>
              <a:rPr dirty="0" sz="1450" spc="-10">
                <a:latin typeface="Times New Roman"/>
                <a:cs typeface="Times New Roman"/>
              </a:rPr>
              <a:t>hearsay matters and </a:t>
            </a:r>
            <a:r>
              <a:rPr dirty="0" sz="1450" spc="-5">
                <a:latin typeface="Times New Roman"/>
                <a:cs typeface="Times New Roman"/>
              </a:rPr>
              <a:t>of </a:t>
            </a:r>
            <a:r>
              <a:rPr dirty="0" sz="1450" spc="-10">
                <a:latin typeface="Times New Roman"/>
                <a:cs typeface="Times New Roman"/>
              </a:rPr>
              <a:t>common talk, </a:t>
            </a:r>
            <a:r>
              <a:rPr dirty="0" sz="1450" spc="-5">
                <a:latin typeface="Times New Roman"/>
                <a:cs typeface="Times New Roman"/>
              </a:rPr>
              <a:t>not  </a:t>
            </a:r>
            <a:r>
              <a:rPr dirty="0" sz="1450" spc="-10">
                <a:latin typeface="Times New Roman"/>
                <a:cs typeface="Times New Roman"/>
              </a:rPr>
              <a:t>so. Ask me Sir </a:t>
            </a:r>
            <a:r>
              <a:rPr dirty="0" sz="1450" spc="-20">
                <a:latin typeface="Times New Roman"/>
                <a:cs typeface="Times New Roman"/>
              </a:rPr>
              <a:t>Oliver—ay, </a:t>
            </a:r>
            <a:r>
              <a:rPr dirty="0" sz="1450" spc="-5">
                <a:latin typeface="Times New Roman"/>
                <a:cs typeface="Times New Roman"/>
              </a:rPr>
              <a:t>or </a:t>
            </a:r>
            <a:r>
              <a:rPr dirty="0" sz="1450" spc="-20">
                <a:latin typeface="Times New Roman"/>
                <a:cs typeface="Times New Roman"/>
              </a:rPr>
              <a:t>Carter,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will; </a:t>
            </a:r>
            <a:r>
              <a:rPr dirty="0" sz="1450" spc="-5">
                <a:latin typeface="Times New Roman"/>
                <a:cs typeface="Times New Roman"/>
              </a:rPr>
              <a:t>not</a:t>
            </a:r>
            <a:r>
              <a:rPr dirty="0" sz="1450" spc="60">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a:lnSpc>
                <a:spcPct val="100000"/>
              </a:lnSpc>
              <a:spcBef>
                <a:spcPts val="505"/>
              </a:spcBef>
            </a:pPr>
            <a:r>
              <a:rPr dirty="0" sz="1450" spc="-10">
                <a:latin typeface="Times New Roman"/>
                <a:cs typeface="Times New Roman"/>
              </a:rPr>
              <a:t>And Hatch set </a:t>
            </a:r>
            <a:r>
              <a:rPr dirty="0" sz="1450" spc="-15">
                <a:latin typeface="Times New Roman"/>
                <a:cs typeface="Times New Roman"/>
              </a:rPr>
              <a:t>off </a:t>
            </a:r>
            <a:r>
              <a:rPr dirty="0" sz="1450" spc="-10">
                <a:latin typeface="Times New Roman"/>
                <a:cs typeface="Times New Roman"/>
              </a:rPr>
              <a:t>to make the rounds, leaving Dick in </a:t>
            </a:r>
            <a:r>
              <a:rPr dirty="0" sz="1450" spc="-5">
                <a:latin typeface="Times New Roman"/>
                <a:cs typeface="Times New Roman"/>
              </a:rPr>
              <a:t>a</a:t>
            </a:r>
            <a:r>
              <a:rPr dirty="0" sz="1450" spc="65">
                <a:latin typeface="Times New Roman"/>
                <a:cs typeface="Times New Roman"/>
              </a:rPr>
              <a:t> </a:t>
            </a:r>
            <a:r>
              <a:rPr dirty="0" sz="1450" spc="-10">
                <a:latin typeface="Times New Roman"/>
                <a:cs typeface="Times New Roman"/>
              </a:rPr>
              <a:t>muse.</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“Wherefore would </a:t>
            </a:r>
            <a:r>
              <a:rPr dirty="0" sz="1450" spc="-5">
                <a:latin typeface="Times New Roman"/>
                <a:cs typeface="Times New Roman"/>
              </a:rPr>
              <a:t>he not </a:t>
            </a:r>
            <a:r>
              <a:rPr dirty="0" sz="1450" spc="-10">
                <a:latin typeface="Times New Roman"/>
                <a:cs typeface="Times New Roman"/>
              </a:rPr>
              <a:t>tell me?” </a:t>
            </a:r>
            <a:r>
              <a:rPr dirty="0" sz="1450" spc="-5">
                <a:latin typeface="Times New Roman"/>
                <a:cs typeface="Times New Roman"/>
              </a:rPr>
              <a:t>thought </a:t>
            </a:r>
            <a:r>
              <a:rPr dirty="0" sz="1450" spc="-10">
                <a:latin typeface="Times New Roman"/>
                <a:cs typeface="Times New Roman"/>
              </a:rPr>
              <a:t>the lad. “And wherefore named </a:t>
            </a:r>
            <a:r>
              <a:rPr dirty="0" sz="1450" spc="-5">
                <a:latin typeface="Times New Roman"/>
                <a:cs typeface="Times New Roman"/>
              </a:rPr>
              <a:t>he  </a:t>
            </a:r>
            <a:r>
              <a:rPr dirty="0" sz="1450" spc="-10">
                <a:latin typeface="Times New Roman"/>
                <a:cs typeface="Times New Roman"/>
              </a:rPr>
              <a:t>Carter? </a:t>
            </a:r>
            <a:r>
              <a:rPr dirty="0" sz="1450" spc="-20">
                <a:latin typeface="Times New Roman"/>
                <a:cs typeface="Times New Roman"/>
              </a:rPr>
              <a:t>Carter—nay, </a:t>
            </a:r>
            <a:r>
              <a:rPr dirty="0" sz="1450" spc="-10">
                <a:latin typeface="Times New Roman"/>
                <a:cs typeface="Times New Roman"/>
              </a:rPr>
              <a:t>then Carter had </a:t>
            </a:r>
            <a:r>
              <a:rPr dirty="0" sz="1450" spc="-5">
                <a:latin typeface="Times New Roman"/>
                <a:cs typeface="Times New Roman"/>
              </a:rPr>
              <a:t>a </a:t>
            </a:r>
            <a:r>
              <a:rPr dirty="0" sz="1450" spc="-10">
                <a:latin typeface="Times New Roman"/>
                <a:cs typeface="Times New Roman"/>
              </a:rPr>
              <a:t>hand in it,</a:t>
            </a:r>
            <a:r>
              <a:rPr dirty="0" sz="1450" spc="55">
                <a:latin typeface="Times New Roman"/>
                <a:cs typeface="Times New Roman"/>
              </a:rPr>
              <a:t> </a:t>
            </a:r>
            <a:r>
              <a:rPr dirty="0" sz="1450" spc="-10">
                <a:latin typeface="Times New Roman"/>
                <a:cs typeface="Times New Roman"/>
              </a:rPr>
              <a:t>perchance.”</a:t>
            </a:r>
            <a:endParaRPr sz="1450">
              <a:latin typeface="Times New Roman"/>
              <a:cs typeface="Times New Roman"/>
            </a:endParaRPr>
          </a:p>
          <a:p>
            <a:pPr algn="just" marL="12700" marR="7620">
              <a:lnSpc>
                <a:spcPts val="1730"/>
              </a:lnSpc>
              <a:spcBef>
                <a:spcPts val="575"/>
              </a:spcBef>
            </a:pPr>
            <a:r>
              <a:rPr dirty="0" sz="1450" spc="-10">
                <a:latin typeface="Times New Roman"/>
                <a:cs typeface="Times New Roman"/>
              </a:rPr>
              <a:t>He entered the house, and passing some little way along </a:t>
            </a:r>
            <a:r>
              <a:rPr dirty="0" sz="1450" spc="-5">
                <a:latin typeface="Times New Roman"/>
                <a:cs typeface="Times New Roman"/>
              </a:rPr>
              <a:t>a </a:t>
            </a:r>
            <a:r>
              <a:rPr dirty="0" sz="1450" spc="-10">
                <a:latin typeface="Times New Roman"/>
                <a:cs typeface="Times New Roman"/>
              </a:rPr>
              <a:t>flagged and vaulted  passage, came to the </a:t>
            </a:r>
            <a:r>
              <a:rPr dirty="0" sz="1450" spc="-5">
                <a:latin typeface="Times New Roman"/>
                <a:cs typeface="Times New Roman"/>
              </a:rPr>
              <a:t>door of </a:t>
            </a:r>
            <a:r>
              <a:rPr dirty="0" sz="1450" spc="-10">
                <a:latin typeface="Times New Roman"/>
                <a:cs typeface="Times New Roman"/>
              </a:rPr>
              <a:t>the cell where the </a:t>
            </a:r>
            <a:r>
              <a:rPr dirty="0" sz="1450" spc="-5">
                <a:latin typeface="Times New Roman"/>
                <a:cs typeface="Times New Roman"/>
              </a:rPr>
              <a:t>hurt </a:t>
            </a:r>
            <a:r>
              <a:rPr dirty="0" sz="1450" spc="-10">
                <a:latin typeface="Times New Roman"/>
                <a:cs typeface="Times New Roman"/>
              </a:rPr>
              <a:t>man lay groaning. At his  entrance Carter started</a:t>
            </a:r>
            <a:r>
              <a:rPr dirty="0" sz="1450">
                <a:latin typeface="Times New Roman"/>
                <a:cs typeface="Times New Roman"/>
              </a:rPr>
              <a:t> </a:t>
            </a:r>
            <a:r>
              <a:rPr dirty="0" sz="1450" spc="-20">
                <a:latin typeface="Times New Roman"/>
                <a:cs typeface="Times New Roman"/>
              </a:rPr>
              <a:t>eagerly.</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“Have </a:t>
            </a:r>
            <a:r>
              <a:rPr dirty="0" sz="1450" spc="-5">
                <a:latin typeface="Times New Roman"/>
                <a:cs typeface="Times New Roman"/>
              </a:rPr>
              <a:t>ye brought </a:t>
            </a:r>
            <a:r>
              <a:rPr dirty="0" sz="1450" spc="-10">
                <a:latin typeface="Times New Roman"/>
                <a:cs typeface="Times New Roman"/>
              </a:rPr>
              <a:t>the priest?” </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8255">
              <a:lnSpc>
                <a:spcPts val="1730"/>
              </a:lnSpc>
              <a:spcBef>
                <a:spcPts val="630"/>
              </a:spcBef>
            </a:pPr>
            <a:r>
              <a:rPr dirty="0" sz="1450" spc="-10">
                <a:latin typeface="Times New Roman"/>
                <a:cs typeface="Times New Roman"/>
              </a:rPr>
              <a:t>“Not yet awhile,” returned Dick. “Y’ ’ave </a:t>
            </a:r>
            <a:r>
              <a:rPr dirty="0" sz="1450" spc="-5">
                <a:latin typeface="Times New Roman"/>
                <a:cs typeface="Times New Roman"/>
              </a:rPr>
              <a:t>a </a:t>
            </a:r>
            <a:r>
              <a:rPr dirty="0" sz="1450" spc="-10">
                <a:latin typeface="Times New Roman"/>
                <a:cs typeface="Times New Roman"/>
              </a:rPr>
              <a:t>word to tell me first. How came  my </a:t>
            </a:r>
            <a:r>
              <a:rPr dirty="0" sz="1450" spc="-15">
                <a:latin typeface="Times New Roman"/>
                <a:cs typeface="Times New Roman"/>
              </a:rPr>
              <a:t>father, </a:t>
            </a:r>
            <a:r>
              <a:rPr dirty="0" sz="1450" spc="-10">
                <a:latin typeface="Times New Roman"/>
                <a:cs typeface="Times New Roman"/>
              </a:rPr>
              <a:t>Harry Shelton, </a:t>
            </a:r>
            <a:r>
              <a:rPr dirty="0" sz="1450" spc="-5">
                <a:latin typeface="Times New Roman"/>
                <a:cs typeface="Times New Roman"/>
              </a:rPr>
              <a:t>by </a:t>
            </a:r>
            <a:r>
              <a:rPr dirty="0" sz="1450" spc="-10">
                <a:latin typeface="Times New Roman"/>
                <a:cs typeface="Times New Roman"/>
              </a:rPr>
              <a:t>his</a:t>
            </a:r>
            <a:r>
              <a:rPr dirty="0" sz="1450" spc="15">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The </a:t>
            </a:r>
            <a:r>
              <a:rPr dirty="0" sz="1450" spc="-25">
                <a:latin typeface="Times New Roman"/>
                <a:cs typeface="Times New Roman"/>
              </a:rPr>
              <a:t>man’s </a:t>
            </a:r>
            <a:r>
              <a:rPr dirty="0" sz="1450" spc="-10">
                <a:latin typeface="Times New Roman"/>
                <a:cs typeface="Times New Roman"/>
              </a:rPr>
              <a:t>face altered</a:t>
            </a:r>
            <a:r>
              <a:rPr dirty="0" sz="1450" spc="20">
                <a:latin typeface="Times New Roman"/>
                <a:cs typeface="Times New Roman"/>
              </a:rPr>
              <a:t> </a:t>
            </a:r>
            <a:r>
              <a:rPr dirty="0" sz="1450" spc="-20">
                <a:latin typeface="Times New Roman"/>
                <a:cs typeface="Times New Roman"/>
              </a:rPr>
              <a:t>instantly.</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“I know </a:t>
            </a:r>
            <a:r>
              <a:rPr dirty="0" sz="1450" spc="-5">
                <a:latin typeface="Times New Roman"/>
                <a:cs typeface="Times New Roman"/>
              </a:rPr>
              <a:t>not,” he </a:t>
            </a:r>
            <a:r>
              <a:rPr dirty="0" sz="1450" spc="-10">
                <a:latin typeface="Times New Roman"/>
                <a:cs typeface="Times New Roman"/>
              </a:rPr>
              <a:t>replied,</a:t>
            </a:r>
            <a:r>
              <a:rPr dirty="0" sz="1450">
                <a:latin typeface="Times New Roman"/>
                <a:cs typeface="Times New Roman"/>
              </a:rPr>
              <a:t> </a:t>
            </a:r>
            <a:r>
              <a:rPr dirty="0" sz="1450" spc="-20">
                <a:latin typeface="Times New Roman"/>
                <a:cs typeface="Times New Roman"/>
              </a:rPr>
              <a:t>doggedly.</a:t>
            </a:r>
            <a:endParaRPr sz="1450">
              <a:latin typeface="Times New Roman"/>
              <a:cs typeface="Times New Roman"/>
            </a:endParaRPr>
          </a:p>
          <a:p>
            <a:pPr algn="just" marL="12700" marR="1263650">
              <a:lnSpc>
                <a:spcPct val="132400"/>
              </a:lnSpc>
            </a:pPr>
            <a:r>
              <a:rPr dirty="0" sz="1450" spc="-30">
                <a:latin typeface="Times New Roman"/>
                <a:cs typeface="Times New Roman"/>
              </a:rPr>
              <a:t>“Nay, </a:t>
            </a:r>
            <a:r>
              <a:rPr dirty="0" sz="1450" spc="-5">
                <a:latin typeface="Times New Roman"/>
                <a:cs typeface="Times New Roman"/>
              </a:rPr>
              <a:t>ye </a:t>
            </a:r>
            <a:r>
              <a:rPr dirty="0" sz="1450" spc="-10">
                <a:latin typeface="Times New Roman"/>
                <a:cs typeface="Times New Roman"/>
              </a:rPr>
              <a:t>know well,” returned Dick. “Seek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put </a:t>
            </a:r>
            <a:r>
              <a:rPr dirty="0" sz="1450" spc="-10">
                <a:latin typeface="Times New Roman"/>
                <a:cs typeface="Times New Roman"/>
              </a:rPr>
              <a:t>me </a:t>
            </a:r>
            <a:r>
              <a:rPr dirty="0" sz="1450" spc="-30">
                <a:latin typeface="Times New Roman"/>
                <a:cs typeface="Times New Roman"/>
              </a:rPr>
              <a:t>by.”  </a:t>
            </a:r>
            <a:r>
              <a:rPr dirty="0" sz="1450" spc="-10">
                <a:latin typeface="Times New Roman"/>
                <a:cs typeface="Times New Roman"/>
              </a:rPr>
              <a:t>“I tell </a:t>
            </a:r>
            <a:r>
              <a:rPr dirty="0" sz="1450" spc="-5">
                <a:latin typeface="Times New Roman"/>
                <a:cs typeface="Times New Roman"/>
              </a:rPr>
              <a:t>you I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repeated</a:t>
            </a:r>
            <a:r>
              <a:rPr dirty="0" sz="1450">
                <a:latin typeface="Times New Roman"/>
                <a:cs typeface="Times New Roman"/>
              </a:rPr>
              <a:t> </a:t>
            </a:r>
            <a:r>
              <a:rPr dirty="0" sz="1450" spc="-20">
                <a:latin typeface="Times New Roman"/>
                <a:cs typeface="Times New Roman"/>
              </a:rPr>
              <a:t>Carter.</a:t>
            </a:r>
            <a:endParaRPr sz="1450">
              <a:latin typeface="Times New Roman"/>
              <a:cs typeface="Times New Roman"/>
            </a:endParaRPr>
          </a:p>
          <a:p>
            <a:pPr algn="just" marL="12700" marR="6350">
              <a:lnSpc>
                <a:spcPts val="1730"/>
              </a:lnSpc>
              <a:spcBef>
                <a:spcPts val="630"/>
              </a:spcBef>
            </a:pPr>
            <a:r>
              <a:rPr dirty="0" sz="1450" spc="-10">
                <a:latin typeface="Times New Roman"/>
                <a:cs typeface="Times New Roman"/>
              </a:rPr>
              <a:t>“Then,” said Dick, “ye shall die unshriven. Here am I, and here shall </a:t>
            </a:r>
            <a:r>
              <a:rPr dirty="0" sz="1450" spc="-30">
                <a:latin typeface="Times New Roman"/>
                <a:cs typeface="Times New Roman"/>
              </a:rPr>
              <a:t>stay.  </a:t>
            </a:r>
            <a:r>
              <a:rPr dirty="0" sz="1450" spc="-10">
                <a:latin typeface="Times New Roman"/>
                <a:cs typeface="Times New Roman"/>
              </a:rPr>
              <a:t>There shall </a:t>
            </a:r>
            <a:r>
              <a:rPr dirty="0" sz="1450" spc="-5">
                <a:latin typeface="Times New Roman"/>
                <a:cs typeface="Times New Roman"/>
              </a:rPr>
              <a:t>no </a:t>
            </a:r>
            <a:r>
              <a:rPr dirty="0" sz="1450" spc="-10">
                <a:latin typeface="Times New Roman"/>
                <a:cs typeface="Times New Roman"/>
              </a:rPr>
              <a:t>priest come near </a:t>
            </a:r>
            <a:r>
              <a:rPr dirty="0" sz="1450" spc="-5">
                <a:latin typeface="Times New Roman"/>
                <a:cs typeface="Times New Roman"/>
              </a:rPr>
              <a:t>you, </a:t>
            </a:r>
            <a:r>
              <a:rPr dirty="0" sz="1450" spc="-10">
                <a:latin typeface="Times New Roman"/>
                <a:cs typeface="Times New Roman"/>
              </a:rPr>
              <a:t>rest assured. For </a:t>
            </a:r>
            <a:r>
              <a:rPr dirty="0" sz="1450" spc="-5">
                <a:latin typeface="Times New Roman"/>
                <a:cs typeface="Times New Roman"/>
              </a:rPr>
              <a:t>of </a:t>
            </a:r>
            <a:r>
              <a:rPr dirty="0" sz="1450" spc="-10">
                <a:latin typeface="Times New Roman"/>
                <a:cs typeface="Times New Roman"/>
              </a:rPr>
              <a:t>what avail is  penitence, an </a:t>
            </a:r>
            <a:r>
              <a:rPr dirty="0" sz="1450" spc="-5">
                <a:latin typeface="Times New Roman"/>
                <a:cs typeface="Times New Roman"/>
              </a:rPr>
              <a:t>ye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mind to right those wrongs </a:t>
            </a:r>
            <a:r>
              <a:rPr dirty="0" sz="1450" spc="-5">
                <a:latin typeface="Times New Roman"/>
                <a:cs typeface="Times New Roman"/>
              </a:rPr>
              <a:t>ye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hand in? and  without penitence, confession is </a:t>
            </a:r>
            <a:r>
              <a:rPr dirty="0" sz="1450" spc="-5">
                <a:latin typeface="Times New Roman"/>
                <a:cs typeface="Times New Roman"/>
              </a:rPr>
              <a:t>but</a:t>
            </a:r>
            <a:r>
              <a:rPr dirty="0" sz="1450" spc="15">
                <a:latin typeface="Times New Roman"/>
                <a:cs typeface="Times New Roman"/>
              </a:rPr>
              <a:t> </a:t>
            </a:r>
            <a:r>
              <a:rPr dirty="0" sz="1450" spc="-20">
                <a:latin typeface="Times New Roman"/>
                <a:cs typeface="Times New Roman"/>
              </a:rPr>
              <a:t>mockery.”</a:t>
            </a:r>
            <a:endParaRPr sz="1450">
              <a:latin typeface="Times New Roman"/>
              <a:cs typeface="Times New Roman"/>
            </a:endParaRPr>
          </a:p>
          <a:p>
            <a:pPr algn="just" marL="12700" marR="6350">
              <a:lnSpc>
                <a:spcPts val="1730"/>
              </a:lnSpc>
              <a:spcBef>
                <a:spcPts val="570"/>
              </a:spcBef>
            </a:pPr>
            <a:r>
              <a:rPr dirty="0" sz="1450" spc="-60">
                <a:latin typeface="Times New Roman"/>
                <a:cs typeface="Times New Roman"/>
              </a:rPr>
              <a:t>“Ye </a:t>
            </a:r>
            <a:r>
              <a:rPr dirty="0" sz="1450" spc="-10">
                <a:latin typeface="Times New Roman"/>
                <a:cs typeface="Times New Roman"/>
              </a:rPr>
              <a:t>say what </a:t>
            </a:r>
            <a:r>
              <a:rPr dirty="0" sz="1450" spc="-5">
                <a:latin typeface="Times New Roman"/>
                <a:cs typeface="Times New Roman"/>
              </a:rPr>
              <a:t>ye </a:t>
            </a:r>
            <a:r>
              <a:rPr dirty="0" sz="1450" spc="-10">
                <a:latin typeface="Times New Roman"/>
                <a:cs typeface="Times New Roman"/>
              </a:rPr>
              <a:t>mean </a:t>
            </a:r>
            <a:r>
              <a:rPr dirty="0" sz="1450" spc="-5">
                <a:latin typeface="Times New Roman"/>
                <a:cs typeface="Times New Roman"/>
              </a:rPr>
              <a:t>not, </a:t>
            </a:r>
            <a:r>
              <a:rPr dirty="0" sz="1450" spc="-10">
                <a:latin typeface="Times New Roman"/>
                <a:cs typeface="Times New Roman"/>
              </a:rPr>
              <a:t>Master Dick,” said </a:t>
            </a:r>
            <a:r>
              <a:rPr dirty="0" sz="1450" spc="-20">
                <a:latin typeface="Times New Roman"/>
                <a:cs typeface="Times New Roman"/>
              </a:rPr>
              <a:t>Carter, composedly. </a:t>
            </a:r>
            <a:r>
              <a:rPr dirty="0" sz="1450" spc="-10">
                <a:latin typeface="Times New Roman"/>
                <a:cs typeface="Times New Roman"/>
              </a:rPr>
              <a:t>“It is ill  threatening the </a:t>
            </a:r>
            <a:r>
              <a:rPr dirty="0" sz="1450" spc="-5">
                <a:latin typeface="Times New Roman"/>
                <a:cs typeface="Times New Roman"/>
              </a:rPr>
              <a:t>dying, </a:t>
            </a:r>
            <a:r>
              <a:rPr dirty="0" sz="1450" spc="-10">
                <a:latin typeface="Times New Roman"/>
                <a:cs typeface="Times New Roman"/>
              </a:rPr>
              <a:t>and becometh </a:t>
            </a:r>
            <a:r>
              <a:rPr dirty="0" sz="1450" spc="-5">
                <a:latin typeface="Times New Roman"/>
                <a:cs typeface="Times New Roman"/>
              </a:rPr>
              <a:t>you </a:t>
            </a:r>
            <a:r>
              <a:rPr dirty="0" sz="1450" spc="-10">
                <a:latin typeface="Times New Roman"/>
                <a:cs typeface="Times New Roman"/>
              </a:rPr>
              <a:t>(to speak truth) little. And for as little  as it commends </a:t>
            </a:r>
            <a:r>
              <a:rPr dirty="0" sz="1450" spc="-5">
                <a:latin typeface="Times New Roman"/>
                <a:cs typeface="Times New Roman"/>
              </a:rPr>
              <a:t>you, </a:t>
            </a:r>
            <a:r>
              <a:rPr dirty="0" sz="1450" spc="-10">
                <a:latin typeface="Times New Roman"/>
                <a:cs typeface="Times New Roman"/>
              </a:rPr>
              <a:t>it shall serve </a:t>
            </a:r>
            <a:r>
              <a:rPr dirty="0" sz="1450" spc="-5">
                <a:latin typeface="Times New Roman"/>
                <a:cs typeface="Times New Roman"/>
              </a:rPr>
              <a:t>you </a:t>
            </a:r>
            <a:r>
              <a:rPr dirty="0" sz="1450" spc="-10">
                <a:latin typeface="Times New Roman"/>
                <a:cs typeface="Times New Roman"/>
              </a:rPr>
              <a:t>less. </a:t>
            </a:r>
            <a:r>
              <a:rPr dirty="0" sz="1450" spc="-30">
                <a:latin typeface="Times New Roman"/>
                <a:cs typeface="Times New Roman"/>
              </a:rPr>
              <a:t>Stay, </a:t>
            </a:r>
            <a:r>
              <a:rPr dirty="0" sz="1450" spc="-10">
                <a:latin typeface="Times New Roman"/>
                <a:cs typeface="Times New Roman"/>
              </a:rPr>
              <a:t>an </a:t>
            </a:r>
            <a:r>
              <a:rPr dirty="0" sz="1450" spc="-5">
                <a:latin typeface="Times New Roman"/>
                <a:cs typeface="Times New Roman"/>
              </a:rPr>
              <a:t>ye </a:t>
            </a:r>
            <a:r>
              <a:rPr dirty="0" sz="1450" spc="-10">
                <a:latin typeface="Times New Roman"/>
                <a:cs typeface="Times New Roman"/>
              </a:rPr>
              <a:t>please. </a:t>
            </a:r>
            <a:r>
              <a:rPr dirty="0" sz="1450" spc="-85">
                <a:latin typeface="Times New Roman"/>
                <a:cs typeface="Times New Roman"/>
              </a:rPr>
              <a:t>Ye </a:t>
            </a:r>
            <a:r>
              <a:rPr dirty="0" sz="1450" spc="-10">
                <a:latin typeface="Times New Roman"/>
                <a:cs typeface="Times New Roman"/>
              </a:rPr>
              <a:t>will  condemn my soul—ye shall learn nothing! There is my last word to </a:t>
            </a:r>
            <a:r>
              <a:rPr dirty="0" sz="1450" spc="-5">
                <a:latin typeface="Times New Roman"/>
                <a:cs typeface="Times New Roman"/>
              </a:rPr>
              <a:t>you.” </a:t>
            </a:r>
            <a:r>
              <a:rPr dirty="0" sz="1450" spc="-10">
                <a:latin typeface="Times New Roman"/>
                <a:cs typeface="Times New Roman"/>
              </a:rPr>
              <a:t>And  the wounded man turned </a:t>
            </a:r>
            <a:r>
              <a:rPr dirty="0" sz="1450" spc="-5">
                <a:latin typeface="Times New Roman"/>
                <a:cs typeface="Times New Roman"/>
              </a:rPr>
              <a:t>upon </a:t>
            </a:r>
            <a:r>
              <a:rPr dirty="0" sz="1450" spc="-10">
                <a:latin typeface="Times New Roman"/>
                <a:cs typeface="Times New Roman"/>
              </a:rPr>
              <a:t>the other</a:t>
            </a:r>
            <a:r>
              <a:rPr dirty="0" sz="1450" spc="20">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a:lnSpc>
                <a:spcPct val="100000"/>
              </a:lnSpc>
              <a:spcBef>
                <a:spcPts val="505"/>
              </a:spcBef>
            </a:pPr>
            <a:r>
              <a:rPr dirty="0" sz="1450" spc="-35">
                <a:latin typeface="Times New Roman"/>
                <a:cs typeface="Times New Roman"/>
              </a:rPr>
              <a:t>Now,</a:t>
            </a:r>
            <a:r>
              <a:rPr dirty="0" sz="1450" spc="175">
                <a:latin typeface="Times New Roman"/>
                <a:cs typeface="Times New Roman"/>
              </a:rPr>
              <a:t> </a:t>
            </a:r>
            <a:r>
              <a:rPr dirty="0" sz="1450" spc="-10">
                <a:latin typeface="Times New Roman"/>
                <a:cs typeface="Times New Roman"/>
              </a:rPr>
              <a:t>Dick,</a:t>
            </a:r>
            <a:r>
              <a:rPr dirty="0" sz="1450" spc="180">
                <a:latin typeface="Times New Roman"/>
                <a:cs typeface="Times New Roman"/>
              </a:rPr>
              <a:t> </a:t>
            </a:r>
            <a:r>
              <a:rPr dirty="0" sz="1450" spc="-10">
                <a:latin typeface="Times New Roman"/>
                <a:cs typeface="Times New Roman"/>
              </a:rPr>
              <a:t>to</a:t>
            </a:r>
            <a:r>
              <a:rPr dirty="0" sz="1450" spc="180">
                <a:latin typeface="Times New Roman"/>
                <a:cs typeface="Times New Roman"/>
              </a:rPr>
              <a:t> </a:t>
            </a:r>
            <a:r>
              <a:rPr dirty="0" sz="1450" spc="-10">
                <a:latin typeface="Times New Roman"/>
                <a:cs typeface="Times New Roman"/>
              </a:rPr>
              <a:t>say</a:t>
            </a:r>
            <a:r>
              <a:rPr dirty="0" sz="1450" spc="180">
                <a:latin typeface="Times New Roman"/>
                <a:cs typeface="Times New Roman"/>
              </a:rPr>
              <a:t> </a:t>
            </a:r>
            <a:r>
              <a:rPr dirty="0" sz="1450" spc="-10">
                <a:latin typeface="Times New Roman"/>
                <a:cs typeface="Times New Roman"/>
              </a:rPr>
              <a:t>truth,</a:t>
            </a:r>
            <a:r>
              <a:rPr dirty="0" sz="1450" spc="175">
                <a:latin typeface="Times New Roman"/>
                <a:cs typeface="Times New Roman"/>
              </a:rPr>
              <a:t> </a:t>
            </a:r>
            <a:r>
              <a:rPr dirty="0" sz="1450" spc="-10">
                <a:latin typeface="Times New Roman"/>
                <a:cs typeface="Times New Roman"/>
              </a:rPr>
              <a:t>had</a:t>
            </a:r>
            <a:r>
              <a:rPr dirty="0" sz="1450" spc="185">
                <a:latin typeface="Times New Roman"/>
                <a:cs typeface="Times New Roman"/>
              </a:rPr>
              <a:t> </a:t>
            </a:r>
            <a:r>
              <a:rPr dirty="0" sz="1450" spc="-10">
                <a:latin typeface="Times New Roman"/>
                <a:cs typeface="Times New Roman"/>
              </a:rPr>
              <a:t>spoken</a:t>
            </a:r>
            <a:r>
              <a:rPr dirty="0" sz="1450" spc="175">
                <a:latin typeface="Times New Roman"/>
                <a:cs typeface="Times New Roman"/>
              </a:rPr>
              <a:t> </a:t>
            </a:r>
            <a:r>
              <a:rPr dirty="0" sz="1450" spc="-20">
                <a:latin typeface="Times New Roman"/>
                <a:cs typeface="Times New Roman"/>
              </a:rPr>
              <a:t>hastily,</a:t>
            </a:r>
            <a:r>
              <a:rPr dirty="0" sz="1450" spc="180">
                <a:latin typeface="Times New Roman"/>
                <a:cs typeface="Times New Roman"/>
              </a:rPr>
              <a:t> </a:t>
            </a:r>
            <a:r>
              <a:rPr dirty="0" sz="1450" spc="-10">
                <a:latin typeface="Times New Roman"/>
                <a:cs typeface="Times New Roman"/>
              </a:rPr>
              <a:t>and</a:t>
            </a:r>
            <a:r>
              <a:rPr dirty="0" sz="1450" spc="180">
                <a:latin typeface="Times New Roman"/>
                <a:cs typeface="Times New Roman"/>
              </a:rPr>
              <a:t> </a:t>
            </a:r>
            <a:r>
              <a:rPr dirty="0" sz="1450" spc="-10">
                <a:latin typeface="Times New Roman"/>
                <a:cs typeface="Times New Roman"/>
              </a:rPr>
              <a:t>was</a:t>
            </a:r>
            <a:r>
              <a:rPr dirty="0" sz="1450" spc="180">
                <a:latin typeface="Times New Roman"/>
                <a:cs typeface="Times New Roman"/>
              </a:rPr>
              <a:t> </a:t>
            </a:r>
            <a:r>
              <a:rPr dirty="0" sz="1450" spc="-10">
                <a:latin typeface="Times New Roman"/>
                <a:cs typeface="Times New Roman"/>
              </a:rPr>
              <a:t>ashamed</a:t>
            </a:r>
            <a:r>
              <a:rPr dirty="0" sz="1450" spc="175">
                <a:latin typeface="Times New Roman"/>
                <a:cs typeface="Times New Roman"/>
              </a:rPr>
              <a:t> </a:t>
            </a:r>
            <a:r>
              <a:rPr dirty="0" sz="1450" spc="-5">
                <a:latin typeface="Times New Roman"/>
                <a:cs typeface="Times New Roman"/>
              </a:rPr>
              <a:t>of</a:t>
            </a:r>
            <a:r>
              <a:rPr dirty="0" sz="1450" spc="185">
                <a:latin typeface="Times New Roman"/>
                <a:cs typeface="Times New Roman"/>
              </a:rPr>
              <a:t> </a:t>
            </a:r>
            <a:r>
              <a:rPr dirty="0" sz="1450" spc="-10">
                <a:latin typeface="Times New Roman"/>
                <a:cs typeface="Times New Roman"/>
              </a:rPr>
              <a:t>his</a:t>
            </a:r>
            <a:r>
              <a:rPr dirty="0" sz="1450" spc="175">
                <a:latin typeface="Times New Roman"/>
                <a:cs typeface="Times New Roman"/>
              </a:rPr>
              <a:t> </a:t>
            </a:r>
            <a:r>
              <a:rPr dirty="0" sz="1450" spc="-10">
                <a:latin typeface="Times New Roman"/>
                <a:cs typeface="Times New Roman"/>
              </a:rPr>
              <a:t>threat.</a:t>
            </a:r>
            <a:endParaRPr sz="145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075" cy="9318625"/>
          </a:xfrm>
          <a:prstGeom prst="rect">
            <a:avLst/>
          </a:prstGeom>
        </p:spPr>
        <p:txBody>
          <a:bodyPr wrap="square" lIns="0" tIns="84455" rIns="0" bIns="0" rtlCol="0" vert="horz">
            <a:spAutoFit/>
          </a:bodyPr>
          <a:lstStyle/>
          <a:p>
            <a:pPr marL="12700">
              <a:lnSpc>
                <a:spcPct val="100000"/>
              </a:lnSpc>
              <a:spcBef>
                <a:spcPts val="665"/>
              </a:spcBef>
            </a:pP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made </a:t>
            </a:r>
            <a:r>
              <a:rPr dirty="0" sz="1450" spc="-5">
                <a:latin typeface="Times New Roman"/>
                <a:cs typeface="Times New Roman"/>
              </a:rPr>
              <a:t>one </a:t>
            </a:r>
            <a:r>
              <a:rPr dirty="0" sz="1450" spc="-10">
                <a:latin typeface="Times New Roman"/>
                <a:cs typeface="Times New Roman"/>
              </a:rPr>
              <a:t>more</a:t>
            </a:r>
            <a:r>
              <a:rPr dirty="0" sz="1450">
                <a:latin typeface="Times New Roman"/>
                <a:cs typeface="Times New Roman"/>
              </a:rPr>
              <a:t> </a:t>
            </a:r>
            <a:r>
              <a:rPr dirty="0" sz="1450" spc="-15">
                <a:latin typeface="Times New Roman"/>
                <a:cs typeface="Times New Roman"/>
              </a:rPr>
              <a:t>effort.</a:t>
            </a:r>
            <a:endParaRPr sz="1450">
              <a:latin typeface="Times New Roman"/>
              <a:cs typeface="Times New Roman"/>
            </a:endParaRPr>
          </a:p>
          <a:p>
            <a:pPr marL="12700" marR="5080">
              <a:lnSpc>
                <a:spcPts val="1730"/>
              </a:lnSpc>
              <a:spcBef>
                <a:spcPts val="630"/>
              </a:spcBef>
            </a:pPr>
            <a:r>
              <a:rPr dirty="0" sz="1450" spc="-15">
                <a:latin typeface="Times New Roman"/>
                <a:cs typeface="Times New Roman"/>
              </a:rPr>
              <a:t>“Carter,” </a:t>
            </a:r>
            <a:r>
              <a:rPr dirty="0" sz="1450" spc="-5">
                <a:latin typeface="Times New Roman"/>
                <a:cs typeface="Times New Roman"/>
              </a:rPr>
              <a:t>he </a:t>
            </a:r>
            <a:r>
              <a:rPr dirty="0" sz="1450" spc="-10">
                <a:latin typeface="Times New Roman"/>
                <a:cs typeface="Times New Roman"/>
              </a:rPr>
              <a:t>said, “mistake me </a:t>
            </a:r>
            <a:r>
              <a:rPr dirty="0" sz="1450" spc="-5">
                <a:latin typeface="Times New Roman"/>
                <a:cs typeface="Times New Roman"/>
              </a:rPr>
              <a:t>not. I </a:t>
            </a:r>
            <a:r>
              <a:rPr dirty="0" sz="1450" spc="-10">
                <a:latin typeface="Times New Roman"/>
                <a:cs typeface="Times New Roman"/>
              </a:rPr>
              <a:t>know </a:t>
            </a:r>
            <a:r>
              <a:rPr dirty="0" sz="1450" spc="-5">
                <a:latin typeface="Times New Roman"/>
                <a:cs typeface="Times New Roman"/>
              </a:rPr>
              <a:t>ye </a:t>
            </a:r>
            <a:r>
              <a:rPr dirty="0" sz="1450" spc="-10">
                <a:latin typeface="Times New Roman"/>
                <a:cs typeface="Times New Roman"/>
              </a:rPr>
              <a:t>were </a:t>
            </a:r>
            <a:r>
              <a:rPr dirty="0" sz="1450" spc="-5">
                <a:latin typeface="Times New Roman"/>
                <a:cs typeface="Times New Roman"/>
              </a:rPr>
              <a:t>but </a:t>
            </a:r>
            <a:r>
              <a:rPr dirty="0" sz="1450" spc="-10">
                <a:latin typeface="Times New Roman"/>
                <a:cs typeface="Times New Roman"/>
              </a:rPr>
              <a:t>an instrument in the  hands </a:t>
            </a:r>
            <a:r>
              <a:rPr dirty="0" sz="1450" spc="-5">
                <a:latin typeface="Times New Roman"/>
                <a:cs typeface="Times New Roman"/>
              </a:rPr>
              <a:t>of </a:t>
            </a:r>
            <a:r>
              <a:rPr dirty="0" sz="1450" spc="-10">
                <a:latin typeface="Times New Roman"/>
                <a:cs typeface="Times New Roman"/>
              </a:rPr>
              <a:t>others; </a:t>
            </a:r>
            <a:r>
              <a:rPr dirty="0" sz="1450" spc="-5">
                <a:latin typeface="Times New Roman"/>
                <a:cs typeface="Times New Roman"/>
              </a:rPr>
              <a:t>a </a:t>
            </a:r>
            <a:r>
              <a:rPr dirty="0" sz="1450" spc="-10">
                <a:latin typeface="Times New Roman"/>
                <a:cs typeface="Times New Roman"/>
              </a:rPr>
              <a:t>churl must obey his lord;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bear heavily </a:t>
            </a:r>
            <a:r>
              <a:rPr dirty="0" sz="1450" spc="-5">
                <a:latin typeface="Times New Roman"/>
                <a:cs typeface="Times New Roman"/>
              </a:rPr>
              <a:t>on </a:t>
            </a:r>
            <a:r>
              <a:rPr dirty="0" sz="1450" spc="-10">
                <a:latin typeface="Times New Roman"/>
                <a:cs typeface="Times New Roman"/>
              </a:rPr>
              <a:t>such  an one. But </a:t>
            </a:r>
            <a:r>
              <a:rPr dirty="0" sz="1450" spc="-5">
                <a:latin typeface="Times New Roman"/>
                <a:cs typeface="Times New Roman"/>
              </a:rPr>
              <a:t>I </a:t>
            </a:r>
            <a:r>
              <a:rPr dirty="0" sz="1450" spc="-10">
                <a:latin typeface="Times New Roman"/>
                <a:cs typeface="Times New Roman"/>
              </a:rPr>
              <a:t>begin to learn </a:t>
            </a:r>
            <a:r>
              <a:rPr dirty="0" sz="1450" spc="-5">
                <a:latin typeface="Times New Roman"/>
                <a:cs typeface="Times New Roman"/>
              </a:rPr>
              <a:t>upon </a:t>
            </a:r>
            <a:r>
              <a:rPr dirty="0" sz="1450" spc="-10">
                <a:latin typeface="Times New Roman"/>
                <a:cs typeface="Times New Roman"/>
              </a:rPr>
              <a:t>many sides that this great duty lieth </a:t>
            </a:r>
            <a:r>
              <a:rPr dirty="0" sz="1450" spc="-5">
                <a:latin typeface="Times New Roman"/>
                <a:cs typeface="Times New Roman"/>
              </a:rPr>
              <a:t>on </a:t>
            </a:r>
            <a:r>
              <a:rPr dirty="0" sz="1450" spc="-10">
                <a:latin typeface="Times New Roman"/>
                <a:cs typeface="Times New Roman"/>
              </a:rPr>
              <a:t>my  youth and ignorance, to avenge my </a:t>
            </a:r>
            <a:r>
              <a:rPr dirty="0" sz="1450" spc="-20">
                <a:latin typeface="Times New Roman"/>
                <a:cs typeface="Times New Roman"/>
              </a:rPr>
              <a:t>father. </a:t>
            </a:r>
            <a:r>
              <a:rPr dirty="0" sz="1450" spc="-10">
                <a:latin typeface="Times New Roman"/>
                <a:cs typeface="Times New Roman"/>
              </a:rPr>
              <a:t>Prithee, then, </a:t>
            </a:r>
            <a:r>
              <a:rPr dirty="0" sz="1450" spc="-5">
                <a:latin typeface="Times New Roman"/>
                <a:cs typeface="Times New Roman"/>
              </a:rPr>
              <a:t>good </a:t>
            </a:r>
            <a:r>
              <a:rPr dirty="0" sz="1450" spc="-20">
                <a:latin typeface="Times New Roman"/>
                <a:cs typeface="Times New Roman"/>
              </a:rPr>
              <a:t>Carter, </a:t>
            </a:r>
            <a:r>
              <a:rPr dirty="0" sz="1450" spc="-10">
                <a:latin typeface="Times New Roman"/>
                <a:cs typeface="Times New Roman"/>
              </a:rPr>
              <a:t>set aside  the memory </a:t>
            </a:r>
            <a:r>
              <a:rPr dirty="0" sz="1450" spc="-5">
                <a:latin typeface="Times New Roman"/>
                <a:cs typeface="Times New Roman"/>
              </a:rPr>
              <a:t>of </a:t>
            </a:r>
            <a:r>
              <a:rPr dirty="0" sz="1450" spc="-10">
                <a:latin typeface="Times New Roman"/>
                <a:cs typeface="Times New Roman"/>
              </a:rPr>
              <a:t>my threatenings, and in pure goodwill and honest penitence  give me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help.”</a:t>
            </a:r>
            <a:endParaRPr sz="1450">
              <a:latin typeface="Times New Roman"/>
              <a:cs typeface="Times New Roman"/>
            </a:endParaRPr>
          </a:p>
          <a:p>
            <a:pPr marL="12700" marR="5080">
              <a:lnSpc>
                <a:spcPts val="1730"/>
              </a:lnSpc>
              <a:spcBef>
                <a:spcPts val="565"/>
              </a:spcBef>
            </a:pPr>
            <a:r>
              <a:rPr dirty="0" sz="1450" spc="-10">
                <a:latin typeface="Times New Roman"/>
                <a:cs typeface="Times New Roman"/>
              </a:rPr>
              <a:t>The wounded man lay silent; </a:t>
            </a:r>
            <a:r>
              <a:rPr dirty="0" sz="1450" spc="-20">
                <a:latin typeface="Times New Roman"/>
                <a:cs typeface="Times New Roman"/>
              </a:rPr>
              <a:t>nor, </a:t>
            </a:r>
            <a:r>
              <a:rPr dirty="0" sz="1450" spc="-10">
                <a:latin typeface="Times New Roman"/>
                <a:cs typeface="Times New Roman"/>
              </a:rPr>
              <a:t>say what Dick pleased, could </a:t>
            </a:r>
            <a:r>
              <a:rPr dirty="0" sz="1450" spc="-5">
                <a:latin typeface="Times New Roman"/>
                <a:cs typeface="Times New Roman"/>
              </a:rPr>
              <a:t>he </a:t>
            </a:r>
            <a:r>
              <a:rPr dirty="0" sz="1450" spc="-10">
                <a:latin typeface="Times New Roman"/>
                <a:cs typeface="Times New Roman"/>
              </a:rPr>
              <a:t>extract  another word from</a:t>
            </a:r>
            <a:r>
              <a:rPr dirty="0" sz="14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7620">
              <a:lnSpc>
                <a:spcPts val="1730"/>
              </a:lnSpc>
              <a:spcBef>
                <a:spcPts val="575"/>
              </a:spcBef>
            </a:pPr>
            <a:r>
              <a:rPr dirty="0" sz="1450" spc="-25">
                <a:latin typeface="Times New Roman"/>
                <a:cs typeface="Times New Roman"/>
              </a:rPr>
              <a:t>“Well,” </a:t>
            </a:r>
            <a:r>
              <a:rPr dirty="0" sz="1450" spc="-10">
                <a:latin typeface="Times New Roman"/>
                <a:cs typeface="Times New Roman"/>
              </a:rPr>
              <a:t>said Dick, “I will </a:t>
            </a:r>
            <a:r>
              <a:rPr dirty="0" sz="1450" spc="-5">
                <a:latin typeface="Times New Roman"/>
                <a:cs typeface="Times New Roman"/>
              </a:rPr>
              <a:t>go </a:t>
            </a:r>
            <a:r>
              <a:rPr dirty="0" sz="1450" spc="-10">
                <a:latin typeface="Times New Roman"/>
                <a:cs typeface="Times New Roman"/>
              </a:rPr>
              <a:t>call the priest to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ye </a:t>
            </a:r>
            <a:r>
              <a:rPr dirty="0" sz="1450" spc="-10">
                <a:latin typeface="Times New Roman"/>
                <a:cs typeface="Times New Roman"/>
              </a:rPr>
              <a:t>desired; for howsoever  </a:t>
            </a:r>
            <a:r>
              <a:rPr dirty="0" sz="1450" spc="-5">
                <a:latin typeface="Times New Roman"/>
                <a:cs typeface="Times New Roman"/>
              </a:rPr>
              <a:t>ye be </a:t>
            </a:r>
            <a:r>
              <a:rPr dirty="0" sz="1450" spc="-10">
                <a:latin typeface="Times New Roman"/>
                <a:cs typeface="Times New Roman"/>
              </a:rPr>
              <a:t>in fault to me </a:t>
            </a:r>
            <a:r>
              <a:rPr dirty="0" sz="1450" spc="-5">
                <a:latin typeface="Times New Roman"/>
                <a:cs typeface="Times New Roman"/>
              </a:rPr>
              <a:t>or </a:t>
            </a:r>
            <a:r>
              <a:rPr dirty="0" sz="1450" spc="-10">
                <a:latin typeface="Times New Roman"/>
                <a:cs typeface="Times New Roman"/>
              </a:rPr>
              <a:t>mine,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be </a:t>
            </a:r>
            <a:r>
              <a:rPr dirty="0" sz="1450" spc="-10">
                <a:latin typeface="Times New Roman"/>
                <a:cs typeface="Times New Roman"/>
              </a:rPr>
              <a:t>willingly in fault to </a:t>
            </a:r>
            <a:r>
              <a:rPr dirty="0" sz="1450" spc="-30">
                <a:latin typeface="Times New Roman"/>
                <a:cs typeface="Times New Roman"/>
              </a:rPr>
              <a:t>any, </a:t>
            </a:r>
            <a:r>
              <a:rPr dirty="0" sz="1450" spc="-10">
                <a:latin typeface="Times New Roman"/>
                <a:cs typeface="Times New Roman"/>
              </a:rPr>
              <a:t>least </a:t>
            </a:r>
            <a:r>
              <a:rPr dirty="0" sz="1450" spc="-5">
                <a:latin typeface="Times New Roman"/>
                <a:cs typeface="Times New Roman"/>
              </a:rPr>
              <a:t>of  </a:t>
            </a:r>
            <a:r>
              <a:rPr dirty="0" sz="1450" spc="-10">
                <a:latin typeface="Times New Roman"/>
                <a:cs typeface="Times New Roman"/>
              </a:rPr>
              <a:t>all to </a:t>
            </a:r>
            <a:r>
              <a:rPr dirty="0" sz="1450" spc="-5">
                <a:latin typeface="Times New Roman"/>
                <a:cs typeface="Times New Roman"/>
              </a:rPr>
              <a:t>one upon </a:t>
            </a:r>
            <a:r>
              <a:rPr dirty="0" sz="1450" spc="-10">
                <a:latin typeface="Times New Roman"/>
                <a:cs typeface="Times New Roman"/>
              </a:rPr>
              <a:t>the last</a:t>
            </a:r>
            <a:r>
              <a:rPr dirty="0" sz="1450" spc="5">
                <a:latin typeface="Times New Roman"/>
                <a:cs typeface="Times New Roman"/>
              </a:rPr>
              <a:t> </a:t>
            </a:r>
            <a:r>
              <a:rPr dirty="0" sz="1450" spc="-10">
                <a:latin typeface="Times New Roman"/>
                <a:cs typeface="Times New Roman"/>
              </a:rPr>
              <a:t>change.”</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Again the old soldier heard him without speech </a:t>
            </a:r>
            <a:r>
              <a:rPr dirty="0" sz="1450" spc="-5">
                <a:latin typeface="Times New Roman"/>
                <a:cs typeface="Times New Roman"/>
              </a:rPr>
              <a:t>or </a:t>
            </a:r>
            <a:r>
              <a:rPr dirty="0" sz="1450" spc="-10">
                <a:latin typeface="Times New Roman"/>
                <a:cs typeface="Times New Roman"/>
              </a:rPr>
              <a:t>motion; even his groans </a:t>
            </a:r>
            <a:r>
              <a:rPr dirty="0" sz="1450" spc="-5">
                <a:latin typeface="Times New Roman"/>
                <a:cs typeface="Times New Roman"/>
              </a:rPr>
              <a:t>he  </a:t>
            </a:r>
            <a:r>
              <a:rPr dirty="0" sz="1450" spc="-10">
                <a:latin typeface="Times New Roman"/>
                <a:cs typeface="Times New Roman"/>
              </a:rPr>
              <a:t>had suppressed; and as Dick turned and left the room, </a:t>
            </a:r>
            <a:r>
              <a:rPr dirty="0" sz="1450" spc="-5">
                <a:latin typeface="Times New Roman"/>
                <a:cs typeface="Times New Roman"/>
              </a:rPr>
              <a:t>he </a:t>
            </a:r>
            <a:r>
              <a:rPr dirty="0" sz="1450" spc="-10">
                <a:latin typeface="Times New Roman"/>
                <a:cs typeface="Times New Roman"/>
              </a:rPr>
              <a:t>was filled with  admiration for that rugged</a:t>
            </a:r>
            <a:r>
              <a:rPr dirty="0" sz="1450" spc="10">
                <a:latin typeface="Times New Roman"/>
                <a:cs typeface="Times New Roman"/>
              </a:rPr>
              <a:t> </a:t>
            </a:r>
            <a:r>
              <a:rPr dirty="0" sz="1450" spc="-10">
                <a:latin typeface="Times New Roman"/>
                <a:cs typeface="Times New Roman"/>
              </a:rPr>
              <a:t>fortitude.</a:t>
            </a:r>
            <a:endParaRPr sz="1450">
              <a:latin typeface="Times New Roman"/>
              <a:cs typeface="Times New Roman"/>
            </a:endParaRPr>
          </a:p>
          <a:p>
            <a:pPr algn="just" marL="12700" marR="8890">
              <a:lnSpc>
                <a:spcPts val="1730"/>
              </a:lnSpc>
              <a:spcBef>
                <a:spcPts val="575"/>
              </a:spcBef>
            </a:pPr>
            <a:r>
              <a:rPr dirty="0" sz="1450" spc="-10">
                <a:latin typeface="Times New Roman"/>
                <a:cs typeface="Times New Roman"/>
              </a:rPr>
              <a:t>“And yet,” </a:t>
            </a:r>
            <a:r>
              <a:rPr dirty="0" sz="1450" spc="-5">
                <a:latin typeface="Times New Roman"/>
                <a:cs typeface="Times New Roman"/>
              </a:rPr>
              <a:t>he </a:t>
            </a:r>
            <a:r>
              <a:rPr dirty="0" sz="1450" spc="-10">
                <a:latin typeface="Times New Roman"/>
                <a:cs typeface="Times New Roman"/>
              </a:rPr>
              <a:t>thought, “of what use is courage without wit? Had his hands  been clean, </a:t>
            </a:r>
            <a:r>
              <a:rPr dirty="0" sz="1450" spc="-5">
                <a:latin typeface="Times New Roman"/>
                <a:cs typeface="Times New Roman"/>
              </a:rPr>
              <a:t>he </a:t>
            </a:r>
            <a:r>
              <a:rPr dirty="0" sz="1450" spc="-10">
                <a:latin typeface="Times New Roman"/>
                <a:cs typeface="Times New Roman"/>
              </a:rPr>
              <a:t>would have spoken; his silence did confess the secret louder  than words. </a:t>
            </a:r>
            <a:r>
              <a:rPr dirty="0" sz="1450" spc="-35">
                <a:latin typeface="Times New Roman"/>
                <a:cs typeface="Times New Roman"/>
              </a:rPr>
              <a:t>Nay, </a:t>
            </a:r>
            <a:r>
              <a:rPr dirty="0" sz="1450" spc="-5">
                <a:latin typeface="Times New Roman"/>
                <a:cs typeface="Times New Roman"/>
              </a:rPr>
              <a:t>upon </a:t>
            </a:r>
            <a:r>
              <a:rPr dirty="0" sz="1450" spc="-10">
                <a:latin typeface="Times New Roman"/>
                <a:cs typeface="Times New Roman"/>
              </a:rPr>
              <a:t>all sides, </a:t>
            </a:r>
            <a:r>
              <a:rPr dirty="0" sz="1450" spc="-5">
                <a:latin typeface="Times New Roman"/>
                <a:cs typeface="Times New Roman"/>
              </a:rPr>
              <a:t>proof </a:t>
            </a:r>
            <a:r>
              <a:rPr dirty="0" sz="1450" spc="-10">
                <a:latin typeface="Times New Roman"/>
                <a:cs typeface="Times New Roman"/>
              </a:rPr>
              <a:t>floweth </a:t>
            </a:r>
            <a:r>
              <a:rPr dirty="0" sz="1450" spc="-5">
                <a:latin typeface="Times New Roman"/>
                <a:cs typeface="Times New Roman"/>
              </a:rPr>
              <a:t>on </a:t>
            </a:r>
            <a:r>
              <a:rPr dirty="0" sz="1450" spc="-10">
                <a:latin typeface="Times New Roman"/>
                <a:cs typeface="Times New Roman"/>
              </a:rPr>
              <a:t>me. Sir Daniel, </a:t>
            </a:r>
            <a:r>
              <a:rPr dirty="0" sz="1450" spc="-5">
                <a:latin typeface="Times New Roman"/>
                <a:cs typeface="Times New Roman"/>
              </a:rPr>
              <a:t>he or </a:t>
            </a:r>
            <a:r>
              <a:rPr dirty="0" sz="1450" spc="-10">
                <a:latin typeface="Times New Roman"/>
                <a:cs typeface="Times New Roman"/>
              </a:rPr>
              <a:t>his  men, hath </a:t>
            </a:r>
            <a:r>
              <a:rPr dirty="0" sz="1450" spc="-5">
                <a:latin typeface="Times New Roman"/>
                <a:cs typeface="Times New Roman"/>
              </a:rPr>
              <a:t>done </a:t>
            </a:r>
            <a:r>
              <a:rPr dirty="0" sz="1450" spc="-10">
                <a:latin typeface="Times New Roman"/>
                <a:cs typeface="Times New Roman"/>
              </a:rPr>
              <a:t>this</a:t>
            </a:r>
            <a:r>
              <a:rPr dirty="0" sz="1450">
                <a:latin typeface="Times New Roman"/>
                <a:cs typeface="Times New Roman"/>
              </a:rPr>
              <a:t> </a:t>
            </a:r>
            <a:r>
              <a:rPr dirty="0" sz="1450" spc="-10">
                <a:latin typeface="Times New Roman"/>
                <a:cs typeface="Times New Roman"/>
              </a:rPr>
              <a:t>thing.”</a:t>
            </a:r>
            <a:endParaRPr sz="1450">
              <a:latin typeface="Times New Roman"/>
              <a:cs typeface="Times New Roman"/>
            </a:endParaRPr>
          </a:p>
          <a:p>
            <a:pPr algn="just" marL="12700" marR="8890">
              <a:lnSpc>
                <a:spcPts val="1730"/>
              </a:lnSpc>
              <a:spcBef>
                <a:spcPts val="570"/>
              </a:spcBef>
            </a:pPr>
            <a:r>
              <a:rPr dirty="0" sz="1450" spc="-10">
                <a:latin typeface="Times New Roman"/>
                <a:cs typeface="Times New Roman"/>
              </a:rPr>
              <a:t>Dick paused in the stone passage with </a:t>
            </a:r>
            <a:r>
              <a:rPr dirty="0" sz="1450" spc="-5">
                <a:latin typeface="Times New Roman"/>
                <a:cs typeface="Times New Roman"/>
              </a:rPr>
              <a:t>a </a:t>
            </a:r>
            <a:r>
              <a:rPr dirty="0" sz="1450" spc="-10">
                <a:latin typeface="Times New Roman"/>
                <a:cs typeface="Times New Roman"/>
              </a:rPr>
              <a:t>heavy heart. At that </a:t>
            </a:r>
            <a:r>
              <a:rPr dirty="0" sz="1450" spc="-20">
                <a:latin typeface="Times New Roman"/>
                <a:cs typeface="Times New Roman"/>
              </a:rPr>
              <a:t>hour, </a:t>
            </a:r>
            <a:r>
              <a:rPr dirty="0" sz="1450" spc="-10">
                <a:latin typeface="Times New Roman"/>
                <a:cs typeface="Times New Roman"/>
              </a:rPr>
              <a:t>in the ebb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Daniel’s </a:t>
            </a:r>
            <a:r>
              <a:rPr dirty="0" sz="1450" spc="-10">
                <a:latin typeface="Times New Roman"/>
                <a:cs typeface="Times New Roman"/>
              </a:rPr>
              <a:t>fortune, when </a:t>
            </a:r>
            <a:r>
              <a:rPr dirty="0" sz="1450" spc="-5">
                <a:latin typeface="Times New Roman"/>
                <a:cs typeface="Times New Roman"/>
              </a:rPr>
              <a:t>he </a:t>
            </a:r>
            <a:r>
              <a:rPr dirty="0" sz="1450" spc="-10">
                <a:latin typeface="Times New Roman"/>
                <a:cs typeface="Times New Roman"/>
              </a:rPr>
              <a:t>was beleaguered </a:t>
            </a:r>
            <a:r>
              <a:rPr dirty="0" sz="1450" spc="-5">
                <a:latin typeface="Times New Roman"/>
                <a:cs typeface="Times New Roman"/>
              </a:rPr>
              <a:t>by </a:t>
            </a:r>
            <a:r>
              <a:rPr dirty="0" sz="1450" spc="-10">
                <a:latin typeface="Times New Roman"/>
                <a:cs typeface="Times New Roman"/>
              </a:rPr>
              <a:t>the archers </a:t>
            </a:r>
            <a:r>
              <a:rPr dirty="0" sz="1450" spc="-5">
                <a:latin typeface="Times New Roman"/>
                <a:cs typeface="Times New Roman"/>
              </a:rPr>
              <a:t>of </a:t>
            </a:r>
            <a:r>
              <a:rPr dirty="0" sz="1450" spc="-10">
                <a:latin typeface="Times New Roman"/>
                <a:cs typeface="Times New Roman"/>
              </a:rPr>
              <a:t>the Black  Arrow and proscribed </a:t>
            </a:r>
            <a:r>
              <a:rPr dirty="0" sz="1450" spc="-5">
                <a:latin typeface="Times New Roman"/>
                <a:cs typeface="Times New Roman"/>
              </a:rPr>
              <a:t>by </a:t>
            </a:r>
            <a:r>
              <a:rPr dirty="0" sz="1450" spc="-10">
                <a:latin typeface="Times New Roman"/>
                <a:cs typeface="Times New Roman"/>
              </a:rPr>
              <a:t>the victorious </a:t>
            </a:r>
            <a:r>
              <a:rPr dirty="0" sz="1450" spc="-25">
                <a:latin typeface="Times New Roman"/>
                <a:cs typeface="Times New Roman"/>
              </a:rPr>
              <a:t>Yorkists, </a:t>
            </a:r>
            <a:r>
              <a:rPr dirty="0" sz="1450" spc="-10">
                <a:latin typeface="Times New Roman"/>
                <a:cs typeface="Times New Roman"/>
              </a:rPr>
              <a:t>was Dick, also, to turn </a:t>
            </a:r>
            <a:r>
              <a:rPr dirty="0" sz="1450" spc="-5">
                <a:latin typeface="Times New Roman"/>
                <a:cs typeface="Times New Roman"/>
              </a:rPr>
              <a:t>upon  </a:t>
            </a:r>
            <a:r>
              <a:rPr dirty="0" sz="1450" spc="-10">
                <a:latin typeface="Times New Roman"/>
                <a:cs typeface="Times New Roman"/>
              </a:rPr>
              <a:t>the man who had nourished and taught him, who had severely punished,  indeed, </a:t>
            </a:r>
            <a:r>
              <a:rPr dirty="0" sz="1450" spc="-5">
                <a:latin typeface="Times New Roman"/>
                <a:cs typeface="Times New Roman"/>
              </a:rPr>
              <a:t>but </a:t>
            </a:r>
            <a:r>
              <a:rPr dirty="0" sz="1450" spc="-10">
                <a:latin typeface="Times New Roman"/>
                <a:cs typeface="Times New Roman"/>
              </a:rPr>
              <a:t>yet unwearyingly protected his </a:t>
            </a:r>
            <a:r>
              <a:rPr dirty="0" sz="1450" spc="-5">
                <a:latin typeface="Times New Roman"/>
                <a:cs typeface="Times New Roman"/>
              </a:rPr>
              <a:t>youth? </a:t>
            </a:r>
            <a:r>
              <a:rPr dirty="0" sz="1450" spc="-10">
                <a:latin typeface="Times New Roman"/>
                <a:cs typeface="Times New Roman"/>
              </a:rPr>
              <a:t>The </a:t>
            </a:r>
            <a:r>
              <a:rPr dirty="0" sz="1450" spc="-20">
                <a:latin typeface="Times New Roman"/>
                <a:cs typeface="Times New Roman"/>
              </a:rPr>
              <a:t>necessity, </a:t>
            </a:r>
            <a:r>
              <a:rPr dirty="0" sz="1450" spc="-10">
                <a:latin typeface="Times New Roman"/>
                <a:cs typeface="Times New Roman"/>
              </a:rPr>
              <a:t>if it should  prove to </a:t>
            </a:r>
            <a:r>
              <a:rPr dirty="0" sz="1450" spc="-5">
                <a:latin typeface="Times New Roman"/>
                <a:cs typeface="Times New Roman"/>
              </a:rPr>
              <a:t>be </a:t>
            </a:r>
            <a:r>
              <a:rPr dirty="0" sz="1450" spc="-10">
                <a:latin typeface="Times New Roman"/>
                <a:cs typeface="Times New Roman"/>
              </a:rPr>
              <a:t>one, was</a:t>
            </a:r>
            <a:r>
              <a:rPr dirty="0" sz="1450" spc="5">
                <a:latin typeface="Times New Roman"/>
                <a:cs typeface="Times New Roman"/>
              </a:rPr>
              <a:t> </a:t>
            </a:r>
            <a:r>
              <a:rPr dirty="0" sz="1450" spc="-10">
                <a:latin typeface="Times New Roman"/>
                <a:cs typeface="Times New Roman"/>
              </a:rPr>
              <a:t>cruel.</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“Pray Heaven </a:t>
            </a:r>
            <a:r>
              <a:rPr dirty="0" sz="1450" spc="-5">
                <a:latin typeface="Times New Roman"/>
                <a:cs typeface="Times New Roman"/>
              </a:rPr>
              <a:t>he be </a:t>
            </a:r>
            <a:r>
              <a:rPr dirty="0" sz="1450" spc="-10">
                <a:latin typeface="Times New Roman"/>
                <a:cs typeface="Times New Roman"/>
              </a:rPr>
              <a:t>innocent!” </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11430">
              <a:lnSpc>
                <a:spcPts val="1730"/>
              </a:lnSpc>
              <a:spcBef>
                <a:spcPts val="630"/>
              </a:spcBef>
            </a:pPr>
            <a:r>
              <a:rPr dirty="0" sz="1450" spc="-10">
                <a:latin typeface="Times New Roman"/>
                <a:cs typeface="Times New Roman"/>
              </a:rPr>
              <a:t>And then steps sounded </a:t>
            </a:r>
            <a:r>
              <a:rPr dirty="0" sz="1450" spc="-5">
                <a:latin typeface="Times New Roman"/>
                <a:cs typeface="Times New Roman"/>
              </a:rPr>
              <a:t>on </a:t>
            </a:r>
            <a:r>
              <a:rPr dirty="0" sz="1450" spc="-10">
                <a:latin typeface="Times New Roman"/>
                <a:cs typeface="Times New Roman"/>
              </a:rPr>
              <a:t>the flagging, and Sir Oliver came gravely towards  the lad.</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“One seeketh </a:t>
            </a:r>
            <a:r>
              <a:rPr dirty="0" sz="1450" spc="-5">
                <a:latin typeface="Times New Roman"/>
                <a:cs typeface="Times New Roman"/>
              </a:rPr>
              <a:t>you </a:t>
            </a:r>
            <a:r>
              <a:rPr dirty="0" sz="1450" spc="-20">
                <a:latin typeface="Times New Roman"/>
                <a:cs typeface="Times New Roman"/>
              </a:rPr>
              <a:t>earnestly,” </a:t>
            </a:r>
            <a:r>
              <a:rPr dirty="0" sz="1450" spc="-10">
                <a:latin typeface="Times New Roman"/>
                <a:cs typeface="Times New Roman"/>
              </a:rPr>
              <a:t>said</a:t>
            </a:r>
            <a:r>
              <a:rPr dirty="0" sz="1450" spc="2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10160">
              <a:lnSpc>
                <a:spcPts val="1730"/>
              </a:lnSpc>
              <a:spcBef>
                <a:spcPts val="630"/>
              </a:spcBef>
            </a:pPr>
            <a:r>
              <a:rPr dirty="0" sz="1450" spc="-10">
                <a:latin typeface="Times New Roman"/>
                <a:cs typeface="Times New Roman"/>
              </a:rPr>
              <a:t>“I am </a:t>
            </a:r>
            <a:r>
              <a:rPr dirty="0" sz="1450" spc="-5">
                <a:latin typeface="Times New Roman"/>
                <a:cs typeface="Times New Roman"/>
              </a:rPr>
              <a:t>upon </a:t>
            </a:r>
            <a:r>
              <a:rPr dirty="0" sz="1450" spc="-10">
                <a:latin typeface="Times New Roman"/>
                <a:cs typeface="Times New Roman"/>
              </a:rPr>
              <a:t>the </a:t>
            </a:r>
            <a:r>
              <a:rPr dirty="0" sz="1450" spc="-35">
                <a:latin typeface="Times New Roman"/>
                <a:cs typeface="Times New Roman"/>
              </a:rPr>
              <a:t>way, </a:t>
            </a:r>
            <a:r>
              <a:rPr dirty="0" sz="1450" spc="-5">
                <a:latin typeface="Times New Roman"/>
                <a:cs typeface="Times New Roman"/>
              </a:rPr>
              <a:t>good </a:t>
            </a:r>
            <a:r>
              <a:rPr dirty="0" sz="1450" spc="-10">
                <a:latin typeface="Times New Roman"/>
                <a:cs typeface="Times New Roman"/>
              </a:rPr>
              <a:t>Richard,” said the priest. “It is this </a:t>
            </a:r>
            <a:r>
              <a:rPr dirty="0" sz="1450" spc="-5">
                <a:latin typeface="Times New Roman"/>
                <a:cs typeface="Times New Roman"/>
              </a:rPr>
              <a:t>poor </a:t>
            </a:r>
            <a:r>
              <a:rPr dirty="0" sz="1450" spc="-20">
                <a:latin typeface="Times New Roman"/>
                <a:cs typeface="Times New Roman"/>
              </a:rPr>
              <a:t>Carter.  </a:t>
            </a:r>
            <a:r>
              <a:rPr dirty="0" sz="1450" spc="-10">
                <a:latin typeface="Times New Roman"/>
                <a:cs typeface="Times New Roman"/>
              </a:rPr>
              <a:t>Alack, </a:t>
            </a:r>
            <a:r>
              <a:rPr dirty="0" sz="1450" spc="-5">
                <a:latin typeface="Times New Roman"/>
                <a:cs typeface="Times New Roman"/>
              </a:rPr>
              <a:t>he </a:t>
            </a:r>
            <a:r>
              <a:rPr dirty="0" sz="1450" spc="-10">
                <a:latin typeface="Times New Roman"/>
                <a:cs typeface="Times New Roman"/>
              </a:rPr>
              <a:t>is beyond</a:t>
            </a:r>
            <a:r>
              <a:rPr dirty="0" sz="1450">
                <a:latin typeface="Times New Roman"/>
                <a:cs typeface="Times New Roman"/>
              </a:rPr>
              <a:t> </a:t>
            </a:r>
            <a:r>
              <a:rPr dirty="0" sz="1450" spc="-10">
                <a:latin typeface="Times New Roman"/>
                <a:cs typeface="Times New Roman"/>
              </a:rPr>
              <a:t>cure.”</a:t>
            </a:r>
            <a:endParaRPr sz="1450">
              <a:latin typeface="Times New Roman"/>
              <a:cs typeface="Times New Roman"/>
            </a:endParaRPr>
          </a:p>
          <a:p>
            <a:pPr marL="12700" marR="1384935">
              <a:lnSpc>
                <a:spcPts val="2300"/>
              </a:lnSpc>
              <a:spcBef>
                <a:spcPts val="120"/>
              </a:spcBef>
            </a:pPr>
            <a:r>
              <a:rPr dirty="0" sz="1450" spc="-10">
                <a:latin typeface="Times New Roman"/>
                <a:cs typeface="Times New Roman"/>
              </a:rPr>
              <a:t>“And yet his soul is sicker than his </a:t>
            </a:r>
            <a:r>
              <a:rPr dirty="0" sz="1450" spc="-20">
                <a:latin typeface="Times New Roman"/>
                <a:cs typeface="Times New Roman"/>
              </a:rPr>
              <a:t>body,” </a:t>
            </a:r>
            <a:r>
              <a:rPr dirty="0" sz="1450" spc="-10">
                <a:latin typeface="Times New Roman"/>
                <a:cs typeface="Times New Roman"/>
              </a:rPr>
              <a:t>answered Dick.  “Have </a:t>
            </a:r>
            <a:r>
              <a:rPr dirty="0" sz="1450" spc="-5">
                <a:latin typeface="Times New Roman"/>
                <a:cs typeface="Times New Roman"/>
              </a:rPr>
              <a:t>ye </a:t>
            </a:r>
            <a:r>
              <a:rPr dirty="0" sz="1450" spc="-10">
                <a:latin typeface="Times New Roman"/>
                <a:cs typeface="Times New Roman"/>
              </a:rPr>
              <a:t>seen him?” asked Sir </a:t>
            </a:r>
            <a:r>
              <a:rPr dirty="0" sz="1450" spc="-20">
                <a:latin typeface="Times New Roman"/>
                <a:cs typeface="Times New Roman"/>
              </a:rPr>
              <a:t>Oliver,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manifest start.  “I </a:t>
            </a:r>
            <a:r>
              <a:rPr dirty="0" sz="1450" spc="-5">
                <a:latin typeface="Times New Roman"/>
                <a:cs typeface="Times New Roman"/>
              </a:rPr>
              <a:t>do but </a:t>
            </a:r>
            <a:r>
              <a:rPr dirty="0" sz="1450" spc="-10">
                <a:latin typeface="Times New Roman"/>
                <a:cs typeface="Times New Roman"/>
              </a:rPr>
              <a:t>come from him,” replied</a:t>
            </a:r>
            <a:r>
              <a:rPr dirty="0" sz="1450" spc="1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marL="12700" marR="10160">
              <a:lnSpc>
                <a:spcPts val="1730"/>
              </a:lnSpc>
              <a:spcBef>
                <a:spcPts val="470"/>
              </a:spcBef>
            </a:pPr>
            <a:r>
              <a:rPr dirty="0" sz="1450" spc="-10">
                <a:latin typeface="Times New Roman"/>
                <a:cs typeface="Times New Roman"/>
              </a:rPr>
              <a:t>“What said he? what said he?” snapped the priest, with extraordinary  eagerness.</a:t>
            </a:r>
            <a:endParaRPr sz="1450">
              <a:latin typeface="Times New Roman"/>
              <a:cs typeface="Times New Roman"/>
            </a:endParaRPr>
          </a:p>
          <a:p>
            <a:pPr marL="12700">
              <a:lnSpc>
                <a:spcPct val="100000"/>
              </a:lnSpc>
              <a:spcBef>
                <a:spcPts val="505"/>
              </a:spcBef>
            </a:pPr>
            <a:r>
              <a:rPr dirty="0" sz="1450" spc="-10">
                <a:latin typeface="Times New Roman"/>
                <a:cs typeface="Times New Roman"/>
              </a:rPr>
              <a:t>“He </a:t>
            </a:r>
            <a:r>
              <a:rPr dirty="0" sz="1450" spc="-5">
                <a:latin typeface="Times New Roman"/>
                <a:cs typeface="Times New Roman"/>
              </a:rPr>
              <a:t>but </a:t>
            </a:r>
            <a:r>
              <a:rPr dirty="0" sz="1450" spc="-10">
                <a:latin typeface="Times New Roman"/>
                <a:cs typeface="Times New Roman"/>
              </a:rPr>
              <a:t>cried for </a:t>
            </a:r>
            <a:r>
              <a:rPr dirty="0" sz="1450" spc="-5">
                <a:latin typeface="Times New Roman"/>
                <a:cs typeface="Times New Roman"/>
              </a:rPr>
              <a:t>you </a:t>
            </a:r>
            <a:r>
              <a:rPr dirty="0" sz="1450" spc="-10">
                <a:latin typeface="Times New Roman"/>
                <a:cs typeface="Times New Roman"/>
              </a:rPr>
              <a:t>the more </a:t>
            </a:r>
            <a:r>
              <a:rPr dirty="0" sz="1450" spc="-20">
                <a:latin typeface="Times New Roman"/>
                <a:cs typeface="Times New Roman"/>
              </a:rPr>
              <a:t>piteously, </a:t>
            </a:r>
            <a:r>
              <a:rPr dirty="0" sz="1450" spc="-10">
                <a:latin typeface="Times New Roman"/>
                <a:cs typeface="Times New Roman"/>
              </a:rPr>
              <a:t>Sir </a:t>
            </a:r>
            <a:r>
              <a:rPr dirty="0" sz="1450" spc="-20">
                <a:latin typeface="Times New Roman"/>
                <a:cs typeface="Times New Roman"/>
              </a:rPr>
              <a:t>Oliver. </a:t>
            </a:r>
            <a:r>
              <a:rPr dirty="0" sz="1450" spc="-10">
                <a:latin typeface="Times New Roman"/>
                <a:cs typeface="Times New Roman"/>
              </a:rPr>
              <a:t>It were well </a:t>
            </a:r>
            <a:r>
              <a:rPr dirty="0" sz="1450" spc="-5">
                <a:latin typeface="Times New Roman"/>
                <a:cs typeface="Times New Roman"/>
              </a:rPr>
              <a:t>done </a:t>
            </a:r>
            <a:r>
              <a:rPr dirty="0" sz="1450" spc="-10">
                <a:latin typeface="Times New Roman"/>
                <a:cs typeface="Times New Roman"/>
              </a:rPr>
              <a:t>to</a:t>
            </a:r>
            <a:r>
              <a:rPr dirty="0" sz="1450" spc="-175">
                <a:latin typeface="Times New Roman"/>
                <a:cs typeface="Times New Roman"/>
              </a:rPr>
              <a:t> </a:t>
            </a:r>
            <a:r>
              <a:rPr dirty="0" sz="1450" spc="-5">
                <a:latin typeface="Times New Roman"/>
                <a:cs typeface="Times New Roman"/>
              </a:rPr>
              <a:t>go</a:t>
            </a:r>
            <a:endParaRPr sz="145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075" cy="946467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the </a:t>
            </a:r>
            <a:r>
              <a:rPr dirty="0" sz="1450" spc="-20">
                <a:latin typeface="Times New Roman"/>
                <a:cs typeface="Times New Roman"/>
              </a:rPr>
              <a:t>faster, </a:t>
            </a:r>
            <a:r>
              <a:rPr dirty="0" sz="1450" spc="-10">
                <a:latin typeface="Times New Roman"/>
                <a:cs typeface="Times New Roman"/>
              </a:rPr>
              <a:t>for his </a:t>
            </a:r>
            <a:r>
              <a:rPr dirty="0" sz="1450" spc="-5">
                <a:latin typeface="Times New Roman"/>
                <a:cs typeface="Times New Roman"/>
              </a:rPr>
              <a:t>hurt </a:t>
            </a:r>
            <a:r>
              <a:rPr dirty="0" sz="1450" spc="-10">
                <a:latin typeface="Times New Roman"/>
                <a:cs typeface="Times New Roman"/>
              </a:rPr>
              <a:t>is grievous,” returned the</a:t>
            </a:r>
            <a:r>
              <a:rPr dirty="0" sz="1450" spc="50">
                <a:latin typeface="Times New Roman"/>
                <a:cs typeface="Times New Roman"/>
              </a:rPr>
              <a:t> </a:t>
            </a:r>
            <a:r>
              <a:rPr dirty="0" sz="1450" spc="-10">
                <a:latin typeface="Times New Roman"/>
                <a:cs typeface="Times New Roman"/>
              </a:rPr>
              <a:t>lad.</a:t>
            </a:r>
            <a:endParaRPr sz="1450">
              <a:latin typeface="Times New Roman"/>
              <a:cs typeface="Times New Roman"/>
            </a:endParaRPr>
          </a:p>
          <a:p>
            <a:pPr algn="just" marL="12700" marR="10160">
              <a:lnSpc>
                <a:spcPts val="1730"/>
              </a:lnSpc>
              <a:spcBef>
                <a:spcPts val="630"/>
              </a:spcBef>
            </a:pPr>
            <a:r>
              <a:rPr dirty="0" sz="1450" spc="-10">
                <a:latin typeface="Times New Roman"/>
                <a:cs typeface="Times New Roman"/>
              </a:rPr>
              <a:t>“I am straight for him,” was the </a:t>
            </a:r>
            <a:r>
              <a:rPr dirty="0" sz="1450" spc="-25">
                <a:latin typeface="Times New Roman"/>
                <a:cs typeface="Times New Roman"/>
              </a:rPr>
              <a:t>reply. </a:t>
            </a:r>
            <a:r>
              <a:rPr dirty="0" sz="1450" spc="-30">
                <a:latin typeface="Times New Roman"/>
                <a:cs typeface="Times New Roman"/>
              </a:rPr>
              <a:t>“Well, </a:t>
            </a:r>
            <a:r>
              <a:rPr dirty="0" sz="1450" spc="-10">
                <a:latin typeface="Times New Roman"/>
                <a:cs typeface="Times New Roman"/>
              </a:rPr>
              <a:t>we have all </a:t>
            </a:r>
            <a:r>
              <a:rPr dirty="0" sz="1450" spc="-5">
                <a:latin typeface="Times New Roman"/>
                <a:cs typeface="Times New Roman"/>
              </a:rPr>
              <a:t>our </a:t>
            </a:r>
            <a:r>
              <a:rPr dirty="0" sz="1450" spc="-10">
                <a:latin typeface="Times New Roman"/>
                <a:cs typeface="Times New Roman"/>
              </a:rPr>
              <a:t>sins. </a:t>
            </a:r>
            <a:r>
              <a:rPr dirty="0" sz="1450" spc="-70">
                <a:latin typeface="Times New Roman"/>
                <a:cs typeface="Times New Roman"/>
              </a:rPr>
              <a:t>We </a:t>
            </a:r>
            <a:r>
              <a:rPr dirty="0" sz="1450" spc="-10">
                <a:latin typeface="Times New Roman"/>
                <a:cs typeface="Times New Roman"/>
              </a:rPr>
              <a:t>must all  come to </a:t>
            </a:r>
            <a:r>
              <a:rPr dirty="0" sz="1450" spc="-5">
                <a:latin typeface="Times New Roman"/>
                <a:cs typeface="Times New Roman"/>
              </a:rPr>
              <a:t>our </a:t>
            </a:r>
            <a:r>
              <a:rPr dirty="0" sz="1450" spc="-10">
                <a:latin typeface="Times New Roman"/>
                <a:cs typeface="Times New Roman"/>
              </a:rPr>
              <a:t>latter </a:t>
            </a:r>
            <a:r>
              <a:rPr dirty="0" sz="1450" spc="-30">
                <a:latin typeface="Times New Roman"/>
                <a:cs typeface="Times New Roman"/>
              </a:rPr>
              <a:t>day, </a:t>
            </a:r>
            <a:r>
              <a:rPr dirty="0" sz="1450" spc="-5">
                <a:latin typeface="Times New Roman"/>
                <a:cs typeface="Times New Roman"/>
              </a:rPr>
              <a:t>good</a:t>
            </a:r>
            <a:r>
              <a:rPr dirty="0" sz="1450" spc="30">
                <a:latin typeface="Times New Roman"/>
                <a:cs typeface="Times New Roman"/>
              </a:rPr>
              <a:t> </a:t>
            </a:r>
            <a:r>
              <a:rPr dirty="0" sz="1450" spc="-10">
                <a:latin typeface="Times New Roman"/>
                <a:cs typeface="Times New Roman"/>
              </a:rPr>
              <a:t>Richard.”</a:t>
            </a:r>
            <a:endParaRPr sz="1450">
              <a:latin typeface="Times New Roman"/>
              <a:cs typeface="Times New Roman"/>
            </a:endParaRPr>
          </a:p>
          <a:p>
            <a:pPr algn="just" marL="12700">
              <a:lnSpc>
                <a:spcPct val="100000"/>
              </a:lnSpc>
              <a:spcBef>
                <a:spcPts val="509"/>
              </a:spcBef>
            </a:pPr>
            <a:r>
              <a:rPr dirty="0" sz="1450" spc="-65">
                <a:latin typeface="Times New Roman"/>
                <a:cs typeface="Times New Roman"/>
              </a:rPr>
              <a:t>“Ay, </a:t>
            </a:r>
            <a:r>
              <a:rPr dirty="0" sz="1450" spc="-10">
                <a:latin typeface="Times New Roman"/>
                <a:cs typeface="Times New Roman"/>
              </a:rPr>
              <a:t>sir; and it were well if we all came </a:t>
            </a:r>
            <a:r>
              <a:rPr dirty="0" sz="1450" spc="-20">
                <a:latin typeface="Times New Roman"/>
                <a:cs typeface="Times New Roman"/>
              </a:rPr>
              <a:t>fairly,” </a:t>
            </a:r>
            <a:r>
              <a:rPr dirty="0" sz="1450" spc="-10">
                <a:latin typeface="Times New Roman"/>
                <a:cs typeface="Times New Roman"/>
              </a:rPr>
              <a:t>answered</a:t>
            </a:r>
            <a:r>
              <a:rPr dirty="0" sz="1450" spc="12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a:lnSpc>
                <a:spcPct val="100000"/>
              </a:lnSpc>
              <a:spcBef>
                <a:spcPts val="560"/>
              </a:spcBef>
            </a:pPr>
            <a:r>
              <a:rPr dirty="0" sz="1450" spc="-10">
                <a:latin typeface="Times New Roman"/>
                <a:cs typeface="Times New Roman"/>
              </a:rPr>
              <a:t>The priest dropped his eyes, and with an inaudible benediction hurried</a:t>
            </a:r>
            <a:r>
              <a:rPr dirty="0" sz="1450" spc="110">
                <a:latin typeface="Times New Roman"/>
                <a:cs typeface="Times New Roman"/>
              </a:rPr>
              <a:t> </a:t>
            </a:r>
            <a:r>
              <a:rPr dirty="0" sz="1450" spc="-5">
                <a:latin typeface="Times New Roman"/>
                <a:cs typeface="Times New Roman"/>
              </a:rPr>
              <a:t>on.</a:t>
            </a:r>
            <a:endParaRPr sz="1450">
              <a:latin typeface="Times New Roman"/>
              <a:cs typeface="Times New Roman"/>
            </a:endParaRPr>
          </a:p>
          <a:p>
            <a:pPr algn="just" marL="12700" marR="6350">
              <a:lnSpc>
                <a:spcPts val="1730"/>
              </a:lnSpc>
              <a:spcBef>
                <a:spcPts val="635"/>
              </a:spcBef>
            </a:pPr>
            <a:r>
              <a:rPr dirty="0" sz="1450" spc="-10">
                <a:latin typeface="Times New Roman"/>
                <a:cs typeface="Times New Roman"/>
              </a:rPr>
              <a:t>“He, too!” </a:t>
            </a:r>
            <a:r>
              <a:rPr dirty="0" sz="1450" spc="-5">
                <a:latin typeface="Times New Roman"/>
                <a:cs typeface="Times New Roman"/>
              </a:rPr>
              <a:t>thought </a:t>
            </a:r>
            <a:r>
              <a:rPr dirty="0" sz="1450" spc="-10">
                <a:latin typeface="Times New Roman"/>
                <a:cs typeface="Times New Roman"/>
              </a:rPr>
              <a:t>Dick—“he, that taught me in piety! </a:t>
            </a:r>
            <a:r>
              <a:rPr dirty="0" sz="1450" spc="-35">
                <a:latin typeface="Times New Roman"/>
                <a:cs typeface="Times New Roman"/>
              </a:rPr>
              <a:t>Nay, </a:t>
            </a:r>
            <a:r>
              <a:rPr dirty="0" sz="1450" spc="-10">
                <a:latin typeface="Times New Roman"/>
                <a:cs typeface="Times New Roman"/>
              </a:rPr>
              <a:t>then, what </a:t>
            </a:r>
            <a:r>
              <a:rPr dirty="0" sz="1450" spc="-5">
                <a:latin typeface="Times New Roman"/>
                <a:cs typeface="Times New Roman"/>
              </a:rPr>
              <a:t>a  </a:t>
            </a:r>
            <a:r>
              <a:rPr dirty="0" sz="1450" spc="-10">
                <a:latin typeface="Times New Roman"/>
                <a:cs typeface="Times New Roman"/>
              </a:rPr>
              <a:t>world is this, if all that care for me </a:t>
            </a:r>
            <a:r>
              <a:rPr dirty="0" sz="1450" spc="-5">
                <a:latin typeface="Times New Roman"/>
                <a:cs typeface="Times New Roman"/>
              </a:rPr>
              <a:t>be </a:t>
            </a:r>
            <a:r>
              <a:rPr dirty="0" sz="1450" spc="-10">
                <a:latin typeface="Times New Roman"/>
                <a:cs typeface="Times New Roman"/>
              </a:rPr>
              <a:t>blood-guilty </a:t>
            </a:r>
            <a:r>
              <a:rPr dirty="0" sz="1450" spc="-5">
                <a:latin typeface="Times New Roman"/>
                <a:cs typeface="Times New Roman"/>
              </a:rPr>
              <a:t>of </a:t>
            </a:r>
            <a:r>
              <a:rPr dirty="0" sz="1450" spc="-10">
                <a:latin typeface="Times New Roman"/>
                <a:cs typeface="Times New Roman"/>
              </a:rPr>
              <a:t>my </a:t>
            </a:r>
            <a:r>
              <a:rPr dirty="0" sz="1450" spc="-15">
                <a:latin typeface="Times New Roman"/>
                <a:cs typeface="Times New Roman"/>
              </a:rPr>
              <a:t>father’s </a:t>
            </a:r>
            <a:r>
              <a:rPr dirty="0" sz="1450" spc="-10">
                <a:latin typeface="Times New Roman"/>
                <a:cs typeface="Times New Roman"/>
              </a:rPr>
              <a:t>death?  </a:t>
            </a:r>
            <a:r>
              <a:rPr dirty="0" sz="1450" spc="-25">
                <a:latin typeface="Times New Roman"/>
                <a:cs typeface="Times New Roman"/>
              </a:rPr>
              <a:t>Vengeance! </a:t>
            </a:r>
            <a:r>
              <a:rPr dirty="0" sz="1450" spc="-10">
                <a:latin typeface="Times New Roman"/>
                <a:cs typeface="Times New Roman"/>
              </a:rPr>
              <a:t>Alas! what </a:t>
            </a:r>
            <a:r>
              <a:rPr dirty="0" sz="1450" spc="-5">
                <a:latin typeface="Times New Roman"/>
                <a:cs typeface="Times New Roman"/>
              </a:rPr>
              <a:t>a </a:t>
            </a:r>
            <a:r>
              <a:rPr dirty="0" sz="1450" spc="-10">
                <a:latin typeface="Times New Roman"/>
                <a:cs typeface="Times New Roman"/>
              </a:rPr>
              <a:t>sore fate is mine, if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avenged </a:t>
            </a:r>
            <a:r>
              <a:rPr dirty="0" sz="1450" spc="-5">
                <a:latin typeface="Times New Roman"/>
                <a:cs typeface="Times New Roman"/>
              </a:rPr>
              <a:t>upon </a:t>
            </a:r>
            <a:r>
              <a:rPr dirty="0" sz="1450" spc="-10">
                <a:latin typeface="Times New Roman"/>
                <a:cs typeface="Times New Roman"/>
              </a:rPr>
              <a:t>my  friends!”</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The </a:t>
            </a:r>
            <a:r>
              <a:rPr dirty="0" sz="1450" spc="-5">
                <a:latin typeface="Times New Roman"/>
                <a:cs typeface="Times New Roman"/>
              </a:rPr>
              <a:t>thought put </a:t>
            </a:r>
            <a:r>
              <a:rPr dirty="0" sz="1450" spc="-10">
                <a:latin typeface="Times New Roman"/>
                <a:cs typeface="Times New Roman"/>
              </a:rPr>
              <a:t>Matcham in his head. He smiled at the remembrance </a:t>
            </a:r>
            <a:r>
              <a:rPr dirty="0" sz="1450" spc="-5">
                <a:latin typeface="Times New Roman"/>
                <a:cs typeface="Times New Roman"/>
              </a:rPr>
              <a:t>of </a:t>
            </a:r>
            <a:r>
              <a:rPr dirty="0" sz="1450" spc="-10">
                <a:latin typeface="Times New Roman"/>
                <a:cs typeface="Times New Roman"/>
              </a:rPr>
              <a:t>his  strange companion, and then wondered where </a:t>
            </a:r>
            <a:r>
              <a:rPr dirty="0" sz="1450" spc="-5">
                <a:latin typeface="Times New Roman"/>
                <a:cs typeface="Times New Roman"/>
              </a:rPr>
              <a:t>he </a:t>
            </a:r>
            <a:r>
              <a:rPr dirty="0" sz="1450" spc="-10">
                <a:latin typeface="Times New Roman"/>
                <a:cs typeface="Times New Roman"/>
              </a:rPr>
              <a:t>was. Ever since they had  come together to the doors </a:t>
            </a:r>
            <a:r>
              <a:rPr dirty="0" sz="1450" spc="-5">
                <a:latin typeface="Times New Roman"/>
                <a:cs typeface="Times New Roman"/>
              </a:rPr>
              <a:t>of </a:t>
            </a:r>
            <a:r>
              <a:rPr dirty="0" sz="1450" spc="-10">
                <a:latin typeface="Times New Roman"/>
                <a:cs typeface="Times New Roman"/>
              </a:rPr>
              <a:t>the Moat House the </a:t>
            </a:r>
            <a:r>
              <a:rPr dirty="0" sz="1450" spc="-5">
                <a:latin typeface="Times New Roman"/>
                <a:cs typeface="Times New Roman"/>
              </a:rPr>
              <a:t>younger </a:t>
            </a:r>
            <a:r>
              <a:rPr dirty="0" sz="1450" spc="-10">
                <a:latin typeface="Times New Roman"/>
                <a:cs typeface="Times New Roman"/>
              </a:rPr>
              <a:t>lad had  disappeared, and Dick began to weary for </a:t>
            </a:r>
            <a:r>
              <a:rPr dirty="0" sz="1450" spc="-5">
                <a:latin typeface="Times New Roman"/>
                <a:cs typeface="Times New Roman"/>
              </a:rPr>
              <a:t>a </a:t>
            </a:r>
            <a:r>
              <a:rPr dirty="0" sz="1450" spc="-10">
                <a:latin typeface="Times New Roman"/>
                <a:cs typeface="Times New Roman"/>
              </a:rPr>
              <a:t>word with</a:t>
            </a:r>
            <a:r>
              <a:rPr dirty="0" sz="1450" spc="4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About an </a:t>
            </a:r>
            <a:r>
              <a:rPr dirty="0" sz="1450" spc="-5">
                <a:latin typeface="Times New Roman"/>
                <a:cs typeface="Times New Roman"/>
              </a:rPr>
              <a:t>hour </a:t>
            </a:r>
            <a:r>
              <a:rPr dirty="0" sz="1450" spc="-20">
                <a:latin typeface="Times New Roman"/>
                <a:cs typeface="Times New Roman"/>
              </a:rPr>
              <a:t>after, </a:t>
            </a:r>
            <a:r>
              <a:rPr dirty="0" sz="1450" spc="-10">
                <a:latin typeface="Times New Roman"/>
                <a:cs typeface="Times New Roman"/>
              </a:rPr>
              <a:t>mass being somewhat hastily run through </a:t>
            </a:r>
            <a:r>
              <a:rPr dirty="0" sz="1450" spc="-5">
                <a:latin typeface="Times New Roman"/>
                <a:cs typeface="Times New Roman"/>
              </a:rPr>
              <a:t>by </a:t>
            </a:r>
            <a:r>
              <a:rPr dirty="0" sz="1450" spc="-10">
                <a:latin typeface="Times New Roman"/>
                <a:cs typeface="Times New Roman"/>
              </a:rPr>
              <a:t>Sir </a:t>
            </a:r>
            <a:r>
              <a:rPr dirty="0" sz="1450" spc="-20">
                <a:latin typeface="Times New Roman"/>
                <a:cs typeface="Times New Roman"/>
              </a:rPr>
              <a:t>Oliver,  </a:t>
            </a:r>
            <a:r>
              <a:rPr dirty="0" sz="1450" spc="-10">
                <a:latin typeface="Times New Roman"/>
                <a:cs typeface="Times New Roman"/>
              </a:rPr>
              <a:t>the company gathered in the hall for </a:t>
            </a:r>
            <a:r>
              <a:rPr dirty="0" sz="1450" spc="-20">
                <a:latin typeface="Times New Roman"/>
                <a:cs typeface="Times New Roman"/>
              </a:rPr>
              <a:t>dinner. </a:t>
            </a:r>
            <a:r>
              <a:rPr dirty="0" sz="1450" spc="-10">
                <a:latin typeface="Times New Roman"/>
                <a:cs typeface="Times New Roman"/>
              </a:rPr>
              <a:t>It was </a:t>
            </a:r>
            <a:r>
              <a:rPr dirty="0" sz="1450" spc="-5">
                <a:latin typeface="Times New Roman"/>
                <a:cs typeface="Times New Roman"/>
              </a:rPr>
              <a:t>a long, </a:t>
            </a:r>
            <a:r>
              <a:rPr dirty="0" sz="1450" spc="-10">
                <a:latin typeface="Times New Roman"/>
                <a:cs typeface="Times New Roman"/>
              </a:rPr>
              <a:t>low apartment,  strewn with green rushes, and the walls </a:t>
            </a:r>
            <a:r>
              <a:rPr dirty="0" sz="1450" spc="-5">
                <a:latin typeface="Times New Roman"/>
                <a:cs typeface="Times New Roman"/>
              </a:rPr>
              <a:t>hung </a:t>
            </a:r>
            <a:r>
              <a:rPr dirty="0" sz="1450" spc="-10">
                <a:latin typeface="Times New Roman"/>
                <a:cs typeface="Times New Roman"/>
              </a:rPr>
              <a:t>with arras in </a:t>
            </a:r>
            <a:r>
              <a:rPr dirty="0" sz="1450" spc="-5">
                <a:latin typeface="Times New Roman"/>
                <a:cs typeface="Times New Roman"/>
              </a:rPr>
              <a:t>a </a:t>
            </a:r>
            <a:r>
              <a:rPr dirty="0" sz="1450" spc="-10">
                <a:latin typeface="Times New Roman"/>
                <a:cs typeface="Times New Roman"/>
              </a:rPr>
              <a:t>design </a:t>
            </a:r>
            <a:r>
              <a:rPr dirty="0" sz="1450" spc="-5">
                <a:latin typeface="Times New Roman"/>
                <a:cs typeface="Times New Roman"/>
              </a:rPr>
              <a:t>of </a:t>
            </a:r>
            <a:r>
              <a:rPr dirty="0" sz="1450" spc="-10">
                <a:latin typeface="Times New Roman"/>
                <a:cs typeface="Times New Roman"/>
              </a:rPr>
              <a:t>savage  men and questing </a:t>
            </a:r>
            <a:r>
              <a:rPr dirty="0" sz="1450" spc="-5">
                <a:latin typeface="Times New Roman"/>
                <a:cs typeface="Times New Roman"/>
              </a:rPr>
              <a:t>bloodhounds; </a:t>
            </a:r>
            <a:r>
              <a:rPr dirty="0" sz="1450" spc="-10">
                <a:latin typeface="Times New Roman"/>
                <a:cs typeface="Times New Roman"/>
              </a:rPr>
              <a:t>here and there </a:t>
            </a:r>
            <a:r>
              <a:rPr dirty="0" sz="1450" spc="-5">
                <a:latin typeface="Times New Roman"/>
                <a:cs typeface="Times New Roman"/>
              </a:rPr>
              <a:t>hung </a:t>
            </a:r>
            <a:r>
              <a:rPr dirty="0" sz="1450" spc="-10">
                <a:latin typeface="Times New Roman"/>
                <a:cs typeface="Times New Roman"/>
              </a:rPr>
              <a:t>spears and bows and  bucklers; </a:t>
            </a:r>
            <a:r>
              <a:rPr dirty="0" sz="1450" spc="-5">
                <a:latin typeface="Times New Roman"/>
                <a:cs typeface="Times New Roman"/>
              </a:rPr>
              <a:t>a </a:t>
            </a:r>
            <a:r>
              <a:rPr dirty="0" sz="1450" spc="-10">
                <a:latin typeface="Times New Roman"/>
                <a:cs typeface="Times New Roman"/>
              </a:rPr>
              <a:t>fire blazed in the big chimney; there were arras-covered benches  round the wall, and in the midst the table, fairly spread, awaited the arrival </a:t>
            </a:r>
            <a:r>
              <a:rPr dirty="0" sz="1450" spc="-5">
                <a:latin typeface="Times New Roman"/>
                <a:cs typeface="Times New Roman"/>
              </a:rPr>
              <a:t>of  </a:t>
            </a:r>
            <a:r>
              <a:rPr dirty="0" sz="1450" spc="-10">
                <a:latin typeface="Times New Roman"/>
                <a:cs typeface="Times New Roman"/>
              </a:rPr>
              <a:t>the diners. Neither Sir Daniel </a:t>
            </a:r>
            <a:r>
              <a:rPr dirty="0" sz="1450" spc="-5">
                <a:latin typeface="Times New Roman"/>
                <a:cs typeface="Times New Roman"/>
              </a:rPr>
              <a:t>nor </a:t>
            </a:r>
            <a:r>
              <a:rPr dirty="0" sz="1450" spc="-10">
                <a:latin typeface="Times New Roman"/>
                <a:cs typeface="Times New Roman"/>
              </a:rPr>
              <a:t>his lady made their appearance. Sir Oliver  himself was absent, and here again there was </a:t>
            </a:r>
            <a:r>
              <a:rPr dirty="0" sz="1450" spc="-5">
                <a:latin typeface="Times New Roman"/>
                <a:cs typeface="Times New Roman"/>
              </a:rPr>
              <a:t>no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Matcham. Dick  began to grow alarmed, to recall his </a:t>
            </a:r>
            <a:r>
              <a:rPr dirty="0" sz="1450" spc="-15">
                <a:latin typeface="Times New Roman"/>
                <a:cs typeface="Times New Roman"/>
              </a:rPr>
              <a:t>companion’s </a:t>
            </a:r>
            <a:r>
              <a:rPr dirty="0" sz="1450" spc="-10">
                <a:latin typeface="Times New Roman"/>
                <a:cs typeface="Times New Roman"/>
              </a:rPr>
              <a:t>melancholy forebodings, and  to wonder to himself if any </a:t>
            </a:r>
            <a:r>
              <a:rPr dirty="0" sz="1450" spc="-5">
                <a:latin typeface="Times New Roman"/>
                <a:cs typeface="Times New Roman"/>
              </a:rPr>
              <a:t>foul </a:t>
            </a:r>
            <a:r>
              <a:rPr dirty="0" sz="1450" spc="-10">
                <a:latin typeface="Times New Roman"/>
                <a:cs typeface="Times New Roman"/>
              </a:rPr>
              <a:t>play had befallen him in that</a:t>
            </a:r>
            <a:r>
              <a:rPr dirty="0" sz="1450" spc="8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a:lnSpc>
                <a:spcPct val="100000"/>
              </a:lnSpc>
              <a:spcBef>
                <a:spcPts val="495"/>
              </a:spcBef>
            </a:pPr>
            <a:r>
              <a:rPr dirty="0" sz="1450" spc="-10">
                <a:latin typeface="Times New Roman"/>
                <a:cs typeface="Times New Roman"/>
              </a:rPr>
              <a:t>After dinner </a:t>
            </a:r>
            <a:r>
              <a:rPr dirty="0" sz="1450" spc="-5">
                <a:latin typeface="Times New Roman"/>
                <a:cs typeface="Times New Roman"/>
              </a:rPr>
              <a:t>he </a:t>
            </a:r>
            <a:r>
              <a:rPr dirty="0" sz="1450" spc="-10">
                <a:latin typeface="Times New Roman"/>
                <a:cs typeface="Times New Roman"/>
              </a:rPr>
              <a:t>found Goody Hatch, who was hurrying to my Lady</a:t>
            </a:r>
            <a:r>
              <a:rPr dirty="0" sz="1450" spc="110">
                <a:latin typeface="Times New Roman"/>
                <a:cs typeface="Times New Roman"/>
              </a:rPr>
              <a:t> </a:t>
            </a:r>
            <a:r>
              <a:rPr dirty="0" sz="1450" spc="-20">
                <a:latin typeface="Times New Roman"/>
                <a:cs typeface="Times New Roman"/>
              </a:rPr>
              <a:t>Brackley.</a:t>
            </a:r>
            <a:endParaRPr sz="1450">
              <a:latin typeface="Times New Roman"/>
              <a:cs typeface="Times New Roman"/>
            </a:endParaRPr>
          </a:p>
          <a:p>
            <a:pPr algn="just" marL="12700" marR="6350">
              <a:lnSpc>
                <a:spcPts val="1730"/>
              </a:lnSpc>
              <a:spcBef>
                <a:spcPts val="630"/>
              </a:spcBef>
            </a:pPr>
            <a:r>
              <a:rPr dirty="0" sz="1450" spc="-20">
                <a:latin typeface="Times New Roman"/>
                <a:cs typeface="Times New Roman"/>
              </a:rPr>
              <a:t>“Goody,” </a:t>
            </a:r>
            <a:r>
              <a:rPr dirty="0" sz="1450" spc="-5">
                <a:latin typeface="Times New Roman"/>
                <a:cs typeface="Times New Roman"/>
              </a:rPr>
              <a:t>he </a:t>
            </a:r>
            <a:r>
              <a:rPr dirty="0" sz="1450" spc="-10">
                <a:latin typeface="Times New Roman"/>
                <a:cs typeface="Times New Roman"/>
              </a:rPr>
              <a:t>said, “where is Master Matcham, </a:t>
            </a:r>
            <a:r>
              <a:rPr dirty="0" sz="1450" spc="-5">
                <a:latin typeface="Times New Roman"/>
                <a:cs typeface="Times New Roman"/>
              </a:rPr>
              <a:t>I </a:t>
            </a:r>
            <a:r>
              <a:rPr dirty="0" sz="1450" spc="-10">
                <a:latin typeface="Times New Roman"/>
                <a:cs typeface="Times New Roman"/>
              </a:rPr>
              <a:t>prithee?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ye go </a:t>
            </a:r>
            <a:r>
              <a:rPr dirty="0" sz="1450" spc="-10">
                <a:latin typeface="Times New Roman"/>
                <a:cs typeface="Times New Roman"/>
              </a:rPr>
              <a:t>in with  him when we</a:t>
            </a:r>
            <a:r>
              <a:rPr dirty="0" sz="1450">
                <a:latin typeface="Times New Roman"/>
                <a:cs typeface="Times New Roman"/>
              </a:rPr>
              <a:t> </a:t>
            </a:r>
            <a:r>
              <a:rPr dirty="0" sz="1450" spc="-10">
                <a:latin typeface="Times New Roman"/>
                <a:cs typeface="Times New Roman"/>
              </a:rPr>
              <a:t>arrived.”</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The old woman laughed</a:t>
            </a:r>
            <a:r>
              <a:rPr dirty="0" sz="1450" spc="5">
                <a:latin typeface="Times New Roman"/>
                <a:cs typeface="Times New Roman"/>
              </a:rPr>
              <a:t> </a:t>
            </a:r>
            <a:r>
              <a:rPr dirty="0" sz="1450" spc="-10">
                <a:latin typeface="Times New Roman"/>
                <a:cs typeface="Times New Roman"/>
              </a:rPr>
              <a:t>aloud.</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“Ah, Master Dick,” she said, “y’ have </a:t>
            </a:r>
            <a:r>
              <a:rPr dirty="0" sz="1450" spc="-5">
                <a:latin typeface="Times New Roman"/>
                <a:cs typeface="Times New Roman"/>
              </a:rPr>
              <a:t>a </a:t>
            </a:r>
            <a:r>
              <a:rPr dirty="0" sz="1450" spc="-10">
                <a:latin typeface="Times New Roman"/>
                <a:cs typeface="Times New Roman"/>
              </a:rPr>
              <a:t>famous bright eye in </a:t>
            </a:r>
            <a:r>
              <a:rPr dirty="0" sz="1450" spc="-5">
                <a:latin typeface="Times New Roman"/>
                <a:cs typeface="Times New Roman"/>
              </a:rPr>
              <a:t>your </a:t>
            </a:r>
            <a:r>
              <a:rPr dirty="0" sz="1450" spc="-10">
                <a:latin typeface="Times New Roman"/>
                <a:cs typeface="Times New Roman"/>
              </a:rPr>
              <a:t>head, to </a:t>
            </a:r>
            <a:r>
              <a:rPr dirty="0" sz="1450" spc="-5">
                <a:latin typeface="Times New Roman"/>
                <a:cs typeface="Times New Roman"/>
              </a:rPr>
              <a:t>be  </a:t>
            </a:r>
            <a:r>
              <a:rPr dirty="0" sz="1450" spc="-10">
                <a:latin typeface="Times New Roman"/>
                <a:cs typeface="Times New Roman"/>
              </a:rPr>
              <a:t>sure!” and laughed</a:t>
            </a:r>
            <a:r>
              <a:rPr dirty="0" sz="145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a:lnSpc>
                <a:spcPct val="100000"/>
              </a:lnSpc>
              <a:spcBef>
                <a:spcPts val="505"/>
              </a:spcBef>
            </a:pPr>
            <a:r>
              <a:rPr dirty="0" sz="1450" spc="-30">
                <a:latin typeface="Times New Roman"/>
                <a:cs typeface="Times New Roman"/>
              </a:rPr>
              <a:t>“Nay, </a:t>
            </a:r>
            <a:r>
              <a:rPr dirty="0" sz="1450" spc="-5">
                <a:latin typeface="Times New Roman"/>
                <a:cs typeface="Times New Roman"/>
              </a:rPr>
              <a:t>but </a:t>
            </a:r>
            <a:r>
              <a:rPr dirty="0" sz="1450" spc="-10">
                <a:latin typeface="Times New Roman"/>
                <a:cs typeface="Times New Roman"/>
              </a:rPr>
              <a:t>where is he, indeed?” persisted</a:t>
            </a:r>
            <a:r>
              <a:rPr dirty="0" sz="1450" spc="4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a:lnSpc>
                <a:spcPct val="100000"/>
              </a:lnSpc>
              <a:spcBef>
                <a:spcPts val="565"/>
              </a:spcBef>
            </a:pPr>
            <a:r>
              <a:rPr dirty="0" sz="1450" spc="-60">
                <a:latin typeface="Times New Roman"/>
                <a:cs typeface="Times New Roman"/>
              </a:rPr>
              <a:t>“Ye </a:t>
            </a:r>
            <a:r>
              <a:rPr dirty="0" sz="1450" spc="-10">
                <a:latin typeface="Times New Roman"/>
                <a:cs typeface="Times New Roman"/>
              </a:rPr>
              <a:t>will never see him more,” she </a:t>
            </a:r>
            <a:r>
              <a:rPr dirty="0" sz="1450" spc="-15">
                <a:latin typeface="Times New Roman"/>
                <a:cs typeface="Times New Roman"/>
              </a:rPr>
              <a:t>returned—“never. </a:t>
            </a:r>
            <a:r>
              <a:rPr dirty="0" sz="1450" spc="-10">
                <a:latin typeface="Times New Roman"/>
                <a:cs typeface="Times New Roman"/>
              </a:rPr>
              <a:t>It is</a:t>
            </a:r>
            <a:r>
              <a:rPr dirty="0" sz="1450" spc="114">
                <a:latin typeface="Times New Roman"/>
                <a:cs typeface="Times New Roman"/>
              </a:rPr>
              <a:t> </a:t>
            </a:r>
            <a:r>
              <a:rPr dirty="0" sz="1450" spc="-10">
                <a:latin typeface="Times New Roman"/>
                <a:cs typeface="Times New Roman"/>
              </a:rPr>
              <a:t>sure.”</a:t>
            </a:r>
            <a:endParaRPr sz="1450">
              <a:latin typeface="Times New Roman"/>
              <a:cs typeface="Times New Roman"/>
            </a:endParaRPr>
          </a:p>
          <a:p>
            <a:pPr algn="just" marL="12700" marR="6985">
              <a:lnSpc>
                <a:spcPts val="1730"/>
              </a:lnSpc>
              <a:spcBef>
                <a:spcPts val="630"/>
              </a:spcBef>
            </a:pPr>
            <a:r>
              <a:rPr dirty="0" sz="1450" spc="-10">
                <a:latin typeface="Times New Roman"/>
                <a:cs typeface="Times New Roman"/>
              </a:rPr>
              <a:t>“An </a:t>
            </a:r>
            <a:r>
              <a:rPr dirty="0" sz="1450" spc="-5">
                <a:latin typeface="Times New Roman"/>
                <a:cs typeface="Times New Roman"/>
              </a:rPr>
              <a:t>I do not,” </a:t>
            </a:r>
            <a:r>
              <a:rPr dirty="0" sz="1450" spc="-10">
                <a:latin typeface="Times New Roman"/>
                <a:cs typeface="Times New Roman"/>
              </a:rPr>
              <a:t>returned the lad, “I will know the reason </a:t>
            </a:r>
            <a:r>
              <a:rPr dirty="0" sz="1450" spc="-30">
                <a:latin typeface="Times New Roman"/>
                <a:cs typeface="Times New Roman"/>
              </a:rPr>
              <a:t>why. </a:t>
            </a:r>
            <a:r>
              <a:rPr dirty="0" sz="1450" spc="-10">
                <a:latin typeface="Times New Roman"/>
                <a:cs typeface="Times New Roman"/>
              </a:rPr>
              <a:t>He came </a:t>
            </a:r>
            <a:r>
              <a:rPr dirty="0" sz="1450" spc="-5">
                <a:latin typeface="Times New Roman"/>
                <a:cs typeface="Times New Roman"/>
              </a:rPr>
              <a:t>not  </a:t>
            </a:r>
            <a:r>
              <a:rPr dirty="0" sz="1450" spc="-10">
                <a:latin typeface="Times New Roman"/>
                <a:cs typeface="Times New Roman"/>
              </a:rPr>
              <a:t>hither </a:t>
            </a:r>
            <a:r>
              <a:rPr dirty="0" sz="1450" spc="-5">
                <a:latin typeface="Times New Roman"/>
                <a:cs typeface="Times New Roman"/>
              </a:rPr>
              <a:t>of </a:t>
            </a:r>
            <a:r>
              <a:rPr dirty="0" sz="1450" spc="-10">
                <a:latin typeface="Times New Roman"/>
                <a:cs typeface="Times New Roman"/>
              </a:rPr>
              <a:t>his full free will; such as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I </a:t>
            </a:r>
            <a:r>
              <a:rPr dirty="0" sz="1450" spc="-10">
                <a:latin typeface="Times New Roman"/>
                <a:cs typeface="Times New Roman"/>
              </a:rPr>
              <a:t>am his best </a:t>
            </a:r>
            <a:r>
              <a:rPr dirty="0" sz="1450" spc="-15">
                <a:latin typeface="Times New Roman"/>
                <a:cs typeface="Times New Roman"/>
              </a:rPr>
              <a:t>protector,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will see  him justly used. There </a:t>
            </a:r>
            <a:r>
              <a:rPr dirty="0" sz="1450" spc="-5">
                <a:latin typeface="Times New Roman"/>
                <a:cs typeface="Times New Roman"/>
              </a:rPr>
              <a:t>be </a:t>
            </a:r>
            <a:r>
              <a:rPr dirty="0" sz="1450" spc="-10">
                <a:latin typeface="Times New Roman"/>
                <a:cs typeface="Times New Roman"/>
              </a:rPr>
              <a:t>too many mysteries; </a:t>
            </a:r>
            <a:r>
              <a:rPr dirty="0" sz="1450" spc="-5">
                <a:latin typeface="Times New Roman"/>
                <a:cs typeface="Times New Roman"/>
              </a:rPr>
              <a:t>I do </a:t>
            </a:r>
            <a:r>
              <a:rPr dirty="0" sz="1450" spc="-10">
                <a:latin typeface="Times New Roman"/>
                <a:cs typeface="Times New Roman"/>
              </a:rPr>
              <a:t>begin to weary </a:t>
            </a:r>
            <a:r>
              <a:rPr dirty="0" sz="1450" spc="-5">
                <a:latin typeface="Times New Roman"/>
                <a:cs typeface="Times New Roman"/>
              </a:rPr>
              <a:t>of </a:t>
            </a:r>
            <a:r>
              <a:rPr dirty="0" sz="1450" spc="-10">
                <a:latin typeface="Times New Roman"/>
                <a:cs typeface="Times New Roman"/>
              </a:rPr>
              <a:t>the  game!”</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But as Dick was speaking, </a:t>
            </a:r>
            <a:r>
              <a:rPr dirty="0" sz="1450" spc="-5">
                <a:latin typeface="Times New Roman"/>
                <a:cs typeface="Times New Roman"/>
              </a:rPr>
              <a:t>a </a:t>
            </a:r>
            <a:r>
              <a:rPr dirty="0" sz="1450" spc="-10">
                <a:latin typeface="Times New Roman"/>
                <a:cs typeface="Times New Roman"/>
              </a:rPr>
              <a:t>heavy hand fell </a:t>
            </a:r>
            <a:r>
              <a:rPr dirty="0" sz="1450" spc="-5">
                <a:latin typeface="Times New Roman"/>
                <a:cs typeface="Times New Roman"/>
              </a:rPr>
              <a:t>on </a:t>
            </a:r>
            <a:r>
              <a:rPr dirty="0" sz="1450" spc="-10">
                <a:latin typeface="Times New Roman"/>
                <a:cs typeface="Times New Roman"/>
              </a:rPr>
              <a:t>his </a:t>
            </a:r>
            <a:r>
              <a:rPr dirty="0" sz="1450" spc="-15">
                <a:latin typeface="Times New Roman"/>
                <a:cs typeface="Times New Roman"/>
              </a:rPr>
              <a:t>shoulder. </a:t>
            </a:r>
            <a:r>
              <a:rPr dirty="0" sz="1450" spc="-10">
                <a:latin typeface="Times New Roman"/>
                <a:cs typeface="Times New Roman"/>
              </a:rPr>
              <a:t>It was Bennet  Hatch that had come unperceived behind him. </a:t>
            </a: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jerk </a:t>
            </a:r>
            <a:r>
              <a:rPr dirty="0" sz="1450" spc="-5">
                <a:latin typeface="Times New Roman"/>
                <a:cs typeface="Times New Roman"/>
              </a:rPr>
              <a:t>of </a:t>
            </a:r>
            <a:r>
              <a:rPr dirty="0" sz="1450" spc="-10">
                <a:latin typeface="Times New Roman"/>
                <a:cs typeface="Times New Roman"/>
              </a:rPr>
              <a:t>his thumb, the  retainer dismissed his</a:t>
            </a:r>
            <a:r>
              <a:rPr dirty="0" sz="1450">
                <a:latin typeface="Times New Roman"/>
                <a:cs typeface="Times New Roman"/>
              </a:rPr>
              <a:t> </a:t>
            </a:r>
            <a:r>
              <a:rPr dirty="0" sz="1450" spc="-10">
                <a:latin typeface="Times New Roman"/>
                <a:cs typeface="Times New Roman"/>
              </a:rPr>
              <a:t>wife.</a:t>
            </a:r>
            <a:endParaRPr sz="145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“Friend Dick,” </a:t>
            </a:r>
            <a:r>
              <a:rPr dirty="0" sz="1450" spc="-5">
                <a:latin typeface="Times New Roman"/>
                <a:cs typeface="Times New Roman"/>
              </a:rPr>
              <a:t>he </a:t>
            </a:r>
            <a:r>
              <a:rPr dirty="0" sz="1450" spc="-10">
                <a:latin typeface="Times New Roman"/>
                <a:cs typeface="Times New Roman"/>
              </a:rPr>
              <a:t>said, as soon as they were alone, “are </a:t>
            </a:r>
            <a:r>
              <a:rPr dirty="0" sz="1450" spc="-5">
                <a:latin typeface="Times New Roman"/>
                <a:cs typeface="Times New Roman"/>
              </a:rPr>
              <a:t>ye a </a:t>
            </a:r>
            <a:r>
              <a:rPr dirty="0" sz="1450" spc="-10">
                <a:latin typeface="Times New Roman"/>
                <a:cs typeface="Times New Roman"/>
              </a:rPr>
              <a:t>moon-struck  natural? An </a:t>
            </a:r>
            <a:r>
              <a:rPr dirty="0" sz="1450" spc="-5">
                <a:latin typeface="Times New Roman"/>
                <a:cs typeface="Times New Roman"/>
              </a:rPr>
              <a:t>ye </a:t>
            </a:r>
            <a:r>
              <a:rPr dirty="0" sz="1450" spc="-10">
                <a:latin typeface="Times New Roman"/>
                <a:cs typeface="Times New Roman"/>
              </a:rPr>
              <a:t>leave </a:t>
            </a:r>
            <a:r>
              <a:rPr dirty="0" sz="1450" spc="-5">
                <a:latin typeface="Times New Roman"/>
                <a:cs typeface="Times New Roman"/>
              </a:rPr>
              <a:t>not </a:t>
            </a:r>
            <a:r>
              <a:rPr dirty="0" sz="1450" spc="-10">
                <a:latin typeface="Times New Roman"/>
                <a:cs typeface="Times New Roman"/>
              </a:rPr>
              <a:t>certain things in peace, </a:t>
            </a:r>
            <a:r>
              <a:rPr dirty="0" sz="1450" spc="-5">
                <a:latin typeface="Times New Roman"/>
                <a:cs typeface="Times New Roman"/>
              </a:rPr>
              <a:t>ye </a:t>
            </a:r>
            <a:r>
              <a:rPr dirty="0" sz="1450" spc="-10">
                <a:latin typeface="Times New Roman"/>
                <a:cs typeface="Times New Roman"/>
              </a:rPr>
              <a:t>were better in the salt sea  than here in </a:t>
            </a:r>
            <a:r>
              <a:rPr dirty="0" sz="1450" spc="-15">
                <a:latin typeface="Times New Roman"/>
                <a:cs typeface="Times New Roman"/>
              </a:rPr>
              <a:t>Tunstall </a:t>
            </a:r>
            <a:r>
              <a:rPr dirty="0" sz="1450" spc="-10">
                <a:latin typeface="Times New Roman"/>
                <a:cs typeface="Times New Roman"/>
              </a:rPr>
              <a:t>Moat House. Y’ have questioned me; </a:t>
            </a:r>
            <a:r>
              <a:rPr dirty="0" sz="1450" spc="-5">
                <a:latin typeface="Times New Roman"/>
                <a:cs typeface="Times New Roman"/>
              </a:rPr>
              <a:t>y’ </a:t>
            </a:r>
            <a:r>
              <a:rPr dirty="0" sz="1450" spc="-10">
                <a:latin typeface="Times New Roman"/>
                <a:cs typeface="Times New Roman"/>
              </a:rPr>
              <a:t>have baited  Carter; </a:t>
            </a:r>
            <a:r>
              <a:rPr dirty="0" sz="1450" spc="-5">
                <a:latin typeface="Times New Roman"/>
                <a:cs typeface="Times New Roman"/>
              </a:rPr>
              <a:t>y’ </a:t>
            </a:r>
            <a:r>
              <a:rPr dirty="0" sz="1450" spc="-10">
                <a:latin typeface="Times New Roman"/>
                <a:cs typeface="Times New Roman"/>
              </a:rPr>
              <a:t>have frighted the Jack-priest with hints. Bear </a:t>
            </a:r>
            <a:r>
              <a:rPr dirty="0" sz="1450" spc="-5">
                <a:latin typeface="Times New Roman"/>
                <a:cs typeface="Times New Roman"/>
              </a:rPr>
              <a:t>ye </a:t>
            </a:r>
            <a:r>
              <a:rPr dirty="0" sz="1450" spc="-10">
                <a:latin typeface="Times New Roman"/>
                <a:cs typeface="Times New Roman"/>
              </a:rPr>
              <a:t>more </a:t>
            </a:r>
            <a:r>
              <a:rPr dirty="0" sz="1450" spc="-25">
                <a:latin typeface="Times New Roman"/>
                <a:cs typeface="Times New Roman"/>
              </a:rPr>
              <a:t>wisely, </a:t>
            </a:r>
            <a:r>
              <a:rPr dirty="0" sz="1450" spc="-10">
                <a:latin typeface="Times New Roman"/>
                <a:cs typeface="Times New Roman"/>
              </a:rPr>
              <a:t>fool;  and even </a:t>
            </a:r>
            <a:r>
              <a:rPr dirty="0" sz="1450" spc="-30">
                <a:latin typeface="Times New Roman"/>
                <a:cs typeface="Times New Roman"/>
              </a:rPr>
              <a:t>now, </a:t>
            </a:r>
            <a:r>
              <a:rPr dirty="0" sz="1450" spc="-10">
                <a:latin typeface="Times New Roman"/>
                <a:cs typeface="Times New Roman"/>
              </a:rPr>
              <a:t>when Sir Daniel calleth </a:t>
            </a:r>
            <a:r>
              <a:rPr dirty="0" sz="1450" spc="-5">
                <a:latin typeface="Times New Roman"/>
                <a:cs typeface="Times New Roman"/>
              </a:rPr>
              <a:t>you, </a:t>
            </a:r>
            <a:r>
              <a:rPr dirty="0" sz="1450" spc="-10">
                <a:latin typeface="Times New Roman"/>
                <a:cs typeface="Times New Roman"/>
              </a:rPr>
              <a:t>show me </a:t>
            </a:r>
            <a:r>
              <a:rPr dirty="0" sz="1450" spc="-5">
                <a:latin typeface="Times New Roman"/>
                <a:cs typeface="Times New Roman"/>
              </a:rPr>
              <a:t>a </a:t>
            </a:r>
            <a:r>
              <a:rPr dirty="0" sz="1450" spc="-10">
                <a:latin typeface="Times New Roman"/>
                <a:cs typeface="Times New Roman"/>
              </a:rPr>
              <a:t>smooth face for the  love </a:t>
            </a:r>
            <a:r>
              <a:rPr dirty="0" sz="1450" spc="-5">
                <a:latin typeface="Times New Roman"/>
                <a:cs typeface="Times New Roman"/>
              </a:rPr>
              <a:t>of </a:t>
            </a:r>
            <a:r>
              <a:rPr dirty="0" sz="1450" spc="-10">
                <a:latin typeface="Times New Roman"/>
                <a:cs typeface="Times New Roman"/>
              </a:rPr>
              <a:t>wisdom. Y’ are to </a:t>
            </a:r>
            <a:r>
              <a:rPr dirty="0" sz="1450" spc="-5">
                <a:latin typeface="Times New Roman"/>
                <a:cs typeface="Times New Roman"/>
              </a:rPr>
              <a:t>be </a:t>
            </a:r>
            <a:r>
              <a:rPr dirty="0" sz="1450" spc="-10">
                <a:latin typeface="Times New Roman"/>
                <a:cs typeface="Times New Roman"/>
              </a:rPr>
              <a:t>sharply questioned. Look to </a:t>
            </a:r>
            <a:r>
              <a:rPr dirty="0" sz="1450" spc="-5">
                <a:latin typeface="Times New Roman"/>
                <a:cs typeface="Times New Roman"/>
              </a:rPr>
              <a:t>your</a:t>
            </a:r>
            <a:r>
              <a:rPr dirty="0" sz="1450" spc="-25">
                <a:latin typeface="Times New Roman"/>
                <a:cs typeface="Times New Roman"/>
              </a:rPr>
              <a:t> </a:t>
            </a:r>
            <a:r>
              <a:rPr dirty="0" sz="1450" spc="-10">
                <a:latin typeface="Times New Roman"/>
                <a:cs typeface="Times New Roman"/>
              </a:rPr>
              <a:t>answers.”</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“Hatch,” returned Dick, “in all this </a:t>
            </a:r>
            <a:r>
              <a:rPr dirty="0" sz="1450" spc="-5">
                <a:latin typeface="Times New Roman"/>
                <a:cs typeface="Times New Roman"/>
              </a:rPr>
              <a:t>I </a:t>
            </a:r>
            <a:r>
              <a:rPr dirty="0" sz="1450" spc="-10">
                <a:latin typeface="Times New Roman"/>
                <a:cs typeface="Times New Roman"/>
              </a:rPr>
              <a:t>smell </a:t>
            </a:r>
            <a:r>
              <a:rPr dirty="0" sz="1450" spc="-5">
                <a:latin typeface="Times New Roman"/>
                <a:cs typeface="Times New Roman"/>
              </a:rPr>
              <a:t>a </a:t>
            </a:r>
            <a:r>
              <a:rPr dirty="0" sz="1450" spc="-10">
                <a:latin typeface="Times New Roman"/>
                <a:cs typeface="Times New Roman"/>
              </a:rPr>
              <a:t>guilty</a:t>
            </a:r>
            <a:r>
              <a:rPr dirty="0" sz="1450" spc="50">
                <a:latin typeface="Times New Roman"/>
                <a:cs typeface="Times New Roman"/>
              </a:rPr>
              <a:t> </a:t>
            </a:r>
            <a:r>
              <a:rPr dirty="0" sz="1450" spc="-10">
                <a:latin typeface="Times New Roman"/>
                <a:cs typeface="Times New Roman"/>
              </a:rPr>
              <a:t>conscience.”</a:t>
            </a:r>
            <a:endParaRPr sz="1450">
              <a:latin typeface="Times New Roman"/>
              <a:cs typeface="Times New Roman"/>
            </a:endParaRPr>
          </a:p>
          <a:p>
            <a:pPr algn="just" marL="12700" marR="10795">
              <a:lnSpc>
                <a:spcPts val="1730"/>
              </a:lnSpc>
              <a:spcBef>
                <a:spcPts val="630"/>
              </a:spcBef>
            </a:pPr>
            <a:r>
              <a:rPr dirty="0" sz="1450" spc="-10">
                <a:latin typeface="Times New Roman"/>
                <a:cs typeface="Times New Roman"/>
              </a:rPr>
              <a:t>“An </a:t>
            </a:r>
            <a:r>
              <a:rPr dirty="0" sz="1450" spc="-5">
                <a:latin typeface="Times New Roman"/>
                <a:cs typeface="Times New Roman"/>
              </a:rPr>
              <a:t>ye go not </a:t>
            </a:r>
            <a:r>
              <a:rPr dirty="0" sz="1450" spc="-10">
                <a:latin typeface="Times New Roman"/>
                <a:cs typeface="Times New Roman"/>
              </a:rPr>
              <a:t>the </a:t>
            </a:r>
            <a:r>
              <a:rPr dirty="0" sz="1450" spc="-20">
                <a:latin typeface="Times New Roman"/>
                <a:cs typeface="Times New Roman"/>
              </a:rPr>
              <a:t>wiser, </a:t>
            </a:r>
            <a:r>
              <a:rPr dirty="0" sz="1450" spc="-5">
                <a:latin typeface="Times New Roman"/>
                <a:cs typeface="Times New Roman"/>
              </a:rPr>
              <a:t>ye </a:t>
            </a:r>
            <a:r>
              <a:rPr dirty="0" sz="1450" spc="-10">
                <a:latin typeface="Times New Roman"/>
                <a:cs typeface="Times New Roman"/>
              </a:rPr>
              <a:t>will soon smell </a:t>
            </a:r>
            <a:r>
              <a:rPr dirty="0" sz="1450" spc="-5">
                <a:latin typeface="Times New Roman"/>
                <a:cs typeface="Times New Roman"/>
              </a:rPr>
              <a:t>blood,” </a:t>
            </a:r>
            <a:r>
              <a:rPr dirty="0" sz="1450" spc="-10">
                <a:latin typeface="Times New Roman"/>
                <a:cs typeface="Times New Roman"/>
              </a:rPr>
              <a:t>replied Bennet. “I </a:t>
            </a:r>
            <a:r>
              <a:rPr dirty="0" sz="1450" spc="-5">
                <a:latin typeface="Times New Roman"/>
                <a:cs typeface="Times New Roman"/>
              </a:rPr>
              <a:t>do but  </a:t>
            </a:r>
            <a:r>
              <a:rPr dirty="0" sz="1450" spc="-10">
                <a:latin typeface="Times New Roman"/>
                <a:cs typeface="Times New Roman"/>
              </a:rPr>
              <a:t>warn </a:t>
            </a:r>
            <a:r>
              <a:rPr dirty="0" sz="1450" spc="-5">
                <a:latin typeface="Times New Roman"/>
                <a:cs typeface="Times New Roman"/>
              </a:rPr>
              <a:t>you. </a:t>
            </a:r>
            <a:r>
              <a:rPr dirty="0" sz="1450" spc="-10">
                <a:latin typeface="Times New Roman"/>
                <a:cs typeface="Times New Roman"/>
              </a:rPr>
              <a:t>And here cometh </a:t>
            </a:r>
            <a:r>
              <a:rPr dirty="0" sz="1450" spc="-5">
                <a:latin typeface="Times New Roman"/>
                <a:cs typeface="Times New Roman"/>
              </a:rPr>
              <a:t>one </a:t>
            </a:r>
            <a:r>
              <a:rPr dirty="0" sz="1450" spc="-10">
                <a:latin typeface="Times New Roman"/>
                <a:cs typeface="Times New Roman"/>
              </a:rPr>
              <a:t>to call</a:t>
            </a:r>
            <a:r>
              <a:rPr dirty="0" sz="1450" spc="1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And indeed, at that very moment, </a:t>
            </a:r>
            <a:r>
              <a:rPr dirty="0" sz="1450" spc="-5">
                <a:latin typeface="Times New Roman"/>
                <a:cs typeface="Times New Roman"/>
              </a:rPr>
              <a:t>a </a:t>
            </a:r>
            <a:r>
              <a:rPr dirty="0" sz="1450" spc="-10">
                <a:latin typeface="Times New Roman"/>
                <a:cs typeface="Times New Roman"/>
              </a:rPr>
              <a:t>messenger came across the court to  summon Dick into the presence </a:t>
            </a:r>
            <a:r>
              <a:rPr dirty="0" sz="1450" spc="-5">
                <a:latin typeface="Times New Roman"/>
                <a:cs typeface="Times New Roman"/>
              </a:rPr>
              <a:t>of </a:t>
            </a:r>
            <a:r>
              <a:rPr dirty="0" sz="1450" spc="-10">
                <a:latin typeface="Times New Roman"/>
                <a:cs typeface="Times New Roman"/>
              </a:rPr>
              <a:t>Sir</a:t>
            </a:r>
            <a:r>
              <a:rPr dirty="0" sz="1450" spc="20">
                <a:latin typeface="Times New Roman"/>
                <a:cs typeface="Times New Roman"/>
              </a:rPr>
              <a:t> </a:t>
            </a:r>
            <a:r>
              <a:rPr dirty="0" sz="1450" spc="-10">
                <a:latin typeface="Times New Roman"/>
                <a:cs typeface="Times New Roman"/>
              </a:rPr>
              <a:t>Daniel.</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00">
              <a:latin typeface="Times New Roman"/>
              <a:cs typeface="Times New Roman"/>
            </a:endParaRPr>
          </a:p>
          <a:p>
            <a:pPr algn="ctr">
              <a:lnSpc>
                <a:spcPct val="100000"/>
              </a:lnSpc>
              <a:spcBef>
                <a:spcPts val="5"/>
              </a:spcBef>
            </a:pPr>
            <a:r>
              <a:rPr dirty="0" sz="1450" spc="-15" b="1">
                <a:latin typeface="Times New Roman"/>
                <a:cs typeface="Times New Roman"/>
              </a:rPr>
              <a:t>CHAPTER </a:t>
            </a:r>
            <a:r>
              <a:rPr dirty="0" sz="1450" spc="-10" b="1">
                <a:latin typeface="Times New Roman"/>
                <a:cs typeface="Times New Roman"/>
              </a:rPr>
              <a:t>II—THE TWO</a:t>
            </a:r>
            <a:r>
              <a:rPr dirty="0" sz="1450" spc="5" b="1">
                <a:latin typeface="Times New Roman"/>
                <a:cs typeface="Times New Roman"/>
              </a:rPr>
              <a:t> </a:t>
            </a:r>
            <a:r>
              <a:rPr dirty="0" sz="1450" spc="-35" b="1">
                <a:latin typeface="Times New Roman"/>
                <a:cs typeface="Times New Roman"/>
              </a:rPr>
              <a:t>OATHS</a:t>
            </a:r>
            <a:endParaRPr sz="1450">
              <a:latin typeface="Times New Roman"/>
              <a:cs typeface="Times New Roman"/>
            </a:endParaRPr>
          </a:p>
          <a:p>
            <a:pPr>
              <a:lnSpc>
                <a:spcPct val="100000"/>
              </a:lnSpc>
            </a:pPr>
            <a:endParaRPr sz="2050">
              <a:latin typeface="Times New Roman"/>
              <a:cs typeface="Times New Roman"/>
            </a:endParaRPr>
          </a:p>
          <a:p>
            <a:pPr algn="just" marL="12700" marR="6350">
              <a:lnSpc>
                <a:spcPts val="1730"/>
              </a:lnSpc>
            </a:pPr>
            <a:r>
              <a:rPr dirty="0" sz="1450" spc="-10">
                <a:latin typeface="Times New Roman"/>
                <a:cs typeface="Times New Roman"/>
              </a:rPr>
              <a:t>Sir Daniel was in the hall; there </a:t>
            </a:r>
            <a:r>
              <a:rPr dirty="0" sz="1450" spc="-5">
                <a:latin typeface="Times New Roman"/>
                <a:cs typeface="Times New Roman"/>
              </a:rPr>
              <a:t>he </a:t>
            </a:r>
            <a:r>
              <a:rPr dirty="0" sz="1450" spc="-10">
                <a:latin typeface="Times New Roman"/>
                <a:cs typeface="Times New Roman"/>
              </a:rPr>
              <a:t>paced angrily before the fire, awaiting  </a:t>
            </a:r>
            <a:r>
              <a:rPr dirty="0" sz="1450" spc="-25">
                <a:latin typeface="Times New Roman"/>
                <a:cs typeface="Times New Roman"/>
              </a:rPr>
              <a:t>Dick’s </a:t>
            </a:r>
            <a:r>
              <a:rPr dirty="0" sz="1450" spc="-10">
                <a:latin typeface="Times New Roman"/>
                <a:cs typeface="Times New Roman"/>
              </a:rPr>
              <a:t>arrival. None was </a:t>
            </a:r>
            <a:r>
              <a:rPr dirty="0" sz="1450" spc="-5">
                <a:latin typeface="Times New Roman"/>
                <a:cs typeface="Times New Roman"/>
              </a:rPr>
              <a:t>by </a:t>
            </a:r>
            <a:r>
              <a:rPr dirty="0" sz="1450" spc="-10">
                <a:latin typeface="Times New Roman"/>
                <a:cs typeface="Times New Roman"/>
              </a:rPr>
              <a:t>except Sir </a:t>
            </a:r>
            <a:r>
              <a:rPr dirty="0" sz="1450" spc="-20">
                <a:latin typeface="Times New Roman"/>
                <a:cs typeface="Times New Roman"/>
              </a:rPr>
              <a:t>Oliver,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sat discreetly backward,  thumbing and muttering over his</a:t>
            </a:r>
            <a:r>
              <a:rPr dirty="0" sz="1450" spc="15">
                <a:latin typeface="Times New Roman"/>
                <a:cs typeface="Times New Roman"/>
              </a:rPr>
              <a:t> </a:t>
            </a:r>
            <a:r>
              <a:rPr dirty="0" sz="1450" spc="-20">
                <a:latin typeface="Times New Roman"/>
                <a:cs typeface="Times New Roman"/>
              </a:rPr>
              <a:t>breviary.</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“Y’ have sent for me, Sir Daniel?” said </a:t>
            </a:r>
            <a:r>
              <a:rPr dirty="0" sz="1450" spc="-5">
                <a:latin typeface="Times New Roman"/>
                <a:cs typeface="Times New Roman"/>
              </a:rPr>
              <a:t>young</a:t>
            </a:r>
            <a:r>
              <a:rPr dirty="0" sz="1450" spc="-70">
                <a:latin typeface="Times New Roman"/>
                <a:cs typeface="Times New Roman"/>
              </a:rPr>
              <a:t> </a:t>
            </a:r>
            <a:r>
              <a:rPr dirty="0" sz="1450" spc="-10">
                <a:latin typeface="Times New Roman"/>
                <a:cs typeface="Times New Roman"/>
              </a:rPr>
              <a:t>Shelton.</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“I have sent for </a:t>
            </a:r>
            <a:r>
              <a:rPr dirty="0" sz="1450" spc="-5">
                <a:latin typeface="Times New Roman"/>
                <a:cs typeface="Times New Roman"/>
              </a:rPr>
              <a:t>you, </a:t>
            </a:r>
            <a:r>
              <a:rPr dirty="0" sz="1450" spc="-10">
                <a:latin typeface="Times New Roman"/>
                <a:cs typeface="Times New Roman"/>
              </a:rPr>
              <a:t>indeed,” replied the knight. “For what cometh to mine  ears? Have </a:t>
            </a:r>
            <a:r>
              <a:rPr dirty="0" sz="1450" spc="-5">
                <a:latin typeface="Times New Roman"/>
                <a:cs typeface="Times New Roman"/>
              </a:rPr>
              <a:t>I </a:t>
            </a:r>
            <a:r>
              <a:rPr dirty="0" sz="1450" spc="-10">
                <a:latin typeface="Times New Roman"/>
                <a:cs typeface="Times New Roman"/>
              </a:rPr>
              <a:t>been to </a:t>
            </a:r>
            <a:r>
              <a:rPr dirty="0" sz="1450" spc="-5">
                <a:latin typeface="Times New Roman"/>
                <a:cs typeface="Times New Roman"/>
              </a:rPr>
              <a:t>you </a:t>
            </a:r>
            <a:r>
              <a:rPr dirty="0" sz="1450" spc="-10">
                <a:latin typeface="Times New Roman"/>
                <a:cs typeface="Times New Roman"/>
              </a:rPr>
              <a:t>so heavy </a:t>
            </a:r>
            <a:r>
              <a:rPr dirty="0" sz="1450" spc="-5">
                <a:latin typeface="Times New Roman"/>
                <a:cs typeface="Times New Roman"/>
              </a:rPr>
              <a:t>a </a:t>
            </a:r>
            <a:r>
              <a:rPr dirty="0" sz="1450" spc="-10">
                <a:latin typeface="Times New Roman"/>
                <a:cs typeface="Times New Roman"/>
              </a:rPr>
              <a:t>guardian that </a:t>
            </a:r>
            <a:r>
              <a:rPr dirty="0" sz="1450" spc="-5">
                <a:latin typeface="Times New Roman"/>
                <a:cs typeface="Times New Roman"/>
              </a:rPr>
              <a:t>ye </a:t>
            </a:r>
            <a:r>
              <a:rPr dirty="0" sz="1450" spc="-10">
                <a:latin typeface="Times New Roman"/>
                <a:cs typeface="Times New Roman"/>
              </a:rPr>
              <a:t>make haste to credit ill </a:t>
            </a:r>
            <a:r>
              <a:rPr dirty="0" sz="1450" spc="-5">
                <a:latin typeface="Times New Roman"/>
                <a:cs typeface="Times New Roman"/>
              </a:rPr>
              <a:t>of  </a:t>
            </a:r>
            <a:r>
              <a:rPr dirty="0" sz="1450" spc="-10">
                <a:latin typeface="Times New Roman"/>
                <a:cs typeface="Times New Roman"/>
              </a:rPr>
              <a:t>me? Or sith that </a:t>
            </a:r>
            <a:r>
              <a:rPr dirty="0" sz="1450" spc="-5">
                <a:latin typeface="Times New Roman"/>
                <a:cs typeface="Times New Roman"/>
              </a:rPr>
              <a:t>ye </a:t>
            </a:r>
            <a:r>
              <a:rPr dirty="0" sz="1450" spc="-10">
                <a:latin typeface="Times New Roman"/>
                <a:cs typeface="Times New Roman"/>
              </a:rPr>
              <a:t>see me, for the nonce, some worsted, </a:t>
            </a:r>
            <a:r>
              <a:rPr dirty="0" sz="1450" spc="-5">
                <a:latin typeface="Times New Roman"/>
                <a:cs typeface="Times New Roman"/>
              </a:rPr>
              <a:t>do ye </a:t>
            </a:r>
            <a:r>
              <a:rPr dirty="0" sz="1450" spc="-10">
                <a:latin typeface="Times New Roman"/>
                <a:cs typeface="Times New Roman"/>
              </a:rPr>
              <a:t>think to </a:t>
            </a:r>
            <a:r>
              <a:rPr dirty="0" sz="1450" spc="-5">
                <a:latin typeface="Times New Roman"/>
                <a:cs typeface="Times New Roman"/>
              </a:rPr>
              <a:t>quit  </a:t>
            </a:r>
            <a:r>
              <a:rPr dirty="0" sz="1450" spc="-10">
                <a:latin typeface="Times New Roman"/>
                <a:cs typeface="Times New Roman"/>
              </a:rPr>
              <a:t>my party? By the mass, </a:t>
            </a:r>
            <a:r>
              <a:rPr dirty="0" sz="1450" spc="-5">
                <a:latin typeface="Times New Roman"/>
                <a:cs typeface="Times New Roman"/>
              </a:rPr>
              <a:t>your </a:t>
            </a:r>
            <a:r>
              <a:rPr dirty="0" sz="1450" spc="-10">
                <a:latin typeface="Times New Roman"/>
                <a:cs typeface="Times New Roman"/>
              </a:rPr>
              <a:t>father was </a:t>
            </a:r>
            <a:r>
              <a:rPr dirty="0" sz="1450" spc="-5">
                <a:latin typeface="Times New Roman"/>
                <a:cs typeface="Times New Roman"/>
              </a:rPr>
              <a:t>not </a:t>
            </a:r>
            <a:r>
              <a:rPr dirty="0" sz="1450" spc="-10">
                <a:latin typeface="Times New Roman"/>
                <a:cs typeface="Times New Roman"/>
              </a:rPr>
              <a:t>so! Those </a:t>
            </a:r>
            <a:r>
              <a:rPr dirty="0" sz="1450" spc="-5">
                <a:latin typeface="Times New Roman"/>
                <a:cs typeface="Times New Roman"/>
              </a:rPr>
              <a:t>he </a:t>
            </a:r>
            <a:r>
              <a:rPr dirty="0" sz="1450" spc="-10">
                <a:latin typeface="Times New Roman"/>
                <a:cs typeface="Times New Roman"/>
              </a:rPr>
              <a:t>was </a:t>
            </a:r>
            <a:r>
              <a:rPr dirty="0" sz="1450" spc="-20">
                <a:latin typeface="Times New Roman"/>
                <a:cs typeface="Times New Roman"/>
              </a:rPr>
              <a:t>near, </a:t>
            </a:r>
            <a:r>
              <a:rPr dirty="0" sz="1450" spc="-10">
                <a:latin typeface="Times New Roman"/>
                <a:cs typeface="Times New Roman"/>
              </a:rPr>
              <a:t>those </a:t>
            </a:r>
            <a:r>
              <a:rPr dirty="0" sz="1450" spc="-5">
                <a:latin typeface="Times New Roman"/>
                <a:cs typeface="Times New Roman"/>
              </a:rPr>
              <a:t>he  </a:t>
            </a:r>
            <a:r>
              <a:rPr dirty="0" sz="1450" spc="-10">
                <a:latin typeface="Times New Roman"/>
                <a:cs typeface="Times New Roman"/>
              </a:rPr>
              <a:t>stood </a:t>
            </a:r>
            <a:r>
              <a:rPr dirty="0" sz="1450" spc="-40">
                <a:latin typeface="Times New Roman"/>
                <a:cs typeface="Times New Roman"/>
              </a:rPr>
              <a:t>by, </a:t>
            </a:r>
            <a:r>
              <a:rPr dirty="0" sz="1450" spc="-10">
                <a:latin typeface="Times New Roman"/>
                <a:cs typeface="Times New Roman"/>
              </a:rPr>
              <a:t>come wind </a:t>
            </a:r>
            <a:r>
              <a:rPr dirty="0" sz="1450" spc="-5">
                <a:latin typeface="Times New Roman"/>
                <a:cs typeface="Times New Roman"/>
              </a:rPr>
              <a:t>or </a:t>
            </a:r>
            <a:r>
              <a:rPr dirty="0" sz="1450" spc="-20">
                <a:latin typeface="Times New Roman"/>
                <a:cs typeface="Times New Roman"/>
              </a:rPr>
              <a:t>weather. </a:t>
            </a:r>
            <a:r>
              <a:rPr dirty="0" sz="1450" spc="-10">
                <a:latin typeface="Times New Roman"/>
                <a:cs typeface="Times New Roman"/>
              </a:rPr>
              <a:t>But </a:t>
            </a:r>
            <a:r>
              <a:rPr dirty="0" sz="1450" spc="-5">
                <a:latin typeface="Times New Roman"/>
                <a:cs typeface="Times New Roman"/>
              </a:rPr>
              <a:t>you, </a:t>
            </a:r>
            <a:r>
              <a:rPr dirty="0" sz="1450" spc="-10">
                <a:latin typeface="Times New Roman"/>
                <a:cs typeface="Times New Roman"/>
              </a:rPr>
              <a:t>Dick, </a:t>
            </a:r>
            <a:r>
              <a:rPr dirty="0" sz="1450" spc="-5">
                <a:latin typeface="Times New Roman"/>
                <a:cs typeface="Times New Roman"/>
              </a:rPr>
              <a:t>y’ </a:t>
            </a:r>
            <a:r>
              <a:rPr dirty="0" sz="1450" spc="-10">
                <a:latin typeface="Times New Roman"/>
                <a:cs typeface="Times New Roman"/>
              </a:rPr>
              <a:t>are </a:t>
            </a:r>
            <a:r>
              <a:rPr dirty="0" sz="1450" spc="-5">
                <a:latin typeface="Times New Roman"/>
                <a:cs typeface="Times New Roman"/>
              </a:rPr>
              <a:t>a </a:t>
            </a:r>
            <a:r>
              <a:rPr dirty="0" sz="1450" spc="-15">
                <a:latin typeface="Times New Roman"/>
                <a:cs typeface="Times New Roman"/>
              </a:rPr>
              <a:t>fair-day </a:t>
            </a:r>
            <a:r>
              <a:rPr dirty="0" sz="1450" spc="-10">
                <a:latin typeface="Times New Roman"/>
                <a:cs typeface="Times New Roman"/>
              </a:rPr>
              <a:t>friend, it  seemeth, and now seek to clear yourself </a:t>
            </a:r>
            <a:r>
              <a:rPr dirty="0" sz="1450" spc="-5">
                <a:latin typeface="Times New Roman"/>
                <a:cs typeface="Times New Roman"/>
              </a:rPr>
              <a:t>of your</a:t>
            </a:r>
            <a:r>
              <a:rPr dirty="0" sz="1450" spc="35">
                <a:latin typeface="Times New Roman"/>
                <a:cs typeface="Times New Roman"/>
              </a:rPr>
              <a:t> </a:t>
            </a:r>
            <a:r>
              <a:rPr dirty="0" sz="1450" spc="-10">
                <a:latin typeface="Times New Roman"/>
                <a:cs typeface="Times New Roman"/>
              </a:rPr>
              <a:t>allegiance.”</a:t>
            </a:r>
            <a:endParaRPr sz="1450">
              <a:latin typeface="Times New Roman"/>
              <a:cs typeface="Times New Roman"/>
            </a:endParaRPr>
          </a:p>
          <a:p>
            <a:pPr algn="just" marL="12700" marR="7620">
              <a:lnSpc>
                <a:spcPts val="1730"/>
              </a:lnSpc>
              <a:spcBef>
                <a:spcPts val="570"/>
              </a:spcBef>
            </a:pPr>
            <a:r>
              <a:rPr dirty="0" sz="1450" spc="-15">
                <a:latin typeface="Times New Roman"/>
                <a:cs typeface="Times New Roman"/>
              </a:rPr>
              <a:t>“An’t </a:t>
            </a:r>
            <a:r>
              <a:rPr dirty="0" sz="1450" spc="-10">
                <a:latin typeface="Times New Roman"/>
                <a:cs typeface="Times New Roman"/>
              </a:rPr>
              <a:t>please </a:t>
            </a:r>
            <a:r>
              <a:rPr dirty="0" sz="1450" spc="-5">
                <a:latin typeface="Times New Roman"/>
                <a:cs typeface="Times New Roman"/>
              </a:rPr>
              <a:t>you, </a:t>
            </a:r>
            <a:r>
              <a:rPr dirty="0" sz="1450" spc="-10">
                <a:latin typeface="Times New Roman"/>
                <a:cs typeface="Times New Roman"/>
              </a:rPr>
              <a:t>Sir Daniel, </a:t>
            </a:r>
            <a:r>
              <a:rPr dirty="0" sz="1450" spc="-5">
                <a:latin typeface="Times New Roman"/>
                <a:cs typeface="Times New Roman"/>
              </a:rPr>
              <a:t>not so,” </a:t>
            </a:r>
            <a:r>
              <a:rPr dirty="0" sz="1450" spc="-10">
                <a:latin typeface="Times New Roman"/>
                <a:cs typeface="Times New Roman"/>
              </a:rPr>
              <a:t>returned Dick, </a:t>
            </a:r>
            <a:r>
              <a:rPr dirty="0" sz="1450" spc="-25">
                <a:latin typeface="Times New Roman"/>
                <a:cs typeface="Times New Roman"/>
              </a:rPr>
              <a:t>firmly. </a:t>
            </a:r>
            <a:r>
              <a:rPr dirty="0" sz="1450" spc="-10">
                <a:latin typeface="Times New Roman"/>
                <a:cs typeface="Times New Roman"/>
              </a:rPr>
              <a:t>“I am grateful and  faithful, where gratitude and faith are due. And before more is said, </a:t>
            </a:r>
            <a:r>
              <a:rPr dirty="0" sz="1450" spc="-5">
                <a:latin typeface="Times New Roman"/>
                <a:cs typeface="Times New Roman"/>
              </a:rPr>
              <a:t>I </a:t>
            </a: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thank Sir Oliver; </a:t>
            </a:r>
            <a:r>
              <a:rPr dirty="0" sz="1450" spc="-5">
                <a:latin typeface="Times New Roman"/>
                <a:cs typeface="Times New Roman"/>
              </a:rPr>
              <a:t>y’ </a:t>
            </a:r>
            <a:r>
              <a:rPr dirty="0" sz="1450" spc="-10">
                <a:latin typeface="Times New Roman"/>
                <a:cs typeface="Times New Roman"/>
              </a:rPr>
              <a:t>have great claims </a:t>
            </a:r>
            <a:r>
              <a:rPr dirty="0" sz="1450" spc="-5">
                <a:latin typeface="Times New Roman"/>
                <a:cs typeface="Times New Roman"/>
              </a:rPr>
              <a:t>upon </a:t>
            </a:r>
            <a:r>
              <a:rPr dirty="0" sz="1450" spc="-10">
                <a:latin typeface="Times New Roman"/>
                <a:cs typeface="Times New Roman"/>
              </a:rPr>
              <a:t>me both—none can  have more;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a hound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forgot</a:t>
            </a:r>
            <a:r>
              <a:rPr dirty="0" sz="1450" spc="1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“It is well,” said Sir Daniel; and then, rising into anger: “Gratitude and faith  are words, Dick Shelton,” </a:t>
            </a:r>
            <a:r>
              <a:rPr dirty="0" sz="1450" spc="-5">
                <a:latin typeface="Times New Roman"/>
                <a:cs typeface="Times New Roman"/>
              </a:rPr>
              <a:t>he </a:t>
            </a:r>
            <a:r>
              <a:rPr dirty="0" sz="1450" spc="-10">
                <a:latin typeface="Times New Roman"/>
                <a:cs typeface="Times New Roman"/>
              </a:rPr>
              <a:t>continued; “but </a:t>
            </a:r>
            <a:r>
              <a:rPr dirty="0" sz="1450" spc="-5">
                <a:latin typeface="Times New Roman"/>
                <a:cs typeface="Times New Roman"/>
              </a:rPr>
              <a:t>I </a:t>
            </a:r>
            <a:r>
              <a:rPr dirty="0" sz="1450" spc="-10">
                <a:latin typeface="Times New Roman"/>
                <a:cs typeface="Times New Roman"/>
              </a:rPr>
              <a:t>look to deeds. In this </a:t>
            </a:r>
            <a:r>
              <a:rPr dirty="0" sz="1450" spc="-5">
                <a:latin typeface="Times New Roman"/>
                <a:cs typeface="Times New Roman"/>
              </a:rPr>
              <a:t>hour of  </a:t>
            </a:r>
            <a:r>
              <a:rPr dirty="0" sz="1450" spc="-10">
                <a:latin typeface="Times New Roman"/>
                <a:cs typeface="Times New Roman"/>
              </a:rPr>
              <a:t>my peril, when my name is attainted, when my lands are forfeit, when this  wood is full </a:t>
            </a:r>
            <a:r>
              <a:rPr dirty="0" sz="1450" spc="-5">
                <a:latin typeface="Times New Roman"/>
                <a:cs typeface="Times New Roman"/>
              </a:rPr>
              <a:t>of </a:t>
            </a:r>
            <a:r>
              <a:rPr dirty="0" sz="1450" spc="-10">
                <a:latin typeface="Times New Roman"/>
                <a:cs typeface="Times New Roman"/>
              </a:rPr>
              <a:t>men that hunger and thirst for my destruction, what doth  gratitude? what doth faith?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but a </a:t>
            </a:r>
            <a:r>
              <a:rPr dirty="0" sz="1450" spc="-10">
                <a:latin typeface="Times New Roman"/>
                <a:cs typeface="Times New Roman"/>
              </a:rPr>
              <a:t>little company remaining; is it grateful  </a:t>
            </a:r>
            <a:r>
              <a:rPr dirty="0" sz="1450" spc="-5">
                <a:latin typeface="Times New Roman"/>
                <a:cs typeface="Times New Roman"/>
              </a:rPr>
              <a:t>or </a:t>
            </a:r>
            <a:r>
              <a:rPr dirty="0" sz="1450" spc="-10">
                <a:latin typeface="Times New Roman"/>
                <a:cs typeface="Times New Roman"/>
              </a:rPr>
              <a:t>faithful to poison me their hearts with </a:t>
            </a:r>
            <a:r>
              <a:rPr dirty="0" sz="1450" spc="-5">
                <a:latin typeface="Times New Roman"/>
                <a:cs typeface="Times New Roman"/>
              </a:rPr>
              <a:t>your </a:t>
            </a:r>
            <a:r>
              <a:rPr dirty="0" sz="1450" spc="-10">
                <a:latin typeface="Times New Roman"/>
                <a:cs typeface="Times New Roman"/>
              </a:rPr>
              <a:t>insidious whisperings? Save me  from such gratitude! But, come, </a:t>
            </a:r>
            <a:r>
              <a:rPr dirty="0" sz="1450" spc="-30">
                <a:latin typeface="Times New Roman"/>
                <a:cs typeface="Times New Roman"/>
              </a:rPr>
              <a:t>now, </a:t>
            </a:r>
            <a:r>
              <a:rPr dirty="0" sz="1450" spc="-10">
                <a:latin typeface="Times New Roman"/>
                <a:cs typeface="Times New Roman"/>
              </a:rPr>
              <a:t>what is it </a:t>
            </a:r>
            <a:r>
              <a:rPr dirty="0" sz="1450" spc="-5">
                <a:latin typeface="Times New Roman"/>
                <a:cs typeface="Times New Roman"/>
              </a:rPr>
              <a:t>ye </a:t>
            </a:r>
            <a:r>
              <a:rPr dirty="0" sz="1450" spc="-10">
                <a:latin typeface="Times New Roman"/>
                <a:cs typeface="Times New Roman"/>
              </a:rPr>
              <a:t>wish? Speak; we are here to  </a:t>
            </a:r>
            <a:r>
              <a:rPr dirty="0" sz="1450" spc="-20">
                <a:latin typeface="Times New Roman"/>
                <a:cs typeface="Times New Roman"/>
              </a:rPr>
              <a:t>answer.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have aught against me, stand forth and say</a:t>
            </a:r>
            <a:r>
              <a:rPr dirty="0" sz="1450" spc="6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8255">
              <a:lnSpc>
                <a:spcPts val="1730"/>
              </a:lnSpc>
              <a:spcBef>
                <a:spcPts val="560"/>
              </a:spcBef>
            </a:pPr>
            <a:r>
              <a:rPr dirty="0" sz="1450" spc="-20">
                <a:latin typeface="Times New Roman"/>
                <a:cs typeface="Times New Roman"/>
              </a:rPr>
              <a:t>“Sir,” </a:t>
            </a:r>
            <a:r>
              <a:rPr dirty="0" sz="1450" spc="-10">
                <a:latin typeface="Times New Roman"/>
                <a:cs typeface="Times New Roman"/>
              </a:rPr>
              <a:t>replied Dick, “my father fell when </a:t>
            </a:r>
            <a:r>
              <a:rPr dirty="0" sz="1450" spc="-5">
                <a:latin typeface="Times New Roman"/>
                <a:cs typeface="Times New Roman"/>
              </a:rPr>
              <a:t>I </a:t>
            </a:r>
            <a:r>
              <a:rPr dirty="0" sz="1450" spc="-10">
                <a:latin typeface="Times New Roman"/>
                <a:cs typeface="Times New Roman"/>
              </a:rPr>
              <a:t>was yet </a:t>
            </a:r>
            <a:r>
              <a:rPr dirty="0" sz="1450" spc="-5">
                <a:latin typeface="Times New Roman"/>
                <a:cs typeface="Times New Roman"/>
              </a:rPr>
              <a:t>a </a:t>
            </a:r>
            <a:r>
              <a:rPr dirty="0" sz="1450" spc="-10">
                <a:latin typeface="Times New Roman"/>
                <a:cs typeface="Times New Roman"/>
              </a:rPr>
              <a:t>child. It hath come to  mine</a:t>
            </a:r>
            <a:r>
              <a:rPr dirty="0" sz="1450" spc="15">
                <a:latin typeface="Times New Roman"/>
                <a:cs typeface="Times New Roman"/>
              </a:rPr>
              <a:t> </a:t>
            </a:r>
            <a:r>
              <a:rPr dirty="0" sz="1450" spc="-10">
                <a:latin typeface="Times New Roman"/>
                <a:cs typeface="Times New Roman"/>
              </a:rPr>
              <a:t>ears</a:t>
            </a:r>
            <a:r>
              <a:rPr dirty="0" sz="1450" spc="20">
                <a:latin typeface="Times New Roman"/>
                <a:cs typeface="Times New Roman"/>
              </a:rPr>
              <a:t> </a:t>
            </a:r>
            <a:r>
              <a:rPr dirty="0" sz="1450" spc="-10">
                <a:latin typeface="Times New Roman"/>
                <a:cs typeface="Times New Roman"/>
              </a:rPr>
              <a:t>that</a:t>
            </a:r>
            <a:r>
              <a:rPr dirty="0" sz="1450" spc="20">
                <a:latin typeface="Times New Roman"/>
                <a:cs typeface="Times New Roman"/>
              </a:rPr>
              <a:t> </a:t>
            </a:r>
            <a:r>
              <a:rPr dirty="0" sz="1450" spc="-5">
                <a:latin typeface="Times New Roman"/>
                <a:cs typeface="Times New Roman"/>
              </a:rPr>
              <a:t>he</a:t>
            </a:r>
            <a:r>
              <a:rPr dirty="0" sz="1450" spc="20">
                <a:latin typeface="Times New Roman"/>
                <a:cs typeface="Times New Roman"/>
              </a:rPr>
              <a:t> </a:t>
            </a:r>
            <a:r>
              <a:rPr dirty="0" sz="1450" spc="-10">
                <a:latin typeface="Times New Roman"/>
                <a:cs typeface="Times New Roman"/>
              </a:rPr>
              <a:t>was</a:t>
            </a:r>
            <a:r>
              <a:rPr dirty="0" sz="1450" spc="20">
                <a:latin typeface="Times New Roman"/>
                <a:cs typeface="Times New Roman"/>
              </a:rPr>
              <a:t> </a:t>
            </a:r>
            <a:r>
              <a:rPr dirty="0" sz="1450" spc="-10">
                <a:latin typeface="Times New Roman"/>
                <a:cs typeface="Times New Roman"/>
              </a:rPr>
              <a:t>foully</a:t>
            </a:r>
            <a:r>
              <a:rPr dirty="0" sz="1450" spc="20">
                <a:latin typeface="Times New Roman"/>
                <a:cs typeface="Times New Roman"/>
              </a:rPr>
              <a:t> </a:t>
            </a:r>
            <a:r>
              <a:rPr dirty="0" sz="1450" spc="-5">
                <a:latin typeface="Times New Roman"/>
                <a:cs typeface="Times New Roman"/>
              </a:rPr>
              <a:t>done</a:t>
            </a:r>
            <a:r>
              <a:rPr dirty="0" sz="1450" spc="20">
                <a:latin typeface="Times New Roman"/>
                <a:cs typeface="Times New Roman"/>
              </a:rPr>
              <a:t> </a:t>
            </a:r>
            <a:r>
              <a:rPr dirty="0" sz="1450" spc="-40">
                <a:latin typeface="Times New Roman"/>
                <a:cs typeface="Times New Roman"/>
              </a:rPr>
              <a:t>by.</a:t>
            </a:r>
            <a:r>
              <a:rPr dirty="0" sz="1450" spc="15">
                <a:latin typeface="Times New Roman"/>
                <a:cs typeface="Times New Roman"/>
              </a:rPr>
              <a:t> </a:t>
            </a:r>
            <a:r>
              <a:rPr dirty="0" sz="1450" spc="-10">
                <a:latin typeface="Times New Roman"/>
                <a:cs typeface="Times New Roman"/>
              </a:rPr>
              <a:t>It</a:t>
            </a:r>
            <a:r>
              <a:rPr dirty="0" sz="1450" spc="25">
                <a:latin typeface="Times New Roman"/>
                <a:cs typeface="Times New Roman"/>
              </a:rPr>
              <a:t> </a:t>
            </a:r>
            <a:r>
              <a:rPr dirty="0" sz="1450" spc="-10">
                <a:latin typeface="Times New Roman"/>
                <a:cs typeface="Times New Roman"/>
              </a:rPr>
              <a:t>hath</a:t>
            </a:r>
            <a:r>
              <a:rPr dirty="0" sz="1450" spc="25">
                <a:latin typeface="Times New Roman"/>
                <a:cs typeface="Times New Roman"/>
              </a:rPr>
              <a:t> </a:t>
            </a:r>
            <a:r>
              <a:rPr dirty="0" sz="1450" spc="-10">
                <a:latin typeface="Times New Roman"/>
                <a:cs typeface="Times New Roman"/>
              </a:rPr>
              <a:t>come</a:t>
            </a:r>
            <a:r>
              <a:rPr dirty="0" sz="1450" spc="25">
                <a:latin typeface="Times New Roman"/>
                <a:cs typeface="Times New Roman"/>
              </a:rPr>
              <a:t> </a:t>
            </a:r>
            <a:r>
              <a:rPr dirty="0" sz="1450" spc="-10">
                <a:latin typeface="Times New Roman"/>
                <a:cs typeface="Times New Roman"/>
              </a:rPr>
              <a:t>to</a:t>
            </a:r>
            <a:r>
              <a:rPr dirty="0" sz="1450" spc="25">
                <a:latin typeface="Times New Roman"/>
                <a:cs typeface="Times New Roman"/>
              </a:rPr>
              <a:t> </a:t>
            </a:r>
            <a:r>
              <a:rPr dirty="0" sz="1450" spc="-10">
                <a:latin typeface="Times New Roman"/>
                <a:cs typeface="Times New Roman"/>
              </a:rPr>
              <a:t>mine</a:t>
            </a:r>
            <a:r>
              <a:rPr dirty="0" sz="1450" spc="25">
                <a:latin typeface="Times New Roman"/>
                <a:cs typeface="Times New Roman"/>
              </a:rPr>
              <a:t> </a:t>
            </a:r>
            <a:r>
              <a:rPr dirty="0" sz="1450" spc="-10">
                <a:latin typeface="Times New Roman"/>
                <a:cs typeface="Times New Roman"/>
              </a:rPr>
              <a:t>ears—for</a:t>
            </a:r>
            <a:r>
              <a:rPr dirty="0" sz="1450" spc="25">
                <a:latin typeface="Times New Roman"/>
                <a:cs typeface="Times New Roman"/>
              </a:rPr>
              <a: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will</a:t>
            </a:r>
            <a:r>
              <a:rPr dirty="0" sz="1450" spc="20">
                <a:latin typeface="Times New Roman"/>
                <a:cs typeface="Times New Roman"/>
              </a:rPr>
              <a:t> </a:t>
            </a:r>
            <a:r>
              <a:rPr dirty="0" sz="1450" spc="-5">
                <a:latin typeface="Times New Roman"/>
                <a:cs typeface="Times New Roman"/>
              </a:rPr>
              <a:t>not</a:t>
            </a:r>
            <a:endParaRPr sz="145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dissemble—that </a:t>
            </a:r>
            <a:r>
              <a:rPr dirty="0" sz="1450" spc="-5">
                <a:latin typeface="Times New Roman"/>
                <a:cs typeface="Times New Roman"/>
              </a:rPr>
              <a:t>ye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hand in his </a:t>
            </a:r>
            <a:r>
              <a:rPr dirty="0" sz="1450" spc="-5">
                <a:latin typeface="Times New Roman"/>
                <a:cs typeface="Times New Roman"/>
              </a:rPr>
              <a:t>undoing. </a:t>
            </a:r>
            <a:r>
              <a:rPr dirty="0" sz="1450" spc="-10">
                <a:latin typeface="Times New Roman"/>
                <a:cs typeface="Times New Roman"/>
              </a:rPr>
              <a:t>And in all </a:t>
            </a:r>
            <a:r>
              <a:rPr dirty="0" sz="1450" spc="-20">
                <a:latin typeface="Times New Roman"/>
                <a:cs typeface="Times New Roman"/>
              </a:rPr>
              <a:t>verity,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not be  </a:t>
            </a:r>
            <a:r>
              <a:rPr dirty="0" sz="1450" spc="-10">
                <a:latin typeface="Times New Roman"/>
                <a:cs typeface="Times New Roman"/>
              </a:rPr>
              <a:t>at peace in mine own mind, </a:t>
            </a:r>
            <a:r>
              <a:rPr dirty="0" sz="1450" spc="-5">
                <a:latin typeface="Times New Roman"/>
                <a:cs typeface="Times New Roman"/>
              </a:rPr>
              <a:t>nor </a:t>
            </a:r>
            <a:r>
              <a:rPr dirty="0" sz="1450" spc="-10">
                <a:latin typeface="Times New Roman"/>
                <a:cs typeface="Times New Roman"/>
              </a:rPr>
              <a:t>very clear to help </a:t>
            </a:r>
            <a:r>
              <a:rPr dirty="0" sz="1450" spc="-5">
                <a:latin typeface="Times New Roman"/>
                <a:cs typeface="Times New Roman"/>
              </a:rPr>
              <a:t>you, </a:t>
            </a:r>
            <a:r>
              <a:rPr dirty="0" sz="1450" spc="-10">
                <a:latin typeface="Times New Roman"/>
                <a:cs typeface="Times New Roman"/>
              </a:rPr>
              <a:t>till </a:t>
            </a:r>
            <a:r>
              <a:rPr dirty="0" sz="1450" spc="-5">
                <a:latin typeface="Times New Roman"/>
                <a:cs typeface="Times New Roman"/>
              </a:rPr>
              <a:t>I </a:t>
            </a:r>
            <a:r>
              <a:rPr dirty="0" sz="1450" spc="-10">
                <a:latin typeface="Times New Roman"/>
                <a:cs typeface="Times New Roman"/>
              </a:rPr>
              <a:t>have certain  resolution </a:t>
            </a:r>
            <a:r>
              <a:rPr dirty="0" sz="1450" spc="-5">
                <a:latin typeface="Times New Roman"/>
                <a:cs typeface="Times New Roman"/>
              </a:rPr>
              <a:t>of </a:t>
            </a:r>
            <a:r>
              <a:rPr dirty="0" sz="1450" spc="-10">
                <a:latin typeface="Times New Roman"/>
                <a:cs typeface="Times New Roman"/>
              </a:rPr>
              <a:t>these</a:t>
            </a:r>
            <a:r>
              <a:rPr dirty="0" sz="1450" spc="-5">
                <a:latin typeface="Times New Roman"/>
                <a:cs typeface="Times New Roman"/>
              </a:rPr>
              <a:t> </a:t>
            </a:r>
            <a:r>
              <a:rPr dirty="0" sz="1450" spc="-10">
                <a:latin typeface="Times New Roman"/>
                <a:cs typeface="Times New Roman"/>
              </a:rPr>
              <a:t>doubts.”</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Sir Daniel sat down in </a:t>
            </a:r>
            <a:r>
              <a:rPr dirty="0" sz="1450" spc="-5">
                <a:latin typeface="Times New Roman"/>
                <a:cs typeface="Times New Roman"/>
              </a:rPr>
              <a:t>a </a:t>
            </a:r>
            <a:r>
              <a:rPr dirty="0" sz="1450" spc="-10">
                <a:latin typeface="Times New Roman"/>
                <a:cs typeface="Times New Roman"/>
              </a:rPr>
              <a:t>deep settle. He took his chin in his hand and looked at  Dick </a:t>
            </a:r>
            <a:r>
              <a:rPr dirty="0" sz="1450" spc="-20">
                <a:latin typeface="Times New Roman"/>
                <a:cs typeface="Times New Roman"/>
              </a:rPr>
              <a:t>fixedly.</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“And </a:t>
            </a:r>
            <a:r>
              <a:rPr dirty="0" sz="1450" spc="-5">
                <a:latin typeface="Times New Roman"/>
                <a:cs typeface="Times New Roman"/>
              </a:rPr>
              <a:t>ye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guardian to the </a:t>
            </a:r>
            <a:r>
              <a:rPr dirty="0" sz="1450" spc="-25">
                <a:latin typeface="Times New Roman"/>
                <a:cs typeface="Times New Roman"/>
              </a:rPr>
              <a:t>man’s </a:t>
            </a:r>
            <a:r>
              <a:rPr dirty="0" sz="1450" spc="-10">
                <a:latin typeface="Times New Roman"/>
                <a:cs typeface="Times New Roman"/>
              </a:rPr>
              <a:t>son that </a:t>
            </a:r>
            <a:r>
              <a:rPr dirty="0" sz="1450" spc="-5">
                <a:latin typeface="Times New Roman"/>
                <a:cs typeface="Times New Roman"/>
              </a:rPr>
              <a:t>I </a:t>
            </a:r>
            <a:r>
              <a:rPr dirty="0" sz="1450" spc="-10">
                <a:latin typeface="Times New Roman"/>
                <a:cs typeface="Times New Roman"/>
              </a:rPr>
              <a:t>had murdered?” </a:t>
            </a:r>
            <a:r>
              <a:rPr dirty="0" sz="1450" spc="-5">
                <a:latin typeface="Times New Roman"/>
                <a:cs typeface="Times New Roman"/>
              </a:rPr>
              <a:t>he  </a:t>
            </a:r>
            <a:r>
              <a:rPr dirty="0" sz="1450" spc="-10">
                <a:latin typeface="Times New Roman"/>
                <a:cs typeface="Times New Roman"/>
              </a:rPr>
              <a:t>asked.</a:t>
            </a:r>
            <a:endParaRPr sz="1450">
              <a:latin typeface="Times New Roman"/>
              <a:cs typeface="Times New Roman"/>
            </a:endParaRPr>
          </a:p>
          <a:p>
            <a:pPr algn="just" marL="12700" marR="8890">
              <a:lnSpc>
                <a:spcPts val="1730"/>
              </a:lnSpc>
              <a:spcBef>
                <a:spcPts val="570"/>
              </a:spcBef>
            </a:pPr>
            <a:r>
              <a:rPr dirty="0" sz="1450" spc="-25">
                <a:latin typeface="Times New Roman"/>
                <a:cs typeface="Times New Roman"/>
              </a:rPr>
              <a:t>“Nay,” </a:t>
            </a:r>
            <a:r>
              <a:rPr dirty="0" sz="1450" spc="-10">
                <a:latin typeface="Times New Roman"/>
                <a:cs typeface="Times New Roman"/>
              </a:rPr>
              <a:t>said Dick, “pardon me if </a:t>
            </a:r>
            <a:r>
              <a:rPr dirty="0" sz="1450" spc="-5">
                <a:latin typeface="Times New Roman"/>
                <a:cs typeface="Times New Roman"/>
              </a:rPr>
              <a:t>I </a:t>
            </a:r>
            <a:r>
              <a:rPr dirty="0" sz="1450" spc="-10">
                <a:latin typeface="Times New Roman"/>
                <a:cs typeface="Times New Roman"/>
              </a:rPr>
              <a:t>answer churlishly; </a:t>
            </a:r>
            <a:r>
              <a:rPr dirty="0" sz="1450" spc="-5">
                <a:latin typeface="Times New Roman"/>
                <a:cs typeface="Times New Roman"/>
              </a:rPr>
              <a:t>but </a:t>
            </a:r>
            <a:r>
              <a:rPr dirty="0" sz="1450" spc="-10">
                <a:latin typeface="Times New Roman"/>
                <a:cs typeface="Times New Roman"/>
              </a:rPr>
              <a:t>indeed </a:t>
            </a:r>
            <a:r>
              <a:rPr dirty="0" sz="1450" spc="-5">
                <a:latin typeface="Times New Roman"/>
                <a:cs typeface="Times New Roman"/>
              </a:rPr>
              <a:t>ye </a:t>
            </a:r>
            <a:r>
              <a:rPr dirty="0" sz="1450" spc="-10">
                <a:latin typeface="Times New Roman"/>
                <a:cs typeface="Times New Roman"/>
              </a:rPr>
              <a:t>know right  well </a:t>
            </a:r>
            <a:r>
              <a:rPr dirty="0" sz="1450" spc="-5">
                <a:latin typeface="Times New Roman"/>
                <a:cs typeface="Times New Roman"/>
              </a:rPr>
              <a:t>a </a:t>
            </a:r>
            <a:r>
              <a:rPr dirty="0" sz="1450" spc="-10">
                <a:latin typeface="Times New Roman"/>
                <a:cs typeface="Times New Roman"/>
              </a:rPr>
              <a:t>wardship is most profitable. All these years have </a:t>
            </a:r>
            <a:r>
              <a:rPr dirty="0" sz="1450" spc="-5">
                <a:latin typeface="Times New Roman"/>
                <a:cs typeface="Times New Roman"/>
              </a:rPr>
              <a:t>ye not </a:t>
            </a:r>
            <a:r>
              <a:rPr dirty="0" sz="1450" spc="-10">
                <a:latin typeface="Times New Roman"/>
                <a:cs typeface="Times New Roman"/>
              </a:rPr>
              <a:t>enjoyed my  revenues, and led my men? Have </a:t>
            </a:r>
            <a:r>
              <a:rPr dirty="0" sz="1450" spc="-5">
                <a:latin typeface="Times New Roman"/>
                <a:cs typeface="Times New Roman"/>
              </a:rPr>
              <a:t>ye not </a:t>
            </a:r>
            <a:r>
              <a:rPr dirty="0" sz="1450" spc="-10">
                <a:latin typeface="Times New Roman"/>
                <a:cs typeface="Times New Roman"/>
              </a:rPr>
              <a:t>still my marriage? </a:t>
            </a:r>
            <a:r>
              <a:rPr dirty="0" sz="1450" spc="-5">
                <a:latin typeface="Times New Roman"/>
                <a:cs typeface="Times New Roman"/>
              </a:rPr>
              <a:t>I </a:t>
            </a:r>
            <a:r>
              <a:rPr dirty="0" sz="1450" spc="-10">
                <a:latin typeface="Times New Roman"/>
                <a:cs typeface="Times New Roman"/>
              </a:rPr>
              <a:t>wot </a:t>
            </a:r>
            <a:r>
              <a:rPr dirty="0" sz="1450" spc="-5">
                <a:latin typeface="Times New Roman"/>
                <a:cs typeface="Times New Roman"/>
              </a:rPr>
              <a:t>not </a:t>
            </a:r>
            <a:r>
              <a:rPr dirty="0" sz="1450" spc="-10">
                <a:latin typeface="Times New Roman"/>
                <a:cs typeface="Times New Roman"/>
              </a:rPr>
              <a:t>what it  may </a:t>
            </a:r>
            <a:r>
              <a:rPr dirty="0" sz="1450" spc="-5">
                <a:latin typeface="Times New Roman"/>
                <a:cs typeface="Times New Roman"/>
              </a:rPr>
              <a:t>be </a:t>
            </a:r>
            <a:r>
              <a:rPr dirty="0" sz="1450" spc="-10">
                <a:latin typeface="Times New Roman"/>
                <a:cs typeface="Times New Roman"/>
              </a:rPr>
              <a:t>worth—it is worth something. Pardon me again;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were base  enough to slay </a:t>
            </a:r>
            <a:r>
              <a:rPr dirty="0" sz="1450" spc="-5">
                <a:latin typeface="Times New Roman"/>
                <a:cs typeface="Times New Roman"/>
              </a:rPr>
              <a:t>a </a:t>
            </a:r>
            <a:r>
              <a:rPr dirty="0" sz="1450" spc="-10">
                <a:latin typeface="Times New Roman"/>
                <a:cs typeface="Times New Roman"/>
              </a:rPr>
              <a:t>man under trust, here were, perhaps, reasons enough to move  </a:t>
            </a:r>
            <a:r>
              <a:rPr dirty="0" sz="1450" spc="-5">
                <a:latin typeface="Times New Roman"/>
                <a:cs typeface="Times New Roman"/>
              </a:rPr>
              <a:t>you </a:t>
            </a:r>
            <a:r>
              <a:rPr dirty="0" sz="1450" spc="-10">
                <a:latin typeface="Times New Roman"/>
                <a:cs typeface="Times New Roman"/>
              </a:rPr>
              <a:t>to the lesser</a:t>
            </a:r>
            <a:r>
              <a:rPr dirty="0" sz="1450">
                <a:latin typeface="Times New Roman"/>
                <a:cs typeface="Times New Roman"/>
              </a:rPr>
              <a:t> </a:t>
            </a:r>
            <a:r>
              <a:rPr dirty="0" sz="1450" spc="-10">
                <a:latin typeface="Times New Roman"/>
                <a:cs typeface="Times New Roman"/>
              </a:rPr>
              <a:t>baseness.”</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lad </a:t>
            </a:r>
            <a:r>
              <a:rPr dirty="0" sz="1450" spc="-5">
                <a:latin typeface="Times New Roman"/>
                <a:cs typeface="Times New Roman"/>
              </a:rPr>
              <a:t>of your </a:t>
            </a:r>
            <a:r>
              <a:rPr dirty="0" sz="1450" spc="-10">
                <a:latin typeface="Times New Roman"/>
                <a:cs typeface="Times New Roman"/>
              </a:rPr>
              <a:t>years,” returned Sir Daniel, </a:t>
            </a:r>
            <a:r>
              <a:rPr dirty="0" sz="1450" spc="-20">
                <a:latin typeface="Times New Roman"/>
                <a:cs typeface="Times New Roman"/>
              </a:rPr>
              <a:t>sternly, </a:t>
            </a:r>
            <a:r>
              <a:rPr dirty="0" sz="1450" spc="-10">
                <a:latin typeface="Times New Roman"/>
                <a:cs typeface="Times New Roman"/>
              </a:rPr>
              <a:t>“my mind had  </a:t>
            </a:r>
            <a:r>
              <a:rPr dirty="0" sz="1450" spc="-5">
                <a:latin typeface="Times New Roman"/>
                <a:cs typeface="Times New Roman"/>
              </a:rPr>
              <a:t>not </a:t>
            </a:r>
            <a:r>
              <a:rPr dirty="0" sz="1450" spc="-10">
                <a:latin typeface="Times New Roman"/>
                <a:cs typeface="Times New Roman"/>
              </a:rPr>
              <a:t>so turned </a:t>
            </a:r>
            <a:r>
              <a:rPr dirty="0" sz="1450" spc="-5">
                <a:latin typeface="Times New Roman"/>
                <a:cs typeface="Times New Roman"/>
              </a:rPr>
              <a:t>upon </a:t>
            </a:r>
            <a:r>
              <a:rPr dirty="0" sz="1450" spc="-10">
                <a:latin typeface="Times New Roman"/>
                <a:cs typeface="Times New Roman"/>
              </a:rPr>
              <a:t>suspicions. And Sir Oliver here,” </a:t>
            </a:r>
            <a:r>
              <a:rPr dirty="0" sz="1450" spc="-5">
                <a:latin typeface="Times New Roman"/>
                <a:cs typeface="Times New Roman"/>
              </a:rPr>
              <a:t>he </a:t>
            </a:r>
            <a:r>
              <a:rPr dirty="0" sz="1450" spc="-10">
                <a:latin typeface="Times New Roman"/>
                <a:cs typeface="Times New Roman"/>
              </a:rPr>
              <a:t>added, “why should  he, </a:t>
            </a:r>
            <a:r>
              <a:rPr dirty="0" sz="1450" spc="-5">
                <a:latin typeface="Times New Roman"/>
                <a:cs typeface="Times New Roman"/>
              </a:rPr>
              <a:t>a </a:t>
            </a:r>
            <a:r>
              <a:rPr dirty="0" sz="1450" spc="-10">
                <a:latin typeface="Times New Roman"/>
                <a:cs typeface="Times New Roman"/>
              </a:rPr>
              <a:t>priest, </a:t>
            </a:r>
            <a:r>
              <a:rPr dirty="0" sz="1450" spc="-5">
                <a:latin typeface="Times New Roman"/>
                <a:cs typeface="Times New Roman"/>
              </a:rPr>
              <a:t>be </a:t>
            </a:r>
            <a:r>
              <a:rPr dirty="0" sz="1450" spc="-10">
                <a:latin typeface="Times New Roman"/>
                <a:cs typeface="Times New Roman"/>
              </a:rPr>
              <a:t>guilty </a:t>
            </a:r>
            <a:r>
              <a:rPr dirty="0" sz="1450" spc="-5">
                <a:latin typeface="Times New Roman"/>
                <a:cs typeface="Times New Roman"/>
              </a:rPr>
              <a:t>of </a:t>
            </a:r>
            <a:r>
              <a:rPr dirty="0" sz="1450" spc="-10">
                <a:latin typeface="Times New Roman"/>
                <a:cs typeface="Times New Roman"/>
              </a:rPr>
              <a:t>this</a:t>
            </a:r>
            <a:r>
              <a:rPr dirty="0" sz="1450" spc="5">
                <a:latin typeface="Times New Roman"/>
                <a:cs typeface="Times New Roman"/>
              </a:rPr>
              <a:t> </a:t>
            </a:r>
            <a:r>
              <a:rPr dirty="0" sz="1450" spc="-10">
                <a:latin typeface="Times New Roman"/>
                <a:cs typeface="Times New Roman"/>
              </a:rPr>
              <a:t>act?”</a:t>
            </a:r>
            <a:endParaRPr sz="1450">
              <a:latin typeface="Times New Roman"/>
              <a:cs typeface="Times New Roman"/>
            </a:endParaRPr>
          </a:p>
          <a:p>
            <a:pPr algn="just" marL="12700" marR="5080">
              <a:lnSpc>
                <a:spcPts val="1730"/>
              </a:lnSpc>
              <a:spcBef>
                <a:spcPts val="570"/>
              </a:spcBef>
            </a:pPr>
            <a:r>
              <a:rPr dirty="0" sz="1450" spc="-30">
                <a:latin typeface="Times New Roman"/>
                <a:cs typeface="Times New Roman"/>
              </a:rPr>
              <a:t>“Nay, </a:t>
            </a:r>
            <a:r>
              <a:rPr dirty="0" sz="1450" spc="-10">
                <a:latin typeface="Times New Roman"/>
                <a:cs typeface="Times New Roman"/>
              </a:rPr>
              <a:t>Sir Daniel,” said Dick, “but where the master biddeth there will the </a:t>
            </a:r>
            <a:r>
              <a:rPr dirty="0" sz="1450" spc="-5">
                <a:latin typeface="Times New Roman"/>
                <a:cs typeface="Times New Roman"/>
              </a:rPr>
              <a:t>dog  go. </a:t>
            </a:r>
            <a:r>
              <a:rPr dirty="0" sz="1450" spc="-10">
                <a:latin typeface="Times New Roman"/>
                <a:cs typeface="Times New Roman"/>
              </a:rPr>
              <a:t>It is well known this priest is </a:t>
            </a:r>
            <a:r>
              <a:rPr dirty="0" sz="1450" spc="-5">
                <a:latin typeface="Times New Roman"/>
                <a:cs typeface="Times New Roman"/>
              </a:rPr>
              <a:t>but your </a:t>
            </a:r>
            <a:r>
              <a:rPr dirty="0" sz="1450" spc="-10">
                <a:latin typeface="Times New Roman"/>
                <a:cs typeface="Times New Roman"/>
              </a:rPr>
              <a:t>instrument. </a:t>
            </a:r>
            <a:r>
              <a:rPr dirty="0" sz="1450" spc="-5">
                <a:latin typeface="Times New Roman"/>
                <a:cs typeface="Times New Roman"/>
              </a:rPr>
              <a:t>I </a:t>
            </a:r>
            <a:r>
              <a:rPr dirty="0" sz="1450" spc="-10">
                <a:latin typeface="Times New Roman"/>
                <a:cs typeface="Times New Roman"/>
              </a:rPr>
              <a:t>speak very freely; the  time is </a:t>
            </a:r>
            <a:r>
              <a:rPr dirty="0" sz="1450" spc="-5">
                <a:latin typeface="Times New Roman"/>
                <a:cs typeface="Times New Roman"/>
              </a:rPr>
              <a:t>not </a:t>
            </a:r>
            <a:r>
              <a:rPr dirty="0" sz="1450" spc="-10">
                <a:latin typeface="Times New Roman"/>
                <a:cs typeface="Times New Roman"/>
              </a:rPr>
              <a:t>for courtesies. Even as </a:t>
            </a:r>
            <a:r>
              <a:rPr dirty="0" sz="1450" spc="-5">
                <a:latin typeface="Times New Roman"/>
                <a:cs typeface="Times New Roman"/>
              </a:rPr>
              <a:t>I </a:t>
            </a:r>
            <a:r>
              <a:rPr dirty="0" sz="1450" spc="-10">
                <a:latin typeface="Times New Roman"/>
                <a:cs typeface="Times New Roman"/>
              </a:rPr>
              <a:t>speak, so would </a:t>
            </a:r>
            <a:r>
              <a:rPr dirty="0" sz="1450" spc="-5">
                <a:latin typeface="Times New Roman"/>
                <a:cs typeface="Times New Roman"/>
              </a:rPr>
              <a:t>I be </a:t>
            </a:r>
            <a:r>
              <a:rPr dirty="0" sz="1450" spc="-10">
                <a:latin typeface="Times New Roman"/>
                <a:cs typeface="Times New Roman"/>
              </a:rPr>
              <a:t>answered. And  answer get </a:t>
            </a:r>
            <a:r>
              <a:rPr dirty="0" sz="1450" spc="-5">
                <a:latin typeface="Times New Roman"/>
                <a:cs typeface="Times New Roman"/>
              </a:rPr>
              <a:t>I </a:t>
            </a:r>
            <a:r>
              <a:rPr dirty="0" sz="1450" spc="-10">
                <a:latin typeface="Times New Roman"/>
                <a:cs typeface="Times New Roman"/>
              </a:rPr>
              <a:t>none! </a:t>
            </a:r>
            <a:r>
              <a:rPr dirty="0" sz="1450" spc="-85">
                <a:latin typeface="Times New Roman"/>
                <a:cs typeface="Times New Roman"/>
              </a:rPr>
              <a:t>Ye </a:t>
            </a:r>
            <a:r>
              <a:rPr dirty="0" sz="1450" spc="-5">
                <a:latin typeface="Times New Roman"/>
                <a:cs typeface="Times New Roman"/>
              </a:rPr>
              <a:t>but put </a:t>
            </a:r>
            <a:r>
              <a:rPr dirty="0" sz="1450" spc="-10">
                <a:latin typeface="Times New Roman"/>
                <a:cs typeface="Times New Roman"/>
              </a:rPr>
              <a:t>more questions. </a:t>
            </a:r>
            <a:r>
              <a:rPr dirty="0" sz="1450" spc="-5">
                <a:latin typeface="Times New Roman"/>
                <a:cs typeface="Times New Roman"/>
              </a:rPr>
              <a:t>I </a:t>
            </a:r>
            <a:r>
              <a:rPr dirty="0" sz="1450" spc="-10">
                <a:latin typeface="Times New Roman"/>
                <a:cs typeface="Times New Roman"/>
              </a:rPr>
              <a:t>rede </a:t>
            </a:r>
            <a:r>
              <a:rPr dirty="0" sz="1450" spc="-5">
                <a:latin typeface="Times New Roman"/>
                <a:cs typeface="Times New Roman"/>
              </a:rPr>
              <a:t>ye be </a:t>
            </a:r>
            <a:r>
              <a:rPr dirty="0" sz="1450" spc="-10">
                <a:latin typeface="Times New Roman"/>
                <a:cs typeface="Times New Roman"/>
              </a:rPr>
              <a:t>ware, Sir Daniel;  for in this way </a:t>
            </a:r>
            <a:r>
              <a:rPr dirty="0" sz="1450" spc="-5">
                <a:latin typeface="Times New Roman"/>
                <a:cs typeface="Times New Roman"/>
              </a:rPr>
              <a:t>ye </a:t>
            </a:r>
            <a:r>
              <a:rPr dirty="0" sz="1450" spc="-10">
                <a:latin typeface="Times New Roman"/>
                <a:cs typeface="Times New Roman"/>
              </a:rPr>
              <a:t>will </a:t>
            </a:r>
            <a:r>
              <a:rPr dirty="0" sz="1450" spc="-5">
                <a:latin typeface="Times New Roman"/>
                <a:cs typeface="Times New Roman"/>
              </a:rPr>
              <a:t>but </a:t>
            </a:r>
            <a:r>
              <a:rPr dirty="0" sz="1450" spc="-10">
                <a:latin typeface="Times New Roman"/>
                <a:cs typeface="Times New Roman"/>
              </a:rPr>
              <a:t>nourish and </a:t>
            </a:r>
            <a:r>
              <a:rPr dirty="0" sz="1450" spc="-5">
                <a:latin typeface="Times New Roman"/>
                <a:cs typeface="Times New Roman"/>
              </a:rPr>
              <a:t>not </a:t>
            </a:r>
            <a:r>
              <a:rPr dirty="0" sz="1450" spc="-10">
                <a:latin typeface="Times New Roman"/>
                <a:cs typeface="Times New Roman"/>
              </a:rPr>
              <a:t>satisfy my</a:t>
            </a:r>
            <a:r>
              <a:rPr dirty="0" sz="1450" spc="50">
                <a:latin typeface="Times New Roman"/>
                <a:cs typeface="Times New Roman"/>
              </a:rPr>
              <a:t> </a:t>
            </a:r>
            <a:r>
              <a:rPr dirty="0" sz="1450" spc="-10">
                <a:latin typeface="Times New Roman"/>
                <a:cs typeface="Times New Roman"/>
              </a:rPr>
              <a:t>doubts.”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“I will answer </a:t>
            </a:r>
            <a:r>
              <a:rPr dirty="0" sz="1450" spc="-5">
                <a:latin typeface="Times New Roman"/>
                <a:cs typeface="Times New Roman"/>
              </a:rPr>
              <a:t>you </a:t>
            </a:r>
            <a:r>
              <a:rPr dirty="0" sz="1450" spc="-25">
                <a:latin typeface="Times New Roman"/>
                <a:cs typeface="Times New Roman"/>
              </a:rPr>
              <a:t>fairly, </a:t>
            </a:r>
            <a:r>
              <a:rPr dirty="0" sz="1450" spc="-10">
                <a:latin typeface="Times New Roman"/>
                <a:cs typeface="Times New Roman"/>
              </a:rPr>
              <a:t>Master Richard,” said the knight. </a:t>
            </a:r>
            <a:r>
              <a:rPr dirty="0" sz="1450" spc="-35">
                <a:latin typeface="Times New Roman"/>
                <a:cs typeface="Times New Roman"/>
              </a:rPr>
              <a:t>“Were </a:t>
            </a:r>
            <a:r>
              <a:rPr dirty="0" sz="1450" spc="-5">
                <a:latin typeface="Times New Roman"/>
                <a:cs typeface="Times New Roman"/>
              </a:rPr>
              <a:t>I </a:t>
            </a:r>
            <a:r>
              <a:rPr dirty="0" sz="1450" spc="-10">
                <a:latin typeface="Times New Roman"/>
                <a:cs typeface="Times New Roman"/>
              </a:rPr>
              <a:t>to pretend  </a:t>
            </a:r>
            <a:r>
              <a:rPr dirty="0" sz="1450" spc="-5">
                <a:latin typeface="Times New Roman"/>
                <a:cs typeface="Times New Roman"/>
              </a:rPr>
              <a:t>ye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stirred my wrath,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no </a:t>
            </a:r>
            <a:r>
              <a:rPr dirty="0" sz="1450" spc="-10">
                <a:latin typeface="Times New Roman"/>
                <a:cs typeface="Times New Roman"/>
              </a:rPr>
              <a:t>honest man. But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just even in  </a:t>
            </a:r>
            <a:r>
              <a:rPr dirty="0" sz="1450" spc="-20">
                <a:latin typeface="Times New Roman"/>
                <a:cs typeface="Times New Roman"/>
              </a:rPr>
              <a:t>anger. </a:t>
            </a:r>
            <a:r>
              <a:rPr dirty="0" sz="1450" spc="-10">
                <a:latin typeface="Times New Roman"/>
                <a:cs typeface="Times New Roman"/>
              </a:rPr>
              <a:t>Come to me with these words when </a:t>
            </a:r>
            <a:r>
              <a:rPr dirty="0" sz="1450" spc="-5">
                <a:latin typeface="Times New Roman"/>
                <a:cs typeface="Times New Roman"/>
              </a:rPr>
              <a:t>y’ </a:t>
            </a:r>
            <a:r>
              <a:rPr dirty="0" sz="1450" spc="-10">
                <a:latin typeface="Times New Roman"/>
                <a:cs typeface="Times New Roman"/>
              </a:rPr>
              <a:t>are grown and come to </a:t>
            </a:r>
            <a:r>
              <a:rPr dirty="0" sz="1450" spc="-25">
                <a:latin typeface="Times New Roman"/>
                <a:cs typeface="Times New Roman"/>
              </a:rPr>
              <a:t>man’s  </a:t>
            </a:r>
            <a:r>
              <a:rPr dirty="0" sz="1450" spc="-10">
                <a:latin typeface="Times New Roman"/>
                <a:cs typeface="Times New Roman"/>
              </a:rPr>
              <a:t>estate, and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 </a:t>
            </a:r>
            <a:r>
              <a:rPr dirty="0" sz="1450" spc="-10">
                <a:latin typeface="Times New Roman"/>
                <a:cs typeface="Times New Roman"/>
              </a:rPr>
              <a:t>longer </a:t>
            </a:r>
            <a:r>
              <a:rPr dirty="0" sz="1450" spc="-5">
                <a:latin typeface="Times New Roman"/>
                <a:cs typeface="Times New Roman"/>
              </a:rPr>
              <a:t>your </a:t>
            </a:r>
            <a:r>
              <a:rPr dirty="0" sz="1450" spc="-10">
                <a:latin typeface="Times New Roman"/>
                <a:cs typeface="Times New Roman"/>
              </a:rPr>
              <a:t>guardian, and so helpless to resent them. Come  to me then, and </a:t>
            </a:r>
            <a:r>
              <a:rPr dirty="0" sz="1450" spc="-5">
                <a:latin typeface="Times New Roman"/>
                <a:cs typeface="Times New Roman"/>
              </a:rPr>
              <a:t>I </a:t>
            </a:r>
            <a:r>
              <a:rPr dirty="0" sz="1450" spc="-10">
                <a:latin typeface="Times New Roman"/>
                <a:cs typeface="Times New Roman"/>
              </a:rPr>
              <a:t>will answer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ye </a:t>
            </a:r>
            <a:r>
              <a:rPr dirty="0" sz="1450" spc="-10">
                <a:latin typeface="Times New Roman"/>
                <a:cs typeface="Times New Roman"/>
              </a:rPr>
              <a:t>merit, with </a:t>
            </a:r>
            <a:r>
              <a:rPr dirty="0" sz="1450" spc="-5">
                <a:latin typeface="Times New Roman"/>
                <a:cs typeface="Times New Roman"/>
              </a:rPr>
              <a:t>a </a:t>
            </a:r>
            <a:r>
              <a:rPr dirty="0" sz="1450" spc="-15">
                <a:latin typeface="Times New Roman"/>
                <a:cs typeface="Times New Roman"/>
              </a:rPr>
              <a:t>buffet </a:t>
            </a:r>
            <a:r>
              <a:rPr dirty="0" sz="1450" spc="-10">
                <a:latin typeface="Times New Roman"/>
                <a:cs typeface="Times New Roman"/>
              </a:rPr>
              <a:t>in the mouth. </a:t>
            </a:r>
            <a:r>
              <a:rPr dirty="0" sz="1450" spc="-20">
                <a:latin typeface="Times New Roman"/>
                <a:cs typeface="Times New Roman"/>
              </a:rPr>
              <a:t>Till  </a:t>
            </a:r>
            <a:r>
              <a:rPr dirty="0" sz="1450" spc="-10">
                <a:latin typeface="Times New Roman"/>
                <a:cs typeface="Times New Roman"/>
              </a:rPr>
              <a:t>then </a:t>
            </a:r>
            <a:r>
              <a:rPr dirty="0" sz="1450" spc="-5">
                <a:latin typeface="Times New Roman"/>
                <a:cs typeface="Times New Roman"/>
              </a:rPr>
              <a:t>ye </a:t>
            </a:r>
            <a:r>
              <a:rPr dirty="0" sz="1450" spc="-10">
                <a:latin typeface="Times New Roman"/>
                <a:cs typeface="Times New Roman"/>
              </a:rPr>
              <a:t>have two courses: either swallow me down these insults, keep </a:t>
            </a:r>
            <a:r>
              <a:rPr dirty="0" sz="1450" spc="-5">
                <a:latin typeface="Times New Roman"/>
                <a:cs typeface="Times New Roman"/>
              </a:rPr>
              <a:t>a </a:t>
            </a:r>
            <a:r>
              <a:rPr dirty="0" sz="1450" spc="-10">
                <a:latin typeface="Times New Roman"/>
                <a:cs typeface="Times New Roman"/>
              </a:rPr>
              <a:t>silent  tongue, and fight in the meanwhile for the man that fed and </a:t>
            </a:r>
            <a:r>
              <a:rPr dirty="0" sz="1450" spc="-5">
                <a:latin typeface="Times New Roman"/>
                <a:cs typeface="Times New Roman"/>
              </a:rPr>
              <a:t>fought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infancy;</a:t>
            </a:r>
            <a:r>
              <a:rPr dirty="0" sz="1450" spc="95">
                <a:latin typeface="Times New Roman"/>
                <a:cs typeface="Times New Roman"/>
              </a:rPr>
              <a:t> </a:t>
            </a:r>
            <a:r>
              <a:rPr dirty="0" sz="1450" spc="-5">
                <a:latin typeface="Times New Roman"/>
                <a:cs typeface="Times New Roman"/>
              </a:rPr>
              <a:t>or</a:t>
            </a:r>
            <a:r>
              <a:rPr dirty="0" sz="1450" spc="95">
                <a:latin typeface="Times New Roman"/>
                <a:cs typeface="Times New Roman"/>
              </a:rPr>
              <a:t> </a:t>
            </a:r>
            <a:r>
              <a:rPr dirty="0" sz="1450" spc="-10">
                <a:latin typeface="Times New Roman"/>
                <a:cs typeface="Times New Roman"/>
              </a:rPr>
              <a:t>else—the</a:t>
            </a:r>
            <a:r>
              <a:rPr dirty="0" sz="1450" spc="100">
                <a:latin typeface="Times New Roman"/>
                <a:cs typeface="Times New Roman"/>
              </a:rPr>
              <a:t> </a:t>
            </a:r>
            <a:r>
              <a:rPr dirty="0" sz="1450" spc="-5">
                <a:latin typeface="Times New Roman"/>
                <a:cs typeface="Times New Roman"/>
              </a:rPr>
              <a:t>door</a:t>
            </a:r>
            <a:r>
              <a:rPr dirty="0" sz="1450" spc="95">
                <a:latin typeface="Times New Roman"/>
                <a:cs typeface="Times New Roman"/>
              </a:rPr>
              <a:t> </a:t>
            </a:r>
            <a:r>
              <a:rPr dirty="0" sz="1450" spc="-10">
                <a:latin typeface="Times New Roman"/>
                <a:cs typeface="Times New Roman"/>
              </a:rPr>
              <a:t>standeth</a:t>
            </a:r>
            <a:r>
              <a:rPr dirty="0" sz="1450" spc="100">
                <a:latin typeface="Times New Roman"/>
                <a:cs typeface="Times New Roman"/>
              </a:rPr>
              <a:t> </a:t>
            </a:r>
            <a:r>
              <a:rPr dirty="0" sz="1450" spc="-10">
                <a:latin typeface="Times New Roman"/>
                <a:cs typeface="Times New Roman"/>
              </a:rPr>
              <a:t>open,</a:t>
            </a:r>
            <a:r>
              <a:rPr dirty="0" sz="1450" spc="95">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woods</a:t>
            </a:r>
            <a:r>
              <a:rPr dirty="0" sz="1450" spc="95">
                <a:latin typeface="Times New Roman"/>
                <a:cs typeface="Times New Roman"/>
              </a:rPr>
              <a:t> </a:t>
            </a:r>
            <a:r>
              <a:rPr dirty="0" sz="1450" spc="-10">
                <a:latin typeface="Times New Roman"/>
                <a:cs typeface="Times New Roman"/>
              </a:rPr>
              <a:t>are</a:t>
            </a:r>
            <a:r>
              <a:rPr dirty="0" sz="1450" spc="100">
                <a:latin typeface="Times New Roman"/>
                <a:cs typeface="Times New Roman"/>
              </a:rPr>
              <a:t> </a:t>
            </a:r>
            <a:r>
              <a:rPr dirty="0" sz="1450" spc="-10">
                <a:latin typeface="Times New Roman"/>
                <a:cs typeface="Times New Roman"/>
              </a:rPr>
              <a:t>full</a:t>
            </a:r>
            <a:r>
              <a:rPr dirty="0" sz="1450" spc="95">
                <a:latin typeface="Times New Roman"/>
                <a:cs typeface="Times New Roman"/>
              </a:rPr>
              <a:t> </a:t>
            </a:r>
            <a:r>
              <a:rPr dirty="0" sz="1450" spc="-5">
                <a:latin typeface="Times New Roman"/>
                <a:cs typeface="Times New Roman"/>
              </a:rPr>
              <a:t>of</a:t>
            </a:r>
            <a:r>
              <a:rPr dirty="0" sz="1450" spc="100">
                <a:latin typeface="Times New Roman"/>
                <a:cs typeface="Times New Roman"/>
              </a:rPr>
              <a:t> </a:t>
            </a:r>
            <a:r>
              <a:rPr dirty="0" sz="1450" spc="-10">
                <a:latin typeface="Times New Roman"/>
                <a:cs typeface="Times New Roman"/>
              </a:rPr>
              <a:t>mine</a:t>
            </a:r>
            <a:r>
              <a:rPr dirty="0" sz="1450" spc="95">
                <a:latin typeface="Times New Roman"/>
                <a:cs typeface="Times New Roman"/>
              </a:rPr>
              <a:t> </a:t>
            </a:r>
            <a:r>
              <a:rPr dirty="0" sz="1450" spc="-10">
                <a:latin typeface="Times New Roman"/>
                <a:cs typeface="Times New Roman"/>
              </a:rPr>
              <a:t>enemies</a:t>
            </a:r>
            <a:endParaRPr sz="1450">
              <a:latin typeface="Times New Roman"/>
              <a:cs typeface="Times New Roman"/>
            </a:endParaRPr>
          </a:p>
          <a:p>
            <a:pPr marL="12700">
              <a:lnSpc>
                <a:spcPts val="1660"/>
              </a:lnSpc>
            </a:pPr>
            <a:r>
              <a:rPr dirty="0" sz="1450" spc="-5">
                <a:latin typeface="Times New Roman"/>
                <a:cs typeface="Times New Roman"/>
              </a:rPr>
              <a:t>—go.”</a:t>
            </a:r>
            <a:endParaRPr sz="1450">
              <a:latin typeface="Times New Roman"/>
              <a:cs typeface="Times New Roman"/>
            </a:endParaRPr>
          </a:p>
          <a:p>
            <a:pPr algn="just" marL="12700" marR="10160">
              <a:lnSpc>
                <a:spcPts val="1730"/>
              </a:lnSpc>
              <a:spcBef>
                <a:spcPts val="630"/>
              </a:spcBef>
            </a:pPr>
            <a:r>
              <a:rPr dirty="0" sz="1450" spc="-10">
                <a:latin typeface="Times New Roman"/>
                <a:cs typeface="Times New Roman"/>
              </a:rPr>
              <a:t>The spirit with which these words were uttered, the </a:t>
            </a:r>
            <a:r>
              <a:rPr dirty="0" sz="1450" spc="-5">
                <a:latin typeface="Times New Roman"/>
                <a:cs typeface="Times New Roman"/>
              </a:rPr>
              <a:t>looks </a:t>
            </a:r>
            <a:r>
              <a:rPr dirty="0" sz="1450" spc="-10">
                <a:latin typeface="Times New Roman"/>
                <a:cs typeface="Times New Roman"/>
              </a:rPr>
              <a:t>with which they  were accompanied, staggered Dick; and yet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but </a:t>
            </a:r>
            <a:r>
              <a:rPr dirty="0" sz="1450" spc="-10">
                <a:latin typeface="Times New Roman"/>
                <a:cs typeface="Times New Roman"/>
              </a:rPr>
              <a:t>observe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got no </a:t>
            </a:r>
            <a:r>
              <a:rPr dirty="0" sz="1450" spc="-20">
                <a:latin typeface="Times New Roman"/>
                <a:cs typeface="Times New Roman"/>
              </a:rPr>
              <a:t>answer.</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“I desire nothing more </a:t>
            </a:r>
            <a:r>
              <a:rPr dirty="0" sz="1450" spc="-20">
                <a:latin typeface="Times New Roman"/>
                <a:cs typeface="Times New Roman"/>
              </a:rPr>
              <a:t>earnestly, </a:t>
            </a:r>
            <a:r>
              <a:rPr dirty="0" sz="1450" spc="-10">
                <a:latin typeface="Times New Roman"/>
                <a:cs typeface="Times New Roman"/>
              </a:rPr>
              <a:t>Sir Daniel, than to believe </a:t>
            </a:r>
            <a:r>
              <a:rPr dirty="0" sz="1450" spc="-5">
                <a:latin typeface="Times New Roman"/>
                <a:cs typeface="Times New Roman"/>
              </a:rPr>
              <a:t>you,” he </a:t>
            </a:r>
            <a:r>
              <a:rPr dirty="0" sz="1450" spc="-10">
                <a:latin typeface="Times New Roman"/>
                <a:cs typeface="Times New Roman"/>
              </a:rPr>
              <a:t>replied.  “Assure me </a:t>
            </a:r>
            <a:r>
              <a:rPr dirty="0" sz="1450" spc="-5">
                <a:latin typeface="Times New Roman"/>
                <a:cs typeface="Times New Roman"/>
              </a:rPr>
              <a:t>ye </a:t>
            </a:r>
            <a:r>
              <a:rPr dirty="0" sz="1450" spc="-10">
                <a:latin typeface="Times New Roman"/>
                <a:cs typeface="Times New Roman"/>
              </a:rPr>
              <a:t>are free from</a:t>
            </a:r>
            <a:r>
              <a:rPr dirty="0" sz="1450" spc="10">
                <a:latin typeface="Times New Roman"/>
                <a:cs typeface="Times New Roman"/>
              </a:rPr>
              <a:t> </a:t>
            </a:r>
            <a:r>
              <a:rPr dirty="0" sz="1450" spc="-10">
                <a:latin typeface="Times New Roman"/>
                <a:cs typeface="Times New Roman"/>
              </a:rPr>
              <a:t>this.”</a:t>
            </a:r>
            <a:endParaRPr sz="1450">
              <a:latin typeface="Times New Roman"/>
              <a:cs typeface="Times New Roman"/>
            </a:endParaRPr>
          </a:p>
          <a:p>
            <a:pPr marL="12700" marR="1270000">
              <a:lnSpc>
                <a:spcPts val="2300"/>
              </a:lnSpc>
              <a:spcBef>
                <a:spcPts val="120"/>
              </a:spcBef>
            </a:pPr>
            <a:r>
              <a:rPr dirty="0" sz="1450" spc="-20">
                <a:latin typeface="Times New Roman"/>
                <a:cs typeface="Times New Roman"/>
              </a:rPr>
              <a:t>“Will </a:t>
            </a:r>
            <a:r>
              <a:rPr dirty="0" sz="1450" spc="-5">
                <a:latin typeface="Times New Roman"/>
                <a:cs typeface="Times New Roman"/>
              </a:rPr>
              <a:t>ye </a:t>
            </a:r>
            <a:r>
              <a:rPr dirty="0" sz="1450" spc="-10">
                <a:latin typeface="Times New Roman"/>
                <a:cs typeface="Times New Roman"/>
              </a:rPr>
              <a:t>take my word </a:t>
            </a:r>
            <a:r>
              <a:rPr dirty="0" sz="1450" spc="-5">
                <a:latin typeface="Times New Roman"/>
                <a:cs typeface="Times New Roman"/>
              </a:rPr>
              <a:t>of </a:t>
            </a:r>
            <a:r>
              <a:rPr dirty="0" sz="1450" spc="-15">
                <a:latin typeface="Times New Roman"/>
                <a:cs typeface="Times New Roman"/>
              </a:rPr>
              <a:t>honour, </a:t>
            </a:r>
            <a:r>
              <a:rPr dirty="0" sz="1450" spc="-10">
                <a:latin typeface="Times New Roman"/>
                <a:cs typeface="Times New Roman"/>
              </a:rPr>
              <a:t>Dick?” inquired the knight.  “That would </a:t>
            </a:r>
            <a:r>
              <a:rPr dirty="0" sz="1450" spc="-5">
                <a:latin typeface="Times New Roman"/>
                <a:cs typeface="Times New Roman"/>
              </a:rPr>
              <a:t>I,” </a:t>
            </a:r>
            <a:r>
              <a:rPr dirty="0" sz="1450" spc="-10">
                <a:latin typeface="Times New Roman"/>
                <a:cs typeface="Times New Roman"/>
              </a:rPr>
              <a:t>answered the</a:t>
            </a:r>
            <a:r>
              <a:rPr dirty="0" sz="1450" spc="5">
                <a:latin typeface="Times New Roman"/>
                <a:cs typeface="Times New Roman"/>
              </a:rPr>
              <a:t> </a:t>
            </a:r>
            <a:r>
              <a:rPr dirty="0" sz="1450" spc="-10">
                <a:latin typeface="Times New Roman"/>
                <a:cs typeface="Times New Roman"/>
              </a:rPr>
              <a:t>lad.</a:t>
            </a:r>
            <a:endParaRPr sz="1450">
              <a:latin typeface="Times New Roman"/>
              <a:cs typeface="Times New Roman"/>
            </a:endParaRPr>
          </a:p>
          <a:p>
            <a:pPr marL="12700" marR="11430">
              <a:lnSpc>
                <a:spcPts val="1730"/>
              </a:lnSpc>
              <a:spcBef>
                <a:spcPts val="464"/>
              </a:spcBef>
            </a:pPr>
            <a:r>
              <a:rPr dirty="0" sz="1450" spc="-10">
                <a:latin typeface="Times New Roman"/>
                <a:cs typeface="Times New Roman"/>
              </a:rPr>
              <a:t>“I give it </a:t>
            </a:r>
            <a:r>
              <a:rPr dirty="0" sz="1450" spc="-5">
                <a:latin typeface="Times New Roman"/>
                <a:cs typeface="Times New Roman"/>
              </a:rPr>
              <a:t>you,” </a:t>
            </a:r>
            <a:r>
              <a:rPr dirty="0" sz="1450" spc="-10">
                <a:latin typeface="Times New Roman"/>
                <a:cs typeface="Times New Roman"/>
              </a:rPr>
              <a:t>returned Sir Daniel. “Upon my word </a:t>
            </a:r>
            <a:r>
              <a:rPr dirty="0" sz="1450" spc="-5">
                <a:latin typeface="Times New Roman"/>
                <a:cs typeface="Times New Roman"/>
              </a:rPr>
              <a:t>of </a:t>
            </a:r>
            <a:r>
              <a:rPr dirty="0" sz="1450" spc="-15">
                <a:latin typeface="Times New Roman"/>
                <a:cs typeface="Times New Roman"/>
              </a:rPr>
              <a:t>honour, </a:t>
            </a:r>
            <a:r>
              <a:rPr dirty="0" sz="1450" spc="-5">
                <a:latin typeface="Times New Roman"/>
                <a:cs typeface="Times New Roman"/>
              </a:rPr>
              <a:t>upon </a:t>
            </a:r>
            <a:r>
              <a:rPr dirty="0" sz="1450" spc="-10">
                <a:latin typeface="Times New Roman"/>
                <a:cs typeface="Times New Roman"/>
              </a:rPr>
              <a:t>the  eternal welfare </a:t>
            </a:r>
            <a:r>
              <a:rPr dirty="0" sz="1450" spc="-5">
                <a:latin typeface="Times New Roman"/>
                <a:cs typeface="Times New Roman"/>
              </a:rPr>
              <a:t>of </a:t>
            </a:r>
            <a:r>
              <a:rPr dirty="0" sz="1450" spc="-10">
                <a:latin typeface="Times New Roman"/>
                <a:cs typeface="Times New Roman"/>
              </a:rPr>
              <a:t>my spirit, and as </a:t>
            </a:r>
            <a:r>
              <a:rPr dirty="0" sz="1450" spc="-5">
                <a:latin typeface="Times New Roman"/>
                <a:cs typeface="Times New Roman"/>
              </a:rPr>
              <a:t>I </a:t>
            </a:r>
            <a:r>
              <a:rPr dirty="0" sz="1450" spc="-10">
                <a:latin typeface="Times New Roman"/>
                <a:cs typeface="Times New Roman"/>
              </a:rPr>
              <a:t>shall answer for my deeds </a:t>
            </a:r>
            <a:r>
              <a:rPr dirty="0" sz="1450" spc="-15">
                <a:latin typeface="Times New Roman"/>
                <a:cs typeface="Times New Roman"/>
              </a:rPr>
              <a:t>hereafter, </a:t>
            </a:r>
            <a:r>
              <a:rPr dirty="0" sz="1450" spc="-5">
                <a:latin typeface="Times New Roman"/>
                <a:cs typeface="Times New Roman"/>
              </a:rPr>
              <a:t>I</a:t>
            </a:r>
            <a:r>
              <a:rPr dirty="0" sz="1450" spc="285">
                <a:latin typeface="Times New Roman"/>
                <a:cs typeface="Times New Roman"/>
              </a:rPr>
              <a:t> </a:t>
            </a:r>
            <a:r>
              <a:rPr dirty="0" sz="1450" spc="-10">
                <a:latin typeface="Times New Roman"/>
                <a:cs typeface="Times New Roman"/>
              </a:rPr>
              <a:t>had</a:t>
            </a:r>
            <a:endParaRPr sz="145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91650"/>
          </a:xfrm>
          <a:prstGeom prst="rect">
            <a:avLst/>
          </a:prstGeom>
        </p:spPr>
        <p:txBody>
          <a:bodyPr wrap="square" lIns="0" tIns="84455" rIns="0" bIns="0" rtlCol="0" vert="horz">
            <a:spAutoFit/>
          </a:bodyPr>
          <a:lstStyle/>
          <a:p>
            <a:pPr algn="just" marL="12700">
              <a:lnSpc>
                <a:spcPct val="100000"/>
              </a:lnSpc>
              <a:spcBef>
                <a:spcPts val="665"/>
              </a:spcBef>
            </a:pPr>
            <a:r>
              <a:rPr dirty="0" sz="1450" spc="-5">
                <a:latin typeface="Times New Roman"/>
                <a:cs typeface="Times New Roman"/>
              </a:rPr>
              <a:t>no </a:t>
            </a:r>
            <a:r>
              <a:rPr dirty="0" sz="1450" spc="-10">
                <a:latin typeface="Times New Roman"/>
                <a:cs typeface="Times New Roman"/>
              </a:rPr>
              <a:t>hand </a:t>
            </a:r>
            <a:r>
              <a:rPr dirty="0" sz="1450" spc="-5">
                <a:latin typeface="Times New Roman"/>
                <a:cs typeface="Times New Roman"/>
              </a:rPr>
              <a:t>nor </a:t>
            </a:r>
            <a:r>
              <a:rPr dirty="0" sz="1450" spc="-10">
                <a:latin typeface="Times New Roman"/>
                <a:cs typeface="Times New Roman"/>
              </a:rPr>
              <a:t>portion in </a:t>
            </a:r>
            <a:r>
              <a:rPr dirty="0" sz="1450" spc="-5">
                <a:latin typeface="Times New Roman"/>
                <a:cs typeface="Times New Roman"/>
              </a:rPr>
              <a:t>your </a:t>
            </a:r>
            <a:r>
              <a:rPr dirty="0" sz="1450" spc="-15">
                <a:latin typeface="Times New Roman"/>
                <a:cs typeface="Times New Roman"/>
              </a:rPr>
              <a:t>father’s</a:t>
            </a:r>
            <a:r>
              <a:rPr dirty="0" sz="1450" spc="10">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algn="just" marL="12700" marR="6350">
              <a:lnSpc>
                <a:spcPts val="1730"/>
              </a:lnSpc>
              <a:spcBef>
                <a:spcPts val="630"/>
              </a:spcBef>
            </a:pPr>
            <a:r>
              <a:rPr dirty="0" sz="1450" spc="-10">
                <a:latin typeface="Times New Roman"/>
                <a:cs typeface="Times New Roman"/>
              </a:rPr>
              <a:t>He extended his hand, and Dick took it </a:t>
            </a:r>
            <a:r>
              <a:rPr dirty="0" sz="1450" spc="-20">
                <a:latin typeface="Times New Roman"/>
                <a:cs typeface="Times New Roman"/>
              </a:rPr>
              <a:t>eagerly. </a:t>
            </a:r>
            <a:r>
              <a:rPr dirty="0" sz="1450" spc="-10">
                <a:latin typeface="Times New Roman"/>
                <a:cs typeface="Times New Roman"/>
              </a:rPr>
              <a:t>Neither </a:t>
            </a:r>
            <a:r>
              <a:rPr dirty="0" sz="1450" spc="-5">
                <a:latin typeface="Times New Roman"/>
                <a:cs typeface="Times New Roman"/>
              </a:rPr>
              <a:t>of </a:t>
            </a:r>
            <a:r>
              <a:rPr dirty="0" sz="1450" spc="-10">
                <a:latin typeface="Times New Roman"/>
                <a:cs typeface="Times New Roman"/>
              </a:rPr>
              <a:t>them observed the  priest, who, at the pronunciation </a:t>
            </a:r>
            <a:r>
              <a:rPr dirty="0" sz="1450" spc="-5">
                <a:latin typeface="Times New Roman"/>
                <a:cs typeface="Times New Roman"/>
              </a:rPr>
              <a:t>of </a:t>
            </a:r>
            <a:r>
              <a:rPr dirty="0" sz="1450" spc="-10">
                <a:latin typeface="Times New Roman"/>
                <a:cs typeface="Times New Roman"/>
              </a:rPr>
              <a:t>that solemn and false oath, had half arisen  from his seat in an agony </a:t>
            </a:r>
            <a:r>
              <a:rPr dirty="0" sz="1450" spc="-5">
                <a:latin typeface="Times New Roman"/>
                <a:cs typeface="Times New Roman"/>
              </a:rPr>
              <a:t>of </a:t>
            </a:r>
            <a:r>
              <a:rPr dirty="0" sz="1450" spc="-10">
                <a:latin typeface="Times New Roman"/>
                <a:cs typeface="Times New Roman"/>
              </a:rPr>
              <a:t>horror and</a:t>
            </a:r>
            <a:r>
              <a:rPr dirty="0" sz="1450" spc="30">
                <a:latin typeface="Times New Roman"/>
                <a:cs typeface="Times New Roman"/>
              </a:rPr>
              <a:t> </a:t>
            </a:r>
            <a:r>
              <a:rPr dirty="0" sz="1450" spc="-10">
                <a:latin typeface="Times New Roman"/>
                <a:cs typeface="Times New Roman"/>
              </a:rPr>
              <a:t>remorse.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“Ah,” cried Dick, “ye must find it in </a:t>
            </a:r>
            <a:r>
              <a:rPr dirty="0" sz="1450" spc="-5">
                <a:latin typeface="Times New Roman"/>
                <a:cs typeface="Times New Roman"/>
              </a:rPr>
              <a:t>your </a:t>
            </a:r>
            <a:r>
              <a:rPr dirty="0" sz="1450" spc="-10">
                <a:latin typeface="Times New Roman"/>
                <a:cs typeface="Times New Roman"/>
              </a:rPr>
              <a:t>great-heartedness to pardon me!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churl, indeed, to </a:t>
            </a:r>
            <a:r>
              <a:rPr dirty="0" sz="1450" spc="-5">
                <a:latin typeface="Times New Roman"/>
                <a:cs typeface="Times New Roman"/>
              </a:rPr>
              <a:t>doubt of you. </a:t>
            </a:r>
            <a:r>
              <a:rPr dirty="0" sz="1450" spc="-10">
                <a:latin typeface="Times New Roman"/>
                <a:cs typeface="Times New Roman"/>
              </a:rPr>
              <a:t>But </a:t>
            </a:r>
            <a:r>
              <a:rPr dirty="0" sz="1450" spc="-5">
                <a:latin typeface="Times New Roman"/>
                <a:cs typeface="Times New Roman"/>
              </a:rPr>
              <a:t>ye </a:t>
            </a:r>
            <a:r>
              <a:rPr dirty="0" sz="1450" spc="-10">
                <a:latin typeface="Times New Roman"/>
                <a:cs typeface="Times New Roman"/>
              </a:rPr>
              <a:t>have my hand </a:t>
            </a:r>
            <a:r>
              <a:rPr dirty="0" sz="1450" spc="-5">
                <a:latin typeface="Times New Roman"/>
                <a:cs typeface="Times New Roman"/>
              </a:rPr>
              <a:t>upon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doubt  no</a:t>
            </a:r>
            <a:r>
              <a:rPr dirty="0" sz="1450" spc="-10">
                <a:latin typeface="Times New Roman"/>
                <a:cs typeface="Times New Roman"/>
              </a:rPr>
              <a:t> more.”</a:t>
            </a:r>
            <a:endParaRPr sz="1450">
              <a:latin typeface="Times New Roman"/>
              <a:cs typeface="Times New Roman"/>
            </a:endParaRPr>
          </a:p>
          <a:p>
            <a:pPr algn="just" marL="12700" marR="6985">
              <a:lnSpc>
                <a:spcPts val="1730"/>
              </a:lnSpc>
              <a:spcBef>
                <a:spcPts val="575"/>
              </a:spcBef>
            </a:pPr>
            <a:r>
              <a:rPr dirty="0" sz="1450" spc="-30">
                <a:latin typeface="Times New Roman"/>
                <a:cs typeface="Times New Roman"/>
              </a:rPr>
              <a:t>“Nay, </a:t>
            </a:r>
            <a:r>
              <a:rPr dirty="0" sz="1450" spc="-10">
                <a:latin typeface="Times New Roman"/>
                <a:cs typeface="Times New Roman"/>
              </a:rPr>
              <a:t>Dick,” replied Sir Daniel, “y’ are forgiven. </a:t>
            </a:r>
            <a:r>
              <a:rPr dirty="0" sz="1450" spc="-85">
                <a:latin typeface="Times New Roman"/>
                <a:cs typeface="Times New Roman"/>
              </a:rPr>
              <a:t>Ye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the world and  its calumnious</a:t>
            </a:r>
            <a:r>
              <a:rPr dirty="0" sz="1450" spc="-5">
                <a:latin typeface="Times New Roman"/>
                <a:cs typeface="Times New Roman"/>
              </a:rPr>
              <a:t> </a:t>
            </a:r>
            <a:r>
              <a:rPr dirty="0" sz="1450" spc="-10">
                <a:latin typeface="Times New Roman"/>
                <a:cs typeface="Times New Roman"/>
              </a:rPr>
              <a:t>nature.”</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“I was the more to blame,” added Dick, “in that the rogues pointed, </a:t>
            </a:r>
            <a:r>
              <a:rPr dirty="0" sz="1450" spc="-5">
                <a:latin typeface="Times New Roman"/>
                <a:cs typeface="Times New Roman"/>
              </a:rPr>
              <a:t>not  </a:t>
            </a:r>
            <a:r>
              <a:rPr dirty="0" sz="1450" spc="-10">
                <a:latin typeface="Times New Roman"/>
                <a:cs typeface="Times New Roman"/>
              </a:rPr>
              <a:t>directly at yourself, </a:t>
            </a:r>
            <a:r>
              <a:rPr dirty="0" sz="1450" spc="-5">
                <a:latin typeface="Times New Roman"/>
                <a:cs typeface="Times New Roman"/>
              </a:rPr>
              <a:t>but </a:t>
            </a:r>
            <a:r>
              <a:rPr dirty="0" sz="1450" spc="-10">
                <a:latin typeface="Times New Roman"/>
                <a:cs typeface="Times New Roman"/>
              </a:rPr>
              <a:t>at Sir</a:t>
            </a:r>
            <a:r>
              <a:rPr dirty="0" sz="1450" spc="15">
                <a:latin typeface="Times New Roman"/>
                <a:cs typeface="Times New Roman"/>
              </a:rPr>
              <a:t> </a:t>
            </a:r>
            <a:r>
              <a:rPr dirty="0" sz="1450" spc="-20">
                <a:latin typeface="Times New Roman"/>
                <a:cs typeface="Times New Roman"/>
              </a:rPr>
              <a:t>Oliver.”</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spoke, </a:t>
            </a:r>
            <a:r>
              <a:rPr dirty="0" sz="1450" spc="-5">
                <a:latin typeface="Times New Roman"/>
                <a:cs typeface="Times New Roman"/>
              </a:rPr>
              <a:t>he </a:t>
            </a:r>
            <a:r>
              <a:rPr dirty="0" sz="1450" spc="-10">
                <a:latin typeface="Times New Roman"/>
                <a:cs typeface="Times New Roman"/>
              </a:rPr>
              <a:t>turned towards the priest, and paused in the middle </a:t>
            </a:r>
            <a:r>
              <a:rPr dirty="0" sz="1450" spc="-5">
                <a:latin typeface="Times New Roman"/>
                <a:cs typeface="Times New Roman"/>
              </a:rPr>
              <a:t>of </a:t>
            </a:r>
            <a:r>
              <a:rPr dirty="0" sz="1450" spc="-10">
                <a:latin typeface="Times New Roman"/>
                <a:cs typeface="Times New Roman"/>
              </a:rPr>
              <a:t>the last  word. This tall, </a:t>
            </a:r>
            <a:r>
              <a:rPr dirty="0" sz="1450" spc="-25">
                <a:latin typeface="Times New Roman"/>
                <a:cs typeface="Times New Roman"/>
              </a:rPr>
              <a:t>ruddy, </a:t>
            </a:r>
            <a:r>
              <a:rPr dirty="0" sz="1450" spc="-10">
                <a:latin typeface="Times New Roman"/>
                <a:cs typeface="Times New Roman"/>
              </a:rPr>
              <a:t>corpulent, high-stepping man had fallen, </a:t>
            </a:r>
            <a:r>
              <a:rPr dirty="0" sz="1450" spc="-5">
                <a:latin typeface="Times New Roman"/>
                <a:cs typeface="Times New Roman"/>
              </a:rPr>
              <a:t>you </a:t>
            </a:r>
            <a:r>
              <a:rPr dirty="0" sz="1450" spc="-10">
                <a:latin typeface="Times New Roman"/>
                <a:cs typeface="Times New Roman"/>
              </a:rPr>
              <a:t>might </a:t>
            </a:r>
            <a:r>
              <a:rPr dirty="0" sz="1450" spc="-30">
                <a:latin typeface="Times New Roman"/>
                <a:cs typeface="Times New Roman"/>
              </a:rPr>
              <a:t>say,  </a:t>
            </a:r>
            <a:r>
              <a:rPr dirty="0" sz="1450" spc="-10">
                <a:latin typeface="Times New Roman"/>
                <a:cs typeface="Times New Roman"/>
              </a:rPr>
              <a:t>to pieces; his colour was gone, his limbs were relaxed, his lips stammered  prayers; and </a:t>
            </a:r>
            <a:r>
              <a:rPr dirty="0" sz="1450" spc="-30">
                <a:latin typeface="Times New Roman"/>
                <a:cs typeface="Times New Roman"/>
              </a:rPr>
              <a:t>now, </a:t>
            </a:r>
            <a:r>
              <a:rPr dirty="0" sz="1450" spc="-10">
                <a:latin typeface="Times New Roman"/>
                <a:cs typeface="Times New Roman"/>
              </a:rPr>
              <a:t>when </a:t>
            </a:r>
            <a:r>
              <a:rPr dirty="0" sz="1450" spc="-25">
                <a:latin typeface="Times New Roman"/>
                <a:cs typeface="Times New Roman"/>
              </a:rPr>
              <a:t>Dick’s </a:t>
            </a:r>
            <a:r>
              <a:rPr dirty="0" sz="1450" spc="-10">
                <a:latin typeface="Times New Roman"/>
                <a:cs typeface="Times New Roman"/>
              </a:rPr>
              <a:t>eyes were fixed </a:t>
            </a:r>
            <a:r>
              <a:rPr dirty="0" sz="1450" spc="-5">
                <a:latin typeface="Times New Roman"/>
                <a:cs typeface="Times New Roman"/>
              </a:rPr>
              <a:t>upon </a:t>
            </a:r>
            <a:r>
              <a:rPr dirty="0" sz="1450" spc="-10">
                <a:latin typeface="Times New Roman"/>
                <a:cs typeface="Times New Roman"/>
              </a:rPr>
              <a:t>him </a:t>
            </a:r>
            <a:r>
              <a:rPr dirty="0" sz="1450" spc="-20">
                <a:latin typeface="Times New Roman"/>
                <a:cs typeface="Times New Roman"/>
              </a:rPr>
              <a:t>suddenly, </a:t>
            </a:r>
            <a:r>
              <a:rPr dirty="0" sz="1450" spc="-5">
                <a:latin typeface="Times New Roman"/>
                <a:cs typeface="Times New Roman"/>
              </a:rPr>
              <a:t>he </a:t>
            </a:r>
            <a:r>
              <a:rPr dirty="0" sz="1450" spc="-10">
                <a:latin typeface="Times New Roman"/>
                <a:cs typeface="Times New Roman"/>
              </a:rPr>
              <a:t>cried  </a:t>
            </a:r>
            <a:r>
              <a:rPr dirty="0" sz="1450" spc="-5">
                <a:latin typeface="Times New Roman"/>
                <a:cs typeface="Times New Roman"/>
              </a:rPr>
              <a:t>out </a:t>
            </a:r>
            <a:r>
              <a:rPr dirty="0" sz="1450" spc="-10">
                <a:latin typeface="Times New Roman"/>
                <a:cs typeface="Times New Roman"/>
              </a:rPr>
              <a:t>aloud, like some wild animal, and buried his face in his</a:t>
            </a:r>
            <a:r>
              <a:rPr dirty="0" sz="1450" spc="75">
                <a:latin typeface="Times New Roman"/>
                <a:cs typeface="Times New Roman"/>
              </a:rPr>
              <a:t> </a:t>
            </a:r>
            <a:r>
              <a:rPr dirty="0" sz="1450" spc="-10">
                <a:latin typeface="Times New Roman"/>
                <a:cs typeface="Times New Roman"/>
              </a:rPr>
              <a:t>hands.</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Sir Daniel was </a:t>
            </a:r>
            <a:r>
              <a:rPr dirty="0" sz="1450" spc="-5">
                <a:latin typeface="Times New Roman"/>
                <a:cs typeface="Times New Roman"/>
              </a:rPr>
              <a:t>by </a:t>
            </a:r>
            <a:r>
              <a:rPr dirty="0" sz="1450" spc="-10">
                <a:latin typeface="Times New Roman"/>
                <a:cs typeface="Times New Roman"/>
              </a:rPr>
              <a:t>him in two strides, and shook him fiercely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shoulder.  </a:t>
            </a:r>
            <a:r>
              <a:rPr dirty="0" sz="1450" spc="-10">
                <a:latin typeface="Times New Roman"/>
                <a:cs typeface="Times New Roman"/>
              </a:rPr>
              <a:t>At the same moment </a:t>
            </a:r>
            <a:r>
              <a:rPr dirty="0" sz="1450" spc="-25">
                <a:latin typeface="Times New Roman"/>
                <a:cs typeface="Times New Roman"/>
              </a:rPr>
              <a:t>Dick’s </a:t>
            </a:r>
            <a:r>
              <a:rPr dirty="0" sz="1450" spc="-10">
                <a:latin typeface="Times New Roman"/>
                <a:cs typeface="Times New Roman"/>
              </a:rPr>
              <a:t>suspicions</a:t>
            </a:r>
            <a:r>
              <a:rPr dirty="0" sz="1450" spc="35">
                <a:latin typeface="Times New Roman"/>
                <a:cs typeface="Times New Roman"/>
              </a:rPr>
              <a:t> </a:t>
            </a:r>
            <a:r>
              <a:rPr dirty="0" sz="1450" spc="-10">
                <a:latin typeface="Times New Roman"/>
                <a:cs typeface="Times New Roman"/>
              </a:rPr>
              <a:t>reawakened.</a:t>
            </a:r>
            <a:endParaRPr sz="1450">
              <a:latin typeface="Times New Roman"/>
              <a:cs typeface="Times New Roman"/>
            </a:endParaRPr>
          </a:p>
          <a:p>
            <a:pPr algn="just" marL="12700" marR="676275">
              <a:lnSpc>
                <a:spcPts val="2300"/>
              </a:lnSpc>
              <a:spcBef>
                <a:spcPts val="114"/>
              </a:spcBef>
            </a:pPr>
            <a:r>
              <a:rPr dirty="0" sz="1450" spc="-25">
                <a:latin typeface="Times New Roman"/>
                <a:cs typeface="Times New Roman"/>
              </a:rPr>
              <a:t>“Nay,” </a:t>
            </a:r>
            <a:r>
              <a:rPr dirty="0" sz="1450" spc="-5">
                <a:latin typeface="Times New Roman"/>
                <a:cs typeface="Times New Roman"/>
              </a:rPr>
              <a:t>he </a:t>
            </a:r>
            <a:r>
              <a:rPr dirty="0" sz="1450" spc="-10">
                <a:latin typeface="Times New Roman"/>
                <a:cs typeface="Times New Roman"/>
              </a:rPr>
              <a:t>said, “Sir Oliver may swear also. </a:t>
            </a:r>
            <a:r>
              <a:rPr dirty="0" sz="1450" spc="-30">
                <a:latin typeface="Times New Roman"/>
                <a:cs typeface="Times New Roman"/>
              </a:rPr>
              <a:t>’Twas </a:t>
            </a:r>
            <a:r>
              <a:rPr dirty="0" sz="1450" spc="-10">
                <a:latin typeface="Times New Roman"/>
                <a:cs typeface="Times New Roman"/>
              </a:rPr>
              <a:t>him they accused.”  “He shall </a:t>
            </a:r>
            <a:r>
              <a:rPr dirty="0" sz="1450" spc="-20">
                <a:latin typeface="Times New Roman"/>
                <a:cs typeface="Times New Roman"/>
              </a:rPr>
              <a:t>swear,” </a:t>
            </a:r>
            <a:r>
              <a:rPr dirty="0" sz="1450" spc="-10">
                <a:latin typeface="Times New Roman"/>
                <a:cs typeface="Times New Roman"/>
              </a:rPr>
              <a:t>said the</a:t>
            </a:r>
            <a:r>
              <a:rPr dirty="0" sz="1450" spc="25">
                <a:latin typeface="Times New Roman"/>
                <a:cs typeface="Times New Roman"/>
              </a:rPr>
              <a:t> </a:t>
            </a:r>
            <a:r>
              <a:rPr dirty="0" sz="1450" spc="-10">
                <a:latin typeface="Times New Roman"/>
                <a:cs typeface="Times New Roman"/>
              </a:rPr>
              <a:t>knight.</a:t>
            </a:r>
            <a:endParaRPr sz="1450">
              <a:latin typeface="Times New Roman"/>
              <a:cs typeface="Times New Roman"/>
            </a:endParaRPr>
          </a:p>
          <a:p>
            <a:pPr algn="just" marL="12700">
              <a:lnSpc>
                <a:spcPct val="100000"/>
              </a:lnSpc>
              <a:spcBef>
                <a:spcPts val="400"/>
              </a:spcBef>
            </a:pPr>
            <a:r>
              <a:rPr dirty="0" sz="1450" spc="-10">
                <a:latin typeface="Times New Roman"/>
                <a:cs typeface="Times New Roman"/>
              </a:rPr>
              <a:t>Sir Oliver speechlessly waved his</a:t>
            </a:r>
            <a:r>
              <a:rPr dirty="0" sz="1450" spc="10">
                <a:latin typeface="Times New Roman"/>
                <a:cs typeface="Times New Roman"/>
              </a:rPr>
              <a:t> </a:t>
            </a:r>
            <a:r>
              <a:rPr dirty="0" sz="1450" spc="-10">
                <a:latin typeface="Times New Roman"/>
                <a:cs typeface="Times New Roman"/>
              </a:rPr>
              <a:t>arms.</a:t>
            </a:r>
            <a:endParaRPr sz="1450">
              <a:latin typeface="Times New Roman"/>
              <a:cs typeface="Times New Roman"/>
            </a:endParaRPr>
          </a:p>
          <a:p>
            <a:pPr algn="just" marL="12700" marR="12065">
              <a:lnSpc>
                <a:spcPts val="1730"/>
              </a:lnSpc>
              <a:spcBef>
                <a:spcPts val="630"/>
              </a:spcBef>
            </a:pPr>
            <a:r>
              <a:rPr dirty="0" sz="1450" spc="-65">
                <a:latin typeface="Times New Roman"/>
                <a:cs typeface="Times New Roman"/>
              </a:rPr>
              <a:t>“Ay, </a:t>
            </a:r>
            <a:r>
              <a:rPr dirty="0" sz="1450" spc="-5">
                <a:latin typeface="Times New Roman"/>
                <a:cs typeface="Times New Roman"/>
              </a:rPr>
              <a:t>by </a:t>
            </a:r>
            <a:r>
              <a:rPr dirty="0" sz="1450" spc="-10">
                <a:latin typeface="Times New Roman"/>
                <a:cs typeface="Times New Roman"/>
              </a:rPr>
              <a:t>the mass! </a:t>
            </a:r>
            <a:r>
              <a:rPr dirty="0" sz="1450" spc="-5">
                <a:latin typeface="Times New Roman"/>
                <a:cs typeface="Times New Roman"/>
              </a:rPr>
              <a:t>but ye </a:t>
            </a:r>
            <a:r>
              <a:rPr dirty="0" sz="1450" spc="-10">
                <a:latin typeface="Times New Roman"/>
                <a:cs typeface="Times New Roman"/>
              </a:rPr>
              <a:t>shall </a:t>
            </a:r>
            <a:r>
              <a:rPr dirty="0" sz="1450" spc="-20">
                <a:latin typeface="Times New Roman"/>
                <a:cs typeface="Times New Roman"/>
              </a:rPr>
              <a:t>swear,” </a:t>
            </a:r>
            <a:r>
              <a:rPr dirty="0" sz="1450" spc="-10">
                <a:latin typeface="Times New Roman"/>
                <a:cs typeface="Times New Roman"/>
              </a:rPr>
              <a:t>cried Sir Daniel, beside himself with  </a:t>
            </a:r>
            <a:r>
              <a:rPr dirty="0" sz="1450" spc="-25">
                <a:latin typeface="Times New Roman"/>
                <a:cs typeface="Times New Roman"/>
              </a:rPr>
              <a:t>fury. </a:t>
            </a:r>
            <a:r>
              <a:rPr dirty="0" sz="1450" spc="-10">
                <a:latin typeface="Times New Roman"/>
                <a:cs typeface="Times New Roman"/>
              </a:rPr>
              <a:t>“Here, </a:t>
            </a:r>
            <a:r>
              <a:rPr dirty="0" sz="1450" spc="-5">
                <a:latin typeface="Times New Roman"/>
                <a:cs typeface="Times New Roman"/>
              </a:rPr>
              <a:t>upon </a:t>
            </a:r>
            <a:r>
              <a:rPr dirty="0" sz="1450" spc="-10">
                <a:latin typeface="Times New Roman"/>
                <a:cs typeface="Times New Roman"/>
              </a:rPr>
              <a:t>this </a:t>
            </a:r>
            <a:r>
              <a:rPr dirty="0" sz="1450" spc="-5">
                <a:latin typeface="Times New Roman"/>
                <a:cs typeface="Times New Roman"/>
              </a:rPr>
              <a:t>book, ye </a:t>
            </a:r>
            <a:r>
              <a:rPr dirty="0" sz="1450" spc="-10">
                <a:latin typeface="Times New Roman"/>
                <a:cs typeface="Times New Roman"/>
              </a:rPr>
              <a:t>shall </a:t>
            </a:r>
            <a:r>
              <a:rPr dirty="0" sz="1450" spc="-20">
                <a:latin typeface="Times New Roman"/>
                <a:cs typeface="Times New Roman"/>
              </a:rPr>
              <a:t>swear,” </a:t>
            </a:r>
            <a:r>
              <a:rPr dirty="0" sz="1450" spc="-5">
                <a:latin typeface="Times New Roman"/>
                <a:cs typeface="Times New Roman"/>
              </a:rPr>
              <a:t>he </a:t>
            </a:r>
            <a:r>
              <a:rPr dirty="0" sz="1450" spc="-10">
                <a:latin typeface="Times New Roman"/>
                <a:cs typeface="Times New Roman"/>
              </a:rPr>
              <a:t>continued, picking </a:t>
            </a:r>
            <a:r>
              <a:rPr dirty="0" sz="1450" spc="-5">
                <a:latin typeface="Times New Roman"/>
                <a:cs typeface="Times New Roman"/>
              </a:rPr>
              <a:t>up </a:t>
            </a:r>
            <a:r>
              <a:rPr dirty="0" sz="1450" spc="-10">
                <a:latin typeface="Times New Roman"/>
                <a:cs typeface="Times New Roman"/>
              </a:rPr>
              <a:t>the  </a:t>
            </a:r>
            <a:r>
              <a:rPr dirty="0" sz="1450" spc="-20">
                <a:latin typeface="Times New Roman"/>
                <a:cs typeface="Times New Roman"/>
              </a:rPr>
              <a:t>breviary, </a:t>
            </a:r>
            <a:r>
              <a:rPr dirty="0" sz="1450" spc="-10">
                <a:latin typeface="Times New Roman"/>
                <a:cs typeface="Times New Roman"/>
              </a:rPr>
              <a:t>which had fallen to the </a:t>
            </a:r>
            <a:r>
              <a:rPr dirty="0" sz="1450" spc="-5">
                <a:latin typeface="Times New Roman"/>
                <a:cs typeface="Times New Roman"/>
              </a:rPr>
              <a:t>ground. </a:t>
            </a:r>
            <a:r>
              <a:rPr dirty="0" sz="1450" spc="-10">
                <a:latin typeface="Times New Roman"/>
                <a:cs typeface="Times New Roman"/>
              </a:rPr>
              <a:t>“What! </a:t>
            </a:r>
            <a:r>
              <a:rPr dirty="0" sz="1450" spc="-85">
                <a:latin typeface="Times New Roman"/>
                <a:cs typeface="Times New Roman"/>
              </a:rPr>
              <a:t>Ye </a:t>
            </a:r>
            <a:r>
              <a:rPr dirty="0" sz="1450" spc="-10">
                <a:latin typeface="Times New Roman"/>
                <a:cs typeface="Times New Roman"/>
              </a:rPr>
              <a:t>make me </a:t>
            </a:r>
            <a:r>
              <a:rPr dirty="0" sz="1450" spc="-5">
                <a:latin typeface="Times New Roman"/>
                <a:cs typeface="Times New Roman"/>
              </a:rPr>
              <a:t>doubt you!  </a:t>
            </a:r>
            <a:r>
              <a:rPr dirty="0" sz="1450" spc="-20">
                <a:latin typeface="Times New Roman"/>
                <a:cs typeface="Times New Roman"/>
              </a:rPr>
              <a:t>Swear, </a:t>
            </a:r>
            <a:r>
              <a:rPr dirty="0" sz="1450" spc="-5">
                <a:latin typeface="Times New Roman"/>
                <a:cs typeface="Times New Roman"/>
              </a:rPr>
              <a:t>I </a:t>
            </a:r>
            <a:r>
              <a:rPr dirty="0" sz="1450" spc="-10">
                <a:latin typeface="Times New Roman"/>
                <a:cs typeface="Times New Roman"/>
              </a:rPr>
              <a:t>say;</a:t>
            </a:r>
            <a:r>
              <a:rPr dirty="0" sz="1450" spc="5">
                <a:latin typeface="Times New Roman"/>
                <a:cs typeface="Times New Roman"/>
              </a:rPr>
              <a:t> </a:t>
            </a:r>
            <a:r>
              <a:rPr dirty="0" sz="1450" spc="-10">
                <a:latin typeface="Times New Roman"/>
                <a:cs typeface="Times New Roman"/>
              </a:rPr>
              <a:t>swear!”</a:t>
            </a:r>
            <a:endParaRPr sz="1450">
              <a:latin typeface="Times New Roman"/>
              <a:cs typeface="Times New Roman"/>
            </a:endParaRPr>
          </a:p>
          <a:p>
            <a:pPr algn="just" marL="12700" marR="8890">
              <a:lnSpc>
                <a:spcPts val="1730"/>
              </a:lnSpc>
              <a:spcBef>
                <a:spcPts val="570"/>
              </a:spcBef>
            </a:pPr>
            <a:r>
              <a:rPr dirty="0" sz="1450" spc="-10">
                <a:latin typeface="Times New Roman"/>
                <a:cs typeface="Times New Roman"/>
              </a:rPr>
              <a:t>But the priest was still incapable </a:t>
            </a:r>
            <a:r>
              <a:rPr dirty="0" sz="1450" spc="-5">
                <a:latin typeface="Times New Roman"/>
                <a:cs typeface="Times New Roman"/>
              </a:rPr>
              <a:t>of </a:t>
            </a:r>
            <a:r>
              <a:rPr dirty="0" sz="1450" spc="-10">
                <a:latin typeface="Times New Roman"/>
                <a:cs typeface="Times New Roman"/>
              </a:rPr>
              <a:t>speech. His terror </a:t>
            </a:r>
            <a:r>
              <a:rPr dirty="0" sz="1450" spc="-5">
                <a:latin typeface="Times New Roman"/>
                <a:cs typeface="Times New Roman"/>
              </a:rPr>
              <a:t>of </a:t>
            </a:r>
            <a:r>
              <a:rPr dirty="0" sz="1450" spc="-10">
                <a:latin typeface="Times New Roman"/>
                <a:cs typeface="Times New Roman"/>
              </a:rPr>
              <a:t>Sir Daniel, his terror  </a:t>
            </a:r>
            <a:r>
              <a:rPr dirty="0" sz="1450" spc="-5">
                <a:latin typeface="Times New Roman"/>
                <a:cs typeface="Times New Roman"/>
              </a:rPr>
              <a:t>of </a:t>
            </a:r>
            <a:r>
              <a:rPr dirty="0" sz="1450" spc="-20">
                <a:latin typeface="Times New Roman"/>
                <a:cs typeface="Times New Roman"/>
              </a:rPr>
              <a:t>perjury, </a:t>
            </a:r>
            <a:r>
              <a:rPr dirty="0" sz="1450" spc="-10">
                <a:latin typeface="Times New Roman"/>
                <a:cs typeface="Times New Roman"/>
              </a:rPr>
              <a:t>risen to about an equal height, strangled</a:t>
            </a:r>
            <a:r>
              <a:rPr dirty="0" sz="1450" spc="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And just then, through the </a:t>
            </a:r>
            <a:r>
              <a:rPr dirty="0" sz="1450" spc="-5">
                <a:latin typeface="Times New Roman"/>
                <a:cs typeface="Times New Roman"/>
              </a:rPr>
              <a:t>high, </a:t>
            </a:r>
            <a:r>
              <a:rPr dirty="0" sz="1450" spc="-10">
                <a:latin typeface="Times New Roman"/>
                <a:cs typeface="Times New Roman"/>
              </a:rPr>
              <a:t>stained-glass window </a:t>
            </a:r>
            <a:r>
              <a:rPr dirty="0" sz="1450" spc="-5">
                <a:latin typeface="Times New Roman"/>
                <a:cs typeface="Times New Roman"/>
              </a:rPr>
              <a:t>of </a:t>
            </a:r>
            <a:r>
              <a:rPr dirty="0" sz="1450" spc="-10">
                <a:latin typeface="Times New Roman"/>
                <a:cs typeface="Times New Roman"/>
              </a:rPr>
              <a:t>the hall, </a:t>
            </a:r>
            <a:r>
              <a:rPr dirty="0" sz="1450" spc="-5">
                <a:latin typeface="Times New Roman"/>
                <a:cs typeface="Times New Roman"/>
              </a:rPr>
              <a:t>a </a:t>
            </a:r>
            <a:r>
              <a:rPr dirty="0" sz="1450" spc="-10">
                <a:latin typeface="Times New Roman"/>
                <a:cs typeface="Times New Roman"/>
              </a:rPr>
              <a:t>black  arrow crashed, and struck, and stuck quivering, in the midst </a:t>
            </a:r>
            <a:r>
              <a:rPr dirty="0" sz="1450" spc="-5">
                <a:latin typeface="Times New Roman"/>
                <a:cs typeface="Times New Roman"/>
              </a:rPr>
              <a:t>of </a:t>
            </a:r>
            <a:r>
              <a:rPr dirty="0" sz="1450" spc="-10">
                <a:latin typeface="Times New Roman"/>
                <a:cs typeface="Times New Roman"/>
              </a:rPr>
              <a:t>the long</a:t>
            </a:r>
            <a:r>
              <a:rPr dirty="0" sz="1450" spc="155">
                <a:latin typeface="Times New Roman"/>
                <a:cs typeface="Times New Roman"/>
              </a:rPr>
              <a:t> </a:t>
            </a:r>
            <a:r>
              <a:rPr dirty="0" sz="1450" spc="-10">
                <a:latin typeface="Times New Roman"/>
                <a:cs typeface="Times New Roman"/>
              </a:rPr>
              <a:t>table.</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Sir </a:t>
            </a:r>
            <a:r>
              <a:rPr dirty="0" sz="1450" spc="-20">
                <a:latin typeface="Times New Roman"/>
                <a:cs typeface="Times New Roman"/>
              </a:rPr>
              <a:t>Oliver,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loud scream, fell fainting </a:t>
            </a:r>
            <a:r>
              <a:rPr dirty="0" sz="1450" spc="-5">
                <a:latin typeface="Times New Roman"/>
                <a:cs typeface="Times New Roman"/>
              </a:rPr>
              <a:t>on </a:t>
            </a:r>
            <a:r>
              <a:rPr dirty="0" sz="1450" spc="-10">
                <a:latin typeface="Times New Roman"/>
                <a:cs typeface="Times New Roman"/>
              </a:rPr>
              <a:t>the rushes; while the knight,  followed </a:t>
            </a:r>
            <a:r>
              <a:rPr dirty="0" sz="1450" spc="-5">
                <a:latin typeface="Times New Roman"/>
                <a:cs typeface="Times New Roman"/>
              </a:rPr>
              <a:t>by </a:t>
            </a:r>
            <a:r>
              <a:rPr dirty="0" sz="1450" spc="-10">
                <a:latin typeface="Times New Roman"/>
                <a:cs typeface="Times New Roman"/>
              </a:rPr>
              <a:t>Dick, dashed into the court and </a:t>
            </a:r>
            <a:r>
              <a:rPr dirty="0" sz="1450" spc="-5">
                <a:latin typeface="Times New Roman"/>
                <a:cs typeface="Times New Roman"/>
              </a:rPr>
              <a:t>up </a:t>
            </a:r>
            <a:r>
              <a:rPr dirty="0" sz="1450" spc="-10">
                <a:latin typeface="Times New Roman"/>
                <a:cs typeface="Times New Roman"/>
              </a:rPr>
              <a:t>the nearest corkscrew stair to  the battlements. The sentries were all </a:t>
            </a:r>
            <a:r>
              <a:rPr dirty="0" sz="1450" spc="-5">
                <a:latin typeface="Times New Roman"/>
                <a:cs typeface="Times New Roman"/>
              </a:rPr>
              <a:t>on </a:t>
            </a:r>
            <a:r>
              <a:rPr dirty="0" sz="1450" spc="-10">
                <a:latin typeface="Times New Roman"/>
                <a:cs typeface="Times New Roman"/>
              </a:rPr>
              <a:t>the alert. The sun shone quietly </a:t>
            </a:r>
            <a:r>
              <a:rPr dirty="0" sz="1450" spc="-5">
                <a:latin typeface="Times New Roman"/>
                <a:cs typeface="Times New Roman"/>
              </a:rPr>
              <a:t>on  </a:t>
            </a:r>
            <a:r>
              <a:rPr dirty="0" sz="1450" spc="-10">
                <a:latin typeface="Times New Roman"/>
                <a:cs typeface="Times New Roman"/>
              </a:rPr>
              <a:t>green lawns dotted with trees, and </a:t>
            </a:r>
            <a:r>
              <a:rPr dirty="0" sz="1450" spc="-5">
                <a:latin typeface="Times New Roman"/>
                <a:cs typeface="Times New Roman"/>
              </a:rPr>
              <a:t>on </a:t>
            </a:r>
            <a:r>
              <a:rPr dirty="0" sz="1450" spc="-10">
                <a:latin typeface="Times New Roman"/>
                <a:cs typeface="Times New Roman"/>
              </a:rPr>
              <a:t>the wooded hills </a:t>
            </a:r>
            <a:r>
              <a:rPr dirty="0" sz="1450" spc="-5">
                <a:latin typeface="Times New Roman"/>
                <a:cs typeface="Times New Roman"/>
              </a:rPr>
              <a:t>of </a:t>
            </a:r>
            <a:r>
              <a:rPr dirty="0" sz="1450" spc="-10">
                <a:latin typeface="Times New Roman"/>
                <a:cs typeface="Times New Roman"/>
              </a:rPr>
              <a:t>the forest which  enclosed the </a:t>
            </a:r>
            <a:r>
              <a:rPr dirty="0" sz="1450" spc="-30">
                <a:latin typeface="Times New Roman"/>
                <a:cs typeface="Times New Roman"/>
              </a:rPr>
              <a:t>view.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a:t>
            </a:r>
            <a:r>
              <a:rPr dirty="0" sz="1450" spc="50">
                <a:latin typeface="Times New Roman"/>
                <a:cs typeface="Times New Roman"/>
              </a:rPr>
              <a:t> </a:t>
            </a:r>
            <a:r>
              <a:rPr dirty="0" sz="1450" spc="-20">
                <a:latin typeface="Times New Roman"/>
                <a:cs typeface="Times New Roman"/>
              </a:rPr>
              <a:t>besieger.</a:t>
            </a:r>
            <a:endParaRPr sz="1450">
              <a:latin typeface="Times New Roman"/>
              <a:cs typeface="Times New Roman"/>
            </a:endParaRPr>
          </a:p>
          <a:p>
            <a:pPr marL="12700">
              <a:lnSpc>
                <a:spcPct val="100000"/>
              </a:lnSpc>
              <a:spcBef>
                <a:spcPts val="505"/>
              </a:spcBef>
            </a:pPr>
            <a:r>
              <a:rPr dirty="0" sz="1450" spc="-10">
                <a:latin typeface="Times New Roman"/>
                <a:cs typeface="Times New Roman"/>
              </a:rPr>
              <a:t>“Whence came that shot?” asked the</a:t>
            </a:r>
            <a:r>
              <a:rPr dirty="0" sz="1450" spc="20">
                <a:latin typeface="Times New Roman"/>
                <a:cs typeface="Times New Roman"/>
              </a:rPr>
              <a:t> </a:t>
            </a:r>
            <a:r>
              <a:rPr dirty="0" sz="1450" spc="-10">
                <a:latin typeface="Times New Roman"/>
                <a:cs typeface="Times New Roman"/>
              </a:rPr>
              <a:t>knight.</a:t>
            </a:r>
            <a:endParaRPr sz="1450">
              <a:latin typeface="Times New Roman"/>
              <a:cs typeface="Times New Roman"/>
            </a:endParaRPr>
          </a:p>
          <a:p>
            <a:pPr marL="12700">
              <a:lnSpc>
                <a:spcPct val="100000"/>
              </a:lnSpc>
              <a:spcBef>
                <a:spcPts val="560"/>
              </a:spcBef>
            </a:pPr>
            <a:r>
              <a:rPr dirty="0" sz="1450" spc="-10">
                <a:latin typeface="Times New Roman"/>
                <a:cs typeface="Times New Roman"/>
              </a:rPr>
              <a:t>“From yonder clump, Sir Daniel,” returned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sentinel.</a:t>
            </a:r>
            <a:endParaRPr sz="1450">
              <a:latin typeface="Times New Roman"/>
              <a:cs typeface="Times New Roman"/>
            </a:endParaRPr>
          </a:p>
          <a:p>
            <a:pPr marL="12700">
              <a:lnSpc>
                <a:spcPct val="100000"/>
              </a:lnSpc>
              <a:spcBef>
                <a:spcPts val="565"/>
              </a:spcBef>
            </a:pPr>
            <a:r>
              <a:rPr dirty="0" sz="1450" spc="-10">
                <a:latin typeface="Times New Roman"/>
                <a:cs typeface="Times New Roman"/>
              </a:rPr>
              <a:t>The</a:t>
            </a:r>
            <a:r>
              <a:rPr dirty="0" sz="1450" spc="215">
                <a:latin typeface="Times New Roman"/>
                <a:cs typeface="Times New Roman"/>
              </a:rPr>
              <a:t> </a:t>
            </a:r>
            <a:r>
              <a:rPr dirty="0" sz="1450" spc="-5">
                <a:latin typeface="Times New Roman"/>
                <a:cs typeface="Times New Roman"/>
              </a:rPr>
              <a:t>knight</a:t>
            </a:r>
            <a:r>
              <a:rPr dirty="0" sz="1450" spc="220">
                <a:latin typeface="Times New Roman"/>
                <a:cs typeface="Times New Roman"/>
              </a:rPr>
              <a:t> </a:t>
            </a:r>
            <a:r>
              <a:rPr dirty="0" sz="1450" spc="-10">
                <a:latin typeface="Times New Roman"/>
                <a:cs typeface="Times New Roman"/>
              </a:rPr>
              <a:t>stood</a:t>
            </a:r>
            <a:r>
              <a:rPr dirty="0" sz="1450" spc="215">
                <a:latin typeface="Times New Roman"/>
                <a:cs typeface="Times New Roman"/>
              </a:rPr>
              <a:t> </a:t>
            </a:r>
            <a:r>
              <a:rPr dirty="0" sz="1450" spc="-5">
                <a:latin typeface="Times New Roman"/>
                <a:cs typeface="Times New Roman"/>
              </a:rPr>
              <a:t>a</a:t>
            </a:r>
            <a:r>
              <a:rPr dirty="0" sz="1450" spc="220">
                <a:latin typeface="Times New Roman"/>
                <a:cs typeface="Times New Roman"/>
              </a:rPr>
              <a:t> </a:t>
            </a:r>
            <a:r>
              <a:rPr dirty="0" sz="1450" spc="-10">
                <a:latin typeface="Times New Roman"/>
                <a:cs typeface="Times New Roman"/>
              </a:rPr>
              <a:t>little,</a:t>
            </a:r>
            <a:r>
              <a:rPr dirty="0" sz="1450" spc="220">
                <a:latin typeface="Times New Roman"/>
                <a:cs typeface="Times New Roman"/>
              </a:rPr>
              <a:t> </a:t>
            </a:r>
            <a:r>
              <a:rPr dirty="0" sz="1450" spc="-10">
                <a:latin typeface="Times New Roman"/>
                <a:cs typeface="Times New Roman"/>
              </a:rPr>
              <a:t>musing.</a:t>
            </a:r>
            <a:r>
              <a:rPr dirty="0" sz="1450" spc="215">
                <a:latin typeface="Times New Roman"/>
                <a:cs typeface="Times New Roman"/>
              </a:rPr>
              <a:t> </a:t>
            </a:r>
            <a:r>
              <a:rPr dirty="0" sz="1450" spc="-10">
                <a:latin typeface="Times New Roman"/>
                <a:cs typeface="Times New Roman"/>
              </a:rPr>
              <a:t>Then</a:t>
            </a:r>
            <a:r>
              <a:rPr dirty="0" sz="1450" spc="220">
                <a:latin typeface="Times New Roman"/>
                <a:cs typeface="Times New Roman"/>
              </a:rPr>
              <a:t> </a:t>
            </a:r>
            <a:r>
              <a:rPr dirty="0" sz="1450" spc="-5">
                <a:latin typeface="Times New Roman"/>
                <a:cs typeface="Times New Roman"/>
              </a:rPr>
              <a:t>he</a:t>
            </a:r>
            <a:r>
              <a:rPr dirty="0" sz="1450" spc="220">
                <a:latin typeface="Times New Roman"/>
                <a:cs typeface="Times New Roman"/>
              </a:rPr>
              <a:t> </a:t>
            </a:r>
            <a:r>
              <a:rPr dirty="0" sz="1450" spc="-10">
                <a:latin typeface="Times New Roman"/>
                <a:cs typeface="Times New Roman"/>
              </a:rPr>
              <a:t>turned</a:t>
            </a:r>
            <a:r>
              <a:rPr dirty="0" sz="1450" spc="215">
                <a:latin typeface="Times New Roman"/>
                <a:cs typeface="Times New Roman"/>
              </a:rPr>
              <a:t> </a:t>
            </a:r>
            <a:r>
              <a:rPr dirty="0" sz="1450" spc="-10">
                <a:latin typeface="Times New Roman"/>
                <a:cs typeface="Times New Roman"/>
              </a:rPr>
              <a:t>to</a:t>
            </a:r>
            <a:r>
              <a:rPr dirty="0" sz="1450" spc="220">
                <a:latin typeface="Times New Roman"/>
                <a:cs typeface="Times New Roman"/>
              </a:rPr>
              <a:t> </a:t>
            </a:r>
            <a:r>
              <a:rPr dirty="0" sz="1450" spc="-10">
                <a:latin typeface="Times New Roman"/>
                <a:cs typeface="Times New Roman"/>
              </a:rPr>
              <a:t>Dick.</a:t>
            </a:r>
            <a:r>
              <a:rPr dirty="0" sz="1450" spc="215">
                <a:latin typeface="Times New Roman"/>
                <a:cs typeface="Times New Roman"/>
              </a:rPr>
              <a:t> </a:t>
            </a:r>
            <a:r>
              <a:rPr dirty="0" sz="1450" spc="-10">
                <a:latin typeface="Times New Roman"/>
                <a:cs typeface="Times New Roman"/>
              </a:rPr>
              <a:t>“Dick,”</a:t>
            </a:r>
            <a:r>
              <a:rPr dirty="0" sz="1450" spc="220">
                <a:latin typeface="Times New Roman"/>
                <a:cs typeface="Times New Roman"/>
              </a:rPr>
              <a:t> </a:t>
            </a:r>
            <a:r>
              <a:rPr dirty="0" sz="1450" spc="-5">
                <a:latin typeface="Times New Roman"/>
                <a:cs typeface="Times New Roman"/>
              </a:rPr>
              <a:t>he</a:t>
            </a:r>
            <a:r>
              <a:rPr dirty="0" sz="1450" spc="220">
                <a:latin typeface="Times New Roman"/>
                <a:cs typeface="Times New Roman"/>
              </a:rPr>
              <a:t> </a:t>
            </a:r>
            <a:r>
              <a:rPr dirty="0" sz="1450" spc="-10">
                <a:latin typeface="Times New Roman"/>
                <a:cs typeface="Times New Roman"/>
              </a:rPr>
              <a:t>said,</a:t>
            </a:r>
            <a:endParaRPr sz="145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stooping double, </a:t>
            </a:r>
            <a:r>
              <a:rPr dirty="0" sz="1450" spc="-5">
                <a:latin typeface="Times New Roman"/>
                <a:cs typeface="Times New Roman"/>
              </a:rPr>
              <a:t>he </a:t>
            </a:r>
            <a:r>
              <a:rPr dirty="0" sz="1450" spc="-10">
                <a:latin typeface="Times New Roman"/>
                <a:cs typeface="Times New Roman"/>
              </a:rPr>
              <a:t>ran for the cover </a:t>
            </a:r>
            <a:r>
              <a:rPr dirty="0" sz="1450" spc="-5">
                <a:latin typeface="Times New Roman"/>
                <a:cs typeface="Times New Roman"/>
              </a:rPr>
              <a:t>of </a:t>
            </a:r>
            <a:r>
              <a:rPr dirty="0" sz="1450" spc="-10">
                <a:latin typeface="Times New Roman"/>
                <a:cs typeface="Times New Roman"/>
              </a:rPr>
              <a:t>the house. And in the meanwhile Dick  Shelton had dropped behind </a:t>
            </a:r>
            <a:r>
              <a:rPr dirty="0" sz="1450" spc="-5">
                <a:latin typeface="Times New Roman"/>
                <a:cs typeface="Times New Roman"/>
              </a:rPr>
              <a:t>a </a:t>
            </a:r>
            <a:r>
              <a:rPr dirty="0" sz="1450" spc="-10">
                <a:latin typeface="Times New Roman"/>
                <a:cs typeface="Times New Roman"/>
              </a:rPr>
              <a:t>lilac, and had his crossbow bent and shouldered,  covering the </a:t>
            </a:r>
            <a:r>
              <a:rPr dirty="0" sz="1450" spc="-5">
                <a:latin typeface="Times New Roman"/>
                <a:cs typeface="Times New Roman"/>
              </a:rPr>
              <a:t>point 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forest.</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Not </a:t>
            </a:r>
            <a:r>
              <a:rPr dirty="0" sz="1450" spc="-5">
                <a:latin typeface="Times New Roman"/>
                <a:cs typeface="Times New Roman"/>
              </a:rPr>
              <a:t>a </a:t>
            </a:r>
            <a:r>
              <a:rPr dirty="0" sz="1450" spc="-10">
                <a:latin typeface="Times New Roman"/>
                <a:cs typeface="Times New Roman"/>
              </a:rPr>
              <a:t>leaf stirred. The sheep were patiently browsing; the birds had settled.  But there lay the old man, with </a:t>
            </a:r>
            <a:r>
              <a:rPr dirty="0" sz="1450" spc="-5">
                <a:latin typeface="Times New Roman"/>
                <a:cs typeface="Times New Roman"/>
              </a:rPr>
              <a:t>a </a:t>
            </a:r>
            <a:r>
              <a:rPr dirty="0" sz="1450" spc="-10">
                <a:latin typeface="Times New Roman"/>
                <a:cs typeface="Times New Roman"/>
              </a:rPr>
              <a:t>cloth-yard arrow standing in his back; and  there were Hatch holding to the gable, and Dick crouching and ready behind  the lilac</a:t>
            </a:r>
            <a:r>
              <a:rPr dirty="0" sz="1450" spc="-5">
                <a:latin typeface="Times New Roman"/>
                <a:cs typeface="Times New Roman"/>
              </a:rPr>
              <a:t> bush.</a:t>
            </a:r>
            <a:endParaRPr sz="1450">
              <a:latin typeface="Times New Roman"/>
              <a:cs typeface="Times New Roman"/>
            </a:endParaRPr>
          </a:p>
          <a:p>
            <a:pPr algn="just" marL="12700" marR="3506470">
              <a:lnSpc>
                <a:spcPts val="2300"/>
              </a:lnSpc>
              <a:spcBef>
                <a:spcPts val="114"/>
              </a:spcBef>
            </a:pPr>
            <a:r>
              <a:rPr dirty="0" sz="1450" spc="-10">
                <a:latin typeface="Times New Roman"/>
                <a:cs typeface="Times New Roman"/>
              </a:rPr>
              <a:t>“D’ye see aught?” cried Hatch.  “Not </a:t>
            </a:r>
            <a:r>
              <a:rPr dirty="0" sz="1450" spc="-5">
                <a:latin typeface="Times New Roman"/>
                <a:cs typeface="Times New Roman"/>
              </a:rPr>
              <a:t>a </a:t>
            </a:r>
            <a:r>
              <a:rPr dirty="0" sz="1450" spc="-10">
                <a:latin typeface="Times New Roman"/>
                <a:cs typeface="Times New Roman"/>
              </a:rPr>
              <a:t>twig stirs,” said Dick.</a:t>
            </a:r>
            <a:endParaRPr sz="1450">
              <a:latin typeface="Times New Roman"/>
              <a:cs typeface="Times New Roman"/>
            </a:endParaRPr>
          </a:p>
          <a:p>
            <a:pPr algn="just" marL="12700" marR="5715">
              <a:lnSpc>
                <a:spcPts val="1730"/>
              </a:lnSpc>
              <a:spcBef>
                <a:spcPts val="465"/>
              </a:spcBef>
            </a:pPr>
            <a:r>
              <a:rPr dirty="0" sz="1450" spc="-10">
                <a:latin typeface="Times New Roman"/>
                <a:cs typeface="Times New Roman"/>
              </a:rPr>
              <a:t>“I think shame to leave him lying,” said Bennet, coming forward once more  with hesitating steps and </a:t>
            </a:r>
            <a:r>
              <a:rPr dirty="0" sz="1450" spc="-5">
                <a:latin typeface="Times New Roman"/>
                <a:cs typeface="Times New Roman"/>
              </a:rPr>
              <a:t>a </a:t>
            </a:r>
            <a:r>
              <a:rPr dirty="0" sz="1450" spc="-10">
                <a:latin typeface="Times New Roman"/>
                <a:cs typeface="Times New Roman"/>
              </a:rPr>
              <a:t>very pale countenance. “Keep </a:t>
            </a:r>
            <a:r>
              <a:rPr dirty="0" sz="1450" spc="-5">
                <a:latin typeface="Times New Roman"/>
                <a:cs typeface="Times New Roman"/>
              </a:rPr>
              <a:t>a good </a:t>
            </a:r>
            <a:r>
              <a:rPr dirty="0" sz="1450" spc="-10">
                <a:latin typeface="Times New Roman"/>
                <a:cs typeface="Times New Roman"/>
              </a:rPr>
              <a:t>eye </a:t>
            </a:r>
            <a:r>
              <a:rPr dirty="0" sz="1450" spc="-5">
                <a:latin typeface="Times New Roman"/>
                <a:cs typeface="Times New Roman"/>
              </a:rPr>
              <a:t>on </a:t>
            </a:r>
            <a:r>
              <a:rPr dirty="0" sz="1450" spc="-10">
                <a:latin typeface="Times New Roman"/>
                <a:cs typeface="Times New Roman"/>
              </a:rPr>
              <a:t>the  wood, Master Shelton—keep </a:t>
            </a:r>
            <a:r>
              <a:rPr dirty="0" sz="1450" spc="-5">
                <a:latin typeface="Times New Roman"/>
                <a:cs typeface="Times New Roman"/>
              </a:rPr>
              <a:t>a </a:t>
            </a:r>
            <a:r>
              <a:rPr dirty="0" sz="1450" spc="-10">
                <a:latin typeface="Times New Roman"/>
                <a:cs typeface="Times New Roman"/>
              </a:rPr>
              <a:t>clear eye </a:t>
            </a:r>
            <a:r>
              <a:rPr dirty="0" sz="1450" spc="-5">
                <a:latin typeface="Times New Roman"/>
                <a:cs typeface="Times New Roman"/>
              </a:rPr>
              <a:t>on </a:t>
            </a:r>
            <a:r>
              <a:rPr dirty="0" sz="1450" spc="-10">
                <a:latin typeface="Times New Roman"/>
                <a:cs typeface="Times New Roman"/>
              </a:rPr>
              <a:t>the wood. The saints assoil us!  here was </a:t>
            </a:r>
            <a:r>
              <a:rPr dirty="0" sz="1450" spc="-5">
                <a:latin typeface="Times New Roman"/>
                <a:cs typeface="Times New Roman"/>
              </a:rPr>
              <a:t>a good</a:t>
            </a:r>
            <a:r>
              <a:rPr dirty="0" sz="1450">
                <a:latin typeface="Times New Roman"/>
                <a:cs typeface="Times New Roman"/>
              </a:rPr>
              <a:t> </a:t>
            </a:r>
            <a:r>
              <a:rPr dirty="0" sz="1450" spc="-10">
                <a:latin typeface="Times New Roman"/>
                <a:cs typeface="Times New Roman"/>
              </a:rPr>
              <a:t>shoot!”</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Bennet raised the old archer </a:t>
            </a:r>
            <a:r>
              <a:rPr dirty="0" sz="1450" spc="-5">
                <a:latin typeface="Times New Roman"/>
                <a:cs typeface="Times New Roman"/>
              </a:rPr>
              <a:t>on </a:t>
            </a:r>
            <a:r>
              <a:rPr dirty="0" sz="1450" spc="-10">
                <a:latin typeface="Times New Roman"/>
                <a:cs typeface="Times New Roman"/>
              </a:rPr>
              <a:t>his knee. He was </a:t>
            </a:r>
            <a:r>
              <a:rPr dirty="0" sz="1450" spc="-5">
                <a:latin typeface="Times New Roman"/>
                <a:cs typeface="Times New Roman"/>
              </a:rPr>
              <a:t>not </a:t>
            </a:r>
            <a:r>
              <a:rPr dirty="0" sz="1450" spc="-10">
                <a:latin typeface="Times New Roman"/>
                <a:cs typeface="Times New Roman"/>
              </a:rPr>
              <a:t>yet dead; his face  worked, and his eyes shut and opened like </a:t>
            </a:r>
            <a:r>
              <a:rPr dirty="0" sz="1450" spc="-20">
                <a:latin typeface="Times New Roman"/>
                <a:cs typeface="Times New Roman"/>
              </a:rPr>
              <a:t>machinery,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most  horrible, ugly look </a:t>
            </a:r>
            <a:r>
              <a:rPr dirty="0" sz="1450" spc="-5">
                <a:latin typeface="Times New Roman"/>
                <a:cs typeface="Times New Roman"/>
              </a:rPr>
              <a:t>of one </a:t>
            </a:r>
            <a:r>
              <a:rPr dirty="0" sz="1450" spc="-10">
                <a:latin typeface="Times New Roman"/>
                <a:cs typeface="Times New Roman"/>
              </a:rPr>
              <a:t>in</a:t>
            </a:r>
            <a:r>
              <a:rPr dirty="0" sz="1450" spc="10">
                <a:latin typeface="Times New Roman"/>
                <a:cs typeface="Times New Roman"/>
              </a:rPr>
              <a:t> </a:t>
            </a:r>
            <a:r>
              <a:rPr dirty="0" sz="1450" spc="-10">
                <a:latin typeface="Times New Roman"/>
                <a:cs typeface="Times New Roman"/>
              </a:rPr>
              <a:t>pain.</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“Can </a:t>
            </a:r>
            <a:r>
              <a:rPr dirty="0" sz="1450" spc="-5">
                <a:latin typeface="Times New Roman"/>
                <a:cs typeface="Times New Roman"/>
              </a:rPr>
              <a:t>ye </a:t>
            </a:r>
            <a:r>
              <a:rPr dirty="0" sz="1450" spc="-20">
                <a:latin typeface="Times New Roman"/>
                <a:cs typeface="Times New Roman"/>
              </a:rPr>
              <a:t>hear, </a:t>
            </a:r>
            <a:r>
              <a:rPr dirty="0" sz="1450" spc="-10">
                <a:latin typeface="Times New Roman"/>
                <a:cs typeface="Times New Roman"/>
              </a:rPr>
              <a:t>old Nick?” asked Hatch. “Have </a:t>
            </a:r>
            <a:r>
              <a:rPr dirty="0" sz="1450" spc="-5">
                <a:latin typeface="Times New Roman"/>
                <a:cs typeface="Times New Roman"/>
              </a:rPr>
              <a:t>ye a </a:t>
            </a:r>
            <a:r>
              <a:rPr dirty="0" sz="1450" spc="-10">
                <a:latin typeface="Times New Roman"/>
                <a:cs typeface="Times New Roman"/>
              </a:rPr>
              <a:t>last wish before </a:t>
            </a:r>
            <a:r>
              <a:rPr dirty="0" sz="1450" spc="-5">
                <a:latin typeface="Times New Roman"/>
                <a:cs typeface="Times New Roman"/>
              </a:rPr>
              <a:t>ye </a:t>
            </a:r>
            <a:r>
              <a:rPr dirty="0" sz="1450" spc="-10">
                <a:latin typeface="Times New Roman"/>
                <a:cs typeface="Times New Roman"/>
              </a:rPr>
              <a:t>wend,  old brother?”</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“Pluck </a:t>
            </a:r>
            <a:r>
              <a:rPr dirty="0" sz="1450" spc="-5">
                <a:latin typeface="Times New Roman"/>
                <a:cs typeface="Times New Roman"/>
              </a:rPr>
              <a:t>out </a:t>
            </a:r>
            <a:r>
              <a:rPr dirty="0" sz="1450" spc="-10">
                <a:latin typeface="Times New Roman"/>
                <a:cs typeface="Times New Roman"/>
              </a:rPr>
              <a:t>the shaft, and let me pass, a’ </a:t>
            </a:r>
            <a:r>
              <a:rPr dirty="0" sz="1450" spc="-25">
                <a:latin typeface="Times New Roman"/>
                <a:cs typeface="Times New Roman"/>
              </a:rPr>
              <a:t>Mary’s </a:t>
            </a:r>
            <a:r>
              <a:rPr dirty="0" sz="1450" spc="-10">
                <a:latin typeface="Times New Roman"/>
                <a:cs typeface="Times New Roman"/>
              </a:rPr>
              <a:t>name!” gasped Appleyard. “I  </a:t>
            </a:r>
            <a:r>
              <a:rPr dirty="0" sz="1450" spc="-5">
                <a:latin typeface="Times New Roman"/>
                <a:cs typeface="Times New Roman"/>
              </a:rPr>
              <a:t>be done </a:t>
            </a:r>
            <a:r>
              <a:rPr dirty="0" sz="1450" spc="-10">
                <a:latin typeface="Times New Roman"/>
                <a:cs typeface="Times New Roman"/>
              </a:rPr>
              <a:t>with Old England. Pluck it</a:t>
            </a:r>
            <a:r>
              <a:rPr dirty="0" sz="1450" spc="10">
                <a:latin typeface="Times New Roman"/>
                <a:cs typeface="Times New Roman"/>
              </a:rPr>
              <a:t> </a:t>
            </a:r>
            <a:r>
              <a:rPr dirty="0" sz="1450" spc="-10">
                <a:latin typeface="Times New Roman"/>
                <a:cs typeface="Times New Roman"/>
              </a:rPr>
              <a:t>out!”</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“Master Dick,” said Bennet, “come </a:t>
            </a:r>
            <a:r>
              <a:rPr dirty="0" sz="1450" spc="-15">
                <a:latin typeface="Times New Roman"/>
                <a:cs typeface="Times New Roman"/>
              </a:rPr>
              <a:t>hither, </a:t>
            </a:r>
            <a:r>
              <a:rPr dirty="0" sz="1450" spc="-10">
                <a:latin typeface="Times New Roman"/>
                <a:cs typeface="Times New Roman"/>
              </a:rPr>
              <a:t>and </a:t>
            </a:r>
            <a:r>
              <a:rPr dirty="0" sz="1450" spc="-5">
                <a:latin typeface="Times New Roman"/>
                <a:cs typeface="Times New Roman"/>
              </a:rPr>
              <a:t>pull </a:t>
            </a:r>
            <a:r>
              <a:rPr dirty="0" sz="1450" spc="-10">
                <a:latin typeface="Times New Roman"/>
                <a:cs typeface="Times New Roman"/>
              </a:rPr>
              <a:t>me </a:t>
            </a:r>
            <a:r>
              <a:rPr dirty="0" sz="1450" spc="-5">
                <a:latin typeface="Times New Roman"/>
                <a:cs typeface="Times New Roman"/>
              </a:rPr>
              <a:t>a good pull upon </a:t>
            </a:r>
            <a:r>
              <a:rPr dirty="0" sz="1450" spc="-10">
                <a:latin typeface="Times New Roman"/>
                <a:cs typeface="Times New Roman"/>
              </a:rPr>
              <a:t>the  </a:t>
            </a:r>
            <a:r>
              <a:rPr dirty="0" sz="1450" spc="-25">
                <a:latin typeface="Times New Roman"/>
                <a:cs typeface="Times New Roman"/>
              </a:rPr>
              <a:t>arrow. </a:t>
            </a:r>
            <a:r>
              <a:rPr dirty="0" sz="1450" spc="-10">
                <a:latin typeface="Times New Roman"/>
                <a:cs typeface="Times New Roman"/>
              </a:rPr>
              <a:t>He would fain pass, the </a:t>
            </a:r>
            <a:r>
              <a:rPr dirty="0" sz="1450" spc="-5">
                <a:latin typeface="Times New Roman"/>
                <a:cs typeface="Times New Roman"/>
              </a:rPr>
              <a:t>poor</a:t>
            </a:r>
            <a:r>
              <a:rPr dirty="0" sz="1450" spc="40">
                <a:latin typeface="Times New Roman"/>
                <a:cs typeface="Times New Roman"/>
              </a:rPr>
              <a:t> </a:t>
            </a:r>
            <a:r>
              <a:rPr dirty="0" sz="1450" spc="-20">
                <a:latin typeface="Times New Roman"/>
                <a:cs typeface="Times New Roman"/>
              </a:rPr>
              <a:t>sinner.”</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Dick laid down his </a:t>
            </a:r>
            <a:r>
              <a:rPr dirty="0" sz="1450" spc="-20">
                <a:latin typeface="Times New Roman"/>
                <a:cs typeface="Times New Roman"/>
              </a:rPr>
              <a:t>cross-bow, </a:t>
            </a:r>
            <a:r>
              <a:rPr dirty="0" sz="1450" spc="-10">
                <a:latin typeface="Times New Roman"/>
                <a:cs typeface="Times New Roman"/>
              </a:rPr>
              <a:t>and pulling hard </a:t>
            </a:r>
            <a:r>
              <a:rPr dirty="0" sz="1450" spc="-5">
                <a:latin typeface="Times New Roman"/>
                <a:cs typeface="Times New Roman"/>
              </a:rPr>
              <a:t>upon </a:t>
            </a:r>
            <a:r>
              <a:rPr dirty="0" sz="1450" spc="-10">
                <a:latin typeface="Times New Roman"/>
                <a:cs typeface="Times New Roman"/>
              </a:rPr>
              <a:t>the </a:t>
            </a:r>
            <a:r>
              <a:rPr dirty="0" sz="1450" spc="-25">
                <a:latin typeface="Times New Roman"/>
                <a:cs typeface="Times New Roman"/>
              </a:rPr>
              <a:t>arrow, </a:t>
            </a:r>
            <a:r>
              <a:rPr dirty="0" sz="1450" spc="-10">
                <a:latin typeface="Times New Roman"/>
                <a:cs typeface="Times New Roman"/>
              </a:rPr>
              <a:t>drew it forth.  A gush </a:t>
            </a:r>
            <a:r>
              <a:rPr dirty="0" sz="1450" spc="-5">
                <a:latin typeface="Times New Roman"/>
                <a:cs typeface="Times New Roman"/>
              </a:rPr>
              <a:t>of </a:t>
            </a:r>
            <a:r>
              <a:rPr dirty="0" sz="1450" spc="-10">
                <a:latin typeface="Times New Roman"/>
                <a:cs typeface="Times New Roman"/>
              </a:rPr>
              <a:t>blood followed; the old archer scrambled half </a:t>
            </a:r>
            <a:r>
              <a:rPr dirty="0" sz="1450" spc="-5">
                <a:latin typeface="Times New Roman"/>
                <a:cs typeface="Times New Roman"/>
              </a:rPr>
              <a:t>upon </a:t>
            </a:r>
            <a:r>
              <a:rPr dirty="0" sz="1450" spc="-10">
                <a:latin typeface="Times New Roman"/>
                <a:cs typeface="Times New Roman"/>
              </a:rPr>
              <a:t>his feet, called  once </a:t>
            </a:r>
            <a:r>
              <a:rPr dirty="0" sz="1450" spc="-5">
                <a:latin typeface="Times New Roman"/>
                <a:cs typeface="Times New Roman"/>
              </a:rPr>
              <a:t>upon </a:t>
            </a:r>
            <a:r>
              <a:rPr dirty="0" sz="1450" spc="-10">
                <a:latin typeface="Times New Roman"/>
                <a:cs typeface="Times New Roman"/>
              </a:rPr>
              <a:t>the name </a:t>
            </a:r>
            <a:r>
              <a:rPr dirty="0" sz="1450" spc="-5">
                <a:latin typeface="Times New Roman"/>
                <a:cs typeface="Times New Roman"/>
              </a:rPr>
              <a:t>of </a:t>
            </a:r>
            <a:r>
              <a:rPr dirty="0" sz="1450" spc="-10">
                <a:latin typeface="Times New Roman"/>
                <a:cs typeface="Times New Roman"/>
              </a:rPr>
              <a:t>God, and then fell dead. Hatch, </a:t>
            </a:r>
            <a:r>
              <a:rPr dirty="0" sz="1450" spc="-5">
                <a:latin typeface="Times New Roman"/>
                <a:cs typeface="Times New Roman"/>
              </a:rPr>
              <a:t>upon </a:t>
            </a:r>
            <a:r>
              <a:rPr dirty="0" sz="1450" spc="-10">
                <a:latin typeface="Times New Roman"/>
                <a:cs typeface="Times New Roman"/>
              </a:rPr>
              <a:t>his knees among  the cabbages, prayed fervently for the welfare </a:t>
            </a:r>
            <a:r>
              <a:rPr dirty="0" sz="1450" spc="-5">
                <a:latin typeface="Times New Roman"/>
                <a:cs typeface="Times New Roman"/>
              </a:rPr>
              <a:t>of </a:t>
            </a:r>
            <a:r>
              <a:rPr dirty="0" sz="1450" spc="-10">
                <a:latin typeface="Times New Roman"/>
                <a:cs typeface="Times New Roman"/>
              </a:rPr>
              <a:t>the passing spirit. But even  as </a:t>
            </a:r>
            <a:r>
              <a:rPr dirty="0" sz="1450" spc="-5">
                <a:latin typeface="Times New Roman"/>
                <a:cs typeface="Times New Roman"/>
              </a:rPr>
              <a:t>he </a:t>
            </a:r>
            <a:r>
              <a:rPr dirty="0" sz="1450" spc="-10">
                <a:latin typeface="Times New Roman"/>
                <a:cs typeface="Times New Roman"/>
              </a:rPr>
              <a:t>prayed, it was plain that his mind was still divided, and </a:t>
            </a:r>
            <a:r>
              <a:rPr dirty="0" sz="1450" spc="-5">
                <a:latin typeface="Times New Roman"/>
                <a:cs typeface="Times New Roman"/>
              </a:rPr>
              <a:t>he </a:t>
            </a:r>
            <a:r>
              <a:rPr dirty="0" sz="1450" spc="-10">
                <a:latin typeface="Times New Roman"/>
                <a:cs typeface="Times New Roman"/>
              </a:rPr>
              <a:t>kept ever an  eye </a:t>
            </a:r>
            <a:r>
              <a:rPr dirty="0" sz="1450" spc="-5">
                <a:latin typeface="Times New Roman"/>
                <a:cs typeface="Times New Roman"/>
              </a:rPr>
              <a:t>upon </a:t>
            </a:r>
            <a:r>
              <a:rPr dirty="0" sz="1450" spc="-10">
                <a:latin typeface="Times New Roman"/>
                <a:cs typeface="Times New Roman"/>
              </a:rPr>
              <a:t>the corner </a:t>
            </a:r>
            <a:r>
              <a:rPr dirty="0" sz="1450" spc="-5">
                <a:latin typeface="Times New Roman"/>
                <a:cs typeface="Times New Roman"/>
              </a:rPr>
              <a:t>of </a:t>
            </a:r>
            <a:r>
              <a:rPr dirty="0" sz="1450" spc="-10">
                <a:latin typeface="Times New Roman"/>
                <a:cs typeface="Times New Roman"/>
              </a:rPr>
              <a:t>the wood from which the shot had come. When </a:t>
            </a:r>
            <a:r>
              <a:rPr dirty="0" sz="1450" spc="-5">
                <a:latin typeface="Times New Roman"/>
                <a:cs typeface="Times New Roman"/>
              </a:rPr>
              <a:t>he </a:t>
            </a:r>
            <a:r>
              <a:rPr dirty="0" sz="1450" spc="-10">
                <a:latin typeface="Times New Roman"/>
                <a:cs typeface="Times New Roman"/>
              </a:rPr>
              <a:t>had  done, </a:t>
            </a:r>
            <a:r>
              <a:rPr dirty="0" sz="1450" spc="-5">
                <a:latin typeface="Times New Roman"/>
                <a:cs typeface="Times New Roman"/>
              </a:rPr>
              <a:t>he got </a:t>
            </a:r>
            <a:r>
              <a:rPr dirty="0" sz="1450" spc="-10">
                <a:latin typeface="Times New Roman"/>
                <a:cs typeface="Times New Roman"/>
              </a:rPr>
              <a:t>to his feet again, drew </a:t>
            </a:r>
            <a:r>
              <a:rPr dirty="0" sz="1450" spc="-15">
                <a:latin typeface="Times New Roman"/>
                <a:cs typeface="Times New Roman"/>
              </a:rPr>
              <a:t>off </a:t>
            </a:r>
            <a:r>
              <a:rPr dirty="0" sz="1450" spc="-5">
                <a:latin typeface="Times New Roman"/>
                <a:cs typeface="Times New Roman"/>
              </a:rPr>
              <a:t>one of </a:t>
            </a:r>
            <a:r>
              <a:rPr dirty="0" sz="1450" spc="-10">
                <a:latin typeface="Times New Roman"/>
                <a:cs typeface="Times New Roman"/>
              </a:rPr>
              <a:t>his mailed gauntlets, and wiped  his pale face, which was all wet with</a:t>
            </a:r>
            <a:r>
              <a:rPr dirty="0" sz="1450" spc="25">
                <a:latin typeface="Times New Roman"/>
                <a:cs typeface="Times New Roman"/>
              </a:rPr>
              <a:t> </a:t>
            </a:r>
            <a:r>
              <a:rPr dirty="0" sz="1450" spc="-20">
                <a:latin typeface="Times New Roman"/>
                <a:cs typeface="Times New Roman"/>
              </a:rPr>
              <a:t>terror.</a:t>
            </a:r>
            <a:endParaRPr sz="1450">
              <a:latin typeface="Times New Roman"/>
              <a:cs typeface="Times New Roman"/>
            </a:endParaRPr>
          </a:p>
          <a:p>
            <a:pPr algn="just" marL="12700">
              <a:lnSpc>
                <a:spcPct val="100000"/>
              </a:lnSpc>
              <a:spcBef>
                <a:spcPts val="500"/>
              </a:spcBef>
            </a:pPr>
            <a:r>
              <a:rPr dirty="0" sz="1450" spc="-55">
                <a:latin typeface="Times New Roman"/>
                <a:cs typeface="Times New Roman"/>
              </a:rPr>
              <a:t>“Ay,” </a:t>
            </a:r>
            <a:r>
              <a:rPr dirty="0" sz="1450" spc="-5">
                <a:latin typeface="Times New Roman"/>
                <a:cs typeface="Times New Roman"/>
              </a:rPr>
              <a:t>he </a:t>
            </a:r>
            <a:r>
              <a:rPr dirty="0" sz="1450" spc="-10">
                <a:latin typeface="Times New Roman"/>
                <a:cs typeface="Times New Roman"/>
              </a:rPr>
              <a:t>said, “it’ll </a:t>
            </a:r>
            <a:r>
              <a:rPr dirty="0" sz="1450" spc="-5">
                <a:latin typeface="Times New Roman"/>
                <a:cs typeface="Times New Roman"/>
              </a:rPr>
              <a:t>be </a:t>
            </a:r>
            <a:r>
              <a:rPr dirty="0" sz="1450" spc="-10">
                <a:latin typeface="Times New Roman"/>
                <a:cs typeface="Times New Roman"/>
              </a:rPr>
              <a:t>my turn</a:t>
            </a:r>
            <a:r>
              <a:rPr dirty="0" sz="1450" spc="60">
                <a:latin typeface="Times New Roman"/>
                <a:cs typeface="Times New Roman"/>
              </a:rPr>
              <a:t> </a:t>
            </a:r>
            <a:r>
              <a:rPr dirty="0" sz="1450" spc="-10">
                <a:latin typeface="Times New Roman"/>
                <a:cs typeface="Times New Roman"/>
              </a:rPr>
              <a:t>next.”</a:t>
            </a:r>
            <a:endParaRPr sz="1450">
              <a:latin typeface="Times New Roman"/>
              <a:cs typeface="Times New Roman"/>
            </a:endParaRPr>
          </a:p>
          <a:p>
            <a:pPr algn="just" marL="12700" marR="12700">
              <a:lnSpc>
                <a:spcPts val="1730"/>
              </a:lnSpc>
              <a:spcBef>
                <a:spcPts val="630"/>
              </a:spcBef>
            </a:pPr>
            <a:r>
              <a:rPr dirty="0" sz="1450" spc="-10">
                <a:latin typeface="Times New Roman"/>
                <a:cs typeface="Times New Roman"/>
              </a:rPr>
              <a:t>“Who hath </a:t>
            </a:r>
            <a:r>
              <a:rPr dirty="0" sz="1450" spc="-5">
                <a:latin typeface="Times New Roman"/>
                <a:cs typeface="Times New Roman"/>
              </a:rPr>
              <a:t>done </a:t>
            </a:r>
            <a:r>
              <a:rPr dirty="0" sz="1450" spc="-10">
                <a:latin typeface="Times New Roman"/>
                <a:cs typeface="Times New Roman"/>
              </a:rPr>
              <a:t>this, Bennet?” Richard asked, still holding the arrow in his  hand.</a:t>
            </a:r>
            <a:endParaRPr sz="1450">
              <a:latin typeface="Times New Roman"/>
              <a:cs typeface="Times New Roman"/>
            </a:endParaRPr>
          </a:p>
          <a:p>
            <a:pPr algn="just" marL="12700" marR="6350">
              <a:lnSpc>
                <a:spcPts val="1730"/>
              </a:lnSpc>
              <a:spcBef>
                <a:spcPts val="570"/>
              </a:spcBef>
            </a:pPr>
            <a:r>
              <a:rPr dirty="0" sz="1450" spc="-30">
                <a:latin typeface="Times New Roman"/>
                <a:cs typeface="Times New Roman"/>
              </a:rPr>
              <a:t>“Nay, </a:t>
            </a:r>
            <a:r>
              <a:rPr dirty="0" sz="1450" spc="-10">
                <a:latin typeface="Times New Roman"/>
                <a:cs typeface="Times New Roman"/>
              </a:rPr>
              <a:t>the saints </a:t>
            </a:r>
            <a:r>
              <a:rPr dirty="0" sz="1450" spc="-25">
                <a:latin typeface="Times New Roman"/>
                <a:cs typeface="Times New Roman"/>
              </a:rPr>
              <a:t>know,” </a:t>
            </a:r>
            <a:r>
              <a:rPr dirty="0" sz="1450" spc="-10">
                <a:latin typeface="Times New Roman"/>
                <a:cs typeface="Times New Roman"/>
              </a:rPr>
              <a:t>said Hatch. “Here are </a:t>
            </a:r>
            <a:r>
              <a:rPr dirty="0" sz="1450" spc="-5">
                <a:latin typeface="Times New Roman"/>
                <a:cs typeface="Times New Roman"/>
              </a:rPr>
              <a:t>a good </a:t>
            </a:r>
            <a:r>
              <a:rPr dirty="0" sz="1450" spc="-10">
                <a:latin typeface="Times New Roman"/>
                <a:cs typeface="Times New Roman"/>
              </a:rPr>
              <a:t>two score Christian souls  that we have hunted </a:t>
            </a:r>
            <a:r>
              <a:rPr dirty="0" sz="1450" spc="-5">
                <a:latin typeface="Times New Roman"/>
                <a:cs typeface="Times New Roman"/>
              </a:rPr>
              <a:t>out of </a:t>
            </a:r>
            <a:r>
              <a:rPr dirty="0" sz="1450" spc="-10">
                <a:latin typeface="Times New Roman"/>
                <a:cs typeface="Times New Roman"/>
              </a:rPr>
              <a:t>house and holding, </a:t>
            </a:r>
            <a:r>
              <a:rPr dirty="0" sz="1450" spc="-5">
                <a:latin typeface="Times New Roman"/>
                <a:cs typeface="Times New Roman"/>
              </a:rPr>
              <a:t>he </a:t>
            </a:r>
            <a:r>
              <a:rPr dirty="0" sz="1450" spc="-10">
                <a:latin typeface="Times New Roman"/>
                <a:cs typeface="Times New Roman"/>
              </a:rPr>
              <a:t>and I. He has paid his shot,  </a:t>
            </a:r>
            <a:r>
              <a:rPr dirty="0" sz="1450" spc="-5">
                <a:latin typeface="Times New Roman"/>
                <a:cs typeface="Times New Roman"/>
              </a:rPr>
              <a:t>poor </a:t>
            </a:r>
            <a:r>
              <a:rPr dirty="0" sz="1450" spc="-25">
                <a:latin typeface="Times New Roman"/>
                <a:cs typeface="Times New Roman"/>
              </a:rPr>
              <a:t>shrew, </a:t>
            </a:r>
            <a:r>
              <a:rPr dirty="0" sz="1450" spc="-5">
                <a:latin typeface="Times New Roman"/>
                <a:cs typeface="Times New Roman"/>
              </a:rPr>
              <a:t>nor </a:t>
            </a:r>
            <a:r>
              <a:rPr dirty="0" sz="1450" spc="-10">
                <a:latin typeface="Times New Roman"/>
                <a:cs typeface="Times New Roman"/>
              </a:rPr>
              <a:t>will it </a:t>
            </a:r>
            <a:r>
              <a:rPr dirty="0" sz="1450" spc="-5">
                <a:latin typeface="Times New Roman"/>
                <a:cs typeface="Times New Roman"/>
              </a:rPr>
              <a:t>be long, </a:t>
            </a:r>
            <a:r>
              <a:rPr dirty="0" sz="1450" spc="-10">
                <a:latin typeface="Times New Roman"/>
                <a:cs typeface="Times New Roman"/>
              </a:rPr>
              <a:t>mayhap, ere </a:t>
            </a:r>
            <a:r>
              <a:rPr dirty="0" sz="1450" spc="-5">
                <a:latin typeface="Times New Roman"/>
                <a:cs typeface="Times New Roman"/>
              </a:rPr>
              <a:t>I </a:t>
            </a:r>
            <a:r>
              <a:rPr dirty="0" sz="1450" spc="-10">
                <a:latin typeface="Times New Roman"/>
                <a:cs typeface="Times New Roman"/>
              </a:rPr>
              <a:t>pay mine. Sir Daniel driveth  over-hard.”</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“This is </a:t>
            </a:r>
            <a:r>
              <a:rPr dirty="0" sz="1450" spc="-5">
                <a:latin typeface="Times New Roman"/>
                <a:cs typeface="Times New Roman"/>
              </a:rPr>
              <a:t>a </a:t>
            </a:r>
            <a:r>
              <a:rPr dirty="0" sz="1450" spc="-10">
                <a:latin typeface="Times New Roman"/>
                <a:cs typeface="Times New Roman"/>
              </a:rPr>
              <a:t>strange shaft,” said the lad, looking at the arrow in his</a:t>
            </a:r>
            <a:r>
              <a:rPr dirty="0" sz="1450" spc="114">
                <a:latin typeface="Times New Roman"/>
                <a:cs typeface="Times New Roman"/>
              </a:rPr>
              <a:t> </a:t>
            </a:r>
            <a:r>
              <a:rPr dirty="0" sz="1450" spc="-10">
                <a:latin typeface="Times New Roman"/>
                <a:cs typeface="Times New Roman"/>
              </a:rPr>
              <a:t>hand.</a:t>
            </a:r>
            <a:endParaRPr sz="145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7194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“keep me an eye </a:t>
            </a:r>
            <a:r>
              <a:rPr dirty="0" sz="1450" spc="-5">
                <a:latin typeface="Times New Roman"/>
                <a:cs typeface="Times New Roman"/>
              </a:rPr>
              <a:t>upon </a:t>
            </a:r>
            <a:r>
              <a:rPr dirty="0" sz="1450" spc="-10">
                <a:latin typeface="Times New Roman"/>
                <a:cs typeface="Times New Roman"/>
              </a:rPr>
              <a:t>these men; </a:t>
            </a:r>
            <a:r>
              <a:rPr dirty="0" sz="1450" spc="-5">
                <a:latin typeface="Times New Roman"/>
                <a:cs typeface="Times New Roman"/>
              </a:rPr>
              <a:t>I </a:t>
            </a:r>
            <a:r>
              <a:rPr dirty="0" sz="1450" spc="-10">
                <a:latin typeface="Times New Roman"/>
                <a:cs typeface="Times New Roman"/>
              </a:rPr>
              <a:t>leave </a:t>
            </a:r>
            <a:r>
              <a:rPr dirty="0" sz="1450" spc="-5">
                <a:latin typeface="Times New Roman"/>
                <a:cs typeface="Times New Roman"/>
              </a:rPr>
              <a:t>you </a:t>
            </a:r>
            <a:r>
              <a:rPr dirty="0" sz="1450" spc="-10">
                <a:latin typeface="Times New Roman"/>
                <a:cs typeface="Times New Roman"/>
              </a:rPr>
              <a:t>in </a:t>
            </a:r>
            <a:r>
              <a:rPr dirty="0" sz="1450" spc="-15">
                <a:latin typeface="Times New Roman"/>
                <a:cs typeface="Times New Roman"/>
              </a:rPr>
              <a:t>charge </a:t>
            </a:r>
            <a:r>
              <a:rPr dirty="0" sz="1450" spc="-10">
                <a:latin typeface="Times New Roman"/>
                <a:cs typeface="Times New Roman"/>
              </a:rPr>
              <a:t>here. As for the priest,  </a:t>
            </a:r>
            <a:r>
              <a:rPr dirty="0" sz="1450" spc="-5">
                <a:latin typeface="Times New Roman"/>
                <a:cs typeface="Times New Roman"/>
              </a:rPr>
              <a:t>he </a:t>
            </a:r>
            <a:r>
              <a:rPr dirty="0" sz="1450" spc="-10">
                <a:latin typeface="Times New Roman"/>
                <a:cs typeface="Times New Roman"/>
              </a:rPr>
              <a:t>shall clear himself, </a:t>
            </a:r>
            <a:r>
              <a:rPr dirty="0" sz="1450" spc="-5">
                <a:latin typeface="Times New Roman"/>
                <a:cs typeface="Times New Roman"/>
              </a:rPr>
              <a:t>or I </a:t>
            </a:r>
            <a:r>
              <a:rPr dirty="0" sz="1450" spc="-10">
                <a:latin typeface="Times New Roman"/>
                <a:cs typeface="Times New Roman"/>
              </a:rPr>
              <a:t>will know the reason </a:t>
            </a:r>
            <a:r>
              <a:rPr dirty="0" sz="1450" spc="-30">
                <a:latin typeface="Times New Roman"/>
                <a:cs typeface="Times New Roman"/>
              </a:rPr>
              <a:t>why. </a:t>
            </a:r>
            <a:r>
              <a:rPr dirty="0" sz="1450" spc="-5">
                <a:latin typeface="Times New Roman"/>
                <a:cs typeface="Times New Roman"/>
              </a:rPr>
              <a:t>I do </a:t>
            </a:r>
            <a:r>
              <a:rPr dirty="0" sz="1450" spc="-10">
                <a:latin typeface="Times New Roman"/>
                <a:cs typeface="Times New Roman"/>
              </a:rPr>
              <a:t>almost begin to  share in </a:t>
            </a:r>
            <a:r>
              <a:rPr dirty="0" sz="1450" spc="-5">
                <a:latin typeface="Times New Roman"/>
                <a:cs typeface="Times New Roman"/>
              </a:rPr>
              <a:t>your </a:t>
            </a:r>
            <a:r>
              <a:rPr dirty="0" sz="1450" spc="-10">
                <a:latin typeface="Times New Roman"/>
                <a:cs typeface="Times New Roman"/>
              </a:rPr>
              <a:t>suspicions. He shall </a:t>
            </a:r>
            <a:r>
              <a:rPr dirty="0" sz="1450" spc="-20">
                <a:latin typeface="Times New Roman"/>
                <a:cs typeface="Times New Roman"/>
              </a:rPr>
              <a:t>swear, </a:t>
            </a:r>
            <a:r>
              <a:rPr dirty="0" sz="1450" spc="-10">
                <a:latin typeface="Times New Roman"/>
                <a:cs typeface="Times New Roman"/>
              </a:rPr>
              <a:t>trust me, </a:t>
            </a:r>
            <a:r>
              <a:rPr dirty="0" sz="1450" spc="-5">
                <a:latin typeface="Times New Roman"/>
                <a:cs typeface="Times New Roman"/>
              </a:rPr>
              <a:t>or </a:t>
            </a:r>
            <a:r>
              <a:rPr dirty="0" sz="1450" spc="-10">
                <a:latin typeface="Times New Roman"/>
                <a:cs typeface="Times New Roman"/>
              </a:rPr>
              <a:t>we shall prove him  </a:t>
            </a:r>
            <a:r>
              <a:rPr dirty="0" sz="1450" spc="-20">
                <a:latin typeface="Times New Roman"/>
                <a:cs typeface="Times New Roman"/>
              </a:rPr>
              <a:t>guilty.”</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Dick answered somewhat </a:t>
            </a:r>
            <a:r>
              <a:rPr dirty="0" sz="1450" spc="-20">
                <a:latin typeface="Times New Roman"/>
                <a:cs typeface="Times New Roman"/>
              </a:rPr>
              <a:t>coldly, </a:t>
            </a:r>
            <a:r>
              <a:rPr dirty="0" sz="1450" spc="-10">
                <a:latin typeface="Times New Roman"/>
                <a:cs typeface="Times New Roman"/>
              </a:rPr>
              <a:t>and the knight, giving him </a:t>
            </a:r>
            <a:r>
              <a:rPr dirty="0" sz="1450" spc="-5">
                <a:latin typeface="Times New Roman"/>
                <a:cs typeface="Times New Roman"/>
              </a:rPr>
              <a:t>a </a:t>
            </a:r>
            <a:r>
              <a:rPr dirty="0" sz="1450" spc="-10">
                <a:latin typeface="Times New Roman"/>
                <a:cs typeface="Times New Roman"/>
              </a:rPr>
              <a:t>piercing glance,  hurriedly returned to the hall. His first glance was for the </a:t>
            </a:r>
            <a:r>
              <a:rPr dirty="0" sz="1450" spc="-25">
                <a:latin typeface="Times New Roman"/>
                <a:cs typeface="Times New Roman"/>
              </a:rPr>
              <a:t>arrow. </a:t>
            </a:r>
            <a:r>
              <a:rPr dirty="0" sz="1450" spc="-10">
                <a:latin typeface="Times New Roman"/>
                <a:cs typeface="Times New Roman"/>
              </a:rPr>
              <a:t>It was the first  </a:t>
            </a:r>
            <a:r>
              <a:rPr dirty="0" sz="1450" spc="-5">
                <a:latin typeface="Times New Roman"/>
                <a:cs typeface="Times New Roman"/>
              </a:rPr>
              <a:t>of </a:t>
            </a:r>
            <a:r>
              <a:rPr dirty="0" sz="1450" spc="-10">
                <a:latin typeface="Times New Roman"/>
                <a:cs typeface="Times New Roman"/>
              </a:rPr>
              <a:t>these missiles </a:t>
            </a:r>
            <a:r>
              <a:rPr dirty="0" sz="1450" spc="-5">
                <a:latin typeface="Times New Roman"/>
                <a:cs typeface="Times New Roman"/>
              </a:rPr>
              <a:t>he </a:t>
            </a:r>
            <a:r>
              <a:rPr dirty="0" sz="1450" spc="-10">
                <a:latin typeface="Times New Roman"/>
                <a:cs typeface="Times New Roman"/>
              </a:rPr>
              <a:t>had seen, and as </a:t>
            </a:r>
            <a:r>
              <a:rPr dirty="0" sz="1450" spc="-5">
                <a:latin typeface="Times New Roman"/>
                <a:cs typeface="Times New Roman"/>
              </a:rPr>
              <a:t>he </a:t>
            </a:r>
            <a:r>
              <a:rPr dirty="0" sz="1450" spc="-10">
                <a:latin typeface="Times New Roman"/>
                <a:cs typeface="Times New Roman"/>
              </a:rPr>
              <a:t>turned it to and fro, the dark </a:t>
            </a:r>
            <a:r>
              <a:rPr dirty="0" sz="1450" spc="-5">
                <a:latin typeface="Times New Roman"/>
                <a:cs typeface="Times New Roman"/>
              </a:rPr>
              <a:t>hue of </a:t>
            </a:r>
            <a:r>
              <a:rPr dirty="0" sz="1450" spc="-10">
                <a:latin typeface="Times New Roman"/>
                <a:cs typeface="Times New Roman"/>
              </a:rPr>
              <a:t>it  touched</a:t>
            </a:r>
            <a:r>
              <a:rPr dirty="0" sz="1450" spc="120">
                <a:latin typeface="Times New Roman"/>
                <a:cs typeface="Times New Roman"/>
              </a:rPr>
              <a:t> </a:t>
            </a:r>
            <a:r>
              <a:rPr dirty="0" sz="1450" spc="-10">
                <a:latin typeface="Times New Roman"/>
                <a:cs typeface="Times New Roman"/>
              </a:rPr>
              <a:t>him</a:t>
            </a:r>
            <a:r>
              <a:rPr dirty="0" sz="1450" spc="120">
                <a:latin typeface="Times New Roman"/>
                <a:cs typeface="Times New Roman"/>
              </a:rPr>
              <a:t> </a:t>
            </a:r>
            <a:r>
              <a:rPr dirty="0" sz="1450" spc="-10">
                <a:latin typeface="Times New Roman"/>
                <a:cs typeface="Times New Roman"/>
              </a:rPr>
              <a:t>with</a:t>
            </a:r>
            <a:r>
              <a:rPr dirty="0" sz="1450" spc="125">
                <a:latin typeface="Times New Roman"/>
                <a:cs typeface="Times New Roman"/>
              </a:rPr>
              <a:t> </a:t>
            </a:r>
            <a:r>
              <a:rPr dirty="0" sz="1450" spc="-10">
                <a:latin typeface="Times New Roman"/>
                <a:cs typeface="Times New Roman"/>
              </a:rPr>
              <a:t>some</a:t>
            </a:r>
            <a:r>
              <a:rPr dirty="0" sz="1450" spc="125">
                <a:latin typeface="Times New Roman"/>
                <a:cs typeface="Times New Roman"/>
              </a:rPr>
              <a:t> </a:t>
            </a:r>
            <a:r>
              <a:rPr dirty="0" sz="1450" spc="-25">
                <a:latin typeface="Times New Roman"/>
                <a:cs typeface="Times New Roman"/>
              </a:rPr>
              <a:t>fear.</a:t>
            </a:r>
            <a:r>
              <a:rPr dirty="0" sz="1450" spc="140">
                <a:latin typeface="Times New Roman"/>
                <a:cs typeface="Times New Roman"/>
              </a:rPr>
              <a:t> </a:t>
            </a:r>
            <a:r>
              <a:rPr dirty="0" sz="1450" spc="-10">
                <a:latin typeface="Times New Roman"/>
                <a:cs typeface="Times New Roman"/>
              </a:rPr>
              <a:t>Again</a:t>
            </a:r>
            <a:r>
              <a:rPr dirty="0" sz="1450" spc="140">
                <a:latin typeface="Times New Roman"/>
                <a:cs typeface="Times New Roman"/>
              </a:rPr>
              <a:t> </a:t>
            </a:r>
            <a:r>
              <a:rPr dirty="0" sz="1450" spc="-10">
                <a:latin typeface="Times New Roman"/>
                <a:cs typeface="Times New Roman"/>
              </a:rPr>
              <a:t>there</a:t>
            </a:r>
            <a:r>
              <a:rPr dirty="0" sz="1450" spc="135">
                <a:latin typeface="Times New Roman"/>
                <a:cs typeface="Times New Roman"/>
              </a:rPr>
              <a:t> </a:t>
            </a:r>
            <a:r>
              <a:rPr dirty="0" sz="1450" spc="-10">
                <a:latin typeface="Times New Roman"/>
                <a:cs typeface="Times New Roman"/>
              </a:rPr>
              <a:t>was</a:t>
            </a:r>
            <a:r>
              <a:rPr dirty="0" sz="1450" spc="140">
                <a:latin typeface="Times New Roman"/>
                <a:cs typeface="Times New Roman"/>
              </a:rPr>
              <a:t> </a:t>
            </a:r>
            <a:r>
              <a:rPr dirty="0" sz="1450" spc="-10">
                <a:latin typeface="Times New Roman"/>
                <a:cs typeface="Times New Roman"/>
              </a:rPr>
              <a:t>some</a:t>
            </a:r>
            <a:r>
              <a:rPr dirty="0" sz="1450" spc="140">
                <a:latin typeface="Times New Roman"/>
                <a:cs typeface="Times New Roman"/>
              </a:rPr>
              <a:t> </a:t>
            </a:r>
            <a:r>
              <a:rPr dirty="0" sz="1450" spc="-10">
                <a:latin typeface="Times New Roman"/>
                <a:cs typeface="Times New Roman"/>
              </a:rPr>
              <a:t>writing:</a:t>
            </a:r>
            <a:r>
              <a:rPr dirty="0" sz="1450" spc="140">
                <a:latin typeface="Times New Roman"/>
                <a:cs typeface="Times New Roman"/>
              </a:rPr>
              <a:t> </a:t>
            </a:r>
            <a:r>
              <a:rPr dirty="0" sz="1450" spc="-5">
                <a:latin typeface="Times New Roman"/>
                <a:cs typeface="Times New Roman"/>
              </a:rPr>
              <a:t>one</a:t>
            </a:r>
            <a:r>
              <a:rPr dirty="0" sz="1450" spc="135">
                <a:latin typeface="Times New Roman"/>
                <a:cs typeface="Times New Roman"/>
              </a:rPr>
              <a:t> </a:t>
            </a:r>
            <a:r>
              <a:rPr dirty="0" sz="1450" spc="-10">
                <a:latin typeface="Times New Roman"/>
                <a:cs typeface="Times New Roman"/>
              </a:rPr>
              <a:t>word</a:t>
            </a:r>
            <a:endParaRPr sz="1450">
              <a:latin typeface="Times New Roman"/>
              <a:cs typeface="Times New Roman"/>
            </a:endParaRPr>
          </a:p>
          <a:p>
            <a:pPr marL="12700">
              <a:lnSpc>
                <a:spcPts val="1670"/>
              </a:lnSpc>
            </a:pPr>
            <a:r>
              <a:rPr dirty="0" sz="1450" spc="-10">
                <a:latin typeface="Times New Roman"/>
                <a:cs typeface="Times New Roman"/>
              </a:rPr>
              <a:t>—“Earthed.”</a:t>
            </a:r>
            <a:endParaRPr sz="1450">
              <a:latin typeface="Times New Roman"/>
              <a:cs typeface="Times New Roman"/>
            </a:endParaRPr>
          </a:p>
          <a:p>
            <a:pPr marL="12700" marR="12065">
              <a:lnSpc>
                <a:spcPts val="1730"/>
              </a:lnSpc>
              <a:spcBef>
                <a:spcPts val="630"/>
              </a:spcBef>
            </a:pPr>
            <a:r>
              <a:rPr dirty="0" sz="1450" spc="-55">
                <a:latin typeface="Times New Roman"/>
                <a:cs typeface="Times New Roman"/>
              </a:rPr>
              <a:t>“Ay,” </a:t>
            </a:r>
            <a:r>
              <a:rPr dirty="0" sz="1450" spc="-5">
                <a:latin typeface="Times New Roman"/>
                <a:cs typeface="Times New Roman"/>
              </a:rPr>
              <a:t>he </a:t>
            </a:r>
            <a:r>
              <a:rPr dirty="0" sz="1450" spc="-10">
                <a:latin typeface="Times New Roman"/>
                <a:cs typeface="Times New Roman"/>
              </a:rPr>
              <a:t>broke </a:t>
            </a:r>
            <a:r>
              <a:rPr dirty="0" sz="1450" spc="-5">
                <a:latin typeface="Times New Roman"/>
                <a:cs typeface="Times New Roman"/>
              </a:rPr>
              <a:t>out, </a:t>
            </a:r>
            <a:r>
              <a:rPr dirty="0" sz="1450" spc="-10">
                <a:latin typeface="Times New Roman"/>
                <a:cs typeface="Times New Roman"/>
              </a:rPr>
              <a:t>“they know </a:t>
            </a:r>
            <a:r>
              <a:rPr dirty="0" sz="1450" spc="-5">
                <a:latin typeface="Times New Roman"/>
                <a:cs typeface="Times New Roman"/>
              </a:rPr>
              <a:t>I </a:t>
            </a:r>
            <a:r>
              <a:rPr dirty="0" sz="1450" spc="-10">
                <a:latin typeface="Times New Roman"/>
                <a:cs typeface="Times New Roman"/>
              </a:rPr>
              <a:t>am home, then. Earthed! </a:t>
            </a:r>
            <a:r>
              <a:rPr dirty="0" sz="1450" spc="-85">
                <a:latin typeface="Times New Roman"/>
                <a:cs typeface="Times New Roman"/>
              </a:rPr>
              <a:t>Ay, </a:t>
            </a:r>
            <a:r>
              <a:rPr dirty="0" sz="1450" spc="-5">
                <a:latin typeface="Times New Roman"/>
                <a:cs typeface="Times New Roman"/>
              </a:rPr>
              <a:t>but </a:t>
            </a:r>
            <a:r>
              <a:rPr dirty="0" sz="1450" spc="-10">
                <a:latin typeface="Times New Roman"/>
                <a:cs typeface="Times New Roman"/>
              </a:rPr>
              <a:t>there is </a:t>
            </a:r>
            <a:r>
              <a:rPr dirty="0" sz="1450" spc="-5">
                <a:latin typeface="Times New Roman"/>
                <a:cs typeface="Times New Roman"/>
              </a:rPr>
              <a:t>not  a dog </a:t>
            </a:r>
            <a:r>
              <a:rPr dirty="0" sz="1450" spc="-10">
                <a:latin typeface="Times New Roman"/>
                <a:cs typeface="Times New Roman"/>
              </a:rPr>
              <a:t>among them fit to dig me</a:t>
            </a:r>
            <a:r>
              <a:rPr dirty="0" sz="1450" spc="15">
                <a:latin typeface="Times New Roman"/>
                <a:cs typeface="Times New Roman"/>
              </a:rPr>
              <a:t> </a:t>
            </a:r>
            <a:r>
              <a:rPr dirty="0" sz="1450" spc="-5">
                <a:latin typeface="Times New Roman"/>
                <a:cs typeface="Times New Roman"/>
              </a:rPr>
              <a:t>out.”</a:t>
            </a:r>
            <a:endParaRPr sz="1450">
              <a:latin typeface="Times New Roman"/>
              <a:cs typeface="Times New Roman"/>
            </a:endParaRPr>
          </a:p>
          <a:p>
            <a:pPr marL="12700">
              <a:lnSpc>
                <a:spcPct val="100000"/>
              </a:lnSpc>
              <a:spcBef>
                <a:spcPts val="505"/>
              </a:spcBef>
            </a:pPr>
            <a:r>
              <a:rPr dirty="0" sz="1450" spc="-10">
                <a:latin typeface="Times New Roman"/>
                <a:cs typeface="Times New Roman"/>
              </a:rPr>
              <a:t>Sir Oliver had come to himself, and now scrambled to his</a:t>
            </a:r>
            <a:r>
              <a:rPr dirty="0" sz="1450" spc="60">
                <a:latin typeface="Times New Roman"/>
                <a:cs typeface="Times New Roman"/>
              </a:rPr>
              <a:t> </a:t>
            </a:r>
            <a:r>
              <a:rPr dirty="0" sz="1450" spc="-10">
                <a:latin typeface="Times New Roman"/>
                <a:cs typeface="Times New Roman"/>
              </a:rPr>
              <a:t>feet.</a:t>
            </a:r>
            <a:endParaRPr sz="1450">
              <a:latin typeface="Times New Roman"/>
              <a:cs typeface="Times New Roman"/>
            </a:endParaRPr>
          </a:p>
          <a:p>
            <a:pPr algn="just" marL="12700" marR="12700">
              <a:lnSpc>
                <a:spcPts val="1730"/>
              </a:lnSpc>
              <a:spcBef>
                <a:spcPts val="635"/>
              </a:spcBef>
            </a:pPr>
            <a:r>
              <a:rPr dirty="0" sz="1450" spc="-10">
                <a:latin typeface="Times New Roman"/>
                <a:cs typeface="Times New Roman"/>
              </a:rPr>
              <a:t>“Alack, Sir Daniel!” </a:t>
            </a:r>
            <a:r>
              <a:rPr dirty="0" sz="1450" spc="-5">
                <a:latin typeface="Times New Roman"/>
                <a:cs typeface="Times New Roman"/>
              </a:rPr>
              <a:t>he </a:t>
            </a:r>
            <a:r>
              <a:rPr dirty="0" sz="1450" spc="-10">
                <a:latin typeface="Times New Roman"/>
                <a:cs typeface="Times New Roman"/>
              </a:rPr>
              <a:t>moaned, “y’ ’ave sworn </a:t>
            </a:r>
            <a:r>
              <a:rPr dirty="0" sz="1450" spc="-5">
                <a:latin typeface="Times New Roman"/>
                <a:cs typeface="Times New Roman"/>
              </a:rPr>
              <a:t>a </a:t>
            </a:r>
            <a:r>
              <a:rPr dirty="0" sz="1450" spc="-10">
                <a:latin typeface="Times New Roman"/>
                <a:cs typeface="Times New Roman"/>
              </a:rPr>
              <a:t>dread oath; </a:t>
            </a:r>
            <a:r>
              <a:rPr dirty="0" sz="1450" spc="-5">
                <a:latin typeface="Times New Roman"/>
                <a:cs typeface="Times New Roman"/>
              </a:rPr>
              <a:t>y’ </a:t>
            </a:r>
            <a:r>
              <a:rPr dirty="0" sz="1450" spc="-10">
                <a:latin typeface="Times New Roman"/>
                <a:cs typeface="Times New Roman"/>
              </a:rPr>
              <a:t>are doomed to  the end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5080">
              <a:lnSpc>
                <a:spcPts val="1730"/>
              </a:lnSpc>
              <a:spcBef>
                <a:spcPts val="570"/>
              </a:spcBef>
            </a:pPr>
            <a:r>
              <a:rPr dirty="0" sz="1450" spc="-55">
                <a:latin typeface="Times New Roman"/>
                <a:cs typeface="Times New Roman"/>
              </a:rPr>
              <a:t>“Ay,” </a:t>
            </a:r>
            <a:r>
              <a:rPr dirty="0" sz="1450" spc="-10">
                <a:latin typeface="Times New Roman"/>
                <a:cs typeface="Times New Roman"/>
              </a:rPr>
              <a:t>returned the knight, “I have sworn an oath, indeed, thou chucklehead;  </a:t>
            </a:r>
            <a:r>
              <a:rPr dirty="0" sz="1450" spc="-5">
                <a:latin typeface="Times New Roman"/>
                <a:cs typeface="Times New Roman"/>
              </a:rPr>
              <a:t>but </a:t>
            </a:r>
            <a:r>
              <a:rPr dirty="0" sz="1450" spc="-10">
                <a:latin typeface="Times New Roman"/>
                <a:cs typeface="Times New Roman"/>
              </a:rPr>
              <a:t>thyself shalt swear </a:t>
            </a:r>
            <a:r>
              <a:rPr dirty="0" sz="1450" spc="-5">
                <a:latin typeface="Times New Roman"/>
                <a:cs typeface="Times New Roman"/>
              </a:rPr>
              <a:t>a </a:t>
            </a:r>
            <a:r>
              <a:rPr dirty="0" sz="1450" spc="-20">
                <a:latin typeface="Times New Roman"/>
                <a:cs typeface="Times New Roman"/>
              </a:rPr>
              <a:t>greater. </a:t>
            </a:r>
            <a:r>
              <a:rPr dirty="0" sz="1450" spc="-10">
                <a:latin typeface="Times New Roman"/>
                <a:cs typeface="Times New Roman"/>
              </a:rPr>
              <a:t>It shall </a:t>
            </a:r>
            <a:r>
              <a:rPr dirty="0" sz="1450" spc="-5">
                <a:latin typeface="Times New Roman"/>
                <a:cs typeface="Times New Roman"/>
              </a:rPr>
              <a:t>be on </a:t>
            </a:r>
            <a:r>
              <a:rPr dirty="0" sz="1450" spc="-10">
                <a:latin typeface="Times New Roman"/>
                <a:cs typeface="Times New Roman"/>
              </a:rPr>
              <a:t>the blessed cross </a:t>
            </a:r>
            <a:r>
              <a:rPr dirty="0" sz="1450" spc="-5">
                <a:latin typeface="Times New Roman"/>
                <a:cs typeface="Times New Roman"/>
              </a:rPr>
              <a:t>of </a:t>
            </a:r>
            <a:r>
              <a:rPr dirty="0" sz="1450" spc="-10">
                <a:latin typeface="Times New Roman"/>
                <a:cs typeface="Times New Roman"/>
              </a:rPr>
              <a:t>Holywood.  Look to it; get the words </a:t>
            </a:r>
            <a:r>
              <a:rPr dirty="0" sz="1450" spc="-25">
                <a:latin typeface="Times New Roman"/>
                <a:cs typeface="Times New Roman"/>
              </a:rPr>
              <a:t>ready. </a:t>
            </a:r>
            <a:r>
              <a:rPr dirty="0" sz="1450" spc="-10">
                <a:latin typeface="Times New Roman"/>
                <a:cs typeface="Times New Roman"/>
              </a:rPr>
              <a:t>It shall </a:t>
            </a:r>
            <a:r>
              <a:rPr dirty="0" sz="1450" spc="-5">
                <a:latin typeface="Times New Roman"/>
                <a:cs typeface="Times New Roman"/>
              </a:rPr>
              <a:t>be </a:t>
            </a:r>
            <a:r>
              <a:rPr dirty="0" sz="1450" spc="-10">
                <a:latin typeface="Times New Roman"/>
                <a:cs typeface="Times New Roman"/>
              </a:rPr>
              <a:t>sworn</a:t>
            </a:r>
            <a:r>
              <a:rPr dirty="0" sz="1450" spc="75">
                <a:latin typeface="Times New Roman"/>
                <a:cs typeface="Times New Roman"/>
              </a:rPr>
              <a:t> </a:t>
            </a:r>
            <a:r>
              <a:rPr dirty="0" sz="1450" spc="-10">
                <a:latin typeface="Times New Roman"/>
                <a:cs typeface="Times New Roman"/>
              </a:rPr>
              <a:t>to-night.”</a:t>
            </a:r>
            <a:endParaRPr sz="1450">
              <a:latin typeface="Times New Roman"/>
              <a:cs typeface="Times New Roman"/>
            </a:endParaRPr>
          </a:p>
          <a:p>
            <a:pPr algn="just" marL="12700" marR="10795">
              <a:lnSpc>
                <a:spcPts val="1730"/>
              </a:lnSpc>
              <a:spcBef>
                <a:spcPts val="570"/>
              </a:spcBef>
            </a:pPr>
            <a:r>
              <a:rPr dirty="0" sz="1450" spc="-30">
                <a:latin typeface="Times New Roman"/>
                <a:cs typeface="Times New Roman"/>
              </a:rPr>
              <a:t>“Now, </a:t>
            </a:r>
            <a:r>
              <a:rPr dirty="0" sz="1450" spc="-10">
                <a:latin typeface="Times New Roman"/>
                <a:cs typeface="Times New Roman"/>
              </a:rPr>
              <a:t>may Heaven lighten you!” replied the priest; “may Heaven incline </a:t>
            </a:r>
            <a:r>
              <a:rPr dirty="0" sz="1450" spc="-5">
                <a:latin typeface="Times New Roman"/>
                <a:cs typeface="Times New Roman"/>
              </a:rPr>
              <a:t>your  </a:t>
            </a:r>
            <a:r>
              <a:rPr dirty="0" sz="1450" spc="-10">
                <a:latin typeface="Times New Roman"/>
                <a:cs typeface="Times New Roman"/>
              </a:rPr>
              <a:t>heart from this</a:t>
            </a:r>
            <a:r>
              <a:rPr dirty="0" sz="1450">
                <a:latin typeface="Times New Roman"/>
                <a:cs typeface="Times New Roman"/>
              </a:rPr>
              <a:t> </a:t>
            </a:r>
            <a:r>
              <a:rPr dirty="0" sz="1450" spc="-10">
                <a:latin typeface="Times New Roman"/>
                <a:cs typeface="Times New Roman"/>
              </a:rPr>
              <a:t>iniquity!”</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“Look </a:t>
            </a:r>
            <a:r>
              <a:rPr dirty="0" sz="1450" spc="-5">
                <a:latin typeface="Times New Roman"/>
                <a:cs typeface="Times New Roman"/>
              </a:rPr>
              <a:t>you, </a:t>
            </a:r>
            <a:r>
              <a:rPr dirty="0" sz="1450" spc="-10">
                <a:latin typeface="Times New Roman"/>
                <a:cs typeface="Times New Roman"/>
              </a:rPr>
              <a:t>my </a:t>
            </a:r>
            <a:r>
              <a:rPr dirty="0" sz="1450" spc="-5">
                <a:latin typeface="Times New Roman"/>
                <a:cs typeface="Times New Roman"/>
              </a:rPr>
              <a:t>good </a:t>
            </a:r>
            <a:r>
              <a:rPr dirty="0" sz="1450" spc="-15">
                <a:latin typeface="Times New Roman"/>
                <a:cs typeface="Times New Roman"/>
              </a:rPr>
              <a:t>father,” </a:t>
            </a:r>
            <a:r>
              <a:rPr dirty="0" sz="1450" spc="-10">
                <a:latin typeface="Times New Roman"/>
                <a:cs typeface="Times New Roman"/>
              </a:rPr>
              <a:t>said Sir Daniel, “if </a:t>
            </a:r>
            <a:r>
              <a:rPr dirty="0" sz="1450" spc="-5">
                <a:latin typeface="Times New Roman"/>
                <a:cs typeface="Times New Roman"/>
              </a:rPr>
              <a:t>y’ </a:t>
            </a:r>
            <a:r>
              <a:rPr dirty="0" sz="1450" spc="-10">
                <a:latin typeface="Times New Roman"/>
                <a:cs typeface="Times New Roman"/>
              </a:rPr>
              <a:t>are for </a:t>
            </a:r>
            <a:r>
              <a:rPr dirty="0" sz="1450" spc="-25">
                <a:latin typeface="Times New Roman"/>
                <a:cs typeface="Times New Roman"/>
              </a:rPr>
              <a:t>piety, </a:t>
            </a:r>
            <a:r>
              <a:rPr dirty="0" sz="1450" spc="-5">
                <a:latin typeface="Times New Roman"/>
                <a:cs typeface="Times New Roman"/>
              </a:rPr>
              <a:t>I </a:t>
            </a:r>
            <a:r>
              <a:rPr dirty="0" sz="1450" spc="-10">
                <a:latin typeface="Times New Roman"/>
                <a:cs typeface="Times New Roman"/>
              </a:rPr>
              <a:t>say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ye </a:t>
            </a:r>
            <a:r>
              <a:rPr dirty="0" sz="1450" spc="-10">
                <a:latin typeface="Times New Roman"/>
                <a:cs typeface="Times New Roman"/>
              </a:rPr>
              <a:t>begin late, that is all. But if </a:t>
            </a:r>
            <a:r>
              <a:rPr dirty="0" sz="1450" spc="-5">
                <a:latin typeface="Times New Roman"/>
                <a:cs typeface="Times New Roman"/>
              </a:rPr>
              <a:t>y’ </a:t>
            </a:r>
            <a:r>
              <a:rPr dirty="0" sz="1450" spc="-10">
                <a:latin typeface="Times New Roman"/>
                <a:cs typeface="Times New Roman"/>
              </a:rPr>
              <a:t>are in any sense bent </a:t>
            </a:r>
            <a:r>
              <a:rPr dirty="0" sz="1450" spc="-5">
                <a:latin typeface="Times New Roman"/>
                <a:cs typeface="Times New Roman"/>
              </a:rPr>
              <a:t>upon </a:t>
            </a:r>
            <a:r>
              <a:rPr dirty="0" sz="1450" spc="-10">
                <a:latin typeface="Times New Roman"/>
                <a:cs typeface="Times New Roman"/>
              </a:rPr>
              <a:t>wisdom,  hear me. This lad beginneth to irk me like </a:t>
            </a:r>
            <a:r>
              <a:rPr dirty="0" sz="1450" spc="-5">
                <a:latin typeface="Times New Roman"/>
                <a:cs typeface="Times New Roman"/>
              </a:rPr>
              <a:t>a </a:t>
            </a:r>
            <a:r>
              <a:rPr dirty="0" sz="1450" spc="-10">
                <a:latin typeface="Times New Roman"/>
                <a:cs typeface="Times New Roman"/>
              </a:rPr>
              <a:t>wasp.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need for him, for </a:t>
            </a:r>
            <a:r>
              <a:rPr dirty="0" sz="1450" spc="-5">
                <a:latin typeface="Times New Roman"/>
                <a:cs typeface="Times New Roman"/>
              </a:rPr>
              <a:t>I  </a:t>
            </a:r>
            <a:r>
              <a:rPr dirty="0" sz="1450" spc="-10">
                <a:latin typeface="Times New Roman"/>
                <a:cs typeface="Times New Roman"/>
              </a:rPr>
              <a:t>would sell his marriage. But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in all plainness, if that </a:t>
            </a:r>
            <a:r>
              <a:rPr dirty="0" sz="1450" spc="-5">
                <a:latin typeface="Times New Roman"/>
                <a:cs typeface="Times New Roman"/>
              </a:rPr>
              <a:t>he </a:t>
            </a:r>
            <a:r>
              <a:rPr dirty="0" sz="1450" spc="-10">
                <a:latin typeface="Times New Roman"/>
                <a:cs typeface="Times New Roman"/>
              </a:rPr>
              <a:t>continue to  weary me, </a:t>
            </a:r>
            <a:r>
              <a:rPr dirty="0" sz="1450" spc="-5">
                <a:latin typeface="Times New Roman"/>
                <a:cs typeface="Times New Roman"/>
              </a:rPr>
              <a:t>he </a:t>
            </a:r>
            <a:r>
              <a:rPr dirty="0" sz="1450" spc="-10">
                <a:latin typeface="Times New Roman"/>
                <a:cs typeface="Times New Roman"/>
              </a:rPr>
              <a:t>shall </a:t>
            </a:r>
            <a:r>
              <a:rPr dirty="0" sz="1450" spc="-5">
                <a:latin typeface="Times New Roman"/>
                <a:cs typeface="Times New Roman"/>
              </a:rPr>
              <a:t>go </a:t>
            </a:r>
            <a:r>
              <a:rPr dirty="0" sz="1450" spc="-10">
                <a:latin typeface="Times New Roman"/>
                <a:cs typeface="Times New Roman"/>
              </a:rPr>
              <a:t>join his </a:t>
            </a:r>
            <a:r>
              <a:rPr dirty="0" sz="1450" spc="-20">
                <a:latin typeface="Times New Roman"/>
                <a:cs typeface="Times New Roman"/>
              </a:rPr>
              <a:t>father. </a:t>
            </a:r>
            <a:r>
              <a:rPr dirty="0" sz="1450" spc="-5">
                <a:latin typeface="Times New Roman"/>
                <a:cs typeface="Times New Roman"/>
              </a:rPr>
              <a:t>I </a:t>
            </a:r>
            <a:r>
              <a:rPr dirty="0" sz="1450" spc="-10">
                <a:latin typeface="Times New Roman"/>
                <a:cs typeface="Times New Roman"/>
              </a:rPr>
              <a:t>give orders now to change him to the  chamber above the chapel. If that </a:t>
            </a:r>
            <a:r>
              <a:rPr dirty="0" sz="1450" spc="-5">
                <a:latin typeface="Times New Roman"/>
                <a:cs typeface="Times New Roman"/>
              </a:rPr>
              <a:t>ye </a:t>
            </a:r>
            <a:r>
              <a:rPr dirty="0" sz="1450" spc="-10">
                <a:latin typeface="Times New Roman"/>
                <a:cs typeface="Times New Roman"/>
              </a:rPr>
              <a:t>can swear </a:t>
            </a:r>
            <a:r>
              <a:rPr dirty="0" sz="1450" spc="-5">
                <a:latin typeface="Times New Roman"/>
                <a:cs typeface="Times New Roman"/>
              </a:rPr>
              <a:t>your </a:t>
            </a:r>
            <a:r>
              <a:rPr dirty="0" sz="1450" spc="-10">
                <a:latin typeface="Times New Roman"/>
                <a:cs typeface="Times New Roman"/>
              </a:rPr>
              <a:t>innocency with </a:t>
            </a:r>
            <a:r>
              <a:rPr dirty="0" sz="1450" spc="-5">
                <a:latin typeface="Times New Roman"/>
                <a:cs typeface="Times New Roman"/>
              </a:rPr>
              <a:t>a good,  </a:t>
            </a:r>
            <a:r>
              <a:rPr dirty="0" sz="1450" spc="-10">
                <a:latin typeface="Times New Roman"/>
                <a:cs typeface="Times New Roman"/>
              </a:rPr>
              <a:t>solid oath and an assured countenance, it is well; the lad will </a:t>
            </a:r>
            <a:r>
              <a:rPr dirty="0" sz="1450" spc="-5">
                <a:latin typeface="Times New Roman"/>
                <a:cs typeface="Times New Roman"/>
              </a:rPr>
              <a:t>be </a:t>
            </a:r>
            <a:r>
              <a:rPr dirty="0" sz="1450" spc="-10">
                <a:latin typeface="Times New Roman"/>
                <a:cs typeface="Times New Roman"/>
              </a:rPr>
              <a:t>at peace </a:t>
            </a:r>
            <a:r>
              <a:rPr dirty="0" sz="1450" spc="-5">
                <a:latin typeface="Times New Roman"/>
                <a:cs typeface="Times New Roman"/>
              </a:rPr>
              <a:t>a  </a:t>
            </a:r>
            <a:r>
              <a:rPr dirty="0" sz="1450" spc="-10">
                <a:latin typeface="Times New Roman"/>
                <a:cs typeface="Times New Roman"/>
              </a:rPr>
              <a:t>little, and </a:t>
            </a:r>
            <a:r>
              <a:rPr dirty="0" sz="1450" spc="-5">
                <a:latin typeface="Times New Roman"/>
                <a:cs typeface="Times New Roman"/>
              </a:rPr>
              <a:t>I </a:t>
            </a:r>
            <a:r>
              <a:rPr dirty="0" sz="1450" spc="-10">
                <a:latin typeface="Times New Roman"/>
                <a:cs typeface="Times New Roman"/>
              </a:rPr>
              <a:t>will spare him. If that </a:t>
            </a:r>
            <a:r>
              <a:rPr dirty="0" sz="1450" spc="-5">
                <a:latin typeface="Times New Roman"/>
                <a:cs typeface="Times New Roman"/>
              </a:rPr>
              <a:t>ye </a:t>
            </a:r>
            <a:r>
              <a:rPr dirty="0" sz="1450" spc="-10">
                <a:latin typeface="Times New Roman"/>
                <a:cs typeface="Times New Roman"/>
              </a:rPr>
              <a:t>stammer </a:t>
            </a:r>
            <a:r>
              <a:rPr dirty="0" sz="1450" spc="-5">
                <a:latin typeface="Times New Roman"/>
                <a:cs typeface="Times New Roman"/>
              </a:rPr>
              <a:t>or </a:t>
            </a:r>
            <a:r>
              <a:rPr dirty="0" sz="1450" spc="-10">
                <a:latin typeface="Times New Roman"/>
                <a:cs typeface="Times New Roman"/>
              </a:rPr>
              <a:t>blench, </a:t>
            </a:r>
            <a:r>
              <a:rPr dirty="0" sz="1450" spc="-5">
                <a:latin typeface="Times New Roman"/>
                <a:cs typeface="Times New Roman"/>
              </a:rPr>
              <a:t>or </a:t>
            </a:r>
            <a:r>
              <a:rPr dirty="0" sz="1450" spc="-10">
                <a:latin typeface="Times New Roman"/>
                <a:cs typeface="Times New Roman"/>
              </a:rPr>
              <a:t>anyways </a:t>
            </a:r>
            <a:r>
              <a:rPr dirty="0" sz="1450" spc="-5">
                <a:latin typeface="Times New Roman"/>
                <a:cs typeface="Times New Roman"/>
              </a:rPr>
              <a:t>boggle </a:t>
            </a:r>
            <a:r>
              <a:rPr dirty="0" sz="1450" spc="-10">
                <a:latin typeface="Times New Roman"/>
                <a:cs typeface="Times New Roman"/>
              </a:rPr>
              <a:t>at  the swearing,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believe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by </a:t>
            </a:r>
            <a:r>
              <a:rPr dirty="0" sz="1450" spc="-10">
                <a:latin typeface="Times New Roman"/>
                <a:cs typeface="Times New Roman"/>
              </a:rPr>
              <a:t>the mass, </a:t>
            </a:r>
            <a:r>
              <a:rPr dirty="0" sz="1450" spc="-5">
                <a:latin typeface="Times New Roman"/>
                <a:cs typeface="Times New Roman"/>
              </a:rPr>
              <a:t>he </a:t>
            </a:r>
            <a:r>
              <a:rPr dirty="0" sz="1450" spc="-10">
                <a:latin typeface="Times New Roman"/>
                <a:cs typeface="Times New Roman"/>
              </a:rPr>
              <a:t>shall die. There is  for </a:t>
            </a:r>
            <a:r>
              <a:rPr dirty="0" sz="1450" spc="-5">
                <a:latin typeface="Times New Roman"/>
                <a:cs typeface="Times New Roman"/>
              </a:rPr>
              <a:t>your </a:t>
            </a:r>
            <a:r>
              <a:rPr dirty="0" sz="1450" spc="-10">
                <a:latin typeface="Times New Roman"/>
                <a:cs typeface="Times New Roman"/>
              </a:rPr>
              <a:t>thinking</a:t>
            </a:r>
            <a:r>
              <a:rPr dirty="0" sz="1450" spc="-5">
                <a:latin typeface="Times New Roman"/>
                <a:cs typeface="Times New Roman"/>
              </a:rPr>
              <a:t> on.”</a:t>
            </a:r>
            <a:endParaRPr sz="1450">
              <a:latin typeface="Times New Roman"/>
              <a:cs typeface="Times New Roman"/>
            </a:endParaRPr>
          </a:p>
          <a:p>
            <a:pPr algn="just" marL="12700">
              <a:lnSpc>
                <a:spcPct val="100000"/>
              </a:lnSpc>
              <a:spcBef>
                <a:spcPts val="495"/>
              </a:spcBef>
            </a:pPr>
            <a:r>
              <a:rPr dirty="0" sz="1450" spc="-10">
                <a:latin typeface="Times New Roman"/>
                <a:cs typeface="Times New Roman"/>
              </a:rPr>
              <a:t>“The chamber above the chapel!” gasped the</a:t>
            </a:r>
            <a:r>
              <a:rPr dirty="0" sz="1450" spc="30">
                <a:latin typeface="Times New Roman"/>
                <a:cs typeface="Times New Roman"/>
              </a:rPr>
              <a:t> </a:t>
            </a:r>
            <a:r>
              <a:rPr dirty="0" sz="1450" spc="-10">
                <a:latin typeface="Times New Roman"/>
                <a:cs typeface="Times New Roman"/>
              </a:rPr>
              <a:t>priest.</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“That same,” replied the knight. “So if </a:t>
            </a:r>
            <a:r>
              <a:rPr dirty="0" sz="1450" spc="-5">
                <a:latin typeface="Times New Roman"/>
                <a:cs typeface="Times New Roman"/>
              </a:rPr>
              <a:t>ye </a:t>
            </a:r>
            <a:r>
              <a:rPr dirty="0" sz="1450" spc="-10">
                <a:latin typeface="Times New Roman"/>
                <a:cs typeface="Times New Roman"/>
              </a:rPr>
              <a:t>desire to save him, save him; and if  </a:t>
            </a:r>
            <a:r>
              <a:rPr dirty="0" sz="1450" spc="-5">
                <a:latin typeface="Times New Roman"/>
                <a:cs typeface="Times New Roman"/>
              </a:rPr>
              <a:t>ye </a:t>
            </a:r>
            <a:r>
              <a:rPr dirty="0" sz="1450" spc="-10">
                <a:latin typeface="Times New Roman"/>
                <a:cs typeface="Times New Roman"/>
              </a:rPr>
              <a:t>desire </a:t>
            </a:r>
            <a:r>
              <a:rPr dirty="0" sz="1450" spc="-5">
                <a:latin typeface="Times New Roman"/>
                <a:cs typeface="Times New Roman"/>
              </a:rPr>
              <a:t>not, </a:t>
            </a:r>
            <a:r>
              <a:rPr dirty="0" sz="1450" spc="-10">
                <a:latin typeface="Times New Roman"/>
                <a:cs typeface="Times New Roman"/>
              </a:rPr>
              <a:t>prithee, </a:t>
            </a:r>
            <a:r>
              <a:rPr dirty="0" sz="1450" spc="-5">
                <a:latin typeface="Times New Roman"/>
                <a:cs typeface="Times New Roman"/>
              </a:rPr>
              <a:t>go to, </a:t>
            </a:r>
            <a:r>
              <a:rPr dirty="0" sz="1450" spc="-10">
                <a:latin typeface="Times New Roman"/>
                <a:cs typeface="Times New Roman"/>
              </a:rPr>
              <a:t>and let me </a:t>
            </a:r>
            <a:r>
              <a:rPr dirty="0" sz="1450" spc="-5">
                <a:latin typeface="Times New Roman"/>
                <a:cs typeface="Times New Roman"/>
              </a:rPr>
              <a:t>be </a:t>
            </a:r>
            <a:r>
              <a:rPr dirty="0" sz="1450" spc="-10">
                <a:latin typeface="Times New Roman"/>
                <a:cs typeface="Times New Roman"/>
              </a:rPr>
              <a:t>at peace! For an </a:t>
            </a:r>
            <a:r>
              <a:rPr dirty="0" sz="1450" spc="-5">
                <a:latin typeface="Times New Roman"/>
                <a:cs typeface="Times New Roman"/>
              </a:rPr>
              <a:t>I </a:t>
            </a:r>
            <a:r>
              <a:rPr dirty="0" sz="1450" spc="-10">
                <a:latin typeface="Times New Roman"/>
                <a:cs typeface="Times New Roman"/>
              </a:rPr>
              <a:t>had been </a:t>
            </a:r>
            <a:r>
              <a:rPr dirty="0" sz="1450" spc="-5">
                <a:latin typeface="Times New Roman"/>
                <a:cs typeface="Times New Roman"/>
              </a:rPr>
              <a:t>a </a:t>
            </a:r>
            <a:r>
              <a:rPr dirty="0" sz="1450" spc="-10">
                <a:latin typeface="Times New Roman"/>
                <a:cs typeface="Times New Roman"/>
              </a:rPr>
              <a:t>hasty  man, </a:t>
            </a:r>
            <a:r>
              <a:rPr dirty="0" sz="1450" spc="-5">
                <a:latin typeface="Times New Roman"/>
                <a:cs typeface="Times New Roman"/>
              </a:rPr>
              <a:t>I </a:t>
            </a:r>
            <a:r>
              <a:rPr dirty="0" sz="1450" spc="-10">
                <a:latin typeface="Times New Roman"/>
                <a:cs typeface="Times New Roman"/>
              </a:rPr>
              <a:t>would already have </a:t>
            </a:r>
            <a:r>
              <a:rPr dirty="0" sz="1450" spc="-5">
                <a:latin typeface="Times New Roman"/>
                <a:cs typeface="Times New Roman"/>
              </a:rPr>
              <a:t>put </a:t>
            </a:r>
            <a:r>
              <a:rPr dirty="0" sz="1450" spc="-10">
                <a:latin typeface="Times New Roman"/>
                <a:cs typeface="Times New Roman"/>
              </a:rPr>
              <a:t>my sword through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intolerable  cowardice and </a:t>
            </a:r>
            <a:r>
              <a:rPr dirty="0" sz="1450" spc="-25">
                <a:latin typeface="Times New Roman"/>
                <a:cs typeface="Times New Roman"/>
              </a:rPr>
              <a:t>folly. </a:t>
            </a:r>
            <a:r>
              <a:rPr dirty="0" sz="1450" spc="-10">
                <a:latin typeface="Times New Roman"/>
                <a:cs typeface="Times New Roman"/>
              </a:rPr>
              <a:t>Have </a:t>
            </a:r>
            <a:r>
              <a:rPr dirty="0" sz="1450" spc="-5">
                <a:latin typeface="Times New Roman"/>
                <a:cs typeface="Times New Roman"/>
              </a:rPr>
              <a:t>ye </a:t>
            </a:r>
            <a:r>
              <a:rPr dirty="0" sz="1450" spc="-10">
                <a:latin typeface="Times New Roman"/>
                <a:cs typeface="Times New Roman"/>
              </a:rPr>
              <a:t>chosen?</a:t>
            </a:r>
            <a:r>
              <a:rPr dirty="0" sz="1450" spc="30">
                <a:latin typeface="Times New Roman"/>
                <a:cs typeface="Times New Roman"/>
              </a:rPr>
              <a:t> </a:t>
            </a:r>
            <a:r>
              <a:rPr dirty="0" sz="1450" spc="-10">
                <a:latin typeface="Times New Roman"/>
                <a:cs typeface="Times New Roman"/>
              </a:rPr>
              <a:t>Say!”</a:t>
            </a:r>
            <a:endParaRPr sz="1450">
              <a:latin typeface="Times New Roman"/>
              <a:cs typeface="Times New Roman"/>
            </a:endParaRPr>
          </a:p>
          <a:p>
            <a:pPr algn="just" marL="12700" marR="10795">
              <a:lnSpc>
                <a:spcPts val="1730"/>
              </a:lnSpc>
              <a:spcBef>
                <a:spcPts val="570"/>
              </a:spcBef>
            </a:pPr>
            <a:r>
              <a:rPr dirty="0" sz="1450" spc="-10">
                <a:latin typeface="Times New Roman"/>
                <a:cs typeface="Times New Roman"/>
              </a:rPr>
              <a:t>“I have chosen,” said the priest. “Heaven pardon me,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evil for </a:t>
            </a:r>
            <a:r>
              <a:rPr dirty="0" sz="1450" spc="-5">
                <a:latin typeface="Times New Roman"/>
                <a:cs typeface="Times New Roman"/>
              </a:rPr>
              <a:t>good. I  </a:t>
            </a:r>
            <a:r>
              <a:rPr dirty="0" sz="1450" spc="-10">
                <a:latin typeface="Times New Roman"/>
                <a:cs typeface="Times New Roman"/>
              </a:rPr>
              <a:t>will swear for the </a:t>
            </a:r>
            <a:r>
              <a:rPr dirty="0" sz="1450" spc="-25">
                <a:latin typeface="Times New Roman"/>
                <a:cs typeface="Times New Roman"/>
              </a:rPr>
              <a:t>lad’s</a:t>
            </a:r>
            <a:r>
              <a:rPr dirty="0" sz="1450" spc="10">
                <a:latin typeface="Times New Roman"/>
                <a:cs typeface="Times New Roman"/>
              </a:rPr>
              <a:t> </a:t>
            </a:r>
            <a:r>
              <a:rPr dirty="0" sz="1450" spc="-10">
                <a:latin typeface="Times New Roman"/>
                <a:cs typeface="Times New Roman"/>
              </a:rPr>
              <a:t>sake.”</a:t>
            </a:r>
            <a:endParaRPr sz="1450">
              <a:latin typeface="Times New Roman"/>
              <a:cs typeface="Times New Roman"/>
            </a:endParaRPr>
          </a:p>
          <a:p>
            <a:pPr algn="just" marL="12700" marR="7620">
              <a:lnSpc>
                <a:spcPts val="1730"/>
              </a:lnSpc>
              <a:spcBef>
                <a:spcPts val="575"/>
              </a:spcBef>
            </a:pPr>
            <a:r>
              <a:rPr dirty="0" sz="1450" spc="-10">
                <a:latin typeface="Times New Roman"/>
                <a:cs typeface="Times New Roman"/>
              </a:rPr>
              <a:t>“So is it best!” said Sir Daniel. “Send for him, then, </a:t>
            </a:r>
            <a:r>
              <a:rPr dirty="0" sz="1450" spc="-20">
                <a:latin typeface="Times New Roman"/>
                <a:cs typeface="Times New Roman"/>
              </a:rPr>
              <a:t>speedily. </a:t>
            </a:r>
            <a:r>
              <a:rPr dirty="0" sz="1450" spc="-85">
                <a:latin typeface="Times New Roman"/>
                <a:cs typeface="Times New Roman"/>
              </a:rPr>
              <a:t>Ye </a:t>
            </a:r>
            <a:r>
              <a:rPr dirty="0" sz="1450" spc="-10">
                <a:latin typeface="Times New Roman"/>
                <a:cs typeface="Times New Roman"/>
              </a:rPr>
              <a:t>shall see him  alone. </a:t>
            </a:r>
            <a:r>
              <a:rPr dirty="0" sz="1450" spc="-60">
                <a:latin typeface="Times New Roman"/>
                <a:cs typeface="Times New Roman"/>
              </a:rPr>
              <a:t>Yet </a:t>
            </a:r>
            <a:r>
              <a:rPr dirty="0" sz="1450" spc="-5">
                <a:latin typeface="Times New Roman"/>
                <a:cs typeface="Times New Roman"/>
              </a:rPr>
              <a:t>I </a:t>
            </a:r>
            <a:r>
              <a:rPr dirty="0" sz="1450" spc="-10">
                <a:latin typeface="Times New Roman"/>
                <a:cs typeface="Times New Roman"/>
              </a:rPr>
              <a:t>shall have an eye </a:t>
            </a:r>
            <a:r>
              <a:rPr dirty="0" sz="1450" spc="-5">
                <a:latin typeface="Times New Roman"/>
                <a:cs typeface="Times New Roman"/>
              </a:rPr>
              <a:t>on you. 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here in the panel</a:t>
            </a:r>
            <a:r>
              <a:rPr dirty="0" sz="1450" spc="145">
                <a:latin typeface="Times New Roman"/>
                <a:cs typeface="Times New Roman"/>
              </a:rPr>
              <a:t> </a:t>
            </a:r>
            <a:r>
              <a:rPr dirty="0" sz="1450" spc="-10">
                <a:latin typeface="Times New Roman"/>
                <a:cs typeface="Times New Roman"/>
              </a:rPr>
              <a:t>room.”</a:t>
            </a:r>
            <a:endParaRPr sz="1450">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marL="12700" marR="7620">
              <a:lnSpc>
                <a:spcPts val="1730"/>
              </a:lnSpc>
              <a:spcBef>
                <a:spcPts val="155"/>
              </a:spcBef>
            </a:pPr>
            <a:r>
              <a:rPr dirty="0" sz="1450" spc="-10">
                <a:latin typeface="Times New Roman"/>
                <a:cs typeface="Times New Roman"/>
              </a:rPr>
              <a:t>The </a:t>
            </a:r>
            <a:r>
              <a:rPr dirty="0" sz="1450" spc="-5">
                <a:latin typeface="Times New Roman"/>
                <a:cs typeface="Times New Roman"/>
              </a:rPr>
              <a:t>knight </a:t>
            </a:r>
            <a:r>
              <a:rPr dirty="0" sz="1450" spc="-10">
                <a:latin typeface="Times New Roman"/>
                <a:cs typeface="Times New Roman"/>
              </a:rPr>
              <a:t>raised the arras and let it fall again behind him. There was the  sound </a:t>
            </a:r>
            <a:r>
              <a:rPr dirty="0" sz="1450" spc="-5">
                <a:latin typeface="Times New Roman"/>
                <a:cs typeface="Times New Roman"/>
              </a:rPr>
              <a:t>of a </a:t>
            </a:r>
            <a:r>
              <a:rPr dirty="0" sz="1450" spc="-10">
                <a:latin typeface="Times New Roman"/>
                <a:cs typeface="Times New Roman"/>
              </a:rPr>
              <a:t>spring opening; then followed the creaking </a:t>
            </a:r>
            <a:r>
              <a:rPr dirty="0" sz="1450" spc="-5">
                <a:latin typeface="Times New Roman"/>
                <a:cs typeface="Times New Roman"/>
              </a:rPr>
              <a:t>of </a:t>
            </a:r>
            <a:r>
              <a:rPr dirty="0" sz="1450" spc="-10">
                <a:latin typeface="Times New Roman"/>
                <a:cs typeface="Times New Roman"/>
              </a:rPr>
              <a:t>trod</a:t>
            </a:r>
            <a:r>
              <a:rPr dirty="0" sz="1450" spc="65">
                <a:latin typeface="Times New Roman"/>
                <a:cs typeface="Times New Roman"/>
              </a:rPr>
              <a:t> </a:t>
            </a:r>
            <a:r>
              <a:rPr dirty="0" sz="1450" spc="-10">
                <a:latin typeface="Times New Roman"/>
                <a:cs typeface="Times New Roman"/>
              </a:rPr>
              <a:t>stairs.</a:t>
            </a:r>
            <a:endParaRPr sz="1450">
              <a:latin typeface="Times New Roman"/>
              <a:cs typeface="Times New Roman"/>
            </a:endParaRPr>
          </a:p>
          <a:p>
            <a:pPr marL="12700" marR="6985">
              <a:lnSpc>
                <a:spcPts val="1730"/>
              </a:lnSpc>
              <a:spcBef>
                <a:spcPts val="575"/>
              </a:spcBef>
            </a:pPr>
            <a:r>
              <a:rPr dirty="0" sz="1450" spc="-10">
                <a:latin typeface="Times New Roman"/>
                <a:cs typeface="Times New Roman"/>
              </a:rPr>
              <a:t>Sir </a:t>
            </a:r>
            <a:r>
              <a:rPr dirty="0" sz="1450" spc="-20">
                <a:latin typeface="Times New Roman"/>
                <a:cs typeface="Times New Roman"/>
              </a:rPr>
              <a:t>Oliver, </a:t>
            </a:r>
            <a:r>
              <a:rPr dirty="0" sz="1450" spc="-10">
                <a:latin typeface="Times New Roman"/>
                <a:cs typeface="Times New Roman"/>
              </a:rPr>
              <a:t>left alone, cast </a:t>
            </a:r>
            <a:r>
              <a:rPr dirty="0" sz="1450" spc="-5">
                <a:latin typeface="Times New Roman"/>
                <a:cs typeface="Times New Roman"/>
              </a:rPr>
              <a:t>a </a:t>
            </a:r>
            <a:r>
              <a:rPr dirty="0" sz="1450" spc="-10">
                <a:latin typeface="Times New Roman"/>
                <a:cs typeface="Times New Roman"/>
              </a:rPr>
              <a:t>timorous glance upward at the arras-covered wall,  and crossed himself with every appearance </a:t>
            </a:r>
            <a:r>
              <a:rPr dirty="0" sz="1450" spc="-5">
                <a:latin typeface="Times New Roman"/>
                <a:cs typeface="Times New Roman"/>
              </a:rPr>
              <a:t>of </a:t>
            </a:r>
            <a:r>
              <a:rPr dirty="0" sz="1450" spc="-10">
                <a:latin typeface="Times New Roman"/>
                <a:cs typeface="Times New Roman"/>
              </a:rPr>
              <a:t>terror and</a:t>
            </a:r>
            <a:r>
              <a:rPr dirty="0" sz="1450" spc="50">
                <a:latin typeface="Times New Roman"/>
                <a:cs typeface="Times New Roman"/>
              </a:rPr>
              <a:t> </a:t>
            </a:r>
            <a:r>
              <a:rPr dirty="0" sz="1450" spc="-10">
                <a:latin typeface="Times New Roman"/>
                <a:cs typeface="Times New Roman"/>
              </a:rPr>
              <a:t>contrition.</a:t>
            </a:r>
            <a:endParaRPr sz="1450">
              <a:latin typeface="Times New Roman"/>
              <a:cs typeface="Times New Roman"/>
            </a:endParaRPr>
          </a:p>
          <a:p>
            <a:pPr marL="12700" marR="12700">
              <a:lnSpc>
                <a:spcPts val="1730"/>
              </a:lnSpc>
              <a:spcBef>
                <a:spcPts val="570"/>
              </a:spcBef>
            </a:pPr>
            <a:r>
              <a:rPr dirty="0" sz="1450" spc="-30">
                <a:latin typeface="Times New Roman"/>
                <a:cs typeface="Times New Roman"/>
              </a:rPr>
              <a:t>“Nay,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is in the chapel room,” the priest murmured, “were it at my </a:t>
            </a:r>
            <a:r>
              <a:rPr dirty="0" sz="1450" spc="-20">
                <a:latin typeface="Times New Roman"/>
                <a:cs typeface="Times New Roman"/>
              </a:rPr>
              <a:t>soul’s </a:t>
            </a:r>
            <a:r>
              <a:rPr dirty="0" sz="1450" spc="320">
                <a:latin typeface="Times New Roman"/>
                <a:cs typeface="Times New Roman"/>
              </a:rPr>
              <a:t> </a:t>
            </a:r>
            <a:r>
              <a:rPr dirty="0" sz="1450" spc="-10">
                <a:latin typeface="Times New Roman"/>
                <a:cs typeface="Times New Roman"/>
              </a:rPr>
              <a:t>cost, </a:t>
            </a:r>
            <a:r>
              <a:rPr dirty="0" sz="1450" spc="-5">
                <a:latin typeface="Times New Roman"/>
                <a:cs typeface="Times New Roman"/>
              </a:rPr>
              <a:t>I </a:t>
            </a:r>
            <a:r>
              <a:rPr dirty="0" sz="1450" spc="-10">
                <a:latin typeface="Times New Roman"/>
                <a:cs typeface="Times New Roman"/>
              </a:rPr>
              <a:t>must save</a:t>
            </a:r>
            <a:r>
              <a:rPr dirty="0" sz="14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marL="12700" marR="5715">
              <a:lnSpc>
                <a:spcPts val="1730"/>
              </a:lnSpc>
              <a:spcBef>
                <a:spcPts val="575"/>
              </a:spcBef>
            </a:pPr>
            <a:r>
              <a:rPr dirty="0" sz="1450" spc="-10">
                <a:latin typeface="Times New Roman"/>
                <a:cs typeface="Times New Roman"/>
              </a:rPr>
              <a:t>Three minutes </a:t>
            </a:r>
            <a:r>
              <a:rPr dirty="0" sz="1450" spc="-20">
                <a:latin typeface="Times New Roman"/>
                <a:cs typeface="Times New Roman"/>
              </a:rPr>
              <a:t>later, </a:t>
            </a:r>
            <a:r>
              <a:rPr dirty="0" sz="1450" spc="-10">
                <a:latin typeface="Times New Roman"/>
                <a:cs typeface="Times New Roman"/>
              </a:rPr>
              <a:t>Dick, who had been summoned </a:t>
            </a:r>
            <a:r>
              <a:rPr dirty="0" sz="1450" spc="-5">
                <a:latin typeface="Times New Roman"/>
                <a:cs typeface="Times New Roman"/>
              </a:rPr>
              <a:t>by </a:t>
            </a:r>
            <a:r>
              <a:rPr dirty="0" sz="1450" spc="-10">
                <a:latin typeface="Times New Roman"/>
                <a:cs typeface="Times New Roman"/>
              </a:rPr>
              <a:t>another </a:t>
            </a:r>
            <a:r>
              <a:rPr dirty="0" sz="1450" spc="-15">
                <a:latin typeface="Times New Roman"/>
                <a:cs typeface="Times New Roman"/>
              </a:rPr>
              <a:t>messenger,  </a:t>
            </a:r>
            <a:r>
              <a:rPr dirty="0" sz="1450" spc="-10">
                <a:latin typeface="Times New Roman"/>
                <a:cs typeface="Times New Roman"/>
              </a:rPr>
              <a:t>found Sir Oliver standing </a:t>
            </a:r>
            <a:r>
              <a:rPr dirty="0" sz="1450" spc="-5">
                <a:latin typeface="Times New Roman"/>
                <a:cs typeface="Times New Roman"/>
              </a:rPr>
              <a:t>by </a:t>
            </a:r>
            <a:r>
              <a:rPr dirty="0" sz="1450" spc="-10">
                <a:latin typeface="Times New Roman"/>
                <a:cs typeface="Times New Roman"/>
              </a:rPr>
              <a:t>the hall table, resolute and</a:t>
            </a:r>
            <a:r>
              <a:rPr dirty="0" sz="1450" spc="55">
                <a:latin typeface="Times New Roman"/>
                <a:cs typeface="Times New Roman"/>
              </a:rPr>
              <a:t> </a:t>
            </a:r>
            <a:r>
              <a:rPr dirty="0" sz="1450" spc="-10">
                <a:latin typeface="Times New Roman"/>
                <a:cs typeface="Times New Roman"/>
              </a:rPr>
              <a:t>pale.</a:t>
            </a:r>
            <a:endParaRPr sz="1450">
              <a:latin typeface="Times New Roman"/>
              <a:cs typeface="Times New Roman"/>
            </a:endParaRPr>
          </a:p>
          <a:p>
            <a:pPr marL="12700" marR="9525">
              <a:lnSpc>
                <a:spcPts val="1730"/>
              </a:lnSpc>
              <a:spcBef>
                <a:spcPts val="570"/>
              </a:spcBef>
            </a:pPr>
            <a:r>
              <a:rPr dirty="0" sz="1450" spc="-10">
                <a:latin typeface="Times New Roman"/>
                <a:cs typeface="Times New Roman"/>
              </a:rPr>
              <a:t>“Richard Shelton,” </a:t>
            </a:r>
            <a:r>
              <a:rPr dirty="0" sz="1450" spc="-5">
                <a:latin typeface="Times New Roman"/>
                <a:cs typeface="Times New Roman"/>
              </a:rPr>
              <a:t>he </a:t>
            </a:r>
            <a:r>
              <a:rPr dirty="0" sz="1450" spc="-10">
                <a:latin typeface="Times New Roman"/>
                <a:cs typeface="Times New Roman"/>
              </a:rPr>
              <a:t>said, “ye have required an oath from me. </a:t>
            </a:r>
            <a:r>
              <a:rPr dirty="0" sz="1450" spc="-5">
                <a:latin typeface="Times New Roman"/>
                <a:cs typeface="Times New Roman"/>
              </a:rPr>
              <a:t>I </a:t>
            </a:r>
            <a:r>
              <a:rPr dirty="0" sz="1450" spc="-10">
                <a:latin typeface="Times New Roman"/>
                <a:cs typeface="Times New Roman"/>
              </a:rPr>
              <a:t>might  complain, </a:t>
            </a:r>
            <a:r>
              <a:rPr dirty="0" sz="1450" spc="-5">
                <a:latin typeface="Times New Roman"/>
                <a:cs typeface="Times New Roman"/>
              </a:rPr>
              <a:t>I </a:t>
            </a:r>
            <a:r>
              <a:rPr dirty="0" sz="1450" spc="-10">
                <a:latin typeface="Times New Roman"/>
                <a:cs typeface="Times New Roman"/>
              </a:rPr>
              <a:t>might deny </a:t>
            </a:r>
            <a:r>
              <a:rPr dirty="0" sz="1450" spc="-5">
                <a:latin typeface="Times New Roman"/>
                <a:cs typeface="Times New Roman"/>
              </a:rPr>
              <a:t>you; but </a:t>
            </a:r>
            <a:r>
              <a:rPr dirty="0" sz="1450" spc="-10">
                <a:latin typeface="Times New Roman"/>
                <a:cs typeface="Times New Roman"/>
              </a:rPr>
              <a:t>my heart is moved toward </a:t>
            </a:r>
            <a:r>
              <a:rPr dirty="0" sz="1450" spc="-5">
                <a:latin typeface="Times New Roman"/>
                <a:cs typeface="Times New Roman"/>
              </a:rPr>
              <a:t>you </a:t>
            </a:r>
            <a:r>
              <a:rPr dirty="0" sz="1450" spc="-10">
                <a:latin typeface="Times New Roman"/>
                <a:cs typeface="Times New Roman"/>
              </a:rPr>
              <a:t>for the past,  and </a:t>
            </a:r>
            <a:r>
              <a:rPr dirty="0" sz="1450" spc="-5">
                <a:latin typeface="Times New Roman"/>
                <a:cs typeface="Times New Roman"/>
              </a:rPr>
              <a:t>I </a:t>
            </a:r>
            <a:r>
              <a:rPr dirty="0" sz="1450" spc="-10">
                <a:latin typeface="Times New Roman"/>
                <a:cs typeface="Times New Roman"/>
              </a:rPr>
              <a:t>will even content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ye </a:t>
            </a:r>
            <a:r>
              <a:rPr dirty="0" sz="1450" spc="-10">
                <a:latin typeface="Times New Roman"/>
                <a:cs typeface="Times New Roman"/>
              </a:rPr>
              <a:t>choose. By the true cross </a:t>
            </a:r>
            <a:r>
              <a:rPr dirty="0" sz="1450" spc="-5">
                <a:latin typeface="Times New Roman"/>
                <a:cs typeface="Times New Roman"/>
              </a:rPr>
              <a:t>of </a:t>
            </a:r>
            <a:r>
              <a:rPr dirty="0" sz="1450" spc="-10">
                <a:latin typeface="Times New Roman"/>
                <a:cs typeface="Times New Roman"/>
              </a:rPr>
              <a:t>Holywood,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slay </a:t>
            </a:r>
            <a:r>
              <a:rPr dirty="0" sz="1450" spc="-5">
                <a:latin typeface="Times New Roman"/>
                <a:cs typeface="Times New Roman"/>
              </a:rPr>
              <a:t>your </a:t>
            </a:r>
            <a:r>
              <a:rPr dirty="0" sz="1450" spc="-20">
                <a:latin typeface="Times New Roman"/>
                <a:cs typeface="Times New Roman"/>
              </a:rPr>
              <a:t>father.”</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“Sir </a:t>
            </a:r>
            <a:r>
              <a:rPr dirty="0" sz="1450" spc="-15">
                <a:latin typeface="Times New Roman"/>
                <a:cs typeface="Times New Roman"/>
              </a:rPr>
              <a:t>Oliver,” </a:t>
            </a:r>
            <a:r>
              <a:rPr dirty="0" sz="1450" spc="-10">
                <a:latin typeface="Times New Roman"/>
                <a:cs typeface="Times New Roman"/>
              </a:rPr>
              <a:t>returned Dick, “when first we read John </a:t>
            </a:r>
            <a:r>
              <a:rPr dirty="0" sz="1450" spc="-20">
                <a:latin typeface="Times New Roman"/>
                <a:cs typeface="Times New Roman"/>
              </a:rPr>
              <a:t>Amend-All’s paper, </a:t>
            </a:r>
            <a:r>
              <a:rPr dirty="0" sz="1450" spc="-5">
                <a:latin typeface="Times New Roman"/>
                <a:cs typeface="Times New Roman"/>
              </a:rPr>
              <a:t>I  </a:t>
            </a:r>
            <a:r>
              <a:rPr dirty="0" sz="1450" spc="-10">
                <a:latin typeface="Times New Roman"/>
                <a:cs typeface="Times New Roman"/>
              </a:rPr>
              <a:t>was convinced </a:t>
            </a:r>
            <a:r>
              <a:rPr dirty="0" sz="1450" spc="-5">
                <a:latin typeface="Times New Roman"/>
                <a:cs typeface="Times New Roman"/>
              </a:rPr>
              <a:t>of </a:t>
            </a:r>
            <a:r>
              <a:rPr dirty="0" sz="1450" spc="-10">
                <a:latin typeface="Times New Roman"/>
                <a:cs typeface="Times New Roman"/>
              </a:rPr>
              <a:t>so much. But </a:t>
            </a:r>
            <a:r>
              <a:rPr dirty="0" sz="1450" spc="-15">
                <a:latin typeface="Times New Roman"/>
                <a:cs typeface="Times New Roman"/>
              </a:rPr>
              <a:t>suffer </a:t>
            </a:r>
            <a:r>
              <a:rPr dirty="0" sz="1450" spc="-10">
                <a:latin typeface="Times New Roman"/>
                <a:cs typeface="Times New Roman"/>
              </a:rPr>
              <a:t>me to </a:t>
            </a:r>
            <a:r>
              <a:rPr dirty="0" sz="1450" spc="-5">
                <a:latin typeface="Times New Roman"/>
                <a:cs typeface="Times New Roman"/>
              </a:rPr>
              <a:t>put </a:t>
            </a:r>
            <a:r>
              <a:rPr dirty="0" sz="1450" spc="-10">
                <a:latin typeface="Times New Roman"/>
                <a:cs typeface="Times New Roman"/>
              </a:rPr>
              <a:t>two questions. </a:t>
            </a:r>
            <a:r>
              <a:rPr dirty="0" sz="1450" spc="-85">
                <a:latin typeface="Times New Roman"/>
                <a:cs typeface="Times New Roman"/>
              </a:rPr>
              <a:t>Ye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slay  him; granted. But had </a:t>
            </a:r>
            <a:r>
              <a:rPr dirty="0" sz="1450" spc="-5">
                <a:latin typeface="Times New Roman"/>
                <a:cs typeface="Times New Roman"/>
              </a:rPr>
              <a:t>ye no </a:t>
            </a:r>
            <a:r>
              <a:rPr dirty="0" sz="1450" spc="-10">
                <a:latin typeface="Times New Roman"/>
                <a:cs typeface="Times New Roman"/>
              </a:rPr>
              <a:t>hand in</a:t>
            </a:r>
            <a:r>
              <a:rPr dirty="0" sz="1450" spc="2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7620">
              <a:lnSpc>
                <a:spcPts val="1730"/>
              </a:lnSpc>
              <a:spcBef>
                <a:spcPts val="575"/>
              </a:spcBef>
            </a:pPr>
            <a:r>
              <a:rPr dirty="0" sz="1450" spc="-10">
                <a:latin typeface="Times New Roman"/>
                <a:cs typeface="Times New Roman"/>
              </a:rPr>
              <a:t>“None,” said Sir </a:t>
            </a:r>
            <a:r>
              <a:rPr dirty="0" sz="1450" spc="-20">
                <a:latin typeface="Times New Roman"/>
                <a:cs typeface="Times New Roman"/>
              </a:rPr>
              <a:t>Oliver. </a:t>
            </a:r>
            <a:r>
              <a:rPr dirty="0" sz="1450" spc="-10">
                <a:latin typeface="Times New Roman"/>
                <a:cs typeface="Times New Roman"/>
              </a:rPr>
              <a:t>And at the same time </a:t>
            </a:r>
            <a:r>
              <a:rPr dirty="0" sz="1450" spc="-5">
                <a:latin typeface="Times New Roman"/>
                <a:cs typeface="Times New Roman"/>
              </a:rPr>
              <a:t>he </a:t>
            </a:r>
            <a:r>
              <a:rPr dirty="0" sz="1450" spc="-10">
                <a:latin typeface="Times New Roman"/>
                <a:cs typeface="Times New Roman"/>
              </a:rPr>
              <a:t>began to contort his face, and  signal with his mouth and eyebrows, like </a:t>
            </a:r>
            <a:r>
              <a:rPr dirty="0" sz="1450" spc="-5">
                <a:latin typeface="Times New Roman"/>
                <a:cs typeface="Times New Roman"/>
              </a:rPr>
              <a:t>one </a:t>
            </a:r>
            <a:r>
              <a:rPr dirty="0" sz="1450" spc="-10">
                <a:latin typeface="Times New Roman"/>
                <a:cs typeface="Times New Roman"/>
              </a:rPr>
              <a:t>who desired to convey </a:t>
            </a:r>
            <a:r>
              <a:rPr dirty="0" sz="1450" spc="-5">
                <a:latin typeface="Times New Roman"/>
                <a:cs typeface="Times New Roman"/>
              </a:rPr>
              <a:t>a  </a:t>
            </a:r>
            <a:r>
              <a:rPr dirty="0" sz="1450" spc="-10">
                <a:latin typeface="Times New Roman"/>
                <a:cs typeface="Times New Roman"/>
              </a:rPr>
              <a:t>warning, yet dared </a:t>
            </a:r>
            <a:r>
              <a:rPr dirty="0" sz="1450" spc="-5">
                <a:latin typeface="Times New Roman"/>
                <a:cs typeface="Times New Roman"/>
              </a:rPr>
              <a:t>not </a:t>
            </a:r>
            <a:r>
              <a:rPr dirty="0" sz="1450" spc="-10">
                <a:latin typeface="Times New Roman"/>
                <a:cs typeface="Times New Roman"/>
              </a:rPr>
              <a:t>utter </a:t>
            </a:r>
            <a:r>
              <a:rPr dirty="0" sz="1450" spc="-5">
                <a:latin typeface="Times New Roman"/>
                <a:cs typeface="Times New Roman"/>
              </a:rPr>
              <a:t>a</a:t>
            </a:r>
            <a:r>
              <a:rPr dirty="0" sz="1450" spc="10">
                <a:latin typeface="Times New Roman"/>
                <a:cs typeface="Times New Roman"/>
              </a:rPr>
              <a:t> </a:t>
            </a:r>
            <a:r>
              <a:rPr dirty="0" sz="1450" spc="-5">
                <a:latin typeface="Times New Roman"/>
                <a:cs typeface="Times New Roman"/>
              </a:rPr>
              <a:t>sound.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Dick regarded him in wonder; then </a:t>
            </a:r>
            <a:r>
              <a:rPr dirty="0" sz="1450" spc="-5">
                <a:latin typeface="Times New Roman"/>
                <a:cs typeface="Times New Roman"/>
              </a:rPr>
              <a:t>he </a:t>
            </a:r>
            <a:r>
              <a:rPr dirty="0" sz="1450" spc="-10">
                <a:latin typeface="Times New Roman"/>
                <a:cs typeface="Times New Roman"/>
              </a:rPr>
              <a:t>turned and looked all about him at the  empty hall.</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“What make ye?” </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inquired.</a:t>
            </a:r>
            <a:endParaRPr sz="1450">
              <a:latin typeface="Times New Roman"/>
              <a:cs typeface="Times New Roman"/>
            </a:endParaRPr>
          </a:p>
          <a:p>
            <a:pPr algn="just" marL="12700" marR="6985">
              <a:lnSpc>
                <a:spcPts val="1730"/>
              </a:lnSpc>
              <a:spcBef>
                <a:spcPts val="630"/>
              </a:spcBef>
            </a:pPr>
            <a:r>
              <a:rPr dirty="0" sz="1450" spc="-30">
                <a:latin typeface="Times New Roman"/>
                <a:cs typeface="Times New Roman"/>
              </a:rPr>
              <a:t>“Why, </a:t>
            </a:r>
            <a:r>
              <a:rPr dirty="0" sz="1450" spc="-10">
                <a:latin typeface="Times New Roman"/>
                <a:cs typeface="Times New Roman"/>
              </a:rPr>
              <a:t>naught,” returned the priest, hastily smoothing his countenance. “I  make naught; </a:t>
            </a:r>
            <a:r>
              <a:rPr dirty="0" sz="1450" spc="-5">
                <a:latin typeface="Times New Roman"/>
                <a:cs typeface="Times New Roman"/>
              </a:rPr>
              <a:t>I do but </a:t>
            </a:r>
            <a:r>
              <a:rPr dirty="0" sz="1450" spc="-15">
                <a:latin typeface="Times New Roman"/>
                <a:cs typeface="Times New Roman"/>
              </a:rPr>
              <a:t>suffer; </a:t>
            </a:r>
            <a:r>
              <a:rPr dirty="0" sz="1450" spc="-5">
                <a:latin typeface="Times New Roman"/>
                <a:cs typeface="Times New Roman"/>
              </a:rPr>
              <a:t>I </a:t>
            </a:r>
            <a:r>
              <a:rPr dirty="0" sz="1450" spc="-10">
                <a:latin typeface="Times New Roman"/>
                <a:cs typeface="Times New Roman"/>
              </a:rPr>
              <a:t>am sick. I—I—prithee, Dick, </a:t>
            </a:r>
            <a:r>
              <a:rPr dirty="0" sz="1450" spc="-5">
                <a:latin typeface="Times New Roman"/>
                <a:cs typeface="Times New Roman"/>
              </a:rPr>
              <a:t>I </a:t>
            </a:r>
            <a:r>
              <a:rPr dirty="0" sz="1450" spc="-10">
                <a:latin typeface="Times New Roman"/>
                <a:cs typeface="Times New Roman"/>
              </a:rPr>
              <a:t>must begone.  On the true cross </a:t>
            </a:r>
            <a:r>
              <a:rPr dirty="0" sz="1450" spc="-5">
                <a:latin typeface="Times New Roman"/>
                <a:cs typeface="Times New Roman"/>
              </a:rPr>
              <a:t>of </a:t>
            </a:r>
            <a:r>
              <a:rPr dirty="0" sz="1450" spc="-10">
                <a:latin typeface="Times New Roman"/>
                <a:cs typeface="Times New Roman"/>
              </a:rPr>
              <a:t>Holywood, </a:t>
            </a:r>
            <a:r>
              <a:rPr dirty="0" sz="1450" spc="-5">
                <a:latin typeface="Times New Roman"/>
                <a:cs typeface="Times New Roman"/>
              </a:rPr>
              <a:t>I </a:t>
            </a:r>
            <a:r>
              <a:rPr dirty="0" sz="1450" spc="-10">
                <a:latin typeface="Times New Roman"/>
                <a:cs typeface="Times New Roman"/>
              </a:rPr>
              <a:t>am clean innocent alike </a:t>
            </a:r>
            <a:r>
              <a:rPr dirty="0" sz="1450" spc="-5">
                <a:latin typeface="Times New Roman"/>
                <a:cs typeface="Times New Roman"/>
              </a:rPr>
              <a:t>of </a:t>
            </a:r>
            <a:r>
              <a:rPr dirty="0" sz="1450" spc="-10">
                <a:latin typeface="Times New Roman"/>
                <a:cs typeface="Times New Roman"/>
              </a:rPr>
              <a:t>violence </a:t>
            </a:r>
            <a:r>
              <a:rPr dirty="0" sz="1450" spc="-5">
                <a:latin typeface="Times New Roman"/>
                <a:cs typeface="Times New Roman"/>
              </a:rPr>
              <a:t>or  </a:t>
            </a:r>
            <a:r>
              <a:rPr dirty="0" sz="1450" spc="-20">
                <a:latin typeface="Times New Roman"/>
                <a:cs typeface="Times New Roman"/>
              </a:rPr>
              <a:t>treachery. </a:t>
            </a:r>
            <a:r>
              <a:rPr dirty="0" sz="1450" spc="-10">
                <a:latin typeface="Times New Roman"/>
                <a:cs typeface="Times New Roman"/>
              </a:rPr>
              <a:t>Content ye, </a:t>
            </a:r>
            <a:r>
              <a:rPr dirty="0" sz="1450" spc="-5">
                <a:latin typeface="Times New Roman"/>
                <a:cs typeface="Times New Roman"/>
              </a:rPr>
              <a:t>good </a:t>
            </a:r>
            <a:r>
              <a:rPr dirty="0" sz="1450" spc="-10">
                <a:latin typeface="Times New Roman"/>
                <a:cs typeface="Times New Roman"/>
              </a:rPr>
              <a:t>lad.</a:t>
            </a:r>
            <a:r>
              <a:rPr dirty="0" sz="1450" spc="20">
                <a:latin typeface="Times New Roman"/>
                <a:cs typeface="Times New Roman"/>
              </a:rPr>
              <a:t> </a:t>
            </a:r>
            <a:r>
              <a:rPr dirty="0" sz="1450" spc="-10">
                <a:latin typeface="Times New Roman"/>
                <a:cs typeface="Times New Roman"/>
              </a:rPr>
              <a:t>Farewell!”</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made his escape from the apartment with unusual</a:t>
            </a:r>
            <a:r>
              <a:rPr dirty="0" sz="1450" spc="50">
                <a:latin typeface="Times New Roman"/>
                <a:cs typeface="Times New Roman"/>
              </a:rPr>
              <a:t> </a:t>
            </a:r>
            <a:r>
              <a:rPr dirty="0" sz="1450" spc="-20">
                <a:latin typeface="Times New Roman"/>
                <a:cs typeface="Times New Roman"/>
              </a:rPr>
              <a:t>alacrity.</a:t>
            </a:r>
            <a:endParaRPr sz="1450">
              <a:latin typeface="Times New Roman"/>
              <a:cs typeface="Times New Roman"/>
            </a:endParaRPr>
          </a:p>
          <a:p>
            <a:pPr algn="just" marL="12700" marR="7620">
              <a:lnSpc>
                <a:spcPts val="1730"/>
              </a:lnSpc>
              <a:spcBef>
                <a:spcPts val="630"/>
              </a:spcBef>
            </a:pPr>
            <a:r>
              <a:rPr dirty="0" sz="1450" spc="-10">
                <a:latin typeface="Times New Roman"/>
                <a:cs typeface="Times New Roman"/>
              </a:rPr>
              <a:t>Dick remained rooted to the spot, his eyes wandering about the room, his face  </a:t>
            </a:r>
            <a:r>
              <a:rPr dirty="0" sz="1450" spc="-5">
                <a:latin typeface="Times New Roman"/>
                <a:cs typeface="Times New Roman"/>
              </a:rPr>
              <a:t>a </a:t>
            </a:r>
            <a:r>
              <a:rPr dirty="0" sz="1450" spc="-10">
                <a:latin typeface="Times New Roman"/>
                <a:cs typeface="Times New Roman"/>
              </a:rPr>
              <a:t>changing picture </a:t>
            </a:r>
            <a:r>
              <a:rPr dirty="0" sz="1450" spc="-5">
                <a:latin typeface="Times New Roman"/>
                <a:cs typeface="Times New Roman"/>
              </a:rPr>
              <a:t>of </a:t>
            </a:r>
            <a:r>
              <a:rPr dirty="0" sz="1450" spc="-10">
                <a:latin typeface="Times New Roman"/>
                <a:cs typeface="Times New Roman"/>
              </a:rPr>
              <a:t>various emotions, </a:t>
            </a:r>
            <a:r>
              <a:rPr dirty="0" sz="1450" spc="-15">
                <a:latin typeface="Times New Roman"/>
                <a:cs typeface="Times New Roman"/>
              </a:rPr>
              <a:t>wonder, </a:t>
            </a:r>
            <a:r>
              <a:rPr dirty="0" sz="1450" spc="-5">
                <a:latin typeface="Times New Roman"/>
                <a:cs typeface="Times New Roman"/>
              </a:rPr>
              <a:t>doubt, </a:t>
            </a:r>
            <a:r>
              <a:rPr dirty="0" sz="1450" spc="-10">
                <a:latin typeface="Times New Roman"/>
                <a:cs typeface="Times New Roman"/>
              </a:rPr>
              <a:t>suspicion, and  amusement. </a:t>
            </a:r>
            <a:r>
              <a:rPr dirty="0" sz="1450" spc="-20">
                <a:latin typeface="Times New Roman"/>
                <a:cs typeface="Times New Roman"/>
              </a:rPr>
              <a:t>Gradually, </a:t>
            </a:r>
            <a:r>
              <a:rPr dirty="0" sz="1450" spc="-10">
                <a:latin typeface="Times New Roman"/>
                <a:cs typeface="Times New Roman"/>
              </a:rPr>
              <a:t>as his mind grew </a:t>
            </a:r>
            <a:r>
              <a:rPr dirty="0" sz="1450" spc="-15">
                <a:latin typeface="Times New Roman"/>
                <a:cs typeface="Times New Roman"/>
              </a:rPr>
              <a:t>clearer, </a:t>
            </a:r>
            <a:r>
              <a:rPr dirty="0" sz="1450" spc="-10">
                <a:latin typeface="Times New Roman"/>
                <a:cs typeface="Times New Roman"/>
              </a:rPr>
              <a:t>suspicion took the upper  hand, and was succeeded </a:t>
            </a:r>
            <a:r>
              <a:rPr dirty="0" sz="1450" spc="-5">
                <a:latin typeface="Times New Roman"/>
                <a:cs typeface="Times New Roman"/>
              </a:rPr>
              <a:t>by </a:t>
            </a:r>
            <a:r>
              <a:rPr dirty="0" sz="1450" spc="-10">
                <a:latin typeface="Times New Roman"/>
                <a:cs typeface="Times New Roman"/>
              </a:rPr>
              <a:t>certainty </a:t>
            </a:r>
            <a:r>
              <a:rPr dirty="0" sz="1450" spc="-5">
                <a:latin typeface="Times New Roman"/>
                <a:cs typeface="Times New Roman"/>
              </a:rPr>
              <a:t>of </a:t>
            </a:r>
            <a:r>
              <a:rPr dirty="0" sz="1450" spc="-10">
                <a:latin typeface="Times New Roman"/>
                <a:cs typeface="Times New Roman"/>
              </a:rPr>
              <a:t>the worst. He raised his head, and, as  </a:t>
            </a:r>
            <a:r>
              <a:rPr dirty="0" sz="1450" spc="-5">
                <a:latin typeface="Times New Roman"/>
                <a:cs typeface="Times New Roman"/>
              </a:rPr>
              <a:t>he </a:t>
            </a:r>
            <a:r>
              <a:rPr dirty="0" sz="1450" spc="-10">
                <a:latin typeface="Times New Roman"/>
                <a:cs typeface="Times New Roman"/>
              </a:rPr>
              <a:t>did so, violently started. High </a:t>
            </a:r>
            <a:r>
              <a:rPr dirty="0" sz="1450" spc="-5">
                <a:latin typeface="Times New Roman"/>
                <a:cs typeface="Times New Roman"/>
              </a:rPr>
              <a:t>upon </a:t>
            </a:r>
            <a:r>
              <a:rPr dirty="0" sz="1450" spc="-10">
                <a:latin typeface="Times New Roman"/>
                <a:cs typeface="Times New Roman"/>
              </a:rPr>
              <a:t>the wall there was the figure </a:t>
            </a:r>
            <a:r>
              <a:rPr dirty="0" sz="1450" spc="-5">
                <a:latin typeface="Times New Roman"/>
                <a:cs typeface="Times New Roman"/>
              </a:rPr>
              <a:t>of a  </a:t>
            </a:r>
            <a:r>
              <a:rPr dirty="0" sz="1450" spc="-10">
                <a:latin typeface="Times New Roman"/>
                <a:cs typeface="Times New Roman"/>
              </a:rPr>
              <a:t>savage hunter woven in the </a:t>
            </a:r>
            <a:r>
              <a:rPr dirty="0" sz="1450" spc="-20">
                <a:latin typeface="Times New Roman"/>
                <a:cs typeface="Times New Roman"/>
              </a:rPr>
              <a:t>tapestry. </a:t>
            </a:r>
            <a:r>
              <a:rPr dirty="0" sz="1450" spc="-25">
                <a:latin typeface="Times New Roman"/>
                <a:cs typeface="Times New Roman"/>
              </a:rPr>
              <a:t>With </a:t>
            </a:r>
            <a:r>
              <a:rPr dirty="0" sz="1450" spc="-5">
                <a:latin typeface="Times New Roman"/>
                <a:cs typeface="Times New Roman"/>
              </a:rPr>
              <a:t>one </a:t>
            </a:r>
            <a:r>
              <a:rPr dirty="0" sz="1450" spc="-10">
                <a:latin typeface="Times New Roman"/>
                <a:cs typeface="Times New Roman"/>
              </a:rPr>
              <a:t>hand </a:t>
            </a:r>
            <a:r>
              <a:rPr dirty="0" sz="1450" spc="-5">
                <a:latin typeface="Times New Roman"/>
                <a:cs typeface="Times New Roman"/>
              </a:rPr>
              <a:t>he </a:t>
            </a:r>
            <a:r>
              <a:rPr dirty="0" sz="1450" spc="-10">
                <a:latin typeface="Times New Roman"/>
                <a:cs typeface="Times New Roman"/>
              </a:rPr>
              <a:t>held </a:t>
            </a:r>
            <a:r>
              <a:rPr dirty="0" sz="1450" spc="-5">
                <a:latin typeface="Times New Roman"/>
                <a:cs typeface="Times New Roman"/>
              </a:rPr>
              <a:t>a </a:t>
            </a:r>
            <a:r>
              <a:rPr dirty="0" sz="1450" spc="-10">
                <a:latin typeface="Times New Roman"/>
                <a:cs typeface="Times New Roman"/>
              </a:rPr>
              <a:t>horn to his  mouth; in the other </a:t>
            </a:r>
            <a:r>
              <a:rPr dirty="0" sz="1450" spc="-5">
                <a:latin typeface="Times New Roman"/>
                <a:cs typeface="Times New Roman"/>
              </a:rPr>
              <a:t>he </a:t>
            </a:r>
            <a:r>
              <a:rPr dirty="0" sz="1450" spc="-10">
                <a:latin typeface="Times New Roman"/>
                <a:cs typeface="Times New Roman"/>
              </a:rPr>
              <a:t>brandished </a:t>
            </a:r>
            <a:r>
              <a:rPr dirty="0" sz="1450" spc="-5">
                <a:latin typeface="Times New Roman"/>
                <a:cs typeface="Times New Roman"/>
              </a:rPr>
              <a:t>a </a:t>
            </a:r>
            <a:r>
              <a:rPr dirty="0" sz="1450" spc="-10">
                <a:latin typeface="Times New Roman"/>
                <a:cs typeface="Times New Roman"/>
              </a:rPr>
              <a:t>stout </a:t>
            </a:r>
            <a:r>
              <a:rPr dirty="0" sz="1450" spc="-25">
                <a:latin typeface="Times New Roman"/>
                <a:cs typeface="Times New Roman"/>
              </a:rPr>
              <a:t>spear. </a:t>
            </a:r>
            <a:r>
              <a:rPr dirty="0" sz="1450" spc="-10">
                <a:latin typeface="Times New Roman"/>
                <a:cs typeface="Times New Roman"/>
              </a:rPr>
              <a:t>His face was dark, for </a:t>
            </a:r>
            <a:r>
              <a:rPr dirty="0" sz="1450" spc="-5">
                <a:latin typeface="Times New Roman"/>
                <a:cs typeface="Times New Roman"/>
              </a:rPr>
              <a:t>he </a:t>
            </a:r>
            <a:r>
              <a:rPr dirty="0" sz="1450" spc="-10">
                <a:latin typeface="Times New Roman"/>
                <a:cs typeface="Times New Roman"/>
              </a:rPr>
              <a:t>was  meant to represent an</a:t>
            </a:r>
            <a:r>
              <a:rPr dirty="0" sz="1450" spc="5">
                <a:latin typeface="Times New Roman"/>
                <a:cs typeface="Times New Roman"/>
              </a:rPr>
              <a:t> </a:t>
            </a:r>
            <a:r>
              <a:rPr dirty="0" sz="1450" spc="-10">
                <a:latin typeface="Times New Roman"/>
                <a:cs typeface="Times New Roman"/>
              </a:rPr>
              <a:t>African.</a:t>
            </a:r>
            <a:endParaRPr sz="1450">
              <a:latin typeface="Times New Roman"/>
              <a:cs typeface="Times New Roman"/>
            </a:endParaRPr>
          </a:p>
          <a:p>
            <a:pPr algn="just" marL="12700" marR="5080">
              <a:lnSpc>
                <a:spcPts val="1730"/>
              </a:lnSpc>
              <a:spcBef>
                <a:spcPts val="565"/>
              </a:spcBef>
            </a:pPr>
            <a:r>
              <a:rPr dirty="0" sz="1450" spc="-35">
                <a:latin typeface="Times New Roman"/>
                <a:cs typeface="Times New Roman"/>
              </a:rPr>
              <a:t>Now, </a:t>
            </a:r>
            <a:r>
              <a:rPr dirty="0" sz="1450" spc="-10">
                <a:latin typeface="Times New Roman"/>
                <a:cs typeface="Times New Roman"/>
              </a:rPr>
              <a:t>here was what had startled Richard Shelton. The sun had moved away  from the hall windows, and at the same time the fire had blazed </a:t>
            </a:r>
            <a:r>
              <a:rPr dirty="0" sz="1450" spc="-5">
                <a:latin typeface="Times New Roman"/>
                <a:cs typeface="Times New Roman"/>
              </a:rPr>
              <a:t>up </a:t>
            </a:r>
            <a:r>
              <a:rPr dirty="0" sz="1450" spc="-10">
                <a:latin typeface="Times New Roman"/>
                <a:cs typeface="Times New Roman"/>
              </a:rPr>
              <a:t>high </a:t>
            </a:r>
            <a:r>
              <a:rPr dirty="0" sz="1450" spc="-5">
                <a:latin typeface="Times New Roman"/>
                <a:cs typeface="Times New Roman"/>
              </a:rPr>
              <a:t>on </a:t>
            </a:r>
            <a:r>
              <a:rPr dirty="0" sz="1450" spc="-10">
                <a:latin typeface="Times New Roman"/>
                <a:cs typeface="Times New Roman"/>
              </a:rPr>
              <a:t>the  wide hearth, and shed </a:t>
            </a:r>
            <a:r>
              <a:rPr dirty="0" sz="1450" spc="-5">
                <a:latin typeface="Times New Roman"/>
                <a:cs typeface="Times New Roman"/>
              </a:rPr>
              <a:t>a </a:t>
            </a:r>
            <a:r>
              <a:rPr dirty="0" sz="1450" spc="-10">
                <a:latin typeface="Times New Roman"/>
                <a:cs typeface="Times New Roman"/>
              </a:rPr>
              <a:t>changeful glow </a:t>
            </a:r>
            <a:r>
              <a:rPr dirty="0" sz="1450" spc="-5">
                <a:latin typeface="Times New Roman"/>
                <a:cs typeface="Times New Roman"/>
              </a:rPr>
              <a:t>upon </a:t>
            </a:r>
            <a:r>
              <a:rPr dirty="0" sz="1450" spc="-10">
                <a:latin typeface="Times New Roman"/>
                <a:cs typeface="Times New Roman"/>
              </a:rPr>
              <a:t>the roof and hangings. In this  light the figure </a:t>
            </a:r>
            <a:r>
              <a:rPr dirty="0" sz="1450" spc="-5">
                <a:latin typeface="Times New Roman"/>
                <a:cs typeface="Times New Roman"/>
              </a:rPr>
              <a:t>of </a:t>
            </a:r>
            <a:r>
              <a:rPr dirty="0" sz="1450" spc="-10">
                <a:latin typeface="Times New Roman"/>
                <a:cs typeface="Times New Roman"/>
              </a:rPr>
              <a:t>the black hunter had winked at him with </a:t>
            </a:r>
            <a:r>
              <a:rPr dirty="0" sz="1450" spc="-5">
                <a:latin typeface="Times New Roman"/>
                <a:cs typeface="Times New Roman"/>
              </a:rPr>
              <a:t>a </a:t>
            </a:r>
            <a:r>
              <a:rPr dirty="0" sz="1450" spc="-10">
                <a:latin typeface="Times New Roman"/>
                <a:cs typeface="Times New Roman"/>
              </a:rPr>
              <a:t>white</a:t>
            </a:r>
            <a:r>
              <a:rPr dirty="0" sz="1450" spc="114">
                <a:latin typeface="Times New Roman"/>
                <a:cs typeface="Times New Roman"/>
              </a:rPr>
              <a:t> </a:t>
            </a:r>
            <a:r>
              <a:rPr dirty="0" sz="1450" spc="-10">
                <a:latin typeface="Times New Roman"/>
                <a:cs typeface="Times New Roman"/>
              </a:rPr>
              <a:t>eyelid.</a:t>
            </a:r>
            <a:endParaRPr sz="145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He continued staring at the eye. The light shone </a:t>
            </a:r>
            <a:r>
              <a:rPr dirty="0" sz="1450" spc="-5">
                <a:latin typeface="Times New Roman"/>
                <a:cs typeface="Times New Roman"/>
              </a:rPr>
              <a:t>upon </a:t>
            </a:r>
            <a:r>
              <a:rPr dirty="0" sz="1450" spc="-10">
                <a:latin typeface="Times New Roman"/>
                <a:cs typeface="Times New Roman"/>
              </a:rPr>
              <a:t>it like </a:t>
            </a:r>
            <a:r>
              <a:rPr dirty="0" sz="1450" spc="-5">
                <a:latin typeface="Times New Roman"/>
                <a:cs typeface="Times New Roman"/>
              </a:rPr>
              <a:t>a </a:t>
            </a:r>
            <a:r>
              <a:rPr dirty="0" sz="1450" spc="-10">
                <a:latin typeface="Times New Roman"/>
                <a:cs typeface="Times New Roman"/>
              </a:rPr>
              <a:t>gem; it was  liquid, it was alive. Again the white eyelid closed </a:t>
            </a:r>
            <a:r>
              <a:rPr dirty="0" sz="1450" spc="-5">
                <a:latin typeface="Times New Roman"/>
                <a:cs typeface="Times New Roman"/>
              </a:rPr>
              <a:t>upon </a:t>
            </a:r>
            <a:r>
              <a:rPr dirty="0" sz="1450" spc="-10">
                <a:latin typeface="Times New Roman"/>
                <a:cs typeface="Times New Roman"/>
              </a:rPr>
              <a:t>it for </a:t>
            </a:r>
            <a:r>
              <a:rPr dirty="0" sz="1450" spc="-5">
                <a:latin typeface="Times New Roman"/>
                <a:cs typeface="Times New Roman"/>
              </a:rPr>
              <a:t>a </a:t>
            </a:r>
            <a:r>
              <a:rPr dirty="0" sz="1450" spc="-10">
                <a:latin typeface="Times New Roman"/>
                <a:cs typeface="Times New Roman"/>
              </a:rPr>
              <a:t>fraction </a:t>
            </a:r>
            <a:r>
              <a:rPr dirty="0" sz="1450" spc="-5">
                <a:latin typeface="Times New Roman"/>
                <a:cs typeface="Times New Roman"/>
              </a:rPr>
              <a:t>of a  </a:t>
            </a:r>
            <a:r>
              <a:rPr dirty="0" sz="1450" spc="-10">
                <a:latin typeface="Times New Roman"/>
                <a:cs typeface="Times New Roman"/>
              </a:rPr>
              <a:t>second, and the next moment it was</a:t>
            </a:r>
            <a:r>
              <a:rPr dirty="0" sz="1450" spc="25">
                <a:latin typeface="Times New Roman"/>
                <a:cs typeface="Times New Roman"/>
              </a:rPr>
              <a:t> </a:t>
            </a:r>
            <a:r>
              <a:rPr dirty="0" sz="1450" spc="-10">
                <a:latin typeface="Times New Roman"/>
                <a:cs typeface="Times New Roman"/>
              </a:rPr>
              <a:t>gone.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There could </a:t>
            </a:r>
            <a:r>
              <a:rPr dirty="0" sz="1450" spc="-5">
                <a:latin typeface="Times New Roman"/>
                <a:cs typeface="Times New Roman"/>
              </a:rPr>
              <a:t>be no </a:t>
            </a:r>
            <a:r>
              <a:rPr dirty="0" sz="1450" spc="-10">
                <a:latin typeface="Times New Roman"/>
                <a:cs typeface="Times New Roman"/>
              </a:rPr>
              <a:t>mistake. The live eye that had been watching him through </a:t>
            </a:r>
            <a:r>
              <a:rPr dirty="0" sz="1450" spc="-5">
                <a:latin typeface="Times New Roman"/>
                <a:cs typeface="Times New Roman"/>
              </a:rPr>
              <a:t>a  </a:t>
            </a:r>
            <a:r>
              <a:rPr dirty="0" sz="1450" spc="-10">
                <a:latin typeface="Times New Roman"/>
                <a:cs typeface="Times New Roman"/>
              </a:rPr>
              <a:t>hole in the tapestry was gone. The firelight </a:t>
            </a:r>
            <a:r>
              <a:rPr dirty="0" sz="1450" spc="-5">
                <a:latin typeface="Times New Roman"/>
                <a:cs typeface="Times New Roman"/>
              </a:rPr>
              <a:t>no </a:t>
            </a:r>
            <a:r>
              <a:rPr dirty="0" sz="1450" spc="-10">
                <a:latin typeface="Times New Roman"/>
                <a:cs typeface="Times New Roman"/>
              </a:rPr>
              <a:t>longer shone </a:t>
            </a:r>
            <a:r>
              <a:rPr dirty="0" sz="1450" spc="-5">
                <a:latin typeface="Times New Roman"/>
                <a:cs typeface="Times New Roman"/>
              </a:rPr>
              <a:t>on a </a:t>
            </a:r>
            <a:r>
              <a:rPr dirty="0" sz="1450" spc="-10">
                <a:latin typeface="Times New Roman"/>
                <a:cs typeface="Times New Roman"/>
              </a:rPr>
              <a:t>reflecting  surface.</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And instantly Dick awoke to the terrors </a:t>
            </a:r>
            <a:r>
              <a:rPr dirty="0" sz="1450" spc="-5">
                <a:latin typeface="Times New Roman"/>
                <a:cs typeface="Times New Roman"/>
              </a:rPr>
              <a:t>of </a:t>
            </a:r>
            <a:r>
              <a:rPr dirty="0" sz="1450" spc="-10">
                <a:latin typeface="Times New Roman"/>
                <a:cs typeface="Times New Roman"/>
              </a:rPr>
              <a:t>his position. </a:t>
            </a:r>
            <a:r>
              <a:rPr dirty="0" sz="1450" spc="-20">
                <a:latin typeface="Times New Roman"/>
                <a:cs typeface="Times New Roman"/>
              </a:rPr>
              <a:t>Hatch’s </a:t>
            </a:r>
            <a:r>
              <a:rPr dirty="0" sz="1450" spc="-10">
                <a:latin typeface="Times New Roman"/>
                <a:cs typeface="Times New Roman"/>
              </a:rPr>
              <a:t>warning, the  mute signals </a:t>
            </a:r>
            <a:r>
              <a:rPr dirty="0" sz="1450" spc="-5">
                <a:latin typeface="Times New Roman"/>
                <a:cs typeface="Times New Roman"/>
              </a:rPr>
              <a:t>of </a:t>
            </a:r>
            <a:r>
              <a:rPr dirty="0" sz="1450" spc="-10">
                <a:latin typeface="Times New Roman"/>
                <a:cs typeface="Times New Roman"/>
              </a:rPr>
              <a:t>the priest, this eye that had observed him from the wall, ran  together in his mind. He saw </a:t>
            </a:r>
            <a:r>
              <a:rPr dirty="0" sz="1450" spc="-5">
                <a:latin typeface="Times New Roman"/>
                <a:cs typeface="Times New Roman"/>
              </a:rPr>
              <a:t>he </a:t>
            </a:r>
            <a:r>
              <a:rPr dirty="0" sz="1450" spc="-10">
                <a:latin typeface="Times New Roman"/>
                <a:cs typeface="Times New Roman"/>
              </a:rPr>
              <a:t>had been </a:t>
            </a:r>
            <a:r>
              <a:rPr dirty="0" sz="1450" spc="-5">
                <a:latin typeface="Times New Roman"/>
                <a:cs typeface="Times New Roman"/>
              </a:rPr>
              <a:t>put upon </a:t>
            </a:r>
            <a:r>
              <a:rPr dirty="0" sz="1450" spc="-10">
                <a:latin typeface="Times New Roman"/>
                <a:cs typeface="Times New Roman"/>
              </a:rPr>
              <a:t>his trial, that </a:t>
            </a:r>
            <a:r>
              <a:rPr dirty="0" sz="1450" spc="-5">
                <a:latin typeface="Times New Roman"/>
                <a:cs typeface="Times New Roman"/>
              </a:rPr>
              <a:t>he </a:t>
            </a:r>
            <a:r>
              <a:rPr dirty="0" sz="1450" spc="-10">
                <a:latin typeface="Times New Roman"/>
                <a:cs typeface="Times New Roman"/>
              </a:rPr>
              <a:t>had once  more betrayed his suspicions, and that, short </a:t>
            </a:r>
            <a:r>
              <a:rPr dirty="0" sz="1450" spc="-5">
                <a:latin typeface="Times New Roman"/>
                <a:cs typeface="Times New Roman"/>
              </a:rPr>
              <a:t>of </a:t>
            </a:r>
            <a:r>
              <a:rPr dirty="0" sz="1450" spc="-10">
                <a:latin typeface="Times New Roman"/>
                <a:cs typeface="Times New Roman"/>
              </a:rPr>
              <a:t>some miracle, </a:t>
            </a:r>
            <a:r>
              <a:rPr dirty="0" sz="1450" spc="-5">
                <a:latin typeface="Times New Roman"/>
                <a:cs typeface="Times New Roman"/>
              </a:rPr>
              <a:t>he </a:t>
            </a:r>
            <a:r>
              <a:rPr dirty="0" sz="1450" spc="-10">
                <a:latin typeface="Times New Roman"/>
                <a:cs typeface="Times New Roman"/>
              </a:rPr>
              <a:t>was</a:t>
            </a:r>
            <a:r>
              <a:rPr dirty="0" sz="1450" spc="90">
                <a:latin typeface="Times New Roman"/>
                <a:cs typeface="Times New Roman"/>
              </a:rPr>
              <a:t> </a:t>
            </a:r>
            <a:r>
              <a:rPr dirty="0" sz="1450" spc="-10">
                <a:latin typeface="Times New Roman"/>
                <a:cs typeface="Times New Roman"/>
              </a:rPr>
              <a:t>lost.</a:t>
            </a:r>
            <a:endParaRPr sz="1450">
              <a:latin typeface="Times New Roman"/>
              <a:cs typeface="Times New Roman"/>
            </a:endParaRPr>
          </a:p>
          <a:p>
            <a:pPr algn="just" marL="12700" marR="13335">
              <a:lnSpc>
                <a:spcPts val="1730"/>
              </a:lnSpc>
              <a:spcBef>
                <a:spcPts val="570"/>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cannot get me forth </a:t>
            </a:r>
            <a:r>
              <a:rPr dirty="0" sz="1450" spc="-5">
                <a:latin typeface="Times New Roman"/>
                <a:cs typeface="Times New Roman"/>
              </a:rPr>
              <a:t>out of </a:t>
            </a:r>
            <a:r>
              <a:rPr dirty="0" sz="1450" spc="-10">
                <a:latin typeface="Times New Roman"/>
                <a:cs typeface="Times New Roman"/>
              </a:rPr>
              <a:t>this house,” </a:t>
            </a:r>
            <a:r>
              <a:rPr dirty="0" sz="1450" spc="-5">
                <a:latin typeface="Times New Roman"/>
                <a:cs typeface="Times New Roman"/>
              </a:rPr>
              <a:t>he </a:t>
            </a:r>
            <a:r>
              <a:rPr dirty="0" sz="1450" spc="-10">
                <a:latin typeface="Times New Roman"/>
                <a:cs typeface="Times New Roman"/>
              </a:rPr>
              <a:t>thought, “I am </a:t>
            </a:r>
            <a:r>
              <a:rPr dirty="0" sz="1450" spc="-5">
                <a:latin typeface="Times New Roman"/>
                <a:cs typeface="Times New Roman"/>
              </a:rPr>
              <a:t>a </a:t>
            </a:r>
            <a:r>
              <a:rPr dirty="0" sz="1450" spc="-10">
                <a:latin typeface="Times New Roman"/>
                <a:cs typeface="Times New Roman"/>
              </a:rPr>
              <a:t>dead man!  And this </a:t>
            </a:r>
            <a:r>
              <a:rPr dirty="0" sz="1450" spc="-5">
                <a:latin typeface="Times New Roman"/>
                <a:cs typeface="Times New Roman"/>
              </a:rPr>
              <a:t>poor </a:t>
            </a:r>
            <a:r>
              <a:rPr dirty="0" sz="1450" spc="-10">
                <a:latin typeface="Times New Roman"/>
                <a:cs typeface="Times New Roman"/>
              </a:rPr>
              <a:t>Matcham, too—to what </a:t>
            </a:r>
            <a:r>
              <a:rPr dirty="0" sz="1450" spc="-5">
                <a:latin typeface="Times New Roman"/>
                <a:cs typeface="Times New Roman"/>
              </a:rPr>
              <a:t>a </a:t>
            </a:r>
            <a:r>
              <a:rPr dirty="0" sz="1450" spc="-15">
                <a:latin typeface="Times New Roman"/>
                <a:cs typeface="Times New Roman"/>
              </a:rPr>
              <a:t>cockatrice’s </a:t>
            </a:r>
            <a:r>
              <a:rPr dirty="0" sz="1450" spc="-10">
                <a:latin typeface="Times New Roman"/>
                <a:cs typeface="Times New Roman"/>
              </a:rPr>
              <a:t>nest have </a:t>
            </a:r>
            <a:r>
              <a:rPr dirty="0" sz="1450" spc="-5">
                <a:latin typeface="Times New Roman"/>
                <a:cs typeface="Times New Roman"/>
              </a:rPr>
              <a:t>I not </a:t>
            </a:r>
            <a:r>
              <a:rPr dirty="0" sz="1450" spc="-10">
                <a:latin typeface="Times New Roman"/>
                <a:cs typeface="Times New Roman"/>
              </a:rPr>
              <a:t>led</a:t>
            </a:r>
            <a:r>
              <a:rPr dirty="0" sz="1450" spc="7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He was still so thinking, when there came </a:t>
            </a:r>
            <a:r>
              <a:rPr dirty="0" sz="1450" spc="-5">
                <a:latin typeface="Times New Roman"/>
                <a:cs typeface="Times New Roman"/>
              </a:rPr>
              <a:t>one </a:t>
            </a:r>
            <a:r>
              <a:rPr dirty="0" sz="1450" spc="-10">
                <a:latin typeface="Times New Roman"/>
                <a:cs typeface="Times New Roman"/>
              </a:rPr>
              <a:t>in haste, to bid him help in  changing his arms, his clothing, and his two </a:t>
            </a:r>
            <a:r>
              <a:rPr dirty="0" sz="1450" spc="-5">
                <a:latin typeface="Times New Roman"/>
                <a:cs typeface="Times New Roman"/>
              </a:rPr>
              <a:t>or </a:t>
            </a:r>
            <a:r>
              <a:rPr dirty="0" sz="1450" spc="-10">
                <a:latin typeface="Times New Roman"/>
                <a:cs typeface="Times New Roman"/>
              </a:rPr>
              <a:t>three </a:t>
            </a:r>
            <a:r>
              <a:rPr dirty="0" sz="1450" spc="-5">
                <a:latin typeface="Times New Roman"/>
                <a:cs typeface="Times New Roman"/>
              </a:rPr>
              <a:t>books,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new</a:t>
            </a:r>
            <a:r>
              <a:rPr dirty="0" sz="1450" spc="130">
                <a:latin typeface="Times New Roman"/>
                <a:cs typeface="Times New Roman"/>
              </a:rPr>
              <a:t> </a:t>
            </a:r>
            <a:r>
              <a:rPr dirty="0" sz="1450" spc="-20">
                <a:latin typeface="Times New Roman"/>
                <a:cs typeface="Times New Roman"/>
              </a:rPr>
              <a:t>chamber.</a:t>
            </a:r>
            <a:endParaRPr sz="1450">
              <a:latin typeface="Times New Roman"/>
              <a:cs typeface="Times New Roman"/>
            </a:endParaRPr>
          </a:p>
          <a:p>
            <a:pPr marL="12700" marR="987425">
              <a:lnSpc>
                <a:spcPts val="2300"/>
              </a:lnSpc>
              <a:spcBef>
                <a:spcPts val="120"/>
              </a:spcBef>
            </a:pPr>
            <a:r>
              <a:rPr dirty="0" sz="1450" spc="-10">
                <a:latin typeface="Times New Roman"/>
                <a:cs typeface="Times New Roman"/>
              </a:rPr>
              <a:t>“A new chamber?” </a:t>
            </a:r>
            <a:r>
              <a:rPr dirty="0" sz="1450" spc="-5">
                <a:latin typeface="Times New Roman"/>
                <a:cs typeface="Times New Roman"/>
              </a:rPr>
              <a:t>he </a:t>
            </a:r>
            <a:r>
              <a:rPr dirty="0" sz="1450" spc="-10">
                <a:latin typeface="Times New Roman"/>
                <a:cs typeface="Times New Roman"/>
              </a:rPr>
              <a:t>repeated. “Wherefore so? What chamber?”  </a:t>
            </a:r>
            <a:r>
              <a:rPr dirty="0" sz="1450" spc="-20">
                <a:latin typeface="Times New Roman"/>
                <a:cs typeface="Times New Roman"/>
              </a:rPr>
              <a:t>“’Tis </a:t>
            </a:r>
            <a:r>
              <a:rPr dirty="0" sz="1450" spc="-5">
                <a:latin typeface="Times New Roman"/>
                <a:cs typeface="Times New Roman"/>
              </a:rPr>
              <a:t>one </a:t>
            </a:r>
            <a:r>
              <a:rPr dirty="0" sz="1450" spc="-10">
                <a:latin typeface="Times New Roman"/>
                <a:cs typeface="Times New Roman"/>
              </a:rPr>
              <a:t>above the chapel,” answered the</a:t>
            </a:r>
            <a:r>
              <a:rPr dirty="0" sz="1450" spc="40">
                <a:latin typeface="Times New Roman"/>
                <a:cs typeface="Times New Roman"/>
              </a:rPr>
              <a:t> </a:t>
            </a:r>
            <a:r>
              <a:rPr dirty="0" sz="1450" spc="-20">
                <a:latin typeface="Times New Roman"/>
                <a:cs typeface="Times New Roman"/>
              </a:rPr>
              <a:t>messenger.</a:t>
            </a:r>
            <a:endParaRPr sz="1450">
              <a:latin typeface="Times New Roman"/>
              <a:cs typeface="Times New Roman"/>
            </a:endParaRPr>
          </a:p>
          <a:p>
            <a:pPr marL="12700">
              <a:lnSpc>
                <a:spcPct val="100000"/>
              </a:lnSpc>
              <a:spcBef>
                <a:spcPts val="395"/>
              </a:spcBef>
            </a:pPr>
            <a:r>
              <a:rPr dirty="0" sz="1450" spc="-10">
                <a:latin typeface="Times New Roman"/>
                <a:cs typeface="Times New Roman"/>
              </a:rPr>
              <a:t>“It hath stood long </a:t>
            </a:r>
            <a:r>
              <a:rPr dirty="0" sz="1450" spc="-20">
                <a:latin typeface="Times New Roman"/>
                <a:cs typeface="Times New Roman"/>
              </a:rPr>
              <a:t>empty,” </a:t>
            </a:r>
            <a:r>
              <a:rPr dirty="0" sz="1450" spc="-10">
                <a:latin typeface="Times New Roman"/>
                <a:cs typeface="Times New Roman"/>
              </a:rPr>
              <a:t>said Dick, musing. “What manner </a:t>
            </a:r>
            <a:r>
              <a:rPr dirty="0" sz="1450" spc="-5">
                <a:latin typeface="Times New Roman"/>
                <a:cs typeface="Times New Roman"/>
              </a:rPr>
              <a:t>of </a:t>
            </a:r>
            <a:r>
              <a:rPr dirty="0" sz="1450" spc="-10">
                <a:latin typeface="Times New Roman"/>
                <a:cs typeface="Times New Roman"/>
              </a:rPr>
              <a:t>room is</a:t>
            </a:r>
            <a:r>
              <a:rPr dirty="0" sz="1450" spc="12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985">
              <a:lnSpc>
                <a:spcPts val="1730"/>
              </a:lnSpc>
              <a:spcBef>
                <a:spcPts val="630"/>
              </a:spcBef>
            </a:pPr>
            <a:r>
              <a:rPr dirty="0" sz="1450" spc="-30">
                <a:latin typeface="Times New Roman"/>
                <a:cs typeface="Times New Roman"/>
              </a:rPr>
              <a:t>“Nay, </a:t>
            </a:r>
            <a:r>
              <a:rPr dirty="0" sz="1450" spc="-5">
                <a:latin typeface="Times New Roman"/>
                <a:cs typeface="Times New Roman"/>
              </a:rPr>
              <a:t>a </a:t>
            </a:r>
            <a:r>
              <a:rPr dirty="0" sz="1450" spc="-10">
                <a:latin typeface="Times New Roman"/>
                <a:cs typeface="Times New Roman"/>
              </a:rPr>
              <a:t>brave room,” returned the man. “But yet”—lowering his voice—“they  call it</a:t>
            </a:r>
            <a:r>
              <a:rPr dirty="0" sz="1450" spc="-5">
                <a:latin typeface="Times New Roman"/>
                <a:cs typeface="Times New Roman"/>
              </a:rPr>
              <a:t> </a:t>
            </a:r>
            <a:r>
              <a:rPr dirty="0" sz="1450" spc="-10">
                <a:latin typeface="Times New Roman"/>
                <a:cs typeface="Times New Roman"/>
              </a:rPr>
              <a:t>haunted.”</a:t>
            </a:r>
            <a:endParaRPr sz="1450">
              <a:latin typeface="Times New Roman"/>
              <a:cs typeface="Times New Roman"/>
            </a:endParaRPr>
          </a:p>
          <a:p>
            <a:pPr algn="just" marL="12700" marR="12700">
              <a:lnSpc>
                <a:spcPts val="1730"/>
              </a:lnSpc>
              <a:spcBef>
                <a:spcPts val="575"/>
              </a:spcBef>
            </a:pPr>
            <a:r>
              <a:rPr dirty="0" sz="1450" spc="-10">
                <a:latin typeface="Times New Roman"/>
                <a:cs typeface="Times New Roman"/>
              </a:rPr>
              <a:t>“Haunted?” repeated Dick, with </a:t>
            </a:r>
            <a:r>
              <a:rPr dirty="0" sz="1450" spc="-5">
                <a:latin typeface="Times New Roman"/>
                <a:cs typeface="Times New Roman"/>
              </a:rPr>
              <a:t>a </a:t>
            </a:r>
            <a:r>
              <a:rPr dirty="0" sz="1450" spc="-10">
                <a:latin typeface="Times New Roman"/>
                <a:cs typeface="Times New Roman"/>
              </a:rPr>
              <a:t>chill. “I have </a:t>
            </a:r>
            <a:r>
              <a:rPr dirty="0" sz="1450" spc="-5">
                <a:latin typeface="Times New Roman"/>
                <a:cs typeface="Times New Roman"/>
              </a:rPr>
              <a:t>not </a:t>
            </a:r>
            <a:r>
              <a:rPr dirty="0" sz="1450" spc="-10">
                <a:latin typeface="Times New Roman"/>
                <a:cs typeface="Times New Roman"/>
              </a:rPr>
              <a:t>heard </a:t>
            </a:r>
            <a:r>
              <a:rPr dirty="0" sz="1450" spc="-5">
                <a:latin typeface="Times New Roman"/>
                <a:cs typeface="Times New Roman"/>
              </a:rPr>
              <a:t>of </a:t>
            </a:r>
            <a:r>
              <a:rPr dirty="0" sz="1450" spc="-10">
                <a:latin typeface="Times New Roman"/>
                <a:cs typeface="Times New Roman"/>
              </a:rPr>
              <a:t>it. </a:t>
            </a:r>
            <a:r>
              <a:rPr dirty="0" sz="1450" spc="-35">
                <a:latin typeface="Times New Roman"/>
                <a:cs typeface="Times New Roman"/>
              </a:rPr>
              <a:t>Nay, </a:t>
            </a:r>
            <a:r>
              <a:rPr dirty="0" sz="1450" spc="-10">
                <a:latin typeface="Times New Roman"/>
                <a:cs typeface="Times New Roman"/>
              </a:rPr>
              <a:t>then, and  </a:t>
            </a:r>
            <a:r>
              <a:rPr dirty="0" sz="1450" spc="-5">
                <a:latin typeface="Times New Roman"/>
                <a:cs typeface="Times New Roman"/>
              </a:rPr>
              <a:t>by</a:t>
            </a:r>
            <a:r>
              <a:rPr dirty="0" sz="1450" spc="-10">
                <a:latin typeface="Times New Roman"/>
                <a:cs typeface="Times New Roman"/>
              </a:rPr>
              <a:t> whom?”</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The messenger looked about him; and then, in </a:t>
            </a:r>
            <a:r>
              <a:rPr dirty="0" sz="1450" spc="-5">
                <a:latin typeface="Times New Roman"/>
                <a:cs typeface="Times New Roman"/>
              </a:rPr>
              <a:t>a </a:t>
            </a:r>
            <a:r>
              <a:rPr dirty="0" sz="1450" spc="-10">
                <a:latin typeface="Times New Roman"/>
                <a:cs typeface="Times New Roman"/>
              </a:rPr>
              <a:t>low </a:t>
            </a:r>
            <a:r>
              <a:rPr dirty="0" sz="1450" spc="-15">
                <a:latin typeface="Times New Roman"/>
                <a:cs typeface="Times New Roman"/>
              </a:rPr>
              <a:t>whisper, </a:t>
            </a:r>
            <a:r>
              <a:rPr dirty="0" sz="1450" spc="-10">
                <a:latin typeface="Times New Roman"/>
                <a:cs typeface="Times New Roman"/>
              </a:rPr>
              <a:t>“By the sacrist  </a:t>
            </a:r>
            <a:r>
              <a:rPr dirty="0" sz="1450" spc="-5">
                <a:latin typeface="Times New Roman"/>
                <a:cs typeface="Times New Roman"/>
              </a:rPr>
              <a:t>of </a:t>
            </a:r>
            <a:r>
              <a:rPr dirty="0" sz="1450" spc="-10">
                <a:latin typeface="Times New Roman"/>
                <a:cs typeface="Times New Roman"/>
              </a:rPr>
              <a:t>St. </a:t>
            </a:r>
            <a:r>
              <a:rPr dirty="0" sz="1450" spc="-20">
                <a:latin typeface="Times New Roman"/>
                <a:cs typeface="Times New Roman"/>
              </a:rPr>
              <a:t>John’s,” </a:t>
            </a:r>
            <a:r>
              <a:rPr dirty="0" sz="1450" spc="-5">
                <a:latin typeface="Times New Roman"/>
                <a:cs typeface="Times New Roman"/>
              </a:rPr>
              <a:t>he </a:t>
            </a:r>
            <a:r>
              <a:rPr dirty="0" sz="1450" spc="-10">
                <a:latin typeface="Times New Roman"/>
                <a:cs typeface="Times New Roman"/>
              </a:rPr>
              <a:t>said. “They had him there to sleep </a:t>
            </a:r>
            <a:r>
              <a:rPr dirty="0" sz="1450" spc="-5">
                <a:latin typeface="Times New Roman"/>
                <a:cs typeface="Times New Roman"/>
              </a:rPr>
              <a:t>one </a:t>
            </a:r>
            <a:r>
              <a:rPr dirty="0" sz="1450" spc="-10">
                <a:latin typeface="Times New Roman"/>
                <a:cs typeface="Times New Roman"/>
              </a:rPr>
              <a:t>night, and in the  morning—whew!—he was gone. The devil had taken him, they said; the more  betoken, </a:t>
            </a:r>
            <a:r>
              <a:rPr dirty="0" sz="1450" spc="-5">
                <a:latin typeface="Times New Roman"/>
                <a:cs typeface="Times New Roman"/>
              </a:rPr>
              <a:t>he </a:t>
            </a:r>
            <a:r>
              <a:rPr dirty="0" sz="1450" spc="-10">
                <a:latin typeface="Times New Roman"/>
                <a:cs typeface="Times New Roman"/>
              </a:rPr>
              <a:t>had drunk late the </a:t>
            </a:r>
            <a:r>
              <a:rPr dirty="0" sz="1450" spc="-5">
                <a:latin typeface="Times New Roman"/>
                <a:cs typeface="Times New Roman"/>
              </a:rPr>
              <a:t>night</a:t>
            </a:r>
            <a:r>
              <a:rPr dirty="0" sz="1450" spc="20">
                <a:latin typeface="Times New Roman"/>
                <a:cs typeface="Times New Roman"/>
              </a:rPr>
              <a:t> </a:t>
            </a:r>
            <a:r>
              <a:rPr dirty="0" sz="1450" spc="-10">
                <a:latin typeface="Times New Roman"/>
                <a:cs typeface="Times New Roman"/>
              </a:rPr>
              <a:t>before.”</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Dick followed the man with black</a:t>
            </a:r>
            <a:r>
              <a:rPr dirty="0" sz="1450" spc="20">
                <a:latin typeface="Times New Roman"/>
                <a:cs typeface="Times New Roman"/>
              </a:rPr>
              <a:t> </a:t>
            </a:r>
            <a:r>
              <a:rPr dirty="0" sz="1450" spc="-10">
                <a:latin typeface="Times New Roman"/>
                <a:cs typeface="Times New Roman"/>
              </a:rPr>
              <a:t>forebodings.</a:t>
            </a:r>
            <a:endParaRPr sz="1450">
              <a:latin typeface="Times New Roman"/>
              <a:cs typeface="Times New Roman"/>
            </a:endParaRPr>
          </a:p>
          <a:p>
            <a:pPr>
              <a:lnSpc>
                <a:spcPct val="100000"/>
              </a:lnSpc>
            </a:pPr>
            <a:endParaRPr sz="1600">
              <a:latin typeface="Times New Roman"/>
              <a:cs typeface="Times New Roman"/>
            </a:endParaRPr>
          </a:p>
          <a:p>
            <a:pPr>
              <a:lnSpc>
                <a:spcPct val="100000"/>
              </a:lnSpc>
            </a:pPr>
            <a:endParaRPr sz="1900">
              <a:latin typeface="Times New Roman"/>
              <a:cs typeface="Times New Roman"/>
            </a:endParaRPr>
          </a:p>
          <a:p>
            <a:pPr algn="ctr">
              <a:lnSpc>
                <a:spcPct val="100000"/>
              </a:lnSpc>
            </a:pPr>
            <a:r>
              <a:rPr dirty="0" sz="1450" spc="-15" b="1">
                <a:latin typeface="Times New Roman"/>
                <a:cs typeface="Times New Roman"/>
              </a:rPr>
              <a:t>CHAPTER </a:t>
            </a:r>
            <a:r>
              <a:rPr dirty="0" sz="1450" spc="-10" b="1">
                <a:latin typeface="Times New Roman"/>
                <a:cs typeface="Times New Roman"/>
              </a:rPr>
              <a:t>III—THE </a:t>
            </a:r>
            <a:r>
              <a:rPr dirty="0" sz="1450" spc="-15" b="1">
                <a:latin typeface="Times New Roman"/>
                <a:cs typeface="Times New Roman"/>
              </a:rPr>
              <a:t>ROOM OVER </a:t>
            </a:r>
            <a:r>
              <a:rPr dirty="0" sz="1450" spc="-10" b="1">
                <a:latin typeface="Times New Roman"/>
                <a:cs typeface="Times New Roman"/>
              </a:rPr>
              <a:t>THE</a:t>
            </a:r>
            <a:r>
              <a:rPr dirty="0" sz="1450" spc="25" b="1">
                <a:latin typeface="Times New Roman"/>
                <a:cs typeface="Times New Roman"/>
              </a:rPr>
              <a:t> </a:t>
            </a:r>
            <a:r>
              <a:rPr dirty="0" sz="1450" spc="-15" b="1">
                <a:latin typeface="Times New Roman"/>
                <a:cs typeface="Times New Roman"/>
              </a:rPr>
              <a:t>CHAPEL</a:t>
            </a:r>
            <a:endParaRPr sz="1450">
              <a:latin typeface="Times New Roman"/>
              <a:cs typeface="Times New Roman"/>
            </a:endParaRPr>
          </a:p>
          <a:p>
            <a:pPr>
              <a:lnSpc>
                <a:spcPct val="100000"/>
              </a:lnSpc>
            </a:pPr>
            <a:endParaRPr sz="2050">
              <a:latin typeface="Times New Roman"/>
              <a:cs typeface="Times New Roman"/>
            </a:endParaRPr>
          </a:p>
          <a:p>
            <a:pPr algn="just" marL="12700" marR="9525">
              <a:lnSpc>
                <a:spcPts val="1730"/>
              </a:lnSpc>
            </a:pPr>
            <a:r>
              <a:rPr dirty="0" sz="1450" spc="-10">
                <a:latin typeface="Times New Roman"/>
                <a:cs typeface="Times New Roman"/>
              </a:rPr>
              <a:t>From the battlements nothing further was observed. The sun journeyed  westward, and at last went down; </a:t>
            </a:r>
            <a:r>
              <a:rPr dirty="0" sz="1450" spc="-5">
                <a:latin typeface="Times New Roman"/>
                <a:cs typeface="Times New Roman"/>
              </a:rPr>
              <a:t>but, </a:t>
            </a:r>
            <a:r>
              <a:rPr dirty="0" sz="1450" spc="-10">
                <a:latin typeface="Times New Roman"/>
                <a:cs typeface="Times New Roman"/>
              </a:rPr>
              <a:t>to the eyes </a:t>
            </a:r>
            <a:r>
              <a:rPr dirty="0" sz="1450" spc="-5">
                <a:latin typeface="Times New Roman"/>
                <a:cs typeface="Times New Roman"/>
              </a:rPr>
              <a:t>of </a:t>
            </a:r>
            <a:r>
              <a:rPr dirty="0" sz="1450" spc="-10">
                <a:latin typeface="Times New Roman"/>
                <a:cs typeface="Times New Roman"/>
              </a:rPr>
              <a:t>all these eager sentinels,  </a:t>
            </a:r>
            <a:r>
              <a:rPr dirty="0" sz="1450" spc="-5">
                <a:latin typeface="Times New Roman"/>
                <a:cs typeface="Times New Roman"/>
              </a:rPr>
              <a:t>no </a:t>
            </a:r>
            <a:r>
              <a:rPr dirty="0" sz="1450" spc="-10">
                <a:latin typeface="Times New Roman"/>
                <a:cs typeface="Times New Roman"/>
              </a:rPr>
              <a:t>living thing appeared in the neighbourhood </a:t>
            </a:r>
            <a:r>
              <a:rPr dirty="0" sz="1450" spc="-5">
                <a:latin typeface="Times New Roman"/>
                <a:cs typeface="Times New Roman"/>
              </a:rPr>
              <a:t>of </a:t>
            </a:r>
            <a:r>
              <a:rPr dirty="0" sz="1450" spc="-15">
                <a:latin typeface="Times New Roman"/>
                <a:cs typeface="Times New Roman"/>
              </a:rPr>
              <a:t>Tunstall</a:t>
            </a:r>
            <a:r>
              <a:rPr dirty="0" sz="1450" spc="4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When the </a:t>
            </a:r>
            <a:r>
              <a:rPr dirty="0" sz="1450" spc="-5">
                <a:latin typeface="Times New Roman"/>
                <a:cs typeface="Times New Roman"/>
              </a:rPr>
              <a:t>night </a:t>
            </a:r>
            <a:r>
              <a:rPr dirty="0" sz="1450" spc="-10">
                <a:latin typeface="Times New Roman"/>
                <a:cs typeface="Times New Roman"/>
              </a:rPr>
              <a:t>was at length fairly come, Throgmorton was led to </a:t>
            </a:r>
            <a:r>
              <a:rPr dirty="0" sz="1450" spc="-5">
                <a:latin typeface="Times New Roman"/>
                <a:cs typeface="Times New Roman"/>
              </a:rPr>
              <a:t>a </a:t>
            </a:r>
            <a:r>
              <a:rPr dirty="0" sz="1450" spc="-10">
                <a:latin typeface="Times New Roman"/>
                <a:cs typeface="Times New Roman"/>
              </a:rPr>
              <a:t>room  overlooking an angle </a:t>
            </a:r>
            <a:r>
              <a:rPr dirty="0" sz="1450" spc="-5">
                <a:latin typeface="Times New Roman"/>
                <a:cs typeface="Times New Roman"/>
              </a:rPr>
              <a:t>of </a:t>
            </a:r>
            <a:r>
              <a:rPr dirty="0" sz="1450" spc="-10">
                <a:latin typeface="Times New Roman"/>
                <a:cs typeface="Times New Roman"/>
              </a:rPr>
              <a:t>the moat. Thence </a:t>
            </a:r>
            <a:r>
              <a:rPr dirty="0" sz="1450" spc="-5">
                <a:latin typeface="Times New Roman"/>
                <a:cs typeface="Times New Roman"/>
              </a:rPr>
              <a:t>he </a:t>
            </a:r>
            <a:r>
              <a:rPr dirty="0" sz="1450" spc="-10">
                <a:latin typeface="Times New Roman"/>
                <a:cs typeface="Times New Roman"/>
              </a:rPr>
              <a:t>was lowered with every  precaution; the ripple </a:t>
            </a:r>
            <a:r>
              <a:rPr dirty="0" sz="1450" spc="-5">
                <a:latin typeface="Times New Roman"/>
                <a:cs typeface="Times New Roman"/>
              </a:rPr>
              <a:t>of </a:t>
            </a:r>
            <a:r>
              <a:rPr dirty="0" sz="1450" spc="-10">
                <a:latin typeface="Times New Roman"/>
                <a:cs typeface="Times New Roman"/>
              </a:rPr>
              <a:t>his swimming was audible for </a:t>
            </a:r>
            <a:r>
              <a:rPr dirty="0" sz="1450" spc="-5">
                <a:latin typeface="Times New Roman"/>
                <a:cs typeface="Times New Roman"/>
              </a:rPr>
              <a:t>a </a:t>
            </a:r>
            <a:r>
              <a:rPr dirty="0" sz="1450" spc="-10">
                <a:latin typeface="Times New Roman"/>
                <a:cs typeface="Times New Roman"/>
              </a:rPr>
              <a:t>brief period; then </a:t>
            </a:r>
            <a:r>
              <a:rPr dirty="0" sz="1450" spc="-5">
                <a:latin typeface="Times New Roman"/>
                <a:cs typeface="Times New Roman"/>
              </a:rPr>
              <a:t>a  </a:t>
            </a:r>
            <a:r>
              <a:rPr dirty="0" sz="1450" spc="-10">
                <a:latin typeface="Times New Roman"/>
                <a:cs typeface="Times New Roman"/>
              </a:rPr>
              <a:t>black figure was observed to land </a:t>
            </a:r>
            <a:r>
              <a:rPr dirty="0" sz="1450" spc="-5">
                <a:latin typeface="Times New Roman"/>
                <a:cs typeface="Times New Roman"/>
              </a:rPr>
              <a:t>by </a:t>
            </a:r>
            <a:r>
              <a:rPr dirty="0" sz="1450" spc="-10">
                <a:latin typeface="Times New Roman"/>
                <a:cs typeface="Times New Roman"/>
              </a:rPr>
              <a:t>the branches </a:t>
            </a:r>
            <a:r>
              <a:rPr dirty="0" sz="1450" spc="-5">
                <a:latin typeface="Times New Roman"/>
                <a:cs typeface="Times New Roman"/>
              </a:rPr>
              <a:t>of a </a:t>
            </a:r>
            <a:r>
              <a:rPr dirty="0" sz="1450" spc="-10">
                <a:latin typeface="Times New Roman"/>
                <a:cs typeface="Times New Roman"/>
              </a:rPr>
              <a:t>willow and crawl away  among the grass. For some half </a:t>
            </a:r>
            <a:r>
              <a:rPr dirty="0" sz="1450" spc="-5">
                <a:latin typeface="Times New Roman"/>
                <a:cs typeface="Times New Roman"/>
              </a:rPr>
              <a:t>hour </a:t>
            </a:r>
            <a:r>
              <a:rPr dirty="0" sz="1450" spc="-10">
                <a:latin typeface="Times New Roman"/>
                <a:cs typeface="Times New Roman"/>
              </a:rPr>
              <a:t>Sir Daniel and Hatch stood</a:t>
            </a:r>
            <a:r>
              <a:rPr dirty="0" sz="1450" spc="114">
                <a:latin typeface="Times New Roman"/>
                <a:cs typeface="Times New Roman"/>
              </a:rPr>
              <a:t> </a:t>
            </a:r>
            <a:r>
              <a:rPr dirty="0" sz="1450" spc="-10">
                <a:latin typeface="Times New Roman"/>
                <a:cs typeface="Times New Roman"/>
              </a:rPr>
              <a:t>eagerly</a:t>
            </a:r>
            <a:endParaRPr sz="145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244965"/>
          </a:xfrm>
          <a:prstGeom prst="rect">
            <a:avLst/>
          </a:prstGeom>
        </p:spPr>
        <p:txBody>
          <a:bodyPr wrap="square" lIns="0" tIns="12700" rIns="0" bIns="0" rtlCol="0" vert="horz">
            <a:spAutoFit/>
          </a:bodyPr>
          <a:lstStyle/>
          <a:p>
            <a:pPr algn="just" marL="12700" marR="434975">
              <a:lnSpc>
                <a:spcPct val="132400"/>
              </a:lnSpc>
              <a:spcBef>
                <a:spcPts val="100"/>
              </a:spcBef>
            </a:pPr>
            <a:r>
              <a:rPr dirty="0" sz="1450" spc="-10">
                <a:latin typeface="Times New Roman"/>
                <a:cs typeface="Times New Roman"/>
              </a:rPr>
              <a:t>giving ear; </a:t>
            </a:r>
            <a:r>
              <a:rPr dirty="0" sz="1450" spc="-5">
                <a:latin typeface="Times New Roman"/>
                <a:cs typeface="Times New Roman"/>
              </a:rPr>
              <a:t>but </a:t>
            </a:r>
            <a:r>
              <a:rPr dirty="0" sz="1450" spc="-10">
                <a:latin typeface="Times New Roman"/>
                <a:cs typeface="Times New Roman"/>
              </a:rPr>
              <a:t>all remained quiet. The messenger had </a:t>
            </a:r>
            <a:r>
              <a:rPr dirty="0" sz="1450" spc="-5">
                <a:latin typeface="Times New Roman"/>
                <a:cs typeface="Times New Roman"/>
              </a:rPr>
              <a:t>got </a:t>
            </a:r>
            <a:r>
              <a:rPr dirty="0" sz="1450" spc="-10">
                <a:latin typeface="Times New Roman"/>
                <a:cs typeface="Times New Roman"/>
              </a:rPr>
              <a:t>away in </a:t>
            </a:r>
            <a:r>
              <a:rPr dirty="0" sz="1450" spc="-25">
                <a:latin typeface="Times New Roman"/>
                <a:cs typeface="Times New Roman"/>
              </a:rPr>
              <a:t>safety.  </a:t>
            </a:r>
            <a:r>
              <a:rPr dirty="0" sz="1450" spc="-10">
                <a:latin typeface="Times New Roman"/>
                <a:cs typeface="Times New Roman"/>
              </a:rPr>
              <a:t>Sir </a:t>
            </a:r>
            <a:r>
              <a:rPr dirty="0" sz="1450" spc="-20">
                <a:latin typeface="Times New Roman"/>
                <a:cs typeface="Times New Roman"/>
              </a:rPr>
              <a:t>Daniel’s </a:t>
            </a:r>
            <a:r>
              <a:rPr dirty="0" sz="1450" spc="-10">
                <a:latin typeface="Times New Roman"/>
                <a:cs typeface="Times New Roman"/>
              </a:rPr>
              <a:t>brow grew </a:t>
            </a:r>
            <a:r>
              <a:rPr dirty="0" sz="1450" spc="-20">
                <a:latin typeface="Times New Roman"/>
                <a:cs typeface="Times New Roman"/>
              </a:rPr>
              <a:t>clearer. </a:t>
            </a:r>
            <a:r>
              <a:rPr dirty="0" sz="1450" spc="-10">
                <a:latin typeface="Times New Roman"/>
                <a:cs typeface="Times New Roman"/>
              </a:rPr>
              <a:t>He turned to</a:t>
            </a:r>
            <a:r>
              <a:rPr dirty="0" sz="1450" spc="50">
                <a:latin typeface="Times New Roman"/>
                <a:cs typeface="Times New Roman"/>
              </a:rPr>
              <a:t> </a:t>
            </a:r>
            <a:r>
              <a:rPr dirty="0" sz="1450" spc="-10">
                <a:latin typeface="Times New Roman"/>
                <a:cs typeface="Times New Roman"/>
              </a:rPr>
              <a:t>Hatch.</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“Bennet,” </a:t>
            </a:r>
            <a:r>
              <a:rPr dirty="0" sz="1450" spc="-5">
                <a:latin typeface="Times New Roman"/>
                <a:cs typeface="Times New Roman"/>
              </a:rPr>
              <a:t>he </a:t>
            </a:r>
            <a:r>
              <a:rPr dirty="0" sz="1450" spc="-10">
                <a:latin typeface="Times New Roman"/>
                <a:cs typeface="Times New Roman"/>
              </a:rPr>
              <a:t>said, “this John Amend-All is </a:t>
            </a:r>
            <a:r>
              <a:rPr dirty="0" sz="1450" spc="-5">
                <a:latin typeface="Times New Roman"/>
                <a:cs typeface="Times New Roman"/>
              </a:rPr>
              <a:t>no </a:t>
            </a:r>
            <a:r>
              <a:rPr dirty="0" sz="1450" spc="-10">
                <a:latin typeface="Times New Roman"/>
                <a:cs typeface="Times New Roman"/>
              </a:rPr>
              <a:t>more than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ye </a:t>
            </a:r>
            <a:r>
              <a:rPr dirty="0" sz="1450" spc="-10">
                <a:latin typeface="Times New Roman"/>
                <a:cs typeface="Times New Roman"/>
              </a:rPr>
              <a:t>see. He  sleepeth. </a:t>
            </a:r>
            <a:r>
              <a:rPr dirty="0" sz="1450" spc="-70">
                <a:latin typeface="Times New Roman"/>
                <a:cs typeface="Times New Roman"/>
              </a:rPr>
              <a:t>We </a:t>
            </a:r>
            <a:r>
              <a:rPr dirty="0" sz="1450" spc="-10">
                <a:latin typeface="Times New Roman"/>
                <a:cs typeface="Times New Roman"/>
              </a:rPr>
              <a:t>will make </a:t>
            </a:r>
            <a:r>
              <a:rPr dirty="0" sz="1450" spc="-5">
                <a:latin typeface="Times New Roman"/>
                <a:cs typeface="Times New Roman"/>
              </a:rPr>
              <a:t>a good </a:t>
            </a:r>
            <a:r>
              <a:rPr dirty="0" sz="1450" spc="-10">
                <a:latin typeface="Times New Roman"/>
                <a:cs typeface="Times New Roman"/>
              </a:rPr>
              <a:t>end </a:t>
            </a:r>
            <a:r>
              <a:rPr dirty="0" sz="1450" spc="-5">
                <a:latin typeface="Times New Roman"/>
                <a:cs typeface="Times New Roman"/>
              </a:rPr>
              <a:t>of </a:t>
            </a:r>
            <a:r>
              <a:rPr dirty="0" sz="1450" spc="-10">
                <a:latin typeface="Times New Roman"/>
                <a:cs typeface="Times New Roman"/>
              </a:rPr>
              <a:t>him, </a:t>
            </a:r>
            <a:r>
              <a:rPr dirty="0" sz="1450" spc="-5">
                <a:latin typeface="Times New Roman"/>
                <a:cs typeface="Times New Roman"/>
              </a:rPr>
              <a:t>go</a:t>
            </a:r>
            <a:r>
              <a:rPr dirty="0" sz="1450" spc="85">
                <a:latin typeface="Times New Roman"/>
                <a:cs typeface="Times New Roman"/>
              </a:rPr>
              <a:t> </a:t>
            </a:r>
            <a:r>
              <a:rPr dirty="0" sz="1450" spc="-10">
                <a:latin typeface="Times New Roman"/>
                <a:cs typeface="Times New Roman"/>
              </a:rPr>
              <a:t>to!”</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All the afternoon and evening, Dick had been ordered hither and </a:t>
            </a:r>
            <a:r>
              <a:rPr dirty="0" sz="1450" spc="-15">
                <a:latin typeface="Times New Roman"/>
                <a:cs typeface="Times New Roman"/>
              </a:rPr>
              <a:t>thither, </a:t>
            </a:r>
            <a:r>
              <a:rPr dirty="0" sz="1450" spc="-5">
                <a:latin typeface="Times New Roman"/>
                <a:cs typeface="Times New Roman"/>
              </a:rPr>
              <a:t>one  </a:t>
            </a:r>
            <a:r>
              <a:rPr dirty="0" sz="1450" spc="-10">
                <a:latin typeface="Times New Roman"/>
                <a:cs typeface="Times New Roman"/>
              </a:rPr>
              <a:t>command following </a:t>
            </a:r>
            <a:r>
              <a:rPr dirty="0" sz="1450" spc="-15">
                <a:latin typeface="Times New Roman"/>
                <a:cs typeface="Times New Roman"/>
              </a:rPr>
              <a:t>another, </a:t>
            </a:r>
            <a:r>
              <a:rPr dirty="0" sz="1450" spc="-10">
                <a:latin typeface="Times New Roman"/>
                <a:cs typeface="Times New Roman"/>
              </a:rPr>
              <a:t>till </a:t>
            </a:r>
            <a:r>
              <a:rPr dirty="0" sz="1450" spc="-5">
                <a:latin typeface="Times New Roman"/>
                <a:cs typeface="Times New Roman"/>
              </a:rPr>
              <a:t>he </a:t>
            </a:r>
            <a:r>
              <a:rPr dirty="0" sz="1450" spc="-10">
                <a:latin typeface="Times New Roman"/>
                <a:cs typeface="Times New Roman"/>
              </a:rPr>
              <a:t>was bewildered with the number and the  hurry </a:t>
            </a:r>
            <a:r>
              <a:rPr dirty="0" sz="1450" spc="-5">
                <a:latin typeface="Times New Roman"/>
                <a:cs typeface="Times New Roman"/>
              </a:rPr>
              <a:t>of </a:t>
            </a:r>
            <a:r>
              <a:rPr dirty="0" sz="1450" spc="-10">
                <a:latin typeface="Times New Roman"/>
                <a:cs typeface="Times New Roman"/>
              </a:rPr>
              <a:t>commissions. All that time </a:t>
            </a:r>
            <a:r>
              <a:rPr dirty="0" sz="1450" spc="-5">
                <a:latin typeface="Times New Roman"/>
                <a:cs typeface="Times New Roman"/>
              </a:rPr>
              <a:t>he </a:t>
            </a:r>
            <a:r>
              <a:rPr dirty="0" sz="1450" spc="-10">
                <a:latin typeface="Times New Roman"/>
                <a:cs typeface="Times New Roman"/>
              </a:rPr>
              <a:t>had seen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Oliver, </a:t>
            </a:r>
            <a:r>
              <a:rPr dirty="0" sz="1450" spc="-10">
                <a:latin typeface="Times New Roman"/>
                <a:cs typeface="Times New Roman"/>
              </a:rPr>
              <a:t>and  nothing </a:t>
            </a:r>
            <a:r>
              <a:rPr dirty="0" sz="1450" spc="-5">
                <a:latin typeface="Times New Roman"/>
                <a:cs typeface="Times New Roman"/>
              </a:rPr>
              <a:t>of </a:t>
            </a:r>
            <a:r>
              <a:rPr dirty="0" sz="1450" spc="-10">
                <a:latin typeface="Times New Roman"/>
                <a:cs typeface="Times New Roman"/>
              </a:rPr>
              <a:t>Matcham; and yet both the priest and the </a:t>
            </a:r>
            <a:r>
              <a:rPr dirty="0" sz="1450" spc="-5">
                <a:latin typeface="Times New Roman"/>
                <a:cs typeface="Times New Roman"/>
              </a:rPr>
              <a:t>young </a:t>
            </a:r>
            <a:r>
              <a:rPr dirty="0" sz="1450" spc="-10">
                <a:latin typeface="Times New Roman"/>
                <a:cs typeface="Times New Roman"/>
              </a:rPr>
              <a:t>lad ran continually  in his mind. It was now his chief purpose to escape from </a:t>
            </a:r>
            <a:r>
              <a:rPr dirty="0" sz="1450" spc="-15">
                <a:latin typeface="Times New Roman"/>
                <a:cs typeface="Times New Roman"/>
              </a:rPr>
              <a:t>Tunstall </a:t>
            </a:r>
            <a:r>
              <a:rPr dirty="0" sz="1450" spc="-10">
                <a:latin typeface="Times New Roman"/>
                <a:cs typeface="Times New Roman"/>
              </a:rPr>
              <a:t>Moat House  as speedily as might be; and yet, before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he </a:t>
            </a:r>
            <a:r>
              <a:rPr dirty="0" sz="1450" spc="-10">
                <a:latin typeface="Times New Roman"/>
                <a:cs typeface="Times New Roman"/>
              </a:rPr>
              <a:t>desired </a:t>
            </a:r>
            <a:r>
              <a:rPr dirty="0" sz="1450" spc="-5">
                <a:latin typeface="Times New Roman"/>
                <a:cs typeface="Times New Roman"/>
              </a:rPr>
              <a:t>a </a:t>
            </a:r>
            <a:r>
              <a:rPr dirty="0" sz="1450" spc="-10">
                <a:latin typeface="Times New Roman"/>
                <a:cs typeface="Times New Roman"/>
              </a:rPr>
              <a:t>word with both  </a:t>
            </a:r>
            <a:r>
              <a:rPr dirty="0" sz="1450" spc="-5">
                <a:latin typeface="Times New Roman"/>
                <a:cs typeface="Times New Roman"/>
              </a:rPr>
              <a:t>of</a:t>
            </a:r>
            <a:r>
              <a:rPr dirty="0" sz="1450" spc="-10">
                <a:latin typeface="Times New Roman"/>
                <a:cs typeface="Times New Roman"/>
              </a:rPr>
              <a:t> these.</a:t>
            </a:r>
            <a:endParaRPr sz="1450">
              <a:latin typeface="Times New Roman"/>
              <a:cs typeface="Times New Roman"/>
            </a:endParaRPr>
          </a:p>
          <a:p>
            <a:pPr marL="12700" marR="6350">
              <a:lnSpc>
                <a:spcPts val="1730"/>
              </a:lnSpc>
              <a:spcBef>
                <a:spcPts val="565"/>
              </a:spcBef>
              <a:tabLst>
                <a:tab pos="4398645" algn="l"/>
                <a:tab pos="4960620" algn="l"/>
                <a:tab pos="5561965" algn="l"/>
              </a:tabLst>
            </a:pPr>
            <a:r>
              <a:rPr dirty="0" sz="1450" spc="-10">
                <a:latin typeface="Times New Roman"/>
                <a:cs typeface="Times New Roman"/>
              </a:rPr>
              <a:t>At length, with </a:t>
            </a:r>
            <a:r>
              <a:rPr dirty="0" sz="1450" spc="-5">
                <a:latin typeface="Times New Roman"/>
                <a:cs typeface="Times New Roman"/>
              </a:rPr>
              <a:t>a </a:t>
            </a:r>
            <a:r>
              <a:rPr dirty="0" sz="1450" spc="-10">
                <a:latin typeface="Times New Roman"/>
                <a:cs typeface="Times New Roman"/>
              </a:rPr>
              <a:t>lamp in </a:t>
            </a:r>
            <a:r>
              <a:rPr dirty="0" sz="1450" spc="-5">
                <a:latin typeface="Times New Roman"/>
                <a:cs typeface="Times New Roman"/>
              </a:rPr>
              <a:t>one </a:t>
            </a:r>
            <a:r>
              <a:rPr dirty="0" sz="1450" spc="-10">
                <a:latin typeface="Times New Roman"/>
                <a:cs typeface="Times New Roman"/>
              </a:rPr>
              <a:t>hand, </a:t>
            </a:r>
            <a:r>
              <a:rPr dirty="0" sz="1450" spc="-5">
                <a:latin typeface="Times New Roman"/>
                <a:cs typeface="Times New Roman"/>
              </a:rPr>
              <a:t>he </a:t>
            </a:r>
            <a:r>
              <a:rPr dirty="0" sz="1450" spc="-10">
                <a:latin typeface="Times New Roman"/>
                <a:cs typeface="Times New Roman"/>
              </a:rPr>
              <a:t>mounted to his new apartment. It was  </a:t>
            </a:r>
            <a:r>
              <a:rPr dirty="0" sz="1450" spc="-15">
                <a:latin typeface="Times New Roman"/>
                <a:cs typeface="Times New Roman"/>
              </a:rPr>
              <a:t>large, </a:t>
            </a:r>
            <a:r>
              <a:rPr dirty="0" sz="1450" spc="-30">
                <a:latin typeface="Times New Roman"/>
                <a:cs typeface="Times New Roman"/>
              </a:rPr>
              <a:t>low, </a:t>
            </a:r>
            <a:r>
              <a:rPr dirty="0" sz="1450" spc="-10">
                <a:latin typeface="Times New Roman"/>
                <a:cs typeface="Times New Roman"/>
              </a:rPr>
              <a:t>and somewhat dark. The window looked </a:t>
            </a:r>
            <a:r>
              <a:rPr dirty="0" sz="1450" spc="-5">
                <a:latin typeface="Times New Roman"/>
                <a:cs typeface="Times New Roman"/>
              </a:rPr>
              <a:t>upon </a:t>
            </a:r>
            <a:r>
              <a:rPr dirty="0" sz="1450" spc="-10">
                <a:latin typeface="Times New Roman"/>
                <a:cs typeface="Times New Roman"/>
              </a:rPr>
              <a:t>the moat, and  although it was so high </a:t>
            </a:r>
            <a:r>
              <a:rPr dirty="0" sz="1450" spc="-5">
                <a:latin typeface="Times New Roman"/>
                <a:cs typeface="Times New Roman"/>
              </a:rPr>
              <a:t>up, </a:t>
            </a:r>
            <a:r>
              <a:rPr dirty="0" sz="1450" spc="-10">
                <a:latin typeface="Times New Roman"/>
                <a:cs typeface="Times New Roman"/>
              </a:rPr>
              <a:t>it was heavily barred. The bed was luxurious, with  </a:t>
            </a:r>
            <a:r>
              <a:rPr dirty="0" sz="1450" spc="-5">
                <a:latin typeface="Times New Roman"/>
                <a:cs typeface="Times New Roman"/>
              </a:rPr>
              <a:t>one </a:t>
            </a:r>
            <a:r>
              <a:rPr dirty="0" sz="1450" spc="-10">
                <a:latin typeface="Times New Roman"/>
                <a:cs typeface="Times New Roman"/>
              </a:rPr>
              <a:t>pillow </a:t>
            </a:r>
            <a:r>
              <a:rPr dirty="0" sz="1450" spc="-5">
                <a:latin typeface="Times New Roman"/>
                <a:cs typeface="Times New Roman"/>
              </a:rPr>
              <a:t>of </a:t>
            </a:r>
            <a:r>
              <a:rPr dirty="0" sz="1450" spc="-10">
                <a:latin typeface="Times New Roman"/>
                <a:cs typeface="Times New Roman"/>
              </a:rPr>
              <a:t>down and </a:t>
            </a:r>
            <a:r>
              <a:rPr dirty="0" sz="1450" spc="-5">
                <a:latin typeface="Times New Roman"/>
                <a:cs typeface="Times New Roman"/>
              </a:rPr>
              <a:t>one of </a:t>
            </a:r>
            <a:r>
              <a:rPr dirty="0" sz="1450" spc="-15">
                <a:latin typeface="Times New Roman"/>
                <a:cs typeface="Times New Roman"/>
              </a:rPr>
              <a:t>lavender,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red coverlet worked in </a:t>
            </a:r>
            <a:r>
              <a:rPr dirty="0" sz="1450" spc="-5">
                <a:latin typeface="Times New Roman"/>
                <a:cs typeface="Times New Roman"/>
              </a:rPr>
              <a:t>a </a:t>
            </a:r>
            <a:r>
              <a:rPr dirty="0" sz="1450" spc="-10">
                <a:latin typeface="Times New Roman"/>
                <a:cs typeface="Times New Roman"/>
              </a:rPr>
              <a:t>pattern  </a:t>
            </a:r>
            <a:r>
              <a:rPr dirty="0" sz="1450" spc="-5">
                <a:latin typeface="Times New Roman"/>
                <a:cs typeface="Times New Roman"/>
              </a:rPr>
              <a:t>of </a:t>
            </a:r>
            <a:r>
              <a:rPr dirty="0" sz="1450" spc="-10">
                <a:latin typeface="Times New Roman"/>
                <a:cs typeface="Times New Roman"/>
              </a:rPr>
              <a:t>roses. All about the walls were cupboards, locked and padlocked, and  </a:t>
            </a:r>
            <a:r>
              <a:rPr dirty="0" sz="1450" spc="-10">
                <a:latin typeface="Times New Roman"/>
                <a:cs typeface="Times New Roman"/>
              </a:rPr>
              <a:t>c</a:t>
            </a:r>
            <a:r>
              <a:rPr dirty="0" sz="1450" spc="-5">
                <a:latin typeface="Times New Roman"/>
                <a:cs typeface="Times New Roman"/>
              </a:rPr>
              <a:t>on</a:t>
            </a:r>
            <a:r>
              <a:rPr dirty="0" sz="1450" spc="-10">
                <a:latin typeface="Times New Roman"/>
                <a:cs typeface="Times New Roman"/>
              </a:rPr>
              <a:t>ceale</a:t>
            </a:r>
            <a:r>
              <a:rPr dirty="0" sz="1450" spc="-5">
                <a:latin typeface="Times New Roman"/>
                <a:cs typeface="Times New Roman"/>
              </a:rPr>
              <a:t>d</a:t>
            </a:r>
            <a:r>
              <a:rPr dirty="0" sz="1450" spc="-5">
                <a:latin typeface="Times New Roman"/>
                <a:cs typeface="Times New Roman"/>
              </a:rPr>
              <a:t> </a:t>
            </a:r>
            <a:r>
              <a:rPr dirty="0" sz="1450" spc="-10">
                <a:latin typeface="Times New Roman"/>
                <a:cs typeface="Times New Roman"/>
              </a:rPr>
              <a:t>fr</a:t>
            </a:r>
            <a:r>
              <a:rPr dirty="0" sz="1450" spc="-10">
                <a:latin typeface="Times New Roman"/>
                <a:cs typeface="Times New Roman"/>
              </a:rPr>
              <a:t>om</a:t>
            </a:r>
            <a:r>
              <a:rPr dirty="0" sz="1450" spc="-5">
                <a:latin typeface="Times New Roman"/>
                <a:cs typeface="Times New Roman"/>
              </a:rPr>
              <a:t> </a:t>
            </a:r>
            <a:r>
              <a:rPr dirty="0" sz="1450" spc="-5">
                <a:latin typeface="Times New Roman"/>
                <a:cs typeface="Times New Roman"/>
              </a:rPr>
              <a:t>v</a:t>
            </a:r>
            <a:r>
              <a:rPr dirty="0" sz="1450" spc="-10">
                <a:latin typeface="Times New Roman"/>
                <a:cs typeface="Times New Roman"/>
              </a:rPr>
              <a:t>ie</a:t>
            </a:r>
            <a:r>
              <a:rPr dirty="0" sz="1450" spc="-10">
                <a:latin typeface="Times New Roman"/>
                <a:cs typeface="Times New Roman"/>
              </a:rPr>
              <a:t>w</a:t>
            </a:r>
            <a:r>
              <a:rPr dirty="0" sz="1450" spc="-5">
                <a:latin typeface="Times New Roman"/>
                <a:cs typeface="Times New Roman"/>
              </a:rPr>
              <a:t> </a:t>
            </a:r>
            <a:r>
              <a:rPr dirty="0" sz="1450" spc="-5">
                <a:latin typeface="Times New Roman"/>
                <a:cs typeface="Times New Roman"/>
              </a:rPr>
              <a:t>by</a:t>
            </a:r>
            <a:r>
              <a:rPr dirty="0" sz="1450" spc="-5">
                <a:latin typeface="Times New Roman"/>
                <a:cs typeface="Times New Roman"/>
              </a:rPr>
              <a:t> </a:t>
            </a:r>
            <a:r>
              <a:rPr dirty="0" sz="1450" spc="-5">
                <a:latin typeface="Times New Roman"/>
                <a:cs typeface="Times New Roman"/>
              </a:rPr>
              <a:t>h</a:t>
            </a:r>
            <a:r>
              <a:rPr dirty="0" sz="1450" spc="-10">
                <a:latin typeface="Times New Roman"/>
                <a:cs typeface="Times New Roman"/>
              </a:rPr>
              <a:t>a</a:t>
            </a:r>
            <a:r>
              <a:rPr dirty="0" sz="1450" spc="-5">
                <a:latin typeface="Times New Roman"/>
                <a:cs typeface="Times New Roman"/>
              </a:rPr>
              <a:t>ng</a:t>
            </a:r>
            <a:r>
              <a:rPr dirty="0" sz="1450" spc="-10">
                <a:latin typeface="Times New Roman"/>
                <a:cs typeface="Times New Roman"/>
              </a:rPr>
              <a:t>i</a:t>
            </a:r>
            <a:r>
              <a:rPr dirty="0" sz="1450" spc="-5">
                <a:latin typeface="Times New Roman"/>
                <a:cs typeface="Times New Roman"/>
              </a:rPr>
              <a:t>ngs</a:t>
            </a:r>
            <a:r>
              <a:rPr dirty="0" sz="1450" spc="-5">
                <a:latin typeface="Times New Roman"/>
                <a:cs typeface="Times New Roman"/>
              </a:rPr>
              <a:t> </a:t>
            </a:r>
            <a:r>
              <a:rPr dirty="0" sz="1450" spc="-5">
                <a:latin typeface="Times New Roman"/>
                <a:cs typeface="Times New Roman"/>
              </a:rPr>
              <a:t>of</a:t>
            </a:r>
            <a:r>
              <a:rPr dirty="0" sz="1450" spc="-5">
                <a:latin typeface="Times New Roman"/>
                <a:cs typeface="Times New Roman"/>
              </a:rPr>
              <a:t> </a:t>
            </a:r>
            <a:r>
              <a:rPr dirty="0" sz="1450" spc="-5">
                <a:latin typeface="Times New Roman"/>
                <a:cs typeface="Times New Roman"/>
              </a:rPr>
              <a:t>d</a:t>
            </a:r>
            <a:r>
              <a:rPr dirty="0" sz="1450" spc="-10">
                <a:latin typeface="Times New Roman"/>
                <a:cs typeface="Times New Roman"/>
              </a:rPr>
              <a:t>ar</a:t>
            </a:r>
            <a:r>
              <a:rPr dirty="0" sz="1450" spc="-5">
                <a:latin typeface="Times New Roman"/>
                <a:cs typeface="Times New Roman"/>
              </a:rPr>
              <a:t>k</a:t>
            </a:r>
            <a:r>
              <a:rPr dirty="0" sz="1450" spc="-10">
                <a:latin typeface="Times New Roman"/>
                <a:cs typeface="Times New Roman"/>
              </a:rPr>
              <a:t>-c</a:t>
            </a:r>
            <a:r>
              <a:rPr dirty="0" sz="1450" spc="-5">
                <a:latin typeface="Times New Roman"/>
                <a:cs typeface="Times New Roman"/>
              </a:rPr>
              <a:t>o</a:t>
            </a:r>
            <a:r>
              <a:rPr dirty="0" sz="1450" spc="-10">
                <a:latin typeface="Times New Roman"/>
                <a:cs typeface="Times New Roman"/>
              </a:rPr>
              <a:t>l</a:t>
            </a:r>
            <a:r>
              <a:rPr dirty="0" sz="1450" spc="-5">
                <a:latin typeface="Times New Roman"/>
                <a:cs typeface="Times New Roman"/>
              </a:rPr>
              <a:t>ou</a:t>
            </a:r>
            <a:r>
              <a:rPr dirty="0" sz="1450" spc="-10">
                <a:latin typeface="Times New Roman"/>
                <a:cs typeface="Times New Roman"/>
              </a:rPr>
              <a:t>re</a:t>
            </a:r>
            <a:r>
              <a:rPr dirty="0" sz="1450" spc="-5">
                <a:latin typeface="Times New Roman"/>
                <a:cs typeface="Times New Roman"/>
              </a:rPr>
              <a:t>d</a:t>
            </a:r>
            <a:r>
              <a:rPr dirty="0" sz="1450" spc="-5">
                <a:latin typeface="Times New Roman"/>
                <a:cs typeface="Times New Roman"/>
              </a:rPr>
              <a:t> </a:t>
            </a:r>
            <a:r>
              <a:rPr dirty="0" sz="1450" spc="-10">
                <a:latin typeface="Times New Roman"/>
                <a:cs typeface="Times New Roman"/>
              </a:rPr>
              <a:t>arras</a:t>
            </a:r>
            <a:r>
              <a:rPr dirty="0" sz="1450" spc="-5">
                <a:latin typeface="Times New Roman"/>
                <a:cs typeface="Times New Roman"/>
              </a:rPr>
              <a:t>.</a:t>
            </a:r>
            <a:r>
              <a:rPr dirty="0" sz="1450">
                <a:latin typeface="Times New Roman"/>
                <a:cs typeface="Times New Roman"/>
              </a:rPr>
              <a:t>	</a:t>
            </a:r>
            <a:r>
              <a:rPr dirty="0" sz="1450" spc="-10">
                <a:latin typeface="Times New Roman"/>
                <a:cs typeface="Times New Roman"/>
              </a:rPr>
              <a:t>Dic</a:t>
            </a:r>
            <a:r>
              <a:rPr dirty="0" sz="1450" spc="-5">
                <a:latin typeface="Times New Roman"/>
                <a:cs typeface="Times New Roman"/>
              </a:rPr>
              <a:t>k</a:t>
            </a:r>
            <a:r>
              <a:rPr dirty="0" sz="1450">
                <a:latin typeface="Times New Roman"/>
                <a:cs typeface="Times New Roman"/>
              </a:rPr>
              <a:t>	</a:t>
            </a:r>
            <a:r>
              <a:rPr dirty="0" sz="1450" spc="-15">
                <a:latin typeface="Times New Roman"/>
                <a:cs typeface="Times New Roman"/>
              </a:rPr>
              <a:t>ma</a:t>
            </a:r>
            <a:r>
              <a:rPr dirty="0" sz="1450" spc="-5">
                <a:latin typeface="Times New Roman"/>
                <a:cs typeface="Times New Roman"/>
              </a:rPr>
              <a:t>de</a:t>
            </a:r>
            <a:r>
              <a:rPr dirty="0" sz="1450">
                <a:latin typeface="Times New Roman"/>
                <a:cs typeface="Times New Roman"/>
              </a:rPr>
              <a:t>	</a:t>
            </a:r>
            <a:r>
              <a:rPr dirty="0" sz="1450" spc="-10">
                <a:latin typeface="Times New Roman"/>
                <a:cs typeface="Times New Roman"/>
              </a:rPr>
              <a:t>t</a:t>
            </a:r>
            <a:r>
              <a:rPr dirty="0" sz="1450" spc="-5">
                <a:latin typeface="Times New Roman"/>
                <a:cs typeface="Times New Roman"/>
              </a:rPr>
              <a:t>he  </a:t>
            </a:r>
            <a:r>
              <a:rPr dirty="0" sz="1450" spc="-5">
                <a:latin typeface="Times New Roman"/>
                <a:cs typeface="Times New Roman"/>
              </a:rPr>
              <a:t>round, </a:t>
            </a:r>
            <a:r>
              <a:rPr dirty="0" sz="1450" spc="-10">
                <a:latin typeface="Times New Roman"/>
                <a:cs typeface="Times New Roman"/>
              </a:rPr>
              <a:t>lifting the arras, sounding the panels, seeking vainly to open the  cupboards. He assured himself that the </a:t>
            </a:r>
            <a:r>
              <a:rPr dirty="0" sz="1450" spc="-5">
                <a:latin typeface="Times New Roman"/>
                <a:cs typeface="Times New Roman"/>
              </a:rPr>
              <a:t>door </a:t>
            </a:r>
            <a:r>
              <a:rPr dirty="0" sz="1450" spc="-10">
                <a:latin typeface="Times New Roman"/>
                <a:cs typeface="Times New Roman"/>
              </a:rPr>
              <a:t>was strong and the </a:t>
            </a:r>
            <a:r>
              <a:rPr dirty="0" sz="1450" spc="-5">
                <a:latin typeface="Times New Roman"/>
                <a:cs typeface="Times New Roman"/>
              </a:rPr>
              <a:t>bolt </a:t>
            </a:r>
            <a:r>
              <a:rPr dirty="0" sz="1450" spc="-10">
                <a:latin typeface="Times New Roman"/>
                <a:cs typeface="Times New Roman"/>
              </a:rPr>
              <a:t>solid; then  </a:t>
            </a:r>
            <a:r>
              <a:rPr dirty="0" sz="1450" spc="-5">
                <a:latin typeface="Times New Roman"/>
                <a:cs typeface="Times New Roman"/>
              </a:rPr>
              <a:t>he </a:t>
            </a:r>
            <a:r>
              <a:rPr dirty="0" sz="1450" spc="-10">
                <a:latin typeface="Times New Roman"/>
                <a:cs typeface="Times New Roman"/>
              </a:rPr>
              <a:t>set down his lamp </a:t>
            </a:r>
            <a:r>
              <a:rPr dirty="0" sz="1450" spc="-5">
                <a:latin typeface="Times New Roman"/>
                <a:cs typeface="Times New Roman"/>
              </a:rPr>
              <a:t>upon a </a:t>
            </a:r>
            <a:r>
              <a:rPr dirty="0" sz="1450" spc="-10">
                <a:latin typeface="Times New Roman"/>
                <a:cs typeface="Times New Roman"/>
              </a:rPr>
              <a:t>bracket, and once more looked all</a:t>
            </a:r>
            <a:r>
              <a:rPr dirty="0" sz="1450" spc="80">
                <a:latin typeface="Times New Roman"/>
                <a:cs typeface="Times New Roman"/>
              </a:rPr>
              <a:t> </a:t>
            </a:r>
            <a:r>
              <a:rPr dirty="0" sz="1450" spc="-10">
                <a:latin typeface="Times New Roman"/>
                <a:cs typeface="Times New Roman"/>
              </a:rPr>
              <a:t>around.</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For what reason had </a:t>
            </a:r>
            <a:r>
              <a:rPr dirty="0" sz="1450" spc="-5">
                <a:latin typeface="Times New Roman"/>
                <a:cs typeface="Times New Roman"/>
              </a:rPr>
              <a:t>he </a:t>
            </a:r>
            <a:r>
              <a:rPr dirty="0" sz="1450" spc="-10">
                <a:latin typeface="Times New Roman"/>
                <a:cs typeface="Times New Roman"/>
              </a:rPr>
              <a:t>been given this chamber? It was </a:t>
            </a:r>
            <a:r>
              <a:rPr dirty="0" sz="1450" spc="-15">
                <a:latin typeface="Times New Roman"/>
                <a:cs typeface="Times New Roman"/>
              </a:rPr>
              <a:t>larger </a:t>
            </a:r>
            <a:r>
              <a:rPr dirty="0" sz="1450" spc="-10">
                <a:latin typeface="Times New Roman"/>
                <a:cs typeface="Times New Roman"/>
              </a:rPr>
              <a:t>and finer than  his own. Could it conceal </a:t>
            </a:r>
            <a:r>
              <a:rPr dirty="0" sz="1450" spc="-5">
                <a:latin typeface="Times New Roman"/>
                <a:cs typeface="Times New Roman"/>
              </a:rPr>
              <a:t>a </a:t>
            </a:r>
            <a:r>
              <a:rPr dirty="0" sz="1450" spc="-10">
                <a:latin typeface="Times New Roman"/>
                <a:cs typeface="Times New Roman"/>
              </a:rPr>
              <a:t>snare? </a:t>
            </a:r>
            <a:r>
              <a:rPr dirty="0" sz="1450" spc="-50">
                <a:latin typeface="Times New Roman"/>
                <a:cs typeface="Times New Roman"/>
              </a:rPr>
              <a:t>Was </a:t>
            </a:r>
            <a:r>
              <a:rPr dirty="0" sz="1450" spc="-10">
                <a:latin typeface="Times New Roman"/>
                <a:cs typeface="Times New Roman"/>
              </a:rPr>
              <a:t>there </a:t>
            </a:r>
            <a:r>
              <a:rPr dirty="0" sz="1450" spc="-5">
                <a:latin typeface="Times New Roman"/>
                <a:cs typeface="Times New Roman"/>
              </a:rPr>
              <a:t>a </a:t>
            </a:r>
            <a:r>
              <a:rPr dirty="0" sz="1450" spc="-10">
                <a:latin typeface="Times New Roman"/>
                <a:cs typeface="Times New Roman"/>
              </a:rPr>
              <a:t>secret entrance? </a:t>
            </a:r>
            <a:r>
              <a:rPr dirty="0" sz="1450" spc="-50">
                <a:latin typeface="Times New Roman"/>
                <a:cs typeface="Times New Roman"/>
              </a:rPr>
              <a:t>Was </a:t>
            </a:r>
            <a:r>
              <a:rPr dirty="0" sz="1450" spc="-10">
                <a:latin typeface="Times New Roman"/>
                <a:cs typeface="Times New Roman"/>
              </a:rPr>
              <a:t>it, indeed,  haunted? His blood ran </a:t>
            </a:r>
            <a:r>
              <a:rPr dirty="0" sz="1450" spc="-5">
                <a:latin typeface="Times New Roman"/>
                <a:cs typeface="Times New Roman"/>
              </a:rPr>
              <a:t>a </a:t>
            </a:r>
            <a:r>
              <a:rPr dirty="0" sz="1450" spc="-10">
                <a:latin typeface="Times New Roman"/>
                <a:cs typeface="Times New Roman"/>
              </a:rPr>
              <a:t>little chilly in his</a:t>
            </a:r>
            <a:r>
              <a:rPr dirty="0" sz="1450" spc="35">
                <a:latin typeface="Times New Roman"/>
                <a:cs typeface="Times New Roman"/>
              </a:rPr>
              <a:t> </a:t>
            </a:r>
            <a:r>
              <a:rPr dirty="0" sz="1450" spc="-10">
                <a:latin typeface="Times New Roman"/>
                <a:cs typeface="Times New Roman"/>
              </a:rPr>
              <a:t>veins.</a:t>
            </a:r>
            <a:endParaRPr sz="1450">
              <a:latin typeface="Times New Roman"/>
              <a:cs typeface="Times New Roman"/>
            </a:endParaRPr>
          </a:p>
          <a:p>
            <a:pPr algn="just" marL="12700" marR="6350">
              <a:lnSpc>
                <a:spcPts val="1730"/>
              </a:lnSpc>
              <a:spcBef>
                <a:spcPts val="575"/>
              </a:spcBef>
            </a:pPr>
            <a:r>
              <a:rPr dirty="0" sz="1450" spc="-10">
                <a:latin typeface="Times New Roman"/>
                <a:cs typeface="Times New Roman"/>
              </a:rPr>
              <a:t>Immediately over him the heavy </a:t>
            </a:r>
            <a:r>
              <a:rPr dirty="0" sz="1450" spc="-5">
                <a:latin typeface="Times New Roman"/>
                <a:cs typeface="Times New Roman"/>
              </a:rPr>
              <a:t>foot of a </a:t>
            </a:r>
            <a:r>
              <a:rPr dirty="0" sz="1450" spc="-10">
                <a:latin typeface="Times New Roman"/>
                <a:cs typeface="Times New Roman"/>
              </a:rPr>
              <a:t>sentry trod the leads. Below him, </a:t>
            </a:r>
            <a:r>
              <a:rPr dirty="0" sz="1450" spc="-5">
                <a:latin typeface="Times New Roman"/>
                <a:cs typeface="Times New Roman"/>
              </a:rPr>
              <a:t>he  </a:t>
            </a:r>
            <a:r>
              <a:rPr dirty="0" sz="1450" spc="-25">
                <a:latin typeface="Times New Roman"/>
                <a:cs typeface="Times New Roman"/>
              </a:rPr>
              <a:t>knew, </a:t>
            </a:r>
            <a:r>
              <a:rPr dirty="0" sz="1450" spc="-10">
                <a:latin typeface="Times New Roman"/>
                <a:cs typeface="Times New Roman"/>
              </a:rPr>
              <a:t>was the arched roof </a:t>
            </a:r>
            <a:r>
              <a:rPr dirty="0" sz="1450" spc="-5">
                <a:latin typeface="Times New Roman"/>
                <a:cs typeface="Times New Roman"/>
              </a:rPr>
              <a:t>of </a:t>
            </a:r>
            <a:r>
              <a:rPr dirty="0" sz="1450" spc="-10">
                <a:latin typeface="Times New Roman"/>
                <a:cs typeface="Times New Roman"/>
              </a:rPr>
              <a:t>the chapel; and next to the chapel was the hall.  Certainly there was </a:t>
            </a:r>
            <a:r>
              <a:rPr dirty="0" sz="1450" spc="-5">
                <a:latin typeface="Times New Roman"/>
                <a:cs typeface="Times New Roman"/>
              </a:rPr>
              <a:t>a </a:t>
            </a:r>
            <a:r>
              <a:rPr dirty="0" sz="1450" spc="-10">
                <a:latin typeface="Times New Roman"/>
                <a:cs typeface="Times New Roman"/>
              </a:rPr>
              <a:t>secret passage in the hall; the eye that had watched him  from the arras gave him </a:t>
            </a:r>
            <a:r>
              <a:rPr dirty="0" sz="1450" spc="-5">
                <a:latin typeface="Times New Roman"/>
                <a:cs typeface="Times New Roman"/>
              </a:rPr>
              <a:t>proof of </a:t>
            </a:r>
            <a:r>
              <a:rPr dirty="0" sz="1450" spc="-10">
                <a:latin typeface="Times New Roman"/>
                <a:cs typeface="Times New Roman"/>
              </a:rPr>
              <a:t>that. </a:t>
            </a:r>
            <a:r>
              <a:rPr dirty="0" sz="1450" spc="-50">
                <a:latin typeface="Times New Roman"/>
                <a:cs typeface="Times New Roman"/>
              </a:rPr>
              <a:t>Was </a:t>
            </a:r>
            <a:r>
              <a:rPr dirty="0" sz="1450" spc="-10">
                <a:latin typeface="Times New Roman"/>
                <a:cs typeface="Times New Roman"/>
              </a:rPr>
              <a:t>it </a:t>
            </a:r>
            <a:r>
              <a:rPr dirty="0" sz="1450" spc="-5">
                <a:latin typeface="Times New Roman"/>
                <a:cs typeface="Times New Roman"/>
              </a:rPr>
              <a:t>not </a:t>
            </a:r>
            <a:r>
              <a:rPr dirty="0" sz="1450" spc="-10">
                <a:latin typeface="Times New Roman"/>
                <a:cs typeface="Times New Roman"/>
              </a:rPr>
              <a:t>more than probable that the  passage extended to the chapel, and, if so, that it had an opening in his</a:t>
            </a:r>
            <a:r>
              <a:rPr dirty="0" sz="1450" spc="185">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6350">
              <a:lnSpc>
                <a:spcPts val="1730"/>
              </a:lnSpc>
              <a:spcBef>
                <a:spcPts val="565"/>
              </a:spcBef>
            </a:pPr>
            <a:r>
              <a:rPr dirty="0" sz="1450" spc="-60">
                <a:latin typeface="Times New Roman"/>
                <a:cs typeface="Times New Roman"/>
              </a:rPr>
              <a:t>To </a:t>
            </a:r>
            <a:r>
              <a:rPr dirty="0" sz="1450" spc="-10">
                <a:latin typeface="Times New Roman"/>
                <a:cs typeface="Times New Roman"/>
              </a:rPr>
              <a:t>sleep in such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he </a:t>
            </a:r>
            <a:r>
              <a:rPr dirty="0" sz="1450" spc="-10">
                <a:latin typeface="Times New Roman"/>
                <a:cs typeface="Times New Roman"/>
              </a:rPr>
              <a:t>felt, would </a:t>
            </a:r>
            <a:r>
              <a:rPr dirty="0" sz="1450" spc="-5">
                <a:latin typeface="Times New Roman"/>
                <a:cs typeface="Times New Roman"/>
              </a:rPr>
              <a:t>be </a:t>
            </a:r>
            <a:r>
              <a:rPr dirty="0" sz="1450" spc="-20">
                <a:latin typeface="Times New Roman"/>
                <a:cs typeface="Times New Roman"/>
              </a:rPr>
              <a:t>foolhardy. </a:t>
            </a:r>
            <a:r>
              <a:rPr dirty="0" sz="1450" spc="-10">
                <a:latin typeface="Times New Roman"/>
                <a:cs typeface="Times New Roman"/>
              </a:rPr>
              <a:t>He made his weapons  </a:t>
            </a:r>
            <a:r>
              <a:rPr dirty="0" sz="1450" spc="-25">
                <a:latin typeface="Times New Roman"/>
                <a:cs typeface="Times New Roman"/>
              </a:rPr>
              <a:t>ready, </a:t>
            </a:r>
            <a:r>
              <a:rPr dirty="0" sz="1450" spc="-10">
                <a:latin typeface="Times New Roman"/>
                <a:cs typeface="Times New Roman"/>
              </a:rPr>
              <a:t>and took his position in </a:t>
            </a:r>
            <a:r>
              <a:rPr dirty="0" sz="1450" spc="-5">
                <a:latin typeface="Times New Roman"/>
                <a:cs typeface="Times New Roman"/>
              </a:rPr>
              <a:t>a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 room behind the </a:t>
            </a:r>
            <a:r>
              <a:rPr dirty="0" sz="1450" spc="-25">
                <a:latin typeface="Times New Roman"/>
                <a:cs typeface="Times New Roman"/>
              </a:rPr>
              <a:t>door. </a:t>
            </a:r>
            <a:r>
              <a:rPr dirty="0" sz="1450" spc="-10">
                <a:latin typeface="Times New Roman"/>
                <a:cs typeface="Times New Roman"/>
              </a:rPr>
              <a:t>If ill was  intended, </a:t>
            </a:r>
            <a:r>
              <a:rPr dirty="0" sz="1450" spc="-5">
                <a:latin typeface="Times New Roman"/>
                <a:cs typeface="Times New Roman"/>
              </a:rPr>
              <a:t>he </a:t>
            </a:r>
            <a:r>
              <a:rPr dirty="0" sz="1450" spc="-10">
                <a:latin typeface="Times New Roman"/>
                <a:cs typeface="Times New Roman"/>
              </a:rPr>
              <a:t>would sell his life</a:t>
            </a:r>
            <a:r>
              <a:rPr dirty="0" sz="1450" spc="15">
                <a:latin typeface="Times New Roman"/>
                <a:cs typeface="Times New Roman"/>
              </a:rPr>
              <a:t> </a:t>
            </a:r>
            <a:r>
              <a:rPr dirty="0" sz="1450" spc="-25">
                <a:latin typeface="Times New Roman"/>
                <a:cs typeface="Times New Roman"/>
              </a:rPr>
              <a:t>dear.</a:t>
            </a:r>
            <a:endParaRPr sz="1450">
              <a:latin typeface="Times New Roman"/>
              <a:cs typeface="Times New Roman"/>
            </a:endParaRPr>
          </a:p>
          <a:p>
            <a:pPr algn="just" marL="12700" marR="7620">
              <a:lnSpc>
                <a:spcPts val="1730"/>
              </a:lnSpc>
              <a:spcBef>
                <a:spcPts val="575"/>
              </a:spcBef>
            </a:pPr>
            <a:r>
              <a:rPr dirty="0" sz="1450" spc="-10">
                <a:latin typeface="Times New Roman"/>
                <a:cs typeface="Times New Roman"/>
              </a:rPr>
              <a:t>The sound </a:t>
            </a:r>
            <a:r>
              <a:rPr dirty="0" sz="1450" spc="-5">
                <a:latin typeface="Times New Roman"/>
                <a:cs typeface="Times New Roman"/>
              </a:rPr>
              <a:t>of </a:t>
            </a:r>
            <a:r>
              <a:rPr dirty="0" sz="1450" spc="-10">
                <a:latin typeface="Times New Roman"/>
                <a:cs typeface="Times New Roman"/>
              </a:rPr>
              <a:t>many feet, the challenge, and the password, sounded overhead  along the battlements; the watch was being</a:t>
            </a:r>
            <a:r>
              <a:rPr dirty="0" sz="1450" spc="30">
                <a:latin typeface="Times New Roman"/>
                <a:cs typeface="Times New Roman"/>
              </a:rPr>
              <a:t> </a:t>
            </a:r>
            <a:r>
              <a:rPr dirty="0" sz="1450" spc="-10">
                <a:latin typeface="Times New Roman"/>
                <a:cs typeface="Times New Roman"/>
              </a:rPr>
              <a:t>changed.</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And just then there came </a:t>
            </a:r>
            <a:r>
              <a:rPr dirty="0" sz="1450" spc="-5">
                <a:latin typeface="Times New Roman"/>
                <a:cs typeface="Times New Roman"/>
              </a:rPr>
              <a:t>a </a:t>
            </a:r>
            <a:r>
              <a:rPr dirty="0" sz="1450" spc="-10">
                <a:latin typeface="Times New Roman"/>
                <a:cs typeface="Times New Roman"/>
              </a:rPr>
              <a:t>scratching at the </a:t>
            </a:r>
            <a:r>
              <a:rPr dirty="0" sz="1450" spc="-5">
                <a:latin typeface="Times New Roman"/>
                <a:cs typeface="Times New Roman"/>
              </a:rPr>
              <a:t>door of </a:t>
            </a:r>
            <a:r>
              <a:rPr dirty="0" sz="1450" spc="-10">
                <a:latin typeface="Times New Roman"/>
                <a:cs typeface="Times New Roman"/>
              </a:rPr>
              <a:t>the chamber; it grew </a:t>
            </a:r>
            <a:r>
              <a:rPr dirty="0" sz="1450" spc="-5">
                <a:latin typeface="Times New Roman"/>
                <a:cs typeface="Times New Roman"/>
              </a:rPr>
              <a:t>a  </a:t>
            </a:r>
            <a:r>
              <a:rPr dirty="0" sz="1450" spc="-10">
                <a:latin typeface="Times New Roman"/>
                <a:cs typeface="Times New Roman"/>
              </a:rPr>
              <a:t>little louder; then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whisper:</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“Dick, Dick, it is</a:t>
            </a:r>
            <a:r>
              <a:rPr dirty="0" sz="1450" spc="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11430">
              <a:lnSpc>
                <a:spcPts val="1730"/>
              </a:lnSpc>
              <a:spcBef>
                <a:spcPts val="630"/>
              </a:spcBef>
            </a:pPr>
            <a:r>
              <a:rPr dirty="0" sz="1450" spc="-10">
                <a:latin typeface="Times New Roman"/>
                <a:cs typeface="Times New Roman"/>
              </a:rPr>
              <a:t>Dick ran to the </a:t>
            </a:r>
            <a:r>
              <a:rPr dirty="0" sz="1450" spc="-20">
                <a:latin typeface="Times New Roman"/>
                <a:cs typeface="Times New Roman"/>
              </a:rPr>
              <a:t>door, </a:t>
            </a:r>
            <a:r>
              <a:rPr dirty="0" sz="1450" spc="-10">
                <a:latin typeface="Times New Roman"/>
                <a:cs typeface="Times New Roman"/>
              </a:rPr>
              <a:t>drew the bolt, and admitted Matcham. He was very pale,  and carried </a:t>
            </a:r>
            <a:r>
              <a:rPr dirty="0" sz="1450" spc="-5">
                <a:latin typeface="Times New Roman"/>
                <a:cs typeface="Times New Roman"/>
              </a:rPr>
              <a:t>a </a:t>
            </a:r>
            <a:r>
              <a:rPr dirty="0" sz="1450" spc="-10">
                <a:latin typeface="Times New Roman"/>
                <a:cs typeface="Times New Roman"/>
              </a:rPr>
              <a:t>lamp in </a:t>
            </a:r>
            <a:r>
              <a:rPr dirty="0" sz="1450" spc="-5">
                <a:latin typeface="Times New Roman"/>
                <a:cs typeface="Times New Roman"/>
              </a:rPr>
              <a:t>one </a:t>
            </a:r>
            <a:r>
              <a:rPr dirty="0" sz="1450" spc="-10">
                <a:latin typeface="Times New Roman"/>
                <a:cs typeface="Times New Roman"/>
              </a:rPr>
              <a:t>hand and </a:t>
            </a:r>
            <a:r>
              <a:rPr dirty="0" sz="1450" spc="-5">
                <a:latin typeface="Times New Roman"/>
                <a:cs typeface="Times New Roman"/>
              </a:rPr>
              <a:t>a </a:t>
            </a:r>
            <a:r>
              <a:rPr dirty="0" sz="1450" spc="-10">
                <a:latin typeface="Times New Roman"/>
                <a:cs typeface="Times New Roman"/>
              </a:rPr>
              <a:t>drawn dagger in the</a:t>
            </a:r>
            <a:r>
              <a:rPr dirty="0" sz="1450" spc="50">
                <a:latin typeface="Times New Roman"/>
                <a:cs typeface="Times New Roman"/>
              </a:rPr>
              <a:t> </a:t>
            </a:r>
            <a:r>
              <a:rPr dirty="0" sz="1450" spc="-20">
                <a:latin typeface="Times New Roman"/>
                <a:cs typeface="Times New Roman"/>
              </a:rPr>
              <a:t>other.</a:t>
            </a:r>
            <a:endParaRPr sz="145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“Shut me the </a:t>
            </a:r>
            <a:r>
              <a:rPr dirty="0" sz="1450" spc="-15">
                <a:latin typeface="Times New Roman"/>
                <a:cs typeface="Times New Roman"/>
              </a:rPr>
              <a:t>door,” </a:t>
            </a:r>
            <a:r>
              <a:rPr dirty="0" sz="1450" spc="-5">
                <a:latin typeface="Times New Roman"/>
                <a:cs typeface="Times New Roman"/>
              </a:rPr>
              <a:t>he </a:t>
            </a:r>
            <a:r>
              <a:rPr dirty="0" sz="1450" spc="-10">
                <a:latin typeface="Times New Roman"/>
                <a:cs typeface="Times New Roman"/>
              </a:rPr>
              <a:t>whispered. “Swift, Dick! This house is full </a:t>
            </a:r>
            <a:r>
              <a:rPr dirty="0" sz="1450" spc="-5">
                <a:latin typeface="Times New Roman"/>
                <a:cs typeface="Times New Roman"/>
              </a:rPr>
              <a:t>of </a:t>
            </a:r>
            <a:r>
              <a:rPr dirty="0" sz="1450" spc="-10">
                <a:latin typeface="Times New Roman"/>
                <a:cs typeface="Times New Roman"/>
              </a:rPr>
              <a:t>spies; </a:t>
            </a:r>
            <a:r>
              <a:rPr dirty="0" sz="1450" spc="-5">
                <a:latin typeface="Times New Roman"/>
                <a:cs typeface="Times New Roman"/>
              </a:rPr>
              <a:t>I  </a:t>
            </a:r>
            <a:r>
              <a:rPr dirty="0" sz="1450" spc="-10">
                <a:latin typeface="Times New Roman"/>
                <a:cs typeface="Times New Roman"/>
              </a:rPr>
              <a:t>hear their feet follow me in the corridors; </a:t>
            </a:r>
            <a:r>
              <a:rPr dirty="0" sz="1450" spc="-5">
                <a:latin typeface="Times New Roman"/>
                <a:cs typeface="Times New Roman"/>
              </a:rPr>
              <a:t>I </a:t>
            </a:r>
            <a:r>
              <a:rPr dirty="0" sz="1450" spc="-10">
                <a:latin typeface="Times New Roman"/>
                <a:cs typeface="Times New Roman"/>
              </a:rPr>
              <a:t>hear them breathe behind the  arras.”</a:t>
            </a:r>
            <a:endParaRPr sz="1450">
              <a:latin typeface="Times New Roman"/>
              <a:cs typeface="Times New Roman"/>
            </a:endParaRPr>
          </a:p>
          <a:p>
            <a:pPr algn="just" marL="12700" marR="6350">
              <a:lnSpc>
                <a:spcPts val="1730"/>
              </a:lnSpc>
              <a:spcBef>
                <a:spcPts val="570"/>
              </a:spcBef>
            </a:pPr>
            <a:r>
              <a:rPr dirty="0" sz="1450" spc="-30">
                <a:latin typeface="Times New Roman"/>
                <a:cs typeface="Times New Roman"/>
              </a:rPr>
              <a:t>“Well, </a:t>
            </a:r>
            <a:r>
              <a:rPr dirty="0" sz="1450" spc="-10">
                <a:latin typeface="Times New Roman"/>
                <a:cs typeface="Times New Roman"/>
              </a:rPr>
              <a:t>content </a:t>
            </a:r>
            <a:r>
              <a:rPr dirty="0" sz="1450" spc="-5">
                <a:latin typeface="Times New Roman"/>
                <a:cs typeface="Times New Roman"/>
              </a:rPr>
              <a:t>you,” </a:t>
            </a:r>
            <a:r>
              <a:rPr dirty="0" sz="1450" spc="-10">
                <a:latin typeface="Times New Roman"/>
                <a:cs typeface="Times New Roman"/>
              </a:rPr>
              <a:t>returned Dick, “it is closed. </a:t>
            </a:r>
            <a:r>
              <a:rPr dirty="0" sz="1450" spc="-70">
                <a:latin typeface="Times New Roman"/>
                <a:cs typeface="Times New Roman"/>
              </a:rPr>
              <a:t>We </a:t>
            </a:r>
            <a:r>
              <a:rPr dirty="0" sz="1450" spc="-10">
                <a:latin typeface="Times New Roman"/>
                <a:cs typeface="Times New Roman"/>
              </a:rPr>
              <a:t>are safe for this while, if  there </a:t>
            </a:r>
            <a:r>
              <a:rPr dirty="0" sz="1450" spc="-5">
                <a:latin typeface="Times New Roman"/>
                <a:cs typeface="Times New Roman"/>
              </a:rPr>
              <a:t>be </a:t>
            </a:r>
            <a:r>
              <a:rPr dirty="0" sz="1450" spc="-10">
                <a:latin typeface="Times New Roman"/>
                <a:cs typeface="Times New Roman"/>
              </a:rPr>
              <a:t>safety anywhere within these walls. But my heart is glad to see </a:t>
            </a:r>
            <a:r>
              <a:rPr dirty="0" sz="1450" spc="-5">
                <a:latin typeface="Times New Roman"/>
                <a:cs typeface="Times New Roman"/>
              </a:rPr>
              <a:t>you.  </a:t>
            </a:r>
            <a:r>
              <a:rPr dirty="0" sz="1450" spc="-10">
                <a:latin typeface="Times New Roman"/>
                <a:cs typeface="Times New Roman"/>
              </a:rPr>
              <a:t>By the mass, lad, </a:t>
            </a:r>
            <a:r>
              <a:rPr dirty="0" sz="1450" spc="-5">
                <a:latin typeface="Times New Roman"/>
                <a:cs typeface="Times New Roman"/>
              </a:rPr>
              <a:t>I thought ye </a:t>
            </a:r>
            <a:r>
              <a:rPr dirty="0" sz="1450" spc="-10">
                <a:latin typeface="Times New Roman"/>
                <a:cs typeface="Times New Roman"/>
              </a:rPr>
              <a:t>were sped! Where hid</a:t>
            </a:r>
            <a:r>
              <a:rPr dirty="0" sz="1450" spc="30">
                <a:latin typeface="Times New Roman"/>
                <a:cs typeface="Times New Roman"/>
              </a:rPr>
              <a:t> </a:t>
            </a:r>
            <a:r>
              <a:rPr dirty="0" sz="1450" spc="-10">
                <a:latin typeface="Times New Roman"/>
                <a:cs typeface="Times New Roman"/>
              </a:rPr>
              <a:t>ye?”</a:t>
            </a:r>
            <a:endParaRPr sz="1450">
              <a:latin typeface="Times New Roman"/>
              <a:cs typeface="Times New Roman"/>
            </a:endParaRPr>
          </a:p>
          <a:p>
            <a:pPr algn="just" marL="12700" marR="12065">
              <a:lnSpc>
                <a:spcPts val="1730"/>
              </a:lnSpc>
              <a:spcBef>
                <a:spcPts val="575"/>
              </a:spcBef>
            </a:pPr>
            <a:r>
              <a:rPr dirty="0" sz="1450" spc="-10">
                <a:latin typeface="Times New Roman"/>
                <a:cs typeface="Times New Roman"/>
              </a:rPr>
              <a:t>“It matters </a:t>
            </a:r>
            <a:r>
              <a:rPr dirty="0" sz="1450" spc="-5">
                <a:latin typeface="Times New Roman"/>
                <a:cs typeface="Times New Roman"/>
              </a:rPr>
              <a:t>not,” </a:t>
            </a:r>
            <a:r>
              <a:rPr dirty="0" sz="1450" spc="-10">
                <a:latin typeface="Times New Roman"/>
                <a:cs typeface="Times New Roman"/>
              </a:rPr>
              <a:t>returned Matcham. “Since we </a:t>
            </a:r>
            <a:r>
              <a:rPr dirty="0" sz="1450" spc="-5">
                <a:latin typeface="Times New Roman"/>
                <a:cs typeface="Times New Roman"/>
              </a:rPr>
              <a:t>be </a:t>
            </a:r>
            <a:r>
              <a:rPr dirty="0" sz="1450" spc="-10">
                <a:latin typeface="Times New Roman"/>
                <a:cs typeface="Times New Roman"/>
              </a:rPr>
              <a:t>met, it matters </a:t>
            </a:r>
            <a:r>
              <a:rPr dirty="0" sz="1450" spc="-5">
                <a:latin typeface="Times New Roman"/>
                <a:cs typeface="Times New Roman"/>
              </a:rPr>
              <a:t>not. </a:t>
            </a:r>
            <a:r>
              <a:rPr dirty="0" sz="1450" spc="-10">
                <a:latin typeface="Times New Roman"/>
                <a:cs typeface="Times New Roman"/>
              </a:rPr>
              <a:t>But,  Dick, are </a:t>
            </a:r>
            <a:r>
              <a:rPr dirty="0" sz="1450" spc="-5">
                <a:latin typeface="Times New Roman"/>
                <a:cs typeface="Times New Roman"/>
              </a:rPr>
              <a:t>your </a:t>
            </a:r>
            <a:r>
              <a:rPr dirty="0" sz="1450" spc="-10">
                <a:latin typeface="Times New Roman"/>
                <a:cs typeface="Times New Roman"/>
              </a:rPr>
              <a:t>eyes open? Have they told </a:t>
            </a:r>
            <a:r>
              <a:rPr dirty="0" sz="1450" spc="-5">
                <a:latin typeface="Times New Roman"/>
                <a:cs typeface="Times New Roman"/>
              </a:rPr>
              <a:t>you of </a:t>
            </a:r>
            <a:r>
              <a:rPr dirty="0" sz="1450" spc="-15">
                <a:latin typeface="Times New Roman"/>
                <a:cs typeface="Times New Roman"/>
              </a:rPr>
              <a:t>to-morrow’s</a:t>
            </a:r>
            <a:r>
              <a:rPr dirty="0" sz="1450" spc="45">
                <a:latin typeface="Times New Roman"/>
                <a:cs typeface="Times New Roman"/>
              </a:rPr>
              <a:t> </a:t>
            </a:r>
            <a:r>
              <a:rPr dirty="0" sz="1450" spc="-10">
                <a:latin typeface="Times New Roman"/>
                <a:cs typeface="Times New Roman"/>
              </a:rPr>
              <a:t>doings?”</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“Not </a:t>
            </a:r>
            <a:r>
              <a:rPr dirty="0" sz="1450" spc="-25">
                <a:latin typeface="Times New Roman"/>
                <a:cs typeface="Times New Roman"/>
              </a:rPr>
              <a:t>they,” </a:t>
            </a:r>
            <a:r>
              <a:rPr dirty="0" sz="1450" spc="-10">
                <a:latin typeface="Times New Roman"/>
                <a:cs typeface="Times New Roman"/>
              </a:rPr>
              <a:t>replied Dick. “What make they</a:t>
            </a:r>
            <a:r>
              <a:rPr dirty="0" sz="1450" spc="40">
                <a:latin typeface="Times New Roman"/>
                <a:cs typeface="Times New Roman"/>
              </a:rPr>
              <a:t> </a:t>
            </a:r>
            <a:r>
              <a:rPr dirty="0" sz="1450" spc="-10">
                <a:latin typeface="Times New Roman"/>
                <a:cs typeface="Times New Roman"/>
              </a:rPr>
              <a:t>to-morrow?”</a:t>
            </a:r>
            <a:endParaRPr sz="1450">
              <a:latin typeface="Times New Roman"/>
              <a:cs typeface="Times New Roman"/>
            </a:endParaRPr>
          </a:p>
          <a:p>
            <a:pPr algn="just" marL="12700" marR="5715">
              <a:lnSpc>
                <a:spcPts val="1730"/>
              </a:lnSpc>
              <a:spcBef>
                <a:spcPts val="630"/>
              </a:spcBef>
            </a:pPr>
            <a:r>
              <a:rPr dirty="0" sz="1450" spc="-25">
                <a:latin typeface="Times New Roman"/>
                <a:cs typeface="Times New Roman"/>
              </a:rPr>
              <a:t>“To-morrow, </a:t>
            </a:r>
            <a:r>
              <a:rPr dirty="0" sz="1450" spc="-5">
                <a:latin typeface="Times New Roman"/>
                <a:cs typeface="Times New Roman"/>
              </a:rPr>
              <a:t>or </a:t>
            </a:r>
            <a:r>
              <a:rPr dirty="0" sz="1450" spc="-10">
                <a:latin typeface="Times New Roman"/>
                <a:cs typeface="Times New Roman"/>
              </a:rPr>
              <a:t>to-night,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said the </a:t>
            </a:r>
            <a:r>
              <a:rPr dirty="0" sz="1450" spc="-20">
                <a:latin typeface="Times New Roman"/>
                <a:cs typeface="Times New Roman"/>
              </a:rPr>
              <a:t>other, </a:t>
            </a:r>
            <a:r>
              <a:rPr dirty="0" sz="1450" spc="-10">
                <a:latin typeface="Times New Roman"/>
                <a:cs typeface="Times New Roman"/>
              </a:rPr>
              <a:t>“but </a:t>
            </a:r>
            <a:r>
              <a:rPr dirty="0" sz="1450" spc="-5">
                <a:latin typeface="Times New Roman"/>
                <a:cs typeface="Times New Roman"/>
              </a:rPr>
              <a:t>one </a:t>
            </a:r>
            <a:r>
              <a:rPr dirty="0" sz="1450" spc="-10">
                <a:latin typeface="Times New Roman"/>
                <a:cs typeface="Times New Roman"/>
              </a:rPr>
              <a:t>time </a:t>
            </a:r>
            <a:r>
              <a:rPr dirty="0" sz="1450" spc="-5">
                <a:latin typeface="Times New Roman"/>
                <a:cs typeface="Times New Roman"/>
              </a:rPr>
              <a:t>or </a:t>
            </a:r>
            <a:r>
              <a:rPr dirty="0" sz="1450" spc="-20">
                <a:latin typeface="Times New Roman"/>
                <a:cs typeface="Times New Roman"/>
              </a:rPr>
              <a:t>other,  </a:t>
            </a:r>
            <a:r>
              <a:rPr dirty="0" sz="1450" spc="-10">
                <a:latin typeface="Times New Roman"/>
                <a:cs typeface="Times New Roman"/>
              </a:rPr>
              <a:t>Dick, they </a:t>
            </a:r>
            <a:r>
              <a:rPr dirty="0" sz="1450" spc="-5">
                <a:latin typeface="Times New Roman"/>
                <a:cs typeface="Times New Roman"/>
              </a:rPr>
              <a:t>do </a:t>
            </a:r>
            <a:r>
              <a:rPr dirty="0" sz="1450" spc="-10">
                <a:latin typeface="Times New Roman"/>
                <a:cs typeface="Times New Roman"/>
              </a:rPr>
              <a:t>intend </a:t>
            </a:r>
            <a:r>
              <a:rPr dirty="0" sz="1450" spc="-5">
                <a:latin typeface="Times New Roman"/>
                <a:cs typeface="Times New Roman"/>
              </a:rPr>
              <a:t>upon your </a:t>
            </a:r>
            <a:r>
              <a:rPr dirty="0" sz="1450" spc="-10">
                <a:latin typeface="Times New Roman"/>
                <a:cs typeface="Times New Roman"/>
              </a:rPr>
              <a:t>life. </a:t>
            </a:r>
            <a:r>
              <a:rPr dirty="0" sz="1450" spc="-5">
                <a:latin typeface="Times New Roman"/>
                <a:cs typeface="Times New Roman"/>
              </a:rPr>
              <a:t>I </a:t>
            </a:r>
            <a:r>
              <a:rPr dirty="0" sz="1450" spc="-10">
                <a:latin typeface="Times New Roman"/>
                <a:cs typeface="Times New Roman"/>
              </a:rPr>
              <a:t>had the </a:t>
            </a:r>
            <a:r>
              <a:rPr dirty="0" sz="1450" spc="-5">
                <a:latin typeface="Times New Roman"/>
                <a:cs typeface="Times New Roman"/>
              </a:rPr>
              <a:t>proof of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have heard them  whisper; </a:t>
            </a:r>
            <a:r>
              <a:rPr dirty="0" sz="1450" spc="-30">
                <a:latin typeface="Times New Roman"/>
                <a:cs typeface="Times New Roman"/>
              </a:rPr>
              <a:t>nay, </a:t>
            </a:r>
            <a:r>
              <a:rPr dirty="0" sz="1450" spc="-10">
                <a:latin typeface="Times New Roman"/>
                <a:cs typeface="Times New Roman"/>
              </a:rPr>
              <a:t>they as </a:t>
            </a:r>
            <a:r>
              <a:rPr dirty="0" sz="1450" spc="-5">
                <a:latin typeface="Times New Roman"/>
                <a:cs typeface="Times New Roman"/>
              </a:rPr>
              <a:t>good </a:t>
            </a:r>
            <a:r>
              <a:rPr dirty="0" sz="1450" spc="-10">
                <a:latin typeface="Times New Roman"/>
                <a:cs typeface="Times New Roman"/>
              </a:rPr>
              <a:t>as told</a:t>
            </a:r>
            <a:r>
              <a:rPr dirty="0" sz="1450" spc="3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797050">
              <a:lnSpc>
                <a:spcPts val="2300"/>
              </a:lnSpc>
              <a:spcBef>
                <a:spcPts val="114"/>
              </a:spcBef>
            </a:pPr>
            <a:r>
              <a:rPr dirty="0" sz="1450" spc="-55">
                <a:latin typeface="Times New Roman"/>
                <a:cs typeface="Times New Roman"/>
              </a:rPr>
              <a:t>“Ay,” </a:t>
            </a:r>
            <a:r>
              <a:rPr dirty="0" sz="1450" spc="-10">
                <a:latin typeface="Times New Roman"/>
                <a:cs typeface="Times New Roman"/>
              </a:rPr>
              <a:t>returned Dick, “is it so?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thought </a:t>
            </a:r>
            <a:r>
              <a:rPr dirty="0" sz="1450" spc="-10">
                <a:latin typeface="Times New Roman"/>
                <a:cs typeface="Times New Roman"/>
              </a:rPr>
              <a:t>as much.”  And </a:t>
            </a:r>
            <a:r>
              <a:rPr dirty="0" sz="1450" spc="-5">
                <a:latin typeface="Times New Roman"/>
                <a:cs typeface="Times New Roman"/>
              </a:rPr>
              <a:t>he </a:t>
            </a:r>
            <a:r>
              <a:rPr dirty="0" sz="1450" spc="-10">
                <a:latin typeface="Times New Roman"/>
                <a:cs typeface="Times New Roman"/>
              </a:rPr>
              <a:t>told him the </a:t>
            </a:r>
            <a:r>
              <a:rPr dirty="0" sz="1450" spc="-25">
                <a:latin typeface="Times New Roman"/>
                <a:cs typeface="Times New Roman"/>
              </a:rPr>
              <a:t>day’s </a:t>
            </a:r>
            <a:r>
              <a:rPr dirty="0" sz="1450" spc="-10">
                <a:latin typeface="Times New Roman"/>
                <a:cs typeface="Times New Roman"/>
              </a:rPr>
              <a:t>occurrences at</a:t>
            </a:r>
            <a:r>
              <a:rPr dirty="0" sz="1450" spc="50">
                <a:latin typeface="Times New Roman"/>
                <a:cs typeface="Times New Roman"/>
              </a:rPr>
              <a:t> </a:t>
            </a:r>
            <a:r>
              <a:rPr dirty="0" sz="1450" spc="-10">
                <a:latin typeface="Times New Roman"/>
                <a:cs typeface="Times New Roman"/>
              </a:rPr>
              <a:t>length.</a:t>
            </a:r>
            <a:endParaRPr sz="1450">
              <a:latin typeface="Times New Roman"/>
              <a:cs typeface="Times New Roman"/>
            </a:endParaRPr>
          </a:p>
          <a:p>
            <a:pPr algn="just" marL="12700" marR="8890">
              <a:lnSpc>
                <a:spcPts val="1730"/>
              </a:lnSpc>
              <a:spcBef>
                <a:spcPts val="465"/>
              </a:spcBef>
            </a:pPr>
            <a:r>
              <a:rPr dirty="0" sz="1450" spc="-10">
                <a:latin typeface="Times New Roman"/>
                <a:cs typeface="Times New Roman"/>
              </a:rPr>
              <a:t>When it was done, Matcham arose and began, in turn, to examine the  apartment.</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“No,” </a:t>
            </a:r>
            <a:r>
              <a:rPr dirty="0" sz="1450" spc="-5">
                <a:latin typeface="Times New Roman"/>
                <a:cs typeface="Times New Roman"/>
              </a:rPr>
              <a:t>he </a:t>
            </a:r>
            <a:r>
              <a:rPr dirty="0" sz="1450" spc="-10">
                <a:latin typeface="Times New Roman"/>
                <a:cs typeface="Times New Roman"/>
              </a:rPr>
              <a:t>said, “there is </a:t>
            </a:r>
            <a:r>
              <a:rPr dirty="0" sz="1450" spc="-5">
                <a:latin typeface="Times New Roman"/>
                <a:cs typeface="Times New Roman"/>
              </a:rPr>
              <a:t>no </a:t>
            </a:r>
            <a:r>
              <a:rPr dirty="0" sz="1450" spc="-10">
                <a:latin typeface="Times New Roman"/>
                <a:cs typeface="Times New Roman"/>
              </a:rPr>
              <a:t>entrance visible. </a:t>
            </a:r>
            <a:r>
              <a:rPr dirty="0" sz="1450" spc="-60">
                <a:latin typeface="Times New Roman"/>
                <a:cs typeface="Times New Roman"/>
              </a:rPr>
              <a:t>Yet </a:t>
            </a:r>
            <a:r>
              <a:rPr dirty="0" sz="1450" spc="-15">
                <a:latin typeface="Times New Roman"/>
                <a:cs typeface="Times New Roman"/>
              </a:rPr>
              <a:t>’tis </a:t>
            </a:r>
            <a:r>
              <a:rPr dirty="0" sz="1450" spc="-5">
                <a:latin typeface="Times New Roman"/>
                <a:cs typeface="Times New Roman"/>
              </a:rPr>
              <a:t>a </a:t>
            </a:r>
            <a:r>
              <a:rPr dirty="0" sz="1450" spc="-10">
                <a:latin typeface="Times New Roman"/>
                <a:cs typeface="Times New Roman"/>
              </a:rPr>
              <a:t>pure certainty there is  one. Dick, </a:t>
            </a:r>
            <a:r>
              <a:rPr dirty="0" sz="1450" spc="-5">
                <a:latin typeface="Times New Roman"/>
                <a:cs typeface="Times New Roman"/>
              </a:rPr>
              <a:t>I </a:t>
            </a:r>
            <a:r>
              <a:rPr dirty="0" sz="1450" spc="-10">
                <a:latin typeface="Times New Roman"/>
                <a:cs typeface="Times New Roman"/>
              </a:rPr>
              <a:t>will stay </a:t>
            </a:r>
            <a:r>
              <a:rPr dirty="0" sz="1450" spc="-5">
                <a:latin typeface="Times New Roman"/>
                <a:cs typeface="Times New Roman"/>
              </a:rPr>
              <a:t>by you. </a:t>
            </a:r>
            <a:r>
              <a:rPr dirty="0" sz="1450" spc="-10">
                <a:latin typeface="Times New Roman"/>
                <a:cs typeface="Times New Roman"/>
              </a:rPr>
              <a:t>An </a:t>
            </a:r>
            <a:r>
              <a:rPr dirty="0" sz="1450" spc="-5">
                <a:latin typeface="Times New Roman"/>
                <a:cs typeface="Times New Roman"/>
              </a:rPr>
              <a:t>y’ </a:t>
            </a:r>
            <a:r>
              <a:rPr dirty="0" sz="1450" spc="-10">
                <a:latin typeface="Times New Roman"/>
                <a:cs typeface="Times New Roman"/>
              </a:rPr>
              <a:t>are to die, </a:t>
            </a:r>
            <a:r>
              <a:rPr dirty="0" sz="1450" spc="-5">
                <a:latin typeface="Times New Roman"/>
                <a:cs typeface="Times New Roman"/>
              </a:rPr>
              <a:t>I </a:t>
            </a:r>
            <a:r>
              <a:rPr dirty="0" sz="1450" spc="-10">
                <a:latin typeface="Times New Roman"/>
                <a:cs typeface="Times New Roman"/>
              </a:rPr>
              <a:t>will die with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can  help—look! </a:t>
            </a:r>
            <a:r>
              <a:rPr dirty="0" sz="1450" spc="-5">
                <a:latin typeface="Times New Roman"/>
                <a:cs typeface="Times New Roman"/>
              </a:rPr>
              <a:t>I </a:t>
            </a:r>
            <a:r>
              <a:rPr dirty="0" sz="1450" spc="-10">
                <a:latin typeface="Times New Roman"/>
                <a:cs typeface="Times New Roman"/>
              </a:rPr>
              <a:t>have stolen </a:t>
            </a:r>
            <a:r>
              <a:rPr dirty="0" sz="1450" spc="-5">
                <a:latin typeface="Times New Roman"/>
                <a:cs typeface="Times New Roman"/>
              </a:rPr>
              <a:t>a </a:t>
            </a:r>
            <a:r>
              <a:rPr dirty="0" sz="1450" spc="-10">
                <a:latin typeface="Times New Roman"/>
                <a:cs typeface="Times New Roman"/>
              </a:rPr>
              <a:t>dagger—I will </a:t>
            </a:r>
            <a:r>
              <a:rPr dirty="0" sz="1450" spc="-5">
                <a:latin typeface="Times New Roman"/>
                <a:cs typeface="Times New Roman"/>
              </a:rPr>
              <a:t>do </a:t>
            </a:r>
            <a:r>
              <a:rPr dirty="0" sz="1450" spc="-10">
                <a:latin typeface="Times New Roman"/>
                <a:cs typeface="Times New Roman"/>
              </a:rPr>
              <a:t>my best! And meanwhile, an </a:t>
            </a:r>
            <a:r>
              <a:rPr dirty="0" sz="1450" spc="-5">
                <a:latin typeface="Times New Roman"/>
                <a:cs typeface="Times New Roman"/>
              </a:rPr>
              <a:t>ye  </a:t>
            </a:r>
            <a:r>
              <a:rPr dirty="0" sz="1450" spc="-10">
                <a:latin typeface="Times New Roman"/>
                <a:cs typeface="Times New Roman"/>
              </a:rPr>
              <a:t>know </a:t>
            </a:r>
            <a:r>
              <a:rPr dirty="0" sz="1450" spc="-5">
                <a:latin typeface="Times New Roman"/>
                <a:cs typeface="Times New Roman"/>
              </a:rPr>
              <a:t>of </a:t>
            </a:r>
            <a:r>
              <a:rPr dirty="0" sz="1450" spc="-10">
                <a:latin typeface="Times New Roman"/>
                <a:cs typeface="Times New Roman"/>
              </a:rPr>
              <a:t>any issue, any sally-port we could get opened, </a:t>
            </a:r>
            <a:r>
              <a:rPr dirty="0" sz="1450" spc="-5">
                <a:latin typeface="Times New Roman"/>
                <a:cs typeface="Times New Roman"/>
              </a:rPr>
              <a:t>or </a:t>
            </a:r>
            <a:r>
              <a:rPr dirty="0" sz="1450" spc="-10">
                <a:latin typeface="Times New Roman"/>
                <a:cs typeface="Times New Roman"/>
              </a:rPr>
              <a:t>any window that we  might descend </a:t>
            </a:r>
            <a:r>
              <a:rPr dirty="0" sz="1450" spc="-40">
                <a:latin typeface="Times New Roman"/>
                <a:cs typeface="Times New Roman"/>
              </a:rPr>
              <a:t>by, </a:t>
            </a:r>
            <a:r>
              <a:rPr dirty="0" sz="1450" spc="-5">
                <a:latin typeface="Times New Roman"/>
                <a:cs typeface="Times New Roman"/>
              </a:rPr>
              <a:t>I </a:t>
            </a:r>
            <a:r>
              <a:rPr dirty="0" sz="1450" spc="-10">
                <a:latin typeface="Times New Roman"/>
                <a:cs typeface="Times New Roman"/>
              </a:rPr>
              <a:t>will most joyfully face any jeopardy to flee with</a:t>
            </a:r>
            <a:r>
              <a:rPr dirty="0" sz="1450" spc="13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11430">
              <a:lnSpc>
                <a:spcPts val="1730"/>
              </a:lnSpc>
              <a:spcBef>
                <a:spcPts val="565"/>
              </a:spcBef>
            </a:pPr>
            <a:r>
              <a:rPr dirty="0" sz="1450" spc="-10">
                <a:latin typeface="Times New Roman"/>
                <a:cs typeface="Times New Roman"/>
              </a:rPr>
              <a:t>“Jack,” said Dick, “by the mass, Jack, </a:t>
            </a:r>
            <a:r>
              <a:rPr dirty="0" sz="1450" spc="-5">
                <a:latin typeface="Times New Roman"/>
                <a:cs typeface="Times New Roman"/>
              </a:rPr>
              <a:t>y’ </a:t>
            </a:r>
            <a:r>
              <a:rPr dirty="0" sz="1450" spc="-10">
                <a:latin typeface="Times New Roman"/>
                <a:cs typeface="Times New Roman"/>
              </a:rPr>
              <a:t>are the best soul, and the truest, and  the bravest in all England! Give me </a:t>
            </a:r>
            <a:r>
              <a:rPr dirty="0" sz="1450" spc="-5">
                <a:latin typeface="Times New Roman"/>
                <a:cs typeface="Times New Roman"/>
              </a:rPr>
              <a:t>your </a:t>
            </a:r>
            <a:r>
              <a:rPr dirty="0" sz="1450" spc="-10">
                <a:latin typeface="Times New Roman"/>
                <a:cs typeface="Times New Roman"/>
              </a:rPr>
              <a:t>hand,</a:t>
            </a:r>
            <a:r>
              <a:rPr dirty="0" sz="1450" spc="35">
                <a:latin typeface="Times New Roman"/>
                <a:cs typeface="Times New Roman"/>
              </a:rPr>
              <a:t> </a:t>
            </a:r>
            <a:r>
              <a:rPr dirty="0" sz="1450" spc="-10">
                <a:latin typeface="Times New Roman"/>
                <a:cs typeface="Times New Roman"/>
              </a:rPr>
              <a:t>Jack.”</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grasped the </a:t>
            </a:r>
            <a:r>
              <a:rPr dirty="0" sz="1450" spc="-15">
                <a:latin typeface="Times New Roman"/>
                <a:cs typeface="Times New Roman"/>
              </a:rPr>
              <a:t>other’s </a:t>
            </a:r>
            <a:r>
              <a:rPr dirty="0" sz="1450" spc="-10">
                <a:latin typeface="Times New Roman"/>
                <a:cs typeface="Times New Roman"/>
              </a:rPr>
              <a:t>hand in</a:t>
            </a:r>
            <a:r>
              <a:rPr dirty="0" sz="1450" spc="25">
                <a:latin typeface="Times New Roman"/>
                <a:cs typeface="Times New Roman"/>
              </a:rPr>
              <a:t> </a:t>
            </a:r>
            <a:r>
              <a:rPr dirty="0" sz="1450" spc="-10">
                <a:latin typeface="Times New Roman"/>
                <a:cs typeface="Times New Roman"/>
              </a:rPr>
              <a:t>silence.</a:t>
            </a:r>
            <a:endParaRPr sz="1450">
              <a:latin typeface="Times New Roman"/>
              <a:cs typeface="Times New Roman"/>
            </a:endParaRPr>
          </a:p>
          <a:p>
            <a:pPr algn="just" marL="12700" marR="10795">
              <a:lnSpc>
                <a:spcPts val="1730"/>
              </a:lnSpc>
              <a:spcBef>
                <a:spcPts val="630"/>
              </a:spcBef>
            </a:pPr>
            <a:r>
              <a:rPr dirty="0" sz="1450" spc="-10">
                <a:latin typeface="Times New Roman"/>
                <a:cs typeface="Times New Roman"/>
              </a:rPr>
              <a:t>“I will tell </a:t>
            </a:r>
            <a:r>
              <a:rPr dirty="0" sz="1450" spc="-5">
                <a:latin typeface="Times New Roman"/>
                <a:cs typeface="Times New Roman"/>
              </a:rPr>
              <a:t>you,” he </a:t>
            </a:r>
            <a:r>
              <a:rPr dirty="0" sz="1450" spc="-10">
                <a:latin typeface="Times New Roman"/>
                <a:cs typeface="Times New Roman"/>
              </a:rPr>
              <a:t>resumed. “There is </a:t>
            </a:r>
            <a:r>
              <a:rPr dirty="0" sz="1450" spc="-5">
                <a:latin typeface="Times New Roman"/>
                <a:cs typeface="Times New Roman"/>
              </a:rPr>
              <a:t>a </a:t>
            </a:r>
            <a:r>
              <a:rPr dirty="0" sz="1450" spc="-20">
                <a:latin typeface="Times New Roman"/>
                <a:cs typeface="Times New Roman"/>
              </a:rPr>
              <a:t>window, </a:t>
            </a:r>
            <a:r>
              <a:rPr dirty="0" sz="1450" spc="-5">
                <a:latin typeface="Times New Roman"/>
                <a:cs typeface="Times New Roman"/>
              </a:rPr>
              <a:t>out of </a:t>
            </a:r>
            <a:r>
              <a:rPr dirty="0" sz="1450" spc="-10">
                <a:latin typeface="Times New Roman"/>
                <a:cs typeface="Times New Roman"/>
              </a:rPr>
              <a:t>which the messenger  descended; the rope should still </a:t>
            </a:r>
            <a:r>
              <a:rPr dirty="0" sz="1450" spc="-5">
                <a:latin typeface="Times New Roman"/>
                <a:cs typeface="Times New Roman"/>
              </a:rPr>
              <a:t>be </a:t>
            </a:r>
            <a:r>
              <a:rPr dirty="0" sz="1450" spc="-10">
                <a:latin typeface="Times New Roman"/>
                <a:cs typeface="Times New Roman"/>
              </a:rPr>
              <a:t>in the </a:t>
            </a:r>
            <a:r>
              <a:rPr dirty="0" sz="1450" spc="-20">
                <a:latin typeface="Times New Roman"/>
                <a:cs typeface="Times New Roman"/>
              </a:rPr>
              <a:t>chamber. ’Tis </a:t>
            </a:r>
            <a:r>
              <a:rPr dirty="0" sz="1450" spc="-5">
                <a:latin typeface="Times New Roman"/>
                <a:cs typeface="Times New Roman"/>
              </a:rPr>
              <a:t>a</a:t>
            </a:r>
            <a:r>
              <a:rPr dirty="0" sz="1450" spc="75">
                <a:latin typeface="Times New Roman"/>
                <a:cs typeface="Times New Roman"/>
              </a:rPr>
              <a:t> </a:t>
            </a:r>
            <a:r>
              <a:rPr dirty="0" sz="1450" spc="-5">
                <a:latin typeface="Times New Roman"/>
                <a:cs typeface="Times New Roman"/>
              </a:rPr>
              <a:t>hope.”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“Hist!” said</a:t>
            </a:r>
            <a:r>
              <a:rPr dirty="0" sz="1450" spc="-5">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marR="10795">
              <a:lnSpc>
                <a:spcPts val="1730"/>
              </a:lnSpc>
              <a:spcBef>
                <a:spcPts val="630"/>
              </a:spcBef>
            </a:pPr>
            <a:r>
              <a:rPr dirty="0" sz="1450" spc="-10">
                <a:latin typeface="Times New Roman"/>
                <a:cs typeface="Times New Roman"/>
              </a:rPr>
              <a:t>Both gave </a:t>
            </a:r>
            <a:r>
              <a:rPr dirty="0" sz="1450" spc="-30">
                <a:latin typeface="Times New Roman"/>
                <a:cs typeface="Times New Roman"/>
              </a:rPr>
              <a:t>ear.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sound below the floor; then it paused, and then  began again.</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“Some </a:t>
            </a:r>
            <a:r>
              <a:rPr dirty="0" sz="1450" spc="-5">
                <a:latin typeface="Times New Roman"/>
                <a:cs typeface="Times New Roman"/>
              </a:rPr>
              <a:t>one </a:t>
            </a:r>
            <a:r>
              <a:rPr dirty="0" sz="1450" spc="-10">
                <a:latin typeface="Times New Roman"/>
                <a:cs typeface="Times New Roman"/>
              </a:rPr>
              <a:t>walketh in the room </a:t>
            </a:r>
            <a:r>
              <a:rPr dirty="0" sz="1450" spc="-20">
                <a:latin typeface="Times New Roman"/>
                <a:cs typeface="Times New Roman"/>
              </a:rPr>
              <a:t>below,” </a:t>
            </a:r>
            <a:r>
              <a:rPr dirty="0" sz="1450" spc="-10">
                <a:latin typeface="Times New Roman"/>
                <a:cs typeface="Times New Roman"/>
              </a:rPr>
              <a:t>whispered</a:t>
            </a:r>
            <a:r>
              <a:rPr dirty="0" sz="1450" spc="35">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marR="8255">
              <a:lnSpc>
                <a:spcPts val="1730"/>
              </a:lnSpc>
              <a:spcBef>
                <a:spcPts val="630"/>
              </a:spcBef>
            </a:pPr>
            <a:r>
              <a:rPr dirty="0" sz="1450" spc="-25">
                <a:latin typeface="Times New Roman"/>
                <a:cs typeface="Times New Roman"/>
              </a:rPr>
              <a:t>“Nay,” </a:t>
            </a:r>
            <a:r>
              <a:rPr dirty="0" sz="1450" spc="-10">
                <a:latin typeface="Times New Roman"/>
                <a:cs typeface="Times New Roman"/>
              </a:rPr>
              <a:t>returned Dick, “there is </a:t>
            </a:r>
            <a:r>
              <a:rPr dirty="0" sz="1450" spc="-5">
                <a:latin typeface="Times New Roman"/>
                <a:cs typeface="Times New Roman"/>
              </a:rPr>
              <a:t>no </a:t>
            </a:r>
            <a:r>
              <a:rPr dirty="0" sz="1450" spc="-10">
                <a:latin typeface="Times New Roman"/>
                <a:cs typeface="Times New Roman"/>
              </a:rPr>
              <a:t>room below; we are above the chapel. It is  my murderer in the secret passage. </a:t>
            </a:r>
            <a:r>
              <a:rPr dirty="0" sz="1450" spc="-35">
                <a:latin typeface="Times New Roman"/>
                <a:cs typeface="Times New Roman"/>
              </a:rPr>
              <a:t>Well, </a:t>
            </a:r>
            <a:r>
              <a:rPr dirty="0" sz="1450" spc="-10">
                <a:latin typeface="Times New Roman"/>
                <a:cs typeface="Times New Roman"/>
              </a:rPr>
              <a:t>let him come; it shall </a:t>
            </a:r>
            <a:r>
              <a:rPr dirty="0" sz="1450" spc="-5">
                <a:latin typeface="Times New Roman"/>
                <a:cs typeface="Times New Roman"/>
              </a:rPr>
              <a:t>go </a:t>
            </a:r>
            <a:r>
              <a:rPr dirty="0" sz="1450" spc="-10">
                <a:latin typeface="Times New Roman"/>
                <a:cs typeface="Times New Roman"/>
              </a:rPr>
              <a:t>hard with  him;” and </a:t>
            </a:r>
            <a:r>
              <a:rPr dirty="0" sz="1450" spc="-5">
                <a:latin typeface="Times New Roman"/>
                <a:cs typeface="Times New Roman"/>
              </a:rPr>
              <a:t>he </a:t>
            </a:r>
            <a:r>
              <a:rPr dirty="0" sz="1450" spc="-10">
                <a:latin typeface="Times New Roman"/>
                <a:cs typeface="Times New Roman"/>
              </a:rPr>
              <a:t>ground his</a:t>
            </a:r>
            <a:r>
              <a:rPr dirty="0" sz="1450" spc="5">
                <a:latin typeface="Times New Roman"/>
                <a:cs typeface="Times New Roman"/>
              </a:rPr>
              <a:t> </a:t>
            </a:r>
            <a:r>
              <a:rPr dirty="0" sz="1450" spc="-10">
                <a:latin typeface="Times New Roman"/>
                <a:cs typeface="Times New Roman"/>
              </a:rPr>
              <a:t>teeth.</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“Blow me the lights </a:t>
            </a:r>
            <a:r>
              <a:rPr dirty="0" sz="1450" spc="-5">
                <a:latin typeface="Times New Roman"/>
                <a:cs typeface="Times New Roman"/>
              </a:rPr>
              <a:t>out,” </a:t>
            </a:r>
            <a:r>
              <a:rPr dirty="0" sz="1450" spc="-10">
                <a:latin typeface="Times New Roman"/>
                <a:cs typeface="Times New Roman"/>
              </a:rPr>
              <a:t>said the </a:t>
            </a:r>
            <a:r>
              <a:rPr dirty="0" sz="1450" spc="-20">
                <a:latin typeface="Times New Roman"/>
                <a:cs typeface="Times New Roman"/>
              </a:rPr>
              <a:t>other. </a:t>
            </a:r>
            <a:r>
              <a:rPr dirty="0" sz="1450" spc="-10">
                <a:latin typeface="Times New Roman"/>
                <a:cs typeface="Times New Roman"/>
              </a:rPr>
              <a:t>“Perchance </a:t>
            </a:r>
            <a:r>
              <a:rPr dirty="0" sz="1450" spc="-5">
                <a:latin typeface="Times New Roman"/>
                <a:cs typeface="Times New Roman"/>
              </a:rPr>
              <a:t>he </a:t>
            </a:r>
            <a:r>
              <a:rPr dirty="0" sz="1450" spc="-10">
                <a:latin typeface="Times New Roman"/>
                <a:cs typeface="Times New Roman"/>
              </a:rPr>
              <a:t>will betray</a:t>
            </a:r>
            <a:r>
              <a:rPr dirty="0" sz="1450" spc="90">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They blew </a:t>
            </a:r>
            <a:r>
              <a:rPr dirty="0" sz="1450" spc="-5">
                <a:latin typeface="Times New Roman"/>
                <a:cs typeface="Times New Roman"/>
              </a:rPr>
              <a:t>out </a:t>
            </a:r>
            <a:r>
              <a:rPr dirty="0" sz="1450" spc="-10">
                <a:latin typeface="Times New Roman"/>
                <a:cs typeface="Times New Roman"/>
              </a:rPr>
              <a:t>both the lamps and lay still as death. The footfalls underneath  were very soft, </a:t>
            </a:r>
            <a:r>
              <a:rPr dirty="0" sz="1450" spc="-5">
                <a:latin typeface="Times New Roman"/>
                <a:cs typeface="Times New Roman"/>
              </a:rPr>
              <a:t>but </a:t>
            </a:r>
            <a:r>
              <a:rPr dirty="0" sz="1450" spc="-10">
                <a:latin typeface="Times New Roman"/>
                <a:cs typeface="Times New Roman"/>
              </a:rPr>
              <a:t>they were clearly audible. Several times they came and  went;</a:t>
            </a:r>
            <a:r>
              <a:rPr dirty="0" sz="1450" spc="110">
                <a:latin typeface="Times New Roman"/>
                <a:cs typeface="Times New Roman"/>
              </a:rPr>
              <a:t> </a:t>
            </a:r>
            <a:r>
              <a:rPr dirty="0" sz="1450" spc="-10">
                <a:latin typeface="Times New Roman"/>
                <a:cs typeface="Times New Roman"/>
              </a:rPr>
              <a:t>and</a:t>
            </a:r>
            <a:r>
              <a:rPr dirty="0" sz="1450" spc="110">
                <a:latin typeface="Times New Roman"/>
                <a:cs typeface="Times New Roman"/>
              </a:rPr>
              <a:t> </a:t>
            </a:r>
            <a:r>
              <a:rPr dirty="0" sz="1450" spc="-10">
                <a:latin typeface="Times New Roman"/>
                <a:cs typeface="Times New Roman"/>
              </a:rPr>
              <a:t>then</a:t>
            </a:r>
            <a:r>
              <a:rPr dirty="0" sz="1450" spc="110">
                <a:latin typeface="Times New Roman"/>
                <a:cs typeface="Times New Roman"/>
              </a:rPr>
              <a:t> </a:t>
            </a:r>
            <a:r>
              <a:rPr dirty="0" sz="1450" spc="-10">
                <a:latin typeface="Times New Roman"/>
                <a:cs typeface="Times New Roman"/>
              </a:rPr>
              <a:t>there</a:t>
            </a:r>
            <a:r>
              <a:rPr dirty="0" sz="1450" spc="110">
                <a:latin typeface="Times New Roman"/>
                <a:cs typeface="Times New Roman"/>
              </a:rPr>
              <a:t> </a:t>
            </a:r>
            <a:r>
              <a:rPr dirty="0" sz="1450" spc="-10">
                <a:latin typeface="Times New Roman"/>
                <a:cs typeface="Times New Roman"/>
              </a:rPr>
              <a:t>was</a:t>
            </a:r>
            <a:r>
              <a:rPr dirty="0" sz="1450" spc="110">
                <a:latin typeface="Times New Roman"/>
                <a:cs typeface="Times New Roman"/>
              </a:rPr>
              <a:t> </a:t>
            </a:r>
            <a:r>
              <a:rPr dirty="0" sz="1450" spc="-5">
                <a:latin typeface="Times New Roman"/>
                <a:cs typeface="Times New Roman"/>
              </a:rPr>
              <a:t>a</a:t>
            </a:r>
            <a:r>
              <a:rPr dirty="0" sz="1450" spc="110">
                <a:latin typeface="Times New Roman"/>
                <a:cs typeface="Times New Roman"/>
              </a:rPr>
              <a:t> </a:t>
            </a:r>
            <a:r>
              <a:rPr dirty="0" sz="1450" spc="-10">
                <a:latin typeface="Times New Roman"/>
                <a:cs typeface="Times New Roman"/>
              </a:rPr>
              <a:t>loud</a:t>
            </a:r>
            <a:r>
              <a:rPr dirty="0" sz="1450" spc="110">
                <a:latin typeface="Times New Roman"/>
                <a:cs typeface="Times New Roman"/>
              </a:rPr>
              <a:t> </a:t>
            </a:r>
            <a:r>
              <a:rPr dirty="0" sz="1450" spc="-10">
                <a:latin typeface="Times New Roman"/>
                <a:cs typeface="Times New Roman"/>
              </a:rPr>
              <a:t>jar</a:t>
            </a:r>
            <a:r>
              <a:rPr dirty="0" sz="1450" spc="110">
                <a:latin typeface="Times New Roman"/>
                <a:cs typeface="Times New Roman"/>
              </a:rPr>
              <a:t> </a:t>
            </a:r>
            <a:r>
              <a:rPr dirty="0" sz="1450" spc="-5">
                <a:latin typeface="Times New Roman"/>
                <a:cs typeface="Times New Roman"/>
              </a:rPr>
              <a:t>of</a:t>
            </a:r>
            <a:r>
              <a:rPr dirty="0" sz="1450" spc="110">
                <a:latin typeface="Times New Roman"/>
                <a:cs typeface="Times New Roman"/>
              </a:rPr>
              <a:t> </a:t>
            </a:r>
            <a:r>
              <a:rPr dirty="0" sz="1450" spc="-5">
                <a:latin typeface="Times New Roman"/>
                <a:cs typeface="Times New Roman"/>
              </a:rPr>
              <a:t>a</a:t>
            </a:r>
            <a:r>
              <a:rPr dirty="0" sz="1450" spc="110">
                <a:latin typeface="Times New Roman"/>
                <a:cs typeface="Times New Roman"/>
              </a:rPr>
              <a:t> </a:t>
            </a:r>
            <a:r>
              <a:rPr dirty="0" sz="1450" spc="-10">
                <a:latin typeface="Times New Roman"/>
                <a:cs typeface="Times New Roman"/>
              </a:rPr>
              <a:t>key</a:t>
            </a:r>
            <a:r>
              <a:rPr dirty="0" sz="1450" spc="110">
                <a:latin typeface="Times New Roman"/>
                <a:cs typeface="Times New Roman"/>
              </a:rPr>
              <a:t> </a:t>
            </a:r>
            <a:r>
              <a:rPr dirty="0" sz="1450" spc="-10">
                <a:latin typeface="Times New Roman"/>
                <a:cs typeface="Times New Roman"/>
              </a:rPr>
              <a:t>turning</a:t>
            </a:r>
            <a:r>
              <a:rPr dirty="0" sz="1450" spc="110">
                <a:latin typeface="Times New Roman"/>
                <a:cs typeface="Times New Roman"/>
              </a:rPr>
              <a:t> </a:t>
            </a:r>
            <a:r>
              <a:rPr dirty="0" sz="1450" spc="-10">
                <a:latin typeface="Times New Roman"/>
                <a:cs typeface="Times New Roman"/>
              </a:rPr>
              <a:t>in</a:t>
            </a:r>
            <a:r>
              <a:rPr dirty="0" sz="1450" spc="110">
                <a:latin typeface="Times New Roman"/>
                <a:cs typeface="Times New Roman"/>
              </a:rPr>
              <a:t> </a:t>
            </a:r>
            <a:r>
              <a:rPr dirty="0" sz="1450" spc="-5">
                <a:latin typeface="Times New Roman"/>
                <a:cs typeface="Times New Roman"/>
              </a:rPr>
              <a:t>a</a:t>
            </a:r>
            <a:r>
              <a:rPr dirty="0" sz="1450" spc="110">
                <a:latin typeface="Times New Roman"/>
                <a:cs typeface="Times New Roman"/>
              </a:rPr>
              <a:t> </a:t>
            </a:r>
            <a:r>
              <a:rPr dirty="0" sz="1450" spc="-10">
                <a:latin typeface="Times New Roman"/>
                <a:cs typeface="Times New Roman"/>
              </a:rPr>
              <a:t>lock,</a:t>
            </a:r>
            <a:r>
              <a:rPr dirty="0" sz="1450" spc="110">
                <a:latin typeface="Times New Roman"/>
                <a:cs typeface="Times New Roman"/>
              </a:rPr>
              <a:t> </a:t>
            </a:r>
            <a:r>
              <a:rPr dirty="0" sz="1450" spc="-10">
                <a:latin typeface="Times New Roman"/>
                <a:cs typeface="Times New Roman"/>
              </a:rPr>
              <a:t>followed</a:t>
            </a:r>
            <a:r>
              <a:rPr dirty="0" sz="1450" spc="110">
                <a:latin typeface="Times New Roman"/>
                <a:cs typeface="Times New Roman"/>
              </a:rPr>
              <a:t> </a:t>
            </a:r>
            <a:r>
              <a:rPr dirty="0" sz="1450" spc="-5">
                <a:latin typeface="Times New Roman"/>
                <a:cs typeface="Times New Roman"/>
              </a:rPr>
              <a:t>by</a:t>
            </a:r>
            <a:r>
              <a:rPr dirty="0" sz="1450" spc="11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075" cy="9391650"/>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considerable silence.</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Presently the steps began again, and then, all </a:t>
            </a:r>
            <a:r>
              <a:rPr dirty="0" sz="1450" spc="-5">
                <a:latin typeface="Times New Roman"/>
                <a:cs typeface="Times New Roman"/>
              </a:rPr>
              <a:t>of a </a:t>
            </a:r>
            <a:r>
              <a:rPr dirty="0" sz="1450" spc="-10">
                <a:latin typeface="Times New Roman"/>
                <a:cs typeface="Times New Roman"/>
              </a:rPr>
              <a:t>sudden, </a:t>
            </a:r>
            <a:r>
              <a:rPr dirty="0" sz="1450" spc="-5">
                <a:latin typeface="Times New Roman"/>
                <a:cs typeface="Times New Roman"/>
              </a:rPr>
              <a:t>a </a:t>
            </a:r>
            <a:r>
              <a:rPr dirty="0" sz="1450" spc="-10">
                <a:latin typeface="Times New Roman"/>
                <a:cs typeface="Times New Roman"/>
              </a:rPr>
              <a:t>chink </a:t>
            </a:r>
            <a:r>
              <a:rPr dirty="0" sz="1450" spc="-5">
                <a:latin typeface="Times New Roman"/>
                <a:cs typeface="Times New Roman"/>
              </a:rPr>
              <a:t>of </a:t>
            </a:r>
            <a:r>
              <a:rPr dirty="0" sz="1450" spc="-10">
                <a:latin typeface="Times New Roman"/>
                <a:cs typeface="Times New Roman"/>
              </a:rPr>
              <a:t>light  appeared in the planking </a:t>
            </a:r>
            <a:r>
              <a:rPr dirty="0" sz="1450" spc="-5">
                <a:latin typeface="Times New Roman"/>
                <a:cs typeface="Times New Roman"/>
              </a:rPr>
              <a:t>of </a:t>
            </a:r>
            <a:r>
              <a:rPr dirty="0" sz="1450" spc="-10">
                <a:latin typeface="Times New Roman"/>
                <a:cs typeface="Times New Roman"/>
              </a:rPr>
              <a:t>the room in </a:t>
            </a:r>
            <a:r>
              <a:rPr dirty="0" sz="1450" spc="-5">
                <a:latin typeface="Times New Roman"/>
                <a:cs typeface="Times New Roman"/>
              </a:rPr>
              <a:t>a </a:t>
            </a:r>
            <a:r>
              <a:rPr dirty="0" sz="1450" spc="-10">
                <a:latin typeface="Times New Roman"/>
                <a:cs typeface="Times New Roman"/>
              </a:rPr>
              <a:t>far </a:t>
            </a:r>
            <a:r>
              <a:rPr dirty="0" sz="1450" spc="-20">
                <a:latin typeface="Times New Roman"/>
                <a:cs typeface="Times New Roman"/>
              </a:rPr>
              <a:t>corner. </a:t>
            </a:r>
            <a:r>
              <a:rPr dirty="0" sz="1450" spc="-10">
                <a:latin typeface="Times New Roman"/>
                <a:cs typeface="Times New Roman"/>
              </a:rPr>
              <a:t>It widened; </a:t>
            </a:r>
            <a:r>
              <a:rPr dirty="0" sz="1450" spc="-5">
                <a:latin typeface="Times New Roman"/>
                <a:cs typeface="Times New Roman"/>
              </a:rPr>
              <a:t>a </a:t>
            </a:r>
            <a:r>
              <a:rPr dirty="0" sz="1450" spc="-10">
                <a:latin typeface="Times New Roman"/>
                <a:cs typeface="Times New Roman"/>
              </a:rPr>
              <a:t>trap-door  was being opened, letting in </a:t>
            </a:r>
            <a:r>
              <a:rPr dirty="0" sz="1450" spc="-5">
                <a:latin typeface="Times New Roman"/>
                <a:cs typeface="Times New Roman"/>
              </a:rPr>
              <a:t>a </a:t>
            </a:r>
            <a:r>
              <a:rPr dirty="0" sz="1450" spc="-10">
                <a:latin typeface="Times New Roman"/>
                <a:cs typeface="Times New Roman"/>
              </a:rPr>
              <a:t>gush </a:t>
            </a:r>
            <a:r>
              <a:rPr dirty="0" sz="1450" spc="-5">
                <a:latin typeface="Times New Roman"/>
                <a:cs typeface="Times New Roman"/>
              </a:rPr>
              <a:t>of </a:t>
            </a:r>
            <a:r>
              <a:rPr dirty="0" sz="1450" spc="-10">
                <a:latin typeface="Times New Roman"/>
                <a:cs typeface="Times New Roman"/>
              </a:rPr>
              <a:t>light. They could see the strong hand  pushing it </a:t>
            </a:r>
            <a:r>
              <a:rPr dirty="0" sz="1450" spc="-5">
                <a:latin typeface="Times New Roman"/>
                <a:cs typeface="Times New Roman"/>
              </a:rPr>
              <a:t>up; </a:t>
            </a:r>
            <a:r>
              <a:rPr dirty="0" sz="1450" spc="-10">
                <a:latin typeface="Times New Roman"/>
                <a:cs typeface="Times New Roman"/>
              </a:rPr>
              <a:t>and Dick raised his </a:t>
            </a:r>
            <a:r>
              <a:rPr dirty="0" sz="1450" spc="-20">
                <a:latin typeface="Times New Roman"/>
                <a:cs typeface="Times New Roman"/>
              </a:rPr>
              <a:t>cross-bow, </a:t>
            </a:r>
            <a:r>
              <a:rPr dirty="0" sz="1450" spc="-10">
                <a:latin typeface="Times New Roman"/>
                <a:cs typeface="Times New Roman"/>
              </a:rPr>
              <a:t>waiting for the head to</a:t>
            </a:r>
            <a:r>
              <a:rPr dirty="0" sz="1450" spc="125">
                <a:latin typeface="Times New Roman"/>
                <a:cs typeface="Times New Roman"/>
              </a:rPr>
              <a:t> </a:t>
            </a:r>
            <a:r>
              <a:rPr dirty="0" sz="1450" spc="-20">
                <a:latin typeface="Times New Roman"/>
                <a:cs typeface="Times New Roman"/>
              </a:rPr>
              <a:t>follow.</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But now there came an interruption. From </a:t>
            </a:r>
            <a:r>
              <a:rPr dirty="0" sz="1450" spc="-5">
                <a:latin typeface="Times New Roman"/>
                <a:cs typeface="Times New Roman"/>
              </a:rPr>
              <a:t>a </a:t>
            </a:r>
            <a:r>
              <a:rPr dirty="0" sz="1450" spc="-10">
                <a:latin typeface="Times New Roman"/>
                <a:cs typeface="Times New Roman"/>
              </a:rPr>
              <a:t>distant corner </a:t>
            </a:r>
            <a:r>
              <a:rPr dirty="0" sz="1450" spc="-5">
                <a:latin typeface="Times New Roman"/>
                <a:cs typeface="Times New Roman"/>
              </a:rPr>
              <a:t>of </a:t>
            </a:r>
            <a:r>
              <a:rPr dirty="0" sz="1450" spc="-10">
                <a:latin typeface="Times New Roman"/>
                <a:cs typeface="Times New Roman"/>
              </a:rPr>
              <a:t>the Moat House  shouts began to </a:t>
            </a:r>
            <a:r>
              <a:rPr dirty="0" sz="1450" spc="-5">
                <a:latin typeface="Times New Roman"/>
                <a:cs typeface="Times New Roman"/>
              </a:rPr>
              <a:t>be </a:t>
            </a:r>
            <a:r>
              <a:rPr dirty="0" sz="1450" spc="-10">
                <a:latin typeface="Times New Roman"/>
                <a:cs typeface="Times New Roman"/>
              </a:rPr>
              <a:t>heard, and first </a:t>
            </a:r>
            <a:r>
              <a:rPr dirty="0" sz="1450" spc="-5">
                <a:latin typeface="Times New Roman"/>
                <a:cs typeface="Times New Roman"/>
              </a:rPr>
              <a:t>one </a:t>
            </a:r>
            <a:r>
              <a:rPr dirty="0" sz="1450" spc="-10">
                <a:latin typeface="Times New Roman"/>
                <a:cs typeface="Times New Roman"/>
              </a:rPr>
              <a:t>voice, and then several, crying aloud  </a:t>
            </a:r>
            <a:r>
              <a:rPr dirty="0" sz="1450" spc="-5">
                <a:latin typeface="Times New Roman"/>
                <a:cs typeface="Times New Roman"/>
              </a:rPr>
              <a:t>upon a </a:t>
            </a:r>
            <a:r>
              <a:rPr dirty="0" sz="1450" spc="-10">
                <a:latin typeface="Times New Roman"/>
                <a:cs typeface="Times New Roman"/>
              </a:rPr>
              <a:t>name. This noise had plainly disconcerted the </a:t>
            </a:r>
            <a:r>
              <a:rPr dirty="0" sz="1450" spc="-15">
                <a:latin typeface="Times New Roman"/>
                <a:cs typeface="Times New Roman"/>
              </a:rPr>
              <a:t>murderer, </a:t>
            </a:r>
            <a:r>
              <a:rPr dirty="0" sz="1450" spc="-10">
                <a:latin typeface="Times New Roman"/>
                <a:cs typeface="Times New Roman"/>
              </a:rPr>
              <a:t>for the trap-  </a:t>
            </a:r>
            <a:r>
              <a:rPr dirty="0" sz="1450" spc="-5">
                <a:latin typeface="Times New Roman"/>
                <a:cs typeface="Times New Roman"/>
              </a:rPr>
              <a:t>door </a:t>
            </a:r>
            <a:r>
              <a:rPr dirty="0" sz="1450" spc="-10">
                <a:latin typeface="Times New Roman"/>
                <a:cs typeface="Times New Roman"/>
              </a:rPr>
              <a:t>was silently lowered to its place, and the steps hurriedly returned, passed  once more close below the lads, and died away in the</a:t>
            </a:r>
            <a:r>
              <a:rPr dirty="0" sz="1450" spc="65">
                <a:latin typeface="Times New Roman"/>
                <a:cs typeface="Times New Roman"/>
              </a:rPr>
              <a:t> </a:t>
            </a:r>
            <a:r>
              <a:rPr dirty="0" sz="1450" spc="-10">
                <a:latin typeface="Times New Roman"/>
                <a:cs typeface="Times New Roman"/>
              </a:rPr>
              <a:t>distance.</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Here was </a:t>
            </a:r>
            <a:r>
              <a:rPr dirty="0" sz="1450" spc="-5">
                <a:latin typeface="Times New Roman"/>
                <a:cs typeface="Times New Roman"/>
              </a:rPr>
              <a:t>a </a:t>
            </a:r>
            <a:r>
              <a:rPr dirty="0" sz="1450" spc="-20">
                <a:latin typeface="Times New Roman"/>
                <a:cs typeface="Times New Roman"/>
              </a:rPr>
              <a:t>moment’s </a:t>
            </a:r>
            <a:r>
              <a:rPr dirty="0" sz="1450" spc="-10">
                <a:latin typeface="Times New Roman"/>
                <a:cs typeface="Times New Roman"/>
              </a:rPr>
              <a:t>respite. Dick breathed deep, and then, and </a:t>
            </a:r>
            <a:r>
              <a:rPr dirty="0" sz="1450" spc="-5">
                <a:latin typeface="Times New Roman"/>
                <a:cs typeface="Times New Roman"/>
              </a:rPr>
              <a:t>not </a:t>
            </a:r>
            <a:r>
              <a:rPr dirty="0" sz="1450" spc="-10">
                <a:latin typeface="Times New Roman"/>
                <a:cs typeface="Times New Roman"/>
              </a:rPr>
              <a:t>till then,  </a:t>
            </a:r>
            <a:r>
              <a:rPr dirty="0" sz="1450" spc="-5">
                <a:latin typeface="Times New Roman"/>
                <a:cs typeface="Times New Roman"/>
              </a:rPr>
              <a:t>he </a:t>
            </a:r>
            <a:r>
              <a:rPr dirty="0" sz="1450" spc="-10">
                <a:latin typeface="Times New Roman"/>
                <a:cs typeface="Times New Roman"/>
              </a:rPr>
              <a:t>gave ear to the disturbance which had interrupted the attack, and which was  now rather increasing than diminishing. All about the Moat House feet were  running, doors were opening and slamming, and still the voice </a:t>
            </a:r>
            <a:r>
              <a:rPr dirty="0" sz="1450" spc="-5">
                <a:latin typeface="Times New Roman"/>
                <a:cs typeface="Times New Roman"/>
              </a:rPr>
              <a:t>of </a:t>
            </a:r>
            <a:r>
              <a:rPr dirty="0" sz="1450" spc="-10">
                <a:latin typeface="Times New Roman"/>
                <a:cs typeface="Times New Roman"/>
              </a:rPr>
              <a:t>Sir Daniel  towered above all this bustle, shouting for</a:t>
            </a:r>
            <a:r>
              <a:rPr dirty="0" sz="1450" spc="35">
                <a:latin typeface="Times New Roman"/>
                <a:cs typeface="Times New Roman"/>
              </a:rPr>
              <a:t> </a:t>
            </a:r>
            <a:r>
              <a:rPr dirty="0" sz="1450" spc="-10">
                <a:latin typeface="Times New Roman"/>
                <a:cs typeface="Times New Roman"/>
              </a:rPr>
              <a:t>“Joanna.”</a:t>
            </a:r>
            <a:endParaRPr sz="1450">
              <a:latin typeface="Times New Roman"/>
              <a:cs typeface="Times New Roman"/>
            </a:endParaRPr>
          </a:p>
          <a:p>
            <a:pPr algn="just" marL="12700" marR="10795">
              <a:lnSpc>
                <a:spcPts val="1730"/>
              </a:lnSpc>
              <a:spcBef>
                <a:spcPts val="565"/>
              </a:spcBef>
            </a:pPr>
            <a:r>
              <a:rPr dirty="0" sz="1450" spc="-10">
                <a:latin typeface="Times New Roman"/>
                <a:cs typeface="Times New Roman"/>
              </a:rPr>
              <a:t>“Joanna!” repeated Dick. </a:t>
            </a:r>
            <a:r>
              <a:rPr dirty="0" sz="1450" spc="-30">
                <a:latin typeface="Times New Roman"/>
                <a:cs typeface="Times New Roman"/>
              </a:rPr>
              <a:t>“Why, </a:t>
            </a:r>
            <a:r>
              <a:rPr dirty="0" sz="1450" spc="-10">
                <a:latin typeface="Times New Roman"/>
                <a:cs typeface="Times New Roman"/>
              </a:rPr>
              <a:t>who the murrain should this be? Here is </a:t>
            </a:r>
            <a:r>
              <a:rPr dirty="0" sz="1450" spc="-5">
                <a:latin typeface="Times New Roman"/>
                <a:cs typeface="Times New Roman"/>
              </a:rPr>
              <a:t>no  </a:t>
            </a:r>
            <a:r>
              <a:rPr dirty="0" sz="1450" spc="-10">
                <a:latin typeface="Times New Roman"/>
                <a:cs typeface="Times New Roman"/>
              </a:rPr>
              <a:t>Joanna, </a:t>
            </a:r>
            <a:r>
              <a:rPr dirty="0" sz="1450" spc="-5">
                <a:latin typeface="Times New Roman"/>
                <a:cs typeface="Times New Roman"/>
              </a:rPr>
              <a:t>nor </a:t>
            </a:r>
            <a:r>
              <a:rPr dirty="0" sz="1450" spc="-10">
                <a:latin typeface="Times New Roman"/>
                <a:cs typeface="Times New Roman"/>
              </a:rPr>
              <a:t>ever hath been. What meaneth</a:t>
            </a:r>
            <a:r>
              <a:rPr dirty="0" sz="1450" spc="2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7620">
              <a:lnSpc>
                <a:spcPts val="1730"/>
              </a:lnSpc>
              <a:spcBef>
                <a:spcPts val="575"/>
              </a:spcBef>
            </a:pPr>
            <a:r>
              <a:rPr dirty="0" sz="1450" spc="-10">
                <a:latin typeface="Times New Roman"/>
                <a:cs typeface="Times New Roman"/>
              </a:rPr>
              <a:t>Matcham was silent. He seemed to have drawn further </a:t>
            </a:r>
            <a:r>
              <a:rPr dirty="0" sz="1450" spc="-30">
                <a:latin typeface="Times New Roman"/>
                <a:cs typeface="Times New Roman"/>
              </a:rPr>
              <a:t>away. </a:t>
            </a:r>
            <a:r>
              <a:rPr dirty="0" sz="1450" spc="-10">
                <a:latin typeface="Times New Roman"/>
                <a:cs typeface="Times New Roman"/>
              </a:rPr>
              <a:t>But only </a:t>
            </a:r>
            <a:r>
              <a:rPr dirty="0" sz="1450" spc="-5">
                <a:latin typeface="Times New Roman"/>
                <a:cs typeface="Times New Roman"/>
              </a:rPr>
              <a:t>a </a:t>
            </a:r>
            <a:r>
              <a:rPr dirty="0" sz="1450" spc="-10">
                <a:latin typeface="Times New Roman"/>
                <a:cs typeface="Times New Roman"/>
              </a:rPr>
              <a:t>little  faint starlight entered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window, </a:t>
            </a:r>
            <a:r>
              <a:rPr dirty="0" sz="1450" spc="-10">
                <a:latin typeface="Times New Roman"/>
                <a:cs typeface="Times New Roman"/>
              </a:rPr>
              <a:t>and at the far end </a:t>
            </a:r>
            <a:r>
              <a:rPr dirty="0" sz="1450" spc="-5">
                <a:latin typeface="Times New Roman"/>
                <a:cs typeface="Times New Roman"/>
              </a:rPr>
              <a:t>of </a:t>
            </a:r>
            <a:r>
              <a:rPr dirty="0" sz="1450" spc="-10">
                <a:latin typeface="Times New Roman"/>
                <a:cs typeface="Times New Roman"/>
              </a:rPr>
              <a:t>the apartment,  where the pair were, the darkness was</a:t>
            </a:r>
            <a:r>
              <a:rPr dirty="0" sz="1450" spc="25">
                <a:latin typeface="Times New Roman"/>
                <a:cs typeface="Times New Roman"/>
              </a:rPr>
              <a:t> </a:t>
            </a:r>
            <a:r>
              <a:rPr dirty="0" sz="1450" spc="-10">
                <a:latin typeface="Times New Roman"/>
                <a:cs typeface="Times New Roman"/>
              </a:rPr>
              <a:t>complete.</a:t>
            </a:r>
            <a:endParaRPr sz="1450">
              <a:latin typeface="Times New Roman"/>
              <a:cs typeface="Times New Roman"/>
            </a:endParaRPr>
          </a:p>
          <a:p>
            <a:pPr marL="12700" marR="388620">
              <a:lnSpc>
                <a:spcPts val="2300"/>
              </a:lnSpc>
              <a:spcBef>
                <a:spcPts val="114"/>
              </a:spcBef>
            </a:pPr>
            <a:r>
              <a:rPr dirty="0" sz="1450" spc="-10">
                <a:latin typeface="Times New Roman"/>
                <a:cs typeface="Times New Roman"/>
              </a:rPr>
              <a:t>“Jack,” said Dick, “I wot </a:t>
            </a:r>
            <a:r>
              <a:rPr dirty="0" sz="1450" spc="-5">
                <a:latin typeface="Times New Roman"/>
                <a:cs typeface="Times New Roman"/>
              </a:rPr>
              <a:t>not </a:t>
            </a:r>
            <a:r>
              <a:rPr dirty="0" sz="1450" spc="-10">
                <a:latin typeface="Times New Roman"/>
                <a:cs typeface="Times New Roman"/>
              </a:rPr>
              <a:t>where </a:t>
            </a:r>
            <a:r>
              <a:rPr dirty="0" sz="1450" spc="-5">
                <a:latin typeface="Times New Roman"/>
                <a:cs typeface="Times New Roman"/>
              </a:rPr>
              <a:t>ye </a:t>
            </a:r>
            <a:r>
              <a:rPr dirty="0" sz="1450" spc="-10">
                <a:latin typeface="Times New Roman"/>
                <a:cs typeface="Times New Roman"/>
              </a:rPr>
              <a:t>were all </a:t>
            </a:r>
            <a:r>
              <a:rPr dirty="0" sz="1450" spc="-30">
                <a:latin typeface="Times New Roman"/>
                <a:cs typeface="Times New Roman"/>
              </a:rPr>
              <a:t>day. </a:t>
            </a:r>
            <a:r>
              <a:rPr dirty="0" sz="1450" spc="-10">
                <a:latin typeface="Times New Roman"/>
                <a:cs typeface="Times New Roman"/>
              </a:rPr>
              <a:t>Saw </a:t>
            </a:r>
            <a:r>
              <a:rPr dirty="0" sz="1450" spc="-5">
                <a:latin typeface="Times New Roman"/>
                <a:cs typeface="Times New Roman"/>
              </a:rPr>
              <a:t>ye </a:t>
            </a:r>
            <a:r>
              <a:rPr dirty="0" sz="1450" spc="-10">
                <a:latin typeface="Times New Roman"/>
                <a:cs typeface="Times New Roman"/>
              </a:rPr>
              <a:t>this Joanna?”  </a:t>
            </a:r>
            <a:r>
              <a:rPr dirty="0" sz="1450" spc="-25">
                <a:latin typeface="Times New Roman"/>
                <a:cs typeface="Times New Roman"/>
              </a:rPr>
              <a:t>“Nay,” </a:t>
            </a:r>
            <a:r>
              <a:rPr dirty="0" sz="1450" spc="-10">
                <a:latin typeface="Times New Roman"/>
                <a:cs typeface="Times New Roman"/>
              </a:rPr>
              <a:t>returned Matcham, “I saw her</a:t>
            </a:r>
            <a:r>
              <a:rPr dirty="0" sz="1450" spc="30">
                <a:latin typeface="Times New Roman"/>
                <a:cs typeface="Times New Roman"/>
              </a:rPr>
              <a:t> </a:t>
            </a:r>
            <a:r>
              <a:rPr dirty="0" sz="1450" spc="-5">
                <a:latin typeface="Times New Roman"/>
                <a:cs typeface="Times New Roman"/>
              </a:rPr>
              <a:t>not.”</a:t>
            </a:r>
            <a:endParaRPr sz="1450">
              <a:latin typeface="Times New Roman"/>
              <a:cs typeface="Times New Roman"/>
            </a:endParaRPr>
          </a:p>
          <a:p>
            <a:pPr marL="12700">
              <a:lnSpc>
                <a:spcPct val="100000"/>
              </a:lnSpc>
              <a:spcBef>
                <a:spcPts val="400"/>
              </a:spcBef>
            </a:pPr>
            <a:r>
              <a:rPr dirty="0" sz="1450" spc="-10">
                <a:latin typeface="Times New Roman"/>
                <a:cs typeface="Times New Roman"/>
              </a:rPr>
              <a:t>“Nor heard tell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he</a:t>
            </a:r>
            <a:r>
              <a:rPr dirty="0" sz="1450" spc="10">
                <a:latin typeface="Times New Roman"/>
                <a:cs typeface="Times New Roman"/>
              </a:rPr>
              <a:t> </a:t>
            </a:r>
            <a:r>
              <a:rPr dirty="0" sz="1450" spc="-10">
                <a:latin typeface="Times New Roman"/>
                <a:cs typeface="Times New Roman"/>
              </a:rPr>
              <a:t>pursued.</a:t>
            </a:r>
            <a:endParaRPr sz="1450">
              <a:latin typeface="Times New Roman"/>
              <a:cs typeface="Times New Roman"/>
            </a:endParaRPr>
          </a:p>
          <a:p>
            <a:pPr marL="12700" marR="12700">
              <a:lnSpc>
                <a:spcPts val="1730"/>
              </a:lnSpc>
              <a:spcBef>
                <a:spcPts val="630"/>
              </a:spcBef>
            </a:pPr>
            <a:r>
              <a:rPr dirty="0" sz="1450" spc="-10">
                <a:latin typeface="Times New Roman"/>
                <a:cs typeface="Times New Roman"/>
              </a:rPr>
              <a:t>The steps drew </a:t>
            </a:r>
            <a:r>
              <a:rPr dirty="0" sz="1450" spc="-20">
                <a:latin typeface="Times New Roman"/>
                <a:cs typeface="Times New Roman"/>
              </a:rPr>
              <a:t>nearer. </a:t>
            </a:r>
            <a:r>
              <a:rPr dirty="0" sz="1450" spc="-10">
                <a:latin typeface="Times New Roman"/>
                <a:cs typeface="Times New Roman"/>
              </a:rPr>
              <a:t>Sir Daniel was still roaring the name </a:t>
            </a:r>
            <a:r>
              <a:rPr dirty="0" sz="1450" spc="-5">
                <a:latin typeface="Times New Roman"/>
                <a:cs typeface="Times New Roman"/>
              </a:rPr>
              <a:t>of </a:t>
            </a:r>
            <a:r>
              <a:rPr dirty="0" sz="1450" spc="-10">
                <a:latin typeface="Times New Roman"/>
                <a:cs typeface="Times New Roman"/>
              </a:rPr>
              <a:t>Joanna from  the courtyard.</a:t>
            </a:r>
            <a:endParaRPr sz="1450">
              <a:latin typeface="Times New Roman"/>
              <a:cs typeface="Times New Roman"/>
            </a:endParaRPr>
          </a:p>
          <a:p>
            <a:pPr marL="12700" marR="3099435">
              <a:lnSpc>
                <a:spcPts val="2300"/>
              </a:lnSpc>
              <a:spcBef>
                <a:spcPts val="114"/>
              </a:spcBef>
            </a:pPr>
            <a:r>
              <a:rPr dirty="0" sz="1450" spc="-10">
                <a:latin typeface="Times New Roman"/>
                <a:cs typeface="Times New Roman"/>
              </a:rPr>
              <a:t>“Did </a:t>
            </a:r>
            <a:r>
              <a:rPr dirty="0" sz="1450" spc="-5">
                <a:latin typeface="Times New Roman"/>
                <a:cs typeface="Times New Roman"/>
              </a:rPr>
              <a:t>ye </a:t>
            </a:r>
            <a:r>
              <a:rPr dirty="0" sz="1450" spc="-10">
                <a:latin typeface="Times New Roman"/>
                <a:cs typeface="Times New Roman"/>
              </a:rPr>
              <a:t>hear </a:t>
            </a:r>
            <a:r>
              <a:rPr dirty="0" sz="1450" spc="-5">
                <a:latin typeface="Times New Roman"/>
                <a:cs typeface="Times New Roman"/>
              </a:rPr>
              <a:t>of </a:t>
            </a:r>
            <a:r>
              <a:rPr dirty="0" sz="1450" spc="-10">
                <a:latin typeface="Times New Roman"/>
                <a:cs typeface="Times New Roman"/>
              </a:rPr>
              <a:t>her?” repeated Dick.  “I heard </a:t>
            </a:r>
            <a:r>
              <a:rPr dirty="0" sz="1450" spc="-5">
                <a:latin typeface="Times New Roman"/>
                <a:cs typeface="Times New Roman"/>
              </a:rPr>
              <a:t>of </a:t>
            </a:r>
            <a:r>
              <a:rPr dirty="0" sz="1450" spc="-20">
                <a:latin typeface="Times New Roman"/>
                <a:cs typeface="Times New Roman"/>
              </a:rPr>
              <a:t>her,” </a:t>
            </a:r>
            <a:r>
              <a:rPr dirty="0" sz="1450" spc="-10">
                <a:latin typeface="Times New Roman"/>
                <a:cs typeface="Times New Roman"/>
              </a:rPr>
              <a:t>said</a:t>
            </a:r>
            <a:r>
              <a:rPr dirty="0" sz="1450" spc="5">
                <a:latin typeface="Times New Roman"/>
                <a:cs typeface="Times New Roman"/>
              </a:rPr>
              <a:t> </a:t>
            </a:r>
            <a:r>
              <a:rPr dirty="0" sz="1450" spc="-10">
                <a:latin typeface="Times New Roman"/>
                <a:cs typeface="Times New Roman"/>
              </a:rPr>
              <a:t>Matcham.</a:t>
            </a:r>
            <a:endParaRPr sz="1450">
              <a:latin typeface="Times New Roman"/>
              <a:cs typeface="Times New Roman"/>
            </a:endParaRPr>
          </a:p>
          <a:p>
            <a:pPr algn="just" marL="12700" marR="12700">
              <a:lnSpc>
                <a:spcPts val="1730"/>
              </a:lnSpc>
              <a:spcBef>
                <a:spcPts val="465"/>
              </a:spcBef>
            </a:pPr>
            <a:r>
              <a:rPr dirty="0" sz="1450" spc="-10">
                <a:latin typeface="Times New Roman"/>
                <a:cs typeface="Times New Roman"/>
              </a:rPr>
              <a:t>“How </a:t>
            </a:r>
            <a:r>
              <a:rPr dirty="0" sz="1450" spc="-5">
                <a:latin typeface="Times New Roman"/>
                <a:cs typeface="Times New Roman"/>
              </a:rPr>
              <a:t>your </a:t>
            </a:r>
            <a:r>
              <a:rPr dirty="0" sz="1450" spc="-10">
                <a:latin typeface="Times New Roman"/>
                <a:cs typeface="Times New Roman"/>
              </a:rPr>
              <a:t>voice twitters! What aileth you?” said Dick. </a:t>
            </a:r>
            <a:r>
              <a:rPr dirty="0" sz="1450" spc="-20">
                <a:latin typeface="Times New Roman"/>
                <a:cs typeface="Times New Roman"/>
              </a:rPr>
              <a:t>“’Tis </a:t>
            </a:r>
            <a:r>
              <a:rPr dirty="0" sz="1450" spc="-5">
                <a:latin typeface="Times New Roman"/>
                <a:cs typeface="Times New Roman"/>
              </a:rPr>
              <a:t>a </a:t>
            </a:r>
            <a:r>
              <a:rPr dirty="0" sz="1450" spc="-10">
                <a:latin typeface="Times New Roman"/>
                <a:cs typeface="Times New Roman"/>
              </a:rPr>
              <a:t>most excellent  </a:t>
            </a:r>
            <a:r>
              <a:rPr dirty="0" sz="1450" spc="-5">
                <a:latin typeface="Times New Roman"/>
                <a:cs typeface="Times New Roman"/>
              </a:rPr>
              <a:t>good </a:t>
            </a:r>
            <a:r>
              <a:rPr dirty="0" sz="1450" spc="-10">
                <a:latin typeface="Times New Roman"/>
                <a:cs typeface="Times New Roman"/>
              </a:rPr>
              <a:t>fortune, this Joanna; it will take their minds from</a:t>
            </a:r>
            <a:r>
              <a:rPr dirty="0" sz="1450" spc="45">
                <a:latin typeface="Times New Roman"/>
                <a:cs typeface="Times New Roman"/>
              </a:rPr>
              <a:t> </a:t>
            </a:r>
            <a:r>
              <a:rPr dirty="0" sz="1450" spc="-5">
                <a:latin typeface="Times New Roman"/>
                <a:cs typeface="Times New Roman"/>
              </a:rPr>
              <a:t>us.”</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“Dick,” cried Matcham, “I am lost; we are both lost. Let </a:t>
            </a:r>
            <a:r>
              <a:rPr dirty="0" sz="1450" spc="-5">
                <a:latin typeface="Times New Roman"/>
                <a:cs typeface="Times New Roman"/>
              </a:rPr>
              <a:t>us </a:t>
            </a:r>
            <a:r>
              <a:rPr dirty="0" sz="1450" spc="-10">
                <a:latin typeface="Times New Roman"/>
                <a:cs typeface="Times New Roman"/>
              </a:rPr>
              <a:t>flee if there </a:t>
            </a:r>
            <a:r>
              <a:rPr dirty="0" sz="1450" spc="-5">
                <a:latin typeface="Times New Roman"/>
                <a:cs typeface="Times New Roman"/>
              </a:rPr>
              <a:t>be </a:t>
            </a:r>
            <a:r>
              <a:rPr dirty="0" sz="1450" spc="-10">
                <a:latin typeface="Times New Roman"/>
                <a:cs typeface="Times New Roman"/>
              </a:rPr>
              <a:t>yet  time. They will </a:t>
            </a:r>
            <a:r>
              <a:rPr dirty="0" sz="1450" spc="-5">
                <a:latin typeface="Times New Roman"/>
                <a:cs typeface="Times New Roman"/>
              </a:rPr>
              <a:t>not </a:t>
            </a:r>
            <a:r>
              <a:rPr dirty="0" sz="1450" spc="-10">
                <a:latin typeface="Times New Roman"/>
                <a:cs typeface="Times New Roman"/>
              </a:rPr>
              <a:t>rest till they have found me. </a:t>
            </a:r>
            <a:r>
              <a:rPr dirty="0" sz="1450" spc="-30">
                <a:latin typeface="Times New Roman"/>
                <a:cs typeface="Times New Roman"/>
              </a:rPr>
              <a:t>Or, </a:t>
            </a:r>
            <a:r>
              <a:rPr dirty="0" sz="1450" spc="-10">
                <a:latin typeface="Times New Roman"/>
                <a:cs typeface="Times New Roman"/>
              </a:rPr>
              <a:t>see! let me </a:t>
            </a:r>
            <a:r>
              <a:rPr dirty="0" sz="1450" spc="-5">
                <a:latin typeface="Times New Roman"/>
                <a:cs typeface="Times New Roman"/>
              </a:rPr>
              <a:t>go </a:t>
            </a:r>
            <a:r>
              <a:rPr dirty="0" sz="1450" spc="-10">
                <a:latin typeface="Times New Roman"/>
                <a:cs typeface="Times New Roman"/>
              </a:rPr>
              <a:t>forth; when  they have found me, </a:t>
            </a:r>
            <a:r>
              <a:rPr dirty="0" sz="1450" spc="-5">
                <a:latin typeface="Times New Roman"/>
                <a:cs typeface="Times New Roman"/>
              </a:rPr>
              <a:t>ye </a:t>
            </a:r>
            <a:r>
              <a:rPr dirty="0" sz="1450" spc="-10">
                <a:latin typeface="Times New Roman"/>
                <a:cs typeface="Times New Roman"/>
              </a:rPr>
              <a:t>may flee. Let me forth, Dick—good Dick, let me  away!”</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She was groping for the bolt, when Dick at last</a:t>
            </a:r>
            <a:r>
              <a:rPr dirty="0" sz="1450" spc="60">
                <a:latin typeface="Times New Roman"/>
                <a:cs typeface="Times New Roman"/>
              </a:rPr>
              <a:t> </a:t>
            </a:r>
            <a:r>
              <a:rPr dirty="0" sz="1450" spc="-10">
                <a:latin typeface="Times New Roman"/>
                <a:cs typeface="Times New Roman"/>
              </a:rPr>
              <a:t>comprehended.</a:t>
            </a:r>
            <a:endParaRPr sz="1450">
              <a:latin typeface="Times New Roman"/>
              <a:cs typeface="Times New Roman"/>
            </a:endParaRPr>
          </a:p>
          <a:p>
            <a:pPr algn="just" marL="12700" marR="8255">
              <a:lnSpc>
                <a:spcPts val="1730"/>
              </a:lnSpc>
              <a:spcBef>
                <a:spcPts val="630"/>
              </a:spcBef>
            </a:pPr>
            <a:r>
              <a:rPr dirty="0" sz="1450" spc="-10">
                <a:latin typeface="Times New Roman"/>
                <a:cs typeface="Times New Roman"/>
              </a:rPr>
              <a:t>“By the mass!” </a:t>
            </a:r>
            <a:r>
              <a:rPr dirty="0" sz="1450" spc="-5">
                <a:latin typeface="Times New Roman"/>
                <a:cs typeface="Times New Roman"/>
              </a:rPr>
              <a:t>he </a:t>
            </a:r>
            <a:r>
              <a:rPr dirty="0" sz="1450" spc="-10">
                <a:latin typeface="Times New Roman"/>
                <a:cs typeface="Times New Roman"/>
              </a:rPr>
              <a:t>cried, “y’ are </a:t>
            </a:r>
            <a:r>
              <a:rPr dirty="0" sz="1450" spc="-5">
                <a:latin typeface="Times New Roman"/>
                <a:cs typeface="Times New Roman"/>
              </a:rPr>
              <a:t>no </a:t>
            </a:r>
            <a:r>
              <a:rPr dirty="0" sz="1450" spc="-10">
                <a:latin typeface="Times New Roman"/>
                <a:cs typeface="Times New Roman"/>
              </a:rPr>
              <a:t>Jack; </a:t>
            </a:r>
            <a:r>
              <a:rPr dirty="0" sz="1450" spc="-5">
                <a:latin typeface="Times New Roman"/>
                <a:cs typeface="Times New Roman"/>
              </a:rPr>
              <a:t>y’ </a:t>
            </a:r>
            <a:r>
              <a:rPr dirty="0" sz="1450" spc="-10">
                <a:latin typeface="Times New Roman"/>
                <a:cs typeface="Times New Roman"/>
              </a:rPr>
              <a:t>are Joanna Sedley; </a:t>
            </a:r>
            <a:r>
              <a:rPr dirty="0" sz="1450" spc="-5">
                <a:latin typeface="Times New Roman"/>
                <a:cs typeface="Times New Roman"/>
              </a:rPr>
              <a:t>y’ </a:t>
            </a:r>
            <a:r>
              <a:rPr dirty="0" sz="1450" spc="-10">
                <a:latin typeface="Times New Roman"/>
                <a:cs typeface="Times New Roman"/>
              </a:rPr>
              <a:t>are the maid  that would </a:t>
            </a:r>
            <a:r>
              <a:rPr dirty="0" sz="1450" spc="-5">
                <a:latin typeface="Times New Roman"/>
                <a:cs typeface="Times New Roman"/>
              </a:rPr>
              <a:t>not </a:t>
            </a:r>
            <a:r>
              <a:rPr dirty="0" sz="1450" spc="-10">
                <a:latin typeface="Times New Roman"/>
                <a:cs typeface="Times New Roman"/>
              </a:rPr>
              <a:t>marry</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The girl paused, and stood silent and motionless.</a:t>
            </a:r>
            <a:r>
              <a:rPr dirty="0" sz="1450" spc="175">
                <a:latin typeface="Times New Roman"/>
                <a:cs typeface="Times New Roman"/>
              </a:rPr>
              <a:t> </a:t>
            </a:r>
            <a:r>
              <a:rPr dirty="0" sz="1450" spc="-10">
                <a:latin typeface="Times New Roman"/>
                <a:cs typeface="Times New Roman"/>
              </a:rPr>
              <a:t>Dick, </a:t>
            </a:r>
            <a:r>
              <a:rPr dirty="0" sz="1450" spc="-5">
                <a:latin typeface="Times New Roman"/>
                <a:cs typeface="Times New Roman"/>
              </a:rPr>
              <a:t>too, </a:t>
            </a:r>
            <a:r>
              <a:rPr dirty="0" sz="1450" spc="-10">
                <a:latin typeface="Times New Roman"/>
                <a:cs typeface="Times New Roman"/>
              </a:rPr>
              <a:t>was silent for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91650"/>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little; then </a:t>
            </a:r>
            <a:r>
              <a:rPr dirty="0" sz="1450" spc="-5">
                <a:latin typeface="Times New Roman"/>
                <a:cs typeface="Times New Roman"/>
              </a:rPr>
              <a:t>he </a:t>
            </a:r>
            <a:r>
              <a:rPr dirty="0" sz="1450" spc="-10">
                <a:latin typeface="Times New Roman"/>
                <a:cs typeface="Times New Roman"/>
              </a:rPr>
              <a:t>spoke</a:t>
            </a:r>
            <a:r>
              <a:rPr dirty="0" sz="145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“Joanna,” </a:t>
            </a:r>
            <a:r>
              <a:rPr dirty="0" sz="1450" spc="-5">
                <a:latin typeface="Times New Roman"/>
                <a:cs typeface="Times New Roman"/>
              </a:rPr>
              <a:t>he </a:t>
            </a:r>
            <a:r>
              <a:rPr dirty="0" sz="1450" spc="-10">
                <a:latin typeface="Times New Roman"/>
                <a:cs typeface="Times New Roman"/>
              </a:rPr>
              <a:t>said, “y’ ’ave saved my life, and </a:t>
            </a:r>
            <a:r>
              <a:rPr dirty="0" sz="1450" spc="-5">
                <a:latin typeface="Times New Roman"/>
                <a:cs typeface="Times New Roman"/>
              </a:rPr>
              <a:t>I </a:t>
            </a:r>
            <a:r>
              <a:rPr dirty="0" sz="1450" spc="-10">
                <a:latin typeface="Times New Roman"/>
                <a:cs typeface="Times New Roman"/>
              </a:rPr>
              <a:t>have saved yours; and we have  seen blood </a:t>
            </a:r>
            <a:r>
              <a:rPr dirty="0" sz="1450" spc="-25">
                <a:latin typeface="Times New Roman"/>
                <a:cs typeface="Times New Roman"/>
              </a:rPr>
              <a:t>flow, </a:t>
            </a:r>
            <a:r>
              <a:rPr dirty="0" sz="1450" spc="-10">
                <a:latin typeface="Times New Roman"/>
                <a:cs typeface="Times New Roman"/>
              </a:rPr>
              <a:t>and been friends and </a:t>
            </a:r>
            <a:r>
              <a:rPr dirty="0" sz="1450" spc="-20">
                <a:latin typeface="Times New Roman"/>
                <a:cs typeface="Times New Roman"/>
              </a:rPr>
              <a:t>enemies—ay,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took my belt to  thrash </a:t>
            </a:r>
            <a:r>
              <a:rPr dirty="0" sz="1450" spc="-5">
                <a:latin typeface="Times New Roman"/>
                <a:cs typeface="Times New Roman"/>
              </a:rPr>
              <a:t>you; </a:t>
            </a:r>
            <a:r>
              <a:rPr dirty="0" sz="1450" spc="-10">
                <a:latin typeface="Times New Roman"/>
                <a:cs typeface="Times New Roman"/>
              </a:rPr>
              <a:t>and all that time </a:t>
            </a:r>
            <a:r>
              <a:rPr dirty="0" sz="1450" spc="-5">
                <a:latin typeface="Times New Roman"/>
                <a:cs typeface="Times New Roman"/>
              </a:rPr>
              <a:t>I thought ye </a:t>
            </a:r>
            <a:r>
              <a:rPr dirty="0" sz="1450" spc="-10">
                <a:latin typeface="Times New Roman"/>
                <a:cs typeface="Times New Roman"/>
              </a:rPr>
              <a:t>were </a:t>
            </a:r>
            <a:r>
              <a:rPr dirty="0" sz="1450" spc="-5">
                <a:latin typeface="Times New Roman"/>
                <a:cs typeface="Times New Roman"/>
              </a:rPr>
              <a:t>a </a:t>
            </a:r>
            <a:r>
              <a:rPr dirty="0" sz="1450" spc="-30">
                <a:latin typeface="Times New Roman"/>
                <a:cs typeface="Times New Roman"/>
              </a:rPr>
              <a:t>boy. </a:t>
            </a:r>
            <a:r>
              <a:rPr dirty="0" sz="1450" spc="-10">
                <a:latin typeface="Times New Roman"/>
                <a:cs typeface="Times New Roman"/>
              </a:rPr>
              <a:t>But now death has me,  and my </a:t>
            </a:r>
            <a:r>
              <a:rPr dirty="0" sz="1450" spc="-25">
                <a:latin typeface="Times New Roman"/>
                <a:cs typeface="Times New Roman"/>
              </a:rPr>
              <a:t>time’s </a:t>
            </a:r>
            <a:r>
              <a:rPr dirty="0" sz="1450" spc="-5">
                <a:latin typeface="Times New Roman"/>
                <a:cs typeface="Times New Roman"/>
              </a:rPr>
              <a:t>out, </a:t>
            </a:r>
            <a:r>
              <a:rPr dirty="0" sz="1450" spc="-10">
                <a:latin typeface="Times New Roman"/>
                <a:cs typeface="Times New Roman"/>
              </a:rPr>
              <a:t>and before </a:t>
            </a:r>
            <a:r>
              <a:rPr dirty="0" sz="1450" spc="-5">
                <a:latin typeface="Times New Roman"/>
                <a:cs typeface="Times New Roman"/>
              </a:rPr>
              <a:t>I </a:t>
            </a:r>
            <a:r>
              <a:rPr dirty="0" sz="1450" spc="-10">
                <a:latin typeface="Times New Roman"/>
                <a:cs typeface="Times New Roman"/>
              </a:rPr>
              <a:t>die </a:t>
            </a:r>
            <a:r>
              <a:rPr dirty="0" sz="1450" spc="-5">
                <a:latin typeface="Times New Roman"/>
                <a:cs typeface="Times New Roman"/>
              </a:rPr>
              <a:t>I </a:t>
            </a:r>
            <a:r>
              <a:rPr dirty="0" sz="1450" spc="-10">
                <a:latin typeface="Times New Roman"/>
                <a:cs typeface="Times New Roman"/>
              </a:rPr>
              <a:t>must say this: Y’ are the best maid and  the bravest under heaven, and, if only </a:t>
            </a:r>
            <a:r>
              <a:rPr dirty="0" sz="1450" spc="-5">
                <a:latin typeface="Times New Roman"/>
                <a:cs typeface="Times New Roman"/>
              </a:rPr>
              <a:t>I </a:t>
            </a:r>
            <a:r>
              <a:rPr dirty="0" sz="1450" spc="-10">
                <a:latin typeface="Times New Roman"/>
                <a:cs typeface="Times New Roman"/>
              </a:rPr>
              <a:t>could live, </a:t>
            </a:r>
            <a:r>
              <a:rPr dirty="0" sz="1450" spc="-5">
                <a:latin typeface="Times New Roman"/>
                <a:cs typeface="Times New Roman"/>
              </a:rPr>
              <a:t>I </a:t>
            </a:r>
            <a:r>
              <a:rPr dirty="0" sz="1450" spc="-10">
                <a:latin typeface="Times New Roman"/>
                <a:cs typeface="Times New Roman"/>
              </a:rPr>
              <a:t>would marry </a:t>
            </a:r>
            <a:r>
              <a:rPr dirty="0" sz="1450" spc="-5">
                <a:latin typeface="Times New Roman"/>
                <a:cs typeface="Times New Roman"/>
              </a:rPr>
              <a:t>you </a:t>
            </a:r>
            <a:r>
              <a:rPr dirty="0" sz="1450" spc="-10">
                <a:latin typeface="Times New Roman"/>
                <a:cs typeface="Times New Roman"/>
              </a:rPr>
              <a:t>blithely;  and, live </a:t>
            </a:r>
            <a:r>
              <a:rPr dirty="0" sz="1450" spc="-5">
                <a:latin typeface="Times New Roman"/>
                <a:cs typeface="Times New Roman"/>
              </a:rPr>
              <a:t>or </a:t>
            </a:r>
            <a:r>
              <a:rPr dirty="0" sz="1450" spc="-10">
                <a:latin typeface="Times New Roman"/>
                <a:cs typeface="Times New Roman"/>
              </a:rPr>
              <a:t>die, </a:t>
            </a:r>
            <a:r>
              <a:rPr dirty="0" sz="1450" spc="-5">
                <a:latin typeface="Times New Roman"/>
                <a:cs typeface="Times New Roman"/>
              </a:rPr>
              <a:t>I </a:t>
            </a:r>
            <a:r>
              <a:rPr dirty="0" sz="1450" spc="-10">
                <a:latin typeface="Times New Roman"/>
                <a:cs typeface="Times New Roman"/>
              </a:rPr>
              <a:t>love</a:t>
            </a:r>
            <a:r>
              <a:rPr dirty="0" sz="1450" spc="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She answered</a:t>
            </a:r>
            <a:r>
              <a:rPr dirty="0" sz="1450" spc="-5">
                <a:latin typeface="Times New Roman"/>
                <a:cs typeface="Times New Roman"/>
              </a:rPr>
              <a:t> </a:t>
            </a:r>
            <a:r>
              <a:rPr dirty="0" sz="1450" spc="-10">
                <a:latin typeface="Times New Roman"/>
                <a:cs typeface="Times New Roman"/>
              </a:rPr>
              <a:t>nothing.</a:t>
            </a:r>
            <a:endParaRPr sz="1450">
              <a:latin typeface="Times New Roman"/>
              <a:cs typeface="Times New Roman"/>
            </a:endParaRPr>
          </a:p>
          <a:p>
            <a:pPr algn="just" marL="12700" marR="6350">
              <a:lnSpc>
                <a:spcPts val="1730"/>
              </a:lnSpc>
              <a:spcBef>
                <a:spcPts val="630"/>
              </a:spcBef>
            </a:pPr>
            <a:r>
              <a:rPr dirty="0" sz="1450" spc="-10">
                <a:latin typeface="Times New Roman"/>
                <a:cs typeface="Times New Roman"/>
              </a:rPr>
              <a:t>“Come,” </a:t>
            </a:r>
            <a:r>
              <a:rPr dirty="0" sz="1450" spc="-5">
                <a:latin typeface="Times New Roman"/>
                <a:cs typeface="Times New Roman"/>
              </a:rPr>
              <a:t>he </a:t>
            </a:r>
            <a:r>
              <a:rPr dirty="0" sz="1450" spc="-10">
                <a:latin typeface="Times New Roman"/>
                <a:cs typeface="Times New Roman"/>
              </a:rPr>
              <a:t>said, “speak </a:t>
            </a:r>
            <a:r>
              <a:rPr dirty="0" sz="1450" spc="-5">
                <a:latin typeface="Times New Roman"/>
                <a:cs typeface="Times New Roman"/>
              </a:rPr>
              <a:t>up, </a:t>
            </a:r>
            <a:r>
              <a:rPr dirty="0" sz="1450" spc="-10">
                <a:latin typeface="Times New Roman"/>
                <a:cs typeface="Times New Roman"/>
              </a:rPr>
              <a:t>Jack. Come, </a:t>
            </a:r>
            <a:r>
              <a:rPr dirty="0" sz="1450" spc="-5">
                <a:latin typeface="Times New Roman"/>
                <a:cs typeface="Times New Roman"/>
              </a:rPr>
              <a:t>be a good </a:t>
            </a:r>
            <a:r>
              <a:rPr dirty="0" sz="1450" spc="-10">
                <a:latin typeface="Times New Roman"/>
                <a:cs typeface="Times New Roman"/>
              </a:rPr>
              <a:t>maid, and say </a:t>
            </a:r>
            <a:r>
              <a:rPr dirty="0" sz="1450" spc="-5">
                <a:latin typeface="Times New Roman"/>
                <a:cs typeface="Times New Roman"/>
              </a:rPr>
              <a:t>ye </a:t>
            </a:r>
            <a:r>
              <a:rPr dirty="0" sz="1450" spc="-10">
                <a:latin typeface="Times New Roman"/>
                <a:cs typeface="Times New Roman"/>
              </a:rPr>
              <a:t>love  me!”</a:t>
            </a:r>
            <a:endParaRPr sz="1450">
              <a:latin typeface="Times New Roman"/>
              <a:cs typeface="Times New Roman"/>
            </a:endParaRPr>
          </a:p>
          <a:p>
            <a:pPr algn="just" marL="12700">
              <a:lnSpc>
                <a:spcPct val="100000"/>
              </a:lnSpc>
              <a:spcBef>
                <a:spcPts val="509"/>
              </a:spcBef>
            </a:pPr>
            <a:r>
              <a:rPr dirty="0" sz="1450" spc="-30">
                <a:latin typeface="Times New Roman"/>
                <a:cs typeface="Times New Roman"/>
              </a:rPr>
              <a:t>“Why, </a:t>
            </a:r>
            <a:r>
              <a:rPr dirty="0" sz="1450" spc="-10">
                <a:latin typeface="Times New Roman"/>
                <a:cs typeface="Times New Roman"/>
              </a:rPr>
              <a:t>Dick,” she cried, “would </a:t>
            </a:r>
            <a:r>
              <a:rPr dirty="0" sz="1450" spc="-5">
                <a:latin typeface="Times New Roman"/>
                <a:cs typeface="Times New Roman"/>
              </a:rPr>
              <a:t>I be</a:t>
            </a:r>
            <a:r>
              <a:rPr dirty="0" sz="1450" spc="40">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8255">
              <a:lnSpc>
                <a:spcPts val="1730"/>
              </a:lnSpc>
              <a:spcBef>
                <a:spcPts val="630"/>
              </a:spcBef>
            </a:pPr>
            <a:r>
              <a:rPr dirty="0" sz="1450" spc="-30">
                <a:latin typeface="Times New Roman"/>
                <a:cs typeface="Times New Roman"/>
              </a:rPr>
              <a:t>“Well, </a:t>
            </a:r>
            <a:r>
              <a:rPr dirty="0" sz="1450" spc="-10">
                <a:latin typeface="Times New Roman"/>
                <a:cs typeface="Times New Roman"/>
              </a:rPr>
              <a:t>see </a:t>
            </a:r>
            <a:r>
              <a:rPr dirty="0" sz="1450" spc="-5">
                <a:latin typeface="Times New Roman"/>
                <a:cs typeface="Times New Roman"/>
              </a:rPr>
              <a:t>ye </a:t>
            </a:r>
            <a:r>
              <a:rPr dirty="0" sz="1450" spc="-10">
                <a:latin typeface="Times New Roman"/>
                <a:cs typeface="Times New Roman"/>
              </a:rPr>
              <a:t>here,” continued Dick, “an we </a:t>
            </a:r>
            <a:r>
              <a:rPr dirty="0" sz="1450" spc="-5">
                <a:latin typeface="Times New Roman"/>
                <a:cs typeface="Times New Roman"/>
              </a:rPr>
              <a:t>but </a:t>
            </a:r>
            <a:r>
              <a:rPr dirty="0" sz="1450" spc="-10">
                <a:latin typeface="Times New Roman"/>
                <a:cs typeface="Times New Roman"/>
              </a:rPr>
              <a:t>escape whole we’ll marry;  and an we’re to die, we die, and </a:t>
            </a:r>
            <a:r>
              <a:rPr dirty="0" sz="1450" spc="-20">
                <a:latin typeface="Times New Roman"/>
                <a:cs typeface="Times New Roman"/>
              </a:rPr>
              <a:t>there’s </a:t>
            </a:r>
            <a:r>
              <a:rPr dirty="0" sz="1450" spc="-10">
                <a:latin typeface="Times New Roman"/>
                <a:cs typeface="Times New Roman"/>
              </a:rPr>
              <a:t>an end </a:t>
            </a:r>
            <a:r>
              <a:rPr dirty="0" sz="1450" spc="-15">
                <a:latin typeface="Times New Roman"/>
                <a:cs typeface="Times New Roman"/>
              </a:rPr>
              <a:t>on’t. </a:t>
            </a:r>
            <a:r>
              <a:rPr dirty="0" sz="1450" spc="-10">
                <a:latin typeface="Times New Roman"/>
                <a:cs typeface="Times New Roman"/>
              </a:rPr>
              <a:t>But now that </a:t>
            </a:r>
            <a:r>
              <a:rPr dirty="0" sz="1450" spc="-5">
                <a:latin typeface="Times New Roman"/>
                <a:cs typeface="Times New Roman"/>
              </a:rPr>
              <a:t>I </a:t>
            </a:r>
            <a:r>
              <a:rPr dirty="0" sz="1450" spc="-10">
                <a:latin typeface="Times New Roman"/>
                <a:cs typeface="Times New Roman"/>
              </a:rPr>
              <a:t>think, how  found </a:t>
            </a:r>
            <a:r>
              <a:rPr dirty="0" sz="1450" spc="-5">
                <a:latin typeface="Times New Roman"/>
                <a:cs typeface="Times New Roman"/>
              </a:rPr>
              <a:t>ye </a:t>
            </a:r>
            <a:r>
              <a:rPr dirty="0" sz="1450" spc="-10">
                <a:latin typeface="Times New Roman"/>
                <a:cs typeface="Times New Roman"/>
              </a:rPr>
              <a:t>my</a:t>
            </a:r>
            <a:r>
              <a:rPr dirty="0" sz="1450" spc="-5">
                <a:latin typeface="Times New Roman"/>
                <a:cs typeface="Times New Roman"/>
              </a:rPr>
              <a:t> </a:t>
            </a:r>
            <a:r>
              <a:rPr dirty="0" sz="1450" spc="-10">
                <a:latin typeface="Times New Roman"/>
                <a:cs typeface="Times New Roman"/>
              </a:rPr>
              <a:t>chamber?”</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“I asked it </a:t>
            </a:r>
            <a:r>
              <a:rPr dirty="0" sz="1450" spc="-5">
                <a:latin typeface="Times New Roman"/>
                <a:cs typeface="Times New Roman"/>
              </a:rPr>
              <a:t>of </a:t>
            </a:r>
            <a:r>
              <a:rPr dirty="0" sz="1450" spc="-10">
                <a:latin typeface="Times New Roman"/>
                <a:cs typeface="Times New Roman"/>
              </a:rPr>
              <a:t>Dame Hatch,” she</a:t>
            </a:r>
            <a:r>
              <a:rPr dirty="0" sz="1450" spc="15">
                <a:latin typeface="Times New Roman"/>
                <a:cs typeface="Times New Roman"/>
              </a:rPr>
              <a:t> </a:t>
            </a:r>
            <a:r>
              <a:rPr dirty="0" sz="1450" spc="-10">
                <a:latin typeface="Times New Roman"/>
                <a:cs typeface="Times New Roman"/>
              </a:rPr>
              <a:t>answered.</a:t>
            </a:r>
            <a:endParaRPr sz="1450">
              <a:latin typeface="Times New Roman"/>
              <a:cs typeface="Times New Roman"/>
            </a:endParaRPr>
          </a:p>
          <a:p>
            <a:pPr marL="12700" marR="11430">
              <a:lnSpc>
                <a:spcPts val="1730"/>
              </a:lnSpc>
              <a:spcBef>
                <a:spcPts val="630"/>
              </a:spcBef>
            </a:pPr>
            <a:r>
              <a:rPr dirty="0" sz="1450" spc="-30">
                <a:latin typeface="Times New Roman"/>
                <a:cs typeface="Times New Roman"/>
              </a:rPr>
              <a:t>“Well, </a:t>
            </a:r>
            <a:r>
              <a:rPr dirty="0" sz="1450" spc="-10">
                <a:latin typeface="Times New Roman"/>
                <a:cs typeface="Times New Roman"/>
              </a:rPr>
              <a:t>the </a:t>
            </a:r>
            <a:r>
              <a:rPr dirty="0" sz="1450" spc="-25">
                <a:latin typeface="Times New Roman"/>
                <a:cs typeface="Times New Roman"/>
              </a:rPr>
              <a:t>dame’s </a:t>
            </a:r>
            <a:r>
              <a:rPr dirty="0" sz="1450" spc="-10">
                <a:latin typeface="Times New Roman"/>
                <a:cs typeface="Times New Roman"/>
              </a:rPr>
              <a:t>staunch,” </a:t>
            </a:r>
            <a:r>
              <a:rPr dirty="0" sz="1450" spc="-5">
                <a:latin typeface="Times New Roman"/>
                <a:cs typeface="Times New Roman"/>
              </a:rPr>
              <a:t>he </a:t>
            </a:r>
            <a:r>
              <a:rPr dirty="0" sz="1450" spc="-10">
                <a:latin typeface="Times New Roman"/>
                <a:cs typeface="Times New Roman"/>
              </a:rPr>
              <a:t>answered; “she’ll </a:t>
            </a:r>
            <a:r>
              <a:rPr dirty="0" sz="1450" spc="-5">
                <a:latin typeface="Times New Roman"/>
                <a:cs typeface="Times New Roman"/>
              </a:rPr>
              <a:t>not </a:t>
            </a:r>
            <a:r>
              <a:rPr dirty="0" sz="1450" spc="-10">
                <a:latin typeface="Times New Roman"/>
                <a:cs typeface="Times New Roman"/>
              </a:rPr>
              <a:t>tell </a:t>
            </a:r>
            <a:r>
              <a:rPr dirty="0" sz="1450" spc="-5">
                <a:latin typeface="Times New Roman"/>
                <a:cs typeface="Times New Roman"/>
              </a:rPr>
              <a:t>upon you. </a:t>
            </a:r>
            <a:r>
              <a:rPr dirty="0" sz="1450" spc="-70">
                <a:latin typeface="Times New Roman"/>
                <a:cs typeface="Times New Roman"/>
              </a:rPr>
              <a:t>We </a:t>
            </a:r>
            <a:r>
              <a:rPr dirty="0" sz="1450" spc="-10">
                <a:latin typeface="Times New Roman"/>
                <a:cs typeface="Times New Roman"/>
              </a:rPr>
              <a:t>have  time before</a:t>
            </a:r>
            <a:r>
              <a:rPr dirty="0" sz="1450" spc="-5">
                <a:latin typeface="Times New Roman"/>
                <a:cs typeface="Times New Roman"/>
              </a:rPr>
              <a:t> us.”</a:t>
            </a:r>
            <a:endParaRPr sz="1450">
              <a:latin typeface="Times New Roman"/>
              <a:cs typeface="Times New Roman"/>
            </a:endParaRPr>
          </a:p>
          <a:p>
            <a:pPr marL="12700" marR="8255">
              <a:lnSpc>
                <a:spcPts val="1730"/>
              </a:lnSpc>
              <a:spcBef>
                <a:spcPts val="575"/>
              </a:spcBef>
            </a:pPr>
            <a:r>
              <a:rPr dirty="0" sz="1450" spc="-10">
                <a:latin typeface="Times New Roman"/>
                <a:cs typeface="Times New Roman"/>
              </a:rPr>
              <a:t>And just then, as if to contradict his words, feet came down the </a:t>
            </a:r>
            <a:r>
              <a:rPr dirty="0" sz="1450" spc="-15">
                <a:latin typeface="Times New Roman"/>
                <a:cs typeface="Times New Roman"/>
              </a:rPr>
              <a:t>corridor,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fist beat roughly </a:t>
            </a:r>
            <a:r>
              <a:rPr dirty="0" sz="1450" spc="-5">
                <a:latin typeface="Times New Roman"/>
                <a:cs typeface="Times New Roman"/>
              </a:rPr>
              <a:t>on </a:t>
            </a:r>
            <a:r>
              <a:rPr dirty="0" sz="1450" spc="-10">
                <a:latin typeface="Times New Roman"/>
                <a:cs typeface="Times New Roman"/>
              </a:rPr>
              <a:t>the</a:t>
            </a:r>
            <a:r>
              <a:rPr dirty="0" sz="1450" spc="5">
                <a:latin typeface="Times New Roman"/>
                <a:cs typeface="Times New Roman"/>
              </a:rPr>
              <a:t> </a:t>
            </a:r>
            <a:r>
              <a:rPr dirty="0" sz="1450" spc="-25">
                <a:latin typeface="Times New Roman"/>
                <a:cs typeface="Times New Roman"/>
              </a:rPr>
              <a:t>door.</a:t>
            </a:r>
            <a:endParaRPr sz="1450">
              <a:latin typeface="Times New Roman"/>
              <a:cs typeface="Times New Roman"/>
            </a:endParaRPr>
          </a:p>
          <a:p>
            <a:pPr marL="12700" marR="10795">
              <a:lnSpc>
                <a:spcPts val="1730"/>
              </a:lnSpc>
              <a:spcBef>
                <a:spcPts val="570"/>
              </a:spcBef>
            </a:pPr>
            <a:r>
              <a:rPr dirty="0" sz="1450" spc="-10">
                <a:latin typeface="Times New Roman"/>
                <a:cs typeface="Times New Roman"/>
              </a:rPr>
              <a:t>“Here!” cried </a:t>
            </a:r>
            <a:r>
              <a:rPr dirty="0" sz="1450" spc="-5">
                <a:latin typeface="Times New Roman"/>
                <a:cs typeface="Times New Roman"/>
              </a:rPr>
              <a:t>a </a:t>
            </a:r>
            <a:r>
              <a:rPr dirty="0" sz="1450" spc="-10">
                <a:latin typeface="Times New Roman"/>
                <a:cs typeface="Times New Roman"/>
              </a:rPr>
              <a:t>voice. “Open, Master Dick; open!” Dick neither moved </a:t>
            </a:r>
            <a:r>
              <a:rPr dirty="0" sz="1450" spc="-5">
                <a:latin typeface="Times New Roman"/>
                <a:cs typeface="Times New Roman"/>
              </a:rPr>
              <a:t>nor  </a:t>
            </a:r>
            <a:r>
              <a:rPr dirty="0" sz="1450" spc="-10">
                <a:latin typeface="Times New Roman"/>
                <a:cs typeface="Times New Roman"/>
              </a:rPr>
              <a:t>answered.</a:t>
            </a:r>
            <a:endParaRPr sz="1450">
              <a:latin typeface="Times New Roman"/>
              <a:cs typeface="Times New Roman"/>
            </a:endParaRPr>
          </a:p>
          <a:p>
            <a:pPr marL="12700">
              <a:lnSpc>
                <a:spcPct val="100000"/>
              </a:lnSpc>
              <a:spcBef>
                <a:spcPts val="509"/>
              </a:spcBef>
            </a:pPr>
            <a:r>
              <a:rPr dirty="0" sz="1450" spc="-10">
                <a:latin typeface="Times New Roman"/>
                <a:cs typeface="Times New Roman"/>
              </a:rPr>
              <a:t>“It is all </a:t>
            </a:r>
            <a:r>
              <a:rPr dirty="0" sz="1450" spc="-15">
                <a:latin typeface="Times New Roman"/>
                <a:cs typeface="Times New Roman"/>
              </a:rPr>
              <a:t>over,” </a:t>
            </a:r>
            <a:r>
              <a:rPr dirty="0" sz="1450" spc="-10">
                <a:latin typeface="Times New Roman"/>
                <a:cs typeface="Times New Roman"/>
              </a:rPr>
              <a:t>said the girl; and she </a:t>
            </a:r>
            <a:r>
              <a:rPr dirty="0" sz="1450" spc="-5">
                <a:latin typeface="Times New Roman"/>
                <a:cs typeface="Times New Roman"/>
              </a:rPr>
              <a:t>put </a:t>
            </a:r>
            <a:r>
              <a:rPr dirty="0" sz="1450" spc="-10">
                <a:latin typeface="Times New Roman"/>
                <a:cs typeface="Times New Roman"/>
              </a:rPr>
              <a:t>her arms about </a:t>
            </a:r>
            <a:r>
              <a:rPr dirty="0" sz="1450" spc="-25">
                <a:latin typeface="Times New Roman"/>
                <a:cs typeface="Times New Roman"/>
              </a:rPr>
              <a:t>Dick’s</a:t>
            </a:r>
            <a:r>
              <a:rPr dirty="0" sz="1450" spc="100">
                <a:latin typeface="Times New Roman"/>
                <a:cs typeface="Times New Roman"/>
              </a:rPr>
              <a:t> </a:t>
            </a:r>
            <a:r>
              <a:rPr dirty="0" sz="1450" spc="-10">
                <a:latin typeface="Times New Roman"/>
                <a:cs typeface="Times New Roman"/>
              </a:rPr>
              <a:t>neck.</a:t>
            </a:r>
            <a:endParaRPr sz="1450">
              <a:latin typeface="Times New Roman"/>
              <a:cs typeface="Times New Roman"/>
            </a:endParaRPr>
          </a:p>
          <a:p>
            <a:pPr marL="12700" marR="11430">
              <a:lnSpc>
                <a:spcPts val="1730"/>
              </a:lnSpc>
              <a:spcBef>
                <a:spcPts val="630"/>
              </a:spcBef>
            </a:pPr>
            <a:r>
              <a:rPr dirty="0" sz="1450" spc="-10">
                <a:latin typeface="Times New Roman"/>
                <a:cs typeface="Times New Roman"/>
              </a:rPr>
              <a:t>One after </a:t>
            </a:r>
            <a:r>
              <a:rPr dirty="0" sz="1450" spc="-15">
                <a:latin typeface="Times New Roman"/>
                <a:cs typeface="Times New Roman"/>
              </a:rPr>
              <a:t>another, </a:t>
            </a:r>
            <a:r>
              <a:rPr dirty="0" sz="1450" spc="-10">
                <a:latin typeface="Times New Roman"/>
                <a:cs typeface="Times New Roman"/>
              </a:rPr>
              <a:t>men came trooping to the </a:t>
            </a:r>
            <a:r>
              <a:rPr dirty="0" sz="1450" spc="-25">
                <a:latin typeface="Times New Roman"/>
                <a:cs typeface="Times New Roman"/>
              </a:rPr>
              <a:t>door. </a:t>
            </a:r>
            <a:r>
              <a:rPr dirty="0" sz="1450" spc="-10">
                <a:latin typeface="Times New Roman"/>
                <a:cs typeface="Times New Roman"/>
              </a:rPr>
              <a:t>Then Sir Daniel arrived  himself, and there was </a:t>
            </a:r>
            <a:r>
              <a:rPr dirty="0" sz="1450" spc="-5">
                <a:latin typeface="Times New Roman"/>
                <a:cs typeface="Times New Roman"/>
              </a:rPr>
              <a:t>a </a:t>
            </a:r>
            <a:r>
              <a:rPr dirty="0" sz="1450" spc="-10">
                <a:latin typeface="Times New Roman"/>
                <a:cs typeface="Times New Roman"/>
              </a:rPr>
              <a:t>sudden cessation </a:t>
            </a:r>
            <a:r>
              <a:rPr dirty="0" sz="1450" spc="-5">
                <a:latin typeface="Times New Roman"/>
                <a:cs typeface="Times New Roman"/>
              </a:rPr>
              <a:t>of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noise.</a:t>
            </a:r>
            <a:endParaRPr sz="1450">
              <a:latin typeface="Times New Roman"/>
              <a:cs typeface="Times New Roman"/>
            </a:endParaRPr>
          </a:p>
          <a:p>
            <a:pPr marL="12700" marR="13335">
              <a:lnSpc>
                <a:spcPts val="1730"/>
              </a:lnSpc>
              <a:spcBef>
                <a:spcPts val="570"/>
              </a:spcBef>
            </a:pPr>
            <a:r>
              <a:rPr dirty="0" sz="1450" spc="-10">
                <a:latin typeface="Times New Roman"/>
                <a:cs typeface="Times New Roman"/>
              </a:rPr>
              <a:t>“Dick,” cried the knight, “be </a:t>
            </a:r>
            <a:r>
              <a:rPr dirty="0" sz="1450" spc="-5">
                <a:latin typeface="Times New Roman"/>
                <a:cs typeface="Times New Roman"/>
              </a:rPr>
              <a:t>not </a:t>
            </a:r>
            <a:r>
              <a:rPr dirty="0" sz="1450" spc="-10">
                <a:latin typeface="Times New Roman"/>
                <a:cs typeface="Times New Roman"/>
              </a:rPr>
              <a:t>an ass. The Seven Sleepers had been awake  ere </a:t>
            </a:r>
            <a:r>
              <a:rPr dirty="0" sz="1450" spc="-30">
                <a:latin typeface="Times New Roman"/>
                <a:cs typeface="Times New Roman"/>
              </a:rPr>
              <a:t>now. </a:t>
            </a:r>
            <a:r>
              <a:rPr dirty="0" sz="1450" spc="-70">
                <a:latin typeface="Times New Roman"/>
                <a:cs typeface="Times New Roman"/>
              </a:rPr>
              <a:t>We </a:t>
            </a:r>
            <a:r>
              <a:rPr dirty="0" sz="1450" spc="-10">
                <a:latin typeface="Times New Roman"/>
                <a:cs typeface="Times New Roman"/>
              </a:rPr>
              <a:t>know she is within there. Open, then, the </a:t>
            </a:r>
            <a:r>
              <a:rPr dirty="0" sz="1450" spc="-20">
                <a:latin typeface="Times New Roman"/>
                <a:cs typeface="Times New Roman"/>
              </a:rPr>
              <a:t>door,</a:t>
            </a:r>
            <a:r>
              <a:rPr dirty="0" sz="1450" spc="160">
                <a:latin typeface="Times New Roman"/>
                <a:cs typeface="Times New Roman"/>
              </a:rPr>
              <a:t> </a:t>
            </a:r>
            <a:r>
              <a:rPr dirty="0" sz="1450" spc="-10">
                <a:latin typeface="Times New Roman"/>
                <a:cs typeface="Times New Roman"/>
              </a:rPr>
              <a:t>man.”</a:t>
            </a:r>
            <a:endParaRPr sz="1450">
              <a:latin typeface="Times New Roman"/>
              <a:cs typeface="Times New Roman"/>
            </a:endParaRPr>
          </a:p>
          <a:p>
            <a:pPr marL="12700">
              <a:lnSpc>
                <a:spcPct val="100000"/>
              </a:lnSpc>
              <a:spcBef>
                <a:spcPts val="509"/>
              </a:spcBef>
            </a:pPr>
            <a:r>
              <a:rPr dirty="0" sz="1450" spc="-10">
                <a:latin typeface="Times New Roman"/>
                <a:cs typeface="Times New Roman"/>
              </a:rPr>
              <a:t>Dick was again</a:t>
            </a:r>
            <a:r>
              <a:rPr dirty="0" sz="1450">
                <a:latin typeface="Times New Roman"/>
                <a:cs typeface="Times New Roman"/>
              </a:rPr>
              <a:t> </a:t>
            </a:r>
            <a:r>
              <a:rPr dirty="0" sz="1450" spc="-10">
                <a:latin typeface="Times New Roman"/>
                <a:cs typeface="Times New Roman"/>
              </a:rPr>
              <a:t>silent.</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“Down with it,” said Sir Daniel. And immediately his followers fell savagely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with </a:t>
            </a:r>
            <a:r>
              <a:rPr dirty="0" sz="1450" spc="-5">
                <a:latin typeface="Times New Roman"/>
                <a:cs typeface="Times New Roman"/>
              </a:rPr>
              <a:t>foot </a:t>
            </a:r>
            <a:r>
              <a:rPr dirty="0" sz="1450" spc="-10">
                <a:latin typeface="Times New Roman"/>
                <a:cs typeface="Times New Roman"/>
              </a:rPr>
              <a:t>and fist. Solid as it was, and strongly bolted, it would  soon have given way; </a:t>
            </a:r>
            <a:r>
              <a:rPr dirty="0" sz="1450" spc="-5">
                <a:latin typeface="Times New Roman"/>
                <a:cs typeface="Times New Roman"/>
              </a:rPr>
              <a:t>but </a:t>
            </a:r>
            <a:r>
              <a:rPr dirty="0" sz="1450" spc="-10">
                <a:latin typeface="Times New Roman"/>
                <a:cs typeface="Times New Roman"/>
              </a:rPr>
              <a:t>once more fortune interfered. Over the thunderstorm  </a:t>
            </a:r>
            <a:r>
              <a:rPr dirty="0" sz="1450" spc="-5">
                <a:latin typeface="Times New Roman"/>
                <a:cs typeface="Times New Roman"/>
              </a:rPr>
              <a:t>of </a:t>
            </a:r>
            <a:r>
              <a:rPr dirty="0" sz="1450" spc="-10">
                <a:latin typeface="Times New Roman"/>
                <a:cs typeface="Times New Roman"/>
              </a:rPr>
              <a:t>blows the cry </a:t>
            </a:r>
            <a:r>
              <a:rPr dirty="0" sz="1450" spc="-5">
                <a:latin typeface="Times New Roman"/>
                <a:cs typeface="Times New Roman"/>
              </a:rPr>
              <a:t>of a </a:t>
            </a:r>
            <a:r>
              <a:rPr dirty="0" sz="1450" spc="-10">
                <a:latin typeface="Times New Roman"/>
                <a:cs typeface="Times New Roman"/>
              </a:rPr>
              <a:t>sentinel was heard; it was followed </a:t>
            </a:r>
            <a:r>
              <a:rPr dirty="0" sz="1450" spc="-5">
                <a:latin typeface="Times New Roman"/>
                <a:cs typeface="Times New Roman"/>
              </a:rPr>
              <a:t>by </a:t>
            </a:r>
            <a:r>
              <a:rPr dirty="0" sz="1450" spc="-10">
                <a:latin typeface="Times New Roman"/>
                <a:cs typeface="Times New Roman"/>
              </a:rPr>
              <a:t>another; shouts  ran along the battlements, shouts answered </a:t>
            </a:r>
            <a:r>
              <a:rPr dirty="0" sz="1450" spc="-5">
                <a:latin typeface="Times New Roman"/>
                <a:cs typeface="Times New Roman"/>
              </a:rPr>
              <a:t>out of </a:t>
            </a:r>
            <a:r>
              <a:rPr dirty="0" sz="1450" spc="-10">
                <a:latin typeface="Times New Roman"/>
                <a:cs typeface="Times New Roman"/>
              </a:rPr>
              <a:t>the wood. In the first  moment </a:t>
            </a:r>
            <a:r>
              <a:rPr dirty="0" sz="1450" spc="-5">
                <a:latin typeface="Times New Roman"/>
                <a:cs typeface="Times New Roman"/>
              </a:rPr>
              <a:t>of </a:t>
            </a:r>
            <a:r>
              <a:rPr dirty="0" sz="1450" spc="-10">
                <a:latin typeface="Times New Roman"/>
                <a:cs typeface="Times New Roman"/>
              </a:rPr>
              <a:t>alarm it sounded as if the foresters were carrying the Moat House  </a:t>
            </a:r>
            <a:r>
              <a:rPr dirty="0" sz="1450" spc="-5">
                <a:latin typeface="Times New Roman"/>
                <a:cs typeface="Times New Roman"/>
              </a:rPr>
              <a:t>by </a:t>
            </a:r>
            <a:r>
              <a:rPr dirty="0" sz="1450" spc="-10">
                <a:latin typeface="Times New Roman"/>
                <a:cs typeface="Times New Roman"/>
              </a:rPr>
              <a:t>assault. And Sir Daniel and his men, desisting instantly from their attack  </a:t>
            </a:r>
            <a:r>
              <a:rPr dirty="0" sz="1450" spc="-5">
                <a:latin typeface="Times New Roman"/>
                <a:cs typeface="Times New Roman"/>
              </a:rPr>
              <a:t>upon </a:t>
            </a:r>
            <a:r>
              <a:rPr dirty="0" sz="1450" spc="-25">
                <a:latin typeface="Times New Roman"/>
                <a:cs typeface="Times New Roman"/>
              </a:rPr>
              <a:t>Dick’s </a:t>
            </a:r>
            <a:r>
              <a:rPr dirty="0" sz="1450" spc="-15">
                <a:latin typeface="Times New Roman"/>
                <a:cs typeface="Times New Roman"/>
              </a:rPr>
              <a:t>chamber, </a:t>
            </a:r>
            <a:r>
              <a:rPr dirty="0" sz="1450" spc="-10">
                <a:latin typeface="Times New Roman"/>
                <a:cs typeface="Times New Roman"/>
              </a:rPr>
              <a:t>hurried to defend the</a:t>
            </a:r>
            <a:r>
              <a:rPr dirty="0" sz="1450" spc="40">
                <a:latin typeface="Times New Roman"/>
                <a:cs typeface="Times New Roman"/>
              </a:rPr>
              <a:t> </a:t>
            </a:r>
            <a:r>
              <a:rPr dirty="0" sz="1450" spc="-10">
                <a:latin typeface="Times New Roman"/>
                <a:cs typeface="Times New Roman"/>
              </a:rPr>
              <a:t>walls.</a:t>
            </a:r>
            <a:endParaRPr sz="1450">
              <a:latin typeface="Times New Roman"/>
              <a:cs typeface="Times New Roman"/>
            </a:endParaRPr>
          </a:p>
          <a:p>
            <a:pPr algn="just" marL="12700">
              <a:lnSpc>
                <a:spcPct val="100000"/>
              </a:lnSpc>
              <a:spcBef>
                <a:spcPts val="495"/>
              </a:spcBef>
            </a:pPr>
            <a:r>
              <a:rPr dirty="0" sz="1450" spc="-25">
                <a:latin typeface="Times New Roman"/>
                <a:cs typeface="Times New Roman"/>
              </a:rPr>
              <a:t>“Now,” </a:t>
            </a:r>
            <a:r>
              <a:rPr dirty="0" sz="1450" spc="-10">
                <a:latin typeface="Times New Roman"/>
                <a:cs typeface="Times New Roman"/>
              </a:rPr>
              <a:t>cried Dick, “we are</a:t>
            </a:r>
            <a:r>
              <a:rPr dirty="0" sz="1450" spc="25">
                <a:latin typeface="Times New Roman"/>
                <a:cs typeface="Times New Roman"/>
              </a:rPr>
              <a:t> </a:t>
            </a:r>
            <a:r>
              <a:rPr dirty="0" sz="1450" spc="-10">
                <a:latin typeface="Times New Roman"/>
                <a:cs typeface="Times New Roman"/>
              </a:rPr>
              <a:t>saved.”</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He</a:t>
            </a:r>
            <a:r>
              <a:rPr dirty="0" sz="1450" spc="85">
                <a:latin typeface="Times New Roman"/>
                <a:cs typeface="Times New Roman"/>
              </a:rPr>
              <a:t> </a:t>
            </a:r>
            <a:r>
              <a:rPr dirty="0" sz="1450" spc="-10">
                <a:latin typeface="Times New Roman"/>
                <a:cs typeface="Times New Roman"/>
              </a:rPr>
              <a:t>seized</a:t>
            </a:r>
            <a:r>
              <a:rPr dirty="0" sz="1450" spc="95">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great</a:t>
            </a:r>
            <a:r>
              <a:rPr dirty="0" sz="1450" spc="90">
                <a:latin typeface="Times New Roman"/>
                <a:cs typeface="Times New Roman"/>
              </a:rPr>
              <a:t> </a:t>
            </a:r>
            <a:r>
              <a:rPr dirty="0" sz="1450" spc="-10">
                <a:latin typeface="Times New Roman"/>
                <a:cs typeface="Times New Roman"/>
              </a:rPr>
              <a:t>old</a:t>
            </a:r>
            <a:r>
              <a:rPr dirty="0" sz="1450" spc="90">
                <a:latin typeface="Times New Roman"/>
                <a:cs typeface="Times New Roman"/>
              </a:rPr>
              <a:t> </a:t>
            </a:r>
            <a:r>
              <a:rPr dirty="0" sz="1450" spc="-10">
                <a:latin typeface="Times New Roman"/>
                <a:cs typeface="Times New Roman"/>
              </a:rPr>
              <a:t>bedstead</a:t>
            </a:r>
            <a:r>
              <a:rPr dirty="0" sz="1450" spc="95">
                <a:latin typeface="Times New Roman"/>
                <a:cs typeface="Times New Roman"/>
              </a:rPr>
              <a:t> </a:t>
            </a:r>
            <a:r>
              <a:rPr dirty="0" sz="1450" spc="-10">
                <a:latin typeface="Times New Roman"/>
                <a:cs typeface="Times New Roman"/>
              </a:rPr>
              <a:t>with</a:t>
            </a:r>
            <a:r>
              <a:rPr dirty="0" sz="1450" spc="90">
                <a:latin typeface="Times New Roman"/>
                <a:cs typeface="Times New Roman"/>
              </a:rPr>
              <a:t> </a:t>
            </a:r>
            <a:r>
              <a:rPr dirty="0" sz="1450" spc="-10">
                <a:latin typeface="Times New Roman"/>
                <a:cs typeface="Times New Roman"/>
              </a:rPr>
              <a:t>both</a:t>
            </a:r>
            <a:r>
              <a:rPr dirty="0" sz="1450" spc="90">
                <a:latin typeface="Times New Roman"/>
                <a:cs typeface="Times New Roman"/>
              </a:rPr>
              <a:t> </a:t>
            </a:r>
            <a:r>
              <a:rPr dirty="0" sz="1450" spc="-10">
                <a:latin typeface="Times New Roman"/>
                <a:cs typeface="Times New Roman"/>
              </a:rPr>
              <a:t>hands,</a:t>
            </a:r>
            <a:r>
              <a:rPr dirty="0" sz="1450" spc="90">
                <a:latin typeface="Times New Roman"/>
                <a:cs typeface="Times New Roman"/>
              </a:rPr>
              <a:t> </a:t>
            </a:r>
            <a:r>
              <a:rPr dirty="0" sz="1450" spc="-10">
                <a:latin typeface="Times New Roman"/>
                <a:cs typeface="Times New Roman"/>
              </a:rPr>
              <a:t>and</a:t>
            </a:r>
            <a:r>
              <a:rPr dirty="0" sz="1450" spc="95">
                <a:latin typeface="Times New Roman"/>
                <a:cs typeface="Times New Roman"/>
              </a:rPr>
              <a:t> </a:t>
            </a:r>
            <a:r>
              <a:rPr dirty="0" sz="1450" spc="-10">
                <a:latin typeface="Times New Roman"/>
                <a:cs typeface="Times New Roman"/>
              </a:rPr>
              <a:t>bent</a:t>
            </a:r>
            <a:r>
              <a:rPr dirty="0" sz="1450" spc="85">
                <a:latin typeface="Times New Roman"/>
                <a:cs typeface="Times New Roman"/>
              </a:rPr>
              <a:t> </a:t>
            </a:r>
            <a:r>
              <a:rPr dirty="0" sz="1450" spc="-10">
                <a:latin typeface="Times New Roman"/>
                <a:cs typeface="Times New Roman"/>
              </a:rPr>
              <a:t>himself</a:t>
            </a:r>
            <a:r>
              <a:rPr dirty="0" sz="1450" spc="95">
                <a:latin typeface="Times New Roman"/>
                <a:cs typeface="Times New Roman"/>
              </a:rPr>
              <a:t> </a:t>
            </a:r>
            <a:r>
              <a:rPr dirty="0" sz="1450" spc="-10">
                <a:latin typeface="Times New Roman"/>
                <a:cs typeface="Times New Roman"/>
              </a:rPr>
              <a:t>in</a:t>
            </a:r>
            <a:r>
              <a:rPr dirty="0" sz="1450" spc="95">
                <a:latin typeface="Times New Roman"/>
                <a:cs typeface="Times New Roman"/>
              </a:rPr>
              <a:t> </a:t>
            </a:r>
            <a:r>
              <a:rPr dirty="0" sz="1450" spc="-10">
                <a:latin typeface="Times New Roman"/>
                <a:cs typeface="Times New Roman"/>
              </a:rPr>
              <a:t>vain</a:t>
            </a:r>
            <a:r>
              <a:rPr dirty="0" sz="1450" spc="9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18625"/>
          </a:xfrm>
          <a:prstGeom prst="rect">
            <a:avLst/>
          </a:prstGeom>
        </p:spPr>
        <p:txBody>
          <a:bodyPr wrap="square" lIns="0" tIns="84455" rIns="0" bIns="0" rtlCol="0" vert="horz">
            <a:spAutoFit/>
          </a:bodyPr>
          <a:lstStyle/>
          <a:p>
            <a:pPr marL="12700">
              <a:lnSpc>
                <a:spcPct val="100000"/>
              </a:lnSpc>
              <a:spcBef>
                <a:spcPts val="665"/>
              </a:spcBef>
            </a:pPr>
            <a:r>
              <a:rPr dirty="0" sz="1450" spc="-10">
                <a:latin typeface="Times New Roman"/>
                <a:cs typeface="Times New Roman"/>
              </a:rPr>
              <a:t>move it.</a:t>
            </a:r>
            <a:endParaRPr sz="1450">
              <a:latin typeface="Times New Roman"/>
              <a:cs typeface="Times New Roman"/>
            </a:endParaRPr>
          </a:p>
          <a:p>
            <a:pPr marL="12700">
              <a:lnSpc>
                <a:spcPct val="100000"/>
              </a:lnSpc>
              <a:spcBef>
                <a:spcPts val="565"/>
              </a:spcBef>
            </a:pPr>
            <a:r>
              <a:rPr dirty="0" sz="1450" spc="-10">
                <a:latin typeface="Times New Roman"/>
                <a:cs typeface="Times New Roman"/>
              </a:rPr>
              <a:t>“Help me, Jack. For </a:t>
            </a:r>
            <a:r>
              <a:rPr dirty="0" sz="1450" spc="-5">
                <a:latin typeface="Times New Roman"/>
                <a:cs typeface="Times New Roman"/>
              </a:rPr>
              <a:t>your </a:t>
            </a:r>
            <a:r>
              <a:rPr dirty="0" sz="1450" spc="-25">
                <a:latin typeface="Times New Roman"/>
                <a:cs typeface="Times New Roman"/>
              </a:rPr>
              <a:t>life’s </a:t>
            </a:r>
            <a:r>
              <a:rPr dirty="0" sz="1450" spc="-10">
                <a:latin typeface="Times New Roman"/>
                <a:cs typeface="Times New Roman"/>
              </a:rPr>
              <a:t>sake, help me stoutly!” </a:t>
            </a:r>
            <a:r>
              <a:rPr dirty="0" sz="1450" spc="-5">
                <a:latin typeface="Times New Roman"/>
                <a:cs typeface="Times New Roman"/>
              </a:rPr>
              <a:t>he</a:t>
            </a:r>
            <a:r>
              <a:rPr dirty="0" sz="1450" spc="70">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marL="12700" marR="12700">
              <a:lnSpc>
                <a:spcPts val="1730"/>
              </a:lnSpc>
              <a:spcBef>
                <a:spcPts val="630"/>
              </a:spcBef>
            </a:pPr>
            <a:r>
              <a:rPr dirty="0" sz="1450" spc="-10">
                <a:latin typeface="Times New Roman"/>
                <a:cs typeface="Times New Roman"/>
              </a:rPr>
              <a:t>Between them, with </a:t>
            </a:r>
            <a:r>
              <a:rPr dirty="0" sz="1450" spc="-5">
                <a:latin typeface="Times New Roman"/>
                <a:cs typeface="Times New Roman"/>
              </a:rPr>
              <a:t>a huge </a:t>
            </a:r>
            <a:r>
              <a:rPr dirty="0" sz="1450" spc="-15">
                <a:latin typeface="Times New Roman"/>
                <a:cs typeface="Times New Roman"/>
              </a:rPr>
              <a:t>effort, </a:t>
            </a:r>
            <a:r>
              <a:rPr dirty="0" sz="1450" spc="-10">
                <a:latin typeface="Times New Roman"/>
                <a:cs typeface="Times New Roman"/>
              </a:rPr>
              <a:t>they dragged the big frame </a:t>
            </a:r>
            <a:r>
              <a:rPr dirty="0" sz="1450" spc="-5">
                <a:latin typeface="Times New Roman"/>
                <a:cs typeface="Times New Roman"/>
              </a:rPr>
              <a:t>of </a:t>
            </a:r>
            <a:r>
              <a:rPr dirty="0" sz="1450" spc="-10">
                <a:latin typeface="Times New Roman"/>
                <a:cs typeface="Times New Roman"/>
              </a:rPr>
              <a:t>oak across  the room, and thrust it endwise to the chamber</a:t>
            </a:r>
            <a:r>
              <a:rPr dirty="0" sz="1450" spc="40">
                <a:latin typeface="Times New Roman"/>
                <a:cs typeface="Times New Roman"/>
              </a:rPr>
              <a:t> </a:t>
            </a:r>
            <a:r>
              <a:rPr dirty="0" sz="1450" spc="-25">
                <a:latin typeface="Times New Roman"/>
                <a:cs typeface="Times New Roman"/>
              </a:rPr>
              <a:t>door.</a:t>
            </a:r>
            <a:endParaRPr sz="1450">
              <a:latin typeface="Times New Roman"/>
              <a:cs typeface="Times New Roman"/>
            </a:endParaRPr>
          </a:p>
          <a:p>
            <a:pPr marL="12700" marR="12065">
              <a:lnSpc>
                <a:spcPts val="1730"/>
              </a:lnSpc>
              <a:spcBef>
                <a:spcPts val="575"/>
              </a:spcBef>
            </a:pPr>
            <a:r>
              <a:rPr dirty="0" sz="1450" spc="-60">
                <a:latin typeface="Times New Roman"/>
                <a:cs typeface="Times New Roman"/>
              </a:rPr>
              <a:t>“Ye </a:t>
            </a:r>
            <a:r>
              <a:rPr dirty="0" sz="1450" spc="-5">
                <a:latin typeface="Times New Roman"/>
                <a:cs typeface="Times New Roman"/>
              </a:rPr>
              <a:t>do but </a:t>
            </a:r>
            <a:r>
              <a:rPr dirty="0" sz="1450" spc="-10">
                <a:latin typeface="Times New Roman"/>
                <a:cs typeface="Times New Roman"/>
              </a:rPr>
              <a:t>make things worse,” said Joanna, </a:t>
            </a:r>
            <a:r>
              <a:rPr dirty="0" sz="1450" spc="-25">
                <a:latin typeface="Times New Roman"/>
                <a:cs typeface="Times New Roman"/>
              </a:rPr>
              <a:t>sadly. </a:t>
            </a:r>
            <a:r>
              <a:rPr dirty="0" sz="1450" spc="-10">
                <a:latin typeface="Times New Roman"/>
                <a:cs typeface="Times New Roman"/>
              </a:rPr>
              <a:t>“He will then enter </a:t>
            </a:r>
            <a:r>
              <a:rPr dirty="0" sz="1450" spc="-5">
                <a:latin typeface="Times New Roman"/>
                <a:cs typeface="Times New Roman"/>
              </a:rPr>
              <a:t>by </a:t>
            </a:r>
            <a:r>
              <a:rPr dirty="0" sz="1450" spc="-10">
                <a:latin typeface="Times New Roman"/>
                <a:cs typeface="Times New Roman"/>
              </a:rPr>
              <a:t>the  trap.”</a:t>
            </a:r>
            <a:endParaRPr sz="1450">
              <a:latin typeface="Times New Roman"/>
              <a:cs typeface="Times New Roman"/>
            </a:endParaRPr>
          </a:p>
          <a:p>
            <a:pPr marL="12700" marR="8890">
              <a:lnSpc>
                <a:spcPts val="1730"/>
              </a:lnSpc>
              <a:spcBef>
                <a:spcPts val="570"/>
              </a:spcBef>
            </a:pPr>
            <a:r>
              <a:rPr dirty="0" sz="1450" spc="-10">
                <a:latin typeface="Times New Roman"/>
                <a:cs typeface="Times New Roman"/>
              </a:rPr>
              <a:t>“Not </a:t>
            </a:r>
            <a:r>
              <a:rPr dirty="0" sz="1450" spc="-5">
                <a:latin typeface="Times New Roman"/>
                <a:cs typeface="Times New Roman"/>
              </a:rPr>
              <a:t>so,” </a:t>
            </a:r>
            <a:r>
              <a:rPr dirty="0" sz="1450" spc="-10">
                <a:latin typeface="Times New Roman"/>
                <a:cs typeface="Times New Roman"/>
              </a:rPr>
              <a:t>replied Dick. “He durst </a:t>
            </a:r>
            <a:r>
              <a:rPr dirty="0" sz="1450" spc="-5">
                <a:latin typeface="Times New Roman"/>
                <a:cs typeface="Times New Roman"/>
              </a:rPr>
              <a:t>not </a:t>
            </a:r>
            <a:r>
              <a:rPr dirty="0" sz="1450" spc="-10">
                <a:latin typeface="Times New Roman"/>
                <a:cs typeface="Times New Roman"/>
              </a:rPr>
              <a:t>tell his secret to so </a:t>
            </a:r>
            <a:r>
              <a:rPr dirty="0" sz="1450" spc="-30">
                <a:latin typeface="Times New Roman"/>
                <a:cs typeface="Times New Roman"/>
              </a:rPr>
              <a:t>many. </a:t>
            </a:r>
            <a:r>
              <a:rPr dirty="0" sz="1450" spc="-10">
                <a:latin typeface="Times New Roman"/>
                <a:cs typeface="Times New Roman"/>
              </a:rPr>
              <a:t>It is </a:t>
            </a:r>
            <a:r>
              <a:rPr dirty="0" sz="1450" spc="-5">
                <a:latin typeface="Times New Roman"/>
                <a:cs typeface="Times New Roman"/>
              </a:rPr>
              <a:t>by </a:t>
            </a:r>
            <a:r>
              <a:rPr dirty="0" sz="1450" spc="-10">
                <a:latin typeface="Times New Roman"/>
                <a:cs typeface="Times New Roman"/>
              </a:rPr>
              <a:t>the trap  that we shall flee. Hark! The attack is </a:t>
            </a:r>
            <a:r>
              <a:rPr dirty="0" sz="1450" spc="-25">
                <a:latin typeface="Times New Roman"/>
                <a:cs typeface="Times New Roman"/>
              </a:rPr>
              <a:t>over. </a:t>
            </a:r>
            <a:r>
              <a:rPr dirty="0" sz="1450" spc="-35">
                <a:latin typeface="Times New Roman"/>
                <a:cs typeface="Times New Roman"/>
              </a:rPr>
              <a:t>Nay, </a:t>
            </a:r>
            <a:r>
              <a:rPr dirty="0" sz="1450" spc="-10">
                <a:latin typeface="Times New Roman"/>
                <a:cs typeface="Times New Roman"/>
              </a:rPr>
              <a:t>it was</a:t>
            </a:r>
            <a:r>
              <a:rPr dirty="0" sz="1450" spc="110">
                <a:latin typeface="Times New Roman"/>
                <a:cs typeface="Times New Roman"/>
              </a:rPr>
              <a:t> </a:t>
            </a:r>
            <a:r>
              <a:rPr dirty="0" sz="1450" spc="-10">
                <a:latin typeface="Times New Roman"/>
                <a:cs typeface="Times New Roman"/>
              </a:rPr>
              <a:t>none!”</a:t>
            </a:r>
            <a:endParaRPr sz="1450">
              <a:latin typeface="Times New Roman"/>
              <a:cs typeface="Times New Roman"/>
            </a:endParaRPr>
          </a:p>
          <a:p>
            <a:pPr marL="12700" marR="5080">
              <a:lnSpc>
                <a:spcPts val="1730"/>
              </a:lnSpc>
              <a:spcBef>
                <a:spcPts val="575"/>
              </a:spcBef>
            </a:pPr>
            <a:r>
              <a:rPr dirty="0" sz="1450" spc="-10">
                <a:latin typeface="Times New Roman"/>
                <a:cs typeface="Times New Roman"/>
              </a:rPr>
              <a:t>It had, indeed, been </a:t>
            </a:r>
            <a:r>
              <a:rPr dirty="0" sz="1450" spc="-5">
                <a:latin typeface="Times New Roman"/>
                <a:cs typeface="Times New Roman"/>
              </a:rPr>
              <a:t>no </a:t>
            </a:r>
            <a:r>
              <a:rPr dirty="0" sz="1450" spc="-10">
                <a:latin typeface="Times New Roman"/>
                <a:cs typeface="Times New Roman"/>
              </a:rPr>
              <a:t>attack; it was the arrival </a:t>
            </a:r>
            <a:r>
              <a:rPr dirty="0" sz="1450" spc="-5">
                <a:latin typeface="Times New Roman"/>
                <a:cs typeface="Times New Roman"/>
              </a:rPr>
              <a:t>of </a:t>
            </a:r>
            <a:r>
              <a:rPr dirty="0" sz="1450" spc="-10">
                <a:latin typeface="Times New Roman"/>
                <a:cs typeface="Times New Roman"/>
              </a:rPr>
              <a:t>another party </a:t>
            </a:r>
            <a:r>
              <a:rPr dirty="0" sz="1450" spc="-5">
                <a:latin typeface="Times New Roman"/>
                <a:cs typeface="Times New Roman"/>
              </a:rPr>
              <a:t>of </a:t>
            </a:r>
            <a:r>
              <a:rPr dirty="0" sz="1450" spc="-10">
                <a:latin typeface="Times New Roman"/>
                <a:cs typeface="Times New Roman"/>
              </a:rPr>
              <a:t>stragglers  from the defeat </a:t>
            </a:r>
            <a:r>
              <a:rPr dirty="0" sz="1450" spc="-5">
                <a:latin typeface="Times New Roman"/>
                <a:cs typeface="Times New Roman"/>
              </a:rPr>
              <a:t>of </a:t>
            </a:r>
            <a:r>
              <a:rPr dirty="0" sz="1450" spc="-10">
                <a:latin typeface="Times New Roman"/>
                <a:cs typeface="Times New Roman"/>
              </a:rPr>
              <a:t>Risingham that had disturbed Sir Daniel. They had run the  gauntlet under cover </a:t>
            </a:r>
            <a:r>
              <a:rPr dirty="0" sz="1450" spc="-5">
                <a:latin typeface="Times New Roman"/>
                <a:cs typeface="Times New Roman"/>
              </a:rPr>
              <a:t>of </a:t>
            </a:r>
            <a:r>
              <a:rPr dirty="0" sz="1450" spc="-10">
                <a:latin typeface="Times New Roman"/>
                <a:cs typeface="Times New Roman"/>
              </a:rPr>
              <a:t>the darkness; they had been admitted </a:t>
            </a:r>
            <a:r>
              <a:rPr dirty="0" sz="1450" spc="-5">
                <a:latin typeface="Times New Roman"/>
                <a:cs typeface="Times New Roman"/>
              </a:rPr>
              <a:t>by </a:t>
            </a:r>
            <a:r>
              <a:rPr dirty="0" sz="1450" spc="-10">
                <a:latin typeface="Times New Roman"/>
                <a:cs typeface="Times New Roman"/>
              </a:rPr>
              <a:t>the great gate;  and </a:t>
            </a:r>
            <a:r>
              <a:rPr dirty="0" sz="1450" spc="-30">
                <a:latin typeface="Times New Roman"/>
                <a:cs typeface="Times New Roman"/>
              </a:rPr>
              <a:t>now,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great stamping </a:t>
            </a:r>
            <a:r>
              <a:rPr dirty="0" sz="1450" spc="-5">
                <a:latin typeface="Times New Roman"/>
                <a:cs typeface="Times New Roman"/>
              </a:rPr>
              <a:t>of </a:t>
            </a:r>
            <a:r>
              <a:rPr dirty="0" sz="1450" spc="-10">
                <a:latin typeface="Times New Roman"/>
                <a:cs typeface="Times New Roman"/>
              </a:rPr>
              <a:t>hoofs and jingle </a:t>
            </a:r>
            <a:r>
              <a:rPr dirty="0" sz="1450" spc="-5">
                <a:latin typeface="Times New Roman"/>
                <a:cs typeface="Times New Roman"/>
              </a:rPr>
              <a:t>of </a:t>
            </a:r>
            <a:r>
              <a:rPr dirty="0" sz="1450" spc="-10">
                <a:latin typeface="Times New Roman"/>
                <a:cs typeface="Times New Roman"/>
              </a:rPr>
              <a:t>accoutrements and arms,  they were dismounting in the</a:t>
            </a:r>
            <a:r>
              <a:rPr dirty="0" sz="1450" spc="15">
                <a:latin typeface="Times New Roman"/>
                <a:cs typeface="Times New Roman"/>
              </a:rPr>
              <a:t> </a:t>
            </a:r>
            <a:r>
              <a:rPr dirty="0" sz="1450" spc="-10">
                <a:latin typeface="Times New Roman"/>
                <a:cs typeface="Times New Roman"/>
              </a:rPr>
              <a:t>court.</a:t>
            </a:r>
            <a:endParaRPr sz="1450">
              <a:latin typeface="Times New Roman"/>
              <a:cs typeface="Times New Roman"/>
            </a:endParaRPr>
          </a:p>
          <a:p>
            <a:pPr marL="12700">
              <a:lnSpc>
                <a:spcPct val="100000"/>
              </a:lnSpc>
              <a:spcBef>
                <a:spcPts val="500"/>
              </a:spcBef>
            </a:pPr>
            <a:r>
              <a:rPr dirty="0" sz="1450" spc="-10">
                <a:latin typeface="Times New Roman"/>
                <a:cs typeface="Times New Roman"/>
              </a:rPr>
              <a:t>“He will return </a:t>
            </a:r>
            <a:r>
              <a:rPr dirty="0" sz="1450" spc="-5">
                <a:latin typeface="Times New Roman"/>
                <a:cs typeface="Times New Roman"/>
              </a:rPr>
              <a:t>anon,” </a:t>
            </a:r>
            <a:r>
              <a:rPr dirty="0" sz="1450" spc="-10">
                <a:latin typeface="Times New Roman"/>
                <a:cs typeface="Times New Roman"/>
              </a:rPr>
              <a:t>said Dick. </a:t>
            </a:r>
            <a:r>
              <a:rPr dirty="0" sz="1450" spc="-45">
                <a:latin typeface="Times New Roman"/>
                <a:cs typeface="Times New Roman"/>
              </a:rPr>
              <a:t>“To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trap!”</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He lighted </a:t>
            </a:r>
            <a:r>
              <a:rPr dirty="0" sz="1450" spc="-5">
                <a:latin typeface="Times New Roman"/>
                <a:cs typeface="Times New Roman"/>
              </a:rPr>
              <a:t>a </a:t>
            </a:r>
            <a:r>
              <a:rPr dirty="0" sz="1450" spc="-10">
                <a:latin typeface="Times New Roman"/>
                <a:cs typeface="Times New Roman"/>
              </a:rPr>
              <a:t>lamp, and they went together into the corner </a:t>
            </a:r>
            <a:r>
              <a:rPr dirty="0" sz="1450" spc="-5">
                <a:latin typeface="Times New Roman"/>
                <a:cs typeface="Times New Roman"/>
              </a:rPr>
              <a:t>of </a:t>
            </a:r>
            <a:r>
              <a:rPr dirty="0" sz="1450" spc="-10">
                <a:latin typeface="Times New Roman"/>
                <a:cs typeface="Times New Roman"/>
              </a:rPr>
              <a:t>the room. The  open chink through which some light still glittered was easily discovered, and,  taking </a:t>
            </a:r>
            <a:r>
              <a:rPr dirty="0" sz="1450" spc="-5">
                <a:latin typeface="Times New Roman"/>
                <a:cs typeface="Times New Roman"/>
              </a:rPr>
              <a:t>a </a:t>
            </a:r>
            <a:r>
              <a:rPr dirty="0" sz="1450" spc="-10">
                <a:latin typeface="Times New Roman"/>
                <a:cs typeface="Times New Roman"/>
              </a:rPr>
              <a:t>stout sword from his small </a:t>
            </a:r>
            <a:r>
              <a:rPr dirty="0" sz="1450" spc="-20">
                <a:latin typeface="Times New Roman"/>
                <a:cs typeface="Times New Roman"/>
              </a:rPr>
              <a:t>armoury, </a:t>
            </a:r>
            <a:r>
              <a:rPr dirty="0" sz="1450" spc="-10">
                <a:latin typeface="Times New Roman"/>
                <a:cs typeface="Times New Roman"/>
              </a:rPr>
              <a:t>Dick thrust it deep into the seam,  and weighed strenuously </a:t>
            </a:r>
            <a:r>
              <a:rPr dirty="0" sz="1450" spc="-5">
                <a:latin typeface="Times New Roman"/>
                <a:cs typeface="Times New Roman"/>
              </a:rPr>
              <a:t>on </a:t>
            </a:r>
            <a:r>
              <a:rPr dirty="0" sz="1450" spc="-10">
                <a:latin typeface="Times New Roman"/>
                <a:cs typeface="Times New Roman"/>
              </a:rPr>
              <a:t>the hilt. The trap moved, gaped </a:t>
            </a:r>
            <a:r>
              <a:rPr dirty="0" sz="1450" spc="-5">
                <a:latin typeface="Times New Roman"/>
                <a:cs typeface="Times New Roman"/>
              </a:rPr>
              <a:t>a </a:t>
            </a:r>
            <a:r>
              <a:rPr dirty="0" sz="1450" spc="-10">
                <a:latin typeface="Times New Roman"/>
                <a:cs typeface="Times New Roman"/>
              </a:rPr>
              <a:t>little, and at  length came widely open. Seizing it with their hands, the two </a:t>
            </a:r>
            <a:r>
              <a:rPr dirty="0" sz="1450" spc="-5">
                <a:latin typeface="Times New Roman"/>
                <a:cs typeface="Times New Roman"/>
              </a:rPr>
              <a:t>young </a:t>
            </a:r>
            <a:r>
              <a:rPr dirty="0" sz="1450" spc="-10">
                <a:latin typeface="Times New Roman"/>
                <a:cs typeface="Times New Roman"/>
              </a:rPr>
              <a:t>folk  threw it back. It disclosed </a:t>
            </a:r>
            <a:r>
              <a:rPr dirty="0" sz="1450" spc="-5">
                <a:latin typeface="Times New Roman"/>
                <a:cs typeface="Times New Roman"/>
              </a:rPr>
              <a:t>a </a:t>
            </a:r>
            <a:r>
              <a:rPr dirty="0" sz="1450" spc="-10">
                <a:latin typeface="Times New Roman"/>
                <a:cs typeface="Times New Roman"/>
              </a:rPr>
              <a:t>few steps descending, and at the </a:t>
            </a:r>
            <a:r>
              <a:rPr dirty="0" sz="1450" spc="-5">
                <a:latin typeface="Times New Roman"/>
                <a:cs typeface="Times New Roman"/>
              </a:rPr>
              <a:t>foot of </a:t>
            </a:r>
            <a:r>
              <a:rPr dirty="0" sz="1450" spc="-10">
                <a:latin typeface="Times New Roman"/>
                <a:cs typeface="Times New Roman"/>
              </a:rPr>
              <a:t>them,  where the would-be murderer had left it, </a:t>
            </a:r>
            <a:r>
              <a:rPr dirty="0" sz="1450" spc="-5">
                <a:latin typeface="Times New Roman"/>
                <a:cs typeface="Times New Roman"/>
              </a:rPr>
              <a:t>a </a:t>
            </a:r>
            <a:r>
              <a:rPr dirty="0" sz="1450" spc="-10">
                <a:latin typeface="Times New Roman"/>
                <a:cs typeface="Times New Roman"/>
              </a:rPr>
              <a:t>burning</a:t>
            </a:r>
            <a:r>
              <a:rPr dirty="0" sz="1450" spc="40">
                <a:latin typeface="Times New Roman"/>
                <a:cs typeface="Times New Roman"/>
              </a:rPr>
              <a:t> </a:t>
            </a:r>
            <a:r>
              <a:rPr dirty="0" sz="1450" spc="-10">
                <a:latin typeface="Times New Roman"/>
                <a:cs typeface="Times New Roman"/>
              </a:rPr>
              <a:t>lamp.</a:t>
            </a:r>
            <a:endParaRPr sz="1450">
              <a:latin typeface="Times New Roman"/>
              <a:cs typeface="Times New Roman"/>
            </a:endParaRPr>
          </a:p>
          <a:p>
            <a:pPr algn="just" marL="12700">
              <a:lnSpc>
                <a:spcPct val="100000"/>
              </a:lnSpc>
              <a:spcBef>
                <a:spcPts val="500"/>
              </a:spcBef>
            </a:pPr>
            <a:r>
              <a:rPr dirty="0" sz="1450" spc="-25">
                <a:latin typeface="Times New Roman"/>
                <a:cs typeface="Times New Roman"/>
              </a:rPr>
              <a:t>“Now,” </a:t>
            </a:r>
            <a:r>
              <a:rPr dirty="0" sz="1450" spc="-10">
                <a:latin typeface="Times New Roman"/>
                <a:cs typeface="Times New Roman"/>
              </a:rPr>
              <a:t>said Dick, “go first and take the lamp. </a:t>
            </a:r>
            <a:r>
              <a:rPr dirty="0" sz="1450" spc="-5">
                <a:latin typeface="Times New Roman"/>
                <a:cs typeface="Times New Roman"/>
              </a:rPr>
              <a:t>I </a:t>
            </a:r>
            <a:r>
              <a:rPr dirty="0" sz="1450" spc="-10">
                <a:latin typeface="Times New Roman"/>
                <a:cs typeface="Times New Roman"/>
              </a:rPr>
              <a:t>will follow to close the</a:t>
            </a:r>
            <a:r>
              <a:rPr dirty="0" sz="1450" spc="170">
                <a:latin typeface="Times New Roman"/>
                <a:cs typeface="Times New Roman"/>
              </a:rPr>
              <a:t> </a:t>
            </a:r>
            <a:r>
              <a:rPr dirty="0" sz="1450" spc="-10">
                <a:latin typeface="Times New Roman"/>
                <a:cs typeface="Times New Roman"/>
              </a:rPr>
              <a:t>trap.”</a:t>
            </a:r>
            <a:endParaRPr sz="1450">
              <a:latin typeface="Times New Roman"/>
              <a:cs typeface="Times New Roman"/>
            </a:endParaRPr>
          </a:p>
          <a:p>
            <a:pPr algn="just" marL="12700" marR="9525">
              <a:lnSpc>
                <a:spcPts val="1730"/>
              </a:lnSpc>
              <a:spcBef>
                <a:spcPts val="630"/>
              </a:spcBef>
            </a:pPr>
            <a:r>
              <a:rPr dirty="0" sz="1450" spc="-10">
                <a:latin typeface="Times New Roman"/>
                <a:cs typeface="Times New Roman"/>
              </a:rPr>
              <a:t>So they descended </a:t>
            </a:r>
            <a:r>
              <a:rPr dirty="0" sz="1450" spc="-5">
                <a:latin typeface="Times New Roman"/>
                <a:cs typeface="Times New Roman"/>
              </a:rPr>
              <a:t>one </a:t>
            </a:r>
            <a:r>
              <a:rPr dirty="0" sz="1450" spc="-10">
                <a:latin typeface="Times New Roman"/>
                <a:cs typeface="Times New Roman"/>
              </a:rPr>
              <a:t>after the </a:t>
            </a:r>
            <a:r>
              <a:rPr dirty="0" sz="1450" spc="-20">
                <a:latin typeface="Times New Roman"/>
                <a:cs typeface="Times New Roman"/>
              </a:rPr>
              <a:t>other, </a:t>
            </a:r>
            <a:r>
              <a:rPr dirty="0" sz="1450" spc="-10">
                <a:latin typeface="Times New Roman"/>
                <a:cs typeface="Times New Roman"/>
              </a:rPr>
              <a:t>and as Dick lowered the trap, the blows  began once again to thunder </a:t>
            </a:r>
            <a:r>
              <a:rPr dirty="0" sz="1450" spc="-5">
                <a:latin typeface="Times New Roman"/>
                <a:cs typeface="Times New Roman"/>
              </a:rPr>
              <a:t>on </a:t>
            </a:r>
            <a:r>
              <a:rPr dirty="0" sz="1450" spc="-10">
                <a:latin typeface="Times New Roman"/>
                <a:cs typeface="Times New Roman"/>
              </a:rPr>
              <a:t>the panels </a:t>
            </a:r>
            <a:r>
              <a:rPr dirty="0" sz="1450" spc="-5">
                <a:latin typeface="Times New Roman"/>
                <a:cs typeface="Times New Roman"/>
              </a:rPr>
              <a:t>of </a:t>
            </a:r>
            <a:r>
              <a:rPr dirty="0" sz="1450" spc="-10">
                <a:latin typeface="Times New Roman"/>
                <a:cs typeface="Times New Roman"/>
              </a:rPr>
              <a:t>the</a:t>
            </a:r>
            <a:r>
              <a:rPr dirty="0" sz="1450" spc="40">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1800">
              <a:latin typeface="Times New Roman"/>
              <a:cs typeface="Times New Roman"/>
            </a:endParaRPr>
          </a:p>
          <a:p>
            <a:pPr algn="ctr">
              <a:lnSpc>
                <a:spcPct val="100000"/>
              </a:lnSpc>
            </a:pPr>
            <a:r>
              <a:rPr dirty="0" sz="1450" spc="-15" b="1">
                <a:latin typeface="Times New Roman"/>
                <a:cs typeface="Times New Roman"/>
              </a:rPr>
              <a:t>CHAPTER </a:t>
            </a:r>
            <a:r>
              <a:rPr dirty="0" sz="1450" spc="-10" b="1">
                <a:latin typeface="Times New Roman"/>
                <a:cs typeface="Times New Roman"/>
              </a:rPr>
              <a:t>IV—THE</a:t>
            </a:r>
            <a:r>
              <a:rPr dirty="0" sz="1450" b="1">
                <a:latin typeface="Times New Roman"/>
                <a:cs typeface="Times New Roman"/>
              </a:rPr>
              <a:t> </a:t>
            </a:r>
            <a:r>
              <a:rPr dirty="0" sz="1450" spc="-30" b="1">
                <a:latin typeface="Times New Roman"/>
                <a:cs typeface="Times New Roman"/>
              </a:rPr>
              <a:t>PASSAGE</a:t>
            </a:r>
            <a:endParaRPr sz="1450">
              <a:latin typeface="Times New Roman"/>
              <a:cs typeface="Times New Roman"/>
            </a:endParaRPr>
          </a:p>
          <a:p>
            <a:pPr>
              <a:lnSpc>
                <a:spcPct val="100000"/>
              </a:lnSpc>
            </a:pPr>
            <a:endParaRPr sz="2050">
              <a:latin typeface="Times New Roman"/>
              <a:cs typeface="Times New Roman"/>
            </a:endParaRPr>
          </a:p>
          <a:p>
            <a:pPr algn="just" marL="12700" marR="7620">
              <a:lnSpc>
                <a:spcPts val="1730"/>
              </a:lnSpc>
              <a:spcBef>
                <a:spcPts val="5"/>
              </a:spcBef>
            </a:pPr>
            <a:r>
              <a:rPr dirty="0" sz="1450" spc="-10">
                <a:latin typeface="Times New Roman"/>
                <a:cs typeface="Times New Roman"/>
              </a:rPr>
              <a:t>The passage in which Dick and Joanna now found themselves was </a:t>
            </a:r>
            <a:r>
              <a:rPr dirty="0" sz="1450" spc="-20">
                <a:latin typeface="Times New Roman"/>
                <a:cs typeface="Times New Roman"/>
              </a:rPr>
              <a:t>narrow,  </a:t>
            </a:r>
            <a:r>
              <a:rPr dirty="0" sz="1450" spc="-25">
                <a:latin typeface="Times New Roman"/>
                <a:cs typeface="Times New Roman"/>
              </a:rPr>
              <a:t>dirty, </a:t>
            </a:r>
            <a:r>
              <a:rPr dirty="0" sz="1450" spc="-10">
                <a:latin typeface="Times New Roman"/>
                <a:cs typeface="Times New Roman"/>
              </a:rPr>
              <a:t>and short. At the other end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a door </a:t>
            </a:r>
            <a:r>
              <a:rPr dirty="0" sz="1450" spc="-10">
                <a:latin typeface="Times New Roman"/>
                <a:cs typeface="Times New Roman"/>
              </a:rPr>
              <a:t>stood partly open; the same </a:t>
            </a:r>
            <a:r>
              <a:rPr dirty="0" sz="1450" spc="-20">
                <a:latin typeface="Times New Roman"/>
                <a:cs typeface="Times New Roman"/>
              </a:rPr>
              <a:t>door,  </a:t>
            </a:r>
            <a:r>
              <a:rPr dirty="0" sz="1450" spc="-10">
                <a:latin typeface="Times New Roman"/>
                <a:cs typeface="Times New Roman"/>
              </a:rPr>
              <a:t>without </a:t>
            </a:r>
            <a:r>
              <a:rPr dirty="0" sz="1450" spc="-5">
                <a:latin typeface="Times New Roman"/>
                <a:cs typeface="Times New Roman"/>
              </a:rPr>
              <a:t>doubt, </a:t>
            </a:r>
            <a:r>
              <a:rPr dirty="0" sz="1450" spc="-10">
                <a:latin typeface="Times New Roman"/>
                <a:cs typeface="Times New Roman"/>
              </a:rPr>
              <a:t>that they had heard the man unlocking. Heavy cobwebs </a:t>
            </a:r>
            <a:r>
              <a:rPr dirty="0" sz="1450" spc="-5">
                <a:latin typeface="Times New Roman"/>
                <a:cs typeface="Times New Roman"/>
              </a:rPr>
              <a:t>hung  </a:t>
            </a:r>
            <a:r>
              <a:rPr dirty="0" sz="1450" spc="-10">
                <a:latin typeface="Times New Roman"/>
                <a:cs typeface="Times New Roman"/>
              </a:rPr>
              <a:t>from the roof; and the paved flooring echoed hollow under the lightest</a:t>
            </a:r>
            <a:r>
              <a:rPr dirty="0" sz="1450" spc="160">
                <a:latin typeface="Times New Roman"/>
                <a:cs typeface="Times New Roman"/>
              </a:rPr>
              <a:t> </a:t>
            </a:r>
            <a:r>
              <a:rPr dirty="0" sz="1450" spc="-10">
                <a:latin typeface="Times New Roman"/>
                <a:cs typeface="Times New Roman"/>
              </a:rPr>
              <a:t>tread.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Beyond the </a:t>
            </a:r>
            <a:r>
              <a:rPr dirty="0" sz="1450" spc="-5">
                <a:latin typeface="Times New Roman"/>
                <a:cs typeface="Times New Roman"/>
              </a:rPr>
              <a:t>door </a:t>
            </a:r>
            <a:r>
              <a:rPr dirty="0" sz="1450" spc="-10">
                <a:latin typeface="Times New Roman"/>
                <a:cs typeface="Times New Roman"/>
              </a:rPr>
              <a:t>there were two branches, at right angles. Dick chose </a:t>
            </a:r>
            <a:r>
              <a:rPr dirty="0" sz="1450" spc="-5">
                <a:latin typeface="Times New Roman"/>
                <a:cs typeface="Times New Roman"/>
              </a:rPr>
              <a:t>one of  </a:t>
            </a:r>
            <a:r>
              <a:rPr dirty="0" sz="1450" spc="-10">
                <a:latin typeface="Times New Roman"/>
                <a:cs typeface="Times New Roman"/>
              </a:rPr>
              <a:t>them at random, and the pair hurried, with echoing footsteps, along the hollow  </a:t>
            </a:r>
            <a:r>
              <a:rPr dirty="0" sz="1450" spc="-5">
                <a:latin typeface="Times New Roman"/>
                <a:cs typeface="Times New Roman"/>
              </a:rPr>
              <a:t>of </a:t>
            </a:r>
            <a:r>
              <a:rPr dirty="0" sz="1450" spc="-10">
                <a:latin typeface="Times New Roman"/>
                <a:cs typeface="Times New Roman"/>
              </a:rPr>
              <a:t>the chapel roof. The top </a:t>
            </a:r>
            <a:r>
              <a:rPr dirty="0" sz="1450" spc="-5">
                <a:latin typeface="Times New Roman"/>
                <a:cs typeface="Times New Roman"/>
              </a:rPr>
              <a:t>of </a:t>
            </a:r>
            <a:r>
              <a:rPr dirty="0" sz="1450" spc="-10">
                <a:latin typeface="Times New Roman"/>
                <a:cs typeface="Times New Roman"/>
              </a:rPr>
              <a:t>the arched ceiling rose like </a:t>
            </a:r>
            <a:r>
              <a:rPr dirty="0" sz="1450" spc="-5">
                <a:latin typeface="Times New Roman"/>
                <a:cs typeface="Times New Roman"/>
              </a:rPr>
              <a:t>a </a:t>
            </a:r>
            <a:r>
              <a:rPr dirty="0" sz="1450" spc="-20">
                <a:latin typeface="Times New Roman"/>
                <a:cs typeface="Times New Roman"/>
              </a:rPr>
              <a:t>whale’s </a:t>
            </a:r>
            <a:r>
              <a:rPr dirty="0" sz="1450" spc="-10">
                <a:latin typeface="Times New Roman"/>
                <a:cs typeface="Times New Roman"/>
              </a:rPr>
              <a:t>back in the  dim glimmer </a:t>
            </a:r>
            <a:r>
              <a:rPr dirty="0" sz="1450" spc="-5">
                <a:latin typeface="Times New Roman"/>
                <a:cs typeface="Times New Roman"/>
              </a:rPr>
              <a:t>of </a:t>
            </a:r>
            <a:r>
              <a:rPr dirty="0" sz="1450" spc="-10">
                <a:latin typeface="Times New Roman"/>
                <a:cs typeface="Times New Roman"/>
              </a:rPr>
              <a:t>the lamp. Here and there were spyholes, concealed, </a:t>
            </a:r>
            <a:r>
              <a:rPr dirty="0" sz="1450" spc="-5">
                <a:latin typeface="Times New Roman"/>
                <a:cs typeface="Times New Roman"/>
              </a:rPr>
              <a:t>on </a:t>
            </a:r>
            <a:r>
              <a:rPr dirty="0" sz="1450" spc="-10">
                <a:latin typeface="Times New Roman"/>
                <a:cs typeface="Times New Roman"/>
              </a:rPr>
              <a:t>the  other side, </a:t>
            </a:r>
            <a:r>
              <a:rPr dirty="0" sz="1450" spc="-5">
                <a:latin typeface="Times New Roman"/>
                <a:cs typeface="Times New Roman"/>
              </a:rPr>
              <a:t>by </a:t>
            </a:r>
            <a:r>
              <a:rPr dirty="0" sz="1450" spc="-10">
                <a:latin typeface="Times New Roman"/>
                <a:cs typeface="Times New Roman"/>
              </a:rPr>
              <a:t>the carving </a:t>
            </a:r>
            <a:r>
              <a:rPr dirty="0" sz="1450" spc="-5">
                <a:latin typeface="Times New Roman"/>
                <a:cs typeface="Times New Roman"/>
              </a:rPr>
              <a:t>of </a:t>
            </a:r>
            <a:r>
              <a:rPr dirty="0" sz="1450" spc="-10">
                <a:latin typeface="Times New Roman"/>
                <a:cs typeface="Times New Roman"/>
              </a:rPr>
              <a:t>the cornice; and looking down through </a:t>
            </a:r>
            <a:r>
              <a:rPr dirty="0" sz="1450" spc="-5">
                <a:latin typeface="Times New Roman"/>
                <a:cs typeface="Times New Roman"/>
              </a:rPr>
              <a:t>one of  </a:t>
            </a:r>
            <a:r>
              <a:rPr dirty="0" sz="1450" spc="-10">
                <a:latin typeface="Times New Roman"/>
                <a:cs typeface="Times New Roman"/>
              </a:rPr>
              <a:t>these, Dick saw the paved floor </a:t>
            </a:r>
            <a:r>
              <a:rPr dirty="0" sz="1450" spc="-5">
                <a:latin typeface="Times New Roman"/>
                <a:cs typeface="Times New Roman"/>
              </a:rPr>
              <a:t>of </a:t>
            </a:r>
            <a:r>
              <a:rPr dirty="0" sz="1450" spc="-10">
                <a:latin typeface="Times New Roman"/>
                <a:cs typeface="Times New Roman"/>
              </a:rPr>
              <a:t>the chapel—the </a:t>
            </a:r>
            <a:r>
              <a:rPr dirty="0" sz="1450" spc="-20">
                <a:latin typeface="Times New Roman"/>
                <a:cs typeface="Times New Roman"/>
              </a:rPr>
              <a:t>altar, </a:t>
            </a:r>
            <a:r>
              <a:rPr dirty="0" sz="1450" spc="-10">
                <a:latin typeface="Times New Roman"/>
                <a:cs typeface="Times New Roman"/>
              </a:rPr>
              <a:t>with its</a:t>
            </a:r>
            <a:r>
              <a:rPr dirty="0" sz="1450" spc="-114">
                <a:latin typeface="Times New Roman"/>
                <a:cs typeface="Times New Roman"/>
              </a:rPr>
              <a:t> </a:t>
            </a:r>
            <a:r>
              <a:rPr dirty="0" sz="1450" spc="-10">
                <a:latin typeface="Times New Roman"/>
                <a:cs typeface="Times New Roman"/>
              </a:rPr>
              <a:t>burning</a:t>
            </a:r>
            <a:endParaRPr sz="145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tapers—and stretched before it </a:t>
            </a:r>
            <a:r>
              <a:rPr dirty="0" sz="1450" spc="-5">
                <a:latin typeface="Times New Roman"/>
                <a:cs typeface="Times New Roman"/>
              </a:rPr>
              <a:t>on </a:t>
            </a:r>
            <a:r>
              <a:rPr dirty="0" sz="1450" spc="-10">
                <a:latin typeface="Times New Roman"/>
                <a:cs typeface="Times New Roman"/>
              </a:rPr>
              <a:t>the steps, the figure </a:t>
            </a:r>
            <a:r>
              <a:rPr dirty="0" sz="1450" spc="-5">
                <a:latin typeface="Times New Roman"/>
                <a:cs typeface="Times New Roman"/>
              </a:rPr>
              <a:t>of </a:t>
            </a:r>
            <a:r>
              <a:rPr dirty="0" sz="1450" spc="-10">
                <a:latin typeface="Times New Roman"/>
                <a:cs typeface="Times New Roman"/>
              </a:rPr>
              <a:t>Sir Oliver praying  with uplifted</a:t>
            </a:r>
            <a:r>
              <a:rPr dirty="0" sz="1450" spc="-5">
                <a:latin typeface="Times New Roman"/>
                <a:cs typeface="Times New Roman"/>
              </a:rPr>
              <a:t> </a:t>
            </a:r>
            <a:r>
              <a:rPr dirty="0" sz="1450" spc="-10">
                <a:latin typeface="Times New Roman"/>
                <a:cs typeface="Times New Roman"/>
              </a:rPr>
              <a:t>hands.</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At the other end, they descended </a:t>
            </a:r>
            <a:r>
              <a:rPr dirty="0" sz="1450" spc="-5">
                <a:latin typeface="Times New Roman"/>
                <a:cs typeface="Times New Roman"/>
              </a:rPr>
              <a:t>a </a:t>
            </a:r>
            <a:r>
              <a:rPr dirty="0" sz="1450" spc="-10">
                <a:latin typeface="Times New Roman"/>
                <a:cs typeface="Times New Roman"/>
              </a:rPr>
              <a:t>few steps. The passage grew narrower; the  wall </a:t>
            </a:r>
            <a:r>
              <a:rPr dirty="0" sz="1450" spc="-5">
                <a:latin typeface="Times New Roman"/>
                <a:cs typeface="Times New Roman"/>
              </a:rPr>
              <a:t>upon one </a:t>
            </a:r>
            <a:r>
              <a:rPr dirty="0" sz="1450" spc="-10">
                <a:latin typeface="Times New Roman"/>
                <a:cs typeface="Times New Roman"/>
              </a:rPr>
              <a:t>hand was now </a:t>
            </a:r>
            <a:r>
              <a:rPr dirty="0" sz="1450" spc="-5">
                <a:latin typeface="Times New Roman"/>
                <a:cs typeface="Times New Roman"/>
              </a:rPr>
              <a:t>of </a:t>
            </a:r>
            <a:r>
              <a:rPr dirty="0" sz="1450" spc="-10">
                <a:latin typeface="Times New Roman"/>
                <a:cs typeface="Times New Roman"/>
              </a:rPr>
              <a:t>wood; the noise </a:t>
            </a:r>
            <a:r>
              <a:rPr dirty="0" sz="1450" spc="-5">
                <a:latin typeface="Times New Roman"/>
                <a:cs typeface="Times New Roman"/>
              </a:rPr>
              <a:t>of </a:t>
            </a:r>
            <a:r>
              <a:rPr dirty="0" sz="1450" spc="-10">
                <a:latin typeface="Times New Roman"/>
                <a:cs typeface="Times New Roman"/>
              </a:rPr>
              <a:t>people talking, and </a:t>
            </a:r>
            <a:r>
              <a:rPr dirty="0" sz="1450" spc="-5">
                <a:latin typeface="Times New Roman"/>
                <a:cs typeface="Times New Roman"/>
              </a:rPr>
              <a:t>a </a:t>
            </a:r>
            <a:r>
              <a:rPr dirty="0" sz="1450" spc="-10">
                <a:latin typeface="Times New Roman"/>
                <a:cs typeface="Times New Roman"/>
              </a:rPr>
              <a:t>faint  flickering </a:t>
            </a:r>
            <a:r>
              <a:rPr dirty="0" sz="1450" spc="-5">
                <a:latin typeface="Times New Roman"/>
                <a:cs typeface="Times New Roman"/>
              </a:rPr>
              <a:t>of </a:t>
            </a:r>
            <a:r>
              <a:rPr dirty="0" sz="1450" spc="-10">
                <a:latin typeface="Times New Roman"/>
                <a:cs typeface="Times New Roman"/>
              </a:rPr>
              <a:t>lights, came through the interstices; and presently they came to </a:t>
            </a:r>
            <a:r>
              <a:rPr dirty="0" sz="1450" spc="-5">
                <a:latin typeface="Times New Roman"/>
                <a:cs typeface="Times New Roman"/>
              </a:rPr>
              <a:t>a  </a:t>
            </a:r>
            <a:r>
              <a:rPr dirty="0" sz="1450" spc="-10">
                <a:latin typeface="Times New Roman"/>
                <a:cs typeface="Times New Roman"/>
              </a:rPr>
              <a:t>round hole about the size </a:t>
            </a:r>
            <a:r>
              <a:rPr dirty="0" sz="1450" spc="-5">
                <a:latin typeface="Times New Roman"/>
                <a:cs typeface="Times New Roman"/>
              </a:rPr>
              <a:t>of a </a:t>
            </a:r>
            <a:r>
              <a:rPr dirty="0" sz="1450" spc="-25">
                <a:latin typeface="Times New Roman"/>
                <a:cs typeface="Times New Roman"/>
              </a:rPr>
              <a:t>man’s </a:t>
            </a:r>
            <a:r>
              <a:rPr dirty="0" sz="1450" spc="-10">
                <a:latin typeface="Times New Roman"/>
                <a:cs typeface="Times New Roman"/>
              </a:rPr>
              <a:t>eye, and Dick, looking down through it,  beheld the interior </a:t>
            </a:r>
            <a:r>
              <a:rPr dirty="0" sz="1450" spc="-5">
                <a:latin typeface="Times New Roman"/>
                <a:cs typeface="Times New Roman"/>
              </a:rPr>
              <a:t>of </a:t>
            </a:r>
            <a:r>
              <a:rPr dirty="0" sz="1450" spc="-10">
                <a:latin typeface="Times New Roman"/>
                <a:cs typeface="Times New Roman"/>
              </a:rPr>
              <a:t>the hall, and some half </a:t>
            </a:r>
            <a:r>
              <a:rPr dirty="0" sz="1450" spc="-5">
                <a:latin typeface="Times New Roman"/>
                <a:cs typeface="Times New Roman"/>
              </a:rPr>
              <a:t>a </a:t>
            </a:r>
            <a:r>
              <a:rPr dirty="0" sz="1450" spc="-10">
                <a:latin typeface="Times New Roman"/>
                <a:cs typeface="Times New Roman"/>
              </a:rPr>
              <a:t>dozen men sitting, in their  jacks, about the table, drinking deep and demolishing </a:t>
            </a:r>
            <a:r>
              <a:rPr dirty="0" sz="1450" spc="-5">
                <a:latin typeface="Times New Roman"/>
                <a:cs typeface="Times New Roman"/>
              </a:rPr>
              <a:t>a </a:t>
            </a:r>
            <a:r>
              <a:rPr dirty="0" sz="1450" spc="-10">
                <a:latin typeface="Times New Roman"/>
                <a:cs typeface="Times New Roman"/>
              </a:rPr>
              <a:t>venison pie. These  were certainly some </a:t>
            </a:r>
            <a:r>
              <a:rPr dirty="0" sz="1450" spc="-5">
                <a:latin typeface="Times New Roman"/>
                <a:cs typeface="Times New Roman"/>
              </a:rPr>
              <a:t>of </a:t>
            </a:r>
            <a:r>
              <a:rPr dirty="0" sz="1450" spc="-10">
                <a:latin typeface="Times New Roman"/>
                <a:cs typeface="Times New Roman"/>
              </a:rPr>
              <a:t>the late</a:t>
            </a:r>
            <a:r>
              <a:rPr dirty="0" sz="1450" spc="10">
                <a:latin typeface="Times New Roman"/>
                <a:cs typeface="Times New Roman"/>
              </a:rPr>
              <a:t> </a:t>
            </a:r>
            <a:r>
              <a:rPr dirty="0" sz="1450" spc="-10">
                <a:latin typeface="Times New Roman"/>
                <a:cs typeface="Times New Roman"/>
              </a:rPr>
              <a:t>arrivals.</a:t>
            </a:r>
            <a:endParaRPr sz="1450">
              <a:latin typeface="Times New Roman"/>
              <a:cs typeface="Times New Roman"/>
            </a:endParaRPr>
          </a:p>
          <a:p>
            <a:pPr algn="just" marL="12700">
              <a:lnSpc>
                <a:spcPct val="100000"/>
              </a:lnSpc>
              <a:spcBef>
                <a:spcPts val="495"/>
              </a:spcBef>
            </a:pPr>
            <a:r>
              <a:rPr dirty="0" sz="1450" spc="-10">
                <a:latin typeface="Times New Roman"/>
                <a:cs typeface="Times New Roman"/>
              </a:rPr>
              <a:t>“Here is </a:t>
            </a:r>
            <a:r>
              <a:rPr dirty="0" sz="1450" spc="-5">
                <a:latin typeface="Times New Roman"/>
                <a:cs typeface="Times New Roman"/>
              </a:rPr>
              <a:t>no </a:t>
            </a:r>
            <a:r>
              <a:rPr dirty="0" sz="1450" spc="-10">
                <a:latin typeface="Times New Roman"/>
                <a:cs typeface="Times New Roman"/>
              </a:rPr>
              <a:t>help,” said Dick. “Let </a:t>
            </a:r>
            <a:r>
              <a:rPr dirty="0" sz="1450" spc="-5">
                <a:latin typeface="Times New Roman"/>
                <a:cs typeface="Times New Roman"/>
              </a:rPr>
              <a:t>us </a:t>
            </a:r>
            <a:r>
              <a:rPr dirty="0" sz="1450" spc="-10">
                <a:latin typeface="Times New Roman"/>
                <a:cs typeface="Times New Roman"/>
              </a:rPr>
              <a:t>try</a:t>
            </a:r>
            <a:r>
              <a:rPr dirty="0" sz="1450" spc="25">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gn="just" marL="12700">
              <a:lnSpc>
                <a:spcPct val="100000"/>
              </a:lnSpc>
              <a:spcBef>
                <a:spcPts val="565"/>
              </a:spcBef>
            </a:pPr>
            <a:r>
              <a:rPr dirty="0" sz="1450" spc="-25">
                <a:latin typeface="Times New Roman"/>
                <a:cs typeface="Times New Roman"/>
              </a:rPr>
              <a:t>“Nay,” </a:t>
            </a:r>
            <a:r>
              <a:rPr dirty="0" sz="1450" spc="-10">
                <a:latin typeface="Times New Roman"/>
                <a:cs typeface="Times New Roman"/>
              </a:rPr>
              <a:t>said Joanna; “maybe the passage goeth</a:t>
            </a:r>
            <a:r>
              <a:rPr dirty="0" sz="1450" spc="45">
                <a:latin typeface="Times New Roman"/>
                <a:cs typeface="Times New Roman"/>
              </a:rPr>
              <a:t> </a:t>
            </a:r>
            <a:r>
              <a:rPr dirty="0" sz="1450" spc="-20">
                <a:latin typeface="Times New Roman"/>
                <a:cs typeface="Times New Roman"/>
              </a:rPr>
              <a:t>farther.”</a:t>
            </a:r>
            <a:endParaRPr sz="1450">
              <a:latin typeface="Times New Roman"/>
              <a:cs typeface="Times New Roman"/>
            </a:endParaRPr>
          </a:p>
          <a:p>
            <a:pPr algn="just" marL="12700" marR="10160">
              <a:lnSpc>
                <a:spcPts val="1730"/>
              </a:lnSpc>
              <a:spcBef>
                <a:spcPts val="630"/>
              </a:spcBef>
            </a:pPr>
            <a:r>
              <a:rPr dirty="0" sz="1450" spc="-10">
                <a:latin typeface="Times New Roman"/>
                <a:cs typeface="Times New Roman"/>
              </a:rPr>
              <a:t>And she pushed </a:t>
            </a:r>
            <a:r>
              <a:rPr dirty="0" sz="1450" spc="-5">
                <a:latin typeface="Times New Roman"/>
                <a:cs typeface="Times New Roman"/>
              </a:rPr>
              <a:t>on. </a:t>
            </a:r>
            <a:r>
              <a:rPr dirty="0" sz="1450" spc="-10">
                <a:latin typeface="Times New Roman"/>
                <a:cs typeface="Times New Roman"/>
              </a:rPr>
              <a:t>But </a:t>
            </a:r>
            <a:r>
              <a:rPr dirty="0" sz="1450" spc="-5">
                <a:latin typeface="Times New Roman"/>
                <a:cs typeface="Times New Roman"/>
              </a:rPr>
              <a:t>a </a:t>
            </a:r>
            <a:r>
              <a:rPr dirty="0" sz="1450" spc="-10">
                <a:latin typeface="Times New Roman"/>
                <a:cs typeface="Times New Roman"/>
              </a:rPr>
              <a:t>few yards farther the passage ended at the top </a:t>
            </a:r>
            <a:r>
              <a:rPr dirty="0" sz="1450" spc="-5">
                <a:latin typeface="Times New Roman"/>
                <a:cs typeface="Times New Roman"/>
              </a:rPr>
              <a:t>of a  </a:t>
            </a:r>
            <a:r>
              <a:rPr dirty="0" sz="1450" spc="-10">
                <a:latin typeface="Times New Roman"/>
                <a:cs typeface="Times New Roman"/>
              </a:rPr>
              <a:t>short flight </a:t>
            </a:r>
            <a:r>
              <a:rPr dirty="0" sz="1450" spc="-5">
                <a:latin typeface="Times New Roman"/>
                <a:cs typeface="Times New Roman"/>
              </a:rPr>
              <a:t>of </a:t>
            </a:r>
            <a:r>
              <a:rPr dirty="0" sz="1450" spc="-10">
                <a:latin typeface="Times New Roman"/>
                <a:cs typeface="Times New Roman"/>
              </a:rPr>
              <a:t>steps; and it became plain that, as long as the soldiers occupied  the hall, escape was impossible </a:t>
            </a:r>
            <a:r>
              <a:rPr dirty="0" sz="1450" spc="-5">
                <a:latin typeface="Times New Roman"/>
                <a:cs typeface="Times New Roman"/>
              </a:rPr>
              <a:t>upon </a:t>
            </a:r>
            <a:r>
              <a:rPr dirty="0" sz="1450" spc="-10">
                <a:latin typeface="Times New Roman"/>
                <a:cs typeface="Times New Roman"/>
              </a:rPr>
              <a:t>that</a:t>
            </a:r>
            <a:r>
              <a:rPr dirty="0" sz="1450" spc="20">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They retraced their steps with all imaginable speed, and set forward to explore  the other branch. It was exceedingly </a:t>
            </a:r>
            <a:r>
              <a:rPr dirty="0" sz="1450" spc="-20">
                <a:latin typeface="Times New Roman"/>
                <a:cs typeface="Times New Roman"/>
              </a:rPr>
              <a:t>narrow, </a:t>
            </a:r>
            <a:r>
              <a:rPr dirty="0" sz="1450" spc="-10">
                <a:latin typeface="Times New Roman"/>
                <a:cs typeface="Times New Roman"/>
              </a:rPr>
              <a:t>scarce wide enough for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man; and it led them continually </a:t>
            </a:r>
            <a:r>
              <a:rPr dirty="0" sz="1450" spc="-5">
                <a:latin typeface="Times New Roman"/>
                <a:cs typeface="Times New Roman"/>
              </a:rPr>
              <a:t>up </a:t>
            </a:r>
            <a:r>
              <a:rPr dirty="0" sz="1450" spc="-10">
                <a:latin typeface="Times New Roman"/>
                <a:cs typeface="Times New Roman"/>
              </a:rPr>
              <a:t>and down </a:t>
            </a:r>
            <a:r>
              <a:rPr dirty="0" sz="1450" spc="-5">
                <a:latin typeface="Times New Roman"/>
                <a:cs typeface="Times New Roman"/>
              </a:rPr>
              <a:t>by </a:t>
            </a:r>
            <a:r>
              <a:rPr dirty="0" sz="1450" spc="-10">
                <a:latin typeface="Times New Roman"/>
                <a:cs typeface="Times New Roman"/>
              </a:rPr>
              <a:t>little break-neck stairs, until  even Dick had lost all notion </a:t>
            </a:r>
            <a:r>
              <a:rPr dirty="0" sz="1450" spc="-5">
                <a:latin typeface="Times New Roman"/>
                <a:cs typeface="Times New Roman"/>
              </a:rPr>
              <a:t>of </a:t>
            </a:r>
            <a:r>
              <a:rPr dirty="0" sz="1450" spc="-10">
                <a:latin typeface="Times New Roman"/>
                <a:cs typeface="Times New Roman"/>
              </a:rPr>
              <a:t>his</a:t>
            </a:r>
            <a:r>
              <a:rPr dirty="0" sz="1450" spc="30">
                <a:latin typeface="Times New Roman"/>
                <a:cs typeface="Times New Roman"/>
              </a:rPr>
              <a:t> </a:t>
            </a:r>
            <a:r>
              <a:rPr dirty="0" sz="1450" spc="-10">
                <a:latin typeface="Times New Roman"/>
                <a:cs typeface="Times New Roman"/>
              </a:rPr>
              <a:t>whereabouts.</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At length it grew both narrower and lower; the stairs continued to descend; the  walls </a:t>
            </a:r>
            <a:r>
              <a:rPr dirty="0" sz="1450" spc="-5">
                <a:latin typeface="Times New Roman"/>
                <a:cs typeface="Times New Roman"/>
              </a:rPr>
              <a:t>on </a:t>
            </a:r>
            <a:r>
              <a:rPr dirty="0" sz="1450" spc="-10">
                <a:latin typeface="Times New Roman"/>
                <a:cs typeface="Times New Roman"/>
              </a:rPr>
              <a:t>either hand became damp and slimy to the touch; and far in front </a:t>
            </a:r>
            <a:r>
              <a:rPr dirty="0" sz="1450" spc="-5">
                <a:latin typeface="Times New Roman"/>
                <a:cs typeface="Times New Roman"/>
              </a:rPr>
              <a:t>of  </a:t>
            </a:r>
            <a:r>
              <a:rPr dirty="0" sz="1450" spc="-10">
                <a:latin typeface="Times New Roman"/>
                <a:cs typeface="Times New Roman"/>
              </a:rPr>
              <a:t>them they heard the squeaking and scuttling </a:t>
            </a:r>
            <a:r>
              <a:rPr dirty="0" sz="1450" spc="-5">
                <a:latin typeface="Times New Roman"/>
                <a:cs typeface="Times New Roman"/>
              </a:rPr>
              <a:t>of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rats.</a:t>
            </a:r>
            <a:endParaRPr sz="1450">
              <a:latin typeface="Times New Roman"/>
              <a:cs typeface="Times New Roman"/>
            </a:endParaRPr>
          </a:p>
          <a:p>
            <a:pPr algn="just" marL="12700" marR="2331720">
              <a:lnSpc>
                <a:spcPts val="2300"/>
              </a:lnSpc>
              <a:spcBef>
                <a:spcPts val="114"/>
              </a:spcBef>
            </a:pPr>
            <a:r>
              <a:rPr dirty="0" sz="1450" spc="-50">
                <a:latin typeface="Times New Roman"/>
                <a:cs typeface="Times New Roman"/>
              </a:rPr>
              <a:t>“We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in the dungeons,” Dick remarked.  “And still there is </a:t>
            </a:r>
            <a:r>
              <a:rPr dirty="0" sz="1450" spc="-5">
                <a:latin typeface="Times New Roman"/>
                <a:cs typeface="Times New Roman"/>
              </a:rPr>
              <a:t>no </a:t>
            </a:r>
            <a:r>
              <a:rPr dirty="0" sz="1450" spc="-10">
                <a:latin typeface="Times New Roman"/>
                <a:cs typeface="Times New Roman"/>
              </a:rPr>
              <a:t>outlet,” added</a:t>
            </a:r>
            <a:r>
              <a:rPr dirty="0" sz="1450" spc="35">
                <a:latin typeface="Times New Roman"/>
                <a:cs typeface="Times New Roman"/>
              </a:rPr>
              <a:t> </a:t>
            </a:r>
            <a:r>
              <a:rPr dirty="0" sz="1450" spc="-10">
                <a:latin typeface="Times New Roman"/>
                <a:cs typeface="Times New Roman"/>
              </a:rPr>
              <a:t>Joanna.</a:t>
            </a:r>
            <a:endParaRPr sz="1450">
              <a:latin typeface="Times New Roman"/>
              <a:cs typeface="Times New Roman"/>
            </a:endParaRPr>
          </a:p>
          <a:p>
            <a:pPr algn="just" marL="12700" marR="6985">
              <a:lnSpc>
                <a:spcPts val="1730"/>
              </a:lnSpc>
              <a:spcBef>
                <a:spcPts val="465"/>
              </a:spcBef>
            </a:pPr>
            <a:r>
              <a:rPr dirty="0" sz="1450" spc="-30">
                <a:latin typeface="Times New Roman"/>
                <a:cs typeface="Times New Roman"/>
              </a:rPr>
              <a:t>“Nay, </a:t>
            </a:r>
            <a:r>
              <a:rPr dirty="0" sz="1450" spc="-5">
                <a:latin typeface="Times New Roman"/>
                <a:cs typeface="Times New Roman"/>
              </a:rPr>
              <a:t>but </a:t>
            </a:r>
            <a:r>
              <a:rPr dirty="0" sz="1450" spc="-10">
                <a:latin typeface="Times New Roman"/>
                <a:cs typeface="Times New Roman"/>
              </a:rPr>
              <a:t>an outlet there must be!” Dick answered. </a:t>
            </a:r>
            <a:r>
              <a:rPr dirty="0" sz="1450" spc="-20">
                <a:latin typeface="Times New Roman"/>
                <a:cs typeface="Times New Roman"/>
              </a:rPr>
              <a:t>Presently, </a:t>
            </a:r>
            <a:r>
              <a:rPr dirty="0" sz="1450" spc="-10">
                <a:latin typeface="Times New Roman"/>
                <a:cs typeface="Times New Roman"/>
              </a:rPr>
              <a:t>sure </a:t>
            </a:r>
            <a:r>
              <a:rPr dirty="0" sz="1450" spc="-5">
                <a:latin typeface="Times New Roman"/>
                <a:cs typeface="Times New Roman"/>
              </a:rPr>
              <a:t>enough,  </a:t>
            </a:r>
            <a:r>
              <a:rPr dirty="0" sz="1450" spc="-10">
                <a:latin typeface="Times New Roman"/>
                <a:cs typeface="Times New Roman"/>
              </a:rPr>
              <a:t>they came to </a:t>
            </a:r>
            <a:r>
              <a:rPr dirty="0" sz="1450" spc="-5">
                <a:latin typeface="Times New Roman"/>
                <a:cs typeface="Times New Roman"/>
              </a:rPr>
              <a:t>a </a:t>
            </a:r>
            <a:r>
              <a:rPr dirty="0" sz="1450" spc="-10">
                <a:latin typeface="Times New Roman"/>
                <a:cs typeface="Times New Roman"/>
              </a:rPr>
              <a:t>sharp angle, and then the passage ended in </a:t>
            </a:r>
            <a:r>
              <a:rPr dirty="0" sz="1450" spc="-5">
                <a:latin typeface="Times New Roman"/>
                <a:cs typeface="Times New Roman"/>
              </a:rPr>
              <a:t>a </a:t>
            </a:r>
            <a:r>
              <a:rPr dirty="0" sz="1450" spc="-10">
                <a:latin typeface="Times New Roman"/>
                <a:cs typeface="Times New Roman"/>
              </a:rPr>
              <a:t>flight </a:t>
            </a:r>
            <a:r>
              <a:rPr dirty="0" sz="1450" spc="-5">
                <a:latin typeface="Times New Roman"/>
                <a:cs typeface="Times New Roman"/>
              </a:rPr>
              <a:t>of </a:t>
            </a:r>
            <a:r>
              <a:rPr dirty="0" sz="1450" spc="-10">
                <a:latin typeface="Times New Roman"/>
                <a:cs typeface="Times New Roman"/>
              </a:rPr>
              <a:t>steps. On  the top </a:t>
            </a:r>
            <a:r>
              <a:rPr dirty="0" sz="1450" spc="-5">
                <a:latin typeface="Times New Roman"/>
                <a:cs typeface="Times New Roman"/>
              </a:rPr>
              <a:t>of </a:t>
            </a:r>
            <a:r>
              <a:rPr dirty="0" sz="1450" spc="-10">
                <a:latin typeface="Times New Roman"/>
                <a:cs typeface="Times New Roman"/>
              </a:rPr>
              <a:t>that there was </a:t>
            </a:r>
            <a:r>
              <a:rPr dirty="0" sz="1450" spc="-5">
                <a:latin typeface="Times New Roman"/>
                <a:cs typeface="Times New Roman"/>
              </a:rPr>
              <a:t>a </a:t>
            </a:r>
            <a:r>
              <a:rPr dirty="0" sz="1450" spc="-10">
                <a:latin typeface="Times New Roman"/>
                <a:cs typeface="Times New Roman"/>
              </a:rPr>
              <a:t>solid flag </a:t>
            </a:r>
            <a:r>
              <a:rPr dirty="0" sz="1450" spc="-5">
                <a:latin typeface="Times New Roman"/>
                <a:cs typeface="Times New Roman"/>
              </a:rPr>
              <a:t>of </a:t>
            </a:r>
            <a:r>
              <a:rPr dirty="0" sz="1450" spc="-10">
                <a:latin typeface="Times New Roman"/>
                <a:cs typeface="Times New Roman"/>
              </a:rPr>
              <a:t>stone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trap, and to this they  both set their backs. It was immovable. “Some </a:t>
            </a:r>
            <a:r>
              <a:rPr dirty="0" sz="1450" spc="-5">
                <a:latin typeface="Times New Roman"/>
                <a:cs typeface="Times New Roman"/>
              </a:rPr>
              <a:t>one </a:t>
            </a:r>
            <a:r>
              <a:rPr dirty="0" sz="1450" spc="-10">
                <a:latin typeface="Times New Roman"/>
                <a:cs typeface="Times New Roman"/>
              </a:rPr>
              <a:t>holdeth it,” suggested  Joanna.</a:t>
            </a:r>
            <a:endParaRPr sz="1450">
              <a:latin typeface="Times New Roman"/>
              <a:cs typeface="Times New Roman"/>
            </a:endParaRPr>
          </a:p>
          <a:p>
            <a:pPr marL="12700" marR="11430">
              <a:lnSpc>
                <a:spcPts val="1730"/>
              </a:lnSpc>
              <a:spcBef>
                <a:spcPts val="565"/>
              </a:spcBef>
            </a:pPr>
            <a:r>
              <a:rPr dirty="0" sz="1450" spc="-10">
                <a:latin typeface="Times New Roman"/>
                <a:cs typeface="Times New Roman"/>
              </a:rPr>
              <a:t>“Not </a:t>
            </a:r>
            <a:r>
              <a:rPr dirty="0" sz="1450" spc="-5">
                <a:latin typeface="Times New Roman"/>
                <a:cs typeface="Times New Roman"/>
              </a:rPr>
              <a:t>so,” </a:t>
            </a:r>
            <a:r>
              <a:rPr dirty="0" sz="1450" spc="-10">
                <a:latin typeface="Times New Roman"/>
                <a:cs typeface="Times New Roman"/>
              </a:rPr>
              <a:t>said Dick; “for were </a:t>
            </a:r>
            <a:r>
              <a:rPr dirty="0" sz="1450" spc="-5">
                <a:latin typeface="Times New Roman"/>
                <a:cs typeface="Times New Roman"/>
              </a:rPr>
              <a:t>a </a:t>
            </a:r>
            <a:r>
              <a:rPr dirty="0" sz="1450" spc="-10">
                <a:latin typeface="Times New Roman"/>
                <a:cs typeface="Times New Roman"/>
              </a:rPr>
              <a:t>man strong as ten, </a:t>
            </a:r>
            <a:r>
              <a:rPr dirty="0" sz="1450" spc="-5">
                <a:latin typeface="Times New Roman"/>
                <a:cs typeface="Times New Roman"/>
              </a:rPr>
              <a:t>he </a:t>
            </a:r>
            <a:r>
              <a:rPr dirty="0" sz="1450" spc="-10">
                <a:latin typeface="Times New Roman"/>
                <a:cs typeface="Times New Roman"/>
              </a:rPr>
              <a:t>must still yield </a:t>
            </a:r>
            <a:r>
              <a:rPr dirty="0" sz="1450" spc="-5">
                <a:latin typeface="Times New Roman"/>
                <a:cs typeface="Times New Roman"/>
              </a:rPr>
              <a:t>a </a:t>
            </a:r>
            <a:r>
              <a:rPr dirty="0" sz="1450" spc="-10">
                <a:latin typeface="Times New Roman"/>
                <a:cs typeface="Times New Roman"/>
              </a:rPr>
              <a:t>little.  But this resisteth like dead rock. There is </a:t>
            </a:r>
            <a:r>
              <a:rPr dirty="0" sz="1450" spc="-5">
                <a:latin typeface="Times New Roman"/>
                <a:cs typeface="Times New Roman"/>
              </a:rPr>
              <a:t>a </a:t>
            </a:r>
            <a:r>
              <a:rPr dirty="0" sz="1450" spc="-10">
                <a:latin typeface="Times New Roman"/>
                <a:cs typeface="Times New Roman"/>
              </a:rPr>
              <a:t>weight </a:t>
            </a:r>
            <a:r>
              <a:rPr dirty="0" sz="1450" spc="-5">
                <a:latin typeface="Times New Roman"/>
                <a:cs typeface="Times New Roman"/>
              </a:rPr>
              <a:t>upon </a:t>
            </a:r>
            <a:r>
              <a:rPr dirty="0" sz="1450" spc="-10">
                <a:latin typeface="Times New Roman"/>
                <a:cs typeface="Times New Roman"/>
              </a:rPr>
              <a:t>the trap. Here is </a:t>
            </a:r>
            <a:r>
              <a:rPr dirty="0" sz="1450" spc="-5">
                <a:latin typeface="Times New Roman"/>
                <a:cs typeface="Times New Roman"/>
              </a:rPr>
              <a:t>no  </a:t>
            </a:r>
            <a:r>
              <a:rPr dirty="0" sz="1450" spc="-10">
                <a:latin typeface="Times New Roman"/>
                <a:cs typeface="Times New Roman"/>
              </a:rPr>
              <a:t>issue; and, </a:t>
            </a:r>
            <a:r>
              <a:rPr dirty="0" sz="1450" spc="-5">
                <a:latin typeface="Times New Roman"/>
                <a:cs typeface="Times New Roman"/>
              </a:rPr>
              <a:t>by </a:t>
            </a:r>
            <a:r>
              <a:rPr dirty="0" sz="1450" spc="-10">
                <a:latin typeface="Times New Roman"/>
                <a:cs typeface="Times New Roman"/>
              </a:rPr>
              <a:t>my sooth, </a:t>
            </a:r>
            <a:r>
              <a:rPr dirty="0" sz="1450" spc="-5">
                <a:latin typeface="Times New Roman"/>
                <a:cs typeface="Times New Roman"/>
              </a:rPr>
              <a:t>good </a:t>
            </a:r>
            <a:r>
              <a:rPr dirty="0" sz="1450" spc="-10">
                <a:latin typeface="Times New Roman"/>
                <a:cs typeface="Times New Roman"/>
              </a:rPr>
              <a:t>Jack, we are here as fairly prisoners as though  the gyves were </a:t>
            </a:r>
            <a:r>
              <a:rPr dirty="0" sz="1450" spc="-5">
                <a:latin typeface="Times New Roman"/>
                <a:cs typeface="Times New Roman"/>
              </a:rPr>
              <a:t>on our </a:t>
            </a:r>
            <a:r>
              <a:rPr dirty="0" sz="1450" spc="-10">
                <a:latin typeface="Times New Roman"/>
                <a:cs typeface="Times New Roman"/>
              </a:rPr>
              <a:t>ankle bones. Sit </a:t>
            </a:r>
            <a:r>
              <a:rPr dirty="0" sz="1450" spc="-5">
                <a:latin typeface="Times New Roman"/>
                <a:cs typeface="Times New Roman"/>
              </a:rPr>
              <a:t>ye </a:t>
            </a:r>
            <a:r>
              <a:rPr dirty="0" sz="1450" spc="-10">
                <a:latin typeface="Times New Roman"/>
                <a:cs typeface="Times New Roman"/>
              </a:rPr>
              <a:t>then down, and let </a:t>
            </a:r>
            <a:r>
              <a:rPr dirty="0" sz="1450" spc="-5">
                <a:latin typeface="Times New Roman"/>
                <a:cs typeface="Times New Roman"/>
              </a:rPr>
              <a:t>us </a:t>
            </a:r>
            <a:r>
              <a:rPr dirty="0" sz="1450" spc="-10">
                <a:latin typeface="Times New Roman"/>
                <a:cs typeface="Times New Roman"/>
              </a:rPr>
              <a:t>talk. After </a:t>
            </a:r>
            <a:r>
              <a:rPr dirty="0" sz="1450" spc="-5">
                <a:latin typeface="Times New Roman"/>
                <a:cs typeface="Times New Roman"/>
              </a:rPr>
              <a:t>a  </a:t>
            </a:r>
            <a:r>
              <a:rPr dirty="0" sz="1450" spc="-10">
                <a:latin typeface="Times New Roman"/>
                <a:cs typeface="Times New Roman"/>
              </a:rPr>
              <a:t>while we shall return, when perchance they shall </a:t>
            </a:r>
            <a:r>
              <a:rPr dirty="0" sz="1450" spc="-5">
                <a:latin typeface="Times New Roman"/>
                <a:cs typeface="Times New Roman"/>
              </a:rPr>
              <a:t>be </a:t>
            </a:r>
            <a:r>
              <a:rPr dirty="0" sz="1450" spc="-10">
                <a:latin typeface="Times New Roman"/>
                <a:cs typeface="Times New Roman"/>
              </a:rPr>
              <a:t>less carefully </a:t>
            </a:r>
            <a:r>
              <a:rPr dirty="0" sz="1450" spc="-5">
                <a:latin typeface="Times New Roman"/>
                <a:cs typeface="Times New Roman"/>
              </a:rPr>
              <a:t>upon </a:t>
            </a:r>
            <a:r>
              <a:rPr dirty="0" sz="1450" spc="-10">
                <a:latin typeface="Times New Roman"/>
                <a:cs typeface="Times New Roman"/>
              </a:rPr>
              <a:t>their  guard; and, who knoweth? we may break </a:t>
            </a:r>
            <a:r>
              <a:rPr dirty="0" sz="1450" spc="-5">
                <a:latin typeface="Times New Roman"/>
                <a:cs typeface="Times New Roman"/>
              </a:rPr>
              <a:t>out </a:t>
            </a:r>
            <a:r>
              <a:rPr dirty="0" sz="1450" spc="-10">
                <a:latin typeface="Times New Roman"/>
                <a:cs typeface="Times New Roman"/>
              </a:rPr>
              <a:t>and stand </a:t>
            </a:r>
            <a:r>
              <a:rPr dirty="0" sz="1450" spc="-5">
                <a:latin typeface="Times New Roman"/>
                <a:cs typeface="Times New Roman"/>
              </a:rPr>
              <a:t>a </a:t>
            </a:r>
            <a:r>
              <a:rPr dirty="0" sz="1450" spc="-10">
                <a:latin typeface="Times New Roman"/>
                <a:cs typeface="Times New Roman"/>
              </a:rPr>
              <a:t>chance. But, in my  </a:t>
            </a:r>
            <a:r>
              <a:rPr dirty="0" sz="1450" spc="-5">
                <a:latin typeface="Times New Roman"/>
                <a:cs typeface="Times New Roman"/>
              </a:rPr>
              <a:t>poor </a:t>
            </a:r>
            <a:r>
              <a:rPr dirty="0" sz="1450" spc="-10">
                <a:latin typeface="Times New Roman"/>
                <a:cs typeface="Times New Roman"/>
              </a:rPr>
              <a:t>opinion, we are as </a:t>
            </a:r>
            <a:r>
              <a:rPr dirty="0" sz="1450" spc="-5">
                <a:latin typeface="Times New Roman"/>
                <a:cs typeface="Times New Roman"/>
              </a:rPr>
              <a:t>good </a:t>
            </a:r>
            <a:r>
              <a:rPr dirty="0" sz="1450" spc="-10">
                <a:latin typeface="Times New Roman"/>
                <a:cs typeface="Times New Roman"/>
              </a:rPr>
              <a:t>as</a:t>
            </a:r>
            <a:r>
              <a:rPr dirty="0" sz="1450" spc="15">
                <a:latin typeface="Times New Roman"/>
                <a:cs typeface="Times New Roman"/>
              </a:rPr>
              <a:t> </a:t>
            </a:r>
            <a:r>
              <a:rPr dirty="0" sz="1450" spc="-10">
                <a:latin typeface="Times New Roman"/>
                <a:cs typeface="Times New Roman"/>
              </a:rPr>
              <a:t>shent.”</a:t>
            </a:r>
            <a:endParaRPr sz="1450">
              <a:latin typeface="Times New Roman"/>
              <a:cs typeface="Times New Roman"/>
            </a:endParaRPr>
          </a:p>
          <a:p>
            <a:pPr marL="12700" marR="6985">
              <a:lnSpc>
                <a:spcPts val="1730"/>
              </a:lnSpc>
              <a:spcBef>
                <a:spcPts val="565"/>
              </a:spcBef>
            </a:pPr>
            <a:r>
              <a:rPr dirty="0" sz="1450" spc="-10">
                <a:latin typeface="Times New Roman"/>
                <a:cs typeface="Times New Roman"/>
              </a:rPr>
              <a:t>“Dick!” she cried, “alas the day that ever </a:t>
            </a:r>
            <a:r>
              <a:rPr dirty="0" sz="1450" spc="-5">
                <a:latin typeface="Times New Roman"/>
                <a:cs typeface="Times New Roman"/>
              </a:rPr>
              <a:t>ye </a:t>
            </a:r>
            <a:r>
              <a:rPr dirty="0" sz="1450" spc="-10">
                <a:latin typeface="Times New Roman"/>
                <a:cs typeface="Times New Roman"/>
              </a:rPr>
              <a:t>should have seen me! For like </a:t>
            </a:r>
            <a:r>
              <a:rPr dirty="0" sz="1450" spc="-5">
                <a:latin typeface="Times New Roman"/>
                <a:cs typeface="Times New Roman"/>
              </a:rPr>
              <a:t>a  </a:t>
            </a:r>
            <a:r>
              <a:rPr dirty="0" sz="1450" spc="-10">
                <a:latin typeface="Times New Roman"/>
                <a:cs typeface="Times New Roman"/>
              </a:rPr>
              <a:t>most unhappy and unthankful maid, it is </a:t>
            </a:r>
            <a:r>
              <a:rPr dirty="0" sz="1450" spc="-5">
                <a:latin typeface="Times New Roman"/>
                <a:cs typeface="Times New Roman"/>
              </a:rPr>
              <a:t>I </a:t>
            </a:r>
            <a:r>
              <a:rPr dirty="0" sz="1450" spc="-10">
                <a:latin typeface="Times New Roman"/>
                <a:cs typeface="Times New Roman"/>
              </a:rPr>
              <a:t>have led </a:t>
            </a:r>
            <a:r>
              <a:rPr dirty="0" sz="1450" spc="-5">
                <a:latin typeface="Times New Roman"/>
                <a:cs typeface="Times New Roman"/>
              </a:rPr>
              <a:t>you</a:t>
            </a:r>
            <a:r>
              <a:rPr dirty="0" sz="1450" spc="65">
                <a:latin typeface="Times New Roman"/>
                <a:cs typeface="Times New Roman"/>
              </a:rPr>
              <a:t> </a:t>
            </a:r>
            <a:r>
              <a:rPr dirty="0" sz="1450" spc="-20">
                <a:latin typeface="Times New Roman"/>
                <a:cs typeface="Times New Roman"/>
              </a:rPr>
              <a:t>hither.”</a:t>
            </a:r>
            <a:endParaRPr sz="1450">
              <a:latin typeface="Times New Roman"/>
              <a:cs typeface="Times New Roman"/>
            </a:endParaRPr>
          </a:p>
          <a:p>
            <a:pPr marL="12700">
              <a:lnSpc>
                <a:spcPct val="100000"/>
              </a:lnSpc>
              <a:spcBef>
                <a:spcPts val="509"/>
              </a:spcBef>
            </a:pPr>
            <a:r>
              <a:rPr dirty="0" sz="1450" spc="-10">
                <a:latin typeface="Times New Roman"/>
                <a:cs typeface="Times New Roman"/>
              </a:rPr>
              <a:t>“What</a:t>
            </a:r>
            <a:r>
              <a:rPr dirty="0" sz="1450" spc="195">
                <a:latin typeface="Times New Roman"/>
                <a:cs typeface="Times New Roman"/>
              </a:rPr>
              <a:t> </a:t>
            </a:r>
            <a:r>
              <a:rPr dirty="0" sz="1450" spc="-10">
                <a:latin typeface="Times New Roman"/>
                <a:cs typeface="Times New Roman"/>
              </a:rPr>
              <a:t>cheer!”</a:t>
            </a:r>
            <a:r>
              <a:rPr dirty="0" sz="1450" spc="200">
                <a:latin typeface="Times New Roman"/>
                <a:cs typeface="Times New Roman"/>
              </a:rPr>
              <a:t> </a:t>
            </a:r>
            <a:r>
              <a:rPr dirty="0" sz="1450" spc="-10">
                <a:latin typeface="Times New Roman"/>
                <a:cs typeface="Times New Roman"/>
              </a:rPr>
              <a:t>returned</a:t>
            </a:r>
            <a:r>
              <a:rPr dirty="0" sz="1450" spc="200">
                <a:latin typeface="Times New Roman"/>
                <a:cs typeface="Times New Roman"/>
              </a:rPr>
              <a:t> </a:t>
            </a:r>
            <a:r>
              <a:rPr dirty="0" sz="1450" spc="-10">
                <a:latin typeface="Times New Roman"/>
                <a:cs typeface="Times New Roman"/>
              </a:rPr>
              <a:t>Dick.</a:t>
            </a:r>
            <a:r>
              <a:rPr dirty="0" sz="1450" spc="200">
                <a:latin typeface="Times New Roman"/>
                <a:cs typeface="Times New Roman"/>
              </a:rPr>
              <a:t> </a:t>
            </a:r>
            <a:r>
              <a:rPr dirty="0" sz="1450" spc="-10">
                <a:latin typeface="Times New Roman"/>
                <a:cs typeface="Times New Roman"/>
              </a:rPr>
              <a:t>“It</a:t>
            </a:r>
            <a:r>
              <a:rPr dirty="0" sz="1450" spc="210">
                <a:latin typeface="Times New Roman"/>
                <a:cs typeface="Times New Roman"/>
              </a:rPr>
              <a:t> </a:t>
            </a:r>
            <a:r>
              <a:rPr dirty="0" sz="1450" spc="-10">
                <a:latin typeface="Times New Roman"/>
                <a:cs typeface="Times New Roman"/>
              </a:rPr>
              <a:t>was</a:t>
            </a:r>
            <a:r>
              <a:rPr dirty="0" sz="1450" spc="210">
                <a:latin typeface="Times New Roman"/>
                <a:cs typeface="Times New Roman"/>
              </a:rPr>
              <a:t> </a:t>
            </a:r>
            <a:r>
              <a:rPr dirty="0" sz="1450" spc="-10">
                <a:latin typeface="Times New Roman"/>
                <a:cs typeface="Times New Roman"/>
              </a:rPr>
              <a:t>all</a:t>
            </a:r>
            <a:r>
              <a:rPr dirty="0" sz="1450" spc="210">
                <a:latin typeface="Times New Roman"/>
                <a:cs typeface="Times New Roman"/>
              </a:rPr>
              <a:t> </a:t>
            </a:r>
            <a:r>
              <a:rPr dirty="0" sz="1450" spc="-10">
                <a:latin typeface="Times New Roman"/>
                <a:cs typeface="Times New Roman"/>
              </a:rPr>
              <a:t>written,</a:t>
            </a:r>
            <a:r>
              <a:rPr dirty="0" sz="1450" spc="204">
                <a:latin typeface="Times New Roman"/>
                <a:cs typeface="Times New Roman"/>
              </a:rPr>
              <a:t> </a:t>
            </a:r>
            <a:r>
              <a:rPr dirty="0" sz="1450" spc="-10">
                <a:latin typeface="Times New Roman"/>
                <a:cs typeface="Times New Roman"/>
              </a:rPr>
              <a:t>and</a:t>
            </a:r>
            <a:r>
              <a:rPr dirty="0" sz="1450" spc="210">
                <a:latin typeface="Times New Roman"/>
                <a:cs typeface="Times New Roman"/>
              </a:rPr>
              <a:t> </a:t>
            </a:r>
            <a:r>
              <a:rPr dirty="0" sz="1450" spc="-10">
                <a:latin typeface="Times New Roman"/>
                <a:cs typeface="Times New Roman"/>
              </a:rPr>
              <a:t>that</a:t>
            </a:r>
            <a:r>
              <a:rPr dirty="0" sz="1450" spc="210">
                <a:latin typeface="Times New Roman"/>
                <a:cs typeface="Times New Roman"/>
              </a:rPr>
              <a:t> </a:t>
            </a:r>
            <a:r>
              <a:rPr dirty="0" sz="1450" spc="-10">
                <a:latin typeface="Times New Roman"/>
                <a:cs typeface="Times New Roman"/>
              </a:rPr>
              <a:t>which</a:t>
            </a:r>
            <a:r>
              <a:rPr dirty="0" sz="1450" spc="210">
                <a:latin typeface="Times New Roman"/>
                <a:cs typeface="Times New Roman"/>
              </a:rPr>
              <a:t> </a:t>
            </a:r>
            <a:r>
              <a:rPr dirty="0" sz="1450" spc="-10">
                <a:latin typeface="Times New Roman"/>
                <a:cs typeface="Times New Roman"/>
              </a:rPr>
              <a:t>is</a:t>
            </a:r>
            <a:r>
              <a:rPr dirty="0" sz="1450" spc="210">
                <a:latin typeface="Times New Roman"/>
                <a:cs typeface="Times New Roman"/>
              </a:rPr>
              <a:t> </a:t>
            </a:r>
            <a:r>
              <a:rPr dirty="0" sz="1450" spc="-10">
                <a:latin typeface="Times New Roman"/>
                <a:cs typeface="Times New Roman"/>
              </a:rPr>
              <a:t>written,</a:t>
            </a:r>
            <a:endParaRPr sz="145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willy </a:t>
            </a:r>
            <a:r>
              <a:rPr dirty="0" sz="1450" spc="-25">
                <a:latin typeface="Times New Roman"/>
                <a:cs typeface="Times New Roman"/>
              </a:rPr>
              <a:t>nilly, </a:t>
            </a:r>
            <a:r>
              <a:rPr dirty="0" sz="1450" spc="-10">
                <a:latin typeface="Times New Roman"/>
                <a:cs typeface="Times New Roman"/>
              </a:rPr>
              <a:t>cometh still to pass. But tell me </a:t>
            </a:r>
            <a:r>
              <a:rPr dirty="0" sz="1450" spc="-5">
                <a:latin typeface="Times New Roman"/>
                <a:cs typeface="Times New Roman"/>
              </a:rPr>
              <a:t>a </a:t>
            </a:r>
            <a:r>
              <a:rPr dirty="0" sz="1450" spc="-10">
                <a:latin typeface="Times New Roman"/>
                <a:cs typeface="Times New Roman"/>
              </a:rPr>
              <a:t>little what manner </a:t>
            </a:r>
            <a:r>
              <a:rPr dirty="0" sz="1450" spc="-5">
                <a:latin typeface="Times New Roman"/>
                <a:cs typeface="Times New Roman"/>
              </a:rPr>
              <a:t>of a </a:t>
            </a:r>
            <a:r>
              <a:rPr dirty="0" sz="1450" spc="-10">
                <a:latin typeface="Times New Roman"/>
                <a:cs typeface="Times New Roman"/>
              </a:rPr>
              <a:t>maid </a:t>
            </a:r>
            <a:r>
              <a:rPr dirty="0" sz="1450" spc="-5">
                <a:latin typeface="Times New Roman"/>
                <a:cs typeface="Times New Roman"/>
              </a:rPr>
              <a:t>ye  </a:t>
            </a:r>
            <a:r>
              <a:rPr dirty="0" sz="1450" spc="-10">
                <a:latin typeface="Times New Roman"/>
                <a:cs typeface="Times New Roman"/>
              </a:rPr>
              <a:t>are, and how </a:t>
            </a:r>
            <a:r>
              <a:rPr dirty="0" sz="1450" spc="-5">
                <a:latin typeface="Times New Roman"/>
                <a:cs typeface="Times New Roman"/>
              </a:rPr>
              <a:t>ye </a:t>
            </a:r>
            <a:r>
              <a:rPr dirty="0" sz="1450" spc="-10">
                <a:latin typeface="Times New Roman"/>
                <a:cs typeface="Times New Roman"/>
              </a:rPr>
              <a:t>came into Sir </a:t>
            </a:r>
            <a:r>
              <a:rPr dirty="0" sz="1450" spc="-20">
                <a:latin typeface="Times New Roman"/>
                <a:cs typeface="Times New Roman"/>
              </a:rPr>
              <a:t>Daniel’s </a:t>
            </a:r>
            <a:r>
              <a:rPr dirty="0" sz="1450" spc="-10">
                <a:latin typeface="Times New Roman"/>
                <a:cs typeface="Times New Roman"/>
              </a:rPr>
              <a:t>hands; that will </a:t>
            </a:r>
            <a:r>
              <a:rPr dirty="0" sz="1450" spc="-5">
                <a:latin typeface="Times New Roman"/>
                <a:cs typeface="Times New Roman"/>
              </a:rPr>
              <a:t>do </a:t>
            </a:r>
            <a:r>
              <a:rPr dirty="0" sz="1450" spc="-10">
                <a:latin typeface="Times New Roman"/>
                <a:cs typeface="Times New Roman"/>
              </a:rPr>
              <a:t>better than to  bemoan yourself, whether for </a:t>
            </a:r>
            <a:r>
              <a:rPr dirty="0" sz="1450" spc="-5">
                <a:latin typeface="Times New Roman"/>
                <a:cs typeface="Times New Roman"/>
              </a:rPr>
              <a:t>your </a:t>
            </a:r>
            <a:r>
              <a:rPr dirty="0" sz="1450" spc="-10">
                <a:latin typeface="Times New Roman"/>
                <a:cs typeface="Times New Roman"/>
              </a:rPr>
              <a:t>sake </a:t>
            </a:r>
            <a:r>
              <a:rPr dirty="0" sz="1450" spc="-5">
                <a:latin typeface="Times New Roman"/>
                <a:cs typeface="Times New Roman"/>
              </a:rPr>
              <a:t>or</a:t>
            </a:r>
            <a:r>
              <a:rPr dirty="0" sz="1450" spc="20">
                <a:latin typeface="Times New Roman"/>
                <a:cs typeface="Times New Roman"/>
              </a:rPr>
              <a:t> </a:t>
            </a:r>
            <a:r>
              <a:rPr dirty="0" sz="1450" spc="-10">
                <a:latin typeface="Times New Roman"/>
                <a:cs typeface="Times New Roman"/>
              </a:rPr>
              <a:t>mine.”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“I am an orphan, like yourself, </a:t>
            </a:r>
            <a:r>
              <a:rPr dirty="0" sz="1450" spc="-5">
                <a:latin typeface="Times New Roman"/>
                <a:cs typeface="Times New Roman"/>
              </a:rPr>
              <a:t>of </a:t>
            </a:r>
            <a:r>
              <a:rPr dirty="0" sz="1450" spc="-10">
                <a:latin typeface="Times New Roman"/>
                <a:cs typeface="Times New Roman"/>
              </a:rPr>
              <a:t>father and </a:t>
            </a:r>
            <a:r>
              <a:rPr dirty="0" sz="1450" spc="-15">
                <a:latin typeface="Times New Roman"/>
                <a:cs typeface="Times New Roman"/>
              </a:rPr>
              <a:t>mother,” </a:t>
            </a:r>
            <a:r>
              <a:rPr dirty="0" sz="1450" spc="-10">
                <a:latin typeface="Times New Roman"/>
                <a:cs typeface="Times New Roman"/>
              </a:rPr>
              <a:t>said Joanna; “and for my  great misfortune, Dick, and hitherto for yours,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rich marriage. My Lord  Foxham had me to ward; yet it appears Sir Daniel </a:t>
            </a:r>
            <a:r>
              <a:rPr dirty="0" sz="1450" spc="-5">
                <a:latin typeface="Times New Roman"/>
                <a:cs typeface="Times New Roman"/>
              </a:rPr>
              <a:t>bought </a:t>
            </a:r>
            <a:r>
              <a:rPr dirty="0" sz="1450" spc="-10">
                <a:latin typeface="Times New Roman"/>
                <a:cs typeface="Times New Roman"/>
              </a:rPr>
              <a:t>the marriage </a:t>
            </a:r>
            <a:r>
              <a:rPr dirty="0" sz="1450" spc="-5">
                <a:latin typeface="Times New Roman"/>
                <a:cs typeface="Times New Roman"/>
              </a:rPr>
              <a:t>of </a:t>
            </a:r>
            <a:r>
              <a:rPr dirty="0" sz="1450" spc="-10">
                <a:latin typeface="Times New Roman"/>
                <a:cs typeface="Times New Roman"/>
              </a:rPr>
              <a:t>me  from the </a:t>
            </a:r>
            <a:r>
              <a:rPr dirty="0" sz="1450" spc="-5">
                <a:latin typeface="Times New Roman"/>
                <a:cs typeface="Times New Roman"/>
              </a:rPr>
              <a:t>king,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right dear price </a:t>
            </a:r>
            <a:r>
              <a:rPr dirty="0" sz="1450" spc="-5">
                <a:latin typeface="Times New Roman"/>
                <a:cs typeface="Times New Roman"/>
              </a:rPr>
              <a:t>he </a:t>
            </a:r>
            <a:r>
              <a:rPr dirty="0" sz="1450" spc="-10">
                <a:latin typeface="Times New Roman"/>
                <a:cs typeface="Times New Roman"/>
              </a:rPr>
              <a:t>paid for it. So here was I, </a:t>
            </a:r>
            <a:r>
              <a:rPr dirty="0" sz="1450" spc="-5">
                <a:latin typeface="Times New Roman"/>
                <a:cs typeface="Times New Roman"/>
              </a:rPr>
              <a:t>poor </a:t>
            </a:r>
            <a:r>
              <a:rPr dirty="0" sz="1450" spc="-10">
                <a:latin typeface="Times New Roman"/>
                <a:cs typeface="Times New Roman"/>
              </a:rPr>
              <a:t>babe,  with two great and rich men fighting which should marry me, and </a:t>
            </a:r>
            <a:r>
              <a:rPr dirty="0" sz="1450" spc="-5">
                <a:latin typeface="Times New Roman"/>
                <a:cs typeface="Times New Roman"/>
              </a:rPr>
              <a:t>I </a:t>
            </a:r>
            <a:r>
              <a:rPr dirty="0" sz="1450" spc="-10">
                <a:latin typeface="Times New Roman"/>
                <a:cs typeface="Times New Roman"/>
              </a:rPr>
              <a:t>still at  nurse! </a:t>
            </a:r>
            <a:r>
              <a:rPr dirty="0" sz="1450" spc="-35">
                <a:latin typeface="Times New Roman"/>
                <a:cs typeface="Times New Roman"/>
              </a:rPr>
              <a:t>Well, </a:t>
            </a:r>
            <a:r>
              <a:rPr dirty="0" sz="1450" spc="-10">
                <a:latin typeface="Times New Roman"/>
                <a:cs typeface="Times New Roman"/>
              </a:rPr>
              <a:t>then the world changed, and there was </a:t>
            </a:r>
            <a:r>
              <a:rPr dirty="0" sz="1450" spc="-5">
                <a:latin typeface="Times New Roman"/>
                <a:cs typeface="Times New Roman"/>
              </a:rPr>
              <a:t>a </a:t>
            </a:r>
            <a:r>
              <a:rPr dirty="0" sz="1450" spc="-10">
                <a:latin typeface="Times New Roman"/>
                <a:cs typeface="Times New Roman"/>
              </a:rPr>
              <a:t>new </a:t>
            </a:r>
            <a:r>
              <a:rPr dirty="0" sz="1450" spc="-15">
                <a:latin typeface="Times New Roman"/>
                <a:cs typeface="Times New Roman"/>
              </a:rPr>
              <a:t>chancellor, </a:t>
            </a:r>
            <a:r>
              <a:rPr dirty="0" sz="1450" spc="-10">
                <a:latin typeface="Times New Roman"/>
                <a:cs typeface="Times New Roman"/>
              </a:rPr>
              <a:t>and Sir  Daniel </a:t>
            </a:r>
            <a:r>
              <a:rPr dirty="0" sz="1450" spc="-5">
                <a:latin typeface="Times New Roman"/>
                <a:cs typeface="Times New Roman"/>
              </a:rPr>
              <a:t>bought </a:t>
            </a:r>
            <a:r>
              <a:rPr dirty="0" sz="1450" spc="-10">
                <a:latin typeface="Times New Roman"/>
                <a:cs typeface="Times New Roman"/>
              </a:rPr>
              <a:t>the warding </a:t>
            </a:r>
            <a:r>
              <a:rPr dirty="0" sz="1450" spc="-5">
                <a:latin typeface="Times New Roman"/>
                <a:cs typeface="Times New Roman"/>
              </a:rPr>
              <a:t>of </a:t>
            </a:r>
            <a:r>
              <a:rPr dirty="0" sz="1450" spc="-10">
                <a:latin typeface="Times New Roman"/>
                <a:cs typeface="Times New Roman"/>
              </a:rPr>
              <a:t>me over the Lord </a:t>
            </a:r>
            <a:r>
              <a:rPr dirty="0" sz="1450" spc="-20">
                <a:latin typeface="Times New Roman"/>
                <a:cs typeface="Times New Roman"/>
              </a:rPr>
              <a:t>Foxham’s </a:t>
            </a:r>
            <a:r>
              <a:rPr dirty="0" sz="1450" spc="-10">
                <a:latin typeface="Times New Roman"/>
                <a:cs typeface="Times New Roman"/>
              </a:rPr>
              <a:t>head. And then the  world changed again, and Lord Foxham </a:t>
            </a:r>
            <a:r>
              <a:rPr dirty="0" sz="1450" spc="-5">
                <a:latin typeface="Times New Roman"/>
                <a:cs typeface="Times New Roman"/>
              </a:rPr>
              <a:t>bought </a:t>
            </a:r>
            <a:r>
              <a:rPr dirty="0" sz="1450" spc="-10">
                <a:latin typeface="Times New Roman"/>
                <a:cs typeface="Times New Roman"/>
              </a:rPr>
              <a:t>my marriage over Sir  </a:t>
            </a:r>
            <a:r>
              <a:rPr dirty="0" sz="1450" spc="-20">
                <a:latin typeface="Times New Roman"/>
                <a:cs typeface="Times New Roman"/>
              </a:rPr>
              <a:t>Daniel’s; </a:t>
            </a:r>
            <a:r>
              <a:rPr dirty="0" sz="1450" spc="-10">
                <a:latin typeface="Times New Roman"/>
                <a:cs typeface="Times New Roman"/>
              </a:rPr>
              <a:t>and from then to now it went </a:t>
            </a:r>
            <a:r>
              <a:rPr dirty="0" sz="1450" spc="-5">
                <a:latin typeface="Times New Roman"/>
                <a:cs typeface="Times New Roman"/>
              </a:rPr>
              <a:t>on </a:t>
            </a:r>
            <a:r>
              <a:rPr dirty="0" sz="1450" spc="-10">
                <a:latin typeface="Times New Roman"/>
                <a:cs typeface="Times New Roman"/>
              </a:rPr>
              <a:t>ill betwixt the two </a:t>
            </a:r>
            <a:r>
              <a:rPr dirty="0" sz="1450" spc="-5">
                <a:latin typeface="Times New Roman"/>
                <a:cs typeface="Times New Roman"/>
              </a:rPr>
              <a:t>of </a:t>
            </a:r>
            <a:r>
              <a:rPr dirty="0" sz="1450" spc="-10">
                <a:latin typeface="Times New Roman"/>
                <a:cs typeface="Times New Roman"/>
              </a:rPr>
              <a:t>them. But still  Lord Foxham kept me in his hands, and was </a:t>
            </a:r>
            <a:r>
              <a:rPr dirty="0" sz="1450" spc="-5">
                <a:latin typeface="Times New Roman"/>
                <a:cs typeface="Times New Roman"/>
              </a:rPr>
              <a:t>a good </a:t>
            </a:r>
            <a:r>
              <a:rPr dirty="0" sz="1450" spc="-10">
                <a:latin typeface="Times New Roman"/>
                <a:cs typeface="Times New Roman"/>
              </a:rPr>
              <a:t>lord to me. And at last </a:t>
            </a:r>
            <a:r>
              <a:rPr dirty="0" sz="1450" spc="-5">
                <a:latin typeface="Times New Roman"/>
                <a:cs typeface="Times New Roman"/>
              </a:rPr>
              <a:t>I  </a:t>
            </a:r>
            <a:r>
              <a:rPr dirty="0" sz="1450" spc="-10">
                <a:latin typeface="Times New Roman"/>
                <a:cs typeface="Times New Roman"/>
              </a:rPr>
              <a:t>was to </a:t>
            </a:r>
            <a:r>
              <a:rPr dirty="0" sz="1450" spc="-5">
                <a:latin typeface="Times New Roman"/>
                <a:cs typeface="Times New Roman"/>
              </a:rPr>
              <a:t>be </a:t>
            </a:r>
            <a:r>
              <a:rPr dirty="0" sz="1450" spc="-10">
                <a:latin typeface="Times New Roman"/>
                <a:cs typeface="Times New Roman"/>
              </a:rPr>
              <a:t>married—or sold, if </a:t>
            </a:r>
            <a:r>
              <a:rPr dirty="0" sz="1450" spc="-5">
                <a:latin typeface="Times New Roman"/>
                <a:cs typeface="Times New Roman"/>
              </a:rPr>
              <a:t>ye </a:t>
            </a:r>
            <a:r>
              <a:rPr dirty="0" sz="1450" spc="-10">
                <a:latin typeface="Times New Roman"/>
                <a:cs typeface="Times New Roman"/>
              </a:rPr>
              <a:t>like it </a:t>
            </a:r>
            <a:r>
              <a:rPr dirty="0" sz="1450" spc="-20">
                <a:latin typeface="Times New Roman"/>
                <a:cs typeface="Times New Roman"/>
              </a:rPr>
              <a:t>better. </a:t>
            </a:r>
            <a:r>
              <a:rPr dirty="0" sz="1450" spc="-10">
                <a:latin typeface="Times New Roman"/>
                <a:cs typeface="Times New Roman"/>
              </a:rPr>
              <a:t>Five hundred </a:t>
            </a:r>
            <a:r>
              <a:rPr dirty="0" sz="1450" spc="-5">
                <a:latin typeface="Times New Roman"/>
                <a:cs typeface="Times New Roman"/>
              </a:rPr>
              <a:t>pounds </a:t>
            </a:r>
            <a:r>
              <a:rPr dirty="0" sz="1450" spc="-10">
                <a:latin typeface="Times New Roman"/>
                <a:cs typeface="Times New Roman"/>
              </a:rPr>
              <a:t>Lord  Foxham was to get for me. Hamley was the </a:t>
            </a:r>
            <a:r>
              <a:rPr dirty="0" sz="1450" spc="-20">
                <a:latin typeface="Times New Roman"/>
                <a:cs typeface="Times New Roman"/>
              </a:rPr>
              <a:t>groom’s </a:t>
            </a:r>
            <a:r>
              <a:rPr dirty="0" sz="1450" spc="-10">
                <a:latin typeface="Times New Roman"/>
                <a:cs typeface="Times New Roman"/>
              </a:rPr>
              <a:t>name, and </a:t>
            </a:r>
            <a:r>
              <a:rPr dirty="0" sz="1450" spc="-20">
                <a:latin typeface="Times New Roman"/>
                <a:cs typeface="Times New Roman"/>
              </a:rPr>
              <a:t>to-morrow, </a:t>
            </a:r>
            <a:r>
              <a:rPr dirty="0" sz="1450" spc="320">
                <a:latin typeface="Times New Roman"/>
                <a:cs typeface="Times New Roman"/>
              </a:rPr>
              <a:t> </a:t>
            </a:r>
            <a:r>
              <a:rPr dirty="0" sz="1450" spc="-10">
                <a:latin typeface="Times New Roman"/>
                <a:cs typeface="Times New Roman"/>
              </a:rPr>
              <a:t>Dick, </a:t>
            </a:r>
            <a:r>
              <a:rPr dirty="0" sz="1450" spc="-5">
                <a:latin typeface="Times New Roman"/>
                <a:cs typeface="Times New Roman"/>
              </a:rPr>
              <a:t>of </a:t>
            </a:r>
            <a:r>
              <a:rPr dirty="0" sz="1450" spc="-10">
                <a:latin typeface="Times New Roman"/>
                <a:cs typeface="Times New Roman"/>
              </a:rPr>
              <a:t>all days in the </a:t>
            </a:r>
            <a:r>
              <a:rPr dirty="0" sz="1450" spc="-20">
                <a:latin typeface="Times New Roman"/>
                <a:cs typeface="Times New Roman"/>
              </a:rPr>
              <a:t>year, </a:t>
            </a:r>
            <a:r>
              <a:rPr dirty="0" sz="1450" spc="-10">
                <a:latin typeface="Times New Roman"/>
                <a:cs typeface="Times New Roman"/>
              </a:rPr>
              <a:t>was </a:t>
            </a:r>
            <a:r>
              <a:rPr dirty="0" sz="1450" spc="-5">
                <a:latin typeface="Times New Roman"/>
                <a:cs typeface="Times New Roman"/>
              </a:rPr>
              <a:t>I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betrothed. Had it </a:t>
            </a:r>
            <a:r>
              <a:rPr dirty="0" sz="1450" spc="-5">
                <a:latin typeface="Times New Roman"/>
                <a:cs typeface="Times New Roman"/>
              </a:rPr>
              <a:t>not </a:t>
            </a:r>
            <a:r>
              <a:rPr dirty="0" sz="1450" spc="-10">
                <a:latin typeface="Times New Roman"/>
                <a:cs typeface="Times New Roman"/>
              </a:rPr>
              <a:t>come to Sir  Daniel, </a:t>
            </a:r>
            <a:r>
              <a:rPr dirty="0" sz="1450" spc="-5">
                <a:latin typeface="Times New Roman"/>
                <a:cs typeface="Times New Roman"/>
              </a:rPr>
              <a:t>I </a:t>
            </a:r>
            <a:r>
              <a:rPr dirty="0" sz="1450" spc="-10">
                <a:latin typeface="Times New Roman"/>
                <a:cs typeface="Times New Roman"/>
              </a:rPr>
              <a:t>had been wedded, sure—and never seen thee, Dick—dear</a:t>
            </a:r>
            <a:r>
              <a:rPr dirty="0" sz="1450" spc="7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12700">
              <a:lnSpc>
                <a:spcPts val="1730"/>
              </a:lnSpc>
              <a:spcBef>
                <a:spcPts val="555"/>
              </a:spcBef>
            </a:pPr>
            <a:r>
              <a:rPr dirty="0" sz="1450" spc="-10">
                <a:latin typeface="Times New Roman"/>
                <a:cs typeface="Times New Roman"/>
              </a:rPr>
              <a:t>And here she took his hand, and kissed it, with the prettiest grace; and Dick  drew her hand to him and did the</a:t>
            </a:r>
            <a:r>
              <a:rPr dirty="0" sz="1450" spc="30">
                <a:latin typeface="Times New Roman"/>
                <a:cs typeface="Times New Roman"/>
              </a:rPr>
              <a:t> </a:t>
            </a:r>
            <a:r>
              <a:rPr dirty="0" sz="1450" spc="-10">
                <a:latin typeface="Times New Roman"/>
                <a:cs typeface="Times New Roman"/>
              </a:rPr>
              <a:t>like.</a:t>
            </a:r>
            <a:endParaRPr sz="1450">
              <a:latin typeface="Times New Roman"/>
              <a:cs typeface="Times New Roman"/>
            </a:endParaRPr>
          </a:p>
          <a:p>
            <a:pPr algn="just" marL="12700" marR="5080">
              <a:lnSpc>
                <a:spcPts val="1730"/>
              </a:lnSpc>
              <a:spcBef>
                <a:spcPts val="575"/>
              </a:spcBef>
            </a:pPr>
            <a:r>
              <a:rPr dirty="0" sz="1450" spc="-25">
                <a:latin typeface="Times New Roman"/>
                <a:cs typeface="Times New Roman"/>
              </a:rPr>
              <a:t>“Well,” </a:t>
            </a:r>
            <a:r>
              <a:rPr dirty="0" sz="1450" spc="-10">
                <a:latin typeface="Times New Roman"/>
                <a:cs typeface="Times New Roman"/>
              </a:rPr>
              <a:t>she went </a:t>
            </a:r>
            <a:r>
              <a:rPr dirty="0" sz="1450" spc="-5">
                <a:latin typeface="Times New Roman"/>
                <a:cs typeface="Times New Roman"/>
              </a:rPr>
              <a:t>on, </a:t>
            </a:r>
            <a:r>
              <a:rPr dirty="0" sz="1450" spc="-10">
                <a:latin typeface="Times New Roman"/>
                <a:cs typeface="Times New Roman"/>
              </a:rPr>
              <a:t>“Sir Daniel took me unawares in the garden, and made  me dress in these </a:t>
            </a:r>
            <a:r>
              <a:rPr dirty="0" sz="1450" spc="-25">
                <a:latin typeface="Times New Roman"/>
                <a:cs typeface="Times New Roman"/>
              </a:rPr>
              <a:t>men’s </a:t>
            </a:r>
            <a:r>
              <a:rPr dirty="0" sz="1450" spc="-10">
                <a:latin typeface="Times New Roman"/>
                <a:cs typeface="Times New Roman"/>
              </a:rPr>
              <a:t>clothes, which is </a:t>
            </a:r>
            <a:r>
              <a:rPr dirty="0" sz="1450" spc="-5">
                <a:latin typeface="Times New Roman"/>
                <a:cs typeface="Times New Roman"/>
              </a:rPr>
              <a:t>a </a:t>
            </a:r>
            <a:r>
              <a:rPr dirty="0" sz="1450" spc="-10">
                <a:latin typeface="Times New Roman"/>
                <a:cs typeface="Times New Roman"/>
              </a:rPr>
              <a:t>deadly sin for </a:t>
            </a:r>
            <a:r>
              <a:rPr dirty="0" sz="1450" spc="-5">
                <a:latin typeface="Times New Roman"/>
                <a:cs typeface="Times New Roman"/>
              </a:rPr>
              <a:t>a </a:t>
            </a:r>
            <a:r>
              <a:rPr dirty="0" sz="1450" spc="-10">
                <a:latin typeface="Times New Roman"/>
                <a:cs typeface="Times New Roman"/>
              </a:rPr>
              <a:t>woman; and,  besides, they fit me </a:t>
            </a:r>
            <a:r>
              <a:rPr dirty="0" sz="1450" spc="-5">
                <a:latin typeface="Times New Roman"/>
                <a:cs typeface="Times New Roman"/>
              </a:rPr>
              <a:t>not. </a:t>
            </a:r>
            <a:r>
              <a:rPr dirty="0" sz="1450" spc="-10">
                <a:latin typeface="Times New Roman"/>
                <a:cs typeface="Times New Roman"/>
              </a:rPr>
              <a:t>He rode with me to </a:t>
            </a:r>
            <a:r>
              <a:rPr dirty="0" sz="1450" spc="-20">
                <a:latin typeface="Times New Roman"/>
                <a:cs typeface="Times New Roman"/>
              </a:rPr>
              <a:t>Kettley, </a:t>
            </a:r>
            <a:r>
              <a:rPr dirty="0" sz="1450" spc="-10">
                <a:latin typeface="Times New Roman"/>
                <a:cs typeface="Times New Roman"/>
              </a:rPr>
              <a:t>as </a:t>
            </a:r>
            <a:r>
              <a:rPr dirty="0" sz="1450" spc="-5">
                <a:latin typeface="Times New Roman"/>
                <a:cs typeface="Times New Roman"/>
              </a:rPr>
              <a:t>ye </a:t>
            </a:r>
            <a:r>
              <a:rPr dirty="0" sz="1450" spc="-35">
                <a:latin typeface="Times New Roman"/>
                <a:cs typeface="Times New Roman"/>
              </a:rPr>
              <a:t>saw, </a:t>
            </a:r>
            <a:r>
              <a:rPr dirty="0" sz="1450" spc="-10">
                <a:latin typeface="Times New Roman"/>
                <a:cs typeface="Times New Roman"/>
              </a:rPr>
              <a:t>telling me </a:t>
            </a:r>
            <a:r>
              <a:rPr dirty="0" sz="1450" spc="-5">
                <a:latin typeface="Times New Roman"/>
                <a:cs typeface="Times New Roman"/>
              </a:rPr>
              <a:t>I  </a:t>
            </a:r>
            <a:r>
              <a:rPr dirty="0" sz="1450" spc="-10">
                <a:latin typeface="Times New Roman"/>
                <a:cs typeface="Times New Roman"/>
              </a:rPr>
              <a:t>was to marry </a:t>
            </a:r>
            <a:r>
              <a:rPr dirty="0" sz="1450" spc="-5">
                <a:latin typeface="Times New Roman"/>
                <a:cs typeface="Times New Roman"/>
              </a:rPr>
              <a:t>you; but </a:t>
            </a:r>
            <a:r>
              <a:rPr dirty="0" sz="1450" spc="-10">
                <a:latin typeface="Times New Roman"/>
                <a:cs typeface="Times New Roman"/>
              </a:rPr>
              <a:t>I, in my heart, made sure </a:t>
            </a:r>
            <a:r>
              <a:rPr dirty="0" sz="1450" spc="-5">
                <a:latin typeface="Times New Roman"/>
                <a:cs typeface="Times New Roman"/>
              </a:rPr>
              <a:t>I </a:t>
            </a:r>
            <a:r>
              <a:rPr dirty="0" sz="1450" spc="-10">
                <a:latin typeface="Times New Roman"/>
                <a:cs typeface="Times New Roman"/>
              </a:rPr>
              <a:t>would marry Hamley in his  teeth.”</a:t>
            </a:r>
            <a:endParaRPr sz="1450">
              <a:latin typeface="Times New Roman"/>
              <a:cs typeface="Times New Roman"/>
            </a:endParaRPr>
          </a:p>
          <a:p>
            <a:pPr algn="just" marL="12700">
              <a:lnSpc>
                <a:spcPct val="100000"/>
              </a:lnSpc>
              <a:spcBef>
                <a:spcPts val="500"/>
              </a:spcBef>
            </a:pPr>
            <a:r>
              <a:rPr dirty="0" sz="1450" spc="-35">
                <a:latin typeface="Times New Roman"/>
                <a:cs typeface="Times New Roman"/>
              </a:rPr>
              <a:t>“Ay!” </a:t>
            </a:r>
            <a:r>
              <a:rPr dirty="0" sz="1450" spc="-10">
                <a:latin typeface="Times New Roman"/>
                <a:cs typeface="Times New Roman"/>
              </a:rPr>
              <a:t>cried Dick, “and so </a:t>
            </a:r>
            <a:r>
              <a:rPr dirty="0" sz="1450" spc="-5">
                <a:latin typeface="Times New Roman"/>
                <a:cs typeface="Times New Roman"/>
              </a:rPr>
              <a:t>ye </a:t>
            </a:r>
            <a:r>
              <a:rPr dirty="0" sz="1450" spc="-10">
                <a:latin typeface="Times New Roman"/>
                <a:cs typeface="Times New Roman"/>
              </a:rPr>
              <a:t>loved this</a:t>
            </a:r>
            <a:r>
              <a:rPr dirty="0" sz="1450" spc="50">
                <a:latin typeface="Times New Roman"/>
                <a:cs typeface="Times New Roman"/>
              </a:rPr>
              <a:t> </a:t>
            </a:r>
            <a:r>
              <a:rPr dirty="0" sz="1450" spc="-10">
                <a:latin typeface="Times New Roman"/>
                <a:cs typeface="Times New Roman"/>
              </a:rPr>
              <a:t>Hamley!”</a:t>
            </a:r>
            <a:endParaRPr sz="1450">
              <a:latin typeface="Times New Roman"/>
              <a:cs typeface="Times New Roman"/>
            </a:endParaRPr>
          </a:p>
          <a:p>
            <a:pPr algn="just" marL="12700" marR="6985">
              <a:lnSpc>
                <a:spcPts val="1730"/>
              </a:lnSpc>
              <a:spcBef>
                <a:spcPts val="630"/>
              </a:spcBef>
            </a:pPr>
            <a:r>
              <a:rPr dirty="0" sz="1450" spc="-25">
                <a:latin typeface="Times New Roman"/>
                <a:cs typeface="Times New Roman"/>
              </a:rPr>
              <a:t>“Nay,” </a:t>
            </a:r>
            <a:r>
              <a:rPr dirty="0" sz="1450" spc="-10">
                <a:latin typeface="Times New Roman"/>
                <a:cs typeface="Times New Roman"/>
              </a:rPr>
              <a:t>replied Joanna, “not I.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but </a:t>
            </a:r>
            <a:r>
              <a:rPr dirty="0" sz="1450" spc="-10">
                <a:latin typeface="Times New Roman"/>
                <a:cs typeface="Times New Roman"/>
              </a:rPr>
              <a:t>hate Sir Daniel. And then, Dick, </a:t>
            </a:r>
            <a:r>
              <a:rPr dirty="0" sz="1450" spc="-5">
                <a:latin typeface="Times New Roman"/>
                <a:cs typeface="Times New Roman"/>
              </a:rPr>
              <a:t>ye  </a:t>
            </a:r>
            <a:r>
              <a:rPr dirty="0" sz="1450" spc="-10">
                <a:latin typeface="Times New Roman"/>
                <a:cs typeface="Times New Roman"/>
              </a:rPr>
              <a:t>helped me, and </a:t>
            </a:r>
            <a:r>
              <a:rPr dirty="0" sz="1450" spc="-5">
                <a:latin typeface="Times New Roman"/>
                <a:cs typeface="Times New Roman"/>
              </a:rPr>
              <a:t>ye </a:t>
            </a:r>
            <a:r>
              <a:rPr dirty="0" sz="1450" spc="-10">
                <a:latin typeface="Times New Roman"/>
                <a:cs typeface="Times New Roman"/>
              </a:rPr>
              <a:t>were right </a:t>
            </a:r>
            <a:r>
              <a:rPr dirty="0" sz="1450" spc="-5">
                <a:latin typeface="Times New Roman"/>
                <a:cs typeface="Times New Roman"/>
              </a:rPr>
              <a:t>kind, </a:t>
            </a:r>
            <a:r>
              <a:rPr dirty="0" sz="1450" spc="-10">
                <a:latin typeface="Times New Roman"/>
                <a:cs typeface="Times New Roman"/>
              </a:rPr>
              <a:t>and very </a:t>
            </a:r>
            <a:r>
              <a:rPr dirty="0" sz="1450" spc="-5">
                <a:latin typeface="Times New Roman"/>
                <a:cs typeface="Times New Roman"/>
              </a:rPr>
              <a:t>bold, </a:t>
            </a:r>
            <a:r>
              <a:rPr dirty="0" sz="1450" spc="-10">
                <a:latin typeface="Times New Roman"/>
                <a:cs typeface="Times New Roman"/>
              </a:rPr>
              <a:t>and my heart turned towards  </a:t>
            </a:r>
            <a:r>
              <a:rPr dirty="0" sz="1450" spc="-5">
                <a:latin typeface="Times New Roman"/>
                <a:cs typeface="Times New Roman"/>
              </a:rPr>
              <a:t>you </a:t>
            </a:r>
            <a:r>
              <a:rPr dirty="0" sz="1450" spc="-10">
                <a:latin typeface="Times New Roman"/>
                <a:cs typeface="Times New Roman"/>
              </a:rPr>
              <a:t>in mine own despite; and </a:t>
            </a:r>
            <a:r>
              <a:rPr dirty="0" sz="1450" spc="-30">
                <a:latin typeface="Times New Roman"/>
                <a:cs typeface="Times New Roman"/>
              </a:rPr>
              <a:t>now, </a:t>
            </a:r>
            <a:r>
              <a:rPr dirty="0" sz="1450" spc="-10">
                <a:latin typeface="Times New Roman"/>
                <a:cs typeface="Times New Roman"/>
              </a:rPr>
              <a:t>if we can in any way compass it, </a:t>
            </a:r>
            <a:r>
              <a:rPr dirty="0" sz="1450" spc="-5">
                <a:latin typeface="Times New Roman"/>
                <a:cs typeface="Times New Roman"/>
              </a:rPr>
              <a:t>I </a:t>
            </a:r>
            <a:r>
              <a:rPr dirty="0" sz="1450" spc="-10">
                <a:latin typeface="Times New Roman"/>
                <a:cs typeface="Times New Roman"/>
              </a:rPr>
              <a:t>would  marry </a:t>
            </a:r>
            <a:r>
              <a:rPr dirty="0" sz="1450" spc="-5">
                <a:latin typeface="Times New Roman"/>
                <a:cs typeface="Times New Roman"/>
              </a:rPr>
              <a:t>you </a:t>
            </a:r>
            <a:r>
              <a:rPr dirty="0" sz="1450" spc="-10">
                <a:latin typeface="Times New Roman"/>
                <a:cs typeface="Times New Roman"/>
              </a:rPr>
              <a:t>with right goodwill. And if, </a:t>
            </a:r>
            <a:r>
              <a:rPr dirty="0" sz="1450" spc="-5">
                <a:latin typeface="Times New Roman"/>
                <a:cs typeface="Times New Roman"/>
              </a:rPr>
              <a:t>by </a:t>
            </a:r>
            <a:r>
              <a:rPr dirty="0" sz="1450" spc="-10">
                <a:latin typeface="Times New Roman"/>
                <a:cs typeface="Times New Roman"/>
              </a:rPr>
              <a:t>cruel </a:t>
            </a:r>
            <a:r>
              <a:rPr dirty="0" sz="1450" spc="-20">
                <a:latin typeface="Times New Roman"/>
                <a:cs typeface="Times New Roman"/>
              </a:rPr>
              <a:t>destiny, </a:t>
            </a:r>
            <a:r>
              <a:rPr dirty="0" sz="1450" spc="-10">
                <a:latin typeface="Times New Roman"/>
                <a:cs typeface="Times New Roman"/>
              </a:rPr>
              <a:t>it may </a:t>
            </a:r>
            <a:r>
              <a:rPr dirty="0" sz="1450" spc="-5">
                <a:latin typeface="Times New Roman"/>
                <a:cs typeface="Times New Roman"/>
              </a:rPr>
              <a:t>not </a:t>
            </a:r>
            <a:r>
              <a:rPr dirty="0" sz="1450" spc="-10">
                <a:latin typeface="Times New Roman"/>
                <a:cs typeface="Times New Roman"/>
              </a:rPr>
              <a:t>be, still  ye’ll </a:t>
            </a:r>
            <a:r>
              <a:rPr dirty="0" sz="1450" spc="-5">
                <a:latin typeface="Times New Roman"/>
                <a:cs typeface="Times New Roman"/>
              </a:rPr>
              <a:t>be </a:t>
            </a:r>
            <a:r>
              <a:rPr dirty="0" sz="1450" spc="-10">
                <a:latin typeface="Times New Roman"/>
                <a:cs typeface="Times New Roman"/>
              </a:rPr>
              <a:t>dear to me. While my heart beats, it’ll </a:t>
            </a:r>
            <a:r>
              <a:rPr dirty="0" sz="1450" spc="-5">
                <a:latin typeface="Times New Roman"/>
                <a:cs typeface="Times New Roman"/>
              </a:rPr>
              <a:t>be </a:t>
            </a:r>
            <a:r>
              <a:rPr dirty="0" sz="1450" spc="-10">
                <a:latin typeface="Times New Roman"/>
                <a:cs typeface="Times New Roman"/>
              </a:rPr>
              <a:t>true to</a:t>
            </a:r>
            <a:r>
              <a:rPr dirty="0" sz="1450" spc="5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said Dick, “that never cared </a:t>
            </a:r>
            <a:r>
              <a:rPr dirty="0" sz="1450" spc="-5">
                <a:latin typeface="Times New Roman"/>
                <a:cs typeface="Times New Roman"/>
              </a:rPr>
              <a:t>a </a:t>
            </a:r>
            <a:r>
              <a:rPr dirty="0" sz="1450" spc="-10">
                <a:latin typeface="Times New Roman"/>
                <a:cs typeface="Times New Roman"/>
              </a:rPr>
              <a:t>straw for any manner </a:t>
            </a:r>
            <a:r>
              <a:rPr dirty="0" sz="1450" spc="-5">
                <a:latin typeface="Times New Roman"/>
                <a:cs typeface="Times New Roman"/>
              </a:rPr>
              <a:t>of </a:t>
            </a:r>
            <a:r>
              <a:rPr dirty="0" sz="1450" spc="-10">
                <a:latin typeface="Times New Roman"/>
                <a:cs typeface="Times New Roman"/>
              </a:rPr>
              <a:t>woman until  </a:t>
            </a:r>
            <a:r>
              <a:rPr dirty="0" sz="1450" spc="-30">
                <a:latin typeface="Times New Roman"/>
                <a:cs typeface="Times New Roman"/>
              </a:rPr>
              <a:t>now, </a:t>
            </a:r>
            <a:r>
              <a:rPr dirty="0" sz="1450" spc="-5">
                <a:latin typeface="Times New Roman"/>
                <a:cs typeface="Times New Roman"/>
              </a:rPr>
              <a:t>I </a:t>
            </a:r>
            <a:r>
              <a:rPr dirty="0" sz="1450" spc="-10">
                <a:latin typeface="Times New Roman"/>
                <a:cs typeface="Times New Roman"/>
              </a:rPr>
              <a:t>took to </a:t>
            </a:r>
            <a:r>
              <a:rPr dirty="0" sz="1450" spc="-5">
                <a:latin typeface="Times New Roman"/>
                <a:cs typeface="Times New Roman"/>
              </a:rPr>
              <a:t>you </a:t>
            </a:r>
            <a:r>
              <a:rPr dirty="0" sz="1450" spc="-10">
                <a:latin typeface="Times New Roman"/>
                <a:cs typeface="Times New Roman"/>
              </a:rPr>
              <a:t>when </a:t>
            </a:r>
            <a:r>
              <a:rPr dirty="0" sz="1450" spc="-5">
                <a:latin typeface="Times New Roman"/>
                <a:cs typeface="Times New Roman"/>
              </a:rPr>
              <a:t>I thought ye </a:t>
            </a:r>
            <a:r>
              <a:rPr dirty="0" sz="1450" spc="-10">
                <a:latin typeface="Times New Roman"/>
                <a:cs typeface="Times New Roman"/>
              </a:rPr>
              <a:t>were </a:t>
            </a:r>
            <a:r>
              <a:rPr dirty="0" sz="1450" spc="-5">
                <a:latin typeface="Times New Roman"/>
                <a:cs typeface="Times New Roman"/>
              </a:rPr>
              <a:t>a </a:t>
            </a:r>
            <a:r>
              <a:rPr dirty="0" sz="1450" spc="-30">
                <a:latin typeface="Times New Roman"/>
                <a:cs typeface="Times New Roman"/>
              </a:rPr>
              <a:t>boy.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pity to </a:t>
            </a:r>
            <a:r>
              <a:rPr dirty="0" sz="1450" spc="-5">
                <a:latin typeface="Times New Roman"/>
                <a:cs typeface="Times New Roman"/>
              </a:rPr>
              <a:t>you, </a:t>
            </a:r>
            <a:r>
              <a:rPr dirty="0" sz="1450" spc="-10">
                <a:latin typeface="Times New Roman"/>
                <a:cs typeface="Times New Roman"/>
              </a:rPr>
              <a:t>and knew  </a:t>
            </a:r>
            <a:r>
              <a:rPr dirty="0" sz="1450" spc="-5">
                <a:latin typeface="Times New Roman"/>
                <a:cs typeface="Times New Roman"/>
              </a:rPr>
              <a:t>not </a:t>
            </a:r>
            <a:r>
              <a:rPr dirty="0" sz="1450" spc="-30">
                <a:latin typeface="Times New Roman"/>
                <a:cs typeface="Times New Roman"/>
              </a:rPr>
              <a:t>why.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would have belted </a:t>
            </a:r>
            <a:r>
              <a:rPr dirty="0" sz="1450" spc="-5">
                <a:latin typeface="Times New Roman"/>
                <a:cs typeface="Times New Roman"/>
              </a:rPr>
              <a:t>you, </a:t>
            </a:r>
            <a:r>
              <a:rPr dirty="0" sz="1450" spc="-10">
                <a:latin typeface="Times New Roman"/>
                <a:cs typeface="Times New Roman"/>
              </a:rPr>
              <a:t>the hand failed me. But when </a:t>
            </a:r>
            <a:r>
              <a:rPr dirty="0" sz="1450" spc="-5">
                <a:latin typeface="Times New Roman"/>
                <a:cs typeface="Times New Roman"/>
              </a:rPr>
              <a:t>ye  </a:t>
            </a:r>
            <a:r>
              <a:rPr dirty="0" sz="1450" spc="-10">
                <a:latin typeface="Times New Roman"/>
                <a:cs typeface="Times New Roman"/>
              </a:rPr>
              <a:t>owned </a:t>
            </a:r>
            <a:r>
              <a:rPr dirty="0" sz="1450" spc="-5">
                <a:latin typeface="Times New Roman"/>
                <a:cs typeface="Times New Roman"/>
              </a:rPr>
              <a:t>ye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maid, Jack—for still </a:t>
            </a:r>
            <a:r>
              <a:rPr dirty="0" sz="1450" spc="-5">
                <a:latin typeface="Times New Roman"/>
                <a:cs typeface="Times New Roman"/>
              </a:rPr>
              <a:t>I </a:t>
            </a:r>
            <a:r>
              <a:rPr dirty="0" sz="1450" spc="-10">
                <a:latin typeface="Times New Roman"/>
                <a:cs typeface="Times New Roman"/>
              </a:rPr>
              <a:t>will call </a:t>
            </a:r>
            <a:r>
              <a:rPr dirty="0" sz="1450" spc="-5">
                <a:latin typeface="Times New Roman"/>
                <a:cs typeface="Times New Roman"/>
              </a:rPr>
              <a:t>you </a:t>
            </a:r>
            <a:r>
              <a:rPr dirty="0" sz="1450" spc="-10">
                <a:latin typeface="Times New Roman"/>
                <a:cs typeface="Times New Roman"/>
              </a:rPr>
              <a:t>Jack—I made sure </a:t>
            </a:r>
            <a:r>
              <a:rPr dirty="0" sz="1450" spc="-5">
                <a:latin typeface="Times New Roman"/>
                <a:cs typeface="Times New Roman"/>
              </a:rPr>
              <a:t>ye  </a:t>
            </a:r>
            <a:r>
              <a:rPr dirty="0" sz="1450" spc="-10">
                <a:latin typeface="Times New Roman"/>
                <a:cs typeface="Times New Roman"/>
              </a:rPr>
              <a:t>were the maid for me. Hark!” </a:t>
            </a:r>
            <a:r>
              <a:rPr dirty="0" sz="1450" spc="-5">
                <a:latin typeface="Times New Roman"/>
                <a:cs typeface="Times New Roman"/>
              </a:rPr>
              <a:t>he </a:t>
            </a:r>
            <a:r>
              <a:rPr dirty="0" sz="1450" spc="-10">
                <a:latin typeface="Times New Roman"/>
                <a:cs typeface="Times New Roman"/>
              </a:rPr>
              <a:t>said, breaking off—“one</a:t>
            </a:r>
            <a:r>
              <a:rPr dirty="0" sz="1450" spc="45">
                <a:latin typeface="Times New Roman"/>
                <a:cs typeface="Times New Roman"/>
              </a:rPr>
              <a:t> </a:t>
            </a:r>
            <a:r>
              <a:rPr dirty="0" sz="1450" spc="-10">
                <a:latin typeface="Times New Roman"/>
                <a:cs typeface="Times New Roman"/>
              </a:rPr>
              <a:t>cometh.”</a:t>
            </a:r>
            <a:endParaRPr sz="1450">
              <a:latin typeface="Times New Roman"/>
              <a:cs typeface="Times New Roman"/>
            </a:endParaRPr>
          </a:p>
          <a:p>
            <a:pPr algn="just" marL="12700" marR="10795">
              <a:lnSpc>
                <a:spcPts val="1730"/>
              </a:lnSpc>
              <a:spcBef>
                <a:spcPts val="570"/>
              </a:spcBef>
            </a:pPr>
            <a:r>
              <a:rPr dirty="0" sz="1450" spc="-10">
                <a:latin typeface="Times New Roman"/>
                <a:cs typeface="Times New Roman"/>
              </a:rPr>
              <a:t>And indeed </a:t>
            </a:r>
            <a:r>
              <a:rPr dirty="0" sz="1450" spc="-5">
                <a:latin typeface="Times New Roman"/>
                <a:cs typeface="Times New Roman"/>
              </a:rPr>
              <a:t>a </a:t>
            </a:r>
            <a:r>
              <a:rPr dirty="0" sz="1450" spc="-10">
                <a:latin typeface="Times New Roman"/>
                <a:cs typeface="Times New Roman"/>
              </a:rPr>
              <a:t>heavy tread was now audible in the echoing passage, and the rats  again fled in</a:t>
            </a:r>
            <a:r>
              <a:rPr dirty="0" sz="1450">
                <a:latin typeface="Times New Roman"/>
                <a:cs typeface="Times New Roman"/>
              </a:rPr>
              <a:t> </a:t>
            </a:r>
            <a:r>
              <a:rPr dirty="0" sz="1450" spc="-10">
                <a:latin typeface="Times New Roman"/>
                <a:cs typeface="Times New Roman"/>
              </a:rPr>
              <a:t>armies.</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Dick reconnoitred his position. The sudden turn gave him </a:t>
            </a:r>
            <a:r>
              <a:rPr dirty="0" sz="1450" spc="-5">
                <a:latin typeface="Times New Roman"/>
                <a:cs typeface="Times New Roman"/>
              </a:rPr>
              <a:t>a </a:t>
            </a:r>
            <a:r>
              <a:rPr dirty="0" sz="1450" spc="-10">
                <a:latin typeface="Times New Roman"/>
                <a:cs typeface="Times New Roman"/>
              </a:rPr>
              <a:t>post </a:t>
            </a:r>
            <a:r>
              <a:rPr dirty="0" sz="1450" spc="-5">
                <a:latin typeface="Times New Roman"/>
                <a:cs typeface="Times New Roman"/>
              </a:rPr>
              <a:t>of </a:t>
            </a:r>
            <a:r>
              <a:rPr dirty="0" sz="1450" spc="-10">
                <a:latin typeface="Times New Roman"/>
                <a:cs typeface="Times New Roman"/>
              </a:rPr>
              <a:t>vantage.  He could thus </a:t>
            </a:r>
            <a:r>
              <a:rPr dirty="0" sz="1450" spc="-5">
                <a:latin typeface="Times New Roman"/>
                <a:cs typeface="Times New Roman"/>
              </a:rPr>
              <a:t>shoot </a:t>
            </a:r>
            <a:r>
              <a:rPr dirty="0" sz="1450" spc="-10">
                <a:latin typeface="Times New Roman"/>
                <a:cs typeface="Times New Roman"/>
              </a:rPr>
              <a:t>in safety from the cover </a:t>
            </a:r>
            <a:r>
              <a:rPr dirty="0" sz="1450" spc="-5">
                <a:latin typeface="Times New Roman"/>
                <a:cs typeface="Times New Roman"/>
              </a:rPr>
              <a:t>of </a:t>
            </a:r>
            <a:r>
              <a:rPr dirty="0" sz="1450" spc="-10">
                <a:latin typeface="Times New Roman"/>
                <a:cs typeface="Times New Roman"/>
              </a:rPr>
              <a:t>the wall. But it was plain the  light</a:t>
            </a:r>
            <a:r>
              <a:rPr dirty="0" sz="1450" spc="40">
                <a:latin typeface="Times New Roman"/>
                <a:cs typeface="Times New Roman"/>
              </a:rPr>
              <a:t> </a:t>
            </a:r>
            <a:r>
              <a:rPr dirty="0" sz="1450" spc="-10">
                <a:latin typeface="Times New Roman"/>
                <a:cs typeface="Times New Roman"/>
              </a:rPr>
              <a:t>was</a:t>
            </a:r>
            <a:r>
              <a:rPr dirty="0" sz="1450" spc="40">
                <a:latin typeface="Times New Roman"/>
                <a:cs typeface="Times New Roman"/>
              </a:rPr>
              <a:t> </a:t>
            </a:r>
            <a:r>
              <a:rPr dirty="0" sz="1450" spc="-10">
                <a:latin typeface="Times New Roman"/>
                <a:cs typeface="Times New Roman"/>
              </a:rPr>
              <a:t>too</a:t>
            </a:r>
            <a:r>
              <a:rPr dirty="0" sz="1450" spc="45">
                <a:latin typeface="Times New Roman"/>
                <a:cs typeface="Times New Roman"/>
              </a:rPr>
              <a:t> </a:t>
            </a:r>
            <a:r>
              <a:rPr dirty="0" sz="1450" spc="-10">
                <a:latin typeface="Times New Roman"/>
                <a:cs typeface="Times New Roman"/>
              </a:rPr>
              <a:t>near</a:t>
            </a:r>
            <a:r>
              <a:rPr dirty="0" sz="1450" spc="40">
                <a:latin typeface="Times New Roman"/>
                <a:cs typeface="Times New Roman"/>
              </a:rPr>
              <a:t> </a:t>
            </a:r>
            <a:r>
              <a:rPr dirty="0" sz="1450" spc="-10">
                <a:latin typeface="Times New Roman"/>
                <a:cs typeface="Times New Roman"/>
              </a:rPr>
              <a:t>him,</a:t>
            </a:r>
            <a:r>
              <a:rPr dirty="0" sz="1450" spc="45">
                <a:latin typeface="Times New Roman"/>
                <a:cs typeface="Times New Roman"/>
              </a:rPr>
              <a:t> </a:t>
            </a:r>
            <a:r>
              <a:rPr dirty="0" sz="1450" spc="-10">
                <a:latin typeface="Times New Roman"/>
                <a:cs typeface="Times New Roman"/>
              </a:rPr>
              <a:t>and,</a:t>
            </a:r>
            <a:r>
              <a:rPr dirty="0" sz="1450" spc="40">
                <a:latin typeface="Times New Roman"/>
                <a:cs typeface="Times New Roman"/>
              </a:rPr>
              <a:t> </a:t>
            </a:r>
            <a:r>
              <a:rPr dirty="0" sz="1450" spc="-10">
                <a:latin typeface="Times New Roman"/>
                <a:cs typeface="Times New Roman"/>
              </a:rPr>
              <a:t>running</a:t>
            </a:r>
            <a:r>
              <a:rPr dirty="0" sz="1450" spc="45">
                <a:latin typeface="Times New Roman"/>
                <a:cs typeface="Times New Roman"/>
              </a:rPr>
              <a:t> </a:t>
            </a:r>
            <a:r>
              <a:rPr dirty="0" sz="1450" spc="-10">
                <a:latin typeface="Times New Roman"/>
                <a:cs typeface="Times New Roman"/>
              </a:rPr>
              <a:t>some</a:t>
            </a:r>
            <a:r>
              <a:rPr dirty="0" sz="1450" spc="40">
                <a:latin typeface="Times New Roman"/>
                <a:cs typeface="Times New Roman"/>
              </a:rPr>
              <a:t> </a:t>
            </a:r>
            <a:r>
              <a:rPr dirty="0" sz="1450" spc="-10">
                <a:latin typeface="Times New Roman"/>
                <a:cs typeface="Times New Roman"/>
              </a:rPr>
              <a:t>way</a:t>
            </a:r>
            <a:r>
              <a:rPr dirty="0" sz="1450" spc="40">
                <a:latin typeface="Times New Roman"/>
                <a:cs typeface="Times New Roman"/>
              </a:rPr>
              <a:t> </a:t>
            </a:r>
            <a:r>
              <a:rPr dirty="0" sz="1450" spc="-10">
                <a:latin typeface="Times New Roman"/>
                <a:cs typeface="Times New Roman"/>
              </a:rPr>
              <a:t>forward,</a:t>
            </a:r>
            <a:r>
              <a:rPr dirty="0" sz="1450" spc="45">
                <a:latin typeface="Times New Roman"/>
                <a:cs typeface="Times New Roman"/>
              </a:rPr>
              <a:t> </a:t>
            </a:r>
            <a:r>
              <a:rPr dirty="0" sz="1450" spc="-5">
                <a:latin typeface="Times New Roman"/>
                <a:cs typeface="Times New Roman"/>
              </a:rPr>
              <a:t>he</a:t>
            </a:r>
            <a:r>
              <a:rPr dirty="0" sz="1450" spc="40">
                <a:latin typeface="Times New Roman"/>
                <a:cs typeface="Times New Roman"/>
              </a:rPr>
              <a:t> </a:t>
            </a:r>
            <a:r>
              <a:rPr dirty="0" sz="1450" spc="-10">
                <a:latin typeface="Times New Roman"/>
                <a:cs typeface="Times New Roman"/>
              </a:rPr>
              <a:t>set</a:t>
            </a:r>
            <a:r>
              <a:rPr dirty="0" sz="1450" spc="45">
                <a:latin typeface="Times New Roman"/>
                <a:cs typeface="Times New Roman"/>
              </a:rPr>
              <a:t> </a:t>
            </a:r>
            <a:r>
              <a:rPr dirty="0" sz="1450" spc="-10">
                <a:latin typeface="Times New Roman"/>
                <a:cs typeface="Times New Roman"/>
              </a:rPr>
              <a:t>down</a:t>
            </a:r>
            <a:r>
              <a:rPr dirty="0" sz="1450" spc="40">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lamp</a:t>
            </a:r>
            <a:endParaRPr sz="145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5715">
              <a:lnSpc>
                <a:spcPts val="1730"/>
              </a:lnSpc>
              <a:spcBef>
                <a:spcPts val="155"/>
              </a:spcBef>
            </a:pPr>
            <a:r>
              <a:rPr dirty="0" sz="1450" spc="-65">
                <a:latin typeface="Times New Roman"/>
                <a:cs typeface="Times New Roman"/>
              </a:rPr>
              <a:t>“Ay, </a:t>
            </a:r>
            <a:r>
              <a:rPr dirty="0" sz="1450" spc="-5">
                <a:latin typeface="Times New Roman"/>
                <a:cs typeface="Times New Roman"/>
              </a:rPr>
              <a:t>by </a:t>
            </a:r>
            <a:r>
              <a:rPr dirty="0" sz="1450" spc="-10">
                <a:latin typeface="Times New Roman"/>
                <a:cs typeface="Times New Roman"/>
              </a:rPr>
              <a:t>my faith!” cried Bennet. “Black, and black-feathered. Here is an ill-  favoured shaft, </a:t>
            </a:r>
            <a:r>
              <a:rPr dirty="0" sz="1450" spc="-5">
                <a:latin typeface="Times New Roman"/>
                <a:cs typeface="Times New Roman"/>
              </a:rPr>
              <a:t>by </a:t>
            </a:r>
            <a:r>
              <a:rPr dirty="0" sz="1450" spc="-10">
                <a:latin typeface="Times New Roman"/>
                <a:cs typeface="Times New Roman"/>
              </a:rPr>
              <a:t>my sooth! for black, they </a:t>
            </a:r>
            <a:r>
              <a:rPr dirty="0" sz="1450" spc="-30">
                <a:latin typeface="Times New Roman"/>
                <a:cs typeface="Times New Roman"/>
              </a:rPr>
              <a:t>say, </a:t>
            </a:r>
            <a:r>
              <a:rPr dirty="0" sz="1450" spc="-10">
                <a:latin typeface="Times New Roman"/>
                <a:cs typeface="Times New Roman"/>
              </a:rPr>
              <a:t>bodes burial. And here </a:t>
            </a:r>
            <a:r>
              <a:rPr dirty="0" sz="1450" spc="-5">
                <a:latin typeface="Times New Roman"/>
                <a:cs typeface="Times New Roman"/>
              </a:rPr>
              <a:t>be  </a:t>
            </a:r>
            <a:r>
              <a:rPr dirty="0" sz="1450" spc="-10">
                <a:latin typeface="Times New Roman"/>
                <a:cs typeface="Times New Roman"/>
              </a:rPr>
              <a:t>words written. </a:t>
            </a:r>
            <a:r>
              <a:rPr dirty="0" sz="1450" spc="-25">
                <a:latin typeface="Times New Roman"/>
                <a:cs typeface="Times New Roman"/>
              </a:rPr>
              <a:t>Wipe </a:t>
            </a:r>
            <a:r>
              <a:rPr dirty="0" sz="1450" spc="-10">
                <a:latin typeface="Times New Roman"/>
                <a:cs typeface="Times New Roman"/>
              </a:rPr>
              <a:t>the blood </a:t>
            </a:r>
            <a:r>
              <a:rPr dirty="0" sz="1450" spc="-30">
                <a:latin typeface="Times New Roman"/>
                <a:cs typeface="Times New Roman"/>
              </a:rPr>
              <a:t>away. </a:t>
            </a:r>
            <a:r>
              <a:rPr dirty="0" sz="1450" spc="-10">
                <a:latin typeface="Times New Roman"/>
                <a:cs typeface="Times New Roman"/>
              </a:rPr>
              <a:t>What read</a:t>
            </a:r>
            <a:r>
              <a:rPr dirty="0" sz="1450" spc="70">
                <a:latin typeface="Times New Roman"/>
                <a:cs typeface="Times New Roman"/>
              </a:rPr>
              <a:t> </a:t>
            </a:r>
            <a:r>
              <a:rPr dirty="0" sz="1450" spc="-10">
                <a:latin typeface="Times New Roman"/>
                <a:cs typeface="Times New Roman"/>
              </a:rPr>
              <a:t>ye?”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“‘Appulyaird fro Jon Amend-All,’” read Shelton. “What should this</a:t>
            </a:r>
            <a:r>
              <a:rPr dirty="0" sz="1450" spc="130">
                <a:latin typeface="Times New Roman"/>
                <a:cs typeface="Times New Roman"/>
              </a:rPr>
              <a:t> </a:t>
            </a:r>
            <a:r>
              <a:rPr dirty="0" sz="1450" spc="-10">
                <a:latin typeface="Times New Roman"/>
                <a:cs typeface="Times New Roman"/>
              </a:rPr>
              <a:t>betoken?”</a:t>
            </a:r>
            <a:endParaRPr sz="1450">
              <a:latin typeface="Times New Roman"/>
              <a:cs typeface="Times New Roman"/>
            </a:endParaRPr>
          </a:p>
          <a:p>
            <a:pPr algn="just" marL="12700" marR="5080">
              <a:lnSpc>
                <a:spcPts val="1730"/>
              </a:lnSpc>
              <a:spcBef>
                <a:spcPts val="630"/>
              </a:spcBef>
            </a:pPr>
            <a:r>
              <a:rPr dirty="0" sz="1450" spc="-30">
                <a:latin typeface="Times New Roman"/>
                <a:cs typeface="Times New Roman"/>
              </a:rPr>
              <a:t>“Nay, </a:t>
            </a:r>
            <a:r>
              <a:rPr dirty="0" sz="1450" spc="-5">
                <a:latin typeface="Times New Roman"/>
                <a:cs typeface="Times New Roman"/>
              </a:rPr>
              <a:t>I </a:t>
            </a:r>
            <a:r>
              <a:rPr dirty="0" sz="1450" spc="-10">
                <a:latin typeface="Times New Roman"/>
                <a:cs typeface="Times New Roman"/>
              </a:rPr>
              <a:t>like it </a:t>
            </a:r>
            <a:r>
              <a:rPr dirty="0" sz="1450" spc="-5">
                <a:latin typeface="Times New Roman"/>
                <a:cs typeface="Times New Roman"/>
              </a:rPr>
              <a:t>not,” </a:t>
            </a:r>
            <a:r>
              <a:rPr dirty="0" sz="1450" spc="-10">
                <a:latin typeface="Times New Roman"/>
                <a:cs typeface="Times New Roman"/>
              </a:rPr>
              <a:t>returned the </a:t>
            </a:r>
            <a:r>
              <a:rPr dirty="0" sz="1450" spc="-15">
                <a:latin typeface="Times New Roman"/>
                <a:cs typeface="Times New Roman"/>
              </a:rPr>
              <a:t>retainer, </a:t>
            </a:r>
            <a:r>
              <a:rPr dirty="0" sz="1450" spc="-10">
                <a:latin typeface="Times New Roman"/>
                <a:cs typeface="Times New Roman"/>
              </a:rPr>
              <a:t>shaking his head. “John Amend-All!  Here is </a:t>
            </a:r>
            <a:r>
              <a:rPr dirty="0" sz="1450" spc="-5">
                <a:latin typeface="Times New Roman"/>
                <a:cs typeface="Times New Roman"/>
              </a:rPr>
              <a:t>a </a:t>
            </a:r>
            <a:r>
              <a:rPr dirty="0" sz="1450" spc="-20">
                <a:latin typeface="Times New Roman"/>
                <a:cs typeface="Times New Roman"/>
              </a:rPr>
              <a:t>rogue’s </a:t>
            </a:r>
            <a:r>
              <a:rPr dirty="0" sz="1450" spc="-10">
                <a:latin typeface="Times New Roman"/>
                <a:cs typeface="Times New Roman"/>
              </a:rPr>
              <a:t>name for those that </a:t>
            </a:r>
            <a:r>
              <a:rPr dirty="0" sz="1450" spc="-5">
                <a:latin typeface="Times New Roman"/>
                <a:cs typeface="Times New Roman"/>
              </a:rPr>
              <a:t>be up </a:t>
            </a:r>
            <a:r>
              <a:rPr dirty="0" sz="1450" spc="-10">
                <a:latin typeface="Times New Roman"/>
                <a:cs typeface="Times New Roman"/>
              </a:rPr>
              <a:t>in the world! But why stand we  here to make </a:t>
            </a:r>
            <a:r>
              <a:rPr dirty="0" sz="1450" spc="-5">
                <a:latin typeface="Times New Roman"/>
                <a:cs typeface="Times New Roman"/>
              </a:rPr>
              <a:t>a </a:t>
            </a:r>
            <a:r>
              <a:rPr dirty="0" sz="1450" spc="-10">
                <a:latin typeface="Times New Roman"/>
                <a:cs typeface="Times New Roman"/>
              </a:rPr>
              <a:t>mark? </a:t>
            </a:r>
            <a:r>
              <a:rPr dirty="0" sz="1450" spc="-35">
                <a:latin typeface="Times New Roman"/>
                <a:cs typeface="Times New Roman"/>
              </a:rPr>
              <a:t>Take </a:t>
            </a:r>
            <a:r>
              <a:rPr dirty="0" sz="1450" spc="-10">
                <a:latin typeface="Times New Roman"/>
                <a:cs typeface="Times New Roman"/>
              </a:rPr>
              <a:t>him </a:t>
            </a:r>
            <a:r>
              <a:rPr dirty="0" sz="1450" spc="-5">
                <a:latin typeface="Times New Roman"/>
                <a:cs typeface="Times New Roman"/>
              </a:rPr>
              <a:t>by </a:t>
            </a:r>
            <a:r>
              <a:rPr dirty="0" sz="1450" spc="-10">
                <a:latin typeface="Times New Roman"/>
                <a:cs typeface="Times New Roman"/>
              </a:rPr>
              <a:t>the knees, </a:t>
            </a:r>
            <a:r>
              <a:rPr dirty="0" sz="1450" spc="-5">
                <a:latin typeface="Times New Roman"/>
                <a:cs typeface="Times New Roman"/>
              </a:rPr>
              <a:t>good </a:t>
            </a:r>
            <a:r>
              <a:rPr dirty="0" sz="1450" spc="-10">
                <a:latin typeface="Times New Roman"/>
                <a:cs typeface="Times New Roman"/>
              </a:rPr>
              <a:t>Master Shelton, while </a:t>
            </a:r>
            <a:r>
              <a:rPr dirty="0" sz="1450" spc="-5">
                <a:latin typeface="Times New Roman"/>
                <a:cs typeface="Times New Roman"/>
              </a:rPr>
              <a:t>I </a:t>
            </a:r>
            <a:r>
              <a:rPr dirty="0" sz="1450" spc="-10">
                <a:latin typeface="Times New Roman"/>
                <a:cs typeface="Times New Roman"/>
              </a:rPr>
              <a:t>lift  him </a:t>
            </a:r>
            <a:r>
              <a:rPr dirty="0" sz="1450" spc="-5">
                <a:latin typeface="Times New Roman"/>
                <a:cs typeface="Times New Roman"/>
              </a:rPr>
              <a:t>by </a:t>
            </a:r>
            <a:r>
              <a:rPr dirty="0" sz="1450" spc="-10">
                <a:latin typeface="Times New Roman"/>
                <a:cs typeface="Times New Roman"/>
              </a:rPr>
              <a:t>the shoulders, and let </a:t>
            </a:r>
            <a:r>
              <a:rPr dirty="0" sz="1450" spc="-5">
                <a:latin typeface="Times New Roman"/>
                <a:cs typeface="Times New Roman"/>
              </a:rPr>
              <a:t>us </a:t>
            </a:r>
            <a:r>
              <a:rPr dirty="0" sz="1450" spc="-10">
                <a:latin typeface="Times New Roman"/>
                <a:cs typeface="Times New Roman"/>
              </a:rPr>
              <a:t>lay him in his house. This will </a:t>
            </a:r>
            <a:r>
              <a:rPr dirty="0" sz="1450" spc="-5">
                <a:latin typeface="Times New Roman"/>
                <a:cs typeface="Times New Roman"/>
              </a:rPr>
              <a:t>be a </a:t>
            </a:r>
            <a:r>
              <a:rPr dirty="0" sz="1450" spc="-10">
                <a:latin typeface="Times New Roman"/>
                <a:cs typeface="Times New Roman"/>
              </a:rPr>
              <a:t>rare shog  to </a:t>
            </a:r>
            <a:r>
              <a:rPr dirty="0" sz="1450" spc="-5">
                <a:latin typeface="Times New Roman"/>
                <a:cs typeface="Times New Roman"/>
              </a:rPr>
              <a:t>poor </a:t>
            </a:r>
            <a:r>
              <a:rPr dirty="0" sz="1450" spc="-10">
                <a:latin typeface="Times New Roman"/>
                <a:cs typeface="Times New Roman"/>
              </a:rPr>
              <a:t>Sir Oliver; </a:t>
            </a:r>
            <a:r>
              <a:rPr dirty="0" sz="1450" spc="-5">
                <a:latin typeface="Times New Roman"/>
                <a:cs typeface="Times New Roman"/>
              </a:rPr>
              <a:t>he </a:t>
            </a:r>
            <a:r>
              <a:rPr dirty="0" sz="1450" spc="-10">
                <a:latin typeface="Times New Roman"/>
                <a:cs typeface="Times New Roman"/>
              </a:rPr>
              <a:t>will turn paper colour; </a:t>
            </a:r>
            <a:r>
              <a:rPr dirty="0" sz="1450" spc="-5">
                <a:latin typeface="Times New Roman"/>
                <a:cs typeface="Times New Roman"/>
              </a:rPr>
              <a:t>he </a:t>
            </a:r>
            <a:r>
              <a:rPr dirty="0" sz="1450" spc="-10">
                <a:latin typeface="Times New Roman"/>
                <a:cs typeface="Times New Roman"/>
              </a:rPr>
              <a:t>will pray like </a:t>
            </a:r>
            <a:r>
              <a:rPr dirty="0" sz="1450" spc="-5">
                <a:latin typeface="Times New Roman"/>
                <a:cs typeface="Times New Roman"/>
              </a:rPr>
              <a:t>a</a:t>
            </a:r>
            <a:r>
              <a:rPr dirty="0" sz="1450" spc="100">
                <a:latin typeface="Times New Roman"/>
                <a:cs typeface="Times New Roman"/>
              </a:rPr>
              <a:t> </a:t>
            </a:r>
            <a:r>
              <a:rPr dirty="0" sz="1450" spc="-10">
                <a:latin typeface="Times New Roman"/>
                <a:cs typeface="Times New Roman"/>
              </a:rPr>
              <a:t>windmill.”</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They took </a:t>
            </a:r>
            <a:r>
              <a:rPr dirty="0" sz="1450" spc="-5">
                <a:latin typeface="Times New Roman"/>
                <a:cs typeface="Times New Roman"/>
              </a:rPr>
              <a:t>up </a:t>
            </a:r>
            <a:r>
              <a:rPr dirty="0" sz="1450" spc="-10">
                <a:latin typeface="Times New Roman"/>
                <a:cs typeface="Times New Roman"/>
              </a:rPr>
              <a:t>the old </a:t>
            </a:r>
            <a:r>
              <a:rPr dirty="0" sz="1450" spc="-20">
                <a:latin typeface="Times New Roman"/>
                <a:cs typeface="Times New Roman"/>
              </a:rPr>
              <a:t>archer, </a:t>
            </a:r>
            <a:r>
              <a:rPr dirty="0" sz="1450" spc="-10">
                <a:latin typeface="Times New Roman"/>
                <a:cs typeface="Times New Roman"/>
              </a:rPr>
              <a:t>and carried him between them into his house,  where </a:t>
            </a:r>
            <a:r>
              <a:rPr dirty="0" sz="1450" spc="-5">
                <a:latin typeface="Times New Roman"/>
                <a:cs typeface="Times New Roman"/>
              </a:rPr>
              <a:t>he </a:t>
            </a:r>
            <a:r>
              <a:rPr dirty="0" sz="1450" spc="-10">
                <a:latin typeface="Times New Roman"/>
                <a:cs typeface="Times New Roman"/>
              </a:rPr>
              <a:t>had dwelt alone. And there they laid him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floor, </a:t>
            </a:r>
            <a:r>
              <a:rPr dirty="0" sz="1450" spc="-5">
                <a:latin typeface="Times New Roman"/>
                <a:cs typeface="Times New Roman"/>
              </a:rPr>
              <a:t>out of </a:t>
            </a:r>
            <a:r>
              <a:rPr dirty="0" sz="1450" spc="-10">
                <a:latin typeface="Times New Roman"/>
                <a:cs typeface="Times New Roman"/>
              </a:rPr>
              <a:t>regard  for the mattress, and sought, as best they might, to straighten and compose his  limbs.</a:t>
            </a:r>
            <a:endParaRPr sz="1450">
              <a:latin typeface="Times New Roman"/>
              <a:cs typeface="Times New Roman"/>
            </a:endParaRPr>
          </a:p>
          <a:p>
            <a:pPr algn="just" marL="12700" marR="5080">
              <a:lnSpc>
                <a:spcPts val="1730"/>
              </a:lnSpc>
              <a:spcBef>
                <a:spcPts val="570"/>
              </a:spcBef>
            </a:pPr>
            <a:r>
              <a:rPr dirty="0" sz="1450" spc="-15">
                <a:latin typeface="Times New Roman"/>
                <a:cs typeface="Times New Roman"/>
              </a:rPr>
              <a:t>Appleyard’s </a:t>
            </a:r>
            <a:r>
              <a:rPr dirty="0" sz="1450" spc="-10">
                <a:latin typeface="Times New Roman"/>
                <a:cs typeface="Times New Roman"/>
              </a:rPr>
              <a:t>house was clean and bare. There was </a:t>
            </a:r>
            <a:r>
              <a:rPr dirty="0" sz="1450" spc="-5">
                <a:latin typeface="Times New Roman"/>
                <a:cs typeface="Times New Roman"/>
              </a:rPr>
              <a:t>a </a:t>
            </a:r>
            <a:r>
              <a:rPr dirty="0" sz="1450" spc="-10">
                <a:latin typeface="Times New Roman"/>
                <a:cs typeface="Times New Roman"/>
              </a:rPr>
              <a:t>bed, with </a:t>
            </a:r>
            <a:r>
              <a:rPr dirty="0" sz="1450" spc="-5">
                <a:latin typeface="Times New Roman"/>
                <a:cs typeface="Times New Roman"/>
              </a:rPr>
              <a:t>a </a:t>
            </a:r>
            <a:r>
              <a:rPr dirty="0" sz="1450" spc="-10">
                <a:latin typeface="Times New Roman"/>
                <a:cs typeface="Times New Roman"/>
              </a:rPr>
              <a:t>blue </a:t>
            </a:r>
            <a:r>
              <a:rPr dirty="0" sz="1450" spc="-20">
                <a:latin typeface="Times New Roman"/>
                <a:cs typeface="Times New Roman"/>
              </a:rPr>
              <a:t>cover, </a:t>
            </a:r>
            <a:r>
              <a:rPr dirty="0" sz="1450" spc="-5">
                <a:latin typeface="Times New Roman"/>
                <a:cs typeface="Times New Roman"/>
              </a:rPr>
              <a:t>a  </a:t>
            </a:r>
            <a:r>
              <a:rPr dirty="0" sz="1450" spc="-10">
                <a:latin typeface="Times New Roman"/>
                <a:cs typeface="Times New Roman"/>
              </a:rPr>
              <a:t>cupboard, </a:t>
            </a:r>
            <a:r>
              <a:rPr dirty="0" sz="1450" spc="-5">
                <a:latin typeface="Times New Roman"/>
                <a:cs typeface="Times New Roman"/>
              </a:rPr>
              <a:t>a </a:t>
            </a:r>
            <a:r>
              <a:rPr dirty="0" sz="1450" spc="-10">
                <a:latin typeface="Times New Roman"/>
                <a:cs typeface="Times New Roman"/>
              </a:rPr>
              <a:t>great chest,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joint-stools, </a:t>
            </a:r>
            <a:r>
              <a:rPr dirty="0" sz="1450" spc="-5">
                <a:latin typeface="Times New Roman"/>
                <a:cs typeface="Times New Roman"/>
              </a:rPr>
              <a:t>a </a:t>
            </a:r>
            <a:r>
              <a:rPr dirty="0" sz="1450" spc="-10">
                <a:latin typeface="Times New Roman"/>
                <a:cs typeface="Times New Roman"/>
              </a:rPr>
              <a:t>hinged table in the chimney  </a:t>
            </a:r>
            <a:r>
              <a:rPr dirty="0" sz="1450" spc="-15">
                <a:latin typeface="Times New Roman"/>
                <a:cs typeface="Times New Roman"/>
              </a:rPr>
              <a:t>corner, </a:t>
            </a:r>
            <a:r>
              <a:rPr dirty="0" sz="1450" spc="-10">
                <a:latin typeface="Times New Roman"/>
                <a:cs typeface="Times New Roman"/>
              </a:rPr>
              <a:t>and </a:t>
            </a:r>
            <a:r>
              <a:rPr dirty="0" sz="1450" spc="-5">
                <a:latin typeface="Times New Roman"/>
                <a:cs typeface="Times New Roman"/>
              </a:rPr>
              <a:t>hung upon </a:t>
            </a:r>
            <a:r>
              <a:rPr dirty="0" sz="1450" spc="-10">
                <a:latin typeface="Times New Roman"/>
                <a:cs typeface="Times New Roman"/>
              </a:rPr>
              <a:t>the wall the old soldier’s armoury </a:t>
            </a:r>
            <a:r>
              <a:rPr dirty="0" sz="1450" spc="-5">
                <a:latin typeface="Times New Roman"/>
                <a:cs typeface="Times New Roman"/>
              </a:rPr>
              <a:t>of </a:t>
            </a:r>
            <a:r>
              <a:rPr dirty="0" sz="1450" spc="-10">
                <a:latin typeface="Times New Roman"/>
                <a:cs typeface="Times New Roman"/>
              </a:rPr>
              <a:t>bows and  defensive </a:t>
            </a:r>
            <a:r>
              <a:rPr dirty="0" sz="1450" spc="-20">
                <a:latin typeface="Times New Roman"/>
                <a:cs typeface="Times New Roman"/>
              </a:rPr>
              <a:t>armour. </a:t>
            </a:r>
            <a:r>
              <a:rPr dirty="0" sz="1450" spc="-10">
                <a:latin typeface="Times New Roman"/>
                <a:cs typeface="Times New Roman"/>
              </a:rPr>
              <a:t>Hatch began to look about him</a:t>
            </a:r>
            <a:r>
              <a:rPr dirty="0" sz="1450" spc="50">
                <a:latin typeface="Times New Roman"/>
                <a:cs typeface="Times New Roman"/>
              </a:rPr>
              <a:t> </a:t>
            </a:r>
            <a:r>
              <a:rPr dirty="0" sz="1450" spc="-20">
                <a:latin typeface="Times New Roman"/>
                <a:cs typeface="Times New Roman"/>
              </a:rPr>
              <a:t>curiously.</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“Nick had </a:t>
            </a:r>
            <a:r>
              <a:rPr dirty="0" sz="1450" spc="-20">
                <a:latin typeface="Times New Roman"/>
                <a:cs typeface="Times New Roman"/>
              </a:rPr>
              <a:t>money,” </a:t>
            </a:r>
            <a:r>
              <a:rPr dirty="0" sz="1450" spc="-5">
                <a:latin typeface="Times New Roman"/>
                <a:cs typeface="Times New Roman"/>
              </a:rPr>
              <a:t>he </a:t>
            </a:r>
            <a:r>
              <a:rPr dirty="0" sz="1450" spc="-10">
                <a:latin typeface="Times New Roman"/>
                <a:cs typeface="Times New Roman"/>
              </a:rPr>
              <a:t>said. “He may have had three score </a:t>
            </a:r>
            <a:r>
              <a:rPr dirty="0" sz="1450" spc="-5">
                <a:latin typeface="Times New Roman"/>
                <a:cs typeface="Times New Roman"/>
              </a:rPr>
              <a:t>pounds put </a:t>
            </a:r>
            <a:r>
              <a:rPr dirty="0" sz="1450" spc="-40">
                <a:latin typeface="Times New Roman"/>
                <a:cs typeface="Times New Roman"/>
              </a:rPr>
              <a:t>by.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I </a:t>
            </a:r>
            <a:r>
              <a:rPr dirty="0" sz="1450" spc="-10">
                <a:latin typeface="Times New Roman"/>
                <a:cs typeface="Times New Roman"/>
              </a:rPr>
              <a:t>could light upon’t! When </a:t>
            </a:r>
            <a:r>
              <a:rPr dirty="0" sz="1450" spc="-5">
                <a:latin typeface="Times New Roman"/>
                <a:cs typeface="Times New Roman"/>
              </a:rPr>
              <a:t>ye </a:t>
            </a:r>
            <a:r>
              <a:rPr dirty="0" sz="1450" spc="-10">
                <a:latin typeface="Times New Roman"/>
                <a:cs typeface="Times New Roman"/>
              </a:rPr>
              <a:t>lose an old friend, Master Richard, the  best consolation is to heir him. See, </a:t>
            </a:r>
            <a:r>
              <a:rPr dirty="0" sz="1450" spc="-30">
                <a:latin typeface="Times New Roman"/>
                <a:cs typeface="Times New Roman"/>
              </a:rPr>
              <a:t>now, </a:t>
            </a:r>
            <a:r>
              <a:rPr dirty="0" sz="1450" spc="-10">
                <a:latin typeface="Times New Roman"/>
                <a:cs typeface="Times New Roman"/>
              </a:rPr>
              <a:t>this chest.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go a </a:t>
            </a:r>
            <a:r>
              <a:rPr dirty="0" sz="1450" spc="-10">
                <a:latin typeface="Times New Roman"/>
                <a:cs typeface="Times New Roman"/>
              </a:rPr>
              <a:t>mighty  wager there is </a:t>
            </a:r>
            <a:r>
              <a:rPr dirty="0" sz="1450" spc="-5">
                <a:latin typeface="Times New Roman"/>
                <a:cs typeface="Times New Roman"/>
              </a:rPr>
              <a:t>a </a:t>
            </a:r>
            <a:r>
              <a:rPr dirty="0" sz="1450" spc="-10">
                <a:latin typeface="Times New Roman"/>
                <a:cs typeface="Times New Roman"/>
              </a:rPr>
              <a:t>bushel </a:t>
            </a:r>
            <a:r>
              <a:rPr dirty="0" sz="1450" spc="-5">
                <a:latin typeface="Times New Roman"/>
                <a:cs typeface="Times New Roman"/>
              </a:rPr>
              <a:t>of </a:t>
            </a:r>
            <a:r>
              <a:rPr dirty="0" sz="1450" spc="-10">
                <a:latin typeface="Times New Roman"/>
                <a:cs typeface="Times New Roman"/>
              </a:rPr>
              <a:t>gold therein. He had </a:t>
            </a:r>
            <a:r>
              <a:rPr dirty="0" sz="1450" spc="-5">
                <a:latin typeface="Times New Roman"/>
                <a:cs typeface="Times New Roman"/>
              </a:rPr>
              <a:t>a </a:t>
            </a:r>
            <a:r>
              <a:rPr dirty="0" sz="1450" spc="-10">
                <a:latin typeface="Times New Roman"/>
                <a:cs typeface="Times New Roman"/>
              </a:rPr>
              <a:t>strong hand to get, and </a:t>
            </a:r>
            <a:r>
              <a:rPr dirty="0" sz="1450" spc="-5">
                <a:latin typeface="Times New Roman"/>
                <a:cs typeface="Times New Roman"/>
              </a:rPr>
              <a:t>a </a:t>
            </a:r>
            <a:r>
              <a:rPr dirty="0" sz="1450" spc="-10">
                <a:latin typeface="Times New Roman"/>
                <a:cs typeface="Times New Roman"/>
              </a:rPr>
              <a:t>hard  hand to keep withal, had Appleyard the </a:t>
            </a:r>
            <a:r>
              <a:rPr dirty="0" sz="1450" spc="-20">
                <a:latin typeface="Times New Roman"/>
                <a:cs typeface="Times New Roman"/>
              </a:rPr>
              <a:t>archer. </a:t>
            </a:r>
            <a:r>
              <a:rPr dirty="0" sz="1450" spc="-10">
                <a:latin typeface="Times New Roman"/>
                <a:cs typeface="Times New Roman"/>
              </a:rPr>
              <a:t>Now may God rest his spirit!  Near eighty year </a:t>
            </a:r>
            <a:r>
              <a:rPr dirty="0" sz="1450" spc="-5">
                <a:latin typeface="Times New Roman"/>
                <a:cs typeface="Times New Roman"/>
              </a:rPr>
              <a:t>he </a:t>
            </a:r>
            <a:r>
              <a:rPr dirty="0" sz="1450" spc="-10">
                <a:latin typeface="Times New Roman"/>
                <a:cs typeface="Times New Roman"/>
              </a:rPr>
              <a:t>was afoot and about, and ever getting; </a:t>
            </a:r>
            <a:r>
              <a:rPr dirty="0" sz="1450" spc="-5">
                <a:latin typeface="Times New Roman"/>
                <a:cs typeface="Times New Roman"/>
              </a:rPr>
              <a:t>but </a:t>
            </a:r>
            <a:r>
              <a:rPr dirty="0" sz="1450" spc="-10">
                <a:latin typeface="Times New Roman"/>
                <a:cs typeface="Times New Roman"/>
              </a:rPr>
              <a:t>now </a:t>
            </a:r>
            <a:r>
              <a:rPr dirty="0" sz="1450" spc="-30">
                <a:latin typeface="Times New Roman"/>
                <a:cs typeface="Times New Roman"/>
              </a:rPr>
              <a:t>he’s </a:t>
            </a:r>
            <a:r>
              <a:rPr dirty="0" sz="1450" spc="-5">
                <a:latin typeface="Times New Roman"/>
                <a:cs typeface="Times New Roman"/>
              </a:rPr>
              <a:t>on </a:t>
            </a:r>
            <a:r>
              <a:rPr dirty="0" sz="1450" spc="-10">
                <a:latin typeface="Times New Roman"/>
                <a:cs typeface="Times New Roman"/>
              </a:rPr>
              <a:t>the  broad </a:t>
            </a:r>
            <a:r>
              <a:rPr dirty="0" sz="1450" spc="-5">
                <a:latin typeface="Times New Roman"/>
                <a:cs typeface="Times New Roman"/>
              </a:rPr>
              <a:t>of </a:t>
            </a:r>
            <a:r>
              <a:rPr dirty="0" sz="1450" spc="-10">
                <a:latin typeface="Times New Roman"/>
                <a:cs typeface="Times New Roman"/>
              </a:rPr>
              <a:t>his back, </a:t>
            </a:r>
            <a:r>
              <a:rPr dirty="0" sz="1450" spc="-5">
                <a:latin typeface="Times New Roman"/>
                <a:cs typeface="Times New Roman"/>
              </a:rPr>
              <a:t>poor </a:t>
            </a:r>
            <a:r>
              <a:rPr dirty="0" sz="1450" spc="-25">
                <a:latin typeface="Times New Roman"/>
                <a:cs typeface="Times New Roman"/>
              </a:rPr>
              <a:t>shrew, </a:t>
            </a:r>
            <a:r>
              <a:rPr dirty="0" sz="1450" spc="-10">
                <a:latin typeface="Times New Roman"/>
                <a:cs typeface="Times New Roman"/>
              </a:rPr>
              <a:t>and </a:t>
            </a:r>
            <a:r>
              <a:rPr dirty="0" sz="1450" spc="-5">
                <a:latin typeface="Times New Roman"/>
                <a:cs typeface="Times New Roman"/>
              </a:rPr>
              <a:t>no </a:t>
            </a:r>
            <a:r>
              <a:rPr dirty="0" sz="1450" spc="-10">
                <a:latin typeface="Times New Roman"/>
                <a:cs typeface="Times New Roman"/>
              </a:rPr>
              <a:t>more lacketh; and if his chattels came to  </a:t>
            </a:r>
            <a:r>
              <a:rPr dirty="0" sz="1450" spc="-5">
                <a:latin typeface="Times New Roman"/>
                <a:cs typeface="Times New Roman"/>
              </a:rPr>
              <a:t>a good </a:t>
            </a:r>
            <a:r>
              <a:rPr dirty="0" sz="1450" spc="-10">
                <a:latin typeface="Times New Roman"/>
                <a:cs typeface="Times New Roman"/>
              </a:rPr>
              <a:t>friend,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5">
                <a:latin typeface="Times New Roman"/>
                <a:cs typeface="Times New Roman"/>
              </a:rPr>
              <a:t>merrier, </a:t>
            </a:r>
            <a:r>
              <a:rPr dirty="0" sz="1450" spc="-10">
                <a:latin typeface="Times New Roman"/>
                <a:cs typeface="Times New Roman"/>
              </a:rPr>
              <a:t>methinks, in</a:t>
            </a:r>
            <a:r>
              <a:rPr dirty="0" sz="1450" spc="20">
                <a:latin typeface="Times New Roman"/>
                <a:cs typeface="Times New Roman"/>
              </a:rPr>
              <a:t> </a:t>
            </a:r>
            <a:r>
              <a:rPr dirty="0" sz="1450" spc="-10">
                <a:latin typeface="Times New Roman"/>
                <a:cs typeface="Times New Roman"/>
              </a:rPr>
              <a:t>heaven.”</a:t>
            </a:r>
            <a:endParaRPr sz="1450">
              <a:latin typeface="Times New Roman"/>
              <a:cs typeface="Times New Roman"/>
            </a:endParaRPr>
          </a:p>
          <a:p>
            <a:pPr algn="just" marL="12700" marR="10160">
              <a:lnSpc>
                <a:spcPts val="1730"/>
              </a:lnSpc>
              <a:spcBef>
                <a:spcPts val="560"/>
              </a:spcBef>
            </a:pPr>
            <a:r>
              <a:rPr dirty="0" sz="1450" spc="-10">
                <a:latin typeface="Times New Roman"/>
                <a:cs typeface="Times New Roman"/>
              </a:rPr>
              <a:t>“Come, Hatch,” said Dick, “respect his stone-blind eyes. </a:t>
            </a:r>
            <a:r>
              <a:rPr dirty="0" sz="1450" spc="-30">
                <a:latin typeface="Times New Roman"/>
                <a:cs typeface="Times New Roman"/>
              </a:rPr>
              <a:t>Would </a:t>
            </a:r>
            <a:r>
              <a:rPr dirty="0" sz="1450" spc="-5">
                <a:latin typeface="Times New Roman"/>
                <a:cs typeface="Times New Roman"/>
              </a:rPr>
              <a:t>ye </a:t>
            </a:r>
            <a:r>
              <a:rPr dirty="0" sz="1450" spc="-10">
                <a:latin typeface="Times New Roman"/>
                <a:cs typeface="Times New Roman"/>
              </a:rPr>
              <a:t>rob the  man before his </a:t>
            </a:r>
            <a:r>
              <a:rPr dirty="0" sz="1450" spc="-5">
                <a:latin typeface="Times New Roman"/>
                <a:cs typeface="Times New Roman"/>
              </a:rPr>
              <a:t>body? </a:t>
            </a:r>
            <a:r>
              <a:rPr dirty="0" sz="1450" spc="-35">
                <a:latin typeface="Times New Roman"/>
                <a:cs typeface="Times New Roman"/>
              </a:rPr>
              <a:t>Nay, </a:t>
            </a:r>
            <a:r>
              <a:rPr dirty="0" sz="1450" spc="-5">
                <a:latin typeface="Times New Roman"/>
                <a:cs typeface="Times New Roman"/>
              </a:rPr>
              <a:t>he </a:t>
            </a:r>
            <a:r>
              <a:rPr dirty="0" sz="1450" spc="-10">
                <a:latin typeface="Times New Roman"/>
                <a:cs typeface="Times New Roman"/>
              </a:rPr>
              <a:t>would</a:t>
            </a:r>
            <a:r>
              <a:rPr dirty="0" sz="1450" spc="35">
                <a:latin typeface="Times New Roman"/>
                <a:cs typeface="Times New Roman"/>
              </a:rPr>
              <a:t> </a:t>
            </a:r>
            <a:r>
              <a:rPr dirty="0" sz="1450" spc="-10">
                <a:latin typeface="Times New Roman"/>
                <a:cs typeface="Times New Roman"/>
              </a:rPr>
              <a:t>walk!”</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Hatch made several signs </a:t>
            </a:r>
            <a:r>
              <a:rPr dirty="0" sz="1450" spc="-5">
                <a:latin typeface="Times New Roman"/>
                <a:cs typeface="Times New Roman"/>
              </a:rPr>
              <a:t>of </a:t>
            </a:r>
            <a:r>
              <a:rPr dirty="0" sz="1450" spc="-10">
                <a:latin typeface="Times New Roman"/>
                <a:cs typeface="Times New Roman"/>
              </a:rPr>
              <a:t>the cross; </a:t>
            </a:r>
            <a:r>
              <a:rPr dirty="0" sz="1450" spc="-5">
                <a:latin typeface="Times New Roman"/>
                <a:cs typeface="Times New Roman"/>
              </a:rPr>
              <a:t>but by </a:t>
            </a:r>
            <a:r>
              <a:rPr dirty="0" sz="1450" spc="-10">
                <a:latin typeface="Times New Roman"/>
                <a:cs typeface="Times New Roman"/>
              </a:rPr>
              <a:t>this time his natural complexion  had returned, and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easily to </a:t>
            </a:r>
            <a:r>
              <a:rPr dirty="0" sz="1450" spc="-5">
                <a:latin typeface="Times New Roman"/>
                <a:cs typeface="Times New Roman"/>
              </a:rPr>
              <a:t>be </a:t>
            </a:r>
            <a:r>
              <a:rPr dirty="0" sz="1450" spc="-10">
                <a:latin typeface="Times New Roman"/>
                <a:cs typeface="Times New Roman"/>
              </a:rPr>
              <a:t>dashed from any purpose. It would  have </a:t>
            </a:r>
            <a:r>
              <a:rPr dirty="0" sz="1450" spc="-5">
                <a:latin typeface="Times New Roman"/>
                <a:cs typeface="Times New Roman"/>
              </a:rPr>
              <a:t>gone </a:t>
            </a:r>
            <a:r>
              <a:rPr dirty="0" sz="1450" spc="-10">
                <a:latin typeface="Times New Roman"/>
                <a:cs typeface="Times New Roman"/>
              </a:rPr>
              <a:t>hard with the chest had </a:t>
            </a:r>
            <a:r>
              <a:rPr dirty="0" sz="1450" spc="-5">
                <a:latin typeface="Times New Roman"/>
                <a:cs typeface="Times New Roman"/>
              </a:rPr>
              <a:t>not </a:t>
            </a:r>
            <a:r>
              <a:rPr dirty="0" sz="1450" spc="-10">
                <a:latin typeface="Times New Roman"/>
                <a:cs typeface="Times New Roman"/>
              </a:rPr>
              <a:t>the gate sounded, and presently after the  </a:t>
            </a:r>
            <a:r>
              <a:rPr dirty="0" sz="1450" spc="-5">
                <a:latin typeface="Times New Roman"/>
                <a:cs typeface="Times New Roman"/>
              </a:rPr>
              <a:t>door of </a:t>
            </a:r>
            <a:r>
              <a:rPr dirty="0" sz="1450" spc="-10">
                <a:latin typeface="Times New Roman"/>
                <a:cs typeface="Times New Roman"/>
              </a:rPr>
              <a:t>the house opened and admitted </a:t>
            </a:r>
            <a:r>
              <a:rPr dirty="0" sz="1450" spc="-5">
                <a:latin typeface="Times New Roman"/>
                <a:cs typeface="Times New Roman"/>
              </a:rPr>
              <a:t>a </a:t>
            </a:r>
            <a:r>
              <a:rPr dirty="0" sz="1450" spc="-10">
                <a:latin typeface="Times New Roman"/>
                <a:cs typeface="Times New Roman"/>
              </a:rPr>
              <a:t>tall, </a:t>
            </a:r>
            <a:r>
              <a:rPr dirty="0" sz="1450" spc="-20">
                <a:latin typeface="Times New Roman"/>
                <a:cs typeface="Times New Roman"/>
              </a:rPr>
              <a:t>portly, </a:t>
            </a:r>
            <a:r>
              <a:rPr dirty="0" sz="1450" spc="-25">
                <a:latin typeface="Times New Roman"/>
                <a:cs typeface="Times New Roman"/>
              </a:rPr>
              <a:t>ruddy, </a:t>
            </a:r>
            <a:r>
              <a:rPr dirty="0" sz="1450" spc="-10">
                <a:latin typeface="Times New Roman"/>
                <a:cs typeface="Times New Roman"/>
              </a:rPr>
              <a:t>black-eyed man </a:t>
            </a:r>
            <a:r>
              <a:rPr dirty="0" sz="1450" spc="-5">
                <a:latin typeface="Times New Roman"/>
                <a:cs typeface="Times New Roman"/>
              </a:rPr>
              <a:t>of  </a:t>
            </a:r>
            <a:r>
              <a:rPr dirty="0" sz="1450" spc="-10">
                <a:latin typeface="Times New Roman"/>
                <a:cs typeface="Times New Roman"/>
              </a:rPr>
              <a:t>near </a:t>
            </a:r>
            <a:r>
              <a:rPr dirty="0" sz="1450" spc="-25">
                <a:latin typeface="Times New Roman"/>
                <a:cs typeface="Times New Roman"/>
              </a:rPr>
              <a:t>fifty,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surplice and black</a:t>
            </a:r>
            <a:r>
              <a:rPr dirty="0" sz="1450" spc="35">
                <a:latin typeface="Times New Roman"/>
                <a:cs typeface="Times New Roman"/>
              </a:rPr>
              <a:t> </a:t>
            </a:r>
            <a:r>
              <a:rPr dirty="0" sz="1450" spc="-10">
                <a:latin typeface="Times New Roman"/>
                <a:cs typeface="Times New Roman"/>
              </a:rPr>
              <a:t>robe.</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“Appleyard”—the newcomer was saying, as </a:t>
            </a:r>
            <a:r>
              <a:rPr dirty="0" sz="1450" spc="-5">
                <a:latin typeface="Times New Roman"/>
                <a:cs typeface="Times New Roman"/>
              </a:rPr>
              <a:t>he </a:t>
            </a:r>
            <a:r>
              <a:rPr dirty="0" sz="1450" spc="-10">
                <a:latin typeface="Times New Roman"/>
                <a:cs typeface="Times New Roman"/>
              </a:rPr>
              <a:t>entered; </a:t>
            </a:r>
            <a:r>
              <a:rPr dirty="0" sz="1450" spc="-5">
                <a:latin typeface="Times New Roman"/>
                <a:cs typeface="Times New Roman"/>
              </a:rPr>
              <a:t>but he </a:t>
            </a:r>
            <a:r>
              <a:rPr dirty="0" sz="1450" spc="-10">
                <a:latin typeface="Times New Roman"/>
                <a:cs typeface="Times New Roman"/>
              </a:rPr>
              <a:t>stopped dead.  </a:t>
            </a:r>
            <a:r>
              <a:rPr dirty="0" sz="1450" spc="-35">
                <a:latin typeface="Times New Roman"/>
                <a:cs typeface="Times New Roman"/>
              </a:rPr>
              <a:t>“Ave </a:t>
            </a:r>
            <a:r>
              <a:rPr dirty="0" sz="1450" spc="-10">
                <a:latin typeface="Times New Roman"/>
                <a:cs typeface="Times New Roman"/>
              </a:rPr>
              <a:t>Maria!” </a:t>
            </a:r>
            <a:r>
              <a:rPr dirty="0" sz="1450" spc="-5">
                <a:latin typeface="Times New Roman"/>
                <a:cs typeface="Times New Roman"/>
              </a:rPr>
              <a:t>he </a:t>
            </a:r>
            <a:r>
              <a:rPr dirty="0" sz="1450" spc="-10">
                <a:latin typeface="Times New Roman"/>
                <a:cs typeface="Times New Roman"/>
              </a:rPr>
              <a:t>cried. “Saints </a:t>
            </a:r>
            <a:r>
              <a:rPr dirty="0" sz="1450" spc="-5">
                <a:latin typeface="Times New Roman"/>
                <a:cs typeface="Times New Roman"/>
              </a:rPr>
              <a:t>be our </a:t>
            </a:r>
            <a:r>
              <a:rPr dirty="0" sz="1450" spc="-10">
                <a:latin typeface="Times New Roman"/>
                <a:cs typeface="Times New Roman"/>
              </a:rPr>
              <a:t>shield! What cheer is</a:t>
            </a:r>
            <a:r>
              <a:rPr dirty="0" sz="1450" spc="65">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“Cold cheer with Appleyard, sir parson,” answered Hatch, with perfect  cheerfulness. “Shot at his own </a:t>
            </a:r>
            <a:r>
              <a:rPr dirty="0" sz="1450" spc="-20">
                <a:latin typeface="Times New Roman"/>
                <a:cs typeface="Times New Roman"/>
              </a:rPr>
              <a:t>door, </a:t>
            </a:r>
            <a:r>
              <a:rPr dirty="0" sz="1450" spc="-10">
                <a:latin typeface="Times New Roman"/>
                <a:cs typeface="Times New Roman"/>
              </a:rPr>
              <a:t>and alighteth even now at purgatory  gates. </a:t>
            </a:r>
            <a:r>
              <a:rPr dirty="0" sz="1450" spc="-50">
                <a:latin typeface="Times New Roman"/>
                <a:cs typeface="Times New Roman"/>
              </a:rPr>
              <a:t>Ay! </a:t>
            </a:r>
            <a:r>
              <a:rPr dirty="0" sz="1450" spc="-10">
                <a:latin typeface="Times New Roman"/>
                <a:cs typeface="Times New Roman"/>
              </a:rPr>
              <a:t>there, if tales </a:t>
            </a:r>
            <a:r>
              <a:rPr dirty="0" sz="1450" spc="-5">
                <a:latin typeface="Times New Roman"/>
                <a:cs typeface="Times New Roman"/>
              </a:rPr>
              <a:t>be </a:t>
            </a:r>
            <a:r>
              <a:rPr dirty="0" sz="1450" spc="-10">
                <a:latin typeface="Times New Roman"/>
                <a:cs typeface="Times New Roman"/>
              </a:rPr>
              <a:t>true, </a:t>
            </a:r>
            <a:r>
              <a:rPr dirty="0" sz="1450" spc="-5">
                <a:latin typeface="Times New Roman"/>
                <a:cs typeface="Times New Roman"/>
              </a:rPr>
              <a:t>he </a:t>
            </a:r>
            <a:r>
              <a:rPr dirty="0" sz="1450" spc="-10">
                <a:latin typeface="Times New Roman"/>
                <a:cs typeface="Times New Roman"/>
              </a:rPr>
              <a:t>shall lack neither coal </a:t>
            </a:r>
            <a:r>
              <a:rPr dirty="0" sz="1450" spc="-5">
                <a:latin typeface="Times New Roman"/>
                <a:cs typeface="Times New Roman"/>
              </a:rPr>
              <a:t>nor</a:t>
            </a:r>
            <a:r>
              <a:rPr dirty="0" sz="1450" spc="120">
                <a:latin typeface="Times New Roman"/>
                <a:cs typeface="Times New Roman"/>
              </a:rPr>
              <a:t> </a:t>
            </a:r>
            <a:r>
              <a:rPr dirty="0" sz="1450" spc="-10">
                <a:latin typeface="Times New Roman"/>
                <a:cs typeface="Times New Roman"/>
              </a:rPr>
              <a:t>candle.”</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Sir Oliver groped his way to </a:t>
            </a:r>
            <a:r>
              <a:rPr dirty="0" sz="1450" spc="-5">
                <a:latin typeface="Times New Roman"/>
                <a:cs typeface="Times New Roman"/>
              </a:rPr>
              <a:t>a </a:t>
            </a:r>
            <a:r>
              <a:rPr dirty="0" sz="1450" spc="-10">
                <a:latin typeface="Times New Roman"/>
                <a:cs typeface="Times New Roman"/>
              </a:rPr>
              <a:t>joint-stool, and sat down </a:t>
            </a:r>
            <a:r>
              <a:rPr dirty="0" sz="1450" spc="-5">
                <a:latin typeface="Times New Roman"/>
                <a:cs typeface="Times New Roman"/>
              </a:rPr>
              <a:t>upon </a:t>
            </a:r>
            <a:r>
              <a:rPr dirty="0" sz="1450" spc="-10">
                <a:latin typeface="Times New Roman"/>
                <a:cs typeface="Times New Roman"/>
              </a:rPr>
              <a:t>it, sick and  white.</a:t>
            </a:r>
            <a:endParaRPr sz="145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91650"/>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in the middle </a:t>
            </a:r>
            <a:r>
              <a:rPr dirty="0" sz="1450" spc="-5">
                <a:latin typeface="Times New Roman"/>
                <a:cs typeface="Times New Roman"/>
              </a:rPr>
              <a:t>of </a:t>
            </a:r>
            <a:r>
              <a:rPr dirty="0" sz="1450" spc="-10">
                <a:latin typeface="Times New Roman"/>
                <a:cs typeface="Times New Roman"/>
              </a:rPr>
              <a:t>the passage, and then returned to</a:t>
            </a:r>
            <a:r>
              <a:rPr dirty="0" sz="1450" spc="45">
                <a:latin typeface="Times New Roman"/>
                <a:cs typeface="Times New Roman"/>
              </a:rPr>
              <a:t> </a:t>
            </a:r>
            <a:r>
              <a:rPr dirty="0" sz="1450" spc="-10">
                <a:latin typeface="Times New Roman"/>
                <a:cs typeface="Times New Roman"/>
              </a:rPr>
              <a:t>watch.</a:t>
            </a:r>
            <a:endParaRPr sz="1450">
              <a:latin typeface="Times New Roman"/>
              <a:cs typeface="Times New Roman"/>
            </a:endParaRPr>
          </a:p>
          <a:p>
            <a:pPr algn="just" marL="12700" marR="5715">
              <a:lnSpc>
                <a:spcPts val="1730"/>
              </a:lnSpc>
              <a:spcBef>
                <a:spcPts val="630"/>
              </a:spcBef>
            </a:pPr>
            <a:r>
              <a:rPr dirty="0" sz="1450" spc="-20">
                <a:latin typeface="Times New Roman"/>
                <a:cs typeface="Times New Roman"/>
              </a:rPr>
              <a:t>Presently, </a:t>
            </a:r>
            <a:r>
              <a:rPr dirty="0" sz="1450" spc="-10">
                <a:latin typeface="Times New Roman"/>
                <a:cs typeface="Times New Roman"/>
              </a:rPr>
              <a:t>at the far end </a:t>
            </a:r>
            <a:r>
              <a:rPr dirty="0" sz="1450" spc="-5">
                <a:latin typeface="Times New Roman"/>
                <a:cs typeface="Times New Roman"/>
              </a:rPr>
              <a:t>of </a:t>
            </a:r>
            <a:r>
              <a:rPr dirty="0" sz="1450" spc="-10">
                <a:latin typeface="Times New Roman"/>
                <a:cs typeface="Times New Roman"/>
              </a:rPr>
              <a:t>the passage, Bennet </a:t>
            </a:r>
            <a:r>
              <a:rPr dirty="0" sz="1450" spc="-5">
                <a:latin typeface="Times New Roman"/>
                <a:cs typeface="Times New Roman"/>
              </a:rPr>
              <a:t>hove </a:t>
            </a:r>
            <a:r>
              <a:rPr dirty="0" sz="1450" spc="-10">
                <a:latin typeface="Times New Roman"/>
                <a:cs typeface="Times New Roman"/>
              </a:rPr>
              <a:t>in sight. He seemed to </a:t>
            </a:r>
            <a:r>
              <a:rPr dirty="0" sz="1450" spc="-5">
                <a:latin typeface="Times New Roman"/>
                <a:cs typeface="Times New Roman"/>
              </a:rPr>
              <a:t>be  </a:t>
            </a:r>
            <a:r>
              <a:rPr dirty="0" sz="1450" spc="-10">
                <a:latin typeface="Times New Roman"/>
                <a:cs typeface="Times New Roman"/>
              </a:rPr>
              <a:t>alone, and </a:t>
            </a:r>
            <a:r>
              <a:rPr dirty="0" sz="1450" spc="-5">
                <a:latin typeface="Times New Roman"/>
                <a:cs typeface="Times New Roman"/>
              </a:rPr>
              <a:t>he </a:t>
            </a:r>
            <a:r>
              <a:rPr dirty="0" sz="1450" spc="-10">
                <a:latin typeface="Times New Roman"/>
                <a:cs typeface="Times New Roman"/>
              </a:rPr>
              <a:t>carried in his hand </a:t>
            </a:r>
            <a:r>
              <a:rPr dirty="0" sz="1450" spc="-5">
                <a:latin typeface="Times New Roman"/>
                <a:cs typeface="Times New Roman"/>
              </a:rPr>
              <a:t>a </a:t>
            </a:r>
            <a:r>
              <a:rPr dirty="0" sz="1450" spc="-10">
                <a:latin typeface="Times New Roman"/>
                <a:cs typeface="Times New Roman"/>
              </a:rPr>
              <a:t>burning torch, which made him the better  mark.</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“Stand, Bennet!” cried Dick. “Another step, and </a:t>
            </a:r>
            <a:r>
              <a:rPr dirty="0" sz="1450" spc="-5">
                <a:latin typeface="Times New Roman"/>
                <a:cs typeface="Times New Roman"/>
              </a:rPr>
              <a:t>y’ </a:t>
            </a:r>
            <a:r>
              <a:rPr dirty="0" sz="1450" spc="-10">
                <a:latin typeface="Times New Roman"/>
                <a:cs typeface="Times New Roman"/>
              </a:rPr>
              <a:t>are</a:t>
            </a:r>
            <a:r>
              <a:rPr dirty="0" sz="1450" spc="-65">
                <a:latin typeface="Times New Roman"/>
                <a:cs typeface="Times New Roman"/>
              </a:rPr>
              <a:t> </a:t>
            </a:r>
            <a:r>
              <a:rPr dirty="0" sz="1450" spc="-10">
                <a:latin typeface="Times New Roman"/>
                <a:cs typeface="Times New Roman"/>
              </a:rPr>
              <a:t>dead.”</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“So here </a:t>
            </a:r>
            <a:r>
              <a:rPr dirty="0" sz="1450" spc="-5">
                <a:latin typeface="Times New Roman"/>
                <a:cs typeface="Times New Roman"/>
              </a:rPr>
              <a:t>ye </a:t>
            </a:r>
            <a:r>
              <a:rPr dirty="0" sz="1450" spc="-10">
                <a:latin typeface="Times New Roman"/>
                <a:cs typeface="Times New Roman"/>
              </a:rPr>
              <a:t>are,” returned Hatch, peering forward into the darkness. “I see </a:t>
            </a:r>
            <a:r>
              <a:rPr dirty="0" sz="1450" spc="-5">
                <a:latin typeface="Times New Roman"/>
                <a:cs typeface="Times New Roman"/>
              </a:rPr>
              <a:t>you  not. </a:t>
            </a:r>
            <a:r>
              <a:rPr dirty="0" sz="1450" spc="-10">
                <a:latin typeface="Times New Roman"/>
                <a:cs typeface="Times New Roman"/>
              </a:rPr>
              <a:t>Aha! </a:t>
            </a:r>
            <a:r>
              <a:rPr dirty="0" sz="1450" spc="-5">
                <a:latin typeface="Times New Roman"/>
                <a:cs typeface="Times New Roman"/>
              </a:rPr>
              <a:t>y’ </a:t>
            </a:r>
            <a:r>
              <a:rPr dirty="0" sz="1450" spc="-10">
                <a:latin typeface="Times New Roman"/>
                <a:cs typeface="Times New Roman"/>
              </a:rPr>
              <a:t>’ave </a:t>
            </a:r>
            <a:r>
              <a:rPr dirty="0" sz="1450" spc="-5">
                <a:latin typeface="Times New Roman"/>
                <a:cs typeface="Times New Roman"/>
              </a:rPr>
              <a:t>done </a:t>
            </a:r>
            <a:r>
              <a:rPr dirty="0" sz="1450" spc="-25">
                <a:latin typeface="Times New Roman"/>
                <a:cs typeface="Times New Roman"/>
              </a:rPr>
              <a:t>wisely, </a:t>
            </a:r>
            <a:r>
              <a:rPr dirty="0" sz="1450" spc="-10">
                <a:latin typeface="Times New Roman"/>
                <a:cs typeface="Times New Roman"/>
              </a:rPr>
              <a:t>Dick; </a:t>
            </a:r>
            <a:r>
              <a:rPr dirty="0" sz="1450" spc="-5">
                <a:latin typeface="Times New Roman"/>
                <a:cs typeface="Times New Roman"/>
              </a:rPr>
              <a:t>y’ </a:t>
            </a:r>
            <a:r>
              <a:rPr dirty="0" sz="1450" spc="-10">
                <a:latin typeface="Times New Roman"/>
                <a:cs typeface="Times New Roman"/>
              </a:rPr>
              <a:t>’ave </a:t>
            </a:r>
            <a:r>
              <a:rPr dirty="0" sz="1450" spc="-5">
                <a:latin typeface="Times New Roman"/>
                <a:cs typeface="Times New Roman"/>
              </a:rPr>
              <a:t>put your </a:t>
            </a:r>
            <a:r>
              <a:rPr dirty="0" sz="1450" spc="-10">
                <a:latin typeface="Times New Roman"/>
                <a:cs typeface="Times New Roman"/>
              </a:rPr>
              <a:t>lamp before </a:t>
            </a:r>
            <a:r>
              <a:rPr dirty="0" sz="1450" spc="-5">
                <a:latin typeface="Times New Roman"/>
                <a:cs typeface="Times New Roman"/>
              </a:rPr>
              <a:t>you. </a:t>
            </a:r>
            <a:r>
              <a:rPr dirty="0" sz="1450" spc="-10">
                <a:latin typeface="Times New Roman"/>
                <a:cs typeface="Times New Roman"/>
              </a:rPr>
              <a:t>By my  sooth, </a:t>
            </a:r>
            <a:r>
              <a:rPr dirty="0" sz="1450" spc="-5">
                <a:latin typeface="Times New Roman"/>
                <a:cs typeface="Times New Roman"/>
              </a:rPr>
              <a:t>but, </a:t>
            </a:r>
            <a:r>
              <a:rPr dirty="0" sz="1450" spc="-10">
                <a:latin typeface="Times New Roman"/>
                <a:cs typeface="Times New Roman"/>
              </a:rPr>
              <a:t>though it was </a:t>
            </a:r>
            <a:r>
              <a:rPr dirty="0" sz="1450" spc="-5">
                <a:latin typeface="Times New Roman"/>
                <a:cs typeface="Times New Roman"/>
              </a:rPr>
              <a:t>done </a:t>
            </a:r>
            <a:r>
              <a:rPr dirty="0" sz="1450" spc="-10">
                <a:latin typeface="Times New Roman"/>
                <a:cs typeface="Times New Roman"/>
              </a:rPr>
              <a:t>to </a:t>
            </a:r>
            <a:r>
              <a:rPr dirty="0" sz="1450" spc="-5">
                <a:latin typeface="Times New Roman"/>
                <a:cs typeface="Times New Roman"/>
              </a:rPr>
              <a:t>shoot </a:t>
            </a:r>
            <a:r>
              <a:rPr dirty="0" sz="1450" spc="-10">
                <a:latin typeface="Times New Roman"/>
                <a:cs typeface="Times New Roman"/>
              </a:rPr>
              <a:t>my own knave </a:t>
            </a:r>
            <a:r>
              <a:rPr dirty="0" sz="1450" spc="-25">
                <a:latin typeface="Times New Roman"/>
                <a:cs typeface="Times New Roman"/>
              </a:rPr>
              <a:t>body, </a:t>
            </a:r>
            <a:r>
              <a:rPr dirty="0" sz="1450" spc="-5">
                <a:latin typeface="Times New Roman"/>
                <a:cs typeface="Times New Roman"/>
              </a:rPr>
              <a:t>I do </a:t>
            </a:r>
            <a:r>
              <a:rPr dirty="0" sz="1450" spc="-10">
                <a:latin typeface="Times New Roman"/>
                <a:cs typeface="Times New Roman"/>
              </a:rPr>
              <a:t>rejoice to see  </a:t>
            </a:r>
            <a:r>
              <a:rPr dirty="0" sz="1450" spc="-5">
                <a:latin typeface="Times New Roman"/>
                <a:cs typeface="Times New Roman"/>
              </a:rPr>
              <a:t>ye </a:t>
            </a:r>
            <a:r>
              <a:rPr dirty="0" sz="1450" spc="-10">
                <a:latin typeface="Times New Roman"/>
                <a:cs typeface="Times New Roman"/>
              </a:rPr>
              <a:t>profit </a:t>
            </a:r>
            <a:r>
              <a:rPr dirty="0" sz="1450" spc="-5">
                <a:latin typeface="Times New Roman"/>
                <a:cs typeface="Times New Roman"/>
              </a:rPr>
              <a:t>of </a:t>
            </a:r>
            <a:r>
              <a:rPr dirty="0" sz="1450" spc="-10">
                <a:latin typeface="Times New Roman"/>
                <a:cs typeface="Times New Roman"/>
              </a:rPr>
              <a:t>my lessons! And </a:t>
            </a:r>
            <a:r>
              <a:rPr dirty="0" sz="1450" spc="-30">
                <a:latin typeface="Times New Roman"/>
                <a:cs typeface="Times New Roman"/>
              </a:rPr>
              <a:t>now, </a:t>
            </a:r>
            <a:r>
              <a:rPr dirty="0" sz="1450" spc="-10">
                <a:latin typeface="Times New Roman"/>
                <a:cs typeface="Times New Roman"/>
              </a:rPr>
              <a:t>what make ye? what seek </a:t>
            </a:r>
            <a:r>
              <a:rPr dirty="0" sz="1450" spc="-5">
                <a:latin typeface="Times New Roman"/>
                <a:cs typeface="Times New Roman"/>
              </a:rPr>
              <a:t>ye </a:t>
            </a:r>
            <a:r>
              <a:rPr dirty="0" sz="1450" spc="-10">
                <a:latin typeface="Times New Roman"/>
                <a:cs typeface="Times New Roman"/>
              </a:rPr>
              <a:t>here? Why  would </a:t>
            </a:r>
            <a:r>
              <a:rPr dirty="0" sz="1450" spc="-5">
                <a:latin typeface="Times New Roman"/>
                <a:cs typeface="Times New Roman"/>
              </a:rPr>
              <a:t>ye shoot upon </a:t>
            </a:r>
            <a:r>
              <a:rPr dirty="0" sz="1450" spc="-10">
                <a:latin typeface="Times New Roman"/>
                <a:cs typeface="Times New Roman"/>
              </a:rPr>
              <a:t>an </a:t>
            </a:r>
            <a:r>
              <a:rPr dirty="0" sz="1450" spc="-5">
                <a:latin typeface="Times New Roman"/>
                <a:cs typeface="Times New Roman"/>
              </a:rPr>
              <a:t>old, </a:t>
            </a:r>
            <a:r>
              <a:rPr dirty="0" sz="1450" spc="-10">
                <a:latin typeface="Times New Roman"/>
                <a:cs typeface="Times New Roman"/>
              </a:rPr>
              <a:t>kind friend? And have </a:t>
            </a:r>
            <a:r>
              <a:rPr dirty="0" sz="1450" spc="-5">
                <a:latin typeface="Times New Roman"/>
                <a:cs typeface="Times New Roman"/>
              </a:rPr>
              <a:t>ye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gentlewoman  there?”</a:t>
            </a:r>
            <a:endParaRPr sz="1450">
              <a:latin typeface="Times New Roman"/>
              <a:cs typeface="Times New Roman"/>
            </a:endParaRPr>
          </a:p>
          <a:p>
            <a:pPr algn="just" marL="12700" marR="5080">
              <a:lnSpc>
                <a:spcPts val="1730"/>
              </a:lnSpc>
              <a:spcBef>
                <a:spcPts val="570"/>
              </a:spcBef>
            </a:pPr>
            <a:r>
              <a:rPr dirty="0" sz="1450" spc="-30">
                <a:latin typeface="Times New Roman"/>
                <a:cs typeface="Times New Roman"/>
              </a:rPr>
              <a:t>“Nay, </a:t>
            </a:r>
            <a:r>
              <a:rPr dirty="0" sz="1450" spc="-10">
                <a:latin typeface="Times New Roman"/>
                <a:cs typeface="Times New Roman"/>
              </a:rPr>
              <a:t>Bennet, it is </a:t>
            </a:r>
            <a:r>
              <a:rPr dirty="0" sz="1450" spc="-5">
                <a:latin typeface="Times New Roman"/>
                <a:cs typeface="Times New Roman"/>
              </a:rPr>
              <a:t>I </a:t>
            </a:r>
            <a:r>
              <a:rPr dirty="0" sz="1450" spc="-10">
                <a:latin typeface="Times New Roman"/>
                <a:cs typeface="Times New Roman"/>
              </a:rPr>
              <a:t>should question and </a:t>
            </a:r>
            <a:r>
              <a:rPr dirty="0" sz="1450" spc="-5">
                <a:latin typeface="Times New Roman"/>
                <a:cs typeface="Times New Roman"/>
              </a:rPr>
              <a:t>you </a:t>
            </a:r>
            <a:r>
              <a:rPr dirty="0" sz="1450" spc="-15">
                <a:latin typeface="Times New Roman"/>
                <a:cs typeface="Times New Roman"/>
              </a:rPr>
              <a:t>answer,” </a:t>
            </a:r>
            <a:r>
              <a:rPr dirty="0" sz="1450" spc="-10">
                <a:latin typeface="Times New Roman"/>
                <a:cs typeface="Times New Roman"/>
              </a:rPr>
              <a:t>replied Dick. “Why am  </a:t>
            </a:r>
            <a:r>
              <a:rPr dirty="0" sz="1450" spc="-5">
                <a:latin typeface="Times New Roman"/>
                <a:cs typeface="Times New Roman"/>
              </a:rPr>
              <a:t>I </a:t>
            </a:r>
            <a:r>
              <a:rPr dirty="0" sz="1450" spc="-10">
                <a:latin typeface="Times New Roman"/>
                <a:cs typeface="Times New Roman"/>
              </a:rPr>
              <a:t>in this jeopardy </a:t>
            </a:r>
            <a:r>
              <a:rPr dirty="0" sz="1450" spc="-5">
                <a:latin typeface="Times New Roman"/>
                <a:cs typeface="Times New Roman"/>
              </a:rPr>
              <a:t>of </a:t>
            </a:r>
            <a:r>
              <a:rPr dirty="0" sz="1450" spc="-10">
                <a:latin typeface="Times New Roman"/>
                <a:cs typeface="Times New Roman"/>
              </a:rPr>
              <a:t>my life? Why </a:t>
            </a:r>
            <a:r>
              <a:rPr dirty="0" sz="1450" spc="-5">
                <a:latin typeface="Times New Roman"/>
                <a:cs typeface="Times New Roman"/>
              </a:rPr>
              <a:t>do </a:t>
            </a:r>
            <a:r>
              <a:rPr dirty="0" sz="1450" spc="-10">
                <a:latin typeface="Times New Roman"/>
                <a:cs typeface="Times New Roman"/>
              </a:rPr>
              <a:t>men come privily to slay me in my bed?  Why am </a:t>
            </a:r>
            <a:r>
              <a:rPr dirty="0" sz="1450" spc="-5">
                <a:latin typeface="Times New Roman"/>
                <a:cs typeface="Times New Roman"/>
              </a:rPr>
              <a:t>I </a:t>
            </a:r>
            <a:r>
              <a:rPr dirty="0" sz="1450" spc="-10">
                <a:latin typeface="Times New Roman"/>
                <a:cs typeface="Times New Roman"/>
              </a:rPr>
              <a:t>now fleeing in mine own </a:t>
            </a:r>
            <a:r>
              <a:rPr dirty="0" sz="1450" spc="-15">
                <a:latin typeface="Times New Roman"/>
                <a:cs typeface="Times New Roman"/>
              </a:rPr>
              <a:t>guardian’s </a:t>
            </a:r>
            <a:r>
              <a:rPr dirty="0" sz="1450" spc="-10">
                <a:latin typeface="Times New Roman"/>
                <a:cs typeface="Times New Roman"/>
              </a:rPr>
              <a:t>strong house, and from the  friends that </a:t>
            </a:r>
            <a:r>
              <a:rPr dirty="0" sz="1450" spc="-5">
                <a:latin typeface="Times New Roman"/>
                <a:cs typeface="Times New Roman"/>
              </a:rPr>
              <a:t>I </a:t>
            </a:r>
            <a:r>
              <a:rPr dirty="0" sz="1450" spc="-10">
                <a:latin typeface="Times New Roman"/>
                <a:cs typeface="Times New Roman"/>
              </a:rPr>
              <a:t>have lived among and never</a:t>
            </a:r>
            <a:r>
              <a:rPr dirty="0" sz="1450" spc="30">
                <a:latin typeface="Times New Roman"/>
                <a:cs typeface="Times New Roman"/>
              </a:rPr>
              <a:t> </a:t>
            </a:r>
            <a:r>
              <a:rPr dirty="0" sz="1450" spc="-10">
                <a:latin typeface="Times New Roman"/>
                <a:cs typeface="Times New Roman"/>
              </a:rPr>
              <a:t>injured?”</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“Master Dick, Master Dick,” said Bennet, “what told </a:t>
            </a:r>
            <a:r>
              <a:rPr dirty="0" sz="1450" spc="-5">
                <a:latin typeface="Times New Roman"/>
                <a:cs typeface="Times New Roman"/>
              </a:rPr>
              <a:t>I you? </a:t>
            </a:r>
            <a:r>
              <a:rPr dirty="0" sz="1450" spc="-10">
                <a:latin typeface="Times New Roman"/>
                <a:cs typeface="Times New Roman"/>
              </a:rPr>
              <a:t>Y’ are brave, </a:t>
            </a:r>
            <a:r>
              <a:rPr dirty="0" sz="1450" spc="-5">
                <a:latin typeface="Times New Roman"/>
                <a:cs typeface="Times New Roman"/>
              </a:rPr>
              <a:t>but  </a:t>
            </a:r>
            <a:r>
              <a:rPr dirty="0" sz="1450" spc="-10">
                <a:latin typeface="Times New Roman"/>
                <a:cs typeface="Times New Roman"/>
              </a:rPr>
              <a:t>the most uncrafty lad that </a:t>
            </a:r>
            <a:r>
              <a:rPr dirty="0" sz="1450" spc="-5">
                <a:latin typeface="Times New Roman"/>
                <a:cs typeface="Times New Roman"/>
              </a:rPr>
              <a:t>I </a:t>
            </a:r>
            <a:r>
              <a:rPr dirty="0" sz="1450" spc="-10">
                <a:latin typeface="Times New Roman"/>
                <a:cs typeface="Times New Roman"/>
              </a:rPr>
              <a:t>can think</a:t>
            </a:r>
            <a:r>
              <a:rPr dirty="0" sz="1450" spc="25">
                <a:latin typeface="Times New Roman"/>
                <a:cs typeface="Times New Roman"/>
              </a:rPr>
              <a:t> </a:t>
            </a:r>
            <a:r>
              <a:rPr dirty="0" sz="1450" spc="-10">
                <a:latin typeface="Times New Roman"/>
                <a:cs typeface="Times New Roman"/>
              </a:rPr>
              <a:t>upon!”</a:t>
            </a:r>
            <a:endParaRPr sz="1450">
              <a:latin typeface="Times New Roman"/>
              <a:cs typeface="Times New Roman"/>
            </a:endParaRPr>
          </a:p>
          <a:p>
            <a:pPr algn="just" marL="12700" marR="5080">
              <a:lnSpc>
                <a:spcPts val="1730"/>
              </a:lnSpc>
              <a:spcBef>
                <a:spcPts val="570"/>
              </a:spcBef>
            </a:pPr>
            <a:r>
              <a:rPr dirty="0" sz="1450" spc="-25">
                <a:latin typeface="Times New Roman"/>
                <a:cs typeface="Times New Roman"/>
              </a:rPr>
              <a:t>“Well,” </a:t>
            </a:r>
            <a:r>
              <a:rPr dirty="0" sz="1450" spc="-10">
                <a:latin typeface="Times New Roman"/>
                <a:cs typeface="Times New Roman"/>
              </a:rPr>
              <a:t>returned Dick, “I see </a:t>
            </a:r>
            <a:r>
              <a:rPr dirty="0" sz="1450" spc="-5">
                <a:latin typeface="Times New Roman"/>
                <a:cs typeface="Times New Roman"/>
              </a:rPr>
              <a:t>ye </a:t>
            </a:r>
            <a:r>
              <a:rPr dirty="0" sz="1450" spc="-10">
                <a:latin typeface="Times New Roman"/>
                <a:cs typeface="Times New Roman"/>
              </a:rPr>
              <a:t>know all, and that </a:t>
            </a:r>
            <a:r>
              <a:rPr dirty="0" sz="1450" spc="-5">
                <a:latin typeface="Times New Roman"/>
                <a:cs typeface="Times New Roman"/>
              </a:rPr>
              <a:t>I </a:t>
            </a:r>
            <a:r>
              <a:rPr dirty="0" sz="1450" spc="-10">
                <a:latin typeface="Times New Roman"/>
                <a:cs typeface="Times New Roman"/>
              </a:rPr>
              <a:t>am doomed indeed. It is  well. Here, where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I </a:t>
            </a:r>
            <a:r>
              <a:rPr dirty="0" sz="1450" spc="-30">
                <a:latin typeface="Times New Roman"/>
                <a:cs typeface="Times New Roman"/>
              </a:rPr>
              <a:t>stay. </a:t>
            </a:r>
            <a:r>
              <a:rPr dirty="0" sz="1450" spc="-10">
                <a:latin typeface="Times New Roman"/>
                <a:cs typeface="Times New Roman"/>
              </a:rPr>
              <a:t>Let Sir Daniel get me </a:t>
            </a:r>
            <a:r>
              <a:rPr dirty="0" sz="1450" spc="-5">
                <a:latin typeface="Times New Roman"/>
                <a:cs typeface="Times New Roman"/>
              </a:rPr>
              <a:t>out </a:t>
            </a:r>
            <a:r>
              <a:rPr dirty="0" sz="1450" spc="-10">
                <a:latin typeface="Times New Roman"/>
                <a:cs typeface="Times New Roman"/>
              </a:rPr>
              <a:t>if </a:t>
            </a:r>
            <a:r>
              <a:rPr dirty="0" sz="1450" spc="-5">
                <a:latin typeface="Times New Roman"/>
                <a:cs typeface="Times New Roman"/>
              </a:rPr>
              <a:t>he be</a:t>
            </a:r>
            <a:r>
              <a:rPr dirty="0" sz="1450" spc="95">
                <a:latin typeface="Times New Roman"/>
                <a:cs typeface="Times New Roman"/>
              </a:rPr>
              <a:t> </a:t>
            </a:r>
            <a:r>
              <a:rPr dirty="0" sz="1450" spc="-10">
                <a:latin typeface="Times New Roman"/>
                <a:cs typeface="Times New Roman"/>
              </a:rPr>
              <a:t>able!”</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Hatch was silent for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space.</a:t>
            </a:r>
            <a:endParaRPr sz="1450">
              <a:latin typeface="Times New Roman"/>
              <a:cs typeface="Times New Roman"/>
            </a:endParaRPr>
          </a:p>
          <a:p>
            <a:pPr algn="just" marL="12700" marR="8890">
              <a:lnSpc>
                <a:spcPts val="1730"/>
              </a:lnSpc>
              <a:spcBef>
                <a:spcPts val="630"/>
              </a:spcBef>
            </a:pPr>
            <a:r>
              <a:rPr dirty="0" sz="1450" spc="-10">
                <a:latin typeface="Times New Roman"/>
                <a:cs typeface="Times New Roman"/>
              </a:rPr>
              <a:t>“Hark </a:t>
            </a:r>
            <a:r>
              <a:rPr dirty="0" sz="1450" spc="-5">
                <a:latin typeface="Times New Roman"/>
                <a:cs typeface="Times New Roman"/>
              </a:rPr>
              <a:t>ye,” he </a:t>
            </a:r>
            <a:r>
              <a:rPr dirty="0" sz="1450" spc="-10">
                <a:latin typeface="Times New Roman"/>
                <a:cs typeface="Times New Roman"/>
              </a:rPr>
              <a:t>began, “return to Sir Daniel, to tell him where </a:t>
            </a:r>
            <a:r>
              <a:rPr dirty="0" sz="1450" spc="-5">
                <a:latin typeface="Times New Roman"/>
                <a:cs typeface="Times New Roman"/>
              </a:rPr>
              <a:t>ye </a:t>
            </a:r>
            <a:r>
              <a:rPr dirty="0" sz="1450" spc="-10">
                <a:latin typeface="Times New Roman"/>
                <a:cs typeface="Times New Roman"/>
              </a:rPr>
              <a:t>are, and how  posted; </a:t>
            </a:r>
            <a:r>
              <a:rPr dirty="0" sz="1450" spc="-20">
                <a:latin typeface="Times New Roman"/>
                <a:cs typeface="Times New Roman"/>
              </a:rPr>
              <a:t>for, </a:t>
            </a:r>
            <a:r>
              <a:rPr dirty="0" sz="1450" spc="-10">
                <a:latin typeface="Times New Roman"/>
                <a:cs typeface="Times New Roman"/>
              </a:rPr>
              <a:t>in truth, it was to that end </a:t>
            </a:r>
            <a:r>
              <a:rPr dirty="0" sz="1450" spc="-5">
                <a:latin typeface="Times New Roman"/>
                <a:cs typeface="Times New Roman"/>
              </a:rPr>
              <a:t>he </a:t>
            </a:r>
            <a:r>
              <a:rPr dirty="0" sz="1450" spc="-10">
                <a:latin typeface="Times New Roman"/>
                <a:cs typeface="Times New Roman"/>
              </a:rPr>
              <a:t>sent me. But </a:t>
            </a:r>
            <a:r>
              <a:rPr dirty="0" sz="1450" spc="-5">
                <a:latin typeface="Times New Roman"/>
                <a:cs typeface="Times New Roman"/>
              </a:rPr>
              <a:t>you, </a:t>
            </a:r>
            <a:r>
              <a:rPr dirty="0" sz="1450" spc="-10">
                <a:latin typeface="Times New Roman"/>
                <a:cs typeface="Times New Roman"/>
              </a:rPr>
              <a:t>if </a:t>
            </a:r>
            <a:r>
              <a:rPr dirty="0" sz="1450" spc="-5">
                <a:latin typeface="Times New Roman"/>
                <a:cs typeface="Times New Roman"/>
              </a:rPr>
              <a:t>ye </a:t>
            </a:r>
            <a:r>
              <a:rPr dirty="0" sz="1450" spc="-10">
                <a:latin typeface="Times New Roman"/>
                <a:cs typeface="Times New Roman"/>
              </a:rPr>
              <a:t>are </a:t>
            </a:r>
            <a:r>
              <a:rPr dirty="0" sz="1450" spc="-5">
                <a:latin typeface="Times New Roman"/>
                <a:cs typeface="Times New Roman"/>
              </a:rPr>
              <a:t>no </a:t>
            </a:r>
            <a:r>
              <a:rPr dirty="0" sz="1450" spc="-10">
                <a:latin typeface="Times New Roman"/>
                <a:cs typeface="Times New Roman"/>
              </a:rPr>
              <a:t>fool,  had best </a:t>
            </a:r>
            <a:r>
              <a:rPr dirty="0" sz="1450" spc="-5">
                <a:latin typeface="Times New Roman"/>
                <a:cs typeface="Times New Roman"/>
              </a:rPr>
              <a:t>be gone </a:t>
            </a:r>
            <a:r>
              <a:rPr dirty="0" sz="1450" spc="-10">
                <a:latin typeface="Times New Roman"/>
                <a:cs typeface="Times New Roman"/>
              </a:rPr>
              <a:t>ere </a:t>
            </a:r>
            <a:r>
              <a:rPr dirty="0" sz="1450" spc="-5">
                <a:latin typeface="Times New Roman"/>
                <a:cs typeface="Times New Roman"/>
              </a:rPr>
              <a:t>I</a:t>
            </a:r>
            <a:r>
              <a:rPr dirty="0" sz="1450" spc="5">
                <a:latin typeface="Times New Roman"/>
                <a:cs typeface="Times New Roman"/>
              </a:rPr>
              <a:t> </a:t>
            </a:r>
            <a:r>
              <a:rPr dirty="0" sz="1450" spc="-10">
                <a:latin typeface="Times New Roman"/>
                <a:cs typeface="Times New Roman"/>
              </a:rPr>
              <a:t>return.”</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“Begone!” repeated Dick. “I would </a:t>
            </a:r>
            <a:r>
              <a:rPr dirty="0" sz="1450" spc="-5">
                <a:latin typeface="Times New Roman"/>
                <a:cs typeface="Times New Roman"/>
              </a:rPr>
              <a:t>be gone </a:t>
            </a:r>
            <a:r>
              <a:rPr dirty="0" sz="1450" spc="-20">
                <a:latin typeface="Times New Roman"/>
                <a:cs typeface="Times New Roman"/>
              </a:rPr>
              <a:t>already, </a:t>
            </a:r>
            <a:r>
              <a:rPr dirty="0" sz="1450" spc="-10">
                <a:latin typeface="Times New Roman"/>
                <a:cs typeface="Times New Roman"/>
              </a:rPr>
              <a:t>an’ </a:t>
            </a:r>
            <a:r>
              <a:rPr dirty="0" sz="1450" spc="-5">
                <a:latin typeface="Times New Roman"/>
                <a:cs typeface="Times New Roman"/>
              </a:rPr>
              <a:t>I </a:t>
            </a:r>
            <a:r>
              <a:rPr dirty="0" sz="1450" spc="-10">
                <a:latin typeface="Times New Roman"/>
                <a:cs typeface="Times New Roman"/>
              </a:rPr>
              <a:t>wist </a:t>
            </a:r>
            <a:r>
              <a:rPr dirty="0" sz="1450" spc="-30">
                <a:latin typeface="Times New Roman"/>
                <a:cs typeface="Times New Roman"/>
              </a:rPr>
              <a:t>how. </a:t>
            </a:r>
            <a:r>
              <a:rPr dirty="0" sz="1450" spc="-5">
                <a:latin typeface="Times New Roman"/>
                <a:cs typeface="Times New Roman"/>
              </a:rPr>
              <a:t>I </a:t>
            </a:r>
            <a:r>
              <a:rPr dirty="0" sz="1450" spc="-10">
                <a:latin typeface="Times New Roman"/>
                <a:cs typeface="Times New Roman"/>
              </a:rPr>
              <a:t>cannot  move the</a:t>
            </a:r>
            <a:r>
              <a:rPr dirty="0" sz="1450" spc="-5">
                <a:latin typeface="Times New Roman"/>
                <a:cs typeface="Times New Roman"/>
              </a:rPr>
              <a:t> </a:t>
            </a:r>
            <a:r>
              <a:rPr dirty="0" sz="1450" spc="-10">
                <a:latin typeface="Times New Roman"/>
                <a:cs typeface="Times New Roman"/>
              </a:rPr>
              <a:t>trap.”</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“Put me </a:t>
            </a:r>
            <a:r>
              <a:rPr dirty="0" sz="1450" spc="-5">
                <a:latin typeface="Times New Roman"/>
                <a:cs typeface="Times New Roman"/>
              </a:rPr>
              <a:t>your </a:t>
            </a:r>
            <a:r>
              <a:rPr dirty="0" sz="1450" spc="-10">
                <a:latin typeface="Times New Roman"/>
                <a:cs typeface="Times New Roman"/>
              </a:rPr>
              <a:t>hand into the </a:t>
            </a:r>
            <a:r>
              <a:rPr dirty="0" sz="1450" spc="-15">
                <a:latin typeface="Times New Roman"/>
                <a:cs typeface="Times New Roman"/>
              </a:rPr>
              <a:t>corner, </a:t>
            </a:r>
            <a:r>
              <a:rPr dirty="0" sz="1450" spc="-10">
                <a:latin typeface="Times New Roman"/>
                <a:cs typeface="Times New Roman"/>
              </a:rPr>
              <a:t>and see what </a:t>
            </a:r>
            <a:r>
              <a:rPr dirty="0" sz="1450" spc="-5">
                <a:latin typeface="Times New Roman"/>
                <a:cs typeface="Times New Roman"/>
              </a:rPr>
              <a:t>ye </a:t>
            </a:r>
            <a:r>
              <a:rPr dirty="0" sz="1450" spc="-10">
                <a:latin typeface="Times New Roman"/>
                <a:cs typeface="Times New Roman"/>
              </a:rPr>
              <a:t>find there,” replied Bennet.  </a:t>
            </a:r>
            <a:r>
              <a:rPr dirty="0" sz="1450" spc="-15">
                <a:latin typeface="Times New Roman"/>
                <a:cs typeface="Times New Roman"/>
              </a:rPr>
              <a:t>“Throgmorton’s </a:t>
            </a:r>
            <a:r>
              <a:rPr dirty="0" sz="1450" spc="-10">
                <a:latin typeface="Times New Roman"/>
                <a:cs typeface="Times New Roman"/>
              </a:rPr>
              <a:t>rope is still in the brown </a:t>
            </a:r>
            <a:r>
              <a:rPr dirty="0" sz="1450" spc="-20">
                <a:latin typeface="Times New Roman"/>
                <a:cs typeface="Times New Roman"/>
              </a:rPr>
              <a:t>chamber. </a:t>
            </a:r>
            <a:r>
              <a:rPr dirty="0" sz="1450" spc="-10">
                <a:latin typeface="Times New Roman"/>
                <a:cs typeface="Times New Roman"/>
              </a:rPr>
              <a:t>Fare </a:t>
            </a:r>
            <a:r>
              <a:rPr dirty="0" sz="1450" spc="-5">
                <a:latin typeface="Times New Roman"/>
                <a:cs typeface="Times New Roman"/>
              </a:rPr>
              <a:t>ye</a:t>
            </a:r>
            <a:r>
              <a:rPr dirty="0" sz="1450" spc="7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11430">
              <a:lnSpc>
                <a:spcPts val="1730"/>
              </a:lnSpc>
              <a:spcBef>
                <a:spcPts val="570"/>
              </a:spcBef>
            </a:pPr>
            <a:r>
              <a:rPr dirty="0" sz="1450" spc="-10">
                <a:latin typeface="Times New Roman"/>
                <a:cs typeface="Times New Roman"/>
              </a:rPr>
              <a:t>And Hatch, turning </a:t>
            </a:r>
            <a:r>
              <a:rPr dirty="0" sz="1450" spc="-5">
                <a:latin typeface="Times New Roman"/>
                <a:cs typeface="Times New Roman"/>
              </a:rPr>
              <a:t>upon </a:t>
            </a:r>
            <a:r>
              <a:rPr dirty="0" sz="1450" spc="-10">
                <a:latin typeface="Times New Roman"/>
                <a:cs typeface="Times New Roman"/>
              </a:rPr>
              <a:t>his heel, disappeared again into the windings </a:t>
            </a:r>
            <a:r>
              <a:rPr dirty="0" sz="1450" spc="-5">
                <a:latin typeface="Times New Roman"/>
                <a:cs typeface="Times New Roman"/>
              </a:rPr>
              <a:t>of </a:t>
            </a:r>
            <a:r>
              <a:rPr dirty="0" sz="1450" spc="-10">
                <a:latin typeface="Times New Roman"/>
                <a:cs typeface="Times New Roman"/>
              </a:rPr>
              <a:t>the  passage.</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Dick instantly returned for his lamp, and proceeded to act </a:t>
            </a:r>
            <a:r>
              <a:rPr dirty="0" sz="1450" spc="-5">
                <a:latin typeface="Times New Roman"/>
                <a:cs typeface="Times New Roman"/>
              </a:rPr>
              <a:t>upon </a:t>
            </a:r>
            <a:r>
              <a:rPr dirty="0" sz="1450" spc="-10">
                <a:latin typeface="Times New Roman"/>
                <a:cs typeface="Times New Roman"/>
              </a:rPr>
              <a:t>the hint. At  </a:t>
            </a:r>
            <a:r>
              <a:rPr dirty="0" sz="1450" spc="-5">
                <a:latin typeface="Times New Roman"/>
                <a:cs typeface="Times New Roman"/>
              </a:rPr>
              <a:t>one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 trap there was </a:t>
            </a:r>
            <a:r>
              <a:rPr dirty="0" sz="1450" spc="-5">
                <a:latin typeface="Times New Roman"/>
                <a:cs typeface="Times New Roman"/>
              </a:rPr>
              <a:t>a </a:t>
            </a:r>
            <a:r>
              <a:rPr dirty="0" sz="1450" spc="-10">
                <a:latin typeface="Times New Roman"/>
                <a:cs typeface="Times New Roman"/>
              </a:rPr>
              <a:t>deep cavity in the wall. Pushing his arm into  the aperture, Dick found an iron </a:t>
            </a:r>
            <a:r>
              <a:rPr dirty="0" sz="1450" spc="-20">
                <a:latin typeface="Times New Roman"/>
                <a:cs typeface="Times New Roman"/>
              </a:rPr>
              <a:t>bar,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thrust vigorously upwards.  There followed </a:t>
            </a:r>
            <a:r>
              <a:rPr dirty="0" sz="1450" spc="-5">
                <a:latin typeface="Times New Roman"/>
                <a:cs typeface="Times New Roman"/>
              </a:rPr>
              <a:t>a </a:t>
            </a:r>
            <a:r>
              <a:rPr dirty="0" sz="1450" spc="-10">
                <a:latin typeface="Times New Roman"/>
                <a:cs typeface="Times New Roman"/>
              </a:rPr>
              <a:t>snapping noise, and the slab </a:t>
            </a:r>
            <a:r>
              <a:rPr dirty="0" sz="1450" spc="-5">
                <a:latin typeface="Times New Roman"/>
                <a:cs typeface="Times New Roman"/>
              </a:rPr>
              <a:t>of </a:t>
            </a:r>
            <a:r>
              <a:rPr dirty="0" sz="1450" spc="-10">
                <a:latin typeface="Times New Roman"/>
                <a:cs typeface="Times New Roman"/>
              </a:rPr>
              <a:t>stone instantly started in its  bed.</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They were free </a:t>
            </a:r>
            <a:r>
              <a:rPr dirty="0" sz="1450" spc="-5">
                <a:latin typeface="Times New Roman"/>
                <a:cs typeface="Times New Roman"/>
              </a:rPr>
              <a:t>of </a:t>
            </a:r>
            <a:r>
              <a:rPr dirty="0" sz="1450" spc="-10">
                <a:latin typeface="Times New Roman"/>
                <a:cs typeface="Times New Roman"/>
              </a:rPr>
              <a:t>the passage. A little exercise </a:t>
            </a:r>
            <a:r>
              <a:rPr dirty="0" sz="1450" spc="-5">
                <a:latin typeface="Times New Roman"/>
                <a:cs typeface="Times New Roman"/>
              </a:rPr>
              <a:t>of </a:t>
            </a:r>
            <a:r>
              <a:rPr dirty="0" sz="1450" spc="-10">
                <a:latin typeface="Times New Roman"/>
                <a:cs typeface="Times New Roman"/>
              </a:rPr>
              <a:t>strength easily raised the  trap; and they came forth into </a:t>
            </a:r>
            <a:r>
              <a:rPr dirty="0" sz="1450" spc="-5">
                <a:latin typeface="Times New Roman"/>
                <a:cs typeface="Times New Roman"/>
              </a:rPr>
              <a:t>a </a:t>
            </a:r>
            <a:r>
              <a:rPr dirty="0" sz="1450" spc="-10">
                <a:latin typeface="Times New Roman"/>
                <a:cs typeface="Times New Roman"/>
              </a:rPr>
              <a:t>vaulted </a:t>
            </a:r>
            <a:r>
              <a:rPr dirty="0" sz="1450" spc="-15">
                <a:latin typeface="Times New Roman"/>
                <a:cs typeface="Times New Roman"/>
              </a:rPr>
              <a:t>chamber, </a:t>
            </a:r>
            <a:r>
              <a:rPr dirty="0" sz="1450" spc="-10">
                <a:latin typeface="Times New Roman"/>
                <a:cs typeface="Times New Roman"/>
              </a:rPr>
              <a:t>opening </a:t>
            </a:r>
            <a:r>
              <a:rPr dirty="0" sz="1450" spc="-5">
                <a:latin typeface="Times New Roman"/>
                <a:cs typeface="Times New Roman"/>
              </a:rPr>
              <a:t>on one </a:t>
            </a:r>
            <a:r>
              <a:rPr dirty="0" sz="1450" spc="-10">
                <a:latin typeface="Times New Roman"/>
                <a:cs typeface="Times New Roman"/>
              </a:rPr>
              <a:t>hand </a:t>
            </a:r>
            <a:r>
              <a:rPr dirty="0" sz="1450" spc="-5">
                <a:latin typeface="Times New Roman"/>
                <a:cs typeface="Times New Roman"/>
              </a:rPr>
              <a:t>upon  </a:t>
            </a:r>
            <a:r>
              <a:rPr dirty="0" sz="1450" spc="-10">
                <a:latin typeface="Times New Roman"/>
                <a:cs typeface="Times New Roman"/>
              </a:rPr>
              <a:t>the court, where </a:t>
            </a:r>
            <a:r>
              <a:rPr dirty="0" sz="1450" spc="-5">
                <a:latin typeface="Times New Roman"/>
                <a:cs typeface="Times New Roman"/>
              </a:rPr>
              <a:t>one or </a:t>
            </a:r>
            <a:r>
              <a:rPr dirty="0" sz="1450" spc="-10">
                <a:latin typeface="Times New Roman"/>
                <a:cs typeface="Times New Roman"/>
              </a:rPr>
              <a:t>two fellows, with bare arms, were rubbing down the  horses </a:t>
            </a:r>
            <a:r>
              <a:rPr dirty="0" sz="1450" spc="-5">
                <a:latin typeface="Times New Roman"/>
                <a:cs typeface="Times New Roman"/>
              </a:rPr>
              <a:t>of </a:t>
            </a:r>
            <a:r>
              <a:rPr dirty="0" sz="1450" spc="-10">
                <a:latin typeface="Times New Roman"/>
                <a:cs typeface="Times New Roman"/>
              </a:rPr>
              <a:t>the last arrivals. A torch </a:t>
            </a:r>
            <a:r>
              <a:rPr dirty="0" sz="1450" spc="-5">
                <a:latin typeface="Times New Roman"/>
                <a:cs typeface="Times New Roman"/>
              </a:rPr>
              <a:t>or </a:t>
            </a:r>
            <a:r>
              <a:rPr dirty="0" sz="1450" spc="-10">
                <a:latin typeface="Times New Roman"/>
                <a:cs typeface="Times New Roman"/>
              </a:rPr>
              <a:t>two, each stuck in an iron ring against</a:t>
            </a:r>
            <a:r>
              <a:rPr dirty="0" sz="1450" spc="24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1430" rIns="0" bIns="0" rtlCol="0" vert="horz">
            <a:spAutoFit/>
          </a:bodyPr>
          <a:lstStyle/>
          <a:p>
            <a:pPr algn="just" marL="12700">
              <a:lnSpc>
                <a:spcPct val="100000"/>
              </a:lnSpc>
              <a:spcBef>
                <a:spcPts val="90"/>
              </a:spcBef>
            </a:pPr>
            <a:r>
              <a:rPr dirty="0" sz="1450" spc="-10">
                <a:latin typeface="Times New Roman"/>
                <a:cs typeface="Times New Roman"/>
              </a:rPr>
              <a:t>wall, changefully lit </a:t>
            </a:r>
            <a:r>
              <a:rPr dirty="0" sz="1450" spc="-5">
                <a:latin typeface="Times New Roman"/>
                <a:cs typeface="Times New Roman"/>
              </a:rPr>
              <a:t>up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scene.</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50">
              <a:latin typeface="Times New Roman"/>
              <a:cs typeface="Times New Roman"/>
            </a:endParaRPr>
          </a:p>
          <a:p>
            <a:pPr algn="ctr">
              <a:lnSpc>
                <a:spcPct val="100000"/>
              </a:lnSpc>
              <a:spcBef>
                <a:spcPts val="5"/>
              </a:spcBef>
            </a:pPr>
            <a:r>
              <a:rPr dirty="0" sz="1450" spc="-15" b="1">
                <a:latin typeface="Times New Roman"/>
                <a:cs typeface="Times New Roman"/>
              </a:rPr>
              <a:t>CHAPTER V—HOW </a:t>
            </a:r>
            <a:r>
              <a:rPr dirty="0" sz="1450" spc="-10" b="1">
                <a:latin typeface="Times New Roman"/>
                <a:cs typeface="Times New Roman"/>
              </a:rPr>
              <a:t>DICK </a:t>
            </a:r>
            <a:r>
              <a:rPr dirty="0" sz="1450" spc="-15" b="1">
                <a:latin typeface="Times New Roman"/>
                <a:cs typeface="Times New Roman"/>
              </a:rPr>
              <a:t>CHANGED</a:t>
            </a:r>
            <a:r>
              <a:rPr dirty="0" sz="1450" spc="-10" b="1">
                <a:latin typeface="Times New Roman"/>
                <a:cs typeface="Times New Roman"/>
              </a:rPr>
              <a:t> SIDES</a:t>
            </a:r>
            <a:endParaRPr sz="1450">
              <a:latin typeface="Times New Roman"/>
              <a:cs typeface="Times New Roman"/>
            </a:endParaRPr>
          </a:p>
          <a:p>
            <a:pPr>
              <a:lnSpc>
                <a:spcPct val="100000"/>
              </a:lnSpc>
            </a:pPr>
            <a:endParaRPr sz="2050">
              <a:latin typeface="Times New Roman"/>
              <a:cs typeface="Times New Roman"/>
            </a:endParaRPr>
          </a:p>
          <a:p>
            <a:pPr algn="just" marL="12700" marR="8890">
              <a:lnSpc>
                <a:spcPts val="1730"/>
              </a:lnSpc>
            </a:pPr>
            <a:r>
              <a:rPr dirty="0" sz="1450" spc="-10">
                <a:latin typeface="Times New Roman"/>
                <a:cs typeface="Times New Roman"/>
              </a:rPr>
              <a:t>Dick, blowing </a:t>
            </a:r>
            <a:r>
              <a:rPr dirty="0" sz="1450" spc="-5">
                <a:latin typeface="Times New Roman"/>
                <a:cs typeface="Times New Roman"/>
              </a:rPr>
              <a:t>out </a:t>
            </a:r>
            <a:r>
              <a:rPr dirty="0" sz="1450" spc="-10">
                <a:latin typeface="Times New Roman"/>
                <a:cs typeface="Times New Roman"/>
              </a:rPr>
              <a:t>his lamp lest it should attract attention, led the way up-stairs  and along the </a:t>
            </a:r>
            <a:r>
              <a:rPr dirty="0" sz="1450" spc="-20">
                <a:latin typeface="Times New Roman"/>
                <a:cs typeface="Times New Roman"/>
              </a:rPr>
              <a:t>corridor. </a:t>
            </a:r>
            <a:r>
              <a:rPr dirty="0" sz="1450" spc="-10">
                <a:latin typeface="Times New Roman"/>
                <a:cs typeface="Times New Roman"/>
              </a:rPr>
              <a:t>In the brown chamber the rope had been made fast to  the frame </a:t>
            </a:r>
            <a:r>
              <a:rPr dirty="0" sz="1450" spc="-5">
                <a:latin typeface="Times New Roman"/>
                <a:cs typeface="Times New Roman"/>
              </a:rPr>
              <a:t>of </a:t>
            </a:r>
            <a:r>
              <a:rPr dirty="0" sz="1450" spc="-10">
                <a:latin typeface="Times New Roman"/>
                <a:cs typeface="Times New Roman"/>
              </a:rPr>
              <a:t>an exceeding heavy and ancient bed. It had </a:t>
            </a:r>
            <a:r>
              <a:rPr dirty="0" sz="1450" spc="-5">
                <a:latin typeface="Times New Roman"/>
                <a:cs typeface="Times New Roman"/>
              </a:rPr>
              <a:t>not </a:t>
            </a:r>
            <a:r>
              <a:rPr dirty="0" sz="1450" spc="-10">
                <a:latin typeface="Times New Roman"/>
                <a:cs typeface="Times New Roman"/>
              </a:rPr>
              <a:t>been detached,  and Dick, taking the coil to the </a:t>
            </a:r>
            <a:r>
              <a:rPr dirty="0" sz="1450" spc="-20">
                <a:latin typeface="Times New Roman"/>
                <a:cs typeface="Times New Roman"/>
              </a:rPr>
              <a:t>window,</a:t>
            </a:r>
            <a:r>
              <a:rPr dirty="0" sz="1450" spc="320">
                <a:latin typeface="Times New Roman"/>
                <a:cs typeface="Times New Roman"/>
              </a:rPr>
              <a:t> </a:t>
            </a:r>
            <a:r>
              <a:rPr dirty="0" sz="1450" spc="-10">
                <a:latin typeface="Times New Roman"/>
                <a:cs typeface="Times New Roman"/>
              </a:rPr>
              <a:t>began to lower it slowly and  cautiously into the darkness </a:t>
            </a:r>
            <a:r>
              <a:rPr dirty="0" sz="1450" spc="-5">
                <a:latin typeface="Times New Roman"/>
                <a:cs typeface="Times New Roman"/>
              </a:rPr>
              <a:t>of </a:t>
            </a:r>
            <a:r>
              <a:rPr dirty="0" sz="1450" spc="-10">
                <a:latin typeface="Times New Roman"/>
                <a:cs typeface="Times New Roman"/>
              </a:rPr>
              <a:t>the night. Joan stood </a:t>
            </a:r>
            <a:r>
              <a:rPr dirty="0" sz="1450" spc="-5">
                <a:latin typeface="Times New Roman"/>
                <a:cs typeface="Times New Roman"/>
              </a:rPr>
              <a:t>by; but </a:t>
            </a:r>
            <a:r>
              <a:rPr dirty="0" sz="1450" spc="-10">
                <a:latin typeface="Times New Roman"/>
                <a:cs typeface="Times New Roman"/>
              </a:rPr>
              <a:t>as the rope  lengthened, and still Dick continued to pay it </a:t>
            </a:r>
            <a:r>
              <a:rPr dirty="0" sz="1450" spc="-5">
                <a:latin typeface="Times New Roman"/>
                <a:cs typeface="Times New Roman"/>
              </a:rPr>
              <a:t>out, </a:t>
            </a:r>
            <a:r>
              <a:rPr dirty="0" sz="1450" spc="-10">
                <a:latin typeface="Times New Roman"/>
                <a:cs typeface="Times New Roman"/>
              </a:rPr>
              <a:t>extreme fear began to  conquer her</a:t>
            </a:r>
            <a:r>
              <a:rPr dirty="0" sz="1450" spc="-5">
                <a:latin typeface="Times New Roman"/>
                <a:cs typeface="Times New Roman"/>
              </a:rPr>
              <a:t> </a:t>
            </a:r>
            <a:r>
              <a:rPr dirty="0" sz="1450" spc="-10">
                <a:latin typeface="Times New Roman"/>
                <a:cs typeface="Times New Roman"/>
              </a:rPr>
              <a:t>resolution.</a:t>
            </a:r>
            <a:endParaRPr sz="1450">
              <a:latin typeface="Times New Roman"/>
              <a:cs typeface="Times New Roman"/>
            </a:endParaRPr>
          </a:p>
          <a:p>
            <a:pPr algn="just" marL="12700" marR="13335">
              <a:lnSpc>
                <a:spcPts val="1730"/>
              </a:lnSpc>
              <a:spcBef>
                <a:spcPts val="565"/>
              </a:spcBef>
            </a:pPr>
            <a:r>
              <a:rPr dirty="0" sz="1450" spc="-10">
                <a:latin typeface="Times New Roman"/>
                <a:cs typeface="Times New Roman"/>
              </a:rPr>
              <a:t>“Dick,” she said, “is it so deep?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not </a:t>
            </a:r>
            <a:r>
              <a:rPr dirty="0" sz="1450" spc="-10">
                <a:latin typeface="Times New Roman"/>
                <a:cs typeface="Times New Roman"/>
              </a:rPr>
              <a:t>essay it. </a:t>
            </a:r>
            <a:r>
              <a:rPr dirty="0" sz="1450" spc="-5">
                <a:latin typeface="Times New Roman"/>
                <a:cs typeface="Times New Roman"/>
              </a:rPr>
              <a:t>I </a:t>
            </a:r>
            <a:r>
              <a:rPr dirty="0" sz="1450" spc="-10">
                <a:latin typeface="Times New Roman"/>
                <a:cs typeface="Times New Roman"/>
              </a:rPr>
              <a:t>should infallibly fall,  </a:t>
            </a:r>
            <a:r>
              <a:rPr dirty="0" sz="1450" spc="-5">
                <a:latin typeface="Times New Roman"/>
                <a:cs typeface="Times New Roman"/>
              </a:rPr>
              <a:t>good</a:t>
            </a:r>
            <a:r>
              <a:rPr dirty="0" sz="1450" spc="-10">
                <a:latin typeface="Times New Roman"/>
                <a:cs typeface="Times New Roman"/>
              </a:rPr>
              <a:t> Dick.”</a:t>
            </a:r>
            <a:endParaRPr sz="1450">
              <a:latin typeface="Times New Roman"/>
              <a:cs typeface="Times New Roman"/>
            </a:endParaRPr>
          </a:p>
          <a:p>
            <a:pPr algn="just" marL="12700" marR="6350">
              <a:lnSpc>
                <a:spcPts val="1730"/>
              </a:lnSpc>
              <a:spcBef>
                <a:spcPts val="575"/>
              </a:spcBef>
            </a:pPr>
            <a:r>
              <a:rPr dirty="0" sz="1450" spc="-10">
                <a:latin typeface="Times New Roman"/>
                <a:cs typeface="Times New Roman"/>
              </a:rPr>
              <a:t>It was just at the delicate moment </a:t>
            </a:r>
            <a:r>
              <a:rPr dirty="0" sz="1450" spc="-5">
                <a:latin typeface="Times New Roman"/>
                <a:cs typeface="Times New Roman"/>
              </a:rPr>
              <a:t>of </a:t>
            </a:r>
            <a:r>
              <a:rPr dirty="0" sz="1450" spc="-10">
                <a:latin typeface="Times New Roman"/>
                <a:cs typeface="Times New Roman"/>
              </a:rPr>
              <a:t>the operations that she spoke. Dick  started; the remainder </a:t>
            </a:r>
            <a:r>
              <a:rPr dirty="0" sz="1450" spc="-5">
                <a:latin typeface="Times New Roman"/>
                <a:cs typeface="Times New Roman"/>
              </a:rPr>
              <a:t>of </a:t>
            </a:r>
            <a:r>
              <a:rPr dirty="0" sz="1450" spc="-10">
                <a:latin typeface="Times New Roman"/>
                <a:cs typeface="Times New Roman"/>
              </a:rPr>
              <a:t>the coil slipped from his grasp, and the end fell with </a:t>
            </a:r>
            <a:r>
              <a:rPr dirty="0" sz="1450" spc="-5">
                <a:latin typeface="Times New Roman"/>
                <a:cs typeface="Times New Roman"/>
              </a:rPr>
              <a:t>a  </a:t>
            </a:r>
            <a:r>
              <a:rPr dirty="0" sz="1450" spc="-10">
                <a:latin typeface="Times New Roman"/>
                <a:cs typeface="Times New Roman"/>
              </a:rPr>
              <a:t>splash into the moat. </a:t>
            </a:r>
            <a:r>
              <a:rPr dirty="0" sz="1450" spc="-20">
                <a:latin typeface="Times New Roman"/>
                <a:cs typeface="Times New Roman"/>
              </a:rPr>
              <a:t>Instantly, </a:t>
            </a:r>
            <a:r>
              <a:rPr dirty="0" sz="1450" spc="-10">
                <a:latin typeface="Times New Roman"/>
                <a:cs typeface="Times New Roman"/>
              </a:rPr>
              <a:t>from the battlement above, the voice </a:t>
            </a:r>
            <a:r>
              <a:rPr dirty="0" sz="1450" spc="-5">
                <a:latin typeface="Times New Roman"/>
                <a:cs typeface="Times New Roman"/>
              </a:rPr>
              <a:t>of a  </a:t>
            </a:r>
            <a:r>
              <a:rPr dirty="0" sz="1450" spc="-10">
                <a:latin typeface="Times New Roman"/>
                <a:cs typeface="Times New Roman"/>
              </a:rPr>
              <a:t>sentinel cried, “Who</a:t>
            </a:r>
            <a:r>
              <a:rPr dirty="0" sz="1450">
                <a:latin typeface="Times New Roman"/>
                <a:cs typeface="Times New Roman"/>
              </a:rPr>
              <a:t> </a:t>
            </a:r>
            <a:r>
              <a:rPr dirty="0" sz="1450" spc="-10">
                <a:latin typeface="Times New Roman"/>
                <a:cs typeface="Times New Roman"/>
              </a:rPr>
              <a:t>goes?”</a:t>
            </a:r>
            <a:endParaRPr sz="1450">
              <a:latin typeface="Times New Roman"/>
              <a:cs typeface="Times New Roman"/>
            </a:endParaRPr>
          </a:p>
          <a:p>
            <a:pPr algn="just" marL="12700" marR="102235">
              <a:lnSpc>
                <a:spcPts val="2300"/>
              </a:lnSpc>
              <a:spcBef>
                <a:spcPts val="110"/>
              </a:spcBef>
            </a:pPr>
            <a:r>
              <a:rPr dirty="0" sz="1450" spc="-10">
                <a:latin typeface="Times New Roman"/>
                <a:cs typeface="Times New Roman"/>
              </a:rPr>
              <a:t>“A murrain!” cried Dick. </a:t>
            </a:r>
            <a:r>
              <a:rPr dirty="0" sz="1450" spc="-50">
                <a:latin typeface="Times New Roman"/>
                <a:cs typeface="Times New Roman"/>
              </a:rPr>
              <a:t>“We </a:t>
            </a:r>
            <a:r>
              <a:rPr dirty="0" sz="1450" spc="-10">
                <a:latin typeface="Times New Roman"/>
                <a:cs typeface="Times New Roman"/>
              </a:rPr>
              <a:t>are paid now! Down with you—take the rope.”  “I cannot,” she cried,</a:t>
            </a:r>
            <a:r>
              <a:rPr dirty="0" sz="1450" spc="10">
                <a:latin typeface="Times New Roman"/>
                <a:cs typeface="Times New Roman"/>
              </a:rPr>
              <a:t> </a:t>
            </a:r>
            <a:r>
              <a:rPr dirty="0" sz="1450" spc="-10">
                <a:latin typeface="Times New Roman"/>
                <a:cs typeface="Times New Roman"/>
              </a:rPr>
              <a:t>recoiling.</a:t>
            </a:r>
            <a:endParaRPr sz="1450">
              <a:latin typeface="Times New Roman"/>
              <a:cs typeface="Times New Roman"/>
            </a:endParaRPr>
          </a:p>
          <a:p>
            <a:pPr algn="just" marL="12700" marR="5080">
              <a:lnSpc>
                <a:spcPts val="1730"/>
              </a:lnSpc>
              <a:spcBef>
                <a:spcPts val="465"/>
              </a:spcBef>
            </a:pPr>
            <a:r>
              <a:rPr dirty="0" sz="1450" spc="-10">
                <a:latin typeface="Times New Roman"/>
                <a:cs typeface="Times New Roman"/>
              </a:rPr>
              <a:t>“An </a:t>
            </a:r>
            <a:r>
              <a:rPr dirty="0" sz="1450" spc="-5">
                <a:latin typeface="Times New Roman"/>
                <a:cs typeface="Times New Roman"/>
              </a:rPr>
              <a:t>ye </a:t>
            </a:r>
            <a:r>
              <a:rPr dirty="0" sz="1450" spc="-10">
                <a:latin typeface="Times New Roman"/>
                <a:cs typeface="Times New Roman"/>
              </a:rPr>
              <a:t>cannot, </a:t>
            </a:r>
            <a:r>
              <a:rPr dirty="0" sz="1450" spc="-5">
                <a:latin typeface="Times New Roman"/>
                <a:cs typeface="Times New Roman"/>
              </a:rPr>
              <a:t>no </a:t>
            </a:r>
            <a:r>
              <a:rPr dirty="0" sz="1450" spc="-10">
                <a:latin typeface="Times New Roman"/>
                <a:cs typeface="Times New Roman"/>
              </a:rPr>
              <a:t>more can </a:t>
            </a:r>
            <a:r>
              <a:rPr dirty="0" sz="1450" spc="-5">
                <a:latin typeface="Times New Roman"/>
                <a:cs typeface="Times New Roman"/>
              </a:rPr>
              <a:t>I,” </a:t>
            </a:r>
            <a:r>
              <a:rPr dirty="0" sz="1450" spc="-10">
                <a:latin typeface="Times New Roman"/>
                <a:cs typeface="Times New Roman"/>
              </a:rPr>
              <a:t>said Shelton. “How can </a:t>
            </a:r>
            <a:r>
              <a:rPr dirty="0" sz="1450" spc="-5">
                <a:latin typeface="Times New Roman"/>
                <a:cs typeface="Times New Roman"/>
              </a:rPr>
              <a:t>I </a:t>
            </a:r>
            <a:r>
              <a:rPr dirty="0" sz="1450" spc="-10">
                <a:latin typeface="Times New Roman"/>
                <a:cs typeface="Times New Roman"/>
              </a:rPr>
              <a:t>swim the moat  without </a:t>
            </a:r>
            <a:r>
              <a:rPr dirty="0" sz="1450" spc="-5">
                <a:latin typeface="Times New Roman"/>
                <a:cs typeface="Times New Roman"/>
              </a:rPr>
              <a:t>you?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desert me,</a:t>
            </a:r>
            <a:r>
              <a:rPr dirty="0" sz="1450" spc="5">
                <a:latin typeface="Times New Roman"/>
                <a:cs typeface="Times New Roman"/>
              </a:rPr>
              <a:t> </a:t>
            </a:r>
            <a:r>
              <a:rPr dirty="0" sz="1450" spc="-10">
                <a:latin typeface="Times New Roman"/>
                <a:cs typeface="Times New Roman"/>
              </a:rPr>
              <a:t>then?”</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“Dick,” she gasped, “I cannot. The strength is </a:t>
            </a:r>
            <a:r>
              <a:rPr dirty="0" sz="1450" spc="-5">
                <a:latin typeface="Times New Roman"/>
                <a:cs typeface="Times New Roman"/>
              </a:rPr>
              <a:t>gone </a:t>
            </a:r>
            <a:r>
              <a:rPr dirty="0" sz="1450" spc="-10">
                <a:latin typeface="Times New Roman"/>
                <a:cs typeface="Times New Roman"/>
              </a:rPr>
              <a:t>from</a:t>
            </a:r>
            <a:r>
              <a:rPr dirty="0" sz="1450" spc="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0795">
              <a:lnSpc>
                <a:spcPts val="1730"/>
              </a:lnSpc>
              <a:spcBef>
                <a:spcPts val="630"/>
              </a:spcBef>
            </a:pPr>
            <a:r>
              <a:rPr dirty="0" sz="1450" spc="-10">
                <a:latin typeface="Times New Roman"/>
                <a:cs typeface="Times New Roman"/>
              </a:rPr>
              <a:t>“By the mass, then, we are all shent!” </a:t>
            </a:r>
            <a:r>
              <a:rPr dirty="0" sz="1450" spc="-5">
                <a:latin typeface="Times New Roman"/>
                <a:cs typeface="Times New Roman"/>
              </a:rPr>
              <a:t>he </a:t>
            </a:r>
            <a:r>
              <a:rPr dirty="0" sz="1450" spc="-10">
                <a:latin typeface="Times New Roman"/>
                <a:cs typeface="Times New Roman"/>
              </a:rPr>
              <a:t>shouted, stamping with his foot; and  then, hearing steps, </a:t>
            </a:r>
            <a:r>
              <a:rPr dirty="0" sz="1450" spc="-5">
                <a:latin typeface="Times New Roman"/>
                <a:cs typeface="Times New Roman"/>
              </a:rPr>
              <a:t>he </a:t>
            </a:r>
            <a:r>
              <a:rPr dirty="0" sz="1450" spc="-10">
                <a:latin typeface="Times New Roman"/>
                <a:cs typeface="Times New Roman"/>
              </a:rPr>
              <a:t>ran to the room </a:t>
            </a:r>
            <a:r>
              <a:rPr dirty="0" sz="1450" spc="-5">
                <a:latin typeface="Times New Roman"/>
                <a:cs typeface="Times New Roman"/>
              </a:rPr>
              <a:t>door </a:t>
            </a:r>
            <a:r>
              <a:rPr dirty="0" sz="1450" spc="-10">
                <a:latin typeface="Times New Roman"/>
                <a:cs typeface="Times New Roman"/>
              </a:rPr>
              <a:t>and </a:t>
            </a:r>
            <a:r>
              <a:rPr dirty="0" sz="1450" spc="-5">
                <a:latin typeface="Times New Roman"/>
                <a:cs typeface="Times New Roman"/>
              </a:rPr>
              <a:t>sought </a:t>
            </a:r>
            <a:r>
              <a:rPr dirty="0" sz="1450" spc="-10">
                <a:latin typeface="Times New Roman"/>
                <a:cs typeface="Times New Roman"/>
              </a:rPr>
              <a:t>to close</a:t>
            </a:r>
            <a:r>
              <a:rPr dirty="0" sz="1450" spc="6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Before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shoot </a:t>
            </a:r>
            <a:r>
              <a:rPr dirty="0" sz="1450" spc="-10">
                <a:latin typeface="Times New Roman"/>
                <a:cs typeface="Times New Roman"/>
              </a:rPr>
              <a:t>the bolt, strong arms were thrusting it back </a:t>
            </a:r>
            <a:r>
              <a:rPr dirty="0" sz="1450" spc="-5">
                <a:latin typeface="Times New Roman"/>
                <a:cs typeface="Times New Roman"/>
              </a:rPr>
              <a:t>upon </a:t>
            </a:r>
            <a:r>
              <a:rPr dirty="0" sz="1450" spc="-10">
                <a:latin typeface="Times New Roman"/>
                <a:cs typeface="Times New Roman"/>
              </a:rPr>
              <a:t>him  from the other side. He struggled for </a:t>
            </a:r>
            <a:r>
              <a:rPr dirty="0" sz="1450" spc="-5">
                <a:latin typeface="Times New Roman"/>
                <a:cs typeface="Times New Roman"/>
              </a:rPr>
              <a:t>a </a:t>
            </a:r>
            <a:r>
              <a:rPr dirty="0" sz="1450" spc="-10">
                <a:latin typeface="Times New Roman"/>
                <a:cs typeface="Times New Roman"/>
              </a:rPr>
              <a:t>second; then, feeling himself  overpowered, ran back to the </a:t>
            </a:r>
            <a:r>
              <a:rPr dirty="0" sz="1450" spc="-20">
                <a:latin typeface="Times New Roman"/>
                <a:cs typeface="Times New Roman"/>
              </a:rPr>
              <a:t>window. </a:t>
            </a:r>
            <a:r>
              <a:rPr dirty="0" sz="1450" spc="-10">
                <a:latin typeface="Times New Roman"/>
                <a:cs typeface="Times New Roman"/>
              </a:rPr>
              <a:t>The girl had fallen against the wall in  the embrasure </a:t>
            </a:r>
            <a:r>
              <a:rPr dirty="0" sz="1450" spc="-5">
                <a:latin typeface="Times New Roman"/>
                <a:cs typeface="Times New Roman"/>
              </a:rPr>
              <a:t>of </a:t>
            </a:r>
            <a:r>
              <a:rPr dirty="0" sz="1450" spc="-10">
                <a:latin typeface="Times New Roman"/>
                <a:cs typeface="Times New Roman"/>
              </a:rPr>
              <a:t>the window; she was more than half insensible; and when </a:t>
            </a:r>
            <a:r>
              <a:rPr dirty="0" sz="1450" spc="-5">
                <a:latin typeface="Times New Roman"/>
                <a:cs typeface="Times New Roman"/>
              </a:rPr>
              <a:t>he  </a:t>
            </a:r>
            <a:r>
              <a:rPr dirty="0" sz="1450" spc="-10">
                <a:latin typeface="Times New Roman"/>
                <a:cs typeface="Times New Roman"/>
              </a:rPr>
              <a:t>tried to raise her in his arms, her </a:t>
            </a:r>
            <a:r>
              <a:rPr dirty="0" sz="1450" spc="-5">
                <a:latin typeface="Times New Roman"/>
                <a:cs typeface="Times New Roman"/>
              </a:rPr>
              <a:t>body </a:t>
            </a:r>
            <a:r>
              <a:rPr dirty="0" sz="1450" spc="-10">
                <a:latin typeface="Times New Roman"/>
                <a:cs typeface="Times New Roman"/>
              </a:rPr>
              <a:t>was limp and</a:t>
            </a:r>
            <a:r>
              <a:rPr dirty="0" sz="1450" spc="65">
                <a:latin typeface="Times New Roman"/>
                <a:cs typeface="Times New Roman"/>
              </a:rPr>
              <a:t> </a:t>
            </a:r>
            <a:r>
              <a:rPr dirty="0" sz="1450" spc="-10">
                <a:latin typeface="Times New Roman"/>
                <a:cs typeface="Times New Roman"/>
              </a:rPr>
              <a:t>unresponsive.</a:t>
            </a:r>
            <a:endParaRPr sz="1450">
              <a:latin typeface="Times New Roman"/>
              <a:cs typeface="Times New Roman"/>
            </a:endParaRPr>
          </a:p>
          <a:p>
            <a:pPr algn="just" marL="12700" marR="6985">
              <a:lnSpc>
                <a:spcPts val="1730"/>
              </a:lnSpc>
              <a:spcBef>
                <a:spcPts val="565"/>
              </a:spcBef>
            </a:pPr>
            <a:r>
              <a:rPr dirty="0" sz="1450" spc="-10">
                <a:latin typeface="Times New Roman"/>
                <a:cs typeface="Times New Roman"/>
              </a:rPr>
              <a:t>At the same moment the men who had forced the </a:t>
            </a:r>
            <a:r>
              <a:rPr dirty="0" sz="1450" spc="-5">
                <a:latin typeface="Times New Roman"/>
                <a:cs typeface="Times New Roman"/>
              </a:rPr>
              <a:t>door </a:t>
            </a:r>
            <a:r>
              <a:rPr dirty="0" sz="1450" spc="-10">
                <a:latin typeface="Times New Roman"/>
                <a:cs typeface="Times New Roman"/>
              </a:rPr>
              <a:t>against him laid hold  </a:t>
            </a:r>
            <a:r>
              <a:rPr dirty="0" sz="1450" spc="-5">
                <a:latin typeface="Times New Roman"/>
                <a:cs typeface="Times New Roman"/>
              </a:rPr>
              <a:t>upon </a:t>
            </a:r>
            <a:r>
              <a:rPr dirty="0" sz="1450" spc="-10">
                <a:latin typeface="Times New Roman"/>
                <a:cs typeface="Times New Roman"/>
              </a:rPr>
              <a:t>him. The first </a:t>
            </a:r>
            <a:r>
              <a:rPr dirty="0" sz="1450" spc="-5">
                <a:latin typeface="Times New Roman"/>
                <a:cs typeface="Times New Roman"/>
              </a:rPr>
              <a:t>he </a:t>
            </a:r>
            <a:r>
              <a:rPr dirty="0" sz="1450" spc="-10">
                <a:latin typeface="Times New Roman"/>
                <a:cs typeface="Times New Roman"/>
              </a:rPr>
              <a:t>poinarded at </a:t>
            </a:r>
            <a:r>
              <a:rPr dirty="0" sz="1450" spc="-5">
                <a:latin typeface="Times New Roman"/>
                <a:cs typeface="Times New Roman"/>
              </a:rPr>
              <a:t>a </a:t>
            </a:r>
            <a:r>
              <a:rPr dirty="0" sz="1450" spc="-25">
                <a:latin typeface="Times New Roman"/>
                <a:cs typeface="Times New Roman"/>
              </a:rPr>
              <a:t>blow, </a:t>
            </a:r>
            <a:r>
              <a:rPr dirty="0" sz="1450" spc="-10">
                <a:latin typeface="Times New Roman"/>
                <a:cs typeface="Times New Roman"/>
              </a:rPr>
              <a:t>and the others falling back for </a:t>
            </a:r>
            <a:r>
              <a:rPr dirty="0" sz="1450" spc="-5">
                <a:latin typeface="Times New Roman"/>
                <a:cs typeface="Times New Roman"/>
              </a:rPr>
              <a:t>a  </a:t>
            </a:r>
            <a:r>
              <a:rPr dirty="0" sz="1450" spc="-10">
                <a:latin typeface="Times New Roman"/>
                <a:cs typeface="Times New Roman"/>
              </a:rPr>
              <a:t>second in some </a:t>
            </a:r>
            <a:r>
              <a:rPr dirty="0" sz="1450" spc="-15">
                <a:latin typeface="Times New Roman"/>
                <a:cs typeface="Times New Roman"/>
              </a:rPr>
              <a:t>disorder, </a:t>
            </a:r>
            <a:r>
              <a:rPr dirty="0" sz="1450" spc="-5">
                <a:latin typeface="Times New Roman"/>
                <a:cs typeface="Times New Roman"/>
              </a:rPr>
              <a:t>he </a:t>
            </a:r>
            <a:r>
              <a:rPr dirty="0" sz="1450" spc="-10">
                <a:latin typeface="Times New Roman"/>
                <a:cs typeface="Times New Roman"/>
              </a:rPr>
              <a:t>profited </a:t>
            </a:r>
            <a:r>
              <a:rPr dirty="0" sz="1450" spc="-5">
                <a:latin typeface="Times New Roman"/>
                <a:cs typeface="Times New Roman"/>
              </a:rPr>
              <a:t>by </a:t>
            </a:r>
            <a:r>
              <a:rPr dirty="0" sz="1450" spc="-10">
                <a:latin typeface="Times New Roman"/>
                <a:cs typeface="Times New Roman"/>
              </a:rPr>
              <a:t>the chance, bestrode the window-sill,  seized the cord in both hands, and let his </a:t>
            </a:r>
            <a:r>
              <a:rPr dirty="0" sz="1450" spc="-5">
                <a:latin typeface="Times New Roman"/>
                <a:cs typeface="Times New Roman"/>
              </a:rPr>
              <a:t>body</a:t>
            </a:r>
            <a:r>
              <a:rPr dirty="0" sz="1450" spc="45">
                <a:latin typeface="Times New Roman"/>
                <a:cs typeface="Times New Roman"/>
              </a:rPr>
              <a:t> </a:t>
            </a:r>
            <a:r>
              <a:rPr dirty="0" sz="1450" spc="-10">
                <a:latin typeface="Times New Roman"/>
                <a:cs typeface="Times New Roman"/>
              </a:rPr>
              <a:t>slip.</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The cord was knotted, which made it the easier to descend; </a:t>
            </a:r>
            <a:r>
              <a:rPr dirty="0" sz="1450" spc="-5">
                <a:latin typeface="Times New Roman"/>
                <a:cs typeface="Times New Roman"/>
              </a:rPr>
              <a:t>but </a:t>
            </a:r>
            <a:r>
              <a:rPr dirty="0" sz="1450" spc="-10">
                <a:latin typeface="Times New Roman"/>
                <a:cs typeface="Times New Roman"/>
              </a:rPr>
              <a:t>so furious was  </a:t>
            </a:r>
            <a:r>
              <a:rPr dirty="0" sz="1450" spc="-25">
                <a:latin typeface="Times New Roman"/>
                <a:cs typeface="Times New Roman"/>
              </a:rPr>
              <a:t>Dick’s hurry, </a:t>
            </a:r>
            <a:r>
              <a:rPr dirty="0" sz="1450" spc="-10">
                <a:latin typeface="Times New Roman"/>
                <a:cs typeface="Times New Roman"/>
              </a:rPr>
              <a:t>and so small his experience </a:t>
            </a:r>
            <a:r>
              <a:rPr dirty="0" sz="1450" spc="-5">
                <a:latin typeface="Times New Roman"/>
                <a:cs typeface="Times New Roman"/>
              </a:rPr>
              <a:t>of </a:t>
            </a:r>
            <a:r>
              <a:rPr dirty="0" sz="1450" spc="-10">
                <a:latin typeface="Times New Roman"/>
                <a:cs typeface="Times New Roman"/>
              </a:rPr>
              <a:t>such gymnastics, that </a:t>
            </a:r>
            <a:r>
              <a:rPr dirty="0" sz="1450" spc="-5">
                <a:latin typeface="Times New Roman"/>
                <a:cs typeface="Times New Roman"/>
              </a:rPr>
              <a:t>he </a:t>
            </a:r>
            <a:r>
              <a:rPr dirty="0" sz="1450" spc="-10">
                <a:latin typeface="Times New Roman"/>
                <a:cs typeface="Times New Roman"/>
              </a:rPr>
              <a:t>span  round and round in mid-air like </a:t>
            </a:r>
            <a:r>
              <a:rPr dirty="0" sz="1450" spc="-5">
                <a:latin typeface="Times New Roman"/>
                <a:cs typeface="Times New Roman"/>
              </a:rPr>
              <a:t>a </a:t>
            </a:r>
            <a:r>
              <a:rPr dirty="0" sz="1450" spc="-10">
                <a:latin typeface="Times New Roman"/>
                <a:cs typeface="Times New Roman"/>
              </a:rPr>
              <a:t>criminal </a:t>
            </a:r>
            <a:r>
              <a:rPr dirty="0" sz="1450" spc="-5">
                <a:latin typeface="Times New Roman"/>
                <a:cs typeface="Times New Roman"/>
              </a:rPr>
              <a:t>upon a </a:t>
            </a:r>
            <a:r>
              <a:rPr dirty="0" sz="1450" spc="-10">
                <a:latin typeface="Times New Roman"/>
                <a:cs typeface="Times New Roman"/>
              </a:rPr>
              <a:t>gibbet, and now beat his  head,</a:t>
            </a:r>
            <a:r>
              <a:rPr dirty="0" sz="1450" spc="190">
                <a:latin typeface="Times New Roman"/>
                <a:cs typeface="Times New Roman"/>
              </a:rPr>
              <a:t> </a:t>
            </a:r>
            <a:r>
              <a:rPr dirty="0" sz="1450" spc="-10">
                <a:latin typeface="Times New Roman"/>
                <a:cs typeface="Times New Roman"/>
              </a:rPr>
              <a:t>and</a:t>
            </a:r>
            <a:r>
              <a:rPr dirty="0" sz="1450" spc="195">
                <a:latin typeface="Times New Roman"/>
                <a:cs typeface="Times New Roman"/>
              </a:rPr>
              <a:t> </a:t>
            </a:r>
            <a:r>
              <a:rPr dirty="0" sz="1450" spc="-10">
                <a:latin typeface="Times New Roman"/>
                <a:cs typeface="Times New Roman"/>
              </a:rPr>
              <a:t>now</a:t>
            </a:r>
            <a:r>
              <a:rPr dirty="0" sz="1450" spc="190">
                <a:latin typeface="Times New Roman"/>
                <a:cs typeface="Times New Roman"/>
              </a:rPr>
              <a:t> </a:t>
            </a:r>
            <a:r>
              <a:rPr dirty="0" sz="1450" spc="-10">
                <a:latin typeface="Times New Roman"/>
                <a:cs typeface="Times New Roman"/>
              </a:rPr>
              <a:t>bruised</a:t>
            </a:r>
            <a:r>
              <a:rPr dirty="0" sz="1450" spc="195">
                <a:latin typeface="Times New Roman"/>
                <a:cs typeface="Times New Roman"/>
              </a:rPr>
              <a:t> </a:t>
            </a:r>
            <a:r>
              <a:rPr dirty="0" sz="1450" spc="-10">
                <a:latin typeface="Times New Roman"/>
                <a:cs typeface="Times New Roman"/>
              </a:rPr>
              <a:t>his</a:t>
            </a:r>
            <a:r>
              <a:rPr dirty="0" sz="1450" spc="190">
                <a:latin typeface="Times New Roman"/>
                <a:cs typeface="Times New Roman"/>
              </a:rPr>
              <a:t> </a:t>
            </a:r>
            <a:r>
              <a:rPr dirty="0" sz="1450" spc="-10">
                <a:latin typeface="Times New Roman"/>
                <a:cs typeface="Times New Roman"/>
              </a:rPr>
              <a:t>hands,</a:t>
            </a:r>
            <a:r>
              <a:rPr dirty="0" sz="1450" spc="195">
                <a:latin typeface="Times New Roman"/>
                <a:cs typeface="Times New Roman"/>
              </a:rPr>
              <a:t> </a:t>
            </a:r>
            <a:r>
              <a:rPr dirty="0" sz="1450" spc="-10">
                <a:latin typeface="Times New Roman"/>
                <a:cs typeface="Times New Roman"/>
              </a:rPr>
              <a:t>against</a:t>
            </a:r>
            <a:r>
              <a:rPr dirty="0" sz="1450" spc="190">
                <a:latin typeface="Times New Roman"/>
                <a:cs typeface="Times New Roman"/>
              </a:rPr>
              <a:t> </a:t>
            </a:r>
            <a:r>
              <a:rPr dirty="0" sz="1450" spc="-10">
                <a:latin typeface="Times New Roman"/>
                <a:cs typeface="Times New Roman"/>
              </a:rPr>
              <a:t>the</a:t>
            </a:r>
            <a:r>
              <a:rPr dirty="0" sz="1450" spc="195">
                <a:latin typeface="Times New Roman"/>
                <a:cs typeface="Times New Roman"/>
              </a:rPr>
              <a:t> </a:t>
            </a:r>
            <a:r>
              <a:rPr dirty="0" sz="1450" spc="-10">
                <a:latin typeface="Times New Roman"/>
                <a:cs typeface="Times New Roman"/>
              </a:rPr>
              <a:t>rugged</a:t>
            </a:r>
            <a:r>
              <a:rPr dirty="0" sz="1450" spc="190">
                <a:latin typeface="Times New Roman"/>
                <a:cs typeface="Times New Roman"/>
              </a:rPr>
              <a:t> </a:t>
            </a:r>
            <a:r>
              <a:rPr dirty="0" sz="1450" spc="-10">
                <a:latin typeface="Times New Roman"/>
                <a:cs typeface="Times New Roman"/>
              </a:rPr>
              <a:t>stonework</a:t>
            </a:r>
            <a:r>
              <a:rPr dirty="0" sz="1450" spc="195">
                <a:latin typeface="Times New Roman"/>
                <a:cs typeface="Times New Roman"/>
              </a:rPr>
              <a:t> </a:t>
            </a:r>
            <a:r>
              <a:rPr dirty="0" sz="1450" spc="-5">
                <a:latin typeface="Times New Roman"/>
                <a:cs typeface="Times New Roman"/>
              </a:rPr>
              <a:t>of</a:t>
            </a:r>
            <a:r>
              <a:rPr dirty="0" sz="1450" spc="190">
                <a:latin typeface="Times New Roman"/>
                <a:cs typeface="Times New Roman"/>
              </a:rPr>
              <a:t> </a:t>
            </a:r>
            <a:r>
              <a:rPr dirty="0" sz="1450" spc="-10">
                <a:latin typeface="Times New Roman"/>
                <a:cs typeface="Times New Roman"/>
              </a:rPr>
              <a:t>the</a:t>
            </a:r>
            <a:r>
              <a:rPr dirty="0" sz="1450" spc="195">
                <a:latin typeface="Times New Roman"/>
                <a:cs typeface="Times New Roman"/>
              </a:rPr>
              <a:t> </a:t>
            </a:r>
            <a:r>
              <a:rPr dirty="0" sz="1450" spc="-10">
                <a:latin typeface="Times New Roman"/>
                <a:cs typeface="Times New Roman"/>
              </a:rPr>
              <a:t>wall.</a:t>
            </a:r>
            <a:endParaRPr sz="145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air roared in his ears; </a:t>
            </a:r>
            <a:r>
              <a:rPr dirty="0" sz="1450" spc="-5">
                <a:latin typeface="Times New Roman"/>
                <a:cs typeface="Times New Roman"/>
              </a:rPr>
              <a:t>he </a:t>
            </a:r>
            <a:r>
              <a:rPr dirty="0" sz="1450" spc="-10">
                <a:latin typeface="Times New Roman"/>
                <a:cs typeface="Times New Roman"/>
              </a:rPr>
              <a:t>saw the stars overhead, and the reflected stars  below him in the moat, whirling like dead leaves before the tempest. And then  </a:t>
            </a:r>
            <a:r>
              <a:rPr dirty="0" sz="1450" spc="-5">
                <a:latin typeface="Times New Roman"/>
                <a:cs typeface="Times New Roman"/>
              </a:rPr>
              <a:t>he </a:t>
            </a:r>
            <a:r>
              <a:rPr dirty="0" sz="1450" spc="-10">
                <a:latin typeface="Times New Roman"/>
                <a:cs typeface="Times New Roman"/>
              </a:rPr>
              <a:t>lost </a:t>
            </a:r>
            <a:r>
              <a:rPr dirty="0" sz="1450" spc="-5">
                <a:latin typeface="Times New Roman"/>
                <a:cs typeface="Times New Roman"/>
              </a:rPr>
              <a:t>hold, </a:t>
            </a:r>
            <a:r>
              <a:rPr dirty="0" sz="1450" spc="-10">
                <a:latin typeface="Times New Roman"/>
                <a:cs typeface="Times New Roman"/>
              </a:rPr>
              <a:t>and fell, and soused head over ears into the icy</a:t>
            </a:r>
            <a:r>
              <a:rPr dirty="0" sz="1450" spc="75">
                <a:latin typeface="Times New Roman"/>
                <a:cs typeface="Times New Roman"/>
              </a:rPr>
              <a:t> </a:t>
            </a:r>
            <a:r>
              <a:rPr dirty="0" sz="1450" spc="-25">
                <a:latin typeface="Times New Roman"/>
                <a:cs typeface="Times New Roman"/>
              </a:rPr>
              <a:t>water.</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came to the surface his hand encountered the rope, which, newly  lightened </a:t>
            </a:r>
            <a:r>
              <a:rPr dirty="0" sz="1450" spc="-5">
                <a:latin typeface="Times New Roman"/>
                <a:cs typeface="Times New Roman"/>
              </a:rPr>
              <a:t>of </a:t>
            </a:r>
            <a:r>
              <a:rPr dirty="0" sz="1450" spc="-10">
                <a:latin typeface="Times New Roman"/>
                <a:cs typeface="Times New Roman"/>
              </a:rPr>
              <a:t>his weight, was swinging wildly to and fro. There was </a:t>
            </a:r>
            <a:r>
              <a:rPr dirty="0" sz="1450" spc="-5">
                <a:latin typeface="Times New Roman"/>
                <a:cs typeface="Times New Roman"/>
              </a:rPr>
              <a:t>a </a:t>
            </a:r>
            <a:r>
              <a:rPr dirty="0" sz="1450" spc="-10">
                <a:latin typeface="Times New Roman"/>
                <a:cs typeface="Times New Roman"/>
              </a:rPr>
              <a:t>red glow  overhead, and looking </a:t>
            </a:r>
            <a:r>
              <a:rPr dirty="0" sz="1450" spc="-5">
                <a:latin typeface="Times New Roman"/>
                <a:cs typeface="Times New Roman"/>
              </a:rPr>
              <a:t>up, he </a:t>
            </a:r>
            <a:r>
              <a:rPr dirty="0" sz="1450" spc="-35">
                <a:latin typeface="Times New Roman"/>
                <a:cs typeface="Times New Roman"/>
              </a:rPr>
              <a:t>saw, </a:t>
            </a:r>
            <a:r>
              <a:rPr dirty="0" sz="1450" spc="-5">
                <a:latin typeface="Times New Roman"/>
                <a:cs typeface="Times New Roman"/>
              </a:rPr>
              <a:t>by </a:t>
            </a:r>
            <a:r>
              <a:rPr dirty="0" sz="1450" spc="-10">
                <a:latin typeface="Times New Roman"/>
                <a:cs typeface="Times New Roman"/>
              </a:rPr>
              <a:t>the light </a:t>
            </a:r>
            <a:r>
              <a:rPr dirty="0" sz="1450" spc="-5">
                <a:latin typeface="Times New Roman"/>
                <a:cs typeface="Times New Roman"/>
              </a:rPr>
              <a:t>of </a:t>
            </a:r>
            <a:r>
              <a:rPr dirty="0" sz="1450" spc="-10">
                <a:latin typeface="Times New Roman"/>
                <a:cs typeface="Times New Roman"/>
              </a:rPr>
              <a:t>several torches and </a:t>
            </a:r>
            <a:r>
              <a:rPr dirty="0" sz="1450" spc="-5">
                <a:latin typeface="Times New Roman"/>
                <a:cs typeface="Times New Roman"/>
              </a:rPr>
              <a:t>a </a:t>
            </a:r>
            <a:r>
              <a:rPr dirty="0" sz="1450" spc="-10">
                <a:latin typeface="Times New Roman"/>
                <a:cs typeface="Times New Roman"/>
              </a:rPr>
              <a:t>cresset  full </a:t>
            </a:r>
            <a:r>
              <a:rPr dirty="0" sz="1450" spc="-5">
                <a:latin typeface="Times New Roman"/>
                <a:cs typeface="Times New Roman"/>
              </a:rPr>
              <a:t>of </a:t>
            </a:r>
            <a:r>
              <a:rPr dirty="0" sz="1450" spc="-10">
                <a:latin typeface="Times New Roman"/>
                <a:cs typeface="Times New Roman"/>
              </a:rPr>
              <a:t>burning coals, the battlements lined with faces. He saw the </a:t>
            </a:r>
            <a:r>
              <a:rPr dirty="0" sz="1450" spc="-25">
                <a:latin typeface="Times New Roman"/>
                <a:cs typeface="Times New Roman"/>
              </a:rPr>
              <a:t>men’s </a:t>
            </a:r>
            <a:r>
              <a:rPr dirty="0" sz="1450" spc="-10">
                <a:latin typeface="Times New Roman"/>
                <a:cs typeface="Times New Roman"/>
              </a:rPr>
              <a:t>eyes  turning hither and thither in quest </a:t>
            </a:r>
            <a:r>
              <a:rPr dirty="0" sz="1450" spc="-5">
                <a:latin typeface="Times New Roman"/>
                <a:cs typeface="Times New Roman"/>
              </a:rPr>
              <a:t>of </a:t>
            </a:r>
            <a:r>
              <a:rPr dirty="0" sz="1450" spc="-10">
                <a:latin typeface="Times New Roman"/>
                <a:cs typeface="Times New Roman"/>
              </a:rPr>
              <a:t>him; </a:t>
            </a:r>
            <a:r>
              <a:rPr dirty="0" sz="1450" spc="-5">
                <a:latin typeface="Times New Roman"/>
                <a:cs typeface="Times New Roman"/>
              </a:rPr>
              <a:t>but he </a:t>
            </a:r>
            <a:r>
              <a:rPr dirty="0" sz="1450" spc="-10">
                <a:latin typeface="Times New Roman"/>
                <a:cs typeface="Times New Roman"/>
              </a:rPr>
              <a:t>was too far </a:t>
            </a:r>
            <a:r>
              <a:rPr dirty="0" sz="1450" spc="-25">
                <a:latin typeface="Times New Roman"/>
                <a:cs typeface="Times New Roman"/>
              </a:rPr>
              <a:t>below, </a:t>
            </a:r>
            <a:r>
              <a:rPr dirty="0" sz="1450" spc="-10">
                <a:latin typeface="Times New Roman"/>
                <a:cs typeface="Times New Roman"/>
              </a:rPr>
              <a:t>the light  reached him </a:t>
            </a:r>
            <a:r>
              <a:rPr dirty="0" sz="1450" spc="-5">
                <a:latin typeface="Times New Roman"/>
                <a:cs typeface="Times New Roman"/>
              </a:rPr>
              <a:t>not, </a:t>
            </a:r>
            <a:r>
              <a:rPr dirty="0" sz="1450" spc="-10">
                <a:latin typeface="Times New Roman"/>
                <a:cs typeface="Times New Roman"/>
              </a:rPr>
              <a:t>and they looked in</a:t>
            </a:r>
            <a:r>
              <a:rPr dirty="0" sz="1450" spc="20">
                <a:latin typeface="Times New Roman"/>
                <a:cs typeface="Times New Roman"/>
              </a:rPr>
              <a:t> </a:t>
            </a:r>
            <a:r>
              <a:rPr dirty="0" sz="1450" spc="-10">
                <a:latin typeface="Times New Roman"/>
                <a:cs typeface="Times New Roman"/>
              </a:rPr>
              <a:t>vain.</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And now </a:t>
            </a:r>
            <a:r>
              <a:rPr dirty="0" sz="1450" spc="-5">
                <a:latin typeface="Times New Roman"/>
                <a:cs typeface="Times New Roman"/>
              </a:rPr>
              <a:t>he </a:t>
            </a:r>
            <a:r>
              <a:rPr dirty="0" sz="1450" spc="-10">
                <a:latin typeface="Times New Roman"/>
                <a:cs typeface="Times New Roman"/>
              </a:rPr>
              <a:t>perceived that the rope was considerably too </a:t>
            </a:r>
            <a:r>
              <a:rPr dirty="0" sz="1450" spc="-5">
                <a:latin typeface="Times New Roman"/>
                <a:cs typeface="Times New Roman"/>
              </a:rPr>
              <a:t>long,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began  to struggle as well as </a:t>
            </a:r>
            <a:r>
              <a:rPr dirty="0" sz="1450" spc="-5">
                <a:latin typeface="Times New Roman"/>
                <a:cs typeface="Times New Roman"/>
              </a:rPr>
              <a:t>he </a:t>
            </a:r>
            <a:r>
              <a:rPr dirty="0" sz="1450" spc="-10">
                <a:latin typeface="Times New Roman"/>
                <a:cs typeface="Times New Roman"/>
              </a:rPr>
              <a:t>could towards the other side </a:t>
            </a:r>
            <a:r>
              <a:rPr dirty="0" sz="1450" spc="-5">
                <a:latin typeface="Times New Roman"/>
                <a:cs typeface="Times New Roman"/>
              </a:rPr>
              <a:t>of </a:t>
            </a:r>
            <a:r>
              <a:rPr dirty="0" sz="1450" spc="-10">
                <a:latin typeface="Times New Roman"/>
                <a:cs typeface="Times New Roman"/>
              </a:rPr>
              <a:t>the moat, still keeping  his head above </a:t>
            </a:r>
            <a:r>
              <a:rPr dirty="0" sz="1450" spc="-25">
                <a:latin typeface="Times New Roman"/>
                <a:cs typeface="Times New Roman"/>
              </a:rPr>
              <a:t>water. </a:t>
            </a:r>
            <a:r>
              <a:rPr dirty="0" sz="1450" spc="-10">
                <a:latin typeface="Times New Roman"/>
                <a:cs typeface="Times New Roman"/>
              </a:rPr>
              <a:t>In this way </a:t>
            </a:r>
            <a:r>
              <a:rPr dirty="0" sz="1450" spc="-5">
                <a:latin typeface="Times New Roman"/>
                <a:cs typeface="Times New Roman"/>
              </a:rPr>
              <a:t>he got </a:t>
            </a:r>
            <a:r>
              <a:rPr dirty="0" sz="1450" spc="-10">
                <a:latin typeface="Times New Roman"/>
                <a:cs typeface="Times New Roman"/>
              </a:rPr>
              <a:t>much more than halfway over; indeed  the bank was almost within reach, before the rope began to draw him back </a:t>
            </a:r>
            <a:r>
              <a:rPr dirty="0" sz="1450" spc="-5">
                <a:latin typeface="Times New Roman"/>
                <a:cs typeface="Times New Roman"/>
              </a:rPr>
              <a:t>by  </a:t>
            </a:r>
            <a:r>
              <a:rPr dirty="0" sz="1450" spc="-10">
                <a:latin typeface="Times New Roman"/>
                <a:cs typeface="Times New Roman"/>
              </a:rPr>
              <a:t>its own weight. </a:t>
            </a:r>
            <a:r>
              <a:rPr dirty="0" sz="1450" spc="-25">
                <a:latin typeface="Times New Roman"/>
                <a:cs typeface="Times New Roman"/>
              </a:rPr>
              <a:t>Taking </a:t>
            </a:r>
            <a:r>
              <a:rPr dirty="0" sz="1450" spc="-10">
                <a:latin typeface="Times New Roman"/>
                <a:cs typeface="Times New Roman"/>
              </a:rPr>
              <a:t>his courage in both hands, </a:t>
            </a:r>
            <a:r>
              <a:rPr dirty="0" sz="1450" spc="-5">
                <a:latin typeface="Times New Roman"/>
                <a:cs typeface="Times New Roman"/>
              </a:rPr>
              <a:t>he </a:t>
            </a:r>
            <a:r>
              <a:rPr dirty="0" sz="1450" spc="-10">
                <a:latin typeface="Times New Roman"/>
                <a:cs typeface="Times New Roman"/>
              </a:rPr>
              <a:t>left </a:t>
            </a:r>
            <a:r>
              <a:rPr dirty="0" sz="1450" spc="-5">
                <a:latin typeface="Times New Roman"/>
                <a:cs typeface="Times New Roman"/>
              </a:rPr>
              <a:t>go </a:t>
            </a:r>
            <a:r>
              <a:rPr dirty="0" sz="1450" spc="-10">
                <a:latin typeface="Times New Roman"/>
                <a:cs typeface="Times New Roman"/>
              </a:rPr>
              <a:t>and made </a:t>
            </a:r>
            <a:r>
              <a:rPr dirty="0" sz="1450" spc="-5">
                <a:latin typeface="Times New Roman"/>
                <a:cs typeface="Times New Roman"/>
              </a:rPr>
              <a:t>a </a:t>
            </a:r>
            <a:r>
              <a:rPr dirty="0" sz="1450" spc="-10">
                <a:latin typeface="Times New Roman"/>
                <a:cs typeface="Times New Roman"/>
              </a:rPr>
              <a:t>leap  for the trailing sprays </a:t>
            </a:r>
            <a:r>
              <a:rPr dirty="0" sz="1450" spc="-5">
                <a:latin typeface="Times New Roman"/>
                <a:cs typeface="Times New Roman"/>
              </a:rPr>
              <a:t>of </a:t>
            </a:r>
            <a:r>
              <a:rPr dirty="0" sz="1450" spc="-10">
                <a:latin typeface="Times New Roman"/>
                <a:cs typeface="Times New Roman"/>
              </a:rPr>
              <a:t>willow that had </a:t>
            </a:r>
            <a:r>
              <a:rPr dirty="0" sz="1450" spc="-20">
                <a:latin typeface="Times New Roman"/>
                <a:cs typeface="Times New Roman"/>
              </a:rPr>
              <a:t>already, </a:t>
            </a:r>
            <a:r>
              <a:rPr dirty="0" sz="1450" spc="-10">
                <a:latin typeface="Times New Roman"/>
                <a:cs typeface="Times New Roman"/>
              </a:rPr>
              <a:t>that same evening, helped Sir  </a:t>
            </a:r>
            <a:r>
              <a:rPr dirty="0" sz="1450" spc="-20">
                <a:latin typeface="Times New Roman"/>
                <a:cs typeface="Times New Roman"/>
              </a:rPr>
              <a:t>Daniel’s </a:t>
            </a:r>
            <a:r>
              <a:rPr dirty="0" sz="1450" spc="-10">
                <a:latin typeface="Times New Roman"/>
                <a:cs typeface="Times New Roman"/>
              </a:rPr>
              <a:t>messenger to land. He went down, rose again, sank </a:t>
            </a:r>
            <a:r>
              <a:rPr dirty="0" sz="1450" spc="-5">
                <a:latin typeface="Times New Roman"/>
                <a:cs typeface="Times New Roman"/>
              </a:rPr>
              <a:t>a </a:t>
            </a:r>
            <a:r>
              <a:rPr dirty="0" sz="1450" spc="-10">
                <a:latin typeface="Times New Roman"/>
                <a:cs typeface="Times New Roman"/>
              </a:rPr>
              <a:t>second time,  and then his hand caught </a:t>
            </a:r>
            <a:r>
              <a:rPr dirty="0" sz="1450" spc="-5">
                <a:latin typeface="Times New Roman"/>
                <a:cs typeface="Times New Roman"/>
              </a:rPr>
              <a:t>a </a:t>
            </a:r>
            <a:r>
              <a:rPr dirty="0" sz="1450" spc="-10">
                <a:latin typeface="Times New Roman"/>
                <a:cs typeface="Times New Roman"/>
              </a:rPr>
              <a:t>branch, and with the speed </a:t>
            </a:r>
            <a:r>
              <a:rPr dirty="0" sz="1450" spc="-5">
                <a:latin typeface="Times New Roman"/>
                <a:cs typeface="Times New Roman"/>
              </a:rPr>
              <a:t>of thought he </a:t>
            </a:r>
            <a:r>
              <a:rPr dirty="0" sz="1450" spc="-10">
                <a:latin typeface="Times New Roman"/>
                <a:cs typeface="Times New Roman"/>
              </a:rPr>
              <a:t>had  dragged himself into the thick </a:t>
            </a:r>
            <a:r>
              <a:rPr dirty="0" sz="1450" spc="-5">
                <a:latin typeface="Times New Roman"/>
                <a:cs typeface="Times New Roman"/>
              </a:rPr>
              <a:t>of </a:t>
            </a:r>
            <a:r>
              <a:rPr dirty="0" sz="1450" spc="-10">
                <a:latin typeface="Times New Roman"/>
                <a:cs typeface="Times New Roman"/>
              </a:rPr>
              <a:t>the tree and clung there, dripping and  panting, and still half uncertain </a:t>
            </a:r>
            <a:r>
              <a:rPr dirty="0" sz="1450" spc="-5">
                <a:latin typeface="Times New Roman"/>
                <a:cs typeface="Times New Roman"/>
              </a:rPr>
              <a:t>of </a:t>
            </a:r>
            <a:r>
              <a:rPr dirty="0" sz="1450" spc="-10">
                <a:latin typeface="Times New Roman"/>
                <a:cs typeface="Times New Roman"/>
              </a:rPr>
              <a:t>his</a:t>
            </a:r>
            <a:r>
              <a:rPr dirty="0" sz="1450" spc="20">
                <a:latin typeface="Times New Roman"/>
                <a:cs typeface="Times New Roman"/>
              </a:rPr>
              <a:t> </a:t>
            </a:r>
            <a:r>
              <a:rPr dirty="0" sz="1450" spc="-10">
                <a:latin typeface="Times New Roman"/>
                <a:cs typeface="Times New Roman"/>
              </a:rPr>
              <a:t>escape.</a:t>
            </a:r>
            <a:endParaRPr sz="1450">
              <a:latin typeface="Times New Roman"/>
              <a:cs typeface="Times New Roman"/>
            </a:endParaRPr>
          </a:p>
          <a:p>
            <a:pPr algn="just" marL="12700" marR="6985">
              <a:lnSpc>
                <a:spcPts val="1730"/>
              </a:lnSpc>
              <a:spcBef>
                <a:spcPts val="560"/>
              </a:spcBef>
            </a:pPr>
            <a:r>
              <a:rPr dirty="0" sz="1450" spc="-10">
                <a:latin typeface="Times New Roman"/>
                <a:cs typeface="Times New Roman"/>
              </a:rPr>
              <a:t>But all this had </a:t>
            </a:r>
            <a:r>
              <a:rPr dirty="0" sz="1450" spc="-5">
                <a:latin typeface="Times New Roman"/>
                <a:cs typeface="Times New Roman"/>
              </a:rPr>
              <a:t>not </a:t>
            </a:r>
            <a:r>
              <a:rPr dirty="0" sz="1450" spc="-10">
                <a:latin typeface="Times New Roman"/>
                <a:cs typeface="Times New Roman"/>
              </a:rPr>
              <a:t>been </a:t>
            </a:r>
            <a:r>
              <a:rPr dirty="0" sz="1450" spc="-5">
                <a:latin typeface="Times New Roman"/>
                <a:cs typeface="Times New Roman"/>
              </a:rPr>
              <a:t>done </a:t>
            </a:r>
            <a:r>
              <a:rPr dirty="0" sz="1450" spc="-10">
                <a:latin typeface="Times New Roman"/>
                <a:cs typeface="Times New Roman"/>
              </a:rPr>
              <a:t>without </a:t>
            </a:r>
            <a:r>
              <a:rPr dirty="0" sz="1450" spc="-5">
                <a:latin typeface="Times New Roman"/>
                <a:cs typeface="Times New Roman"/>
              </a:rPr>
              <a:t>a </a:t>
            </a:r>
            <a:r>
              <a:rPr dirty="0" sz="1450" spc="-10">
                <a:latin typeface="Times New Roman"/>
                <a:cs typeface="Times New Roman"/>
              </a:rPr>
              <a:t>considerable splashing, which had so  far indicated his position to the men along the battlements. Arrows and  quarrels fell thick around him in the darkness, thick like driving hail; and  suddenly</a:t>
            </a:r>
            <a:r>
              <a:rPr dirty="0" sz="1450" spc="35">
                <a:latin typeface="Times New Roman"/>
                <a:cs typeface="Times New Roman"/>
              </a:rPr>
              <a:t>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torch</a:t>
            </a:r>
            <a:r>
              <a:rPr dirty="0" sz="1450" spc="40">
                <a:latin typeface="Times New Roman"/>
                <a:cs typeface="Times New Roman"/>
              </a:rPr>
              <a:t> </a:t>
            </a:r>
            <a:r>
              <a:rPr dirty="0" sz="1450" spc="-10">
                <a:latin typeface="Times New Roman"/>
                <a:cs typeface="Times New Roman"/>
              </a:rPr>
              <a:t>was</a:t>
            </a:r>
            <a:r>
              <a:rPr dirty="0" sz="1450" spc="40">
                <a:latin typeface="Times New Roman"/>
                <a:cs typeface="Times New Roman"/>
              </a:rPr>
              <a:t> </a:t>
            </a:r>
            <a:r>
              <a:rPr dirty="0" sz="1450" spc="-10">
                <a:latin typeface="Times New Roman"/>
                <a:cs typeface="Times New Roman"/>
              </a:rPr>
              <a:t>thrown</a:t>
            </a:r>
            <a:r>
              <a:rPr dirty="0" sz="1450" spc="40">
                <a:latin typeface="Times New Roman"/>
                <a:cs typeface="Times New Roman"/>
              </a:rPr>
              <a:t> </a:t>
            </a:r>
            <a:r>
              <a:rPr dirty="0" sz="1450" spc="-10">
                <a:latin typeface="Times New Roman"/>
                <a:cs typeface="Times New Roman"/>
              </a:rPr>
              <a:t>down—flared</a:t>
            </a:r>
            <a:r>
              <a:rPr dirty="0" sz="1450" spc="35">
                <a:latin typeface="Times New Roman"/>
                <a:cs typeface="Times New Roman"/>
              </a:rPr>
              <a:t> </a:t>
            </a:r>
            <a:r>
              <a:rPr dirty="0" sz="1450" spc="-10">
                <a:latin typeface="Times New Roman"/>
                <a:cs typeface="Times New Roman"/>
              </a:rPr>
              <a:t>through</a:t>
            </a:r>
            <a:r>
              <a:rPr dirty="0" sz="1450" spc="40">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air</a:t>
            </a:r>
            <a:r>
              <a:rPr dirty="0" sz="1450" spc="40">
                <a:latin typeface="Times New Roman"/>
                <a:cs typeface="Times New Roman"/>
              </a:rPr>
              <a:t> </a:t>
            </a:r>
            <a:r>
              <a:rPr dirty="0" sz="1450" spc="-10">
                <a:latin typeface="Times New Roman"/>
                <a:cs typeface="Times New Roman"/>
              </a:rPr>
              <a:t>in</a:t>
            </a:r>
            <a:r>
              <a:rPr dirty="0" sz="1450" spc="40">
                <a:latin typeface="Times New Roman"/>
                <a:cs typeface="Times New Roman"/>
              </a:rPr>
              <a:t> </a:t>
            </a:r>
            <a:r>
              <a:rPr dirty="0" sz="1450" spc="-10">
                <a:latin typeface="Times New Roman"/>
                <a:cs typeface="Times New Roman"/>
              </a:rPr>
              <a:t>its</a:t>
            </a:r>
            <a:r>
              <a:rPr dirty="0" sz="1450" spc="35">
                <a:latin typeface="Times New Roman"/>
                <a:cs typeface="Times New Roman"/>
              </a:rPr>
              <a:t> </a:t>
            </a:r>
            <a:r>
              <a:rPr dirty="0" sz="1450" spc="-10">
                <a:latin typeface="Times New Roman"/>
                <a:cs typeface="Times New Roman"/>
              </a:rPr>
              <a:t>swift</a:t>
            </a:r>
            <a:r>
              <a:rPr dirty="0" sz="1450" spc="40">
                <a:latin typeface="Times New Roman"/>
                <a:cs typeface="Times New Roman"/>
              </a:rPr>
              <a:t> </a:t>
            </a:r>
            <a:r>
              <a:rPr dirty="0" sz="1450" spc="-10">
                <a:latin typeface="Times New Roman"/>
                <a:cs typeface="Times New Roman"/>
              </a:rPr>
              <a:t>passage</a:t>
            </a:r>
            <a:endParaRPr sz="1450">
              <a:latin typeface="Times New Roman"/>
              <a:cs typeface="Times New Roman"/>
            </a:endParaRPr>
          </a:p>
          <a:p>
            <a:pPr algn="just" marL="12700">
              <a:lnSpc>
                <a:spcPts val="1660"/>
              </a:lnSpc>
            </a:pPr>
            <a:r>
              <a:rPr dirty="0" sz="1450" spc="-10">
                <a:latin typeface="Times New Roman"/>
                <a:cs typeface="Times New Roman"/>
              </a:rPr>
              <a:t>—stuck</a:t>
            </a:r>
            <a:r>
              <a:rPr dirty="0" sz="1450" spc="35">
                <a:latin typeface="Times New Roman"/>
                <a:cs typeface="Times New Roman"/>
              </a:rPr>
              <a:t> </a:t>
            </a:r>
            <a:r>
              <a:rPr dirty="0" sz="1450" spc="-10">
                <a:latin typeface="Times New Roman"/>
                <a:cs typeface="Times New Roman"/>
              </a:rPr>
              <a:t>for</a:t>
            </a:r>
            <a:r>
              <a:rPr dirty="0" sz="1450" spc="35">
                <a:latin typeface="Times New Roman"/>
                <a:cs typeface="Times New Roman"/>
              </a:rPr>
              <a:t>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moment</a:t>
            </a:r>
            <a:r>
              <a:rPr dirty="0" sz="1450" spc="35">
                <a:latin typeface="Times New Roman"/>
                <a:cs typeface="Times New Roman"/>
              </a:rPr>
              <a:t> </a:t>
            </a:r>
            <a:r>
              <a:rPr dirty="0" sz="1450" spc="-5">
                <a:latin typeface="Times New Roman"/>
                <a:cs typeface="Times New Roman"/>
              </a:rPr>
              <a:t>on</a:t>
            </a:r>
            <a:r>
              <a:rPr dirty="0" sz="1450" spc="35">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edge</a:t>
            </a:r>
            <a:r>
              <a:rPr dirty="0" sz="1450" spc="35">
                <a:latin typeface="Times New Roman"/>
                <a:cs typeface="Times New Roman"/>
              </a:rPr>
              <a:t>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bank,</a:t>
            </a:r>
            <a:r>
              <a:rPr dirty="0" sz="1450" spc="35">
                <a:latin typeface="Times New Roman"/>
                <a:cs typeface="Times New Roman"/>
              </a:rPr>
              <a:t> </a:t>
            </a:r>
            <a:r>
              <a:rPr dirty="0" sz="1450" spc="-10">
                <a:latin typeface="Times New Roman"/>
                <a:cs typeface="Times New Roman"/>
              </a:rPr>
              <a:t>where</a:t>
            </a:r>
            <a:r>
              <a:rPr dirty="0" sz="1450" spc="35">
                <a:latin typeface="Times New Roman"/>
                <a:cs typeface="Times New Roman"/>
              </a:rPr>
              <a:t> </a:t>
            </a:r>
            <a:r>
              <a:rPr dirty="0" sz="1450" spc="-10">
                <a:latin typeface="Times New Roman"/>
                <a:cs typeface="Times New Roman"/>
              </a:rPr>
              <a:t>it</a:t>
            </a:r>
            <a:r>
              <a:rPr dirty="0" sz="1450" spc="40">
                <a:latin typeface="Times New Roman"/>
                <a:cs typeface="Times New Roman"/>
              </a:rPr>
              <a:t> </a:t>
            </a:r>
            <a:r>
              <a:rPr dirty="0" sz="1450" spc="-10">
                <a:latin typeface="Times New Roman"/>
                <a:cs typeface="Times New Roman"/>
              </a:rPr>
              <a:t>burned</a:t>
            </a:r>
            <a:r>
              <a:rPr dirty="0" sz="1450" spc="35">
                <a:latin typeface="Times New Roman"/>
                <a:cs typeface="Times New Roman"/>
              </a:rPr>
              <a:t> </a:t>
            </a:r>
            <a:r>
              <a:rPr dirty="0" sz="1450" spc="-10">
                <a:latin typeface="Times New Roman"/>
                <a:cs typeface="Times New Roman"/>
              </a:rPr>
              <a:t>high</a:t>
            </a:r>
            <a:r>
              <a:rPr dirty="0" sz="1450" spc="35">
                <a:latin typeface="Times New Roman"/>
                <a:cs typeface="Times New Roman"/>
              </a:rPr>
              <a:t> </a:t>
            </a:r>
            <a:r>
              <a:rPr dirty="0" sz="1450" spc="-10">
                <a:latin typeface="Times New Roman"/>
                <a:cs typeface="Times New Roman"/>
              </a:rPr>
              <a:t>and</a:t>
            </a:r>
            <a:r>
              <a:rPr dirty="0" sz="1450" spc="40">
                <a:latin typeface="Times New Roman"/>
                <a:cs typeface="Times New Roman"/>
              </a:rPr>
              <a:t> </a:t>
            </a:r>
            <a:r>
              <a:rPr dirty="0" sz="1450" spc="-10">
                <a:latin typeface="Times New Roman"/>
                <a:cs typeface="Times New Roman"/>
              </a:rPr>
              <a:t>lit</a:t>
            </a:r>
            <a:r>
              <a:rPr dirty="0" sz="1450" spc="35">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12700" marR="11430">
              <a:lnSpc>
                <a:spcPts val="1730"/>
              </a:lnSpc>
              <a:spcBef>
                <a:spcPts val="60"/>
              </a:spcBef>
            </a:pPr>
            <a:r>
              <a:rPr dirty="0" sz="1450" spc="-10">
                <a:latin typeface="Times New Roman"/>
                <a:cs typeface="Times New Roman"/>
              </a:rPr>
              <a:t>its whole surroundings like </a:t>
            </a:r>
            <a:r>
              <a:rPr dirty="0" sz="1450" spc="-5">
                <a:latin typeface="Times New Roman"/>
                <a:cs typeface="Times New Roman"/>
              </a:rPr>
              <a:t>a </a:t>
            </a:r>
            <a:r>
              <a:rPr dirty="0" sz="1450" spc="-10">
                <a:latin typeface="Times New Roman"/>
                <a:cs typeface="Times New Roman"/>
              </a:rPr>
              <a:t>bonfire—and then, in </a:t>
            </a:r>
            <a:r>
              <a:rPr dirty="0" sz="1450" spc="-5">
                <a:latin typeface="Times New Roman"/>
                <a:cs typeface="Times New Roman"/>
              </a:rPr>
              <a:t>a good hour </a:t>
            </a:r>
            <a:r>
              <a:rPr dirty="0" sz="1450" spc="-10">
                <a:latin typeface="Times New Roman"/>
                <a:cs typeface="Times New Roman"/>
              </a:rPr>
              <a:t>for Dick,  slipped </a:t>
            </a:r>
            <a:r>
              <a:rPr dirty="0" sz="1450" spc="-15">
                <a:latin typeface="Times New Roman"/>
                <a:cs typeface="Times New Roman"/>
              </a:rPr>
              <a:t>off, </a:t>
            </a:r>
            <a:r>
              <a:rPr dirty="0" sz="1450" spc="-10">
                <a:latin typeface="Times New Roman"/>
                <a:cs typeface="Times New Roman"/>
              </a:rPr>
              <a:t>plumped into the moat, and was instantly</a:t>
            </a:r>
            <a:r>
              <a:rPr dirty="0" sz="1450" spc="70">
                <a:latin typeface="Times New Roman"/>
                <a:cs typeface="Times New Roman"/>
              </a:rPr>
              <a:t> </a:t>
            </a:r>
            <a:r>
              <a:rPr dirty="0" sz="1450" spc="-10">
                <a:latin typeface="Times New Roman"/>
                <a:cs typeface="Times New Roman"/>
              </a:rPr>
              <a:t>extinguished.</a:t>
            </a:r>
            <a:endParaRPr sz="1450">
              <a:latin typeface="Times New Roman"/>
              <a:cs typeface="Times New Roman"/>
            </a:endParaRPr>
          </a:p>
          <a:p>
            <a:pPr marL="12700" marR="12065">
              <a:lnSpc>
                <a:spcPts val="1730"/>
              </a:lnSpc>
              <a:spcBef>
                <a:spcPts val="570"/>
              </a:spcBef>
            </a:pPr>
            <a:r>
              <a:rPr dirty="0" sz="1450" spc="-10">
                <a:latin typeface="Times New Roman"/>
                <a:cs typeface="Times New Roman"/>
              </a:rPr>
              <a:t>It had served its purpose. The marksmen had had time to see the </a:t>
            </a:r>
            <a:r>
              <a:rPr dirty="0" sz="1450" spc="-25">
                <a:latin typeface="Times New Roman"/>
                <a:cs typeface="Times New Roman"/>
              </a:rPr>
              <a:t>willow, </a:t>
            </a:r>
            <a:r>
              <a:rPr dirty="0" sz="1450" spc="-10">
                <a:latin typeface="Times New Roman"/>
                <a:cs typeface="Times New Roman"/>
              </a:rPr>
              <a:t>and  Dick ensconced among its </a:t>
            </a:r>
            <a:r>
              <a:rPr dirty="0" sz="1450" spc="-5">
                <a:latin typeface="Times New Roman"/>
                <a:cs typeface="Times New Roman"/>
              </a:rPr>
              <a:t>boughs; </a:t>
            </a:r>
            <a:r>
              <a:rPr dirty="0" sz="1450" spc="-10">
                <a:latin typeface="Times New Roman"/>
                <a:cs typeface="Times New Roman"/>
              </a:rPr>
              <a:t>and though the lad instantly sprang higher  </a:t>
            </a:r>
            <a:r>
              <a:rPr dirty="0" sz="1450" spc="-5">
                <a:latin typeface="Times New Roman"/>
                <a:cs typeface="Times New Roman"/>
              </a:rPr>
              <a:t>up </a:t>
            </a:r>
            <a:r>
              <a:rPr dirty="0" sz="1450" spc="-10">
                <a:latin typeface="Times New Roman"/>
                <a:cs typeface="Times New Roman"/>
              </a:rPr>
              <a:t>the bank, and ran for his life, </a:t>
            </a:r>
            <a:r>
              <a:rPr dirty="0" sz="1450" spc="-5">
                <a:latin typeface="Times New Roman"/>
                <a:cs typeface="Times New Roman"/>
              </a:rPr>
              <a:t>he </a:t>
            </a:r>
            <a:r>
              <a:rPr dirty="0" sz="1450" spc="-10">
                <a:latin typeface="Times New Roman"/>
                <a:cs typeface="Times New Roman"/>
              </a:rPr>
              <a:t>was yet </a:t>
            </a:r>
            <a:r>
              <a:rPr dirty="0" sz="1450" spc="-5">
                <a:latin typeface="Times New Roman"/>
                <a:cs typeface="Times New Roman"/>
              </a:rPr>
              <a:t>not </a:t>
            </a:r>
            <a:r>
              <a:rPr dirty="0" sz="1450" spc="-10">
                <a:latin typeface="Times New Roman"/>
                <a:cs typeface="Times New Roman"/>
              </a:rPr>
              <a:t>quick enough to escape </a:t>
            </a:r>
            <a:r>
              <a:rPr dirty="0" sz="1450" spc="-5">
                <a:latin typeface="Times New Roman"/>
                <a:cs typeface="Times New Roman"/>
              </a:rPr>
              <a:t>a </a:t>
            </a:r>
            <a:r>
              <a:rPr dirty="0" sz="1450" spc="-10">
                <a:latin typeface="Times New Roman"/>
                <a:cs typeface="Times New Roman"/>
              </a:rPr>
              <a:t>shot.  An arrow struck him in the </a:t>
            </a:r>
            <a:r>
              <a:rPr dirty="0" sz="1450" spc="-15">
                <a:latin typeface="Times New Roman"/>
                <a:cs typeface="Times New Roman"/>
              </a:rPr>
              <a:t>shoulder, </a:t>
            </a:r>
            <a:r>
              <a:rPr dirty="0" sz="1450" spc="-10">
                <a:latin typeface="Times New Roman"/>
                <a:cs typeface="Times New Roman"/>
              </a:rPr>
              <a:t>another grazed his</a:t>
            </a:r>
            <a:r>
              <a:rPr dirty="0" sz="1450" spc="6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 pain </a:t>
            </a:r>
            <a:r>
              <a:rPr dirty="0" sz="1450" spc="-5">
                <a:latin typeface="Times New Roman"/>
                <a:cs typeface="Times New Roman"/>
              </a:rPr>
              <a:t>of </a:t>
            </a:r>
            <a:r>
              <a:rPr dirty="0" sz="1450" spc="-10">
                <a:latin typeface="Times New Roman"/>
                <a:cs typeface="Times New Roman"/>
              </a:rPr>
              <a:t>his wounds lent him wings; and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sooner </a:t>
            </a:r>
            <a:r>
              <a:rPr dirty="0" sz="1450" spc="-5">
                <a:latin typeface="Times New Roman"/>
                <a:cs typeface="Times New Roman"/>
              </a:rPr>
              <a:t>got upon </a:t>
            </a:r>
            <a:r>
              <a:rPr dirty="0" sz="1450" spc="-10">
                <a:latin typeface="Times New Roman"/>
                <a:cs typeface="Times New Roman"/>
              </a:rPr>
              <a:t>the  level than </a:t>
            </a:r>
            <a:r>
              <a:rPr dirty="0" sz="1450" spc="-5">
                <a:latin typeface="Times New Roman"/>
                <a:cs typeface="Times New Roman"/>
              </a:rPr>
              <a:t>he </a:t>
            </a:r>
            <a:r>
              <a:rPr dirty="0" sz="1450" spc="-10">
                <a:latin typeface="Times New Roman"/>
                <a:cs typeface="Times New Roman"/>
              </a:rPr>
              <a:t>took to his heels and ran straight before him in the dark, without  </a:t>
            </a:r>
            <a:r>
              <a:rPr dirty="0" sz="1450" spc="-5">
                <a:latin typeface="Times New Roman"/>
                <a:cs typeface="Times New Roman"/>
              </a:rPr>
              <a:t>a thought </a:t>
            </a:r>
            <a:r>
              <a:rPr dirty="0" sz="1450" spc="-10">
                <a:latin typeface="Times New Roman"/>
                <a:cs typeface="Times New Roman"/>
              </a:rPr>
              <a:t>for the direction </a:t>
            </a:r>
            <a:r>
              <a:rPr dirty="0" sz="1450" spc="-5">
                <a:latin typeface="Times New Roman"/>
                <a:cs typeface="Times New Roman"/>
              </a:rPr>
              <a:t>of </a:t>
            </a:r>
            <a:r>
              <a:rPr dirty="0" sz="1450" spc="-10">
                <a:latin typeface="Times New Roman"/>
                <a:cs typeface="Times New Roman"/>
              </a:rPr>
              <a:t>his</a:t>
            </a:r>
            <a:r>
              <a:rPr dirty="0" sz="1450" spc="10">
                <a:latin typeface="Times New Roman"/>
                <a:cs typeface="Times New Roman"/>
              </a:rPr>
              <a:t> </a:t>
            </a:r>
            <a:r>
              <a:rPr dirty="0" sz="1450" spc="-10">
                <a:latin typeface="Times New Roman"/>
                <a:cs typeface="Times New Roman"/>
              </a:rPr>
              <a:t>flight.</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few steps missiles followed him, </a:t>
            </a:r>
            <a:r>
              <a:rPr dirty="0" sz="1450" spc="-5">
                <a:latin typeface="Times New Roman"/>
                <a:cs typeface="Times New Roman"/>
              </a:rPr>
              <a:t>but </a:t>
            </a:r>
            <a:r>
              <a:rPr dirty="0" sz="1450" spc="-10">
                <a:latin typeface="Times New Roman"/>
                <a:cs typeface="Times New Roman"/>
              </a:rPr>
              <a:t>these soon ceased; and when at  length </a:t>
            </a:r>
            <a:r>
              <a:rPr dirty="0" sz="1450" spc="-5">
                <a:latin typeface="Times New Roman"/>
                <a:cs typeface="Times New Roman"/>
              </a:rPr>
              <a:t>he </a:t>
            </a:r>
            <a:r>
              <a:rPr dirty="0" sz="1450" spc="-10">
                <a:latin typeface="Times New Roman"/>
                <a:cs typeface="Times New Roman"/>
              </a:rPr>
              <a:t>came to </a:t>
            </a:r>
            <a:r>
              <a:rPr dirty="0" sz="1450" spc="-5">
                <a:latin typeface="Times New Roman"/>
                <a:cs typeface="Times New Roman"/>
              </a:rPr>
              <a:t>a </a:t>
            </a:r>
            <a:r>
              <a:rPr dirty="0" sz="1450" spc="-10">
                <a:latin typeface="Times New Roman"/>
                <a:cs typeface="Times New Roman"/>
              </a:rPr>
              <a:t>halt and looked behind, </a:t>
            </a:r>
            <a:r>
              <a:rPr dirty="0" sz="1450" spc="-5">
                <a:latin typeface="Times New Roman"/>
                <a:cs typeface="Times New Roman"/>
              </a:rPr>
              <a:t>he </a:t>
            </a:r>
            <a:r>
              <a:rPr dirty="0" sz="1450" spc="-10">
                <a:latin typeface="Times New Roman"/>
                <a:cs typeface="Times New Roman"/>
              </a:rPr>
              <a:t>was already </a:t>
            </a:r>
            <a:r>
              <a:rPr dirty="0" sz="1450" spc="-5">
                <a:latin typeface="Times New Roman"/>
                <a:cs typeface="Times New Roman"/>
              </a:rPr>
              <a:t>a good </a:t>
            </a:r>
            <a:r>
              <a:rPr dirty="0" sz="1450" spc="-10">
                <a:latin typeface="Times New Roman"/>
                <a:cs typeface="Times New Roman"/>
              </a:rPr>
              <a:t>way from  the Moat House, though </a:t>
            </a:r>
            <a:r>
              <a:rPr dirty="0" sz="1450" spc="-5">
                <a:latin typeface="Times New Roman"/>
                <a:cs typeface="Times New Roman"/>
              </a:rPr>
              <a:t>he </a:t>
            </a:r>
            <a:r>
              <a:rPr dirty="0" sz="1450" spc="-10">
                <a:latin typeface="Times New Roman"/>
                <a:cs typeface="Times New Roman"/>
              </a:rPr>
              <a:t>could still see the torches moving to and fro along  its battlements.</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He leaned against </a:t>
            </a:r>
            <a:r>
              <a:rPr dirty="0" sz="1450" spc="-5">
                <a:latin typeface="Times New Roman"/>
                <a:cs typeface="Times New Roman"/>
              </a:rPr>
              <a:t>a </a:t>
            </a:r>
            <a:r>
              <a:rPr dirty="0" sz="1450" spc="-10">
                <a:latin typeface="Times New Roman"/>
                <a:cs typeface="Times New Roman"/>
              </a:rPr>
              <a:t>tree, streaming with blood and </a:t>
            </a:r>
            <a:r>
              <a:rPr dirty="0" sz="1450" spc="-20">
                <a:latin typeface="Times New Roman"/>
                <a:cs typeface="Times New Roman"/>
              </a:rPr>
              <a:t>water, </a:t>
            </a:r>
            <a:r>
              <a:rPr dirty="0" sz="1450" spc="-10">
                <a:latin typeface="Times New Roman"/>
                <a:cs typeface="Times New Roman"/>
              </a:rPr>
              <a:t>bruised, wounded,  alone, and unarmed. For all that, </a:t>
            </a:r>
            <a:r>
              <a:rPr dirty="0" sz="1450" spc="-5">
                <a:latin typeface="Times New Roman"/>
                <a:cs typeface="Times New Roman"/>
              </a:rPr>
              <a:t>he </a:t>
            </a:r>
            <a:r>
              <a:rPr dirty="0" sz="1450" spc="-10">
                <a:latin typeface="Times New Roman"/>
                <a:cs typeface="Times New Roman"/>
              </a:rPr>
              <a:t>had saved his life for that </a:t>
            </a:r>
            <a:r>
              <a:rPr dirty="0" sz="1450" spc="-5">
                <a:latin typeface="Times New Roman"/>
                <a:cs typeface="Times New Roman"/>
              </a:rPr>
              <a:t>bout; </a:t>
            </a:r>
            <a:r>
              <a:rPr dirty="0" sz="1450" spc="-10">
                <a:latin typeface="Times New Roman"/>
                <a:cs typeface="Times New Roman"/>
              </a:rPr>
              <a:t>and though  Joanna</a:t>
            </a:r>
            <a:r>
              <a:rPr dirty="0" sz="1450" spc="35">
                <a:latin typeface="Times New Roman"/>
                <a:cs typeface="Times New Roman"/>
              </a:rPr>
              <a:t> </a:t>
            </a:r>
            <a:r>
              <a:rPr dirty="0" sz="1450" spc="-10">
                <a:latin typeface="Times New Roman"/>
                <a:cs typeface="Times New Roman"/>
              </a:rPr>
              <a:t>remained</a:t>
            </a:r>
            <a:r>
              <a:rPr dirty="0" sz="1450" spc="35">
                <a:latin typeface="Times New Roman"/>
                <a:cs typeface="Times New Roman"/>
              </a:rPr>
              <a:t> </a:t>
            </a:r>
            <a:r>
              <a:rPr dirty="0" sz="1450" spc="-10">
                <a:latin typeface="Times New Roman"/>
                <a:cs typeface="Times New Roman"/>
              </a:rPr>
              <a:t>behind</a:t>
            </a:r>
            <a:r>
              <a:rPr dirty="0" sz="1450" spc="40">
                <a:latin typeface="Times New Roman"/>
                <a:cs typeface="Times New Roman"/>
              </a:rPr>
              <a:t> </a:t>
            </a:r>
            <a:r>
              <a:rPr dirty="0" sz="1450" spc="-10">
                <a:latin typeface="Times New Roman"/>
                <a:cs typeface="Times New Roman"/>
              </a:rPr>
              <a:t>in</a:t>
            </a:r>
            <a:r>
              <a:rPr dirty="0" sz="1450" spc="35">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power</a:t>
            </a:r>
            <a:r>
              <a:rPr dirty="0" sz="1450" spc="35">
                <a:latin typeface="Times New Roman"/>
                <a:cs typeface="Times New Roman"/>
              </a:rPr>
              <a:t>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Sir</a:t>
            </a:r>
            <a:r>
              <a:rPr dirty="0" sz="1450" spc="40">
                <a:latin typeface="Times New Roman"/>
                <a:cs typeface="Times New Roman"/>
              </a:rPr>
              <a:t> </a:t>
            </a:r>
            <a:r>
              <a:rPr dirty="0" sz="1450" spc="-10">
                <a:latin typeface="Times New Roman"/>
                <a:cs typeface="Times New Roman"/>
              </a:rPr>
              <a:t>Daniel,</a:t>
            </a:r>
            <a:r>
              <a:rPr dirty="0" sz="1450" spc="35">
                <a:latin typeface="Times New Roman"/>
                <a:cs typeface="Times New Roman"/>
              </a:rPr>
              <a:t> </a:t>
            </a:r>
            <a:r>
              <a:rPr dirty="0" sz="1450" spc="-5">
                <a:latin typeface="Times New Roman"/>
                <a:cs typeface="Times New Roman"/>
              </a:rPr>
              <a:t>he</a:t>
            </a:r>
            <a:r>
              <a:rPr dirty="0" sz="1450" spc="40">
                <a:latin typeface="Times New Roman"/>
                <a:cs typeface="Times New Roman"/>
              </a:rPr>
              <a:t> </a:t>
            </a:r>
            <a:r>
              <a:rPr dirty="0" sz="1450" spc="-10">
                <a:latin typeface="Times New Roman"/>
                <a:cs typeface="Times New Roman"/>
              </a:rPr>
              <a:t>neither</a:t>
            </a:r>
            <a:r>
              <a:rPr dirty="0" sz="1450" spc="35">
                <a:latin typeface="Times New Roman"/>
                <a:cs typeface="Times New Roman"/>
              </a:rPr>
              <a:t> </a:t>
            </a:r>
            <a:r>
              <a:rPr dirty="0" sz="1450" spc="-10">
                <a:latin typeface="Times New Roman"/>
                <a:cs typeface="Times New Roman"/>
              </a:rPr>
              <a:t>blamed</a:t>
            </a:r>
            <a:r>
              <a:rPr dirty="0" sz="1450" spc="35">
                <a:latin typeface="Times New Roman"/>
                <a:cs typeface="Times New Roman"/>
              </a:rPr>
              <a:t> </a:t>
            </a:r>
            <a:r>
              <a:rPr dirty="0" sz="1450" spc="-10">
                <a:latin typeface="Times New Roman"/>
                <a:cs typeface="Times New Roman"/>
              </a:rPr>
              <a:t>himself</a:t>
            </a:r>
            <a:endParaRPr sz="145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7194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for an accident that it had been beyond his power to prevent, </a:t>
            </a:r>
            <a:r>
              <a:rPr dirty="0" sz="1450" spc="-5">
                <a:latin typeface="Times New Roman"/>
                <a:cs typeface="Times New Roman"/>
              </a:rPr>
              <a:t>nor </a:t>
            </a:r>
            <a:r>
              <a:rPr dirty="0" sz="1450" spc="-10">
                <a:latin typeface="Times New Roman"/>
                <a:cs typeface="Times New Roman"/>
              </a:rPr>
              <a:t>did </a:t>
            </a:r>
            <a:r>
              <a:rPr dirty="0" sz="1450" spc="-5">
                <a:latin typeface="Times New Roman"/>
                <a:cs typeface="Times New Roman"/>
              </a:rPr>
              <a:t>he </a:t>
            </a:r>
            <a:r>
              <a:rPr dirty="0" sz="1450" spc="-10">
                <a:latin typeface="Times New Roman"/>
                <a:cs typeface="Times New Roman"/>
              </a:rPr>
              <a:t>augur  any fatal consequences to the girl herself. Sir Daniel was cruel, </a:t>
            </a:r>
            <a:r>
              <a:rPr dirty="0" sz="1450" spc="-5">
                <a:latin typeface="Times New Roman"/>
                <a:cs typeface="Times New Roman"/>
              </a:rPr>
              <a:t>but 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likely to </a:t>
            </a:r>
            <a:r>
              <a:rPr dirty="0" sz="1450" spc="-5">
                <a:latin typeface="Times New Roman"/>
                <a:cs typeface="Times New Roman"/>
              </a:rPr>
              <a:t>be </a:t>
            </a:r>
            <a:r>
              <a:rPr dirty="0" sz="1450" spc="-10">
                <a:latin typeface="Times New Roman"/>
                <a:cs typeface="Times New Roman"/>
              </a:rPr>
              <a:t>cruel to </a:t>
            </a:r>
            <a:r>
              <a:rPr dirty="0" sz="1450" spc="-5">
                <a:latin typeface="Times New Roman"/>
                <a:cs typeface="Times New Roman"/>
              </a:rPr>
              <a:t>a young </a:t>
            </a:r>
            <a:r>
              <a:rPr dirty="0" sz="1450" spc="-10">
                <a:latin typeface="Times New Roman"/>
                <a:cs typeface="Times New Roman"/>
              </a:rPr>
              <a:t>gentlewoman who had other protectors, willing  and able to bring him to account. It was more probable </a:t>
            </a:r>
            <a:r>
              <a:rPr dirty="0" sz="1450" spc="-5">
                <a:latin typeface="Times New Roman"/>
                <a:cs typeface="Times New Roman"/>
              </a:rPr>
              <a:t>he </a:t>
            </a:r>
            <a:r>
              <a:rPr dirty="0" sz="1450" spc="-10">
                <a:latin typeface="Times New Roman"/>
                <a:cs typeface="Times New Roman"/>
              </a:rPr>
              <a:t>would make haste to  marry her to some friend </a:t>
            </a:r>
            <a:r>
              <a:rPr dirty="0" sz="1450" spc="-5">
                <a:latin typeface="Times New Roman"/>
                <a:cs typeface="Times New Roman"/>
              </a:rPr>
              <a:t>of </a:t>
            </a:r>
            <a:r>
              <a:rPr dirty="0" sz="1450" spc="-10">
                <a:latin typeface="Times New Roman"/>
                <a:cs typeface="Times New Roman"/>
              </a:rPr>
              <a:t>his</a:t>
            </a:r>
            <a:r>
              <a:rPr dirty="0" sz="1450" spc="15">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12700" marR="8255">
              <a:lnSpc>
                <a:spcPts val="1730"/>
              </a:lnSpc>
              <a:spcBef>
                <a:spcPts val="570"/>
              </a:spcBef>
            </a:pPr>
            <a:r>
              <a:rPr dirty="0" sz="1450" spc="-25">
                <a:latin typeface="Times New Roman"/>
                <a:cs typeface="Times New Roman"/>
              </a:rPr>
              <a:t>“Well,” </a:t>
            </a:r>
            <a:r>
              <a:rPr dirty="0" sz="1450" spc="-5">
                <a:latin typeface="Times New Roman"/>
                <a:cs typeface="Times New Roman"/>
              </a:rPr>
              <a:t>thought </a:t>
            </a:r>
            <a:r>
              <a:rPr dirty="0" sz="1450" spc="-10">
                <a:latin typeface="Times New Roman"/>
                <a:cs typeface="Times New Roman"/>
              </a:rPr>
              <a:t>Dick, “between then and now </a:t>
            </a:r>
            <a:r>
              <a:rPr dirty="0" sz="1450" spc="-5">
                <a:latin typeface="Times New Roman"/>
                <a:cs typeface="Times New Roman"/>
              </a:rPr>
              <a:t>I </a:t>
            </a:r>
            <a:r>
              <a:rPr dirty="0" sz="1450" spc="-10">
                <a:latin typeface="Times New Roman"/>
                <a:cs typeface="Times New Roman"/>
              </a:rPr>
              <a:t>will find me the means to  bring that traitor under; for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by </a:t>
            </a:r>
            <a:r>
              <a:rPr dirty="0" sz="1450" spc="-10">
                <a:latin typeface="Times New Roman"/>
                <a:cs typeface="Times New Roman"/>
              </a:rPr>
              <a:t>the mass, that </a:t>
            </a:r>
            <a:r>
              <a:rPr dirty="0" sz="1450" spc="-5">
                <a:latin typeface="Times New Roman"/>
                <a:cs typeface="Times New Roman"/>
              </a:rPr>
              <a:t>I be </a:t>
            </a:r>
            <a:r>
              <a:rPr dirty="0" sz="1450" spc="-10">
                <a:latin typeface="Times New Roman"/>
                <a:cs typeface="Times New Roman"/>
              </a:rPr>
              <a:t>now absolved from  any gratitude </a:t>
            </a:r>
            <a:r>
              <a:rPr dirty="0" sz="1450" spc="-5">
                <a:latin typeface="Times New Roman"/>
                <a:cs typeface="Times New Roman"/>
              </a:rPr>
              <a:t>or </a:t>
            </a:r>
            <a:r>
              <a:rPr dirty="0" sz="1450" spc="-10">
                <a:latin typeface="Times New Roman"/>
                <a:cs typeface="Times New Roman"/>
              </a:rPr>
              <a:t>obligation; and when war is open, there is </a:t>
            </a:r>
            <a:r>
              <a:rPr dirty="0" sz="1450" spc="-5">
                <a:latin typeface="Times New Roman"/>
                <a:cs typeface="Times New Roman"/>
              </a:rPr>
              <a:t>a </a:t>
            </a:r>
            <a:r>
              <a:rPr dirty="0" sz="1450" spc="-10">
                <a:latin typeface="Times New Roman"/>
                <a:cs typeface="Times New Roman"/>
              </a:rPr>
              <a:t>fair chance for  all.”</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In the meanwhile, here </a:t>
            </a:r>
            <a:r>
              <a:rPr dirty="0" sz="1450" spc="-5">
                <a:latin typeface="Times New Roman"/>
                <a:cs typeface="Times New Roman"/>
              </a:rPr>
              <a:t>he </a:t>
            </a:r>
            <a:r>
              <a:rPr dirty="0" sz="1450" spc="-10">
                <a:latin typeface="Times New Roman"/>
                <a:cs typeface="Times New Roman"/>
              </a:rPr>
              <a:t>was in </a:t>
            </a:r>
            <a:r>
              <a:rPr dirty="0" sz="1450" spc="-5">
                <a:latin typeface="Times New Roman"/>
                <a:cs typeface="Times New Roman"/>
              </a:rPr>
              <a:t>a </a:t>
            </a:r>
            <a:r>
              <a:rPr dirty="0" sz="1450" spc="-10">
                <a:latin typeface="Times New Roman"/>
                <a:cs typeface="Times New Roman"/>
              </a:rPr>
              <a:t>sore</a:t>
            </a:r>
            <a:r>
              <a:rPr dirty="0" sz="1450" spc="25">
                <a:latin typeface="Times New Roman"/>
                <a:cs typeface="Times New Roman"/>
              </a:rPr>
              <a:t> </a:t>
            </a:r>
            <a:r>
              <a:rPr dirty="0" sz="1450" spc="-10">
                <a:latin typeface="Times New Roman"/>
                <a:cs typeface="Times New Roman"/>
              </a:rPr>
              <a:t>plight.</a:t>
            </a:r>
            <a:endParaRPr sz="1450">
              <a:latin typeface="Times New Roman"/>
              <a:cs typeface="Times New Roman"/>
            </a:endParaRPr>
          </a:p>
          <a:p>
            <a:pPr algn="just" marL="12700" marR="6350">
              <a:lnSpc>
                <a:spcPts val="1730"/>
              </a:lnSpc>
              <a:spcBef>
                <a:spcPts val="635"/>
              </a:spcBef>
            </a:pPr>
            <a:r>
              <a:rPr dirty="0" sz="1450" spc="-10">
                <a:latin typeface="Times New Roman"/>
                <a:cs typeface="Times New Roman"/>
              </a:rPr>
              <a:t>For some little way farther </a:t>
            </a:r>
            <a:r>
              <a:rPr dirty="0" sz="1450" spc="-5">
                <a:latin typeface="Times New Roman"/>
                <a:cs typeface="Times New Roman"/>
              </a:rPr>
              <a:t>he </a:t>
            </a:r>
            <a:r>
              <a:rPr dirty="0" sz="1450" spc="-10">
                <a:latin typeface="Times New Roman"/>
                <a:cs typeface="Times New Roman"/>
              </a:rPr>
              <a:t>struggled forward through the forest; </a:t>
            </a:r>
            <a:r>
              <a:rPr dirty="0" sz="1450" spc="-5">
                <a:latin typeface="Times New Roman"/>
                <a:cs typeface="Times New Roman"/>
              </a:rPr>
              <a:t>but </a:t>
            </a:r>
            <a:r>
              <a:rPr dirty="0" sz="1450" spc="-10">
                <a:latin typeface="Times New Roman"/>
                <a:cs typeface="Times New Roman"/>
              </a:rPr>
              <a:t>what  with the pain </a:t>
            </a:r>
            <a:r>
              <a:rPr dirty="0" sz="1450" spc="-5">
                <a:latin typeface="Times New Roman"/>
                <a:cs typeface="Times New Roman"/>
              </a:rPr>
              <a:t>of </a:t>
            </a:r>
            <a:r>
              <a:rPr dirty="0" sz="1450" spc="-10">
                <a:latin typeface="Times New Roman"/>
                <a:cs typeface="Times New Roman"/>
              </a:rPr>
              <a:t>his wounds, the darkness </a:t>
            </a:r>
            <a:r>
              <a:rPr dirty="0" sz="1450" spc="-5">
                <a:latin typeface="Times New Roman"/>
                <a:cs typeface="Times New Roman"/>
              </a:rPr>
              <a:t>of </a:t>
            </a:r>
            <a:r>
              <a:rPr dirty="0" sz="1450" spc="-10">
                <a:latin typeface="Times New Roman"/>
                <a:cs typeface="Times New Roman"/>
              </a:rPr>
              <a:t>the night, and the extreme  uneasiness and confusion </a:t>
            </a:r>
            <a:r>
              <a:rPr dirty="0" sz="1450" spc="-5">
                <a:latin typeface="Times New Roman"/>
                <a:cs typeface="Times New Roman"/>
              </a:rPr>
              <a:t>of </a:t>
            </a:r>
            <a:r>
              <a:rPr dirty="0" sz="1450" spc="-10">
                <a:latin typeface="Times New Roman"/>
                <a:cs typeface="Times New Roman"/>
              </a:rPr>
              <a:t>his mind, </a:t>
            </a:r>
            <a:r>
              <a:rPr dirty="0" sz="1450" spc="-5">
                <a:latin typeface="Times New Roman"/>
                <a:cs typeface="Times New Roman"/>
              </a:rPr>
              <a:t>he </a:t>
            </a:r>
            <a:r>
              <a:rPr dirty="0" sz="1450" spc="-10">
                <a:latin typeface="Times New Roman"/>
                <a:cs typeface="Times New Roman"/>
              </a:rPr>
              <a:t>soon became equally unable to guide  himself </a:t>
            </a:r>
            <a:r>
              <a:rPr dirty="0" sz="1450" spc="-5">
                <a:latin typeface="Times New Roman"/>
                <a:cs typeface="Times New Roman"/>
              </a:rPr>
              <a:t>or </a:t>
            </a:r>
            <a:r>
              <a:rPr dirty="0" sz="1450" spc="-10">
                <a:latin typeface="Times New Roman"/>
                <a:cs typeface="Times New Roman"/>
              </a:rPr>
              <a:t>to continue to push through the close undergrowth, and </a:t>
            </a:r>
            <a:r>
              <a:rPr dirty="0" sz="1450" spc="-5">
                <a:latin typeface="Times New Roman"/>
                <a:cs typeface="Times New Roman"/>
              </a:rPr>
              <a:t>he </a:t>
            </a:r>
            <a:r>
              <a:rPr dirty="0" sz="1450" spc="-10">
                <a:latin typeface="Times New Roman"/>
                <a:cs typeface="Times New Roman"/>
              </a:rPr>
              <a:t>was fain  at length to sit down and lean his back against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tree.</a:t>
            </a:r>
            <a:endParaRPr sz="1450">
              <a:latin typeface="Times New Roman"/>
              <a:cs typeface="Times New Roman"/>
            </a:endParaRPr>
          </a:p>
          <a:p>
            <a:pPr marL="12700" marR="5080">
              <a:lnSpc>
                <a:spcPts val="1730"/>
              </a:lnSpc>
              <a:spcBef>
                <a:spcPts val="565"/>
              </a:spcBef>
            </a:pP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awoke from something betwixt sleep and swooning, the grey </a:t>
            </a:r>
            <a:r>
              <a:rPr dirty="0" sz="1450" spc="-5">
                <a:latin typeface="Times New Roman"/>
                <a:cs typeface="Times New Roman"/>
              </a:rPr>
              <a:t>of </a:t>
            </a:r>
            <a:r>
              <a:rPr dirty="0" sz="1450" spc="-10">
                <a:latin typeface="Times New Roman"/>
                <a:cs typeface="Times New Roman"/>
              </a:rPr>
              <a:t>the  morning had begun to take the place </a:t>
            </a:r>
            <a:r>
              <a:rPr dirty="0" sz="1450" spc="-5">
                <a:latin typeface="Times New Roman"/>
                <a:cs typeface="Times New Roman"/>
              </a:rPr>
              <a:t>of </a:t>
            </a:r>
            <a:r>
              <a:rPr dirty="0" sz="1450" spc="-10">
                <a:latin typeface="Times New Roman"/>
                <a:cs typeface="Times New Roman"/>
              </a:rPr>
              <a:t>night. A little chilly breeze was  bustling among the trees, and as </a:t>
            </a:r>
            <a:r>
              <a:rPr dirty="0" sz="1450" spc="-5">
                <a:latin typeface="Times New Roman"/>
                <a:cs typeface="Times New Roman"/>
              </a:rPr>
              <a:t>he </a:t>
            </a:r>
            <a:r>
              <a:rPr dirty="0" sz="1450" spc="-10">
                <a:latin typeface="Times New Roman"/>
                <a:cs typeface="Times New Roman"/>
              </a:rPr>
              <a:t>still sat staring before him, only half  awake, </a:t>
            </a:r>
            <a:r>
              <a:rPr dirty="0" sz="1450" spc="-5">
                <a:latin typeface="Times New Roman"/>
                <a:cs typeface="Times New Roman"/>
              </a:rPr>
              <a:t>he </a:t>
            </a:r>
            <a:r>
              <a:rPr dirty="0" sz="1450" spc="-10">
                <a:latin typeface="Times New Roman"/>
                <a:cs typeface="Times New Roman"/>
              </a:rPr>
              <a:t>became aware </a:t>
            </a:r>
            <a:r>
              <a:rPr dirty="0" sz="1450" spc="-5">
                <a:latin typeface="Times New Roman"/>
                <a:cs typeface="Times New Roman"/>
              </a:rPr>
              <a:t>of </a:t>
            </a:r>
            <a:r>
              <a:rPr dirty="0" sz="1450" spc="-10">
                <a:latin typeface="Times New Roman"/>
                <a:cs typeface="Times New Roman"/>
              </a:rPr>
              <a:t>something dark that swung to and fro among the  branches, some hundred yards in front </a:t>
            </a:r>
            <a:r>
              <a:rPr dirty="0" sz="1450" spc="-5">
                <a:latin typeface="Times New Roman"/>
                <a:cs typeface="Times New Roman"/>
              </a:rPr>
              <a:t>of </a:t>
            </a:r>
            <a:r>
              <a:rPr dirty="0" sz="1450" spc="-10">
                <a:latin typeface="Times New Roman"/>
                <a:cs typeface="Times New Roman"/>
              </a:rPr>
              <a:t>him. The progressive brightening </a:t>
            </a:r>
            <a:r>
              <a:rPr dirty="0" sz="1450" spc="-5">
                <a:latin typeface="Times New Roman"/>
                <a:cs typeface="Times New Roman"/>
              </a:rPr>
              <a:t>of  </a:t>
            </a:r>
            <a:r>
              <a:rPr dirty="0" sz="1450" spc="-10">
                <a:latin typeface="Times New Roman"/>
                <a:cs typeface="Times New Roman"/>
              </a:rPr>
              <a:t>the day and the return </a:t>
            </a:r>
            <a:r>
              <a:rPr dirty="0" sz="1450" spc="-5">
                <a:latin typeface="Times New Roman"/>
                <a:cs typeface="Times New Roman"/>
              </a:rPr>
              <a:t>of </a:t>
            </a:r>
            <a:r>
              <a:rPr dirty="0" sz="1450" spc="-10">
                <a:latin typeface="Times New Roman"/>
                <a:cs typeface="Times New Roman"/>
              </a:rPr>
              <a:t>his own senses at last enabled him to recognise the  object. It was </a:t>
            </a:r>
            <a:r>
              <a:rPr dirty="0" sz="1450" spc="-5">
                <a:latin typeface="Times New Roman"/>
                <a:cs typeface="Times New Roman"/>
              </a:rPr>
              <a:t>a </a:t>
            </a:r>
            <a:r>
              <a:rPr dirty="0" sz="1450" spc="-10">
                <a:latin typeface="Times New Roman"/>
                <a:cs typeface="Times New Roman"/>
              </a:rPr>
              <a:t>man hanging from the </a:t>
            </a:r>
            <a:r>
              <a:rPr dirty="0" sz="1450" spc="-5">
                <a:latin typeface="Times New Roman"/>
                <a:cs typeface="Times New Roman"/>
              </a:rPr>
              <a:t>bough of a </a:t>
            </a:r>
            <a:r>
              <a:rPr dirty="0" sz="1450" spc="-10">
                <a:latin typeface="Times New Roman"/>
                <a:cs typeface="Times New Roman"/>
              </a:rPr>
              <a:t>tall oak. His head had fallen  forward </a:t>
            </a:r>
            <a:r>
              <a:rPr dirty="0" sz="1450" spc="-5">
                <a:latin typeface="Times New Roman"/>
                <a:cs typeface="Times New Roman"/>
              </a:rPr>
              <a:t>on </a:t>
            </a:r>
            <a:r>
              <a:rPr dirty="0" sz="1450" spc="-10">
                <a:latin typeface="Times New Roman"/>
                <a:cs typeface="Times New Roman"/>
              </a:rPr>
              <a:t>his breast; </a:t>
            </a:r>
            <a:r>
              <a:rPr dirty="0" sz="1450" spc="-5">
                <a:latin typeface="Times New Roman"/>
                <a:cs typeface="Times New Roman"/>
              </a:rPr>
              <a:t>but </a:t>
            </a:r>
            <a:r>
              <a:rPr dirty="0" sz="1450" spc="-10">
                <a:latin typeface="Times New Roman"/>
                <a:cs typeface="Times New Roman"/>
              </a:rPr>
              <a:t>at every stronger </a:t>
            </a:r>
            <a:r>
              <a:rPr dirty="0" sz="1450" spc="-15">
                <a:latin typeface="Times New Roman"/>
                <a:cs typeface="Times New Roman"/>
              </a:rPr>
              <a:t>puff </a:t>
            </a:r>
            <a:r>
              <a:rPr dirty="0" sz="1450" spc="-5">
                <a:latin typeface="Times New Roman"/>
                <a:cs typeface="Times New Roman"/>
              </a:rPr>
              <a:t>of </a:t>
            </a:r>
            <a:r>
              <a:rPr dirty="0" sz="1450" spc="-10">
                <a:latin typeface="Times New Roman"/>
                <a:cs typeface="Times New Roman"/>
              </a:rPr>
              <a:t>wind his </a:t>
            </a:r>
            <a:r>
              <a:rPr dirty="0" sz="1450" spc="-5">
                <a:latin typeface="Times New Roman"/>
                <a:cs typeface="Times New Roman"/>
              </a:rPr>
              <a:t>body </a:t>
            </a:r>
            <a:r>
              <a:rPr dirty="0" sz="1450" spc="-10">
                <a:latin typeface="Times New Roman"/>
                <a:cs typeface="Times New Roman"/>
              </a:rPr>
              <a:t>span round  and </a:t>
            </a:r>
            <a:r>
              <a:rPr dirty="0" sz="1450" spc="-5">
                <a:latin typeface="Times New Roman"/>
                <a:cs typeface="Times New Roman"/>
              </a:rPr>
              <a:t>round, </a:t>
            </a:r>
            <a:r>
              <a:rPr dirty="0" sz="1450" spc="-10">
                <a:latin typeface="Times New Roman"/>
                <a:cs typeface="Times New Roman"/>
              </a:rPr>
              <a:t>and his legs and arms tossed, like some ridiculous</a:t>
            </a:r>
            <a:r>
              <a:rPr dirty="0" sz="1450" spc="90">
                <a:latin typeface="Times New Roman"/>
                <a:cs typeface="Times New Roman"/>
              </a:rPr>
              <a:t> </a:t>
            </a:r>
            <a:r>
              <a:rPr dirty="0" sz="1450" spc="-10">
                <a:latin typeface="Times New Roman"/>
                <a:cs typeface="Times New Roman"/>
              </a:rPr>
              <a:t>plaything.</a:t>
            </a:r>
            <a:endParaRPr sz="1450">
              <a:latin typeface="Times New Roman"/>
              <a:cs typeface="Times New Roman"/>
            </a:endParaRPr>
          </a:p>
          <a:p>
            <a:pPr marL="12700" marR="9525">
              <a:lnSpc>
                <a:spcPts val="1730"/>
              </a:lnSpc>
              <a:spcBef>
                <a:spcPts val="565"/>
              </a:spcBef>
            </a:pPr>
            <a:r>
              <a:rPr dirty="0" sz="1450" spc="-10">
                <a:latin typeface="Times New Roman"/>
                <a:cs typeface="Times New Roman"/>
              </a:rPr>
              <a:t>Dick clambered to his feet, and, staggering and leaning </a:t>
            </a:r>
            <a:r>
              <a:rPr dirty="0" sz="1450" spc="-5">
                <a:latin typeface="Times New Roman"/>
                <a:cs typeface="Times New Roman"/>
              </a:rPr>
              <a:t>on </a:t>
            </a:r>
            <a:r>
              <a:rPr dirty="0" sz="1450" spc="-10">
                <a:latin typeface="Times New Roman"/>
                <a:cs typeface="Times New Roman"/>
              </a:rPr>
              <a:t>the tree-trunks as  </a:t>
            </a:r>
            <a:r>
              <a:rPr dirty="0" sz="1450" spc="-5">
                <a:latin typeface="Times New Roman"/>
                <a:cs typeface="Times New Roman"/>
              </a:rPr>
              <a:t>he </a:t>
            </a:r>
            <a:r>
              <a:rPr dirty="0" sz="1450" spc="-10">
                <a:latin typeface="Times New Roman"/>
                <a:cs typeface="Times New Roman"/>
              </a:rPr>
              <a:t>went, drew near to this grim</a:t>
            </a:r>
            <a:r>
              <a:rPr dirty="0" sz="1450" spc="20">
                <a:latin typeface="Times New Roman"/>
                <a:cs typeface="Times New Roman"/>
              </a:rPr>
              <a:t> </a:t>
            </a:r>
            <a:r>
              <a:rPr dirty="0" sz="1450" spc="-10">
                <a:latin typeface="Times New Roman"/>
                <a:cs typeface="Times New Roman"/>
              </a:rPr>
              <a:t>object.</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The </a:t>
            </a:r>
            <a:r>
              <a:rPr dirty="0" sz="1450" spc="-5">
                <a:latin typeface="Times New Roman"/>
                <a:cs typeface="Times New Roman"/>
              </a:rPr>
              <a:t>bough </a:t>
            </a:r>
            <a:r>
              <a:rPr dirty="0" sz="1450" spc="-10">
                <a:latin typeface="Times New Roman"/>
                <a:cs typeface="Times New Roman"/>
              </a:rPr>
              <a:t>was perhaps twenty feet above the </a:t>
            </a:r>
            <a:r>
              <a:rPr dirty="0" sz="1450" spc="-5">
                <a:latin typeface="Times New Roman"/>
                <a:cs typeface="Times New Roman"/>
              </a:rPr>
              <a:t>ground, </a:t>
            </a:r>
            <a:r>
              <a:rPr dirty="0" sz="1450" spc="-10">
                <a:latin typeface="Times New Roman"/>
                <a:cs typeface="Times New Roman"/>
              </a:rPr>
              <a:t>and the </a:t>
            </a:r>
            <a:r>
              <a:rPr dirty="0" sz="1450" spc="-5">
                <a:latin typeface="Times New Roman"/>
                <a:cs typeface="Times New Roman"/>
              </a:rPr>
              <a:t>poor </a:t>
            </a:r>
            <a:r>
              <a:rPr dirty="0" sz="1450" spc="-10">
                <a:latin typeface="Times New Roman"/>
                <a:cs typeface="Times New Roman"/>
              </a:rPr>
              <a:t>fellow had  been drawn </a:t>
            </a:r>
            <a:r>
              <a:rPr dirty="0" sz="1450" spc="-5">
                <a:latin typeface="Times New Roman"/>
                <a:cs typeface="Times New Roman"/>
              </a:rPr>
              <a:t>up </a:t>
            </a:r>
            <a:r>
              <a:rPr dirty="0" sz="1450" spc="-10">
                <a:latin typeface="Times New Roman"/>
                <a:cs typeface="Times New Roman"/>
              </a:rPr>
              <a:t>so high </a:t>
            </a:r>
            <a:r>
              <a:rPr dirty="0" sz="1450" spc="-5">
                <a:latin typeface="Times New Roman"/>
                <a:cs typeface="Times New Roman"/>
              </a:rPr>
              <a:t>by </a:t>
            </a:r>
            <a:r>
              <a:rPr dirty="0" sz="1450" spc="-10">
                <a:latin typeface="Times New Roman"/>
                <a:cs typeface="Times New Roman"/>
              </a:rPr>
              <a:t>his executioners that his </a:t>
            </a:r>
            <a:r>
              <a:rPr dirty="0" sz="1450" spc="-5">
                <a:latin typeface="Times New Roman"/>
                <a:cs typeface="Times New Roman"/>
              </a:rPr>
              <a:t>boots </a:t>
            </a:r>
            <a:r>
              <a:rPr dirty="0" sz="1450" spc="-10">
                <a:latin typeface="Times New Roman"/>
                <a:cs typeface="Times New Roman"/>
              </a:rPr>
              <a:t>swung clear above  </a:t>
            </a:r>
            <a:r>
              <a:rPr dirty="0" sz="1450" spc="-25">
                <a:latin typeface="Times New Roman"/>
                <a:cs typeface="Times New Roman"/>
              </a:rPr>
              <a:t>Dick’s </a:t>
            </a:r>
            <a:r>
              <a:rPr dirty="0" sz="1450" spc="-10">
                <a:latin typeface="Times New Roman"/>
                <a:cs typeface="Times New Roman"/>
              </a:rPr>
              <a:t>reach; and as his </a:t>
            </a:r>
            <a:r>
              <a:rPr dirty="0" sz="1450" spc="-5">
                <a:latin typeface="Times New Roman"/>
                <a:cs typeface="Times New Roman"/>
              </a:rPr>
              <a:t>hood </a:t>
            </a:r>
            <a:r>
              <a:rPr dirty="0" sz="1450" spc="-10">
                <a:latin typeface="Times New Roman"/>
                <a:cs typeface="Times New Roman"/>
              </a:rPr>
              <a:t>had been drawn over his face, it was impossible  to recognise the</a:t>
            </a:r>
            <a:r>
              <a:rPr dirty="0" sz="145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Dick looked about him right and left; and at last </a:t>
            </a:r>
            <a:r>
              <a:rPr dirty="0" sz="1450" spc="-5">
                <a:latin typeface="Times New Roman"/>
                <a:cs typeface="Times New Roman"/>
              </a:rPr>
              <a:t>he </a:t>
            </a:r>
            <a:r>
              <a:rPr dirty="0" sz="1450" spc="-10">
                <a:latin typeface="Times New Roman"/>
                <a:cs typeface="Times New Roman"/>
              </a:rPr>
              <a:t>perceived that the other  end </a:t>
            </a:r>
            <a:r>
              <a:rPr dirty="0" sz="1450" spc="-5">
                <a:latin typeface="Times New Roman"/>
                <a:cs typeface="Times New Roman"/>
              </a:rPr>
              <a:t>of </a:t>
            </a:r>
            <a:r>
              <a:rPr dirty="0" sz="1450" spc="-10">
                <a:latin typeface="Times New Roman"/>
                <a:cs typeface="Times New Roman"/>
              </a:rPr>
              <a:t>the cord had been made fast to the trunk </a:t>
            </a:r>
            <a:r>
              <a:rPr dirty="0" sz="1450" spc="-5">
                <a:latin typeface="Times New Roman"/>
                <a:cs typeface="Times New Roman"/>
              </a:rPr>
              <a:t>of a </a:t>
            </a:r>
            <a:r>
              <a:rPr dirty="0" sz="1450" spc="-10">
                <a:latin typeface="Times New Roman"/>
                <a:cs typeface="Times New Roman"/>
              </a:rPr>
              <a:t>little hawthorn which  </a:t>
            </a:r>
            <a:r>
              <a:rPr dirty="0" sz="1450" spc="-30">
                <a:latin typeface="Times New Roman"/>
                <a:cs typeface="Times New Roman"/>
              </a:rPr>
              <a:t>grew, </a:t>
            </a:r>
            <a:r>
              <a:rPr dirty="0" sz="1450" spc="-10">
                <a:latin typeface="Times New Roman"/>
                <a:cs typeface="Times New Roman"/>
              </a:rPr>
              <a:t>thick with blossom, under the lofty arcade </a:t>
            </a:r>
            <a:r>
              <a:rPr dirty="0" sz="1450" spc="-5">
                <a:latin typeface="Times New Roman"/>
                <a:cs typeface="Times New Roman"/>
              </a:rPr>
              <a:t>of </a:t>
            </a:r>
            <a:r>
              <a:rPr dirty="0" sz="1450" spc="-10">
                <a:latin typeface="Times New Roman"/>
                <a:cs typeface="Times New Roman"/>
              </a:rPr>
              <a:t>the oak. </a:t>
            </a:r>
            <a:r>
              <a:rPr dirty="0" sz="1450" spc="-25">
                <a:latin typeface="Times New Roman"/>
                <a:cs typeface="Times New Roman"/>
              </a:rPr>
              <a:t>With </a:t>
            </a:r>
            <a:r>
              <a:rPr dirty="0" sz="1450" spc="-10">
                <a:latin typeface="Times New Roman"/>
                <a:cs typeface="Times New Roman"/>
              </a:rPr>
              <a:t>his </a:t>
            </a:r>
            <a:r>
              <a:rPr dirty="0" sz="1450" spc="-15">
                <a:latin typeface="Times New Roman"/>
                <a:cs typeface="Times New Roman"/>
              </a:rPr>
              <a:t>dagger,  </a:t>
            </a:r>
            <a:r>
              <a:rPr dirty="0" sz="1450" spc="-10">
                <a:latin typeface="Times New Roman"/>
                <a:cs typeface="Times New Roman"/>
              </a:rPr>
              <a:t>which alone remained to him </a:t>
            </a:r>
            <a:r>
              <a:rPr dirty="0" sz="1450" spc="-5">
                <a:latin typeface="Times New Roman"/>
                <a:cs typeface="Times New Roman"/>
              </a:rPr>
              <a:t>of </a:t>
            </a:r>
            <a:r>
              <a:rPr dirty="0" sz="1450" spc="-10">
                <a:latin typeface="Times New Roman"/>
                <a:cs typeface="Times New Roman"/>
              </a:rPr>
              <a:t>all his arms, </a:t>
            </a:r>
            <a:r>
              <a:rPr dirty="0" sz="1450" spc="-5">
                <a:latin typeface="Times New Roman"/>
                <a:cs typeface="Times New Roman"/>
              </a:rPr>
              <a:t>young </a:t>
            </a:r>
            <a:r>
              <a:rPr dirty="0" sz="1450" spc="-10">
                <a:latin typeface="Times New Roman"/>
                <a:cs typeface="Times New Roman"/>
              </a:rPr>
              <a:t>Shelton severed the rope,  and </a:t>
            </a:r>
            <a:r>
              <a:rPr dirty="0" sz="1450" spc="-20">
                <a:latin typeface="Times New Roman"/>
                <a:cs typeface="Times New Roman"/>
              </a:rPr>
              <a:t>instantly,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dead thump, the corpse fell in </a:t>
            </a:r>
            <a:r>
              <a:rPr dirty="0" sz="1450" spc="-5">
                <a:latin typeface="Times New Roman"/>
                <a:cs typeface="Times New Roman"/>
              </a:rPr>
              <a:t>a </a:t>
            </a:r>
            <a:r>
              <a:rPr dirty="0" sz="1450" spc="-10">
                <a:latin typeface="Times New Roman"/>
                <a:cs typeface="Times New Roman"/>
              </a:rPr>
              <a:t>heap </a:t>
            </a:r>
            <a:r>
              <a:rPr dirty="0" sz="1450" spc="-5">
                <a:latin typeface="Times New Roman"/>
                <a:cs typeface="Times New Roman"/>
              </a:rPr>
              <a:t>upon </a:t>
            </a:r>
            <a:r>
              <a:rPr dirty="0" sz="1450" spc="-10">
                <a:latin typeface="Times New Roman"/>
                <a:cs typeface="Times New Roman"/>
              </a:rPr>
              <a:t>the</a:t>
            </a:r>
            <a:r>
              <a:rPr dirty="0" sz="1450" spc="110">
                <a:latin typeface="Times New Roman"/>
                <a:cs typeface="Times New Roman"/>
              </a:rPr>
              <a:t> </a:t>
            </a:r>
            <a:r>
              <a:rPr dirty="0" sz="1450" spc="-5">
                <a:latin typeface="Times New Roman"/>
                <a:cs typeface="Times New Roman"/>
              </a:rPr>
              <a:t>ground.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Dick raised the </a:t>
            </a:r>
            <a:r>
              <a:rPr dirty="0" sz="1450" spc="-5">
                <a:latin typeface="Times New Roman"/>
                <a:cs typeface="Times New Roman"/>
              </a:rPr>
              <a:t>hood; </a:t>
            </a:r>
            <a:r>
              <a:rPr dirty="0" sz="1450" spc="-10">
                <a:latin typeface="Times New Roman"/>
                <a:cs typeface="Times New Roman"/>
              </a:rPr>
              <a:t>it was Throgmorton, Sir </a:t>
            </a:r>
            <a:r>
              <a:rPr dirty="0" sz="1450" spc="-20">
                <a:latin typeface="Times New Roman"/>
                <a:cs typeface="Times New Roman"/>
              </a:rPr>
              <a:t>Daniel’s messenger. </a:t>
            </a:r>
            <a:r>
              <a:rPr dirty="0" sz="1450" spc="-10">
                <a:latin typeface="Times New Roman"/>
                <a:cs typeface="Times New Roman"/>
              </a:rPr>
              <a:t>He had </a:t>
            </a:r>
            <a:r>
              <a:rPr dirty="0" sz="1450" spc="-5">
                <a:latin typeface="Times New Roman"/>
                <a:cs typeface="Times New Roman"/>
              </a:rPr>
              <a:t>not  gone </a:t>
            </a:r>
            <a:r>
              <a:rPr dirty="0" sz="1450" spc="-10">
                <a:latin typeface="Times New Roman"/>
                <a:cs typeface="Times New Roman"/>
              </a:rPr>
              <a:t>far </a:t>
            </a:r>
            <a:r>
              <a:rPr dirty="0" sz="1450" spc="-5">
                <a:latin typeface="Times New Roman"/>
                <a:cs typeface="Times New Roman"/>
              </a:rPr>
              <a:t>upon </a:t>
            </a:r>
            <a:r>
              <a:rPr dirty="0" sz="1450" spc="-10">
                <a:latin typeface="Times New Roman"/>
                <a:cs typeface="Times New Roman"/>
              </a:rPr>
              <a:t>his errand. A </a:t>
            </a:r>
            <a:r>
              <a:rPr dirty="0" sz="1450" spc="-20">
                <a:latin typeface="Times New Roman"/>
                <a:cs typeface="Times New Roman"/>
              </a:rPr>
              <a:t>paper, </a:t>
            </a:r>
            <a:r>
              <a:rPr dirty="0" sz="1450" spc="-10">
                <a:latin typeface="Times New Roman"/>
                <a:cs typeface="Times New Roman"/>
              </a:rPr>
              <a:t>which had apparently escaped the notice </a:t>
            </a:r>
            <a:r>
              <a:rPr dirty="0" sz="1450" spc="-5">
                <a:latin typeface="Times New Roman"/>
                <a:cs typeface="Times New Roman"/>
              </a:rPr>
              <a:t>of  </a:t>
            </a:r>
            <a:r>
              <a:rPr dirty="0" sz="1450" spc="-10">
                <a:latin typeface="Times New Roman"/>
                <a:cs typeface="Times New Roman"/>
              </a:rPr>
              <a:t>the men </a:t>
            </a:r>
            <a:r>
              <a:rPr dirty="0" sz="1450" spc="-5">
                <a:latin typeface="Times New Roman"/>
                <a:cs typeface="Times New Roman"/>
              </a:rPr>
              <a:t>of </a:t>
            </a:r>
            <a:r>
              <a:rPr dirty="0" sz="1450" spc="-10">
                <a:latin typeface="Times New Roman"/>
                <a:cs typeface="Times New Roman"/>
              </a:rPr>
              <a:t>the Black </a:t>
            </a:r>
            <a:r>
              <a:rPr dirty="0" sz="1450" spc="-25">
                <a:latin typeface="Times New Roman"/>
                <a:cs typeface="Times New Roman"/>
              </a:rPr>
              <a:t>Arrow, </a:t>
            </a:r>
            <a:r>
              <a:rPr dirty="0" sz="1450" spc="-10">
                <a:latin typeface="Times New Roman"/>
                <a:cs typeface="Times New Roman"/>
              </a:rPr>
              <a:t>stuck from the bosom </a:t>
            </a:r>
            <a:r>
              <a:rPr dirty="0" sz="1450" spc="-5">
                <a:latin typeface="Times New Roman"/>
                <a:cs typeface="Times New Roman"/>
              </a:rPr>
              <a:t>of </a:t>
            </a:r>
            <a:r>
              <a:rPr dirty="0" sz="1450" spc="-10">
                <a:latin typeface="Times New Roman"/>
                <a:cs typeface="Times New Roman"/>
              </a:rPr>
              <a:t>his doublet, and Dick,  pulling it forth, found it was Sir </a:t>
            </a:r>
            <a:r>
              <a:rPr dirty="0" sz="1450" spc="-20">
                <a:latin typeface="Times New Roman"/>
                <a:cs typeface="Times New Roman"/>
              </a:rPr>
              <a:t>Daniel’s </a:t>
            </a:r>
            <a:r>
              <a:rPr dirty="0" sz="1450" spc="-10">
                <a:latin typeface="Times New Roman"/>
                <a:cs typeface="Times New Roman"/>
              </a:rPr>
              <a:t>letter to Lord</a:t>
            </a:r>
            <a:r>
              <a:rPr dirty="0" sz="1450" spc="90">
                <a:latin typeface="Times New Roman"/>
                <a:cs typeface="Times New Roman"/>
              </a:rPr>
              <a:t> </a:t>
            </a:r>
            <a:r>
              <a:rPr dirty="0" sz="1450" spc="-20">
                <a:latin typeface="Times New Roman"/>
                <a:cs typeface="Times New Roman"/>
              </a:rPr>
              <a:t>Wensleydale.</a:t>
            </a:r>
            <a:endParaRPr sz="145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10160">
              <a:lnSpc>
                <a:spcPts val="1730"/>
              </a:lnSpc>
              <a:spcBef>
                <a:spcPts val="155"/>
              </a:spcBef>
            </a:pPr>
            <a:r>
              <a:rPr dirty="0" sz="1450" spc="-10">
                <a:latin typeface="Times New Roman"/>
                <a:cs typeface="Times New Roman"/>
              </a:rPr>
              <a:t>“Come,” </a:t>
            </a:r>
            <a:r>
              <a:rPr dirty="0" sz="1450" spc="-5">
                <a:latin typeface="Times New Roman"/>
                <a:cs typeface="Times New Roman"/>
              </a:rPr>
              <a:t>thought </a:t>
            </a:r>
            <a:r>
              <a:rPr dirty="0" sz="1450" spc="-10">
                <a:latin typeface="Times New Roman"/>
                <a:cs typeface="Times New Roman"/>
              </a:rPr>
              <a:t>he, “if the world changes yet again, </a:t>
            </a:r>
            <a:r>
              <a:rPr dirty="0" sz="1450" spc="-5">
                <a:latin typeface="Times New Roman"/>
                <a:cs typeface="Times New Roman"/>
              </a:rPr>
              <a:t>I </a:t>
            </a:r>
            <a:r>
              <a:rPr dirty="0" sz="1450" spc="-10">
                <a:latin typeface="Times New Roman"/>
                <a:cs typeface="Times New Roman"/>
              </a:rPr>
              <a:t>may have here the  wherewithal to shame Sir </a:t>
            </a:r>
            <a:r>
              <a:rPr dirty="0" sz="1450" spc="-20">
                <a:latin typeface="Times New Roman"/>
                <a:cs typeface="Times New Roman"/>
              </a:rPr>
              <a:t>Daniel—nay, </a:t>
            </a:r>
            <a:r>
              <a:rPr dirty="0" sz="1450" spc="-10">
                <a:latin typeface="Times New Roman"/>
                <a:cs typeface="Times New Roman"/>
              </a:rPr>
              <a:t>and perchance to bring him to the  block.”</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And </a:t>
            </a:r>
            <a:r>
              <a:rPr dirty="0" sz="1450" spc="-5">
                <a:latin typeface="Times New Roman"/>
                <a:cs typeface="Times New Roman"/>
              </a:rPr>
              <a:t>he put </a:t>
            </a:r>
            <a:r>
              <a:rPr dirty="0" sz="1450" spc="-10">
                <a:latin typeface="Times New Roman"/>
                <a:cs typeface="Times New Roman"/>
              </a:rPr>
              <a:t>the paper in his own bosom, said </a:t>
            </a:r>
            <a:r>
              <a:rPr dirty="0" sz="1450" spc="-5">
                <a:latin typeface="Times New Roman"/>
                <a:cs typeface="Times New Roman"/>
              </a:rPr>
              <a:t>a </a:t>
            </a:r>
            <a:r>
              <a:rPr dirty="0" sz="1450" spc="-10">
                <a:latin typeface="Times New Roman"/>
                <a:cs typeface="Times New Roman"/>
              </a:rPr>
              <a:t>prayer over the dead man, and  set forth again through the</a:t>
            </a:r>
            <a:r>
              <a:rPr dirty="0" sz="1450" spc="15">
                <a:latin typeface="Times New Roman"/>
                <a:cs typeface="Times New Roman"/>
              </a:rPr>
              <a:t> </a:t>
            </a:r>
            <a:r>
              <a:rPr dirty="0" sz="1450" spc="-10">
                <a:latin typeface="Times New Roman"/>
                <a:cs typeface="Times New Roman"/>
              </a:rPr>
              <a:t>woods.</a:t>
            </a:r>
            <a:endParaRPr sz="1450">
              <a:latin typeface="Times New Roman"/>
              <a:cs typeface="Times New Roman"/>
            </a:endParaRPr>
          </a:p>
          <a:p>
            <a:pPr algn="just" marL="12700" marR="107314">
              <a:lnSpc>
                <a:spcPts val="1730"/>
              </a:lnSpc>
              <a:spcBef>
                <a:spcPts val="575"/>
              </a:spcBef>
            </a:pPr>
            <a:r>
              <a:rPr dirty="0" sz="1450" spc="-10">
                <a:latin typeface="Times New Roman"/>
                <a:cs typeface="Times New Roman"/>
              </a:rPr>
              <a:t>His fatigue and weakness increased; his ears sang, his steps faltered, his mind  at intervals failed him, so low had </a:t>
            </a:r>
            <a:r>
              <a:rPr dirty="0" sz="1450" spc="-5">
                <a:latin typeface="Times New Roman"/>
                <a:cs typeface="Times New Roman"/>
              </a:rPr>
              <a:t>he </a:t>
            </a:r>
            <a:r>
              <a:rPr dirty="0" sz="1450" spc="-10">
                <a:latin typeface="Times New Roman"/>
                <a:cs typeface="Times New Roman"/>
              </a:rPr>
              <a:t>been </a:t>
            </a:r>
            <a:r>
              <a:rPr dirty="0" sz="1450" spc="-5">
                <a:latin typeface="Times New Roman"/>
                <a:cs typeface="Times New Roman"/>
              </a:rPr>
              <a:t>brought by </a:t>
            </a:r>
            <a:r>
              <a:rPr dirty="0" sz="1450" spc="-10">
                <a:latin typeface="Times New Roman"/>
                <a:cs typeface="Times New Roman"/>
              </a:rPr>
              <a:t>loss </a:t>
            </a:r>
            <a:r>
              <a:rPr dirty="0" sz="1450" spc="-5">
                <a:latin typeface="Times New Roman"/>
                <a:cs typeface="Times New Roman"/>
              </a:rPr>
              <a:t>of</a:t>
            </a:r>
            <a:r>
              <a:rPr dirty="0" sz="1450" spc="50">
                <a:latin typeface="Times New Roman"/>
                <a:cs typeface="Times New Roman"/>
              </a:rPr>
              <a:t> </a:t>
            </a:r>
            <a:r>
              <a:rPr dirty="0" sz="1450" spc="-5">
                <a:latin typeface="Times New Roman"/>
                <a:cs typeface="Times New Roman"/>
              </a:rPr>
              <a:t>blood.</a:t>
            </a:r>
            <a:endParaRPr sz="1450">
              <a:latin typeface="Times New Roman"/>
              <a:cs typeface="Times New Roman"/>
            </a:endParaRPr>
          </a:p>
          <a:p>
            <a:pPr algn="just" marL="58419">
              <a:lnSpc>
                <a:spcPts val="1664"/>
              </a:lnSpc>
            </a:pPr>
            <a:r>
              <a:rPr dirty="0" sz="1450" spc="-10">
                <a:latin typeface="Times New Roman"/>
                <a:cs typeface="Times New Roman"/>
              </a:rPr>
              <a:t>Doubtless </a:t>
            </a:r>
            <a:r>
              <a:rPr dirty="0" sz="1450" spc="-5">
                <a:latin typeface="Times New Roman"/>
                <a:cs typeface="Times New Roman"/>
              </a:rPr>
              <a:t>he </a:t>
            </a:r>
            <a:r>
              <a:rPr dirty="0" sz="1450" spc="-10">
                <a:latin typeface="Times New Roman"/>
                <a:cs typeface="Times New Roman"/>
              </a:rPr>
              <a:t>made many deviations from his true path, </a:t>
            </a:r>
            <a:r>
              <a:rPr dirty="0" sz="1450" spc="-5">
                <a:latin typeface="Times New Roman"/>
                <a:cs typeface="Times New Roman"/>
              </a:rPr>
              <a:t>but </a:t>
            </a:r>
            <a:r>
              <a:rPr dirty="0" sz="1450" spc="-10">
                <a:latin typeface="Times New Roman"/>
                <a:cs typeface="Times New Roman"/>
              </a:rPr>
              <a:t>at last </a:t>
            </a:r>
            <a:r>
              <a:rPr dirty="0" sz="1450" spc="-5">
                <a:latin typeface="Times New Roman"/>
                <a:cs typeface="Times New Roman"/>
              </a:rPr>
              <a:t>he </a:t>
            </a:r>
            <a:r>
              <a:rPr dirty="0" sz="1450" spc="-10">
                <a:latin typeface="Times New Roman"/>
                <a:cs typeface="Times New Roman"/>
              </a:rPr>
              <a:t>came</a:t>
            </a:r>
            <a:r>
              <a:rPr dirty="0" sz="1450" spc="19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a:lnSpc>
                <a:spcPts val="1735"/>
              </a:lnSpc>
            </a:pPr>
            <a:r>
              <a:rPr dirty="0" sz="1450" spc="-5">
                <a:latin typeface="Times New Roman"/>
                <a:cs typeface="Times New Roman"/>
              </a:rPr>
              <a:t>upon </a:t>
            </a:r>
            <a:r>
              <a:rPr dirty="0" sz="1450" spc="-10">
                <a:latin typeface="Times New Roman"/>
                <a:cs typeface="Times New Roman"/>
              </a:rPr>
              <a:t>the high-road, </a:t>
            </a:r>
            <a:r>
              <a:rPr dirty="0" sz="1450" spc="-5">
                <a:latin typeface="Times New Roman"/>
                <a:cs typeface="Times New Roman"/>
              </a:rPr>
              <a:t>not </a:t>
            </a:r>
            <a:r>
              <a:rPr dirty="0" sz="1450" spc="-10">
                <a:latin typeface="Times New Roman"/>
                <a:cs typeface="Times New Roman"/>
              </a:rPr>
              <a:t>very far from </a:t>
            </a:r>
            <a:r>
              <a:rPr dirty="0" sz="1450" spc="-15">
                <a:latin typeface="Times New Roman"/>
                <a:cs typeface="Times New Roman"/>
              </a:rPr>
              <a:t>Tunstall</a:t>
            </a:r>
            <a:r>
              <a:rPr dirty="0" sz="1450" spc="20">
                <a:latin typeface="Times New Roman"/>
                <a:cs typeface="Times New Roman"/>
              </a:rPr>
              <a:t> </a:t>
            </a:r>
            <a:r>
              <a:rPr dirty="0" sz="1450" spc="-10">
                <a:latin typeface="Times New Roman"/>
                <a:cs typeface="Times New Roman"/>
              </a:rPr>
              <a:t>hamlet.</a:t>
            </a:r>
            <a:endParaRPr sz="1450">
              <a:latin typeface="Times New Roman"/>
              <a:cs typeface="Times New Roman"/>
            </a:endParaRPr>
          </a:p>
          <a:p>
            <a:pPr marL="12700">
              <a:lnSpc>
                <a:spcPct val="100000"/>
              </a:lnSpc>
              <a:spcBef>
                <a:spcPts val="565"/>
              </a:spcBef>
            </a:pPr>
            <a:r>
              <a:rPr dirty="0" sz="1450" spc="-10">
                <a:latin typeface="Times New Roman"/>
                <a:cs typeface="Times New Roman"/>
              </a:rPr>
              <a:t>A rough voice bid him</a:t>
            </a:r>
            <a:r>
              <a:rPr dirty="0" sz="1450" spc="-70">
                <a:latin typeface="Times New Roman"/>
                <a:cs typeface="Times New Roman"/>
              </a:rPr>
              <a:t> </a:t>
            </a:r>
            <a:r>
              <a:rPr dirty="0" sz="1450" spc="-10">
                <a:latin typeface="Times New Roman"/>
                <a:cs typeface="Times New Roman"/>
              </a:rPr>
              <a:t>stand.</a:t>
            </a:r>
            <a:endParaRPr sz="1450">
              <a:latin typeface="Times New Roman"/>
              <a:cs typeface="Times New Roman"/>
            </a:endParaRPr>
          </a:p>
          <a:p>
            <a:pPr marL="12700">
              <a:lnSpc>
                <a:spcPct val="100000"/>
              </a:lnSpc>
              <a:spcBef>
                <a:spcPts val="565"/>
              </a:spcBef>
            </a:pPr>
            <a:r>
              <a:rPr dirty="0" sz="1450" spc="-10">
                <a:latin typeface="Times New Roman"/>
                <a:cs typeface="Times New Roman"/>
              </a:rPr>
              <a:t>“Stand?” repeated Dick. “By the mass, </a:t>
            </a:r>
            <a:r>
              <a:rPr dirty="0" sz="1450" spc="-5">
                <a:latin typeface="Times New Roman"/>
                <a:cs typeface="Times New Roman"/>
              </a:rPr>
              <a:t>but I </a:t>
            </a:r>
            <a:r>
              <a:rPr dirty="0" sz="1450" spc="-10">
                <a:latin typeface="Times New Roman"/>
                <a:cs typeface="Times New Roman"/>
              </a:rPr>
              <a:t>am nearer</a:t>
            </a:r>
            <a:r>
              <a:rPr dirty="0" sz="1450" spc="40">
                <a:latin typeface="Times New Roman"/>
                <a:cs typeface="Times New Roman"/>
              </a:rPr>
              <a:t> </a:t>
            </a:r>
            <a:r>
              <a:rPr dirty="0" sz="1450" spc="-10">
                <a:latin typeface="Times New Roman"/>
                <a:cs typeface="Times New Roman"/>
              </a:rPr>
              <a:t>falling.”</a:t>
            </a:r>
            <a:endParaRPr sz="1450">
              <a:latin typeface="Times New Roman"/>
              <a:cs typeface="Times New Roman"/>
            </a:endParaRPr>
          </a:p>
          <a:p>
            <a:pPr marL="12700">
              <a:lnSpc>
                <a:spcPct val="100000"/>
              </a:lnSpc>
              <a:spcBef>
                <a:spcPts val="565"/>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suited the action to the word, and fell all his length </a:t>
            </a:r>
            <a:r>
              <a:rPr dirty="0" sz="1450" spc="-5">
                <a:latin typeface="Times New Roman"/>
                <a:cs typeface="Times New Roman"/>
              </a:rPr>
              <a:t>upon </a:t>
            </a:r>
            <a:r>
              <a:rPr dirty="0" sz="1450" spc="-10">
                <a:latin typeface="Times New Roman"/>
                <a:cs typeface="Times New Roman"/>
              </a:rPr>
              <a:t>the</a:t>
            </a:r>
            <a:r>
              <a:rPr dirty="0" sz="1450" spc="120">
                <a:latin typeface="Times New Roman"/>
                <a:cs typeface="Times New Roman"/>
              </a:rPr>
              <a:t> </a:t>
            </a:r>
            <a:r>
              <a:rPr dirty="0" sz="1450" spc="-10">
                <a:latin typeface="Times New Roman"/>
                <a:cs typeface="Times New Roman"/>
              </a:rPr>
              <a:t>road.</a:t>
            </a:r>
            <a:endParaRPr sz="1450">
              <a:latin typeface="Times New Roman"/>
              <a:cs typeface="Times New Roman"/>
            </a:endParaRPr>
          </a:p>
          <a:p>
            <a:pPr marL="12700" marR="8255">
              <a:lnSpc>
                <a:spcPts val="1730"/>
              </a:lnSpc>
              <a:spcBef>
                <a:spcPts val="630"/>
              </a:spcBef>
            </a:pPr>
            <a:r>
              <a:rPr dirty="0" sz="1450" spc="-45">
                <a:latin typeface="Times New Roman"/>
                <a:cs typeface="Times New Roman"/>
              </a:rPr>
              <a:t>Two </a:t>
            </a:r>
            <a:r>
              <a:rPr dirty="0" sz="1450" spc="-10">
                <a:latin typeface="Times New Roman"/>
                <a:cs typeface="Times New Roman"/>
              </a:rPr>
              <a:t>men came forth </a:t>
            </a:r>
            <a:r>
              <a:rPr dirty="0" sz="1450" spc="-5">
                <a:latin typeface="Times New Roman"/>
                <a:cs typeface="Times New Roman"/>
              </a:rPr>
              <a:t>out of </a:t>
            </a:r>
            <a:r>
              <a:rPr dirty="0" sz="1450" spc="-10">
                <a:latin typeface="Times New Roman"/>
                <a:cs typeface="Times New Roman"/>
              </a:rPr>
              <a:t>the thicket, each in green forest jerkin, each with  long-bow and quiver and short</a:t>
            </a:r>
            <a:r>
              <a:rPr dirty="0" sz="1450" spc="15">
                <a:latin typeface="Times New Roman"/>
                <a:cs typeface="Times New Roman"/>
              </a:rPr>
              <a:t> </a:t>
            </a:r>
            <a:r>
              <a:rPr dirty="0" sz="1450" spc="-10">
                <a:latin typeface="Times New Roman"/>
                <a:cs typeface="Times New Roman"/>
              </a:rPr>
              <a:t>sword.</a:t>
            </a:r>
            <a:endParaRPr sz="1450">
              <a:latin typeface="Times New Roman"/>
              <a:cs typeface="Times New Roman"/>
            </a:endParaRPr>
          </a:p>
          <a:p>
            <a:pPr marL="12700">
              <a:lnSpc>
                <a:spcPct val="100000"/>
              </a:lnSpc>
              <a:spcBef>
                <a:spcPts val="505"/>
              </a:spcBef>
            </a:pPr>
            <a:r>
              <a:rPr dirty="0" sz="1450" spc="-30">
                <a:latin typeface="Times New Roman"/>
                <a:cs typeface="Times New Roman"/>
              </a:rPr>
              <a:t>“Why, </a:t>
            </a:r>
            <a:r>
              <a:rPr dirty="0" sz="1450" spc="-10">
                <a:latin typeface="Times New Roman"/>
                <a:cs typeface="Times New Roman"/>
              </a:rPr>
              <a:t>Lawless,” said the </a:t>
            </a:r>
            <a:r>
              <a:rPr dirty="0" sz="1450" spc="-5">
                <a:latin typeface="Times New Roman"/>
                <a:cs typeface="Times New Roman"/>
              </a:rPr>
              <a:t>younger of </a:t>
            </a:r>
            <a:r>
              <a:rPr dirty="0" sz="1450" spc="-10">
                <a:latin typeface="Times New Roman"/>
                <a:cs typeface="Times New Roman"/>
              </a:rPr>
              <a:t>the two, “it is </a:t>
            </a:r>
            <a:r>
              <a:rPr dirty="0" sz="1450" spc="-5">
                <a:latin typeface="Times New Roman"/>
                <a:cs typeface="Times New Roman"/>
              </a:rPr>
              <a:t>young</a:t>
            </a:r>
            <a:r>
              <a:rPr dirty="0" sz="1450" spc="70">
                <a:latin typeface="Times New Roman"/>
                <a:cs typeface="Times New Roman"/>
              </a:rPr>
              <a:t> </a:t>
            </a:r>
            <a:r>
              <a:rPr dirty="0" sz="1450" spc="-10">
                <a:latin typeface="Times New Roman"/>
                <a:cs typeface="Times New Roman"/>
              </a:rPr>
              <a:t>Shelton.”</a:t>
            </a:r>
            <a:endParaRPr sz="1450">
              <a:latin typeface="Times New Roman"/>
              <a:cs typeface="Times New Roman"/>
            </a:endParaRPr>
          </a:p>
          <a:p>
            <a:pPr algn="just" marL="12700" marR="5080">
              <a:lnSpc>
                <a:spcPts val="1730"/>
              </a:lnSpc>
              <a:spcBef>
                <a:spcPts val="630"/>
              </a:spcBef>
            </a:pPr>
            <a:r>
              <a:rPr dirty="0" sz="1450" spc="-65">
                <a:latin typeface="Times New Roman"/>
                <a:cs typeface="Times New Roman"/>
              </a:rPr>
              <a:t>“Ay, </a:t>
            </a:r>
            <a:r>
              <a:rPr dirty="0" sz="1450" spc="-10">
                <a:latin typeface="Times New Roman"/>
                <a:cs typeface="Times New Roman"/>
              </a:rPr>
              <a:t>this will </a:t>
            </a:r>
            <a:r>
              <a:rPr dirty="0" sz="1450" spc="-5">
                <a:latin typeface="Times New Roman"/>
                <a:cs typeface="Times New Roman"/>
              </a:rPr>
              <a:t>be </a:t>
            </a:r>
            <a:r>
              <a:rPr dirty="0" sz="1450" spc="-10">
                <a:latin typeface="Times New Roman"/>
                <a:cs typeface="Times New Roman"/>
              </a:rPr>
              <a:t>as </a:t>
            </a:r>
            <a:r>
              <a:rPr dirty="0" sz="1450" spc="-5">
                <a:latin typeface="Times New Roman"/>
                <a:cs typeface="Times New Roman"/>
              </a:rPr>
              <a:t>good </a:t>
            </a:r>
            <a:r>
              <a:rPr dirty="0" sz="1450" spc="-10">
                <a:latin typeface="Times New Roman"/>
                <a:cs typeface="Times New Roman"/>
              </a:rPr>
              <a:t>as bread to John Amend-All,” returned the </a:t>
            </a:r>
            <a:r>
              <a:rPr dirty="0" sz="1450" spc="-20">
                <a:latin typeface="Times New Roman"/>
                <a:cs typeface="Times New Roman"/>
              </a:rPr>
              <a:t>other.  </a:t>
            </a:r>
            <a:r>
              <a:rPr dirty="0" sz="1450" spc="-10">
                <a:latin typeface="Times New Roman"/>
                <a:cs typeface="Times New Roman"/>
              </a:rPr>
              <a:t>“Though, faith, </a:t>
            </a:r>
            <a:r>
              <a:rPr dirty="0" sz="1450" spc="-5">
                <a:latin typeface="Times New Roman"/>
                <a:cs typeface="Times New Roman"/>
              </a:rPr>
              <a:t>he </a:t>
            </a:r>
            <a:r>
              <a:rPr dirty="0" sz="1450" spc="-10">
                <a:latin typeface="Times New Roman"/>
                <a:cs typeface="Times New Roman"/>
              </a:rPr>
              <a:t>hath been to the wars. Here is </a:t>
            </a:r>
            <a:r>
              <a:rPr dirty="0" sz="1450" spc="-5">
                <a:latin typeface="Times New Roman"/>
                <a:cs typeface="Times New Roman"/>
              </a:rPr>
              <a:t>a </a:t>
            </a:r>
            <a:r>
              <a:rPr dirty="0" sz="1450" spc="-10">
                <a:latin typeface="Times New Roman"/>
                <a:cs typeface="Times New Roman"/>
              </a:rPr>
              <a:t>tear in his scalp that must  ’a’ cost him many </a:t>
            </a:r>
            <a:r>
              <a:rPr dirty="0" sz="1450" spc="-5">
                <a:latin typeface="Times New Roman"/>
                <a:cs typeface="Times New Roman"/>
              </a:rPr>
              <a:t>a good </a:t>
            </a:r>
            <a:r>
              <a:rPr dirty="0" sz="1450" spc="-10">
                <a:latin typeface="Times New Roman"/>
                <a:cs typeface="Times New Roman"/>
              </a:rPr>
              <a:t>ounce </a:t>
            </a:r>
            <a:r>
              <a:rPr dirty="0" sz="1450" spc="-5">
                <a:latin typeface="Times New Roman"/>
                <a:cs typeface="Times New Roman"/>
              </a:rPr>
              <a:t>of</a:t>
            </a:r>
            <a:r>
              <a:rPr dirty="0" sz="1450" spc="-90">
                <a:latin typeface="Times New Roman"/>
                <a:cs typeface="Times New Roman"/>
              </a:rPr>
              <a:t> </a:t>
            </a:r>
            <a:r>
              <a:rPr dirty="0" sz="1450" spc="-5">
                <a:latin typeface="Times New Roman"/>
                <a:cs typeface="Times New Roman"/>
              </a:rPr>
              <a:t>blood.”</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“And here,” added Greensheve, “is </a:t>
            </a:r>
            <a:r>
              <a:rPr dirty="0" sz="1450" spc="-5">
                <a:latin typeface="Times New Roman"/>
                <a:cs typeface="Times New Roman"/>
              </a:rPr>
              <a:t>a </a:t>
            </a:r>
            <a:r>
              <a:rPr dirty="0" sz="1450" spc="-10">
                <a:latin typeface="Times New Roman"/>
                <a:cs typeface="Times New Roman"/>
              </a:rPr>
              <a:t>hole in his shoulder that must have  pricked him well. Who hath </a:t>
            </a:r>
            <a:r>
              <a:rPr dirty="0" sz="1450" spc="-5">
                <a:latin typeface="Times New Roman"/>
                <a:cs typeface="Times New Roman"/>
              </a:rPr>
              <a:t>done </a:t>
            </a:r>
            <a:r>
              <a:rPr dirty="0" sz="1450" spc="-10">
                <a:latin typeface="Times New Roman"/>
                <a:cs typeface="Times New Roman"/>
              </a:rPr>
              <a:t>this, think ye? If it </a:t>
            </a:r>
            <a:r>
              <a:rPr dirty="0" sz="1450" spc="-5">
                <a:latin typeface="Times New Roman"/>
                <a:cs typeface="Times New Roman"/>
              </a:rPr>
              <a:t>be one of </a:t>
            </a:r>
            <a:r>
              <a:rPr dirty="0" sz="1450" spc="-10">
                <a:latin typeface="Times New Roman"/>
                <a:cs typeface="Times New Roman"/>
              </a:rPr>
              <a:t>ours, </a:t>
            </a:r>
            <a:r>
              <a:rPr dirty="0" sz="1450" spc="-5">
                <a:latin typeface="Times New Roman"/>
                <a:cs typeface="Times New Roman"/>
              </a:rPr>
              <a:t>he </a:t>
            </a:r>
            <a:r>
              <a:rPr dirty="0" sz="1450" spc="-10">
                <a:latin typeface="Times New Roman"/>
                <a:cs typeface="Times New Roman"/>
              </a:rPr>
              <a:t>may all  to prayer; Ellis will give him </a:t>
            </a:r>
            <a:r>
              <a:rPr dirty="0" sz="1450" spc="-5">
                <a:latin typeface="Times New Roman"/>
                <a:cs typeface="Times New Roman"/>
              </a:rPr>
              <a:t>a </a:t>
            </a:r>
            <a:r>
              <a:rPr dirty="0" sz="1450" spc="-10">
                <a:latin typeface="Times New Roman"/>
                <a:cs typeface="Times New Roman"/>
              </a:rPr>
              <a:t>short shrift and </a:t>
            </a:r>
            <a:r>
              <a:rPr dirty="0" sz="1450" spc="-5">
                <a:latin typeface="Times New Roman"/>
                <a:cs typeface="Times New Roman"/>
              </a:rPr>
              <a:t>a </a:t>
            </a:r>
            <a:r>
              <a:rPr dirty="0" sz="1450" spc="-10">
                <a:latin typeface="Times New Roman"/>
                <a:cs typeface="Times New Roman"/>
              </a:rPr>
              <a:t>long</a:t>
            </a:r>
            <a:r>
              <a:rPr dirty="0" sz="1450" spc="60">
                <a:latin typeface="Times New Roman"/>
                <a:cs typeface="Times New Roman"/>
              </a:rPr>
              <a:t> </a:t>
            </a:r>
            <a:r>
              <a:rPr dirty="0" sz="1450" spc="-10">
                <a:latin typeface="Times New Roman"/>
                <a:cs typeface="Times New Roman"/>
              </a:rPr>
              <a:t>rope.”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“Up with the </a:t>
            </a:r>
            <a:r>
              <a:rPr dirty="0" sz="1450" spc="-5">
                <a:latin typeface="Times New Roman"/>
                <a:cs typeface="Times New Roman"/>
              </a:rPr>
              <a:t>cub,” </a:t>
            </a:r>
            <a:r>
              <a:rPr dirty="0" sz="1450" spc="-10">
                <a:latin typeface="Times New Roman"/>
                <a:cs typeface="Times New Roman"/>
              </a:rPr>
              <a:t>said Lawless. “Clap him </a:t>
            </a:r>
            <a:r>
              <a:rPr dirty="0" sz="1450" spc="-5">
                <a:latin typeface="Times New Roman"/>
                <a:cs typeface="Times New Roman"/>
              </a:rPr>
              <a:t>on </a:t>
            </a:r>
            <a:r>
              <a:rPr dirty="0" sz="1450" spc="-10">
                <a:latin typeface="Times New Roman"/>
                <a:cs typeface="Times New Roman"/>
              </a:rPr>
              <a:t>my</a:t>
            </a:r>
            <a:r>
              <a:rPr dirty="0" sz="1450" spc="25">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gn="just" marL="12700" marR="11430">
              <a:lnSpc>
                <a:spcPts val="1730"/>
              </a:lnSpc>
              <a:spcBef>
                <a:spcPts val="630"/>
              </a:spcBef>
            </a:pPr>
            <a:r>
              <a:rPr dirty="0" sz="1450" spc="-10">
                <a:latin typeface="Times New Roman"/>
                <a:cs typeface="Times New Roman"/>
              </a:rPr>
              <a:t>And then, when Dick had been hoisted to his shoulders, and </a:t>
            </a:r>
            <a:r>
              <a:rPr dirty="0" sz="1450" spc="-5">
                <a:latin typeface="Times New Roman"/>
                <a:cs typeface="Times New Roman"/>
              </a:rPr>
              <a:t>he </a:t>
            </a:r>
            <a:r>
              <a:rPr dirty="0" sz="1450" spc="-10">
                <a:latin typeface="Times New Roman"/>
                <a:cs typeface="Times New Roman"/>
              </a:rPr>
              <a:t>had taken the  </a:t>
            </a:r>
            <a:r>
              <a:rPr dirty="0" sz="1450" spc="-25">
                <a:latin typeface="Times New Roman"/>
                <a:cs typeface="Times New Roman"/>
              </a:rPr>
              <a:t>lad’s </a:t>
            </a:r>
            <a:r>
              <a:rPr dirty="0" sz="1450" spc="-10">
                <a:latin typeface="Times New Roman"/>
                <a:cs typeface="Times New Roman"/>
              </a:rPr>
              <a:t>arms about his neck, and </a:t>
            </a:r>
            <a:r>
              <a:rPr dirty="0" sz="1450" spc="-5">
                <a:latin typeface="Times New Roman"/>
                <a:cs typeface="Times New Roman"/>
              </a:rPr>
              <a:t>got a </a:t>
            </a:r>
            <a:r>
              <a:rPr dirty="0" sz="1450" spc="-10">
                <a:latin typeface="Times New Roman"/>
                <a:cs typeface="Times New Roman"/>
              </a:rPr>
              <a:t>firm hold </a:t>
            </a:r>
            <a:r>
              <a:rPr dirty="0" sz="1450" spc="-5">
                <a:latin typeface="Times New Roman"/>
                <a:cs typeface="Times New Roman"/>
              </a:rPr>
              <a:t>of </a:t>
            </a:r>
            <a:r>
              <a:rPr dirty="0" sz="1450" spc="-10">
                <a:latin typeface="Times New Roman"/>
                <a:cs typeface="Times New Roman"/>
              </a:rPr>
              <a:t>him, the ex-Grey Friar</a:t>
            </a:r>
            <a:r>
              <a:rPr dirty="0" sz="1450" spc="160">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“Keep </a:t>
            </a:r>
            <a:r>
              <a:rPr dirty="0" sz="1450" spc="-5">
                <a:latin typeface="Times New Roman"/>
                <a:cs typeface="Times New Roman"/>
              </a:rPr>
              <a:t>ye </a:t>
            </a:r>
            <a:r>
              <a:rPr dirty="0" sz="1450" spc="-10">
                <a:latin typeface="Times New Roman"/>
                <a:cs typeface="Times New Roman"/>
              </a:rPr>
              <a:t>the post, brother Greensheve.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on </a:t>
            </a:r>
            <a:r>
              <a:rPr dirty="0" sz="1450" spc="-10">
                <a:latin typeface="Times New Roman"/>
                <a:cs typeface="Times New Roman"/>
              </a:rPr>
              <a:t>with him </a:t>
            </a:r>
            <a:r>
              <a:rPr dirty="0" sz="1450" spc="-5">
                <a:latin typeface="Times New Roman"/>
                <a:cs typeface="Times New Roman"/>
              </a:rPr>
              <a:t>by</a:t>
            </a:r>
            <a:r>
              <a:rPr dirty="0" sz="1450" spc="60">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8890">
              <a:lnSpc>
                <a:spcPts val="1730"/>
              </a:lnSpc>
              <a:spcBef>
                <a:spcPts val="630"/>
              </a:spcBef>
            </a:pPr>
            <a:r>
              <a:rPr dirty="0" sz="1450" spc="-10">
                <a:latin typeface="Times New Roman"/>
                <a:cs typeface="Times New Roman"/>
              </a:rPr>
              <a:t>So Greensheve returned to his ambush </a:t>
            </a:r>
            <a:r>
              <a:rPr dirty="0" sz="1450" spc="-5">
                <a:latin typeface="Times New Roman"/>
                <a:cs typeface="Times New Roman"/>
              </a:rPr>
              <a:t>on </a:t>
            </a:r>
            <a:r>
              <a:rPr dirty="0" sz="1450" spc="-10">
                <a:latin typeface="Times New Roman"/>
                <a:cs typeface="Times New Roman"/>
              </a:rPr>
              <a:t>the wayside, and Lawless trudged  down the hill, whistling as </a:t>
            </a:r>
            <a:r>
              <a:rPr dirty="0" sz="1450" spc="-5">
                <a:latin typeface="Times New Roman"/>
                <a:cs typeface="Times New Roman"/>
              </a:rPr>
              <a:t>he </a:t>
            </a:r>
            <a:r>
              <a:rPr dirty="0" sz="1450" spc="-10">
                <a:latin typeface="Times New Roman"/>
                <a:cs typeface="Times New Roman"/>
              </a:rPr>
              <a:t>went, with Dick, still in </a:t>
            </a:r>
            <a:r>
              <a:rPr dirty="0" sz="1450" spc="-5">
                <a:latin typeface="Times New Roman"/>
                <a:cs typeface="Times New Roman"/>
              </a:rPr>
              <a:t>a </a:t>
            </a:r>
            <a:r>
              <a:rPr dirty="0" sz="1450" spc="-10">
                <a:latin typeface="Times New Roman"/>
                <a:cs typeface="Times New Roman"/>
              </a:rPr>
              <a:t>dead faint,  comfortably settled </a:t>
            </a:r>
            <a:r>
              <a:rPr dirty="0" sz="1450" spc="-5">
                <a:latin typeface="Times New Roman"/>
                <a:cs typeface="Times New Roman"/>
              </a:rPr>
              <a:t>on </a:t>
            </a:r>
            <a:r>
              <a:rPr dirty="0" sz="1450" spc="-10">
                <a:latin typeface="Times New Roman"/>
                <a:cs typeface="Times New Roman"/>
              </a:rPr>
              <a:t>his</a:t>
            </a:r>
            <a:r>
              <a:rPr dirty="0" sz="1450">
                <a:latin typeface="Times New Roman"/>
                <a:cs typeface="Times New Roman"/>
              </a:rPr>
              <a:t> </a:t>
            </a:r>
            <a:r>
              <a:rPr dirty="0" sz="1450" spc="-10">
                <a:latin typeface="Times New Roman"/>
                <a:cs typeface="Times New Roman"/>
              </a:rPr>
              <a:t>shoulders.</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The sun rose as </a:t>
            </a:r>
            <a:r>
              <a:rPr dirty="0" sz="1450" spc="-5">
                <a:latin typeface="Times New Roman"/>
                <a:cs typeface="Times New Roman"/>
              </a:rPr>
              <a:t>he </a:t>
            </a:r>
            <a:r>
              <a:rPr dirty="0" sz="1450" spc="-10">
                <a:latin typeface="Times New Roman"/>
                <a:cs typeface="Times New Roman"/>
              </a:rPr>
              <a:t>came </a:t>
            </a:r>
            <a:r>
              <a:rPr dirty="0" sz="1450" spc="-5">
                <a:latin typeface="Times New Roman"/>
                <a:cs typeface="Times New Roman"/>
              </a:rPr>
              <a:t>out of </a:t>
            </a:r>
            <a:r>
              <a:rPr dirty="0" sz="1450" spc="-10">
                <a:latin typeface="Times New Roman"/>
                <a:cs typeface="Times New Roman"/>
              </a:rPr>
              <a:t>the skirts </a:t>
            </a:r>
            <a:r>
              <a:rPr dirty="0" sz="1450" spc="-5">
                <a:latin typeface="Times New Roman"/>
                <a:cs typeface="Times New Roman"/>
              </a:rPr>
              <a:t>of </a:t>
            </a:r>
            <a:r>
              <a:rPr dirty="0" sz="1450" spc="-10">
                <a:latin typeface="Times New Roman"/>
                <a:cs typeface="Times New Roman"/>
              </a:rPr>
              <a:t>the wood and saw </a:t>
            </a:r>
            <a:r>
              <a:rPr dirty="0" sz="1450" spc="-15">
                <a:latin typeface="Times New Roman"/>
                <a:cs typeface="Times New Roman"/>
              </a:rPr>
              <a:t>Tunstall </a:t>
            </a:r>
            <a:r>
              <a:rPr dirty="0" sz="1450" spc="-10">
                <a:latin typeface="Times New Roman"/>
                <a:cs typeface="Times New Roman"/>
              </a:rPr>
              <a:t>hamlet  straggling </a:t>
            </a:r>
            <a:r>
              <a:rPr dirty="0" sz="1450" spc="-5">
                <a:latin typeface="Times New Roman"/>
                <a:cs typeface="Times New Roman"/>
              </a:rPr>
              <a:t>up </a:t>
            </a:r>
            <a:r>
              <a:rPr dirty="0" sz="1450" spc="-10">
                <a:latin typeface="Times New Roman"/>
                <a:cs typeface="Times New Roman"/>
              </a:rPr>
              <a:t>the opposite hill. All seemed quiet, </a:t>
            </a:r>
            <a:r>
              <a:rPr dirty="0" sz="1450" spc="-5">
                <a:latin typeface="Times New Roman"/>
                <a:cs typeface="Times New Roman"/>
              </a:rPr>
              <a:t>but a </a:t>
            </a:r>
            <a:r>
              <a:rPr dirty="0" sz="1450" spc="-10">
                <a:latin typeface="Times New Roman"/>
                <a:cs typeface="Times New Roman"/>
              </a:rPr>
              <a:t>strong post </a:t>
            </a:r>
            <a:r>
              <a:rPr dirty="0" sz="1450" spc="-5">
                <a:latin typeface="Times New Roman"/>
                <a:cs typeface="Times New Roman"/>
              </a:rPr>
              <a:t>of </a:t>
            </a:r>
            <a:r>
              <a:rPr dirty="0" sz="1450" spc="-10">
                <a:latin typeface="Times New Roman"/>
                <a:cs typeface="Times New Roman"/>
              </a:rPr>
              <a:t>some half  </a:t>
            </a:r>
            <a:r>
              <a:rPr dirty="0" sz="1450" spc="-5">
                <a:latin typeface="Times New Roman"/>
                <a:cs typeface="Times New Roman"/>
              </a:rPr>
              <a:t>a </a:t>
            </a:r>
            <a:r>
              <a:rPr dirty="0" sz="1450" spc="-10">
                <a:latin typeface="Times New Roman"/>
                <a:cs typeface="Times New Roman"/>
              </a:rPr>
              <a:t>score </a:t>
            </a:r>
            <a:r>
              <a:rPr dirty="0" sz="1450" spc="-5">
                <a:latin typeface="Times New Roman"/>
                <a:cs typeface="Times New Roman"/>
              </a:rPr>
              <a:t>of </a:t>
            </a:r>
            <a:r>
              <a:rPr dirty="0" sz="1450" spc="-10">
                <a:latin typeface="Times New Roman"/>
                <a:cs typeface="Times New Roman"/>
              </a:rPr>
              <a:t>archers lay close </a:t>
            </a:r>
            <a:r>
              <a:rPr dirty="0" sz="1450" spc="-5">
                <a:latin typeface="Times New Roman"/>
                <a:cs typeface="Times New Roman"/>
              </a:rPr>
              <a:t>by </a:t>
            </a:r>
            <a:r>
              <a:rPr dirty="0" sz="1450" spc="-10">
                <a:latin typeface="Times New Roman"/>
                <a:cs typeface="Times New Roman"/>
              </a:rPr>
              <a:t>the bridge </a:t>
            </a:r>
            <a:r>
              <a:rPr dirty="0" sz="1450" spc="-5">
                <a:latin typeface="Times New Roman"/>
                <a:cs typeface="Times New Roman"/>
              </a:rPr>
              <a:t>on </a:t>
            </a:r>
            <a:r>
              <a:rPr dirty="0" sz="1450" spc="-10">
                <a:latin typeface="Times New Roman"/>
                <a:cs typeface="Times New Roman"/>
              </a:rPr>
              <a:t>either side </a:t>
            </a:r>
            <a:r>
              <a:rPr dirty="0" sz="1450" spc="-5">
                <a:latin typeface="Times New Roman"/>
                <a:cs typeface="Times New Roman"/>
              </a:rPr>
              <a:t>of </a:t>
            </a:r>
            <a:r>
              <a:rPr dirty="0" sz="1450" spc="-10">
                <a:latin typeface="Times New Roman"/>
                <a:cs typeface="Times New Roman"/>
              </a:rPr>
              <a:t>the road, and, as  soon as they perceived Lawless with his burthen, began to bestir themselves  and set arrow to string like vigilant</a:t>
            </a:r>
            <a:r>
              <a:rPr dirty="0" sz="1450" spc="25">
                <a:latin typeface="Times New Roman"/>
                <a:cs typeface="Times New Roman"/>
              </a:rPr>
              <a:t> </a:t>
            </a:r>
            <a:r>
              <a:rPr dirty="0" sz="1450" spc="-10">
                <a:latin typeface="Times New Roman"/>
                <a:cs typeface="Times New Roman"/>
              </a:rPr>
              <a:t>sentries.</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“Who goes?” cried the man in</a:t>
            </a:r>
            <a:r>
              <a:rPr dirty="0" sz="1450" spc="15">
                <a:latin typeface="Times New Roman"/>
                <a:cs typeface="Times New Roman"/>
              </a:rPr>
              <a:t> </a:t>
            </a:r>
            <a:r>
              <a:rPr dirty="0" sz="1450" spc="-10">
                <a:latin typeface="Times New Roman"/>
                <a:cs typeface="Times New Roman"/>
              </a:rPr>
              <a:t>command.</a:t>
            </a:r>
            <a:endParaRPr sz="1450">
              <a:latin typeface="Times New Roman"/>
              <a:cs typeface="Times New Roman"/>
            </a:endParaRPr>
          </a:p>
          <a:p>
            <a:pPr algn="just" marL="12700" marR="12700">
              <a:lnSpc>
                <a:spcPts val="1730"/>
              </a:lnSpc>
              <a:spcBef>
                <a:spcPts val="630"/>
              </a:spcBef>
            </a:pPr>
            <a:r>
              <a:rPr dirty="0" sz="1450" spc="-20">
                <a:latin typeface="Times New Roman"/>
                <a:cs typeface="Times New Roman"/>
              </a:rPr>
              <a:t>“Will </a:t>
            </a:r>
            <a:r>
              <a:rPr dirty="0" sz="1450" spc="-10">
                <a:latin typeface="Times New Roman"/>
                <a:cs typeface="Times New Roman"/>
              </a:rPr>
              <a:t>Lawless, </a:t>
            </a:r>
            <a:r>
              <a:rPr dirty="0" sz="1450" spc="-5">
                <a:latin typeface="Times New Roman"/>
                <a:cs typeface="Times New Roman"/>
              </a:rPr>
              <a:t>by </a:t>
            </a:r>
            <a:r>
              <a:rPr dirty="0" sz="1450" spc="-10">
                <a:latin typeface="Times New Roman"/>
                <a:cs typeface="Times New Roman"/>
              </a:rPr>
              <a:t>the rood—ye know me as well as </a:t>
            </a:r>
            <a:r>
              <a:rPr dirty="0" sz="1450" spc="-5">
                <a:latin typeface="Times New Roman"/>
                <a:cs typeface="Times New Roman"/>
              </a:rPr>
              <a:t>your </a:t>
            </a:r>
            <a:r>
              <a:rPr dirty="0" sz="1450" spc="-10">
                <a:latin typeface="Times New Roman"/>
                <a:cs typeface="Times New Roman"/>
              </a:rPr>
              <a:t>own </a:t>
            </a:r>
            <a:r>
              <a:rPr dirty="0" sz="1450" spc="-5">
                <a:latin typeface="Times New Roman"/>
                <a:cs typeface="Times New Roman"/>
              </a:rPr>
              <a:t>hand,” </a:t>
            </a:r>
            <a:r>
              <a:rPr dirty="0" sz="1450" spc="-10">
                <a:latin typeface="Times New Roman"/>
                <a:cs typeface="Times New Roman"/>
              </a:rPr>
              <a:t>returned  the </a:t>
            </a:r>
            <a:r>
              <a:rPr dirty="0" sz="1450" spc="-20">
                <a:latin typeface="Times New Roman"/>
                <a:cs typeface="Times New Roman"/>
              </a:rPr>
              <a:t>outlaw,</a:t>
            </a:r>
            <a:r>
              <a:rPr dirty="0" sz="1450" spc="-5">
                <a:latin typeface="Times New Roman"/>
                <a:cs typeface="Times New Roman"/>
              </a:rPr>
              <a:t> </a:t>
            </a:r>
            <a:r>
              <a:rPr dirty="0" sz="1450" spc="-15">
                <a:latin typeface="Times New Roman"/>
                <a:cs typeface="Times New Roman"/>
              </a:rPr>
              <a:t>contemptuously.</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“Give the word, Lawless,” returned the</a:t>
            </a:r>
            <a:r>
              <a:rPr dirty="0" sz="1450" spc="20">
                <a:latin typeface="Times New Roman"/>
                <a:cs typeface="Times New Roman"/>
              </a:rPr>
              <a:t> </a:t>
            </a:r>
            <a:r>
              <a:rPr dirty="0" sz="1450" spc="-20">
                <a:latin typeface="Times New Roman"/>
                <a:cs typeface="Times New Roman"/>
              </a:rPr>
              <a:t>other.</a:t>
            </a:r>
            <a:endParaRPr sz="145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71940"/>
          </a:xfrm>
          <a:prstGeom prst="rect">
            <a:avLst/>
          </a:prstGeom>
        </p:spPr>
        <p:txBody>
          <a:bodyPr wrap="square" lIns="0" tIns="19685" rIns="0" bIns="0" rtlCol="0" vert="horz">
            <a:spAutoFit/>
          </a:bodyPr>
          <a:lstStyle/>
          <a:p>
            <a:pPr algn="just" marL="12700" marR="7620">
              <a:lnSpc>
                <a:spcPts val="1730"/>
              </a:lnSpc>
              <a:spcBef>
                <a:spcPts val="155"/>
              </a:spcBef>
            </a:pPr>
            <a:r>
              <a:rPr dirty="0" sz="1450" spc="-30">
                <a:latin typeface="Times New Roman"/>
                <a:cs typeface="Times New Roman"/>
              </a:rPr>
              <a:t>“Now, </a:t>
            </a:r>
            <a:r>
              <a:rPr dirty="0" sz="1450" spc="-10">
                <a:latin typeface="Times New Roman"/>
                <a:cs typeface="Times New Roman"/>
              </a:rPr>
              <a:t>Heaven lighten thee, thou great fool,” replied Lawless. “Did </a:t>
            </a:r>
            <a:r>
              <a:rPr dirty="0" sz="1450" spc="-5">
                <a:latin typeface="Times New Roman"/>
                <a:cs typeface="Times New Roman"/>
              </a:rPr>
              <a:t>I not </a:t>
            </a:r>
            <a:r>
              <a:rPr dirty="0" sz="1450" spc="-10">
                <a:latin typeface="Times New Roman"/>
                <a:cs typeface="Times New Roman"/>
              </a:rPr>
              <a:t>tell it  thee myself? But </a:t>
            </a:r>
            <a:r>
              <a:rPr dirty="0" sz="1450" spc="-5">
                <a:latin typeface="Times New Roman"/>
                <a:cs typeface="Times New Roman"/>
              </a:rPr>
              <a:t>ye </a:t>
            </a:r>
            <a:r>
              <a:rPr dirty="0" sz="1450" spc="-10">
                <a:latin typeface="Times New Roman"/>
                <a:cs typeface="Times New Roman"/>
              </a:rPr>
              <a:t>are all mad for this playing at soldiers. When </a:t>
            </a:r>
            <a:r>
              <a:rPr dirty="0" sz="1450" spc="-5">
                <a:latin typeface="Times New Roman"/>
                <a:cs typeface="Times New Roman"/>
              </a:rPr>
              <a:t>I </a:t>
            </a:r>
            <a:r>
              <a:rPr dirty="0" sz="1450" spc="-10">
                <a:latin typeface="Times New Roman"/>
                <a:cs typeface="Times New Roman"/>
              </a:rPr>
              <a:t>am in the  greenwood, give me greenwood ways; and my word for this tide is: ‘A fig for  all mock</a:t>
            </a:r>
            <a:r>
              <a:rPr dirty="0" sz="1450" spc="-5">
                <a:latin typeface="Times New Roman"/>
                <a:cs typeface="Times New Roman"/>
              </a:rPr>
              <a:t> </a:t>
            </a:r>
            <a:r>
              <a:rPr dirty="0" sz="1450" spc="-10">
                <a:latin typeface="Times New Roman"/>
                <a:cs typeface="Times New Roman"/>
              </a:rPr>
              <a:t>soldiery!’”</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“Lawless, </a:t>
            </a:r>
            <a:r>
              <a:rPr dirty="0" sz="1450" spc="-5">
                <a:latin typeface="Times New Roman"/>
                <a:cs typeface="Times New Roman"/>
              </a:rPr>
              <a:t>ye but </a:t>
            </a:r>
            <a:r>
              <a:rPr dirty="0" sz="1450" spc="-10">
                <a:latin typeface="Times New Roman"/>
                <a:cs typeface="Times New Roman"/>
              </a:rPr>
              <a:t>show an ill example; give </a:t>
            </a:r>
            <a:r>
              <a:rPr dirty="0" sz="1450" spc="-5">
                <a:latin typeface="Times New Roman"/>
                <a:cs typeface="Times New Roman"/>
              </a:rPr>
              <a:t>us </a:t>
            </a:r>
            <a:r>
              <a:rPr dirty="0" sz="1450" spc="-10">
                <a:latin typeface="Times New Roman"/>
                <a:cs typeface="Times New Roman"/>
              </a:rPr>
              <a:t>the word, </a:t>
            </a:r>
            <a:r>
              <a:rPr dirty="0" sz="1450" spc="-5">
                <a:latin typeface="Times New Roman"/>
                <a:cs typeface="Times New Roman"/>
              </a:rPr>
              <a:t>fool </a:t>
            </a:r>
            <a:r>
              <a:rPr dirty="0" sz="1450" spc="-15">
                <a:latin typeface="Times New Roman"/>
                <a:cs typeface="Times New Roman"/>
              </a:rPr>
              <a:t>jester,” </a:t>
            </a:r>
            <a:r>
              <a:rPr dirty="0" sz="1450" spc="-10">
                <a:latin typeface="Times New Roman"/>
                <a:cs typeface="Times New Roman"/>
              </a:rPr>
              <a:t>said the  commander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post.</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“And if </a:t>
            </a:r>
            <a:r>
              <a:rPr dirty="0" sz="1450" spc="-5">
                <a:latin typeface="Times New Roman"/>
                <a:cs typeface="Times New Roman"/>
              </a:rPr>
              <a:t>I </a:t>
            </a:r>
            <a:r>
              <a:rPr dirty="0" sz="1450" spc="-10">
                <a:latin typeface="Times New Roman"/>
                <a:cs typeface="Times New Roman"/>
              </a:rPr>
              <a:t>had forgotten it?” asked the</a:t>
            </a:r>
            <a:r>
              <a:rPr dirty="0" sz="1450" spc="20">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12065">
              <a:lnSpc>
                <a:spcPts val="1730"/>
              </a:lnSpc>
              <a:spcBef>
                <a:spcPts val="630"/>
              </a:spcBef>
            </a:pPr>
            <a:r>
              <a:rPr dirty="0" sz="1450" spc="-10">
                <a:latin typeface="Times New Roman"/>
                <a:cs typeface="Times New Roman"/>
              </a:rPr>
              <a:t>“An </a:t>
            </a:r>
            <a:r>
              <a:rPr dirty="0" sz="1450" spc="-5">
                <a:latin typeface="Times New Roman"/>
                <a:cs typeface="Times New Roman"/>
              </a:rPr>
              <a:t>ye </a:t>
            </a:r>
            <a:r>
              <a:rPr dirty="0" sz="1450" spc="-10">
                <a:latin typeface="Times New Roman"/>
                <a:cs typeface="Times New Roman"/>
              </a:rPr>
              <a:t>had forgotten it—as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y’ </a:t>
            </a:r>
            <a:r>
              <a:rPr dirty="0" sz="1450" spc="-10">
                <a:latin typeface="Times New Roman"/>
                <a:cs typeface="Times New Roman"/>
              </a:rPr>
              <a:t>’ave not—by the mass, </a:t>
            </a:r>
            <a:r>
              <a:rPr dirty="0" sz="1450" spc="-5">
                <a:latin typeface="Times New Roman"/>
                <a:cs typeface="Times New Roman"/>
              </a:rPr>
              <a:t>I </a:t>
            </a:r>
            <a:r>
              <a:rPr dirty="0" sz="1450" spc="-10">
                <a:latin typeface="Times New Roman"/>
                <a:cs typeface="Times New Roman"/>
              </a:rPr>
              <a:t>would clap an  arrow into </a:t>
            </a:r>
            <a:r>
              <a:rPr dirty="0" sz="1450" spc="-5">
                <a:latin typeface="Times New Roman"/>
                <a:cs typeface="Times New Roman"/>
              </a:rPr>
              <a:t>your </a:t>
            </a:r>
            <a:r>
              <a:rPr dirty="0" sz="1450" spc="-10">
                <a:latin typeface="Times New Roman"/>
                <a:cs typeface="Times New Roman"/>
              </a:rPr>
              <a:t>big </a:t>
            </a:r>
            <a:r>
              <a:rPr dirty="0" sz="1450" spc="-20">
                <a:latin typeface="Times New Roman"/>
                <a:cs typeface="Times New Roman"/>
              </a:rPr>
              <a:t>body,” </a:t>
            </a:r>
            <a:r>
              <a:rPr dirty="0" sz="1450" spc="-10">
                <a:latin typeface="Times New Roman"/>
                <a:cs typeface="Times New Roman"/>
              </a:rPr>
              <a:t>returned the</a:t>
            </a:r>
            <a:r>
              <a:rPr dirty="0" sz="1450" spc="30">
                <a:latin typeface="Times New Roman"/>
                <a:cs typeface="Times New Roman"/>
              </a:rPr>
              <a:t> </a:t>
            </a:r>
            <a:r>
              <a:rPr dirty="0" sz="1450" spc="-10">
                <a:latin typeface="Times New Roman"/>
                <a:cs typeface="Times New Roman"/>
              </a:rPr>
              <a:t>first.</a:t>
            </a:r>
            <a:endParaRPr sz="1450">
              <a:latin typeface="Times New Roman"/>
              <a:cs typeface="Times New Roman"/>
            </a:endParaRPr>
          </a:p>
          <a:p>
            <a:pPr algn="just" marL="12700" marR="9525">
              <a:lnSpc>
                <a:spcPts val="1730"/>
              </a:lnSpc>
              <a:spcBef>
                <a:spcPts val="575"/>
              </a:spcBef>
            </a:pPr>
            <a:r>
              <a:rPr dirty="0" sz="1450" spc="-30">
                <a:latin typeface="Times New Roman"/>
                <a:cs typeface="Times New Roman"/>
              </a:rPr>
              <a:t>“Nay, </a:t>
            </a:r>
            <a:r>
              <a:rPr dirty="0" sz="1450" spc="-10">
                <a:latin typeface="Times New Roman"/>
                <a:cs typeface="Times New Roman"/>
              </a:rPr>
              <a:t>an </a:t>
            </a:r>
            <a:r>
              <a:rPr dirty="0" sz="1450" spc="-5">
                <a:latin typeface="Times New Roman"/>
                <a:cs typeface="Times New Roman"/>
              </a:rPr>
              <a:t>y’ </a:t>
            </a:r>
            <a:r>
              <a:rPr dirty="0" sz="1450" spc="-10">
                <a:latin typeface="Times New Roman"/>
                <a:cs typeface="Times New Roman"/>
              </a:rPr>
              <a:t>are so ill </a:t>
            </a:r>
            <a:r>
              <a:rPr dirty="0" sz="1450" spc="-5">
                <a:latin typeface="Times New Roman"/>
                <a:cs typeface="Times New Roman"/>
              </a:rPr>
              <a:t>a </a:t>
            </a:r>
            <a:r>
              <a:rPr dirty="0" sz="1450" spc="-15">
                <a:latin typeface="Times New Roman"/>
                <a:cs typeface="Times New Roman"/>
              </a:rPr>
              <a:t>jester,” </a:t>
            </a:r>
            <a:r>
              <a:rPr dirty="0" sz="1450" spc="-10">
                <a:latin typeface="Times New Roman"/>
                <a:cs typeface="Times New Roman"/>
              </a:rPr>
              <a:t>said Lawless, “ye shall have </a:t>
            </a:r>
            <a:r>
              <a:rPr dirty="0" sz="1450" spc="-5">
                <a:latin typeface="Times New Roman"/>
                <a:cs typeface="Times New Roman"/>
              </a:rPr>
              <a:t>your </a:t>
            </a:r>
            <a:r>
              <a:rPr dirty="0" sz="1450" spc="-10">
                <a:latin typeface="Times New Roman"/>
                <a:cs typeface="Times New Roman"/>
              </a:rPr>
              <a:t>word for me.  ‘Duckworth and Shelton’ is the word; and here, to the illustration, is Shelton  </a:t>
            </a:r>
            <a:r>
              <a:rPr dirty="0" sz="1450" spc="-5">
                <a:latin typeface="Times New Roman"/>
                <a:cs typeface="Times New Roman"/>
              </a:rPr>
              <a:t>on </a:t>
            </a:r>
            <a:r>
              <a:rPr dirty="0" sz="1450" spc="-10">
                <a:latin typeface="Times New Roman"/>
                <a:cs typeface="Times New Roman"/>
              </a:rPr>
              <a:t>my shoulders, and to Duckworth </a:t>
            </a:r>
            <a:r>
              <a:rPr dirty="0" sz="1450" spc="-5">
                <a:latin typeface="Times New Roman"/>
                <a:cs typeface="Times New Roman"/>
              </a:rPr>
              <a:t>do I </a:t>
            </a:r>
            <a:r>
              <a:rPr dirty="0" sz="1450" spc="-10">
                <a:latin typeface="Times New Roman"/>
                <a:cs typeface="Times New Roman"/>
              </a:rPr>
              <a:t>carry</a:t>
            </a:r>
            <a:r>
              <a:rPr dirty="0" sz="1450" spc="2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“Pass, Lawless,” said the</a:t>
            </a:r>
            <a:r>
              <a:rPr dirty="0" sz="1450" spc="5">
                <a:latin typeface="Times New Roman"/>
                <a:cs typeface="Times New Roman"/>
              </a:rPr>
              <a:t> </a:t>
            </a:r>
            <a:r>
              <a:rPr dirty="0" sz="1450" spc="-20">
                <a:latin typeface="Times New Roman"/>
                <a:cs typeface="Times New Roman"/>
              </a:rPr>
              <a:t>sentry.</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“And where is John?” asked the Grey</a:t>
            </a:r>
            <a:r>
              <a:rPr dirty="0" sz="1450" spc="25">
                <a:latin typeface="Times New Roman"/>
                <a:cs typeface="Times New Roman"/>
              </a:rPr>
              <a:t> </a:t>
            </a:r>
            <a:r>
              <a:rPr dirty="0" sz="1450" spc="-25">
                <a:latin typeface="Times New Roman"/>
                <a:cs typeface="Times New Roman"/>
              </a:rPr>
              <a:t>Friar.</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“He holdeth </a:t>
            </a:r>
            <a:r>
              <a:rPr dirty="0" sz="1450" spc="-5">
                <a:latin typeface="Times New Roman"/>
                <a:cs typeface="Times New Roman"/>
              </a:rPr>
              <a:t>a </a:t>
            </a:r>
            <a:r>
              <a:rPr dirty="0" sz="1450" spc="-10">
                <a:latin typeface="Times New Roman"/>
                <a:cs typeface="Times New Roman"/>
              </a:rPr>
              <a:t>court, </a:t>
            </a:r>
            <a:r>
              <a:rPr dirty="0" sz="1450" spc="-5">
                <a:latin typeface="Times New Roman"/>
                <a:cs typeface="Times New Roman"/>
              </a:rPr>
              <a:t>by </a:t>
            </a:r>
            <a:r>
              <a:rPr dirty="0" sz="1450" spc="-10">
                <a:latin typeface="Times New Roman"/>
                <a:cs typeface="Times New Roman"/>
              </a:rPr>
              <a:t>the mass, and taketh rents as to the manner born!”  cried another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20">
                <a:latin typeface="Times New Roman"/>
                <a:cs typeface="Times New Roman"/>
              </a:rPr>
              <a:t>company.</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So it proved. When Lawless </a:t>
            </a:r>
            <a:r>
              <a:rPr dirty="0" sz="1450" spc="-5">
                <a:latin typeface="Times New Roman"/>
                <a:cs typeface="Times New Roman"/>
              </a:rPr>
              <a:t>got </a:t>
            </a:r>
            <a:r>
              <a:rPr dirty="0" sz="1450" spc="-10">
                <a:latin typeface="Times New Roman"/>
                <a:cs typeface="Times New Roman"/>
              </a:rPr>
              <a:t>as far </a:t>
            </a:r>
            <a:r>
              <a:rPr dirty="0" sz="1450" spc="-5">
                <a:latin typeface="Times New Roman"/>
                <a:cs typeface="Times New Roman"/>
              </a:rPr>
              <a:t>up </a:t>
            </a:r>
            <a:r>
              <a:rPr dirty="0" sz="1450" spc="-10">
                <a:latin typeface="Times New Roman"/>
                <a:cs typeface="Times New Roman"/>
              </a:rPr>
              <a:t>the village as the little </a:t>
            </a:r>
            <a:r>
              <a:rPr dirty="0" sz="1450" spc="-5">
                <a:latin typeface="Times New Roman"/>
                <a:cs typeface="Times New Roman"/>
              </a:rPr>
              <a:t>inn, he </a:t>
            </a:r>
            <a:r>
              <a:rPr dirty="0" sz="1450" spc="-10">
                <a:latin typeface="Times New Roman"/>
                <a:cs typeface="Times New Roman"/>
              </a:rPr>
              <a:t>found  Ellis Duckworth surrounded </a:t>
            </a:r>
            <a:r>
              <a:rPr dirty="0" sz="1450" spc="-5">
                <a:latin typeface="Times New Roman"/>
                <a:cs typeface="Times New Roman"/>
              </a:rPr>
              <a:t>by </a:t>
            </a:r>
            <a:r>
              <a:rPr dirty="0" sz="1450" spc="-10">
                <a:latin typeface="Times New Roman"/>
                <a:cs typeface="Times New Roman"/>
              </a:rPr>
              <a:t>Sir </a:t>
            </a:r>
            <a:r>
              <a:rPr dirty="0" sz="1450" spc="-20">
                <a:latin typeface="Times New Roman"/>
                <a:cs typeface="Times New Roman"/>
              </a:rPr>
              <a:t>Daniel’s </a:t>
            </a:r>
            <a:r>
              <a:rPr dirty="0" sz="1450" spc="-10">
                <a:latin typeface="Times New Roman"/>
                <a:cs typeface="Times New Roman"/>
              </a:rPr>
              <a:t>tenants, and, </a:t>
            </a:r>
            <a:r>
              <a:rPr dirty="0" sz="1450" spc="-5">
                <a:latin typeface="Times New Roman"/>
                <a:cs typeface="Times New Roman"/>
              </a:rPr>
              <a:t>by </a:t>
            </a:r>
            <a:r>
              <a:rPr dirty="0" sz="1450" spc="-10">
                <a:latin typeface="Times New Roman"/>
                <a:cs typeface="Times New Roman"/>
              </a:rPr>
              <a:t>the right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good </a:t>
            </a:r>
            <a:r>
              <a:rPr dirty="0" sz="1450" spc="-10">
                <a:latin typeface="Times New Roman"/>
                <a:cs typeface="Times New Roman"/>
              </a:rPr>
              <a:t>company </a:t>
            </a:r>
            <a:r>
              <a:rPr dirty="0" sz="1450" spc="-5">
                <a:latin typeface="Times New Roman"/>
                <a:cs typeface="Times New Roman"/>
              </a:rPr>
              <a:t>of </a:t>
            </a:r>
            <a:r>
              <a:rPr dirty="0" sz="1450" spc="-10">
                <a:latin typeface="Times New Roman"/>
                <a:cs typeface="Times New Roman"/>
              </a:rPr>
              <a:t>archers, coolly taking rents, and giving written receipts in  return for them. By the faces </a:t>
            </a:r>
            <a:r>
              <a:rPr dirty="0" sz="1450" spc="-5">
                <a:latin typeface="Times New Roman"/>
                <a:cs typeface="Times New Roman"/>
              </a:rPr>
              <a:t>of </a:t>
            </a:r>
            <a:r>
              <a:rPr dirty="0" sz="1450" spc="-10">
                <a:latin typeface="Times New Roman"/>
                <a:cs typeface="Times New Roman"/>
              </a:rPr>
              <a:t>the tenants, it was plain how little this  proceeding pleased them; for they </a:t>
            </a:r>
            <a:r>
              <a:rPr dirty="0" sz="1450" spc="-15">
                <a:latin typeface="Times New Roman"/>
                <a:cs typeface="Times New Roman"/>
              </a:rPr>
              <a:t>argued </a:t>
            </a:r>
            <a:r>
              <a:rPr dirty="0" sz="1450" spc="-10">
                <a:latin typeface="Times New Roman"/>
                <a:cs typeface="Times New Roman"/>
              </a:rPr>
              <a:t>very rightly that they would simply  have to pay them</a:t>
            </a:r>
            <a:r>
              <a:rPr dirty="0" sz="1450" spc="5">
                <a:latin typeface="Times New Roman"/>
                <a:cs typeface="Times New Roman"/>
              </a:rPr>
              <a:t> </a:t>
            </a:r>
            <a:r>
              <a:rPr dirty="0" sz="1450" spc="-10">
                <a:latin typeface="Times New Roman"/>
                <a:cs typeface="Times New Roman"/>
              </a:rPr>
              <a:t>twice.</a:t>
            </a:r>
            <a:endParaRPr sz="1450">
              <a:latin typeface="Times New Roman"/>
              <a:cs typeface="Times New Roman"/>
            </a:endParaRPr>
          </a:p>
          <a:p>
            <a:pPr algn="just" marL="12700" marR="6985">
              <a:lnSpc>
                <a:spcPts val="1730"/>
              </a:lnSpc>
              <a:spcBef>
                <a:spcPts val="565"/>
              </a:spcBef>
            </a:pPr>
            <a:r>
              <a:rPr dirty="0" sz="1450" spc="-10">
                <a:latin typeface="Times New Roman"/>
                <a:cs typeface="Times New Roman"/>
              </a:rPr>
              <a:t>As soon as </a:t>
            </a:r>
            <a:r>
              <a:rPr dirty="0" sz="1450" spc="-5">
                <a:latin typeface="Times New Roman"/>
                <a:cs typeface="Times New Roman"/>
              </a:rPr>
              <a:t>he </a:t>
            </a:r>
            <a:r>
              <a:rPr dirty="0" sz="1450" spc="-10">
                <a:latin typeface="Times New Roman"/>
                <a:cs typeface="Times New Roman"/>
              </a:rPr>
              <a:t>knew what had </a:t>
            </a:r>
            <a:r>
              <a:rPr dirty="0" sz="1450" spc="-5">
                <a:latin typeface="Times New Roman"/>
                <a:cs typeface="Times New Roman"/>
              </a:rPr>
              <a:t>brought </a:t>
            </a:r>
            <a:r>
              <a:rPr dirty="0" sz="1450" spc="-10">
                <a:latin typeface="Times New Roman"/>
                <a:cs typeface="Times New Roman"/>
              </a:rPr>
              <a:t>Lawless, Ellis dismissed the remainder  </a:t>
            </a:r>
            <a:r>
              <a:rPr dirty="0" sz="1450" spc="-5">
                <a:latin typeface="Times New Roman"/>
                <a:cs typeface="Times New Roman"/>
              </a:rPr>
              <a:t>of </a:t>
            </a:r>
            <a:r>
              <a:rPr dirty="0" sz="1450" spc="-10">
                <a:latin typeface="Times New Roman"/>
                <a:cs typeface="Times New Roman"/>
              </a:rPr>
              <a:t>the tenants, and, with every mark </a:t>
            </a:r>
            <a:r>
              <a:rPr dirty="0" sz="1450" spc="-5">
                <a:latin typeface="Times New Roman"/>
                <a:cs typeface="Times New Roman"/>
              </a:rPr>
              <a:t>of </a:t>
            </a:r>
            <a:r>
              <a:rPr dirty="0" sz="1450" spc="-10">
                <a:latin typeface="Times New Roman"/>
                <a:cs typeface="Times New Roman"/>
              </a:rPr>
              <a:t>interest and apprehension, conducted  Dick into an inner chamber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inn. </a:t>
            </a:r>
            <a:r>
              <a:rPr dirty="0" sz="1450" spc="-10">
                <a:latin typeface="Times New Roman"/>
                <a:cs typeface="Times New Roman"/>
              </a:rPr>
              <a:t>There the </a:t>
            </a:r>
            <a:r>
              <a:rPr dirty="0" sz="1450" spc="-25">
                <a:latin typeface="Times New Roman"/>
                <a:cs typeface="Times New Roman"/>
              </a:rPr>
              <a:t>lad’s </a:t>
            </a:r>
            <a:r>
              <a:rPr dirty="0" sz="1450" spc="-10">
                <a:latin typeface="Times New Roman"/>
                <a:cs typeface="Times New Roman"/>
              </a:rPr>
              <a:t>hurts were looked </a:t>
            </a:r>
            <a:r>
              <a:rPr dirty="0" sz="1450" spc="-5">
                <a:latin typeface="Times New Roman"/>
                <a:cs typeface="Times New Roman"/>
              </a:rPr>
              <a:t>to;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was recalled, </a:t>
            </a:r>
            <a:r>
              <a:rPr dirty="0" sz="1450" spc="-5">
                <a:latin typeface="Times New Roman"/>
                <a:cs typeface="Times New Roman"/>
              </a:rPr>
              <a:t>by </a:t>
            </a:r>
            <a:r>
              <a:rPr dirty="0" sz="1450" spc="-10">
                <a:latin typeface="Times New Roman"/>
                <a:cs typeface="Times New Roman"/>
              </a:rPr>
              <a:t>simple remedies, to</a:t>
            </a:r>
            <a:r>
              <a:rPr dirty="0" sz="1450" spc="25">
                <a:latin typeface="Times New Roman"/>
                <a:cs typeface="Times New Roman"/>
              </a:rPr>
              <a:t> </a:t>
            </a:r>
            <a:r>
              <a:rPr dirty="0" sz="1450" spc="-10">
                <a:latin typeface="Times New Roman"/>
                <a:cs typeface="Times New Roman"/>
              </a:rPr>
              <a:t>consciousness.</a:t>
            </a:r>
            <a:endParaRPr sz="1450">
              <a:latin typeface="Times New Roman"/>
              <a:cs typeface="Times New Roman"/>
            </a:endParaRPr>
          </a:p>
          <a:p>
            <a:pPr marL="12700" marR="8890">
              <a:lnSpc>
                <a:spcPts val="1730"/>
              </a:lnSpc>
              <a:spcBef>
                <a:spcPts val="570"/>
              </a:spcBef>
            </a:pPr>
            <a:r>
              <a:rPr dirty="0" sz="1450" spc="-10">
                <a:latin typeface="Times New Roman"/>
                <a:cs typeface="Times New Roman"/>
              </a:rPr>
              <a:t>“Dear lad,” said Ellis, pressing his hand, “y’ are in </a:t>
            </a:r>
            <a:r>
              <a:rPr dirty="0" sz="1450" spc="-5">
                <a:latin typeface="Times New Roman"/>
                <a:cs typeface="Times New Roman"/>
              </a:rPr>
              <a:t>a </a:t>
            </a:r>
            <a:r>
              <a:rPr dirty="0" sz="1450" spc="-20">
                <a:latin typeface="Times New Roman"/>
                <a:cs typeface="Times New Roman"/>
              </a:rPr>
              <a:t>friend’s </a:t>
            </a:r>
            <a:r>
              <a:rPr dirty="0" sz="1450" spc="-10">
                <a:latin typeface="Times New Roman"/>
                <a:cs typeface="Times New Roman"/>
              </a:rPr>
              <a:t>hands that loved  </a:t>
            </a:r>
            <a:r>
              <a:rPr dirty="0" sz="1450" spc="-5">
                <a:latin typeface="Times New Roman"/>
                <a:cs typeface="Times New Roman"/>
              </a:rPr>
              <a:t>your </a:t>
            </a:r>
            <a:r>
              <a:rPr dirty="0" sz="1450" spc="-15">
                <a:latin typeface="Times New Roman"/>
                <a:cs typeface="Times New Roman"/>
              </a:rPr>
              <a:t>father, </a:t>
            </a:r>
            <a:r>
              <a:rPr dirty="0" sz="1450" spc="-10">
                <a:latin typeface="Times New Roman"/>
                <a:cs typeface="Times New Roman"/>
              </a:rPr>
              <a:t>and loves </a:t>
            </a:r>
            <a:r>
              <a:rPr dirty="0" sz="1450" spc="-5">
                <a:latin typeface="Times New Roman"/>
                <a:cs typeface="Times New Roman"/>
              </a:rPr>
              <a:t>you </a:t>
            </a:r>
            <a:r>
              <a:rPr dirty="0" sz="1450" spc="-10">
                <a:latin typeface="Times New Roman"/>
                <a:cs typeface="Times New Roman"/>
              </a:rPr>
              <a:t>for his sake. Rest </a:t>
            </a:r>
            <a:r>
              <a:rPr dirty="0" sz="1450" spc="-5">
                <a:latin typeface="Times New Roman"/>
                <a:cs typeface="Times New Roman"/>
              </a:rPr>
              <a:t>ye a </a:t>
            </a:r>
            <a:r>
              <a:rPr dirty="0" sz="1450" spc="-10">
                <a:latin typeface="Times New Roman"/>
                <a:cs typeface="Times New Roman"/>
              </a:rPr>
              <a:t>little </a:t>
            </a:r>
            <a:r>
              <a:rPr dirty="0" sz="1450" spc="-20">
                <a:latin typeface="Times New Roman"/>
                <a:cs typeface="Times New Roman"/>
              </a:rPr>
              <a:t>quietly, </a:t>
            </a:r>
            <a:r>
              <a:rPr dirty="0" sz="1450" spc="-10">
                <a:latin typeface="Times New Roman"/>
                <a:cs typeface="Times New Roman"/>
              </a:rPr>
              <a:t>for </a:t>
            </a:r>
            <a:r>
              <a:rPr dirty="0" sz="1450" spc="-5">
                <a:latin typeface="Times New Roman"/>
                <a:cs typeface="Times New Roman"/>
              </a:rPr>
              <a:t>ye </a:t>
            </a:r>
            <a:r>
              <a:rPr dirty="0" sz="1450" spc="-10">
                <a:latin typeface="Times New Roman"/>
                <a:cs typeface="Times New Roman"/>
              </a:rPr>
              <a:t>are  somewhat </a:t>
            </a:r>
            <a:r>
              <a:rPr dirty="0" sz="1450" spc="-5">
                <a:latin typeface="Times New Roman"/>
                <a:cs typeface="Times New Roman"/>
              </a:rPr>
              <a:t>out of </a:t>
            </a:r>
            <a:r>
              <a:rPr dirty="0" sz="1450" spc="-10">
                <a:latin typeface="Times New Roman"/>
                <a:cs typeface="Times New Roman"/>
              </a:rPr>
              <a:t>case. Then shall </a:t>
            </a:r>
            <a:r>
              <a:rPr dirty="0" sz="1450" spc="-5">
                <a:latin typeface="Times New Roman"/>
                <a:cs typeface="Times New Roman"/>
              </a:rPr>
              <a:t>ye </a:t>
            </a:r>
            <a:r>
              <a:rPr dirty="0" sz="1450" spc="-10">
                <a:latin typeface="Times New Roman"/>
                <a:cs typeface="Times New Roman"/>
              </a:rPr>
              <a:t>tell me </a:t>
            </a:r>
            <a:r>
              <a:rPr dirty="0" sz="1450" spc="-5">
                <a:latin typeface="Times New Roman"/>
                <a:cs typeface="Times New Roman"/>
              </a:rPr>
              <a:t>your </a:t>
            </a:r>
            <a:r>
              <a:rPr dirty="0" sz="1450" spc="-25">
                <a:latin typeface="Times New Roman"/>
                <a:cs typeface="Times New Roman"/>
              </a:rPr>
              <a:t>story, </a:t>
            </a:r>
            <a:r>
              <a:rPr dirty="0" sz="1450" spc="-10">
                <a:latin typeface="Times New Roman"/>
                <a:cs typeface="Times New Roman"/>
              </a:rPr>
              <a:t>and betwixt the two </a:t>
            </a:r>
            <a:r>
              <a:rPr dirty="0" sz="1450" spc="-5">
                <a:latin typeface="Times New Roman"/>
                <a:cs typeface="Times New Roman"/>
              </a:rPr>
              <a:t>of  us </a:t>
            </a:r>
            <a:r>
              <a:rPr dirty="0" sz="1450" spc="-10">
                <a:latin typeface="Times New Roman"/>
                <a:cs typeface="Times New Roman"/>
              </a:rPr>
              <a:t>we shall find </a:t>
            </a:r>
            <a:r>
              <a:rPr dirty="0" sz="1450" spc="-5">
                <a:latin typeface="Times New Roman"/>
                <a:cs typeface="Times New Roman"/>
              </a:rPr>
              <a:t>a </a:t>
            </a:r>
            <a:r>
              <a:rPr dirty="0" sz="1450" spc="-10">
                <a:latin typeface="Times New Roman"/>
                <a:cs typeface="Times New Roman"/>
              </a:rPr>
              <a:t>remedy for</a:t>
            </a:r>
            <a:r>
              <a:rPr dirty="0" sz="1450" spc="10">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 little later in the </a:t>
            </a:r>
            <a:r>
              <a:rPr dirty="0" sz="1450" spc="-30">
                <a:latin typeface="Times New Roman"/>
                <a:cs typeface="Times New Roman"/>
              </a:rPr>
              <a:t>day, </a:t>
            </a:r>
            <a:r>
              <a:rPr dirty="0" sz="1450" spc="-10">
                <a:latin typeface="Times New Roman"/>
                <a:cs typeface="Times New Roman"/>
              </a:rPr>
              <a:t>and after Dick had awakened from </a:t>
            </a:r>
            <a:r>
              <a:rPr dirty="0" sz="1450" spc="-5">
                <a:latin typeface="Times New Roman"/>
                <a:cs typeface="Times New Roman"/>
              </a:rPr>
              <a:t>a </a:t>
            </a:r>
            <a:r>
              <a:rPr dirty="0" sz="1450" spc="-10">
                <a:latin typeface="Times New Roman"/>
                <a:cs typeface="Times New Roman"/>
              </a:rPr>
              <a:t>comfortable  slumber to find himself still very weak, </a:t>
            </a:r>
            <a:r>
              <a:rPr dirty="0" sz="1450" spc="-5">
                <a:latin typeface="Times New Roman"/>
                <a:cs typeface="Times New Roman"/>
              </a:rPr>
              <a:t>but </a:t>
            </a:r>
            <a:r>
              <a:rPr dirty="0" sz="1450" spc="-10">
                <a:latin typeface="Times New Roman"/>
                <a:cs typeface="Times New Roman"/>
              </a:rPr>
              <a:t>clearer in mind and easier in </a:t>
            </a:r>
            <a:r>
              <a:rPr dirty="0" sz="1450" spc="-25">
                <a:latin typeface="Times New Roman"/>
                <a:cs typeface="Times New Roman"/>
              </a:rPr>
              <a:t>body,  </a:t>
            </a:r>
            <a:r>
              <a:rPr dirty="0" sz="1450" spc="-10">
                <a:latin typeface="Times New Roman"/>
                <a:cs typeface="Times New Roman"/>
              </a:rPr>
              <a:t>Ellis returned, and sitting down </a:t>
            </a:r>
            <a:r>
              <a:rPr dirty="0" sz="1450" spc="-5">
                <a:latin typeface="Times New Roman"/>
                <a:cs typeface="Times New Roman"/>
              </a:rPr>
              <a:t>by </a:t>
            </a:r>
            <a:r>
              <a:rPr dirty="0" sz="1450" spc="-10">
                <a:latin typeface="Times New Roman"/>
                <a:cs typeface="Times New Roman"/>
              </a:rPr>
              <a:t>the bedside, begged him, in the name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father, </a:t>
            </a:r>
            <a:r>
              <a:rPr dirty="0" sz="1450" spc="-10">
                <a:latin typeface="Times New Roman"/>
                <a:cs typeface="Times New Roman"/>
              </a:rPr>
              <a:t>to relate the circumstance </a:t>
            </a:r>
            <a:r>
              <a:rPr dirty="0" sz="1450" spc="-5">
                <a:latin typeface="Times New Roman"/>
                <a:cs typeface="Times New Roman"/>
              </a:rPr>
              <a:t>of </a:t>
            </a:r>
            <a:r>
              <a:rPr dirty="0" sz="1450" spc="-10">
                <a:latin typeface="Times New Roman"/>
                <a:cs typeface="Times New Roman"/>
              </a:rPr>
              <a:t>his escape from </a:t>
            </a:r>
            <a:r>
              <a:rPr dirty="0" sz="1450" spc="-15">
                <a:latin typeface="Times New Roman"/>
                <a:cs typeface="Times New Roman"/>
              </a:rPr>
              <a:t>Tunstall </a:t>
            </a:r>
            <a:r>
              <a:rPr dirty="0" sz="1450" spc="-10">
                <a:latin typeface="Times New Roman"/>
                <a:cs typeface="Times New Roman"/>
              </a:rPr>
              <a:t>Moat House.  There was something in the strength </a:t>
            </a:r>
            <a:r>
              <a:rPr dirty="0" sz="1450" spc="-5">
                <a:latin typeface="Times New Roman"/>
                <a:cs typeface="Times New Roman"/>
              </a:rPr>
              <a:t>of </a:t>
            </a:r>
            <a:r>
              <a:rPr dirty="0" sz="1450" spc="-15">
                <a:latin typeface="Times New Roman"/>
                <a:cs typeface="Times New Roman"/>
              </a:rPr>
              <a:t>Duckworth’s </a:t>
            </a:r>
            <a:r>
              <a:rPr dirty="0" sz="1450" spc="-10">
                <a:latin typeface="Times New Roman"/>
                <a:cs typeface="Times New Roman"/>
              </a:rPr>
              <a:t>frame, in the honesty </a:t>
            </a:r>
            <a:r>
              <a:rPr dirty="0" sz="1450" spc="-5">
                <a:latin typeface="Times New Roman"/>
                <a:cs typeface="Times New Roman"/>
              </a:rPr>
              <a:t>of  </a:t>
            </a:r>
            <a:r>
              <a:rPr dirty="0" sz="1450" spc="-10">
                <a:latin typeface="Times New Roman"/>
                <a:cs typeface="Times New Roman"/>
              </a:rPr>
              <a:t>his brown face, in the clearness and shrewdness </a:t>
            </a:r>
            <a:r>
              <a:rPr dirty="0" sz="1450" spc="-5">
                <a:latin typeface="Times New Roman"/>
                <a:cs typeface="Times New Roman"/>
              </a:rPr>
              <a:t>of </a:t>
            </a:r>
            <a:r>
              <a:rPr dirty="0" sz="1450" spc="-10">
                <a:latin typeface="Times New Roman"/>
                <a:cs typeface="Times New Roman"/>
              </a:rPr>
              <a:t>his eyes, that moved Dick  to obey him; and from first to last the lad told him the story </a:t>
            </a:r>
            <a:r>
              <a:rPr dirty="0" sz="1450" spc="-5">
                <a:latin typeface="Times New Roman"/>
                <a:cs typeface="Times New Roman"/>
              </a:rPr>
              <a:t>of </a:t>
            </a:r>
            <a:r>
              <a:rPr dirty="0" sz="1450" spc="-10">
                <a:latin typeface="Times New Roman"/>
                <a:cs typeface="Times New Roman"/>
              </a:rPr>
              <a:t>his two days’  adventures.</a:t>
            </a:r>
            <a:endParaRPr sz="145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715">
              <a:lnSpc>
                <a:spcPts val="1730"/>
              </a:lnSpc>
              <a:spcBef>
                <a:spcPts val="155"/>
              </a:spcBef>
            </a:pPr>
            <a:r>
              <a:rPr dirty="0" sz="1450" spc="-25">
                <a:latin typeface="Times New Roman"/>
                <a:cs typeface="Times New Roman"/>
              </a:rPr>
              <a:t>“Well,” </a:t>
            </a:r>
            <a:r>
              <a:rPr dirty="0" sz="1450" spc="-10">
                <a:latin typeface="Times New Roman"/>
                <a:cs typeface="Times New Roman"/>
              </a:rPr>
              <a:t>said Ellis, when </a:t>
            </a:r>
            <a:r>
              <a:rPr dirty="0" sz="1450" spc="-5">
                <a:latin typeface="Times New Roman"/>
                <a:cs typeface="Times New Roman"/>
              </a:rPr>
              <a:t>he </a:t>
            </a:r>
            <a:r>
              <a:rPr dirty="0" sz="1450" spc="-10">
                <a:latin typeface="Times New Roman"/>
                <a:cs typeface="Times New Roman"/>
              </a:rPr>
              <a:t>had done, “see what the kind saints have </a:t>
            </a:r>
            <a:r>
              <a:rPr dirty="0" sz="1450" spc="-5">
                <a:latin typeface="Times New Roman"/>
                <a:cs typeface="Times New Roman"/>
              </a:rPr>
              <a:t>done </a:t>
            </a:r>
            <a:r>
              <a:rPr dirty="0" sz="1450" spc="-10">
                <a:latin typeface="Times New Roman"/>
                <a:cs typeface="Times New Roman"/>
              </a:rPr>
              <a:t>for  </a:t>
            </a:r>
            <a:r>
              <a:rPr dirty="0" sz="1450" spc="-5">
                <a:latin typeface="Times New Roman"/>
                <a:cs typeface="Times New Roman"/>
              </a:rPr>
              <a:t>you, </a:t>
            </a:r>
            <a:r>
              <a:rPr dirty="0" sz="1450" spc="-10">
                <a:latin typeface="Times New Roman"/>
                <a:cs typeface="Times New Roman"/>
              </a:rPr>
              <a:t>Dick Shelton, </a:t>
            </a:r>
            <a:r>
              <a:rPr dirty="0" sz="1450" spc="-5">
                <a:latin typeface="Times New Roman"/>
                <a:cs typeface="Times New Roman"/>
              </a:rPr>
              <a:t>not </a:t>
            </a:r>
            <a:r>
              <a:rPr dirty="0" sz="1450" spc="-10">
                <a:latin typeface="Times New Roman"/>
                <a:cs typeface="Times New Roman"/>
              </a:rPr>
              <a:t>alone to save </a:t>
            </a:r>
            <a:r>
              <a:rPr dirty="0" sz="1450" spc="-5">
                <a:latin typeface="Times New Roman"/>
                <a:cs typeface="Times New Roman"/>
              </a:rPr>
              <a:t>your body </a:t>
            </a:r>
            <a:r>
              <a:rPr dirty="0" sz="1450" spc="-10">
                <a:latin typeface="Times New Roman"/>
                <a:cs typeface="Times New Roman"/>
              </a:rPr>
              <a:t>in so numerous and deadly  perils, </a:t>
            </a:r>
            <a:r>
              <a:rPr dirty="0" sz="1450" spc="-5">
                <a:latin typeface="Times New Roman"/>
                <a:cs typeface="Times New Roman"/>
              </a:rPr>
              <a:t>but </a:t>
            </a:r>
            <a:r>
              <a:rPr dirty="0" sz="1450" spc="-10">
                <a:latin typeface="Times New Roman"/>
                <a:cs typeface="Times New Roman"/>
              </a:rPr>
              <a:t>to bring </a:t>
            </a:r>
            <a:r>
              <a:rPr dirty="0" sz="1450" spc="-5">
                <a:latin typeface="Times New Roman"/>
                <a:cs typeface="Times New Roman"/>
              </a:rPr>
              <a:t>you </a:t>
            </a:r>
            <a:r>
              <a:rPr dirty="0" sz="1450" spc="-10">
                <a:latin typeface="Times New Roman"/>
                <a:cs typeface="Times New Roman"/>
              </a:rPr>
              <a:t>into my hands that have </a:t>
            </a:r>
            <a:r>
              <a:rPr dirty="0" sz="1450" spc="-5">
                <a:latin typeface="Times New Roman"/>
                <a:cs typeface="Times New Roman"/>
              </a:rPr>
              <a:t>no </a:t>
            </a:r>
            <a:r>
              <a:rPr dirty="0" sz="1450" spc="-10">
                <a:latin typeface="Times New Roman"/>
                <a:cs typeface="Times New Roman"/>
              </a:rPr>
              <a:t>dearer wish than to assist  </a:t>
            </a:r>
            <a:r>
              <a:rPr dirty="0" sz="1450" spc="-5">
                <a:latin typeface="Times New Roman"/>
                <a:cs typeface="Times New Roman"/>
              </a:rPr>
              <a:t>your </a:t>
            </a:r>
            <a:r>
              <a:rPr dirty="0" sz="1450" spc="-15">
                <a:latin typeface="Times New Roman"/>
                <a:cs typeface="Times New Roman"/>
              </a:rPr>
              <a:t>father’s </a:t>
            </a:r>
            <a:r>
              <a:rPr dirty="0" sz="1450" spc="-5">
                <a:latin typeface="Times New Roman"/>
                <a:cs typeface="Times New Roman"/>
              </a:rPr>
              <a:t>son. </a:t>
            </a:r>
            <a:r>
              <a:rPr dirty="0" sz="1450" spc="-10">
                <a:latin typeface="Times New Roman"/>
                <a:cs typeface="Times New Roman"/>
              </a:rPr>
              <a:t>Be </a:t>
            </a:r>
            <a:r>
              <a:rPr dirty="0" sz="1450" spc="-5">
                <a:latin typeface="Times New Roman"/>
                <a:cs typeface="Times New Roman"/>
              </a:rPr>
              <a:t>but </a:t>
            </a:r>
            <a:r>
              <a:rPr dirty="0" sz="1450" spc="-10">
                <a:latin typeface="Times New Roman"/>
                <a:cs typeface="Times New Roman"/>
              </a:rPr>
              <a:t>true to me—and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y’ </a:t>
            </a:r>
            <a:r>
              <a:rPr dirty="0" sz="1450" spc="-10">
                <a:latin typeface="Times New Roman"/>
                <a:cs typeface="Times New Roman"/>
              </a:rPr>
              <a:t>are true—and betwixt </a:t>
            </a:r>
            <a:r>
              <a:rPr dirty="0" sz="1450" spc="-5">
                <a:latin typeface="Times New Roman"/>
                <a:cs typeface="Times New Roman"/>
              </a:rPr>
              <a:t>you  </a:t>
            </a:r>
            <a:r>
              <a:rPr dirty="0" sz="1450" spc="-10">
                <a:latin typeface="Times New Roman"/>
                <a:cs typeface="Times New Roman"/>
              </a:rPr>
              <a:t>and me, we shall bring that false-heart traitor to the</a:t>
            </a:r>
            <a:r>
              <a:rPr dirty="0" sz="1450" spc="55">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algn="just" marL="12700">
              <a:lnSpc>
                <a:spcPct val="100000"/>
              </a:lnSpc>
              <a:spcBef>
                <a:spcPts val="500"/>
              </a:spcBef>
            </a:pPr>
            <a:r>
              <a:rPr dirty="0" sz="1450" spc="-20">
                <a:latin typeface="Times New Roman"/>
                <a:cs typeface="Times New Roman"/>
              </a:rPr>
              <a:t>“Will </a:t>
            </a:r>
            <a:r>
              <a:rPr dirty="0" sz="1450" spc="-5">
                <a:latin typeface="Times New Roman"/>
                <a:cs typeface="Times New Roman"/>
              </a:rPr>
              <a:t>ye </a:t>
            </a:r>
            <a:r>
              <a:rPr dirty="0" sz="1450" spc="-10">
                <a:latin typeface="Times New Roman"/>
                <a:cs typeface="Times New Roman"/>
              </a:rPr>
              <a:t>assault the house?” asked</a:t>
            </a:r>
            <a:r>
              <a:rPr dirty="0" sz="1450" spc="2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7620">
              <a:lnSpc>
                <a:spcPts val="1730"/>
              </a:lnSpc>
              <a:spcBef>
                <a:spcPts val="635"/>
              </a:spcBef>
            </a:pPr>
            <a:r>
              <a:rPr dirty="0" sz="1450" spc="-10">
                <a:latin typeface="Times New Roman"/>
                <a:cs typeface="Times New Roman"/>
              </a:rPr>
              <a:t>“I were mad, indeed, to think </a:t>
            </a:r>
            <a:r>
              <a:rPr dirty="0" sz="1450" spc="-5">
                <a:latin typeface="Times New Roman"/>
                <a:cs typeface="Times New Roman"/>
              </a:rPr>
              <a:t>of </a:t>
            </a:r>
            <a:r>
              <a:rPr dirty="0" sz="1450" spc="-10">
                <a:latin typeface="Times New Roman"/>
                <a:cs typeface="Times New Roman"/>
              </a:rPr>
              <a:t>it,” returned Ellis. “He hath too much power;  his men gather to him; those that gave me the slip last night, and </a:t>
            </a:r>
            <a:r>
              <a:rPr dirty="0" sz="1450" spc="-5">
                <a:latin typeface="Times New Roman"/>
                <a:cs typeface="Times New Roman"/>
              </a:rPr>
              <a:t>by </a:t>
            </a:r>
            <a:r>
              <a:rPr dirty="0" sz="1450" spc="-10">
                <a:latin typeface="Times New Roman"/>
                <a:cs typeface="Times New Roman"/>
              </a:rPr>
              <a:t>the mass  came in so handily for you—those have made him safe. </a:t>
            </a:r>
            <a:r>
              <a:rPr dirty="0" sz="1450" spc="-35">
                <a:latin typeface="Times New Roman"/>
                <a:cs typeface="Times New Roman"/>
              </a:rPr>
              <a:t>Nay, </a:t>
            </a:r>
            <a:r>
              <a:rPr dirty="0" sz="1450" spc="-10">
                <a:latin typeface="Times New Roman"/>
                <a:cs typeface="Times New Roman"/>
              </a:rPr>
              <a:t>Dick, to the  </a:t>
            </a:r>
            <a:r>
              <a:rPr dirty="0" sz="1450" spc="-20">
                <a:latin typeface="Times New Roman"/>
                <a:cs typeface="Times New Roman"/>
              </a:rPr>
              <a:t>contrary, </a:t>
            </a:r>
            <a:r>
              <a:rPr dirty="0" sz="1450" spc="-10">
                <a:latin typeface="Times New Roman"/>
                <a:cs typeface="Times New Roman"/>
              </a:rPr>
              <a:t>thou and </a:t>
            </a:r>
            <a:r>
              <a:rPr dirty="0" sz="1450" spc="-5">
                <a:latin typeface="Times New Roman"/>
                <a:cs typeface="Times New Roman"/>
              </a:rPr>
              <a:t>I </a:t>
            </a:r>
            <a:r>
              <a:rPr dirty="0" sz="1450" spc="-10">
                <a:latin typeface="Times New Roman"/>
                <a:cs typeface="Times New Roman"/>
              </a:rPr>
              <a:t>and my brave bowmen, we must all slip from this forest  </a:t>
            </a:r>
            <a:r>
              <a:rPr dirty="0" sz="1450" spc="-20">
                <a:latin typeface="Times New Roman"/>
                <a:cs typeface="Times New Roman"/>
              </a:rPr>
              <a:t>speedily, </a:t>
            </a:r>
            <a:r>
              <a:rPr dirty="0" sz="1450" spc="-10">
                <a:latin typeface="Times New Roman"/>
                <a:cs typeface="Times New Roman"/>
              </a:rPr>
              <a:t>and leave Sir Daniel</a:t>
            </a:r>
            <a:r>
              <a:rPr dirty="0" sz="1450" spc="20">
                <a:latin typeface="Times New Roman"/>
                <a:cs typeface="Times New Roman"/>
              </a:rPr>
              <a:t> </a:t>
            </a:r>
            <a:r>
              <a:rPr dirty="0" sz="1450" spc="-10">
                <a:latin typeface="Times New Roman"/>
                <a:cs typeface="Times New Roman"/>
              </a:rPr>
              <a:t>free.”</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“My mind misgiveth me for Jack,” said the</a:t>
            </a:r>
            <a:r>
              <a:rPr dirty="0" sz="1450" spc="30">
                <a:latin typeface="Times New Roman"/>
                <a:cs typeface="Times New Roman"/>
              </a:rPr>
              <a:t> </a:t>
            </a:r>
            <a:r>
              <a:rPr dirty="0" sz="1450" spc="-10">
                <a:latin typeface="Times New Roman"/>
                <a:cs typeface="Times New Roman"/>
              </a:rPr>
              <a:t>lad.</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“For Jack!” repeated Duckworth. “O, </a:t>
            </a:r>
            <a:r>
              <a:rPr dirty="0" sz="1450" spc="-5">
                <a:latin typeface="Times New Roman"/>
                <a:cs typeface="Times New Roman"/>
              </a:rPr>
              <a:t>I </a:t>
            </a:r>
            <a:r>
              <a:rPr dirty="0" sz="1450" spc="-10">
                <a:latin typeface="Times New Roman"/>
                <a:cs typeface="Times New Roman"/>
              </a:rPr>
              <a:t>see, for the wench! </a:t>
            </a:r>
            <a:r>
              <a:rPr dirty="0" sz="1450" spc="-35">
                <a:latin typeface="Times New Roman"/>
                <a:cs typeface="Times New Roman"/>
              </a:rPr>
              <a:t>Nay, </a:t>
            </a:r>
            <a:r>
              <a:rPr dirty="0" sz="1450" spc="-10">
                <a:latin typeface="Times New Roman"/>
                <a:cs typeface="Times New Roman"/>
              </a:rPr>
              <a:t>Dick, </a:t>
            </a:r>
            <a:r>
              <a:rPr dirty="0" sz="1450" spc="-5">
                <a:latin typeface="Times New Roman"/>
                <a:cs typeface="Times New Roman"/>
              </a:rPr>
              <a:t>I  </a:t>
            </a:r>
            <a:r>
              <a:rPr dirty="0" sz="1450" spc="-10">
                <a:latin typeface="Times New Roman"/>
                <a:cs typeface="Times New Roman"/>
              </a:rPr>
              <a:t>promise </a:t>
            </a:r>
            <a:r>
              <a:rPr dirty="0" sz="1450" spc="-5">
                <a:latin typeface="Times New Roman"/>
                <a:cs typeface="Times New Roman"/>
              </a:rPr>
              <a:t>you, </a:t>
            </a:r>
            <a:r>
              <a:rPr dirty="0" sz="1450" spc="-10">
                <a:latin typeface="Times New Roman"/>
                <a:cs typeface="Times New Roman"/>
              </a:rPr>
              <a:t>if there come talk </a:t>
            </a:r>
            <a:r>
              <a:rPr dirty="0" sz="1450" spc="-5">
                <a:latin typeface="Times New Roman"/>
                <a:cs typeface="Times New Roman"/>
              </a:rPr>
              <a:t>of </a:t>
            </a:r>
            <a:r>
              <a:rPr dirty="0" sz="1450" spc="-10">
                <a:latin typeface="Times New Roman"/>
                <a:cs typeface="Times New Roman"/>
              </a:rPr>
              <a:t>any marriage we shall act at once; till then,  </a:t>
            </a:r>
            <a:r>
              <a:rPr dirty="0" sz="1450" spc="-5">
                <a:latin typeface="Times New Roman"/>
                <a:cs typeface="Times New Roman"/>
              </a:rPr>
              <a:t>or </a:t>
            </a:r>
            <a:r>
              <a:rPr dirty="0" sz="1450" spc="-10">
                <a:latin typeface="Times New Roman"/>
                <a:cs typeface="Times New Roman"/>
              </a:rPr>
              <a:t>till the time is ripe, we shall all </a:t>
            </a:r>
            <a:r>
              <a:rPr dirty="0" sz="1450" spc="-15">
                <a:latin typeface="Times New Roman"/>
                <a:cs typeface="Times New Roman"/>
              </a:rPr>
              <a:t>disappear, </a:t>
            </a:r>
            <a:r>
              <a:rPr dirty="0" sz="1450" spc="-10">
                <a:latin typeface="Times New Roman"/>
                <a:cs typeface="Times New Roman"/>
              </a:rPr>
              <a:t>even like shadows at morning;  Sir Daniel shall look east and west, and see </a:t>
            </a:r>
            <a:r>
              <a:rPr dirty="0" sz="1450" spc="-5">
                <a:latin typeface="Times New Roman"/>
                <a:cs typeface="Times New Roman"/>
              </a:rPr>
              <a:t>none </a:t>
            </a:r>
            <a:r>
              <a:rPr dirty="0" sz="1450" spc="-10">
                <a:latin typeface="Times New Roman"/>
                <a:cs typeface="Times New Roman"/>
              </a:rPr>
              <a:t>enemies; </a:t>
            </a:r>
            <a:r>
              <a:rPr dirty="0" sz="1450" spc="-5">
                <a:latin typeface="Times New Roman"/>
                <a:cs typeface="Times New Roman"/>
              </a:rPr>
              <a:t>he </a:t>
            </a:r>
            <a:r>
              <a:rPr dirty="0" sz="1450" spc="-10">
                <a:latin typeface="Times New Roman"/>
                <a:cs typeface="Times New Roman"/>
              </a:rPr>
              <a:t>shall think, </a:t>
            </a:r>
            <a:r>
              <a:rPr dirty="0" sz="1450" spc="-5">
                <a:latin typeface="Times New Roman"/>
                <a:cs typeface="Times New Roman"/>
              </a:rPr>
              <a:t>by  </a:t>
            </a:r>
            <a:r>
              <a:rPr dirty="0" sz="1450" spc="-10">
                <a:latin typeface="Times New Roman"/>
                <a:cs typeface="Times New Roman"/>
              </a:rPr>
              <a:t>the mass, that </a:t>
            </a:r>
            <a:r>
              <a:rPr dirty="0" sz="1450" spc="-5">
                <a:latin typeface="Times New Roman"/>
                <a:cs typeface="Times New Roman"/>
              </a:rPr>
              <a:t>he </a:t>
            </a:r>
            <a:r>
              <a:rPr dirty="0" sz="1450" spc="-10">
                <a:latin typeface="Times New Roman"/>
                <a:cs typeface="Times New Roman"/>
              </a:rPr>
              <a:t>hath dreamed awhile, and hath now awakened in his bed. But  </a:t>
            </a:r>
            <a:r>
              <a:rPr dirty="0" sz="1450" spc="-5">
                <a:latin typeface="Times New Roman"/>
                <a:cs typeface="Times New Roman"/>
              </a:rPr>
              <a:t>our </a:t>
            </a:r>
            <a:r>
              <a:rPr dirty="0" sz="1450" spc="-10">
                <a:latin typeface="Times New Roman"/>
                <a:cs typeface="Times New Roman"/>
              </a:rPr>
              <a:t>four eyes, Dick, shall follow him right close, and </a:t>
            </a:r>
            <a:r>
              <a:rPr dirty="0" sz="1450" spc="-5">
                <a:latin typeface="Times New Roman"/>
                <a:cs typeface="Times New Roman"/>
              </a:rPr>
              <a:t>our </a:t>
            </a:r>
            <a:r>
              <a:rPr dirty="0" sz="1450" spc="-10">
                <a:latin typeface="Times New Roman"/>
                <a:cs typeface="Times New Roman"/>
              </a:rPr>
              <a:t>four hands—so help  </a:t>
            </a:r>
            <a:r>
              <a:rPr dirty="0" sz="1450" spc="-5">
                <a:latin typeface="Times New Roman"/>
                <a:cs typeface="Times New Roman"/>
              </a:rPr>
              <a:t>us </a:t>
            </a:r>
            <a:r>
              <a:rPr dirty="0" sz="1450" spc="-10">
                <a:latin typeface="Times New Roman"/>
                <a:cs typeface="Times New Roman"/>
              </a:rPr>
              <a:t>all the army </a:t>
            </a:r>
            <a:r>
              <a:rPr dirty="0" sz="1450" spc="-5">
                <a:latin typeface="Times New Roman"/>
                <a:cs typeface="Times New Roman"/>
              </a:rPr>
              <a:t>of </a:t>
            </a:r>
            <a:r>
              <a:rPr dirty="0" sz="1450" spc="-10">
                <a:latin typeface="Times New Roman"/>
                <a:cs typeface="Times New Roman"/>
              </a:rPr>
              <a:t>the saints!—shall bring that traitor</a:t>
            </a:r>
            <a:r>
              <a:rPr dirty="0" sz="1450" spc="40">
                <a:latin typeface="Times New Roman"/>
                <a:cs typeface="Times New Roman"/>
              </a:rPr>
              <a:t> </a:t>
            </a:r>
            <a:r>
              <a:rPr dirty="0" sz="1450" spc="-10">
                <a:latin typeface="Times New Roman"/>
                <a:cs typeface="Times New Roman"/>
              </a:rPr>
              <a:t>low!”</a:t>
            </a:r>
            <a:endParaRPr sz="1450">
              <a:latin typeface="Times New Roman"/>
              <a:cs typeface="Times New Roman"/>
            </a:endParaRPr>
          </a:p>
          <a:p>
            <a:pPr algn="just" marL="12700" marR="6985">
              <a:lnSpc>
                <a:spcPts val="1730"/>
              </a:lnSpc>
              <a:spcBef>
                <a:spcPts val="565"/>
              </a:spcBef>
            </a:pPr>
            <a:r>
              <a:rPr dirty="0" sz="1450" spc="-45">
                <a:latin typeface="Times New Roman"/>
                <a:cs typeface="Times New Roman"/>
              </a:rPr>
              <a:t>Two </a:t>
            </a:r>
            <a:r>
              <a:rPr dirty="0" sz="1450" spc="-10">
                <a:latin typeface="Times New Roman"/>
                <a:cs typeface="Times New Roman"/>
              </a:rPr>
              <a:t>days later Sir </a:t>
            </a:r>
            <a:r>
              <a:rPr dirty="0" sz="1450" spc="-20">
                <a:latin typeface="Times New Roman"/>
                <a:cs typeface="Times New Roman"/>
              </a:rPr>
              <a:t>Daniel’s </a:t>
            </a:r>
            <a:r>
              <a:rPr dirty="0" sz="1450" spc="-10">
                <a:latin typeface="Times New Roman"/>
                <a:cs typeface="Times New Roman"/>
              </a:rPr>
              <a:t>garrison had grown to such </a:t>
            </a:r>
            <a:r>
              <a:rPr dirty="0" sz="1450" spc="-5">
                <a:latin typeface="Times New Roman"/>
                <a:cs typeface="Times New Roman"/>
              </a:rPr>
              <a:t>a </a:t>
            </a:r>
            <a:r>
              <a:rPr dirty="0" sz="1450" spc="-10">
                <a:latin typeface="Times New Roman"/>
                <a:cs typeface="Times New Roman"/>
              </a:rPr>
              <a:t>strength that </a:t>
            </a:r>
            <a:r>
              <a:rPr dirty="0" sz="1450" spc="-5">
                <a:latin typeface="Times New Roman"/>
                <a:cs typeface="Times New Roman"/>
              </a:rPr>
              <a:t>he  </a:t>
            </a:r>
            <a:r>
              <a:rPr dirty="0" sz="1450" spc="-10">
                <a:latin typeface="Times New Roman"/>
                <a:cs typeface="Times New Roman"/>
              </a:rPr>
              <a:t>ventured </a:t>
            </a:r>
            <a:r>
              <a:rPr dirty="0" sz="1450" spc="-5">
                <a:latin typeface="Times New Roman"/>
                <a:cs typeface="Times New Roman"/>
              </a:rPr>
              <a:t>on a </a:t>
            </a:r>
            <a:r>
              <a:rPr dirty="0" sz="1450" spc="-25">
                <a:latin typeface="Times New Roman"/>
                <a:cs typeface="Times New Roman"/>
              </a:rPr>
              <a:t>sally, </a:t>
            </a:r>
            <a:r>
              <a:rPr dirty="0" sz="1450" spc="-10">
                <a:latin typeface="Times New Roman"/>
                <a:cs typeface="Times New Roman"/>
              </a:rPr>
              <a:t>and at the head </a:t>
            </a:r>
            <a:r>
              <a:rPr dirty="0" sz="1450" spc="-5">
                <a:latin typeface="Times New Roman"/>
                <a:cs typeface="Times New Roman"/>
              </a:rPr>
              <a:t>of </a:t>
            </a:r>
            <a:r>
              <a:rPr dirty="0" sz="1450" spc="-10">
                <a:latin typeface="Times New Roman"/>
                <a:cs typeface="Times New Roman"/>
              </a:rPr>
              <a:t>some two score horsemen, pushed  without opposition as far as </a:t>
            </a:r>
            <a:r>
              <a:rPr dirty="0" sz="1450" spc="-15">
                <a:latin typeface="Times New Roman"/>
                <a:cs typeface="Times New Roman"/>
              </a:rPr>
              <a:t>Tunstall </a:t>
            </a:r>
            <a:r>
              <a:rPr dirty="0" sz="1450" spc="-10">
                <a:latin typeface="Times New Roman"/>
                <a:cs typeface="Times New Roman"/>
              </a:rPr>
              <a:t>hamlet. Not an arrow </a:t>
            </a:r>
            <a:r>
              <a:rPr dirty="0" sz="1450" spc="-30">
                <a:latin typeface="Times New Roman"/>
                <a:cs typeface="Times New Roman"/>
              </a:rPr>
              <a:t>flew, </a:t>
            </a:r>
            <a:r>
              <a:rPr dirty="0" sz="1450" spc="-5">
                <a:latin typeface="Times New Roman"/>
                <a:cs typeface="Times New Roman"/>
              </a:rPr>
              <a:t>not a </a:t>
            </a:r>
            <a:r>
              <a:rPr dirty="0" sz="1450" spc="-10">
                <a:latin typeface="Times New Roman"/>
                <a:cs typeface="Times New Roman"/>
              </a:rPr>
              <a:t>man  stirred in the thicket; the bridge was </a:t>
            </a:r>
            <a:r>
              <a:rPr dirty="0" sz="1450" spc="-5">
                <a:latin typeface="Times New Roman"/>
                <a:cs typeface="Times New Roman"/>
              </a:rPr>
              <a:t>no </a:t>
            </a:r>
            <a:r>
              <a:rPr dirty="0" sz="1450" spc="-10">
                <a:latin typeface="Times New Roman"/>
                <a:cs typeface="Times New Roman"/>
              </a:rPr>
              <a:t>longer guarded, </a:t>
            </a:r>
            <a:r>
              <a:rPr dirty="0" sz="1450" spc="-5">
                <a:latin typeface="Times New Roman"/>
                <a:cs typeface="Times New Roman"/>
              </a:rPr>
              <a:t>but </a:t>
            </a:r>
            <a:r>
              <a:rPr dirty="0" sz="1450" spc="-10">
                <a:latin typeface="Times New Roman"/>
                <a:cs typeface="Times New Roman"/>
              </a:rPr>
              <a:t>stood open to all  corners; and as Sir Daniel crossed it, </a:t>
            </a:r>
            <a:r>
              <a:rPr dirty="0" sz="1450" spc="-5">
                <a:latin typeface="Times New Roman"/>
                <a:cs typeface="Times New Roman"/>
              </a:rPr>
              <a:t>he </a:t>
            </a:r>
            <a:r>
              <a:rPr dirty="0" sz="1450" spc="-10">
                <a:latin typeface="Times New Roman"/>
                <a:cs typeface="Times New Roman"/>
              </a:rPr>
              <a:t>saw the villagers looking timidly from  their doors.</a:t>
            </a:r>
            <a:endParaRPr sz="1450">
              <a:latin typeface="Times New Roman"/>
              <a:cs typeface="Times New Roman"/>
            </a:endParaRPr>
          </a:p>
          <a:p>
            <a:pPr algn="just" marL="12700" marR="13335">
              <a:lnSpc>
                <a:spcPts val="1730"/>
              </a:lnSpc>
              <a:spcBef>
                <a:spcPts val="565"/>
              </a:spcBef>
            </a:pPr>
            <a:r>
              <a:rPr dirty="0" sz="1450" spc="-10">
                <a:latin typeface="Times New Roman"/>
                <a:cs typeface="Times New Roman"/>
              </a:rPr>
              <a:t>Presently </a:t>
            </a:r>
            <a:r>
              <a:rPr dirty="0" sz="1450" spc="-5">
                <a:latin typeface="Times New Roman"/>
                <a:cs typeface="Times New Roman"/>
              </a:rPr>
              <a:t>one of </a:t>
            </a:r>
            <a:r>
              <a:rPr dirty="0" sz="1450" spc="-10">
                <a:latin typeface="Times New Roman"/>
                <a:cs typeface="Times New Roman"/>
              </a:rPr>
              <a:t>them, taking heart </a:t>
            </a:r>
            <a:r>
              <a:rPr dirty="0" sz="1450" spc="-5">
                <a:latin typeface="Times New Roman"/>
                <a:cs typeface="Times New Roman"/>
              </a:rPr>
              <a:t>of </a:t>
            </a:r>
            <a:r>
              <a:rPr dirty="0" sz="1450" spc="-10">
                <a:latin typeface="Times New Roman"/>
                <a:cs typeface="Times New Roman"/>
              </a:rPr>
              <a:t>grace, came forward, and with the  lowliest salutations, presented </a:t>
            </a:r>
            <a:r>
              <a:rPr dirty="0" sz="1450" spc="-5">
                <a:latin typeface="Times New Roman"/>
                <a:cs typeface="Times New Roman"/>
              </a:rPr>
              <a:t>a </a:t>
            </a:r>
            <a:r>
              <a:rPr dirty="0" sz="1450" spc="-10">
                <a:latin typeface="Times New Roman"/>
                <a:cs typeface="Times New Roman"/>
              </a:rPr>
              <a:t>letter to the</a:t>
            </a:r>
            <a:r>
              <a:rPr dirty="0" sz="1450" spc="25">
                <a:latin typeface="Times New Roman"/>
                <a:cs typeface="Times New Roman"/>
              </a:rPr>
              <a:t> </a:t>
            </a:r>
            <a:r>
              <a:rPr dirty="0" sz="1450" spc="-10">
                <a:latin typeface="Times New Roman"/>
                <a:cs typeface="Times New Roman"/>
              </a:rPr>
              <a:t>knight.</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His face darkened as </a:t>
            </a:r>
            <a:r>
              <a:rPr dirty="0" sz="1450" spc="-5">
                <a:latin typeface="Times New Roman"/>
                <a:cs typeface="Times New Roman"/>
              </a:rPr>
              <a:t>he </a:t>
            </a:r>
            <a:r>
              <a:rPr dirty="0" sz="1450" spc="-10">
                <a:latin typeface="Times New Roman"/>
                <a:cs typeface="Times New Roman"/>
              </a:rPr>
              <a:t>read the contents. It ran</a:t>
            </a:r>
            <a:r>
              <a:rPr dirty="0" sz="1450" spc="40">
                <a:latin typeface="Times New Roman"/>
                <a:cs typeface="Times New Roman"/>
              </a:rPr>
              <a:t> </a:t>
            </a:r>
            <a:r>
              <a:rPr dirty="0" sz="1450" spc="-10">
                <a:latin typeface="Times New Roman"/>
                <a:cs typeface="Times New Roman"/>
              </a:rPr>
              <a:t>thus:</a:t>
            </a:r>
            <a:endParaRPr sz="1450">
              <a:latin typeface="Times New Roman"/>
              <a:cs typeface="Times New Roman"/>
            </a:endParaRPr>
          </a:p>
          <a:p>
            <a:pPr algn="just" marL="12700">
              <a:lnSpc>
                <a:spcPct val="100000"/>
              </a:lnSpc>
              <a:spcBef>
                <a:spcPts val="565"/>
              </a:spcBef>
            </a:pPr>
            <a:r>
              <a:rPr dirty="0" sz="1450" spc="-60">
                <a:latin typeface="Times New Roman"/>
                <a:cs typeface="Times New Roman"/>
              </a:rPr>
              <a:t>To </a:t>
            </a:r>
            <a:r>
              <a:rPr dirty="0" sz="1450" spc="-10">
                <a:latin typeface="Times New Roman"/>
                <a:cs typeface="Times New Roman"/>
              </a:rPr>
              <a:t>the most untrue and cruel gentylman, Sir Daniel </a:t>
            </a:r>
            <a:r>
              <a:rPr dirty="0" sz="1450" spc="-20">
                <a:latin typeface="Times New Roman"/>
                <a:cs typeface="Times New Roman"/>
              </a:rPr>
              <a:t>Brackley, </a:t>
            </a:r>
            <a:r>
              <a:rPr dirty="0" sz="1450" spc="-10">
                <a:latin typeface="Times New Roman"/>
                <a:cs typeface="Times New Roman"/>
              </a:rPr>
              <a:t>Knyght,</a:t>
            </a:r>
            <a:r>
              <a:rPr dirty="0" sz="1450" spc="185">
                <a:latin typeface="Times New Roman"/>
                <a:cs typeface="Times New Roman"/>
              </a:rPr>
              <a:t> </a:t>
            </a:r>
            <a:r>
              <a:rPr dirty="0" sz="1450" spc="-10">
                <a:latin typeface="Times New Roman"/>
                <a:cs typeface="Times New Roman"/>
              </a:rPr>
              <a:t>These:</a:t>
            </a:r>
            <a:endParaRPr sz="1450">
              <a:latin typeface="Times New Roman"/>
              <a:cs typeface="Times New Roman"/>
            </a:endParaRPr>
          </a:p>
          <a:p>
            <a:pPr algn="just" marL="12700" marR="8255">
              <a:lnSpc>
                <a:spcPts val="1730"/>
              </a:lnSpc>
              <a:spcBef>
                <a:spcPts val="630"/>
              </a:spcBef>
            </a:pPr>
            <a:r>
              <a:rPr dirty="0" sz="1450" spc="-5">
                <a:latin typeface="Times New Roman"/>
                <a:cs typeface="Times New Roman"/>
              </a:rPr>
              <a:t>I </a:t>
            </a:r>
            <a:r>
              <a:rPr dirty="0" sz="1450" spc="-10">
                <a:latin typeface="Times New Roman"/>
                <a:cs typeface="Times New Roman"/>
              </a:rPr>
              <a:t>fynde </a:t>
            </a:r>
            <a:r>
              <a:rPr dirty="0" sz="1450" spc="-5">
                <a:latin typeface="Times New Roman"/>
                <a:cs typeface="Times New Roman"/>
              </a:rPr>
              <a:t>ye </a:t>
            </a:r>
            <a:r>
              <a:rPr dirty="0" sz="1450" spc="-10">
                <a:latin typeface="Times New Roman"/>
                <a:cs typeface="Times New Roman"/>
              </a:rPr>
              <a:t>were untrue and </a:t>
            </a:r>
            <a:r>
              <a:rPr dirty="0" sz="1450" spc="-5">
                <a:latin typeface="Times New Roman"/>
                <a:cs typeface="Times New Roman"/>
              </a:rPr>
              <a:t>unkynd </a:t>
            </a:r>
            <a:r>
              <a:rPr dirty="0" sz="1450" spc="-10">
                <a:latin typeface="Times New Roman"/>
                <a:cs typeface="Times New Roman"/>
              </a:rPr>
              <a:t>fro the first. </a:t>
            </a:r>
            <a:r>
              <a:rPr dirty="0" sz="1450" spc="-85">
                <a:latin typeface="Times New Roman"/>
                <a:cs typeface="Times New Roman"/>
              </a:rPr>
              <a:t>Ye </a:t>
            </a:r>
            <a:r>
              <a:rPr dirty="0" sz="1450" spc="-10">
                <a:latin typeface="Times New Roman"/>
                <a:cs typeface="Times New Roman"/>
              </a:rPr>
              <a:t>have my </a:t>
            </a:r>
            <a:r>
              <a:rPr dirty="0" sz="1450" spc="-15">
                <a:latin typeface="Times New Roman"/>
                <a:cs typeface="Times New Roman"/>
              </a:rPr>
              <a:t>father’s </a:t>
            </a:r>
            <a:r>
              <a:rPr dirty="0" sz="1450" spc="-10">
                <a:latin typeface="Times New Roman"/>
                <a:cs typeface="Times New Roman"/>
              </a:rPr>
              <a:t>blood  </a:t>
            </a:r>
            <a:r>
              <a:rPr dirty="0" sz="1450" spc="-5">
                <a:latin typeface="Times New Roman"/>
                <a:cs typeface="Times New Roman"/>
              </a:rPr>
              <a:t>upon your </a:t>
            </a:r>
            <a:r>
              <a:rPr dirty="0" sz="1450" spc="-10">
                <a:latin typeface="Times New Roman"/>
                <a:cs typeface="Times New Roman"/>
              </a:rPr>
              <a:t>hands; let be, it will </a:t>
            </a:r>
            <a:r>
              <a:rPr dirty="0" sz="1450" spc="-5">
                <a:latin typeface="Times New Roman"/>
                <a:cs typeface="Times New Roman"/>
              </a:rPr>
              <a:t>not </a:t>
            </a:r>
            <a:r>
              <a:rPr dirty="0" sz="1450" spc="-10">
                <a:latin typeface="Times New Roman"/>
                <a:cs typeface="Times New Roman"/>
              </a:rPr>
              <a:t>wasshe. Some day </a:t>
            </a:r>
            <a:r>
              <a:rPr dirty="0" sz="1450" spc="-5">
                <a:latin typeface="Times New Roman"/>
                <a:cs typeface="Times New Roman"/>
              </a:rPr>
              <a:t>ye </a:t>
            </a:r>
            <a:r>
              <a:rPr dirty="0" sz="1450" spc="-10">
                <a:latin typeface="Times New Roman"/>
                <a:cs typeface="Times New Roman"/>
              </a:rPr>
              <a:t>shall perish </a:t>
            </a:r>
            <a:r>
              <a:rPr dirty="0" sz="1450" spc="-5">
                <a:latin typeface="Times New Roman"/>
                <a:cs typeface="Times New Roman"/>
              </a:rPr>
              <a:t>by </a:t>
            </a:r>
            <a:r>
              <a:rPr dirty="0" sz="1450" spc="-10">
                <a:latin typeface="Times New Roman"/>
                <a:cs typeface="Times New Roman"/>
              </a:rPr>
              <a:t>my  procurement, so much </a:t>
            </a:r>
            <a:r>
              <a:rPr dirty="0" sz="1450" spc="-5">
                <a:latin typeface="Times New Roman"/>
                <a:cs typeface="Times New Roman"/>
              </a:rPr>
              <a:t>I </a:t>
            </a:r>
            <a:r>
              <a:rPr dirty="0" sz="1450" spc="-10">
                <a:latin typeface="Times New Roman"/>
                <a:cs typeface="Times New Roman"/>
              </a:rPr>
              <a:t>let </a:t>
            </a:r>
            <a:r>
              <a:rPr dirty="0" sz="1450" spc="-5">
                <a:latin typeface="Times New Roman"/>
                <a:cs typeface="Times New Roman"/>
              </a:rPr>
              <a:t>you </a:t>
            </a:r>
            <a:r>
              <a:rPr dirty="0" sz="1450" spc="-10">
                <a:latin typeface="Times New Roman"/>
                <a:cs typeface="Times New Roman"/>
              </a:rPr>
              <a:t>to wytte; and </a:t>
            </a:r>
            <a:r>
              <a:rPr dirty="0" sz="1450" spc="-5">
                <a:latin typeface="Times New Roman"/>
                <a:cs typeface="Times New Roman"/>
              </a:rPr>
              <a:t>I </a:t>
            </a:r>
            <a:r>
              <a:rPr dirty="0" sz="1450" spc="-10">
                <a:latin typeface="Times New Roman"/>
                <a:cs typeface="Times New Roman"/>
              </a:rPr>
              <a:t>let </a:t>
            </a:r>
            <a:r>
              <a:rPr dirty="0" sz="1450" spc="-5">
                <a:latin typeface="Times New Roman"/>
                <a:cs typeface="Times New Roman"/>
              </a:rPr>
              <a:t>you </a:t>
            </a:r>
            <a:r>
              <a:rPr dirty="0" sz="1450" spc="-10">
                <a:latin typeface="Times New Roman"/>
                <a:cs typeface="Times New Roman"/>
              </a:rPr>
              <a:t>to wytte </a:t>
            </a:r>
            <a:r>
              <a:rPr dirty="0" sz="1450" spc="-15">
                <a:latin typeface="Times New Roman"/>
                <a:cs typeface="Times New Roman"/>
              </a:rPr>
              <a:t>farther, </a:t>
            </a:r>
            <a:r>
              <a:rPr dirty="0" sz="1450" spc="-10">
                <a:latin typeface="Times New Roman"/>
                <a:cs typeface="Times New Roman"/>
              </a:rPr>
              <a:t>that if  </a:t>
            </a:r>
            <a:r>
              <a:rPr dirty="0" sz="1450" spc="-5">
                <a:latin typeface="Times New Roman"/>
                <a:cs typeface="Times New Roman"/>
              </a:rPr>
              <a:t>ye </a:t>
            </a:r>
            <a:r>
              <a:rPr dirty="0" sz="1450" spc="-10">
                <a:latin typeface="Times New Roman"/>
                <a:cs typeface="Times New Roman"/>
              </a:rPr>
              <a:t>seek to wed to any other the gentylwoman, Mistresse Joan </a:t>
            </a:r>
            <a:r>
              <a:rPr dirty="0" sz="1450" spc="-25">
                <a:latin typeface="Times New Roman"/>
                <a:cs typeface="Times New Roman"/>
              </a:rPr>
              <a:t>Sedley, </a:t>
            </a:r>
            <a:r>
              <a:rPr dirty="0" sz="1450" spc="-10">
                <a:latin typeface="Times New Roman"/>
                <a:cs typeface="Times New Roman"/>
              </a:rPr>
              <a:t>whom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bound upon a </a:t>
            </a:r>
            <a:r>
              <a:rPr dirty="0" sz="1450" spc="-10">
                <a:latin typeface="Times New Roman"/>
                <a:cs typeface="Times New Roman"/>
              </a:rPr>
              <a:t>great oath to wed myself, the blow will </a:t>
            </a:r>
            <a:r>
              <a:rPr dirty="0" sz="1450" spc="-5">
                <a:latin typeface="Times New Roman"/>
                <a:cs typeface="Times New Roman"/>
              </a:rPr>
              <a:t>be </a:t>
            </a:r>
            <a:r>
              <a:rPr dirty="0" sz="1450" spc="-10">
                <a:latin typeface="Times New Roman"/>
                <a:cs typeface="Times New Roman"/>
              </a:rPr>
              <a:t>very swift.  The first step therinne will </a:t>
            </a:r>
            <a:r>
              <a:rPr dirty="0" sz="1450" spc="-5">
                <a:latin typeface="Times New Roman"/>
                <a:cs typeface="Times New Roman"/>
              </a:rPr>
              <a:t>be </a:t>
            </a:r>
            <a:r>
              <a:rPr dirty="0" sz="1450" spc="-10">
                <a:latin typeface="Times New Roman"/>
                <a:cs typeface="Times New Roman"/>
              </a:rPr>
              <a:t>thy first step to the</a:t>
            </a:r>
            <a:r>
              <a:rPr dirty="0" sz="1450" spc="50">
                <a:latin typeface="Times New Roman"/>
                <a:cs typeface="Times New Roman"/>
              </a:rPr>
              <a:t> </a:t>
            </a:r>
            <a:r>
              <a:rPr dirty="0" sz="1450" spc="-10">
                <a:latin typeface="Times New Roman"/>
                <a:cs typeface="Times New Roman"/>
              </a:rPr>
              <a:t>grave.</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RIC. </a:t>
            </a:r>
            <a:r>
              <a:rPr dirty="0" sz="1450" spc="-30">
                <a:latin typeface="Times New Roman"/>
                <a:cs typeface="Times New Roman"/>
              </a:rPr>
              <a:t>SHELTON.</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1850">
              <a:latin typeface="Times New Roman"/>
              <a:cs typeface="Times New Roman"/>
            </a:endParaRPr>
          </a:p>
          <a:p>
            <a:pPr algn="ctr">
              <a:lnSpc>
                <a:spcPct val="100000"/>
              </a:lnSpc>
            </a:pPr>
            <a:r>
              <a:rPr dirty="0" sz="1450" spc="-15" b="1">
                <a:latin typeface="Times New Roman"/>
                <a:cs typeface="Times New Roman"/>
              </a:rPr>
              <a:t>BOOK </a:t>
            </a:r>
            <a:r>
              <a:rPr dirty="0" sz="1450" spc="-10" b="1">
                <a:latin typeface="Times New Roman"/>
                <a:cs typeface="Times New Roman"/>
              </a:rPr>
              <a:t>III—MY </a:t>
            </a:r>
            <a:r>
              <a:rPr dirty="0" sz="1450" spc="-15" b="1">
                <a:latin typeface="Times New Roman"/>
                <a:cs typeface="Times New Roman"/>
              </a:rPr>
              <a:t>LORD</a:t>
            </a:r>
            <a:r>
              <a:rPr dirty="0" sz="1450" spc="-50" b="1">
                <a:latin typeface="Times New Roman"/>
                <a:cs typeface="Times New Roman"/>
              </a:rPr>
              <a:t> </a:t>
            </a:r>
            <a:r>
              <a:rPr dirty="0" sz="1450" spc="-15" b="1">
                <a:latin typeface="Times New Roman"/>
                <a:cs typeface="Times New Roman"/>
              </a:rPr>
              <a:t>FOXHAM</a:t>
            </a:r>
            <a:endParaRPr sz="145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 </a:t>
            </a:r>
            <a:r>
              <a:rPr dirty="0" sz="1450" spc="-10" b="1">
                <a:latin typeface="Times New Roman"/>
                <a:cs typeface="Times New Roman"/>
              </a:rPr>
              <a:t>I—THE </a:t>
            </a:r>
            <a:r>
              <a:rPr dirty="0" sz="1450" spc="-15" b="1">
                <a:latin typeface="Times New Roman"/>
                <a:cs typeface="Times New Roman"/>
              </a:rPr>
              <a:t>HOUSE </a:t>
            </a:r>
            <a:r>
              <a:rPr dirty="0" sz="1450" spc="-10" b="1">
                <a:latin typeface="Times New Roman"/>
                <a:cs typeface="Times New Roman"/>
              </a:rPr>
              <a:t>BY THE</a:t>
            </a:r>
            <a:r>
              <a:rPr dirty="0" sz="1450" spc="-35" b="1">
                <a:latin typeface="Times New Roman"/>
                <a:cs typeface="Times New Roman"/>
              </a:rPr>
              <a:t> </a:t>
            </a:r>
            <a:r>
              <a:rPr dirty="0" sz="1450" spc="-15" b="1">
                <a:latin typeface="Times New Roman"/>
                <a:cs typeface="Times New Roman"/>
              </a:rPr>
              <a:t>SHORE</a:t>
            </a:r>
            <a:endParaRPr sz="1450">
              <a:latin typeface="Times New Roman"/>
              <a:cs typeface="Times New Roman"/>
            </a:endParaRPr>
          </a:p>
          <a:p>
            <a:pPr>
              <a:lnSpc>
                <a:spcPct val="100000"/>
              </a:lnSpc>
            </a:pPr>
            <a:endParaRPr sz="2050">
              <a:latin typeface="Times New Roman"/>
              <a:cs typeface="Times New Roman"/>
            </a:endParaRPr>
          </a:p>
          <a:p>
            <a:pPr algn="just" marL="12700" marR="5715">
              <a:lnSpc>
                <a:spcPts val="1730"/>
              </a:lnSpc>
            </a:pPr>
            <a:r>
              <a:rPr dirty="0" sz="1450" spc="-10">
                <a:latin typeface="Times New Roman"/>
                <a:cs typeface="Times New Roman"/>
              </a:rPr>
              <a:t>Months had passed away since Richard Shelton made his escape from the  hands </a:t>
            </a:r>
            <a:r>
              <a:rPr dirty="0" sz="1450" spc="-5">
                <a:latin typeface="Times New Roman"/>
                <a:cs typeface="Times New Roman"/>
              </a:rPr>
              <a:t>of </a:t>
            </a:r>
            <a:r>
              <a:rPr dirty="0" sz="1450" spc="-10">
                <a:latin typeface="Times New Roman"/>
                <a:cs typeface="Times New Roman"/>
              </a:rPr>
              <a:t>his guardian. These months had been eventful for England. The party  </a:t>
            </a:r>
            <a:r>
              <a:rPr dirty="0" sz="1450" spc="-5">
                <a:latin typeface="Times New Roman"/>
                <a:cs typeface="Times New Roman"/>
              </a:rPr>
              <a:t>of </a:t>
            </a:r>
            <a:r>
              <a:rPr dirty="0" sz="1450" spc="-15">
                <a:latin typeface="Times New Roman"/>
                <a:cs typeface="Times New Roman"/>
              </a:rPr>
              <a:t>Lancaster, </a:t>
            </a:r>
            <a:r>
              <a:rPr dirty="0" sz="1450" spc="-10">
                <a:latin typeface="Times New Roman"/>
                <a:cs typeface="Times New Roman"/>
              </a:rPr>
              <a:t>which was then in the very article </a:t>
            </a:r>
            <a:r>
              <a:rPr dirty="0" sz="1450" spc="-5">
                <a:latin typeface="Times New Roman"/>
                <a:cs typeface="Times New Roman"/>
              </a:rPr>
              <a:t>of </a:t>
            </a:r>
            <a:r>
              <a:rPr dirty="0" sz="1450" spc="-10">
                <a:latin typeface="Times New Roman"/>
                <a:cs typeface="Times New Roman"/>
              </a:rPr>
              <a:t>death, had once more raised  its head. The </a:t>
            </a:r>
            <a:r>
              <a:rPr dirty="0" sz="1450" spc="-30">
                <a:latin typeface="Times New Roman"/>
                <a:cs typeface="Times New Roman"/>
              </a:rPr>
              <a:t>Yorkists </a:t>
            </a:r>
            <a:r>
              <a:rPr dirty="0" sz="1450" spc="-10">
                <a:latin typeface="Times New Roman"/>
                <a:cs typeface="Times New Roman"/>
              </a:rPr>
              <a:t>defeated and dispersed, their leader butchered </a:t>
            </a:r>
            <a:r>
              <a:rPr dirty="0" sz="1450" spc="-5">
                <a:latin typeface="Times New Roman"/>
                <a:cs typeface="Times New Roman"/>
              </a:rPr>
              <a:t>on </a:t>
            </a:r>
            <a:r>
              <a:rPr dirty="0" sz="1450" spc="-10">
                <a:latin typeface="Times New Roman"/>
                <a:cs typeface="Times New Roman"/>
              </a:rPr>
              <a:t>the  field, it seemed,—for </a:t>
            </a:r>
            <a:r>
              <a:rPr dirty="0" sz="1450" spc="-5">
                <a:latin typeface="Times New Roman"/>
                <a:cs typeface="Times New Roman"/>
              </a:rPr>
              <a:t>a </a:t>
            </a:r>
            <a:r>
              <a:rPr dirty="0" sz="1450" spc="-10">
                <a:latin typeface="Times New Roman"/>
                <a:cs typeface="Times New Roman"/>
              </a:rPr>
              <a:t>very brief season in the winter following </a:t>
            </a:r>
            <a:r>
              <a:rPr dirty="0" sz="1450" spc="-5">
                <a:latin typeface="Times New Roman"/>
                <a:cs typeface="Times New Roman"/>
              </a:rPr>
              <a:t>upon </a:t>
            </a:r>
            <a:r>
              <a:rPr dirty="0" sz="1450" spc="-10">
                <a:latin typeface="Times New Roman"/>
                <a:cs typeface="Times New Roman"/>
              </a:rPr>
              <a:t>the  events already recorded, as if the House </a:t>
            </a:r>
            <a:r>
              <a:rPr dirty="0" sz="1450" spc="-5">
                <a:latin typeface="Times New Roman"/>
                <a:cs typeface="Times New Roman"/>
              </a:rPr>
              <a:t>of </a:t>
            </a:r>
            <a:r>
              <a:rPr dirty="0" sz="1450" spc="-10">
                <a:latin typeface="Times New Roman"/>
                <a:cs typeface="Times New Roman"/>
              </a:rPr>
              <a:t>Lancaster had finally triumphed  over its</a:t>
            </a:r>
            <a:r>
              <a:rPr dirty="0" sz="1450" spc="-5">
                <a:latin typeface="Times New Roman"/>
                <a:cs typeface="Times New Roman"/>
              </a:rPr>
              <a:t> </a:t>
            </a:r>
            <a:r>
              <a:rPr dirty="0" sz="1450" spc="-10">
                <a:latin typeface="Times New Roman"/>
                <a:cs typeface="Times New Roman"/>
              </a:rPr>
              <a:t>foes.</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The small town </a:t>
            </a:r>
            <a:r>
              <a:rPr dirty="0" sz="1450" spc="-5">
                <a:latin typeface="Times New Roman"/>
                <a:cs typeface="Times New Roman"/>
              </a:rPr>
              <a:t>of </a:t>
            </a:r>
            <a:r>
              <a:rPr dirty="0" sz="1450" spc="-10">
                <a:latin typeface="Times New Roman"/>
                <a:cs typeface="Times New Roman"/>
              </a:rPr>
              <a:t>Shoreby-on-the-Till was full </a:t>
            </a:r>
            <a:r>
              <a:rPr dirty="0" sz="1450" spc="-5">
                <a:latin typeface="Times New Roman"/>
                <a:cs typeface="Times New Roman"/>
              </a:rPr>
              <a:t>of </a:t>
            </a:r>
            <a:r>
              <a:rPr dirty="0" sz="1450" spc="-10">
                <a:latin typeface="Times New Roman"/>
                <a:cs typeface="Times New Roman"/>
              </a:rPr>
              <a:t>the Lancastrian nobles </a:t>
            </a:r>
            <a:r>
              <a:rPr dirty="0" sz="1450" spc="-5">
                <a:latin typeface="Times New Roman"/>
                <a:cs typeface="Times New Roman"/>
              </a:rPr>
              <a:t>of  </a:t>
            </a:r>
            <a:r>
              <a:rPr dirty="0" sz="1450" spc="-10">
                <a:latin typeface="Times New Roman"/>
                <a:cs typeface="Times New Roman"/>
              </a:rPr>
              <a:t>the neighbourhood. Earl Risingham was there, with three hundred men-at-  arms; Lord </a:t>
            </a:r>
            <a:r>
              <a:rPr dirty="0" sz="1450" spc="-20">
                <a:latin typeface="Times New Roman"/>
                <a:cs typeface="Times New Roman"/>
              </a:rPr>
              <a:t>Shoreby, </a:t>
            </a:r>
            <a:r>
              <a:rPr dirty="0" sz="1450" spc="-10">
                <a:latin typeface="Times New Roman"/>
                <a:cs typeface="Times New Roman"/>
              </a:rPr>
              <a:t>with two hundred; Sir Daniel himself, high in favour and  once more growing rich </a:t>
            </a:r>
            <a:r>
              <a:rPr dirty="0" sz="1450" spc="-5">
                <a:latin typeface="Times New Roman"/>
                <a:cs typeface="Times New Roman"/>
              </a:rPr>
              <a:t>on </a:t>
            </a:r>
            <a:r>
              <a:rPr dirty="0" sz="1450" spc="-10">
                <a:latin typeface="Times New Roman"/>
                <a:cs typeface="Times New Roman"/>
              </a:rPr>
              <a:t>confiscations, lay in </a:t>
            </a:r>
            <a:r>
              <a:rPr dirty="0" sz="1450" spc="-5">
                <a:latin typeface="Times New Roman"/>
                <a:cs typeface="Times New Roman"/>
              </a:rPr>
              <a:t>a </a:t>
            </a:r>
            <a:r>
              <a:rPr dirty="0" sz="1450" spc="-10">
                <a:latin typeface="Times New Roman"/>
                <a:cs typeface="Times New Roman"/>
              </a:rPr>
              <a:t>house </a:t>
            </a:r>
            <a:r>
              <a:rPr dirty="0" sz="1450" spc="-5">
                <a:latin typeface="Times New Roman"/>
                <a:cs typeface="Times New Roman"/>
              </a:rPr>
              <a:t>of </a:t>
            </a:r>
            <a:r>
              <a:rPr dirty="0" sz="1450" spc="-10">
                <a:latin typeface="Times New Roman"/>
                <a:cs typeface="Times New Roman"/>
              </a:rPr>
              <a:t>his own, </a:t>
            </a:r>
            <a:r>
              <a:rPr dirty="0" sz="1450" spc="-5">
                <a:latin typeface="Times New Roman"/>
                <a:cs typeface="Times New Roman"/>
              </a:rPr>
              <a:t>on </a:t>
            </a:r>
            <a:r>
              <a:rPr dirty="0" sz="1450" spc="-10">
                <a:latin typeface="Times New Roman"/>
                <a:cs typeface="Times New Roman"/>
              </a:rPr>
              <a:t>the  main street, with three-score men. The world had changed</a:t>
            </a:r>
            <a:r>
              <a:rPr dirty="0" sz="1450" spc="50">
                <a:latin typeface="Times New Roman"/>
                <a:cs typeface="Times New Roman"/>
              </a:rPr>
              <a:t> </a:t>
            </a:r>
            <a:r>
              <a:rPr dirty="0" sz="1450" spc="-10">
                <a:latin typeface="Times New Roman"/>
                <a:cs typeface="Times New Roman"/>
              </a:rPr>
              <a:t>indeed.</a:t>
            </a:r>
            <a:endParaRPr sz="1450">
              <a:latin typeface="Times New Roman"/>
              <a:cs typeface="Times New Roman"/>
            </a:endParaRPr>
          </a:p>
          <a:p>
            <a:pPr algn="just" marL="12700" marR="11430">
              <a:lnSpc>
                <a:spcPts val="1730"/>
              </a:lnSpc>
              <a:spcBef>
                <a:spcPts val="570"/>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black, bitter cold evening in the first week </a:t>
            </a:r>
            <a:r>
              <a:rPr dirty="0" sz="1450" spc="-5">
                <a:latin typeface="Times New Roman"/>
                <a:cs typeface="Times New Roman"/>
              </a:rPr>
              <a:t>of </a:t>
            </a:r>
            <a:r>
              <a:rPr dirty="0" sz="1450" spc="-20">
                <a:latin typeface="Times New Roman"/>
                <a:cs typeface="Times New Roman"/>
              </a:rPr>
              <a:t>January,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hard  frost, </a:t>
            </a:r>
            <a:r>
              <a:rPr dirty="0" sz="1450" spc="-5">
                <a:latin typeface="Times New Roman"/>
                <a:cs typeface="Times New Roman"/>
              </a:rPr>
              <a:t>a </a:t>
            </a:r>
            <a:r>
              <a:rPr dirty="0" sz="1450" spc="-10">
                <a:latin typeface="Times New Roman"/>
                <a:cs typeface="Times New Roman"/>
              </a:rPr>
              <a:t>high wind, and every likelihood </a:t>
            </a:r>
            <a:r>
              <a:rPr dirty="0" sz="1450" spc="-5">
                <a:latin typeface="Times New Roman"/>
                <a:cs typeface="Times New Roman"/>
              </a:rPr>
              <a:t>of </a:t>
            </a:r>
            <a:r>
              <a:rPr dirty="0" sz="1450" spc="-10">
                <a:latin typeface="Times New Roman"/>
                <a:cs typeface="Times New Roman"/>
              </a:rPr>
              <a:t>snow before the</a:t>
            </a:r>
            <a:r>
              <a:rPr dirty="0" sz="1450" spc="75">
                <a:latin typeface="Times New Roman"/>
                <a:cs typeface="Times New Roman"/>
              </a:rPr>
              <a:t> </a:t>
            </a:r>
            <a:r>
              <a:rPr dirty="0" sz="1450" spc="-10">
                <a:latin typeface="Times New Roman"/>
                <a:cs typeface="Times New Roman"/>
              </a:rPr>
              <a:t>morning.</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In an obscure alehouse in </a:t>
            </a:r>
            <a:r>
              <a:rPr dirty="0" sz="1450" spc="-5">
                <a:latin typeface="Times New Roman"/>
                <a:cs typeface="Times New Roman"/>
              </a:rPr>
              <a:t>a </a:t>
            </a:r>
            <a:r>
              <a:rPr dirty="0" sz="1450" spc="-10">
                <a:latin typeface="Times New Roman"/>
                <a:cs typeface="Times New Roman"/>
              </a:rPr>
              <a:t>by-street near the </a:t>
            </a:r>
            <a:r>
              <a:rPr dirty="0" sz="1450" spc="-15">
                <a:latin typeface="Times New Roman"/>
                <a:cs typeface="Times New Roman"/>
              </a:rPr>
              <a:t>harbour, </a:t>
            </a:r>
            <a:r>
              <a:rPr dirty="0" sz="1450" spc="-10">
                <a:latin typeface="Times New Roman"/>
                <a:cs typeface="Times New Roman"/>
              </a:rPr>
              <a:t>three </a:t>
            </a:r>
            <a:r>
              <a:rPr dirty="0" sz="1450" spc="-5">
                <a:latin typeface="Times New Roman"/>
                <a:cs typeface="Times New Roman"/>
              </a:rPr>
              <a:t>or </a:t>
            </a:r>
            <a:r>
              <a:rPr dirty="0" sz="1450" spc="-10">
                <a:latin typeface="Times New Roman"/>
                <a:cs typeface="Times New Roman"/>
              </a:rPr>
              <a:t>four men sat  drinking ale and eating </a:t>
            </a:r>
            <a:r>
              <a:rPr dirty="0" sz="1450" spc="-5">
                <a:latin typeface="Times New Roman"/>
                <a:cs typeface="Times New Roman"/>
              </a:rPr>
              <a:t>a </a:t>
            </a:r>
            <a:r>
              <a:rPr dirty="0" sz="1450" spc="-10">
                <a:latin typeface="Times New Roman"/>
                <a:cs typeface="Times New Roman"/>
              </a:rPr>
              <a:t>hasty mess </a:t>
            </a:r>
            <a:r>
              <a:rPr dirty="0" sz="1450" spc="-5">
                <a:latin typeface="Times New Roman"/>
                <a:cs typeface="Times New Roman"/>
              </a:rPr>
              <a:t>of </a:t>
            </a:r>
            <a:r>
              <a:rPr dirty="0" sz="1450" spc="-10">
                <a:latin typeface="Times New Roman"/>
                <a:cs typeface="Times New Roman"/>
              </a:rPr>
              <a:t>eggs. They were all </a:t>
            </a:r>
            <a:r>
              <a:rPr dirty="0" sz="1450" spc="-20">
                <a:latin typeface="Times New Roman"/>
                <a:cs typeface="Times New Roman"/>
              </a:rPr>
              <a:t>likely, </a:t>
            </a:r>
            <a:r>
              <a:rPr dirty="0" sz="1450" spc="-25">
                <a:latin typeface="Times New Roman"/>
                <a:cs typeface="Times New Roman"/>
              </a:rPr>
              <a:t>lusty,  </a:t>
            </a:r>
            <a:r>
              <a:rPr dirty="0" sz="1450" spc="-10">
                <a:latin typeface="Times New Roman"/>
                <a:cs typeface="Times New Roman"/>
              </a:rPr>
              <a:t>weather-beaten fellows, hard </a:t>
            </a:r>
            <a:r>
              <a:rPr dirty="0" sz="1450" spc="-5">
                <a:latin typeface="Times New Roman"/>
                <a:cs typeface="Times New Roman"/>
              </a:rPr>
              <a:t>of </a:t>
            </a:r>
            <a:r>
              <a:rPr dirty="0" sz="1450" spc="-10">
                <a:latin typeface="Times New Roman"/>
                <a:cs typeface="Times New Roman"/>
              </a:rPr>
              <a:t>hand, bold </a:t>
            </a:r>
            <a:r>
              <a:rPr dirty="0" sz="1450" spc="-5">
                <a:latin typeface="Times New Roman"/>
                <a:cs typeface="Times New Roman"/>
              </a:rPr>
              <a:t>of </a:t>
            </a:r>
            <a:r>
              <a:rPr dirty="0" sz="1450" spc="-10">
                <a:latin typeface="Times New Roman"/>
                <a:cs typeface="Times New Roman"/>
              </a:rPr>
              <a:t>eye; and though they wore plain  tabards, like country ploughmen, even </a:t>
            </a:r>
            <a:r>
              <a:rPr dirty="0" sz="1450" spc="-5">
                <a:latin typeface="Times New Roman"/>
                <a:cs typeface="Times New Roman"/>
              </a:rPr>
              <a:t>a </a:t>
            </a:r>
            <a:r>
              <a:rPr dirty="0" sz="1450" spc="-10">
                <a:latin typeface="Times New Roman"/>
                <a:cs typeface="Times New Roman"/>
              </a:rPr>
              <a:t>drunken soldier might have looked  twice before </a:t>
            </a:r>
            <a:r>
              <a:rPr dirty="0" sz="1450" spc="-5">
                <a:latin typeface="Times New Roman"/>
                <a:cs typeface="Times New Roman"/>
              </a:rPr>
              <a:t>he sought a </a:t>
            </a:r>
            <a:r>
              <a:rPr dirty="0" sz="1450" spc="-10">
                <a:latin typeface="Times New Roman"/>
                <a:cs typeface="Times New Roman"/>
              </a:rPr>
              <a:t>quarrel in such</a:t>
            </a:r>
            <a:r>
              <a:rPr dirty="0" sz="1450" spc="10">
                <a:latin typeface="Times New Roman"/>
                <a:cs typeface="Times New Roman"/>
              </a:rPr>
              <a:t> </a:t>
            </a:r>
            <a:r>
              <a:rPr dirty="0" sz="1450" spc="-20">
                <a:latin typeface="Times New Roman"/>
                <a:cs typeface="Times New Roman"/>
              </a:rPr>
              <a:t>company.</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A little apart before the </a:t>
            </a:r>
            <a:r>
              <a:rPr dirty="0" sz="1450" spc="-5">
                <a:latin typeface="Times New Roman"/>
                <a:cs typeface="Times New Roman"/>
              </a:rPr>
              <a:t>huge </a:t>
            </a:r>
            <a:r>
              <a:rPr dirty="0" sz="1450" spc="-10">
                <a:latin typeface="Times New Roman"/>
                <a:cs typeface="Times New Roman"/>
              </a:rPr>
              <a:t>fire sat </a:t>
            </a:r>
            <a:r>
              <a:rPr dirty="0" sz="1450" spc="-5">
                <a:latin typeface="Times New Roman"/>
                <a:cs typeface="Times New Roman"/>
              </a:rPr>
              <a:t>a younger </a:t>
            </a:r>
            <a:r>
              <a:rPr dirty="0" sz="1450" spc="-10">
                <a:latin typeface="Times New Roman"/>
                <a:cs typeface="Times New Roman"/>
              </a:rPr>
              <a:t>man, almost </a:t>
            </a:r>
            <a:r>
              <a:rPr dirty="0" sz="1450" spc="-5">
                <a:latin typeface="Times New Roman"/>
                <a:cs typeface="Times New Roman"/>
              </a:rPr>
              <a:t>a </a:t>
            </a:r>
            <a:r>
              <a:rPr dirty="0" sz="1450" spc="-30">
                <a:latin typeface="Times New Roman"/>
                <a:cs typeface="Times New Roman"/>
              </a:rPr>
              <a:t>boy, </a:t>
            </a:r>
            <a:r>
              <a:rPr dirty="0" sz="1450" spc="-10">
                <a:latin typeface="Times New Roman"/>
                <a:cs typeface="Times New Roman"/>
              </a:rPr>
              <a:t>dressed in  much the same fashion, though it was easy to see </a:t>
            </a:r>
            <a:r>
              <a:rPr dirty="0" sz="1450" spc="-5">
                <a:latin typeface="Times New Roman"/>
                <a:cs typeface="Times New Roman"/>
              </a:rPr>
              <a:t>by </a:t>
            </a:r>
            <a:r>
              <a:rPr dirty="0" sz="1450" spc="-10">
                <a:latin typeface="Times New Roman"/>
                <a:cs typeface="Times New Roman"/>
              </a:rPr>
              <a:t>his </a:t>
            </a:r>
            <a:r>
              <a:rPr dirty="0" sz="1450" spc="-5">
                <a:latin typeface="Times New Roman"/>
                <a:cs typeface="Times New Roman"/>
              </a:rPr>
              <a:t>looks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was  better </a:t>
            </a:r>
            <a:r>
              <a:rPr dirty="0" sz="1450" spc="-5">
                <a:latin typeface="Times New Roman"/>
                <a:cs typeface="Times New Roman"/>
              </a:rPr>
              <a:t>born, </a:t>
            </a:r>
            <a:r>
              <a:rPr dirty="0" sz="1450" spc="-10">
                <a:latin typeface="Times New Roman"/>
                <a:cs typeface="Times New Roman"/>
              </a:rPr>
              <a:t>and might have worn </a:t>
            </a:r>
            <a:r>
              <a:rPr dirty="0" sz="1450" spc="-5">
                <a:latin typeface="Times New Roman"/>
                <a:cs typeface="Times New Roman"/>
              </a:rPr>
              <a:t>a </a:t>
            </a:r>
            <a:r>
              <a:rPr dirty="0" sz="1450" spc="-10">
                <a:latin typeface="Times New Roman"/>
                <a:cs typeface="Times New Roman"/>
              </a:rPr>
              <a:t>sword, had the time</a:t>
            </a:r>
            <a:r>
              <a:rPr dirty="0" sz="1450" spc="50">
                <a:latin typeface="Times New Roman"/>
                <a:cs typeface="Times New Roman"/>
              </a:rPr>
              <a:t> </a:t>
            </a:r>
            <a:r>
              <a:rPr dirty="0" sz="1450" spc="-10">
                <a:latin typeface="Times New Roman"/>
                <a:cs typeface="Times New Roman"/>
              </a:rPr>
              <a:t>suited.</a:t>
            </a:r>
            <a:endParaRPr sz="1450">
              <a:latin typeface="Times New Roman"/>
              <a:cs typeface="Times New Roman"/>
            </a:endParaRPr>
          </a:p>
          <a:p>
            <a:pPr algn="just" marL="12700" marR="5080">
              <a:lnSpc>
                <a:spcPts val="1730"/>
              </a:lnSpc>
              <a:spcBef>
                <a:spcPts val="570"/>
              </a:spcBef>
            </a:pPr>
            <a:r>
              <a:rPr dirty="0" sz="1450" spc="-25">
                <a:latin typeface="Times New Roman"/>
                <a:cs typeface="Times New Roman"/>
              </a:rPr>
              <a:t>“Nay,” </a:t>
            </a:r>
            <a:r>
              <a:rPr dirty="0" sz="1450" spc="-10">
                <a:latin typeface="Times New Roman"/>
                <a:cs typeface="Times New Roman"/>
              </a:rPr>
              <a:t>said </a:t>
            </a:r>
            <a:r>
              <a:rPr dirty="0" sz="1450" spc="-5">
                <a:latin typeface="Times New Roman"/>
                <a:cs typeface="Times New Roman"/>
              </a:rPr>
              <a:t>one of </a:t>
            </a:r>
            <a:r>
              <a:rPr dirty="0" sz="1450" spc="-10">
                <a:latin typeface="Times New Roman"/>
                <a:cs typeface="Times New Roman"/>
              </a:rPr>
              <a:t>the men at the table, “I like it </a:t>
            </a:r>
            <a:r>
              <a:rPr dirty="0" sz="1450" spc="-5">
                <a:latin typeface="Times New Roman"/>
                <a:cs typeface="Times New Roman"/>
              </a:rPr>
              <a:t>not. </a:t>
            </a:r>
            <a:r>
              <a:rPr dirty="0" sz="1450" spc="-10">
                <a:latin typeface="Times New Roman"/>
                <a:cs typeface="Times New Roman"/>
              </a:rPr>
              <a:t>Ill will come </a:t>
            </a:r>
            <a:r>
              <a:rPr dirty="0" sz="1450" spc="-5">
                <a:latin typeface="Times New Roman"/>
                <a:cs typeface="Times New Roman"/>
              </a:rPr>
              <a:t>of </a:t>
            </a:r>
            <a:r>
              <a:rPr dirty="0" sz="1450" spc="-10">
                <a:latin typeface="Times New Roman"/>
                <a:cs typeface="Times New Roman"/>
              </a:rPr>
              <a:t>it. This is  </a:t>
            </a:r>
            <a:r>
              <a:rPr dirty="0" sz="1450" spc="-5">
                <a:latin typeface="Times New Roman"/>
                <a:cs typeface="Times New Roman"/>
              </a:rPr>
              <a:t>no </a:t>
            </a:r>
            <a:r>
              <a:rPr dirty="0" sz="1450" spc="-10">
                <a:latin typeface="Times New Roman"/>
                <a:cs typeface="Times New Roman"/>
              </a:rPr>
              <a:t>place for jolly fellows. A jolly fellow loveth open </a:t>
            </a:r>
            <a:r>
              <a:rPr dirty="0" sz="1450" spc="-20">
                <a:latin typeface="Times New Roman"/>
                <a:cs typeface="Times New Roman"/>
              </a:rPr>
              <a:t>country, </a:t>
            </a:r>
            <a:r>
              <a:rPr dirty="0" sz="1450" spc="-5">
                <a:latin typeface="Times New Roman"/>
                <a:cs typeface="Times New Roman"/>
              </a:rPr>
              <a:t>good </a:t>
            </a:r>
            <a:r>
              <a:rPr dirty="0" sz="1450" spc="-20">
                <a:latin typeface="Times New Roman"/>
                <a:cs typeface="Times New Roman"/>
              </a:rPr>
              <a:t>cover, </a:t>
            </a:r>
            <a:r>
              <a:rPr dirty="0" sz="1450" spc="-10">
                <a:latin typeface="Times New Roman"/>
                <a:cs typeface="Times New Roman"/>
              </a:rPr>
              <a:t>and  scarce foes; </a:t>
            </a:r>
            <a:r>
              <a:rPr dirty="0" sz="1450" spc="-5">
                <a:latin typeface="Times New Roman"/>
                <a:cs typeface="Times New Roman"/>
              </a:rPr>
              <a:t>but </a:t>
            </a:r>
            <a:r>
              <a:rPr dirty="0" sz="1450" spc="-10">
                <a:latin typeface="Times New Roman"/>
                <a:cs typeface="Times New Roman"/>
              </a:rPr>
              <a:t>here we are shut in </a:t>
            </a:r>
            <a:r>
              <a:rPr dirty="0" sz="1450" spc="-5">
                <a:latin typeface="Times New Roman"/>
                <a:cs typeface="Times New Roman"/>
              </a:rPr>
              <a:t>a </a:t>
            </a:r>
            <a:r>
              <a:rPr dirty="0" sz="1450" spc="-10">
                <a:latin typeface="Times New Roman"/>
                <a:cs typeface="Times New Roman"/>
              </a:rPr>
              <a:t>town, girt about with enemies; and, for  the </a:t>
            </a:r>
            <a:r>
              <a:rPr dirty="0" sz="1450" spc="-15">
                <a:latin typeface="Times New Roman"/>
                <a:cs typeface="Times New Roman"/>
              </a:rPr>
              <a:t>bull’s-eye </a:t>
            </a:r>
            <a:r>
              <a:rPr dirty="0" sz="1450" spc="-5">
                <a:latin typeface="Times New Roman"/>
                <a:cs typeface="Times New Roman"/>
              </a:rPr>
              <a:t>of </a:t>
            </a:r>
            <a:r>
              <a:rPr dirty="0" sz="1450" spc="-10">
                <a:latin typeface="Times New Roman"/>
                <a:cs typeface="Times New Roman"/>
              </a:rPr>
              <a:t>misfortune, see if it snow </a:t>
            </a:r>
            <a:r>
              <a:rPr dirty="0" sz="1450" spc="-5">
                <a:latin typeface="Times New Roman"/>
                <a:cs typeface="Times New Roman"/>
              </a:rPr>
              <a:t>not </a:t>
            </a:r>
            <a:r>
              <a:rPr dirty="0" sz="1450" spc="-10">
                <a:latin typeface="Times New Roman"/>
                <a:cs typeface="Times New Roman"/>
              </a:rPr>
              <a:t>ere the</a:t>
            </a:r>
            <a:r>
              <a:rPr dirty="0" sz="1450" spc="55">
                <a:latin typeface="Times New Roman"/>
                <a:cs typeface="Times New Roman"/>
              </a:rPr>
              <a:t> </a:t>
            </a:r>
            <a:r>
              <a:rPr dirty="0" sz="1450" spc="-10">
                <a:latin typeface="Times New Roman"/>
                <a:cs typeface="Times New Roman"/>
              </a:rPr>
              <a:t>morning.”</a:t>
            </a:r>
            <a:endParaRPr sz="1450">
              <a:latin typeface="Times New Roman"/>
              <a:cs typeface="Times New Roman"/>
            </a:endParaRPr>
          </a:p>
          <a:p>
            <a:pPr algn="just" marL="12700" marR="11430">
              <a:lnSpc>
                <a:spcPts val="1730"/>
              </a:lnSpc>
              <a:spcBef>
                <a:spcPts val="570"/>
              </a:spcBef>
            </a:pPr>
            <a:r>
              <a:rPr dirty="0" sz="1450" spc="-20">
                <a:latin typeface="Times New Roman"/>
                <a:cs typeface="Times New Roman"/>
              </a:rPr>
              <a:t>“’Tis </a:t>
            </a:r>
            <a:r>
              <a:rPr dirty="0" sz="1450" spc="-10">
                <a:latin typeface="Times New Roman"/>
                <a:cs typeface="Times New Roman"/>
              </a:rPr>
              <a:t>for Master Shelton there,” said </a:t>
            </a:r>
            <a:r>
              <a:rPr dirty="0" sz="1450" spc="-15">
                <a:latin typeface="Times New Roman"/>
                <a:cs typeface="Times New Roman"/>
              </a:rPr>
              <a:t>another, </a:t>
            </a:r>
            <a:r>
              <a:rPr dirty="0" sz="1450" spc="-5">
                <a:latin typeface="Times New Roman"/>
                <a:cs typeface="Times New Roman"/>
              </a:rPr>
              <a:t>nodding </a:t>
            </a:r>
            <a:r>
              <a:rPr dirty="0" sz="1450" spc="-10">
                <a:latin typeface="Times New Roman"/>
                <a:cs typeface="Times New Roman"/>
              </a:rPr>
              <a:t>his head towards the lad  before the</a:t>
            </a:r>
            <a:r>
              <a:rPr dirty="0" sz="1450" spc="-5">
                <a:latin typeface="Times New Roman"/>
                <a:cs typeface="Times New Roman"/>
              </a:rPr>
              <a:t> </a:t>
            </a:r>
            <a:r>
              <a:rPr dirty="0" sz="1450" spc="-10">
                <a:latin typeface="Times New Roman"/>
                <a:cs typeface="Times New Roman"/>
              </a:rPr>
              <a:t>fire.</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“I will </a:t>
            </a:r>
            <a:r>
              <a:rPr dirty="0" sz="1450" spc="-5">
                <a:latin typeface="Times New Roman"/>
                <a:cs typeface="Times New Roman"/>
              </a:rPr>
              <a:t>do </a:t>
            </a:r>
            <a:r>
              <a:rPr dirty="0" sz="1450" spc="-10">
                <a:latin typeface="Times New Roman"/>
                <a:cs typeface="Times New Roman"/>
              </a:rPr>
              <a:t>much for Master Shelton,” returned the first; “but to come to the  gallows for any </a:t>
            </a:r>
            <a:r>
              <a:rPr dirty="0" sz="1450" spc="-20">
                <a:latin typeface="Times New Roman"/>
                <a:cs typeface="Times New Roman"/>
              </a:rPr>
              <a:t>man—nay, </a:t>
            </a:r>
            <a:r>
              <a:rPr dirty="0" sz="1450" spc="-10">
                <a:latin typeface="Times New Roman"/>
                <a:cs typeface="Times New Roman"/>
              </a:rPr>
              <a:t>brothers, </a:t>
            </a:r>
            <a:r>
              <a:rPr dirty="0" sz="1450" spc="-5">
                <a:latin typeface="Times New Roman"/>
                <a:cs typeface="Times New Roman"/>
              </a:rPr>
              <a:t>not</a:t>
            </a:r>
            <a:r>
              <a:rPr dirty="0" sz="1450" spc="3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The </a:t>
            </a:r>
            <a:r>
              <a:rPr dirty="0" sz="1450" spc="-5">
                <a:latin typeface="Times New Roman"/>
                <a:cs typeface="Times New Roman"/>
              </a:rPr>
              <a:t>door of </a:t>
            </a:r>
            <a:r>
              <a:rPr dirty="0" sz="1450" spc="-10">
                <a:latin typeface="Times New Roman"/>
                <a:cs typeface="Times New Roman"/>
              </a:rPr>
              <a:t>the inn opened, and another man entered hastily and approached  the youth before the</a:t>
            </a:r>
            <a:r>
              <a:rPr dirty="0" sz="1450" spc="5">
                <a:latin typeface="Times New Roman"/>
                <a:cs typeface="Times New Roman"/>
              </a:rPr>
              <a:t> </a:t>
            </a:r>
            <a:r>
              <a:rPr dirty="0" sz="1450" spc="-10">
                <a:latin typeface="Times New Roman"/>
                <a:cs typeface="Times New Roman"/>
              </a:rPr>
              <a:t>fire.</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“Master Shelton,” </a:t>
            </a:r>
            <a:r>
              <a:rPr dirty="0" sz="1450" spc="-5">
                <a:latin typeface="Times New Roman"/>
                <a:cs typeface="Times New Roman"/>
              </a:rPr>
              <a:t>he </a:t>
            </a:r>
            <a:r>
              <a:rPr dirty="0" sz="1450" spc="-10">
                <a:latin typeface="Times New Roman"/>
                <a:cs typeface="Times New Roman"/>
              </a:rPr>
              <a:t>said, “Sir Daniel goeth forth with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links and four  archers.”</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Dick (for this was </a:t>
            </a:r>
            <a:r>
              <a:rPr dirty="0" sz="1450" spc="-5">
                <a:latin typeface="Times New Roman"/>
                <a:cs typeface="Times New Roman"/>
              </a:rPr>
              <a:t>our young </a:t>
            </a:r>
            <a:r>
              <a:rPr dirty="0" sz="1450" spc="-10">
                <a:latin typeface="Times New Roman"/>
                <a:cs typeface="Times New Roman"/>
              </a:rPr>
              <a:t>friend) rose instantly to his</a:t>
            </a:r>
            <a:r>
              <a:rPr dirty="0" sz="1450" spc="45">
                <a:latin typeface="Times New Roman"/>
                <a:cs typeface="Times New Roman"/>
              </a:rPr>
              <a:t> </a:t>
            </a:r>
            <a:r>
              <a:rPr dirty="0" sz="1450" spc="-10">
                <a:latin typeface="Times New Roman"/>
                <a:cs typeface="Times New Roman"/>
              </a:rPr>
              <a:t>feet.</a:t>
            </a:r>
            <a:endParaRPr sz="1450">
              <a:latin typeface="Times New Roman"/>
              <a:cs typeface="Times New Roman"/>
            </a:endParaRPr>
          </a:p>
          <a:p>
            <a:pPr algn="just" marL="12700">
              <a:lnSpc>
                <a:spcPct val="100000"/>
              </a:lnSpc>
              <a:spcBef>
                <a:spcPts val="560"/>
              </a:spcBef>
            </a:pPr>
            <a:r>
              <a:rPr dirty="0" sz="1450" spc="-10">
                <a:latin typeface="Times New Roman"/>
                <a:cs typeface="Times New Roman"/>
              </a:rPr>
              <a:t>“Lawless,”</a:t>
            </a:r>
            <a:r>
              <a:rPr dirty="0" sz="1450" spc="225">
                <a:latin typeface="Times New Roman"/>
                <a:cs typeface="Times New Roman"/>
              </a:rPr>
              <a:t> </a:t>
            </a:r>
            <a:r>
              <a:rPr dirty="0" sz="1450" spc="-5">
                <a:latin typeface="Times New Roman"/>
                <a:cs typeface="Times New Roman"/>
              </a:rPr>
              <a:t>he</a:t>
            </a:r>
            <a:r>
              <a:rPr dirty="0" sz="1450" spc="225">
                <a:latin typeface="Times New Roman"/>
                <a:cs typeface="Times New Roman"/>
              </a:rPr>
              <a:t> </a:t>
            </a:r>
            <a:r>
              <a:rPr dirty="0" sz="1450" spc="-10">
                <a:latin typeface="Times New Roman"/>
                <a:cs typeface="Times New Roman"/>
              </a:rPr>
              <a:t>said,</a:t>
            </a:r>
            <a:r>
              <a:rPr dirty="0" sz="1450" spc="225">
                <a:latin typeface="Times New Roman"/>
                <a:cs typeface="Times New Roman"/>
              </a:rPr>
              <a:t> </a:t>
            </a:r>
            <a:r>
              <a:rPr dirty="0" sz="1450" spc="-10">
                <a:latin typeface="Times New Roman"/>
                <a:cs typeface="Times New Roman"/>
              </a:rPr>
              <a:t>“ye</a:t>
            </a:r>
            <a:r>
              <a:rPr dirty="0" sz="1450" spc="229">
                <a:latin typeface="Times New Roman"/>
                <a:cs typeface="Times New Roman"/>
              </a:rPr>
              <a:t> </a:t>
            </a:r>
            <a:r>
              <a:rPr dirty="0" sz="1450" spc="-10">
                <a:latin typeface="Times New Roman"/>
                <a:cs typeface="Times New Roman"/>
              </a:rPr>
              <a:t>will</a:t>
            </a:r>
            <a:r>
              <a:rPr dirty="0" sz="1450" spc="225">
                <a:latin typeface="Times New Roman"/>
                <a:cs typeface="Times New Roman"/>
              </a:rPr>
              <a:t> </a:t>
            </a:r>
            <a:r>
              <a:rPr dirty="0" sz="1450" spc="-10">
                <a:latin typeface="Times New Roman"/>
                <a:cs typeface="Times New Roman"/>
              </a:rPr>
              <a:t>take</a:t>
            </a:r>
            <a:r>
              <a:rPr dirty="0" sz="1450" spc="225">
                <a:latin typeface="Times New Roman"/>
                <a:cs typeface="Times New Roman"/>
              </a:rPr>
              <a:t> </a:t>
            </a:r>
            <a:r>
              <a:rPr dirty="0" sz="1450" spc="-10">
                <a:latin typeface="Times New Roman"/>
                <a:cs typeface="Times New Roman"/>
              </a:rPr>
              <a:t>John</a:t>
            </a:r>
            <a:r>
              <a:rPr dirty="0" sz="1450" spc="229">
                <a:latin typeface="Times New Roman"/>
                <a:cs typeface="Times New Roman"/>
              </a:rPr>
              <a:t> </a:t>
            </a:r>
            <a:r>
              <a:rPr dirty="0" sz="1450" spc="-15">
                <a:latin typeface="Times New Roman"/>
                <a:cs typeface="Times New Roman"/>
              </a:rPr>
              <a:t>Capper’s</a:t>
            </a:r>
            <a:r>
              <a:rPr dirty="0" sz="1450" spc="225">
                <a:latin typeface="Times New Roman"/>
                <a:cs typeface="Times New Roman"/>
              </a:rPr>
              <a:t> </a:t>
            </a:r>
            <a:r>
              <a:rPr dirty="0" sz="1450" spc="-10">
                <a:latin typeface="Times New Roman"/>
                <a:cs typeface="Times New Roman"/>
              </a:rPr>
              <a:t>watch.</a:t>
            </a:r>
            <a:r>
              <a:rPr dirty="0" sz="1450" spc="229">
                <a:latin typeface="Times New Roman"/>
                <a:cs typeface="Times New Roman"/>
              </a:rPr>
              <a:t> </a:t>
            </a:r>
            <a:r>
              <a:rPr dirty="0" sz="1450" spc="-10">
                <a:latin typeface="Times New Roman"/>
                <a:cs typeface="Times New Roman"/>
              </a:rPr>
              <a:t>Greensheve,</a:t>
            </a:r>
            <a:r>
              <a:rPr dirty="0" sz="1450" spc="220">
                <a:latin typeface="Times New Roman"/>
                <a:cs typeface="Times New Roman"/>
              </a:rPr>
              <a:t> </a:t>
            </a:r>
            <a:r>
              <a:rPr dirty="0" sz="1450" spc="-10">
                <a:latin typeface="Times New Roman"/>
                <a:cs typeface="Times New Roman"/>
              </a:rPr>
              <a:t>follow</a:t>
            </a:r>
            <a:endParaRPr sz="145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with me. </a:t>
            </a:r>
            <a:r>
              <a:rPr dirty="0" sz="1450" spc="-15">
                <a:latin typeface="Times New Roman"/>
                <a:cs typeface="Times New Roman"/>
              </a:rPr>
              <a:t>Capper, </a:t>
            </a:r>
            <a:r>
              <a:rPr dirty="0" sz="1450" spc="-10">
                <a:latin typeface="Times New Roman"/>
                <a:cs typeface="Times New Roman"/>
              </a:rPr>
              <a:t>lead forward. </a:t>
            </a:r>
            <a:r>
              <a:rPr dirty="0" sz="1450" spc="-70">
                <a:latin typeface="Times New Roman"/>
                <a:cs typeface="Times New Roman"/>
              </a:rPr>
              <a:t>We </a:t>
            </a:r>
            <a:r>
              <a:rPr dirty="0" sz="1450" spc="-10">
                <a:latin typeface="Times New Roman"/>
                <a:cs typeface="Times New Roman"/>
              </a:rPr>
              <a:t>will follow him this time, an </a:t>
            </a:r>
            <a:r>
              <a:rPr dirty="0" sz="1450" spc="-5">
                <a:latin typeface="Times New Roman"/>
                <a:cs typeface="Times New Roman"/>
              </a:rPr>
              <a:t>he go </a:t>
            </a:r>
            <a:r>
              <a:rPr dirty="0" sz="1450" spc="-10">
                <a:latin typeface="Times New Roman"/>
                <a:cs typeface="Times New Roman"/>
              </a:rPr>
              <a:t>to  </a:t>
            </a:r>
            <a:r>
              <a:rPr dirty="0" sz="1450" spc="-35">
                <a:latin typeface="Times New Roman"/>
                <a:cs typeface="Times New Roman"/>
              </a:rPr>
              <a:t>York.”</a:t>
            </a:r>
            <a:endParaRPr sz="1450">
              <a:latin typeface="Times New Roman"/>
              <a:cs typeface="Times New Roman"/>
            </a:endParaRPr>
          </a:p>
          <a:p>
            <a:pPr algn="just" marL="12700" marR="9525">
              <a:lnSpc>
                <a:spcPts val="1730"/>
              </a:lnSpc>
              <a:spcBef>
                <a:spcPts val="575"/>
              </a:spcBef>
            </a:pPr>
            <a:r>
              <a:rPr dirty="0" sz="1450" spc="-10">
                <a:latin typeface="Times New Roman"/>
                <a:cs typeface="Times New Roman"/>
              </a:rPr>
              <a:t>The next moment they were outside in the dark street, and </a:t>
            </a:r>
            <a:r>
              <a:rPr dirty="0" sz="1450" spc="-15">
                <a:latin typeface="Times New Roman"/>
                <a:cs typeface="Times New Roman"/>
              </a:rPr>
              <a:t>Capper, </a:t>
            </a:r>
            <a:r>
              <a:rPr dirty="0" sz="1450" spc="-10">
                <a:latin typeface="Times New Roman"/>
                <a:cs typeface="Times New Roman"/>
              </a:rPr>
              <a:t>the man  who had just come, pointed to where two torches flared in the wind at </a:t>
            </a:r>
            <a:r>
              <a:rPr dirty="0" sz="1450" spc="-5">
                <a:latin typeface="Times New Roman"/>
                <a:cs typeface="Times New Roman"/>
              </a:rPr>
              <a:t>a </a:t>
            </a:r>
            <a:r>
              <a:rPr dirty="0" sz="1450" spc="-10">
                <a:latin typeface="Times New Roman"/>
                <a:cs typeface="Times New Roman"/>
              </a:rPr>
              <a:t>little  distance.</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 town was already sound asleep; </a:t>
            </a:r>
            <a:r>
              <a:rPr dirty="0" sz="1450" spc="-5">
                <a:latin typeface="Times New Roman"/>
                <a:cs typeface="Times New Roman"/>
              </a:rPr>
              <a:t>no one </a:t>
            </a:r>
            <a:r>
              <a:rPr dirty="0" sz="1450" spc="-10">
                <a:latin typeface="Times New Roman"/>
                <a:cs typeface="Times New Roman"/>
              </a:rPr>
              <a:t>moved </a:t>
            </a:r>
            <a:r>
              <a:rPr dirty="0" sz="1450" spc="-5">
                <a:latin typeface="Times New Roman"/>
                <a:cs typeface="Times New Roman"/>
              </a:rPr>
              <a:t>upon </a:t>
            </a:r>
            <a:r>
              <a:rPr dirty="0" sz="1450" spc="-10">
                <a:latin typeface="Times New Roman"/>
                <a:cs typeface="Times New Roman"/>
              </a:rPr>
              <a:t>the streets, and there  was nothing easier than to follow the party without observation. The two link-  bearers went first; next followed </a:t>
            </a:r>
            <a:r>
              <a:rPr dirty="0" sz="1450" spc="-5">
                <a:latin typeface="Times New Roman"/>
                <a:cs typeface="Times New Roman"/>
              </a:rPr>
              <a:t>a </a:t>
            </a:r>
            <a:r>
              <a:rPr dirty="0" sz="1450" spc="-10">
                <a:latin typeface="Times New Roman"/>
                <a:cs typeface="Times New Roman"/>
              </a:rPr>
              <a:t>single man, whose long cloak blew about  him in the wind; and the rear was </a:t>
            </a:r>
            <a:r>
              <a:rPr dirty="0" sz="1450" spc="-5">
                <a:latin typeface="Times New Roman"/>
                <a:cs typeface="Times New Roman"/>
              </a:rPr>
              <a:t>brought up by </a:t>
            </a:r>
            <a:r>
              <a:rPr dirty="0" sz="1450" spc="-10">
                <a:latin typeface="Times New Roman"/>
                <a:cs typeface="Times New Roman"/>
              </a:rPr>
              <a:t>the four archers, each with his  bow </a:t>
            </a:r>
            <a:r>
              <a:rPr dirty="0" sz="1450" spc="-5">
                <a:latin typeface="Times New Roman"/>
                <a:cs typeface="Times New Roman"/>
              </a:rPr>
              <a:t>upon </a:t>
            </a:r>
            <a:r>
              <a:rPr dirty="0" sz="1450" spc="-10">
                <a:latin typeface="Times New Roman"/>
                <a:cs typeface="Times New Roman"/>
              </a:rPr>
              <a:t>his arm. They moved at </a:t>
            </a:r>
            <a:r>
              <a:rPr dirty="0" sz="1450" spc="-5">
                <a:latin typeface="Times New Roman"/>
                <a:cs typeface="Times New Roman"/>
              </a:rPr>
              <a:t>a </a:t>
            </a:r>
            <a:r>
              <a:rPr dirty="0" sz="1450" spc="-10">
                <a:latin typeface="Times New Roman"/>
                <a:cs typeface="Times New Roman"/>
              </a:rPr>
              <a:t>brisk walk, threading the intricate lanes  and drawing nearer to the</a:t>
            </a:r>
            <a:r>
              <a:rPr dirty="0" sz="1450" spc="10">
                <a:latin typeface="Times New Roman"/>
                <a:cs typeface="Times New Roman"/>
              </a:rPr>
              <a:t> </a:t>
            </a:r>
            <a:r>
              <a:rPr dirty="0" sz="1450" spc="-10">
                <a:latin typeface="Times New Roman"/>
                <a:cs typeface="Times New Roman"/>
              </a:rPr>
              <a:t>shore.</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“He hath </a:t>
            </a:r>
            <a:r>
              <a:rPr dirty="0" sz="1450" spc="-5">
                <a:latin typeface="Times New Roman"/>
                <a:cs typeface="Times New Roman"/>
              </a:rPr>
              <a:t>gone </a:t>
            </a:r>
            <a:r>
              <a:rPr dirty="0" sz="1450" spc="-10">
                <a:latin typeface="Times New Roman"/>
                <a:cs typeface="Times New Roman"/>
              </a:rPr>
              <a:t>each </a:t>
            </a:r>
            <a:r>
              <a:rPr dirty="0" sz="1450" spc="-5">
                <a:latin typeface="Times New Roman"/>
                <a:cs typeface="Times New Roman"/>
              </a:rPr>
              <a:t>night </a:t>
            </a:r>
            <a:r>
              <a:rPr dirty="0" sz="1450" spc="-10">
                <a:latin typeface="Times New Roman"/>
                <a:cs typeface="Times New Roman"/>
              </a:rPr>
              <a:t>in this direction?” asked Dick, in </a:t>
            </a:r>
            <a:r>
              <a:rPr dirty="0" sz="1450" spc="-5">
                <a:latin typeface="Times New Roman"/>
                <a:cs typeface="Times New Roman"/>
              </a:rPr>
              <a:t>a</a:t>
            </a:r>
            <a:r>
              <a:rPr dirty="0" sz="1450" spc="60">
                <a:latin typeface="Times New Roman"/>
                <a:cs typeface="Times New Roman"/>
              </a:rPr>
              <a:t> </a:t>
            </a:r>
            <a:r>
              <a:rPr dirty="0" sz="1450" spc="-20">
                <a:latin typeface="Times New Roman"/>
                <a:cs typeface="Times New Roman"/>
              </a:rPr>
              <a:t>whisper.</a:t>
            </a:r>
            <a:endParaRPr sz="1450">
              <a:latin typeface="Times New Roman"/>
              <a:cs typeface="Times New Roman"/>
            </a:endParaRPr>
          </a:p>
          <a:p>
            <a:pPr algn="just" marL="12700" marR="10795">
              <a:lnSpc>
                <a:spcPts val="1730"/>
              </a:lnSpc>
              <a:spcBef>
                <a:spcPts val="630"/>
              </a:spcBef>
            </a:pPr>
            <a:r>
              <a:rPr dirty="0" sz="1450" spc="-10">
                <a:latin typeface="Times New Roman"/>
                <a:cs typeface="Times New Roman"/>
              </a:rPr>
              <a:t>“This is the third </a:t>
            </a:r>
            <a:r>
              <a:rPr dirty="0" sz="1450" spc="-5">
                <a:latin typeface="Times New Roman"/>
                <a:cs typeface="Times New Roman"/>
              </a:rPr>
              <a:t>night </a:t>
            </a:r>
            <a:r>
              <a:rPr dirty="0" sz="1450" spc="-10">
                <a:latin typeface="Times New Roman"/>
                <a:cs typeface="Times New Roman"/>
              </a:rPr>
              <a:t>running, Master Shelton,” returned </a:t>
            </a:r>
            <a:r>
              <a:rPr dirty="0" sz="1450" spc="-15">
                <a:latin typeface="Times New Roman"/>
                <a:cs typeface="Times New Roman"/>
              </a:rPr>
              <a:t>Capper, </a:t>
            </a:r>
            <a:r>
              <a:rPr dirty="0" sz="1450" spc="-10">
                <a:latin typeface="Times New Roman"/>
                <a:cs typeface="Times New Roman"/>
              </a:rPr>
              <a:t>“and still at  the same </a:t>
            </a:r>
            <a:r>
              <a:rPr dirty="0" sz="1450" spc="-5">
                <a:latin typeface="Times New Roman"/>
                <a:cs typeface="Times New Roman"/>
              </a:rPr>
              <a:t>hour </a:t>
            </a:r>
            <a:r>
              <a:rPr dirty="0" sz="1450" spc="-10">
                <a:latin typeface="Times New Roman"/>
                <a:cs typeface="Times New Roman"/>
              </a:rPr>
              <a:t>and with the same small following, as though his end were  secret.”</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Sir Daniel and his six men were now come to the outskirts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country.  </a:t>
            </a:r>
            <a:r>
              <a:rPr dirty="0" sz="1450" spc="-10">
                <a:latin typeface="Times New Roman"/>
                <a:cs typeface="Times New Roman"/>
              </a:rPr>
              <a:t>Shoreby was an open town, and though the Lancastrian lords who lay there  kept </a:t>
            </a:r>
            <a:r>
              <a:rPr dirty="0" sz="1450" spc="-5">
                <a:latin typeface="Times New Roman"/>
                <a:cs typeface="Times New Roman"/>
              </a:rPr>
              <a:t>a </a:t>
            </a:r>
            <a:r>
              <a:rPr dirty="0" sz="1450" spc="-10">
                <a:latin typeface="Times New Roman"/>
                <a:cs typeface="Times New Roman"/>
              </a:rPr>
              <a:t>strong guard </a:t>
            </a:r>
            <a:r>
              <a:rPr dirty="0" sz="1450" spc="-5">
                <a:latin typeface="Times New Roman"/>
                <a:cs typeface="Times New Roman"/>
              </a:rPr>
              <a:t>on </a:t>
            </a:r>
            <a:r>
              <a:rPr dirty="0" sz="1450" spc="-10">
                <a:latin typeface="Times New Roman"/>
                <a:cs typeface="Times New Roman"/>
              </a:rPr>
              <a:t>the main roads, it was still possible to enter </a:t>
            </a:r>
            <a:r>
              <a:rPr dirty="0" sz="1450" spc="-5">
                <a:latin typeface="Times New Roman"/>
                <a:cs typeface="Times New Roman"/>
              </a:rPr>
              <a:t>or </a:t>
            </a:r>
            <a:r>
              <a:rPr dirty="0" sz="1450" spc="-10">
                <a:latin typeface="Times New Roman"/>
                <a:cs typeface="Times New Roman"/>
              </a:rPr>
              <a:t>depart  unseen </a:t>
            </a:r>
            <a:r>
              <a:rPr dirty="0" sz="1450" spc="-5">
                <a:latin typeface="Times New Roman"/>
                <a:cs typeface="Times New Roman"/>
              </a:rPr>
              <a:t>by </a:t>
            </a:r>
            <a:r>
              <a:rPr dirty="0" sz="1450" spc="-10">
                <a:latin typeface="Times New Roman"/>
                <a:cs typeface="Times New Roman"/>
              </a:rPr>
              <a:t>any </a:t>
            </a:r>
            <a:r>
              <a:rPr dirty="0" sz="1450" spc="-5">
                <a:latin typeface="Times New Roman"/>
                <a:cs typeface="Times New Roman"/>
              </a:rPr>
              <a:t>of </a:t>
            </a:r>
            <a:r>
              <a:rPr dirty="0" sz="1450" spc="-10">
                <a:latin typeface="Times New Roman"/>
                <a:cs typeface="Times New Roman"/>
              </a:rPr>
              <a:t>the lesser streets </a:t>
            </a:r>
            <a:r>
              <a:rPr dirty="0" sz="1450" spc="-5">
                <a:latin typeface="Times New Roman"/>
                <a:cs typeface="Times New Roman"/>
              </a:rPr>
              <a:t>or </a:t>
            </a:r>
            <a:r>
              <a:rPr dirty="0" sz="1450" spc="-10">
                <a:latin typeface="Times New Roman"/>
                <a:cs typeface="Times New Roman"/>
              </a:rPr>
              <a:t>across the open</a:t>
            </a:r>
            <a:r>
              <a:rPr dirty="0" sz="1450" spc="40">
                <a:latin typeface="Times New Roman"/>
                <a:cs typeface="Times New Roman"/>
              </a:rPr>
              <a:t> </a:t>
            </a:r>
            <a:r>
              <a:rPr dirty="0" sz="1450" spc="-20">
                <a:latin typeface="Times New Roman"/>
                <a:cs typeface="Times New Roman"/>
              </a:rPr>
              <a:t>country.</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 lane which Sir Daniel had been following came to an abrupt end. Before  him there was </a:t>
            </a:r>
            <a:r>
              <a:rPr dirty="0" sz="1450" spc="-5">
                <a:latin typeface="Times New Roman"/>
                <a:cs typeface="Times New Roman"/>
              </a:rPr>
              <a:t>a </a:t>
            </a:r>
            <a:r>
              <a:rPr dirty="0" sz="1450" spc="-10">
                <a:latin typeface="Times New Roman"/>
                <a:cs typeface="Times New Roman"/>
              </a:rPr>
              <a:t>stretch </a:t>
            </a:r>
            <a:r>
              <a:rPr dirty="0" sz="1450" spc="-5">
                <a:latin typeface="Times New Roman"/>
                <a:cs typeface="Times New Roman"/>
              </a:rPr>
              <a:t>of </a:t>
            </a:r>
            <a:r>
              <a:rPr dirty="0" sz="1450" spc="-10">
                <a:latin typeface="Times New Roman"/>
                <a:cs typeface="Times New Roman"/>
              </a:rPr>
              <a:t>rough down, and the noise </a:t>
            </a:r>
            <a:r>
              <a:rPr dirty="0" sz="1450" spc="-5">
                <a:latin typeface="Times New Roman"/>
                <a:cs typeface="Times New Roman"/>
              </a:rPr>
              <a:t>of </a:t>
            </a:r>
            <a:r>
              <a:rPr dirty="0" sz="1450" spc="-10">
                <a:latin typeface="Times New Roman"/>
                <a:cs typeface="Times New Roman"/>
              </a:rPr>
              <a:t>the sea-surf was  audible </a:t>
            </a:r>
            <a:r>
              <a:rPr dirty="0" sz="1450" spc="-5">
                <a:latin typeface="Times New Roman"/>
                <a:cs typeface="Times New Roman"/>
              </a:rPr>
              <a:t>upon one </a:t>
            </a:r>
            <a:r>
              <a:rPr dirty="0" sz="1450" spc="-10">
                <a:latin typeface="Times New Roman"/>
                <a:cs typeface="Times New Roman"/>
              </a:rPr>
              <a:t>hand. There were </a:t>
            </a:r>
            <a:r>
              <a:rPr dirty="0" sz="1450" spc="-5">
                <a:latin typeface="Times New Roman"/>
                <a:cs typeface="Times New Roman"/>
              </a:rPr>
              <a:t>no </a:t>
            </a:r>
            <a:r>
              <a:rPr dirty="0" sz="1450" spc="-10">
                <a:latin typeface="Times New Roman"/>
                <a:cs typeface="Times New Roman"/>
              </a:rPr>
              <a:t>guards in the neighbourhood, </a:t>
            </a:r>
            <a:r>
              <a:rPr dirty="0" sz="1450" spc="-5">
                <a:latin typeface="Times New Roman"/>
                <a:cs typeface="Times New Roman"/>
              </a:rPr>
              <a:t>nor </a:t>
            </a:r>
            <a:r>
              <a:rPr dirty="0" sz="1450" spc="-10">
                <a:latin typeface="Times New Roman"/>
                <a:cs typeface="Times New Roman"/>
              </a:rPr>
              <a:t>any  light in that quarter </a:t>
            </a:r>
            <a:r>
              <a:rPr dirty="0" sz="1450" spc="-5">
                <a:latin typeface="Times New Roman"/>
                <a:cs typeface="Times New Roman"/>
              </a:rPr>
              <a:t>of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town.</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Dick and his two outlaws drew </a:t>
            </a:r>
            <a:r>
              <a:rPr dirty="0" sz="1450" spc="-5">
                <a:latin typeface="Times New Roman"/>
                <a:cs typeface="Times New Roman"/>
              </a:rPr>
              <a:t>a </a:t>
            </a:r>
            <a:r>
              <a:rPr dirty="0" sz="1450" spc="-10">
                <a:latin typeface="Times New Roman"/>
                <a:cs typeface="Times New Roman"/>
              </a:rPr>
              <a:t>little closer to the object </a:t>
            </a:r>
            <a:r>
              <a:rPr dirty="0" sz="1450" spc="-5">
                <a:latin typeface="Times New Roman"/>
                <a:cs typeface="Times New Roman"/>
              </a:rPr>
              <a:t>of </a:t>
            </a:r>
            <a:r>
              <a:rPr dirty="0" sz="1450" spc="-10">
                <a:latin typeface="Times New Roman"/>
                <a:cs typeface="Times New Roman"/>
              </a:rPr>
              <a:t>their chase, and  </a:t>
            </a:r>
            <a:r>
              <a:rPr dirty="0" sz="1450" spc="-20">
                <a:latin typeface="Times New Roman"/>
                <a:cs typeface="Times New Roman"/>
              </a:rPr>
              <a:t>presently, </a:t>
            </a:r>
            <a:r>
              <a:rPr dirty="0" sz="1450" spc="-10">
                <a:latin typeface="Times New Roman"/>
                <a:cs typeface="Times New Roman"/>
              </a:rPr>
              <a:t>as they came forth from between the houses and could see </a:t>
            </a:r>
            <a:r>
              <a:rPr dirty="0" sz="1450" spc="-5">
                <a:latin typeface="Times New Roman"/>
                <a:cs typeface="Times New Roman"/>
              </a:rPr>
              <a:t>a </a:t>
            </a:r>
            <a:r>
              <a:rPr dirty="0" sz="1450" spc="-10">
                <a:latin typeface="Times New Roman"/>
                <a:cs typeface="Times New Roman"/>
              </a:rPr>
              <a:t>little  farther </a:t>
            </a:r>
            <a:r>
              <a:rPr dirty="0" sz="1450" spc="-5">
                <a:latin typeface="Times New Roman"/>
                <a:cs typeface="Times New Roman"/>
              </a:rPr>
              <a:t>upon </a:t>
            </a:r>
            <a:r>
              <a:rPr dirty="0" sz="1450" spc="-10">
                <a:latin typeface="Times New Roman"/>
                <a:cs typeface="Times New Roman"/>
              </a:rPr>
              <a:t>either hand, they were aware </a:t>
            </a:r>
            <a:r>
              <a:rPr dirty="0" sz="1450" spc="-5">
                <a:latin typeface="Times New Roman"/>
                <a:cs typeface="Times New Roman"/>
              </a:rPr>
              <a:t>of </a:t>
            </a:r>
            <a:r>
              <a:rPr dirty="0" sz="1450" spc="-10">
                <a:latin typeface="Times New Roman"/>
                <a:cs typeface="Times New Roman"/>
              </a:rPr>
              <a:t>another torch drawing near from  another direction.</a:t>
            </a:r>
            <a:endParaRPr sz="1450">
              <a:latin typeface="Times New Roman"/>
              <a:cs typeface="Times New Roman"/>
            </a:endParaRPr>
          </a:p>
          <a:p>
            <a:pPr algn="just" marL="12700">
              <a:lnSpc>
                <a:spcPct val="100000"/>
              </a:lnSpc>
              <a:spcBef>
                <a:spcPts val="505"/>
              </a:spcBef>
            </a:pPr>
            <a:r>
              <a:rPr dirty="0" sz="1450" spc="-25">
                <a:latin typeface="Times New Roman"/>
                <a:cs typeface="Times New Roman"/>
              </a:rPr>
              <a:t>“Hey,” </a:t>
            </a:r>
            <a:r>
              <a:rPr dirty="0" sz="1450" spc="-10">
                <a:latin typeface="Times New Roman"/>
                <a:cs typeface="Times New Roman"/>
              </a:rPr>
              <a:t>said Dick, “I smell</a:t>
            </a:r>
            <a:r>
              <a:rPr dirty="0" sz="1450" spc="25">
                <a:latin typeface="Times New Roman"/>
                <a:cs typeface="Times New Roman"/>
              </a:rPr>
              <a:t> </a:t>
            </a:r>
            <a:r>
              <a:rPr dirty="0" sz="1450" spc="-10">
                <a:latin typeface="Times New Roman"/>
                <a:cs typeface="Times New Roman"/>
              </a:rPr>
              <a:t>treason.”</a:t>
            </a:r>
            <a:endParaRPr sz="1450">
              <a:latin typeface="Times New Roman"/>
              <a:cs typeface="Times New Roman"/>
            </a:endParaRPr>
          </a:p>
          <a:p>
            <a:pPr algn="just" marL="12700" marR="12065">
              <a:lnSpc>
                <a:spcPts val="1730"/>
              </a:lnSpc>
              <a:spcBef>
                <a:spcPts val="630"/>
              </a:spcBef>
            </a:pPr>
            <a:r>
              <a:rPr dirty="0" sz="1450" spc="-10">
                <a:latin typeface="Times New Roman"/>
                <a:cs typeface="Times New Roman"/>
              </a:rPr>
              <a:t>Meanwhile, Sir Daniel had come to </a:t>
            </a:r>
            <a:r>
              <a:rPr dirty="0" sz="1450" spc="-5">
                <a:latin typeface="Times New Roman"/>
                <a:cs typeface="Times New Roman"/>
              </a:rPr>
              <a:t>a </a:t>
            </a:r>
            <a:r>
              <a:rPr dirty="0" sz="1450" spc="-10">
                <a:latin typeface="Times New Roman"/>
                <a:cs typeface="Times New Roman"/>
              </a:rPr>
              <a:t>full halt. The torches were stuck into the  sand, and the men lay down, as if to await the arrival </a:t>
            </a:r>
            <a:r>
              <a:rPr dirty="0" sz="1450" spc="-5">
                <a:latin typeface="Times New Roman"/>
                <a:cs typeface="Times New Roman"/>
              </a:rPr>
              <a:t>of </a:t>
            </a:r>
            <a:r>
              <a:rPr dirty="0" sz="1450" spc="-10">
                <a:latin typeface="Times New Roman"/>
                <a:cs typeface="Times New Roman"/>
              </a:rPr>
              <a:t>the other</a:t>
            </a:r>
            <a:r>
              <a:rPr dirty="0" sz="1450" spc="114">
                <a:latin typeface="Times New Roman"/>
                <a:cs typeface="Times New Roman"/>
              </a:rPr>
              <a:t> </a:t>
            </a:r>
            <a:r>
              <a:rPr dirty="0" sz="1450" spc="-25">
                <a:latin typeface="Times New Roman"/>
                <a:cs typeface="Times New Roman"/>
              </a:rPr>
              <a:t>party.</a:t>
            </a:r>
            <a:endParaRPr sz="1450">
              <a:latin typeface="Times New Roman"/>
              <a:cs typeface="Times New Roman"/>
            </a:endParaRPr>
          </a:p>
          <a:p>
            <a:pPr algn="just" marL="12700" marR="13335">
              <a:lnSpc>
                <a:spcPts val="1730"/>
              </a:lnSpc>
              <a:spcBef>
                <a:spcPts val="575"/>
              </a:spcBef>
            </a:pPr>
            <a:r>
              <a:rPr dirty="0" sz="1450" spc="-10">
                <a:latin typeface="Times New Roman"/>
                <a:cs typeface="Times New Roman"/>
              </a:rPr>
              <a:t>This drew near at </a:t>
            </a:r>
            <a:r>
              <a:rPr dirty="0" sz="1450" spc="-5">
                <a:latin typeface="Times New Roman"/>
                <a:cs typeface="Times New Roman"/>
              </a:rPr>
              <a:t>a good </a:t>
            </a:r>
            <a:r>
              <a:rPr dirty="0" sz="1450" spc="-10">
                <a:latin typeface="Times New Roman"/>
                <a:cs typeface="Times New Roman"/>
              </a:rPr>
              <a:t>rate. It consisted </a:t>
            </a:r>
            <a:r>
              <a:rPr dirty="0" sz="1450" spc="-5">
                <a:latin typeface="Times New Roman"/>
                <a:cs typeface="Times New Roman"/>
              </a:rPr>
              <a:t>of </a:t>
            </a:r>
            <a:r>
              <a:rPr dirty="0" sz="1450" spc="-10">
                <a:latin typeface="Times New Roman"/>
                <a:cs typeface="Times New Roman"/>
              </a:rPr>
              <a:t>four men only—a pair </a:t>
            </a:r>
            <a:r>
              <a:rPr dirty="0" sz="1450" spc="-5">
                <a:latin typeface="Times New Roman"/>
                <a:cs typeface="Times New Roman"/>
              </a:rPr>
              <a:t>of </a:t>
            </a:r>
            <a:r>
              <a:rPr dirty="0" sz="1450" spc="-10">
                <a:latin typeface="Times New Roman"/>
                <a:cs typeface="Times New Roman"/>
              </a:rPr>
              <a:t>archers,  </a:t>
            </a:r>
            <a:r>
              <a:rPr dirty="0" sz="1450" spc="-5">
                <a:latin typeface="Times New Roman"/>
                <a:cs typeface="Times New Roman"/>
              </a:rPr>
              <a:t>a </a:t>
            </a:r>
            <a:r>
              <a:rPr dirty="0" sz="1450" spc="-10">
                <a:latin typeface="Times New Roman"/>
                <a:cs typeface="Times New Roman"/>
              </a:rPr>
              <a:t>varlet with </a:t>
            </a:r>
            <a:r>
              <a:rPr dirty="0" sz="1450" spc="-5">
                <a:latin typeface="Times New Roman"/>
                <a:cs typeface="Times New Roman"/>
              </a:rPr>
              <a:t>a </a:t>
            </a:r>
            <a:r>
              <a:rPr dirty="0" sz="1450" spc="-10">
                <a:latin typeface="Times New Roman"/>
                <a:cs typeface="Times New Roman"/>
              </a:rPr>
              <a:t>link, and </a:t>
            </a:r>
            <a:r>
              <a:rPr dirty="0" sz="1450" spc="-5">
                <a:latin typeface="Times New Roman"/>
                <a:cs typeface="Times New Roman"/>
              </a:rPr>
              <a:t>a </a:t>
            </a:r>
            <a:r>
              <a:rPr dirty="0" sz="1450" spc="-10">
                <a:latin typeface="Times New Roman"/>
                <a:cs typeface="Times New Roman"/>
              </a:rPr>
              <a:t>cloaked gentleman walking in their</a:t>
            </a:r>
            <a:r>
              <a:rPr dirty="0" sz="1450" spc="60">
                <a:latin typeface="Times New Roman"/>
                <a:cs typeface="Times New Roman"/>
              </a:rPr>
              <a:t> </a:t>
            </a:r>
            <a:r>
              <a:rPr dirty="0" sz="1450" spc="-10">
                <a:latin typeface="Times New Roman"/>
                <a:cs typeface="Times New Roman"/>
              </a:rPr>
              <a:t>midst.</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“Is it </a:t>
            </a:r>
            <a:r>
              <a:rPr dirty="0" sz="1450" spc="-5">
                <a:latin typeface="Times New Roman"/>
                <a:cs typeface="Times New Roman"/>
              </a:rPr>
              <a:t>you, </a:t>
            </a:r>
            <a:r>
              <a:rPr dirty="0" sz="1450" spc="-10">
                <a:latin typeface="Times New Roman"/>
                <a:cs typeface="Times New Roman"/>
              </a:rPr>
              <a:t>my lord?” cried Sir</a:t>
            </a:r>
            <a:r>
              <a:rPr dirty="0" sz="1450" spc="15">
                <a:latin typeface="Times New Roman"/>
                <a:cs typeface="Times New Roman"/>
              </a:rPr>
              <a:t> </a:t>
            </a:r>
            <a:r>
              <a:rPr dirty="0" sz="1450" spc="-10">
                <a:latin typeface="Times New Roman"/>
                <a:cs typeface="Times New Roman"/>
              </a:rPr>
              <a:t>Daniel.</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“It is I, indeed; and if ever true </a:t>
            </a:r>
            <a:r>
              <a:rPr dirty="0" sz="1450" spc="-5">
                <a:latin typeface="Times New Roman"/>
                <a:cs typeface="Times New Roman"/>
              </a:rPr>
              <a:t>knight </a:t>
            </a:r>
            <a:r>
              <a:rPr dirty="0" sz="1450" spc="-10">
                <a:latin typeface="Times New Roman"/>
                <a:cs typeface="Times New Roman"/>
              </a:rPr>
              <a:t>gave </a:t>
            </a:r>
            <a:r>
              <a:rPr dirty="0" sz="1450" spc="-5">
                <a:latin typeface="Times New Roman"/>
                <a:cs typeface="Times New Roman"/>
              </a:rPr>
              <a:t>proof I </a:t>
            </a:r>
            <a:r>
              <a:rPr dirty="0" sz="1450" spc="-10">
                <a:latin typeface="Times New Roman"/>
                <a:cs typeface="Times New Roman"/>
              </a:rPr>
              <a:t>am that man,” replied the  leader </a:t>
            </a:r>
            <a:r>
              <a:rPr dirty="0" sz="1450" spc="-5">
                <a:latin typeface="Times New Roman"/>
                <a:cs typeface="Times New Roman"/>
              </a:rPr>
              <a:t>of </a:t>
            </a:r>
            <a:r>
              <a:rPr dirty="0" sz="1450" spc="-10">
                <a:latin typeface="Times New Roman"/>
                <a:cs typeface="Times New Roman"/>
              </a:rPr>
              <a:t>the second troop; “for who would </a:t>
            </a:r>
            <a:r>
              <a:rPr dirty="0" sz="1450" spc="-5">
                <a:latin typeface="Times New Roman"/>
                <a:cs typeface="Times New Roman"/>
              </a:rPr>
              <a:t>not </a:t>
            </a:r>
            <a:r>
              <a:rPr dirty="0" sz="1450" spc="-10">
                <a:latin typeface="Times New Roman"/>
                <a:cs typeface="Times New Roman"/>
              </a:rPr>
              <a:t>rather face giants, sorcerers, </a:t>
            </a:r>
            <a:r>
              <a:rPr dirty="0" sz="1450" spc="-5">
                <a:latin typeface="Times New Roman"/>
                <a:cs typeface="Times New Roman"/>
              </a:rPr>
              <a:t>or  </a:t>
            </a:r>
            <a:r>
              <a:rPr dirty="0" sz="1450" spc="-10">
                <a:latin typeface="Times New Roman"/>
                <a:cs typeface="Times New Roman"/>
              </a:rPr>
              <a:t>pagans, than this pinching</a:t>
            </a:r>
            <a:r>
              <a:rPr dirty="0" sz="1450" spc="10">
                <a:latin typeface="Times New Roman"/>
                <a:cs typeface="Times New Roman"/>
              </a:rPr>
              <a:t> </a:t>
            </a:r>
            <a:r>
              <a:rPr dirty="0" sz="1450" spc="-10">
                <a:latin typeface="Times New Roman"/>
                <a:cs typeface="Times New Roman"/>
              </a:rPr>
              <a:t>cold?”</a:t>
            </a:r>
            <a:endParaRPr sz="1450">
              <a:latin typeface="Times New Roman"/>
              <a:cs typeface="Times New Roman"/>
            </a:endParaRPr>
          </a:p>
          <a:p>
            <a:pPr algn="just" marL="12700" marR="8890">
              <a:lnSpc>
                <a:spcPts val="1730"/>
              </a:lnSpc>
              <a:spcBef>
                <a:spcPts val="575"/>
              </a:spcBef>
            </a:pPr>
            <a:r>
              <a:rPr dirty="0" sz="1450" spc="-10">
                <a:latin typeface="Times New Roman"/>
                <a:cs typeface="Times New Roman"/>
              </a:rPr>
              <a:t>“My lord,” returned Sir Daniel, “beauty will </a:t>
            </a:r>
            <a:r>
              <a:rPr dirty="0" sz="1450" spc="-5">
                <a:latin typeface="Times New Roman"/>
                <a:cs typeface="Times New Roman"/>
              </a:rPr>
              <a:t>be </a:t>
            </a:r>
            <a:r>
              <a:rPr dirty="0" sz="1450" spc="-10">
                <a:latin typeface="Times New Roman"/>
                <a:cs typeface="Times New Roman"/>
              </a:rPr>
              <a:t>the more beholden, misdoubt  it</a:t>
            </a:r>
            <a:r>
              <a:rPr dirty="0" sz="1450" spc="145">
                <a:latin typeface="Times New Roman"/>
                <a:cs typeface="Times New Roman"/>
              </a:rPr>
              <a:t> </a:t>
            </a:r>
            <a:r>
              <a:rPr dirty="0" sz="1450" spc="-5">
                <a:latin typeface="Times New Roman"/>
                <a:cs typeface="Times New Roman"/>
              </a:rPr>
              <a:t>not.</a:t>
            </a:r>
            <a:r>
              <a:rPr dirty="0" sz="1450" spc="145">
                <a:latin typeface="Times New Roman"/>
                <a:cs typeface="Times New Roman"/>
              </a:rPr>
              <a:t> </a:t>
            </a:r>
            <a:r>
              <a:rPr dirty="0" sz="1450" spc="-10">
                <a:latin typeface="Times New Roman"/>
                <a:cs typeface="Times New Roman"/>
              </a:rPr>
              <a:t>But</a:t>
            </a:r>
            <a:r>
              <a:rPr dirty="0" sz="1450" spc="175">
                <a:latin typeface="Times New Roman"/>
                <a:cs typeface="Times New Roman"/>
              </a:rPr>
              <a:t> </a:t>
            </a:r>
            <a:r>
              <a:rPr dirty="0" sz="1450" spc="-10">
                <a:latin typeface="Times New Roman"/>
                <a:cs typeface="Times New Roman"/>
              </a:rPr>
              <a:t>shall</a:t>
            </a:r>
            <a:r>
              <a:rPr dirty="0" sz="1450" spc="180">
                <a:latin typeface="Times New Roman"/>
                <a:cs typeface="Times New Roman"/>
              </a:rPr>
              <a:t> </a:t>
            </a:r>
            <a:r>
              <a:rPr dirty="0" sz="1450" spc="-10">
                <a:latin typeface="Times New Roman"/>
                <a:cs typeface="Times New Roman"/>
              </a:rPr>
              <a:t>we</a:t>
            </a:r>
            <a:r>
              <a:rPr dirty="0" sz="1450" spc="175">
                <a:latin typeface="Times New Roman"/>
                <a:cs typeface="Times New Roman"/>
              </a:rPr>
              <a:t> </a:t>
            </a:r>
            <a:r>
              <a:rPr dirty="0" sz="1450" spc="-10">
                <a:latin typeface="Times New Roman"/>
                <a:cs typeface="Times New Roman"/>
              </a:rPr>
              <a:t>forth?</a:t>
            </a:r>
            <a:r>
              <a:rPr dirty="0" sz="1450" spc="175">
                <a:latin typeface="Times New Roman"/>
                <a:cs typeface="Times New Roman"/>
              </a:rPr>
              <a:t> </a:t>
            </a:r>
            <a:r>
              <a:rPr dirty="0" sz="1450" spc="-10">
                <a:latin typeface="Times New Roman"/>
                <a:cs typeface="Times New Roman"/>
              </a:rPr>
              <a:t>for</a:t>
            </a:r>
            <a:r>
              <a:rPr dirty="0" sz="1450" spc="180">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sooner</a:t>
            </a:r>
            <a:r>
              <a:rPr dirty="0" sz="1450" spc="175">
                <a:latin typeface="Times New Roman"/>
                <a:cs typeface="Times New Roman"/>
              </a:rPr>
              <a:t> </a:t>
            </a:r>
            <a:r>
              <a:rPr dirty="0" sz="1450" spc="-5">
                <a:latin typeface="Times New Roman"/>
                <a:cs typeface="Times New Roman"/>
              </a:rPr>
              <a:t>ye</a:t>
            </a:r>
            <a:r>
              <a:rPr dirty="0" sz="1450" spc="180">
                <a:latin typeface="Times New Roman"/>
                <a:cs typeface="Times New Roman"/>
              </a:rPr>
              <a:t> </a:t>
            </a:r>
            <a:r>
              <a:rPr dirty="0" sz="1450" spc="-10">
                <a:latin typeface="Times New Roman"/>
                <a:cs typeface="Times New Roman"/>
              </a:rPr>
              <a:t>have</a:t>
            </a:r>
            <a:r>
              <a:rPr dirty="0" sz="1450" spc="175">
                <a:latin typeface="Times New Roman"/>
                <a:cs typeface="Times New Roman"/>
              </a:rPr>
              <a:t> </a:t>
            </a:r>
            <a:r>
              <a:rPr dirty="0" sz="1450" spc="-10">
                <a:latin typeface="Times New Roman"/>
                <a:cs typeface="Times New Roman"/>
              </a:rPr>
              <a:t>seen</a:t>
            </a:r>
            <a:r>
              <a:rPr dirty="0" sz="1450" spc="175">
                <a:latin typeface="Times New Roman"/>
                <a:cs typeface="Times New Roman"/>
              </a:rPr>
              <a:t> </a:t>
            </a:r>
            <a:r>
              <a:rPr dirty="0" sz="1450" spc="-10">
                <a:latin typeface="Times New Roman"/>
                <a:cs typeface="Times New Roman"/>
              </a:rPr>
              <a:t>my</a:t>
            </a:r>
            <a:r>
              <a:rPr dirty="0" sz="1450" spc="180">
                <a:latin typeface="Times New Roman"/>
                <a:cs typeface="Times New Roman"/>
              </a:rPr>
              <a:t> </a:t>
            </a:r>
            <a:r>
              <a:rPr dirty="0" sz="1450" spc="-10">
                <a:latin typeface="Times New Roman"/>
                <a:cs typeface="Times New Roman"/>
              </a:rPr>
              <a:t>merchandise,</a:t>
            </a:r>
            <a:r>
              <a:rPr dirty="0" sz="1450" spc="17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075" cy="9391650"/>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sooner shall we both get</a:t>
            </a:r>
            <a:r>
              <a:rPr dirty="0" sz="1450" spc="15">
                <a:latin typeface="Times New Roman"/>
                <a:cs typeface="Times New Roman"/>
              </a:rPr>
              <a:t> </a:t>
            </a:r>
            <a:r>
              <a:rPr dirty="0" sz="1450" spc="-10">
                <a:latin typeface="Times New Roman"/>
                <a:cs typeface="Times New Roman"/>
              </a:rPr>
              <a:t>home.”</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“But why keep </a:t>
            </a:r>
            <a:r>
              <a:rPr dirty="0" sz="1450" spc="-5">
                <a:latin typeface="Times New Roman"/>
                <a:cs typeface="Times New Roman"/>
              </a:rPr>
              <a:t>ye </a:t>
            </a:r>
            <a:r>
              <a:rPr dirty="0" sz="1450" spc="-10">
                <a:latin typeface="Times New Roman"/>
                <a:cs typeface="Times New Roman"/>
              </a:rPr>
              <a:t>her here, </a:t>
            </a:r>
            <a:r>
              <a:rPr dirty="0" sz="1450" spc="-5">
                <a:latin typeface="Times New Roman"/>
                <a:cs typeface="Times New Roman"/>
              </a:rPr>
              <a:t>good </a:t>
            </a:r>
            <a:r>
              <a:rPr dirty="0" sz="1450" spc="-10">
                <a:latin typeface="Times New Roman"/>
                <a:cs typeface="Times New Roman"/>
              </a:rPr>
              <a:t>knight?” inquired the </a:t>
            </a:r>
            <a:r>
              <a:rPr dirty="0" sz="1450" spc="-20">
                <a:latin typeface="Times New Roman"/>
                <a:cs typeface="Times New Roman"/>
              </a:rPr>
              <a:t>other. </a:t>
            </a:r>
            <a:r>
              <a:rPr dirty="0" sz="1450" spc="-10">
                <a:latin typeface="Times New Roman"/>
                <a:cs typeface="Times New Roman"/>
              </a:rPr>
              <a:t>“An she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young, </a:t>
            </a:r>
            <a:r>
              <a:rPr dirty="0" sz="1450" spc="-10">
                <a:latin typeface="Times New Roman"/>
                <a:cs typeface="Times New Roman"/>
              </a:rPr>
              <a:t>and so </a:t>
            </a:r>
            <a:r>
              <a:rPr dirty="0" sz="1450" spc="-20">
                <a:latin typeface="Times New Roman"/>
                <a:cs typeface="Times New Roman"/>
              </a:rPr>
              <a:t>fair, </a:t>
            </a:r>
            <a:r>
              <a:rPr dirty="0" sz="1450" spc="-10">
                <a:latin typeface="Times New Roman"/>
                <a:cs typeface="Times New Roman"/>
              </a:rPr>
              <a:t>and so </a:t>
            </a:r>
            <a:r>
              <a:rPr dirty="0" sz="1450" spc="-20">
                <a:latin typeface="Times New Roman"/>
                <a:cs typeface="Times New Roman"/>
              </a:rPr>
              <a:t>wealthy, </a:t>
            </a:r>
            <a:r>
              <a:rPr dirty="0" sz="1450" spc="-10">
                <a:latin typeface="Times New Roman"/>
                <a:cs typeface="Times New Roman"/>
              </a:rPr>
              <a:t>why </a:t>
            </a:r>
            <a:r>
              <a:rPr dirty="0" sz="1450" spc="-5">
                <a:latin typeface="Times New Roman"/>
                <a:cs typeface="Times New Roman"/>
              </a:rPr>
              <a:t>do ye not </a:t>
            </a:r>
            <a:r>
              <a:rPr dirty="0" sz="1450" spc="-10">
                <a:latin typeface="Times New Roman"/>
                <a:cs typeface="Times New Roman"/>
              </a:rPr>
              <a:t>bring her forth among her  mates? </a:t>
            </a:r>
            <a:r>
              <a:rPr dirty="0" sz="1450" spc="-85">
                <a:latin typeface="Times New Roman"/>
                <a:cs typeface="Times New Roman"/>
              </a:rPr>
              <a:t>Ye </a:t>
            </a:r>
            <a:r>
              <a:rPr dirty="0" sz="1450" spc="-10">
                <a:latin typeface="Times New Roman"/>
                <a:cs typeface="Times New Roman"/>
              </a:rPr>
              <a:t>would soon make her </a:t>
            </a:r>
            <a:r>
              <a:rPr dirty="0" sz="1450" spc="-5">
                <a:latin typeface="Times New Roman"/>
                <a:cs typeface="Times New Roman"/>
              </a:rPr>
              <a:t>a good </a:t>
            </a:r>
            <a:r>
              <a:rPr dirty="0" sz="1450" spc="-10">
                <a:latin typeface="Times New Roman"/>
                <a:cs typeface="Times New Roman"/>
              </a:rPr>
              <a:t>marriage, and </a:t>
            </a:r>
            <a:r>
              <a:rPr dirty="0" sz="1450" spc="-5">
                <a:latin typeface="Times New Roman"/>
                <a:cs typeface="Times New Roman"/>
              </a:rPr>
              <a:t>no </a:t>
            </a:r>
            <a:r>
              <a:rPr dirty="0" sz="1450" spc="-10">
                <a:latin typeface="Times New Roman"/>
                <a:cs typeface="Times New Roman"/>
              </a:rPr>
              <a:t>need to freeze </a:t>
            </a:r>
            <a:r>
              <a:rPr dirty="0" sz="1450" spc="-5">
                <a:latin typeface="Times New Roman"/>
                <a:cs typeface="Times New Roman"/>
              </a:rPr>
              <a:t>your  </a:t>
            </a:r>
            <a:r>
              <a:rPr dirty="0" sz="1450" spc="-10">
                <a:latin typeface="Times New Roman"/>
                <a:cs typeface="Times New Roman"/>
              </a:rPr>
              <a:t>fingers and risk arrow-shots </a:t>
            </a:r>
            <a:r>
              <a:rPr dirty="0" sz="1450" spc="-5">
                <a:latin typeface="Times New Roman"/>
                <a:cs typeface="Times New Roman"/>
              </a:rPr>
              <a:t>by </a:t>
            </a:r>
            <a:r>
              <a:rPr dirty="0" sz="1450" spc="-10">
                <a:latin typeface="Times New Roman"/>
                <a:cs typeface="Times New Roman"/>
              </a:rPr>
              <a:t>going abroad at such untimely seasons in the  dark.”</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“I have told </a:t>
            </a:r>
            <a:r>
              <a:rPr dirty="0" sz="1450" spc="-5">
                <a:latin typeface="Times New Roman"/>
                <a:cs typeface="Times New Roman"/>
              </a:rPr>
              <a:t>you, </a:t>
            </a:r>
            <a:r>
              <a:rPr dirty="0" sz="1450" spc="-10">
                <a:latin typeface="Times New Roman"/>
                <a:cs typeface="Times New Roman"/>
              </a:rPr>
              <a:t>my lord,” replied Sir Daniel, “the reason thereof concerneth  me </a:t>
            </a:r>
            <a:r>
              <a:rPr dirty="0" sz="1450" spc="-25">
                <a:latin typeface="Times New Roman"/>
                <a:cs typeface="Times New Roman"/>
              </a:rPr>
              <a:t>only. </a:t>
            </a:r>
            <a:r>
              <a:rPr dirty="0" sz="1450" spc="-10">
                <a:latin typeface="Times New Roman"/>
                <a:cs typeface="Times New Roman"/>
              </a:rPr>
              <a:t>Neither </a:t>
            </a:r>
            <a:r>
              <a:rPr dirty="0" sz="1450" spc="-5">
                <a:latin typeface="Times New Roman"/>
                <a:cs typeface="Times New Roman"/>
              </a:rPr>
              <a:t>do I </a:t>
            </a:r>
            <a:r>
              <a:rPr dirty="0" sz="1450" spc="-10">
                <a:latin typeface="Times New Roman"/>
                <a:cs typeface="Times New Roman"/>
              </a:rPr>
              <a:t>purpose to explain it </a:t>
            </a:r>
            <a:r>
              <a:rPr dirty="0" sz="1450" spc="-20">
                <a:latin typeface="Times New Roman"/>
                <a:cs typeface="Times New Roman"/>
              </a:rPr>
              <a:t>farther. </a:t>
            </a:r>
            <a:r>
              <a:rPr dirty="0" sz="1450" spc="-15">
                <a:latin typeface="Times New Roman"/>
                <a:cs typeface="Times New Roman"/>
              </a:rPr>
              <a:t>Suffice </a:t>
            </a:r>
            <a:r>
              <a:rPr dirty="0" sz="1450" spc="-10">
                <a:latin typeface="Times New Roman"/>
                <a:cs typeface="Times New Roman"/>
              </a:rPr>
              <a:t>it, that if </a:t>
            </a:r>
            <a:r>
              <a:rPr dirty="0" sz="1450" spc="-5">
                <a:latin typeface="Times New Roman"/>
                <a:cs typeface="Times New Roman"/>
              </a:rPr>
              <a:t>ye be  </a:t>
            </a:r>
            <a:r>
              <a:rPr dirty="0" sz="1450" spc="-10">
                <a:latin typeface="Times New Roman"/>
                <a:cs typeface="Times New Roman"/>
              </a:rPr>
              <a:t>weary </a:t>
            </a:r>
            <a:r>
              <a:rPr dirty="0" sz="1450" spc="-5">
                <a:latin typeface="Times New Roman"/>
                <a:cs typeface="Times New Roman"/>
              </a:rPr>
              <a:t>of your </a:t>
            </a:r>
            <a:r>
              <a:rPr dirty="0" sz="1450" spc="-10">
                <a:latin typeface="Times New Roman"/>
                <a:cs typeface="Times New Roman"/>
              </a:rPr>
              <a:t>old gossip, Daniel </a:t>
            </a:r>
            <a:r>
              <a:rPr dirty="0" sz="1450" spc="-20">
                <a:latin typeface="Times New Roman"/>
                <a:cs typeface="Times New Roman"/>
              </a:rPr>
              <a:t>Brackley, </a:t>
            </a:r>
            <a:r>
              <a:rPr dirty="0" sz="1450" spc="-10">
                <a:latin typeface="Times New Roman"/>
                <a:cs typeface="Times New Roman"/>
              </a:rPr>
              <a:t>publish it abroad that </a:t>
            </a:r>
            <a:r>
              <a:rPr dirty="0" sz="1450" spc="-5">
                <a:latin typeface="Times New Roman"/>
                <a:cs typeface="Times New Roman"/>
              </a:rPr>
              <a:t>y’ </a:t>
            </a:r>
            <a:r>
              <a:rPr dirty="0" sz="1450" spc="-10">
                <a:latin typeface="Times New Roman"/>
                <a:cs typeface="Times New Roman"/>
              </a:rPr>
              <a:t>are to wed  Joanna </a:t>
            </a:r>
            <a:r>
              <a:rPr dirty="0" sz="1450" spc="-25">
                <a:latin typeface="Times New Roman"/>
                <a:cs typeface="Times New Roman"/>
              </a:rPr>
              <a:t>Sedley,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give </a:t>
            </a:r>
            <a:r>
              <a:rPr dirty="0" sz="1450" spc="-5">
                <a:latin typeface="Times New Roman"/>
                <a:cs typeface="Times New Roman"/>
              </a:rPr>
              <a:t>you </a:t>
            </a:r>
            <a:r>
              <a:rPr dirty="0" sz="1450" spc="-10">
                <a:latin typeface="Times New Roman"/>
                <a:cs typeface="Times New Roman"/>
              </a:rPr>
              <a:t>my word </a:t>
            </a:r>
            <a:r>
              <a:rPr dirty="0" sz="1450" spc="-5">
                <a:latin typeface="Times New Roman"/>
                <a:cs typeface="Times New Roman"/>
              </a:rPr>
              <a:t>ye </a:t>
            </a:r>
            <a:r>
              <a:rPr dirty="0" sz="1450" spc="-10">
                <a:latin typeface="Times New Roman"/>
                <a:cs typeface="Times New Roman"/>
              </a:rPr>
              <a:t>will </a:t>
            </a:r>
            <a:r>
              <a:rPr dirty="0" sz="1450" spc="-5">
                <a:latin typeface="Times New Roman"/>
                <a:cs typeface="Times New Roman"/>
              </a:rPr>
              <a:t>be quit of </a:t>
            </a:r>
            <a:r>
              <a:rPr dirty="0" sz="1450" spc="-10">
                <a:latin typeface="Times New Roman"/>
                <a:cs typeface="Times New Roman"/>
              </a:rPr>
              <a:t>him right </a:t>
            </a:r>
            <a:r>
              <a:rPr dirty="0" sz="1450" spc="-5">
                <a:latin typeface="Times New Roman"/>
                <a:cs typeface="Times New Roman"/>
              </a:rPr>
              <a:t>soon. </a:t>
            </a:r>
            <a:r>
              <a:rPr dirty="0" sz="1450" spc="-85">
                <a:latin typeface="Times New Roman"/>
                <a:cs typeface="Times New Roman"/>
              </a:rPr>
              <a:t>Ye  </a:t>
            </a:r>
            <a:r>
              <a:rPr dirty="0" sz="1450" spc="-10">
                <a:latin typeface="Times New Roman"/>
                <a:cs typeface="Times New Roman"/>
              </a:rPr>
              <a:t>will find him with an arrow in his</a:t>
            </a:r>
            <a:r>
              <a:rPr dirty="0" sz="1450" spc="30">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gn="just" marL="12700" marR="6350">
              <a:lnSpc>
                <a:spcPts val="1730"/>
              </a:lnSpc>
              <a:spcBef>
                <a:spcPts val="565"/>
              </a:spcBef>
            </a:pPr>
            <a:r>
              <a:rPr dirty="0" sz="1450" spc="-10">
                <a:latin typeface="Times New Roman"/>
                <a:cs typeface="Times New Roman"/>
              </a:rPr>
              <a:t>Meantime the two gentlemen were walking briskly forward over the down; the  three torches going before them, stooping against the wind and scattering  clouds </a:t>
            </a:r>
            <a:r>
              <a:rPr dirty="0" sz="1450" spc="-5">
                <a:latin typeface="Times New Roman"/>
                <a:cs typeface="Times New Roman"/>
              </a:rPr>
              <a:t>of </a:t>
            </a:r>
            <a:r>
              <a:rPr dirty="0" sz="1450" spc="-10">
                <a:latin typeface="Times New Roman"/>
                <a:cs typeface="Times New Roman"/>
              </a:rPr>
              <a:t>smoke and tufts </a:t>
            </a:r>
            <a:r>
              <a:rPr dirty="0" sz="1450" spc="-5">
                <a:latin typeface="Times New Roman"/>
                <a:cs typeface="Times New Roman"/>
              </a:rPr>
              <a:t>of </a:t>
            </a:r>
            <a:r>
              <a:rPr dirty="0" sz="1450" spc="-10">
                <a:latin typeface="Times New Roman"/>
                <a:cs typeface="Times New Roman"/>
              </a:rPr>
              <a:t>flame, and the rear </a:t>
            </a:r>
            <a:r>
              <a:rPr dirty="0" sz="1450" spc="-5">
                <a:latin typeface="Times New Roman"/>
                <a:cs typeface="Times New Roman"/>
              </a:rPr>
              <a:t>brought up by </a:t>
            </a:r>
            <a:r>
              <a:rPr dirty="0" sz="1450" spc="-10">
                <a:latin typeface="Times New Roman"/>
                <a:cs typeface="Times New Roman"/>
              </a:rPr>
              <a:t>the six</a:t>
            </a:r>
            <a:r>
              <a:rPr dirty="0" sz="1450" spc="100">
                <a:latin typeface="Times New Roman"/>
                <a:cs typeface="Times New Roman"/>
              </a:rPr>
              <a:t> </a:t>
            </a:r>
            <a:r>
              <a:rPr dirty="0" sz="1450" spc="-10">
                <a:latin typeface="Times New Roman"/>
                <a:cs typeface="Times New Roman"/>
              </a:rPr>
              <a:t>archers.</a:t>
            </a:r>
            <a:endParaRPr sz="1450">
              <a:latin typeface="Times New Roman"/>
              <a:cs typeface="Times New Roman"/>
            </a:endParaRPr>
          </a:p>
          <a:p>
            <a:pPr algn="just" marL="12700" marR="7620">
              <a:lnSpc>
                <a:spcPts val="1730"/>
              </a:lnSpc>
              <a:spcBef>
                <a:spcPts val="575"/>
              </a:spcBef>
            </a:pPr>
            <a:r>
              <a:rPr dirty="0" sz="1450" spc="-10">
                <a:latin typeface="Times New Roman"/>
                <a:cs typeface="Times New Roman"/>
              </a:rPr>
              <a:t>Close </a:t>
            </a:r>
            <a:r>
              <a:rPr dirty="0" sz="1450" spc="-5">
                <a:latin typeface="Times New Roman"/>
                <a:cs typeface="Times New Roman"/>
              </a:rPr>
              <a:t>upon </a:t>
            </a:r>
            <a:r>
              <a:rPr dirty="0" sz="1450" spc="-10">
                <a:latin typeface="Times New Roman"/>
                <a:cs typeface="Times New Roman"/>
              </a:rPr>
              <a:t>the heels </a:t>
            </a:r>
            <a:r>
              <a:rPr dirty="0" sz="1450" spc="-5">
                <a:latin typeface="Times New Roman"/>
                <a:cs typeface="Times New Roman"/>
              </a:rPr>
              <a:t>of </a:t>
            </a:r>
            <a:r>
              <a:rPr dirty="0" sz="1450" spc="-10">
                <a:latin typeface="Times New Roman"/>
                <a:cs typeface="Times New Roman"/>
              </a:rPr>
              <a:t>these, Dick followed. He had, </a:t>
            </a:r>
            <a:r>
              <a:rPr dirty="0" sz="1450" spc="-5">
                <a:latin typeface="Times New Roman"/>
                <a:cs typeface="Times New Roman"/>
              </a:rPr>
              <a:t>of </a:t>
            </a:r>
            <a:r>
              <a:rPr dirty="0" sz="1450" spc="-10">
                <a:latin typeface="Times New Roman"/>
                <a:cs typeface="Times New Roman"/>
              </a:rPr>
              <a:t>course, heard </a:t>
            </a:r>
            <a:r>
              <a:rPr dirty="0" sz="1450" spc="-5">
                <a:latin typeface="Times New Roman"/>
                <a:cs typeface="Times New Roman"/>
              </a:rPr>
              <a:t>no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this conversation; </a:t>
            </a:r>
            <a:r>
              <a:rPr dirty="0" sz="1450" spc="-5">
                <a:latin typeface="Times New Roman"/>
                <a:cs typeface="Times New Roman"/>
              </a:rPr>
              <a:t>but he </a:t>
            </a:r>
            <a:r>
              <a:rPr dirty="0" sz="1450" spc="-10">
                <a:latin typeface="Times New Roman"/>
                <a:cs typeface="Times New Roman"/>
              </a:rPr>
              <a:t>had recognised in the second </a:t>
            </a:r>
            <a:r>
              <a:rPr dirty="0" sz="1450" spc="-5">
                <a:latin typeface="Times New Roman"/>
                <a:cs typeface="Times New Roman"/>
              </a:rPr>
              <a:t>of </a:t>
            </a:r>
            <a:r>
              <a:rPr dirty="0" sz="1450" spc="-10">
                <a:latin typeface="Times New Roman"/>
                <a:cs typeface="Times New Roman"/>
              </a:rPr>
              <a:t>the speakers  old Lord Shoreby himself,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an infamous reputation, whom even Sir  Daniel </a:t>
            </a:r>
            <a:r>
              <a:rPr dirty="0" sz="1450" spc="-15">
                <a:latin typeface="Times New Roman"/>
                <a:cs typeface="Times New Roman"/>
              </a:rPr>
              <a:t>affected, </a:t>
            </a:r>
            <a:r>
              <a:rPr dirty="0" sz="1450" spc="-10">
                <a:latin typeface="Times New Roman"/>
                <a:cs typeface="Times New Roman"/>
              </a:rPr>
              <a:t>in public, to</a:t>
            </a:r>
            <a:r>
              <a:rPr dirty="0" sz="1450" spc="20">
                <a:latin typeface="Times New Roman"/>
                <a:cs typeface="Times New Roman"/>
              </a:rPr>
              <a:t> </a:t>
            </a:r>
            <a:r>
              <a:rPr dirty="0" sz="1450" spc="-10">
                <a:latin typeface="Times New Roman"/>
                <a:cs typeface="Times New Roman"/>
              </a:rPr>
              <a:t>condemn.</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Presently they came close down </a:t>
            </a:r>
            <a:r>
              <a:rPr dirty="0" sz="1450" spc="-5">
                <a:latin typeface="Times New Roman"/>
                <a:cs typeface="Times New Roman"/>
              </a:rPr>
              <a:t>upon </a:t>
            </a:r>
            <a:r>
              <a:rPr dirty="0" sz="1450" spc="-10">
                <a:latin typeface="Times New Roman"/>
                <a:cs typeface="Times New Roman"/>
              </a:rPr>
              <a:t>the beach. The air smelt salt; the noise  </a:t>
            </a:r>
            <a:r>
              <a:rPr dirty="0" sz="1450" spc="-5">
                <a:latin typeface="Times New Roman"/>
                <a:cs typeface="Times New Roman"/>
              </a:rPr>
              <a:t>of </a:t>
            </a:r>
            <a:r>
              <a:rPr dirty="0" sz="1450" spc="-10">
                <a:latin typeface="Times New Roman"/>
                <a:cs typeface="Times New Roman"/>
              </a:rPr>
              <a:t>the surf increased; and here, in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walled garden, there stood </a:t>
            </a:r>
            <a:r>
              <a:rPr dirty="0" sz="1450" spc="-5">
                <a:latin typeface="Times New Roman"/>
                <a:cs typeface="Times New Roman"/>
              </a:rPr>
              <a:t>a </a:t>
            </a:r>
            <a:r>
              <a:rPr dirty="0" sz="1450" spc="-10">
                <a:latin typeface="Times New Roman"/>
                <a:cs typeface="Times New Roman"/>
              </a:rPr>
              <a:t>small  house </a:t>
            </a:r>
            <a:r>
              <a:rPr dirty="0" sz="1450" spc="-5">
                <a:latin typeface="Times New Roman"/>
                <a:cs typeface="Times New Roman"/>
              </a:rPr>
              <a:t>of </a:t>
            </a:r>
            <a:r>
              <a:rPr dirty="0" sz="1450" spc="-10">
                <a:latin typeface="Times New Roman"/>
                <a:cs typeface="Times New Roman"/>
              </a:rPr>
              <a:t>two storeys, with stables and other</a:t>
            </a:r>
            <a:r>
              <a:rPr dirty="0" sz="1450" spc="30">
                <a:latin typeface="Times New Roman"/>
                <a:cs typeface="Times New Roman"/>
              </a:rPr>
              <a:t> </a:t>
            </a:r>
            <a:r>
              <a:rPr dirty="0" sz="1450" spc="-15">
                <a:latin typeface="Times New Roman"/>
                <a:cs typeface="Times New Roman"/>
              </a:rPr>
              <a:t>offices.</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The foremost torch-bearer unlocked </a:t>
            </a:r>
            <a:r>
              <a:rPr dirty="0" sz="1450" spc="-5">
                <a:latin typeface="Times New Roman"/>
                <a:cs typeface="Times New Roman"/>
              </a:rPr>
              <a:t>a door </a:t>
            </a:r>
            <a:r>
              <a:rPr dirty="0" sz="1450" spc="-10">
                <a:latin typeface="Times New Roman"/>
                <a:cs typeface="Times New Roman"/>
              </a:rPr>
              <a:t>in the wall, and after the whole  party had passed into the garden, again closed and locked it </a:t>
            </a:r>
            <a:r>
              <a:rPr dirty="0" sz="1450" spc="-5">
                <a:latin typeface="Times New Roman"/>
                <a:cs typeface="Times New Roman"/>
              </a:rPr>
              <a:t>on </a:t>
            </a:r>
            <a:r>
              <a:rPr dirty="0" sz="1450" spc="-10">
                <a:latin typeface="Times New Roman"/>
                <a:cs typeface="Times New Roman"/>
              </a:rPr>
              <a:t>the other</a:t>
            </a:r>
            <a:r>
              <a:rPr dirty="0" sz="1450" spc="155">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Dick and his men were thus excluded from any farther following, unless they  should scale the wall and thus </a:t>
            </a:r>
            <a:r>
              <a:rPr dirty="0" sz="1450" spc="-5">
                <a:latin typeface="Times New Roman"/>
                <a:cs typeface="Times New Roman"/>
              </a:rPr>
              <a:t>put </a:t>
            </a:r>
            <a:r>
              <a:rPr dirty="0" sz="1450" spc="-10">
                <a:latin typeface="Times New Roman"/>
                <a:cs typeface="Times New Roman"/>
              </a:rPr>
              <a:t>their necks in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trap.</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They sat down in </a:t>
            </a:r>
            <a:r>
              <a:rPr dirty="0" sz="1450" spc="-5">
                <a:latin typeface="Times New Roman"/>
                <a:cs typeface="Times New Roman"/>
              </a:rPr>
              <a:t>a </a:t>
            </a:r>
            <a:r>
              <a:rPr dirty="0" sz="1450" spc="-10">
                <a:latin typeface="Times New Roman"/>
                <a:cs typeface="Times New Roman"/>
              </a:rPr>
              <a:t>tuft </a:t>
            </a:r>
            <a:r>
              <a:rPr dirty="0" sz="1450" spc="-5">
                <a:latin typeface="Times New Roman"/>
                <a:cs typeface="Times New Roman"/>
              </a:rPr>
              <a:t>of </a:t>
            </a:r>
            <a:r>
              <a:rPr dirty="0" sz="1450" spc="-10">
                <a:latin typeface="Times New Roman"/>
                <a:cs typeface="Times New Roman"/>
              </a:rPr>
              <a:t>furze and waited. The red glow </a:t>
            </a:r>
            <a:r>
              <a:rPr dirty="0" sz="1450" spc="-5">
                <a:latin typeface="Times New Roman"/>
                <a:cs typeface="Times New Roman"/>
              </a:rPr>
              <a:t>of </a:t>
            </a:r>
            <a:r>
              <a:rPr dirty="0" sz="1450" spc="-10">
                <a:latin typeface="Times New Roman"/>
                <a:cs typeface="Times New Roman"/>
              </a:rPr>
              <a:t>the torches  moved </a:t>
            </a:r>
            <a:r>
              <a:rPr dirty="0" sz="1450" spc="-5">
                <a:latin typeface="Times New Roman"/>
                <a:cs typeface="Times New Roman"/>
              </a:rPr>
              <a:t>up </a:t>
            </a:r>
            <a:r>
              <a:rPr dirty="0" sz="1450" spc="-10">
                <a:latin typeface="Times New Roman"/>
                <a:cs typeface="Times New Roman"/>
              </a:rPr>
              <a:t>and down and to and fro within the enclosure, as if the link bearers  steadily patrolled the</a:t>
            </a:r>
            <a:r>
              <a:rPr dirty="0" sz="1450">
                <a:latin typeface="Times New Roman"/>
                <a:cs typeface="Times New Roman"/>
              </a:rPr>
              <a:t> </a:t>
            </a:r>
            <a:r>
              <a:rPr dirty="0" sz="1450" spc="-10">
                <a:latin typeface="Times New Roman"/>
                <a:cs typeface="Times New Roman"/>
              </a:rPr>
              <a:t>garden.</a:t>
            </a:r>
            <a:endParaRPr sz="1450">
              <a:latin typeface="Times New Roman"/>
              <a:cs typeface="Times New Roman"/>
            </a:endParaRPr>
          </a:p>
          <a:p>
            <a:pPr algn="just" marL="12700" marR="8890">
              <a:lnSpc>
                <a:spcPts val="1730"/>
              </a:lnSpc>
              <a:spcBef>
                <a:spcPts val="570"/>
              </a:spcBef>
            </a:pPr>
            <a:r>
              <a:rPr dirty="0" sz="1450" spc="-25">
                <a:latin typeface="Times New Roman"/>
                <a:cs typeface="Times New Roman"/>
              </a:rPr>
              <a:t>Twenty </a:t>
            </a:r>
            <a:r>
              <a:rPr dirty="0" sz="1450" spc="-10">
                <a:latin typeface="Times New Roman"/>
                <a:cs typeface="Times New Roman"/>
              </a:rPr>
              <a:t>minutes passed, and then the whole party issued forth again </a:t>
            </a:r>
            <a:r>
              <a:rPr dirty="0" sz="1450" spc="-5">
                <a:latin typeface="Times New Roman"/>
                <a:cs typeface="Times New Roman"/>
              </a:rPr>
              <a:t>upon </a:t>
            </a:r>
            <a:r>
              <a:rPr dirty="0" sz="1450" spc="-10">
                <a:latin typeface="Times New Roman"/>
                <a:cs typeface="Times New Roman"/>
              </a:rPr>
              <a:t>the  down; and Sir Daniel and the baron, after an elaborate salutation, separated  and turned severally homeward, each with his own following </a:t>
            </a:r>
            <a:r>
              <a:rPr dirty="0" sz="1450" spc="-5">
                <a:latin typeface="Times New Roman"/>
                <a:cs typeface="Times New Roman"/>
              </a:rPr>
              <a:t>of </a:t>
            </a:r>
            <a:r>
              <a:rPr dirty="0" sz="1450" spc="-10">
                <a:latin typeface="Times New Roman"/>
                <a:cs typeface="Times New Roman"/>
              </a:rPr>
              <a:t>men and  lights.</a:t>
            </a:r>
            <a:endParaRPr sz="1450">
              <a:latin typeface="Times New Roman"/>
              <a:cs typeface="Times New Roman"/>
            </a:endParaRPr>
          </a:p>
          <a:p>
            <a:pPr algn="just" marL="12700" marR="12700">
              <a:lnSpc>
                <a:spcPts val="1730"/>
              </a:lnSpc>
              <a:spcBef>
                <a:spcPts val="570"/>
              </a:spcBef>
            </a:pPr>
            <a:r>
              <a:rPr dirty="0" sz="1450" spc="-10">
                <a:latin typeface="Times New Roman"/>
                <a:cs typeface="Times New Roman"/>
              </a:rPr>
              <a:t>As soon as the sound </a:t>
            </a:r>
            <a:r>
              <a:rPr dirty="0" sz="1450" spc="-5">
                <a:latin typeface="Times New Roman"/>
                <a:cs typeface="Times New Roman"/>
              </a:rPr>
              <a:t>of </a:t>
            </a:r>
            <a:r>
              <a:rPr dirty="0" sz="1450" spc="-10">
                <a:latin typeface="Times New Roman"/>
                <a:cs typeface="Times New Roman"/>
              </a:rPr>
              <a:t>their steps had been swallowed </a:t>
            </a:r>
            <a:r>
              <a:rPr dirty="0" sz="1450" spc="-5">
                <a:latin typeface="Times New Roman"/>
                <a:cs typeface="Times New Roman"/>
              </a:rPr>
              <a:t>by </a:t>
            </a:r>
            <a:r>
              <a:rPr dirty="0" sz="1450" spc="-10">
                <a:latin typeface="Times New Roman"/>
                <a:cs typeface="Times New Roman"/>
              </a:rPr>
              <a:t>the wind, Dick </a:t>
            </a:r>
            <a:r>
              <a:rPr dirty="0" sz="1450" spc="-5">
                <a:latin typeface="Times New Roman"/>
                <a:cs typeface="Times New Roman"/>
              </a:rPr>
              <a:t>got  </a:t>
            </a:r>
            <a:r>
              <a:rPr dirty="0" sz="1450" spc="-10">
                <a:latin typeface="Times New Roman"/>
                <a:cs typeface="Times New Roman"/>
              </a:rPr>
              <a:t>to his feet as briskly as </a:t>
            </a:r>
            <a:r>
              <a:rPr dirty="0" sz="1450" spc="-5">
                <a:latin typeface="Times New Roman"/>
                <a:cs typeface="Times New Roman"/>
              </a:rPr>
              <a:t>he </a:t>
            </a:r>
            <a:r>
              <a:rPr dirty="0" sz="1450" spc="-10">
                <a:latin typeface="Times New Roman"/>
                <a:cs typeface="Times New Roman"/>
              </a:rPr>
              <a:t>was able, for </a:t>
            </a:r>
            <a:r>
              <a:rPr dirty="0" sz="1450" spc="-5">
                <a:latin typeface="Times New Roman"/>
                <a:cs typeface="Times New Roman"/>
              </a:rPr>
              <a:t>he </a:t>
            </a:r>
            <a:r>
              <a:rPr dirty="0" sz="1450" spc="-10">
                <a:latin typeface="Times New Roman"/>
                <a:cs typeface="Times New Roman"/>
              </a:rPr>
              <a:t>was </a:t>
            </a:r>
            <a:r>
              <a:rPr dirty="0" sz="1450" spc="-15">
                <a:latin typeface="Times New Roman"/>
                <a:cs typeface="Times New Roman"/>
              </a:rPr>
              <a:t>stiff </a:t>
            </a:r>
            <a:r>
              <a:rPr dirty="0" sz="1450" spc="-10">
                <a:latin typeface="Times New Roman"/>
                <a:cs typeface="Times New Roman"/>
              </a:rPr>
              <a:t>and aching with the</a:t>
            </a:r>
            <a:r>
              <a:rPr dirty="0" sz="1450" spc="160">
                <a:latin typeface="Times New Roman"/>
                <a:cs typeface="Times New Roman"/>
              </a:rPr>
              <a:t> </a:t>
            </a:r>
            <a:r>
              <a:rPr dirty="0" sz="1450" spc="-10">
                <a:latin typeface="Times New Roman"/>
                <a:cs typeface="Times New Roman"/>
              </a:rPr>
              <a:t>cold.</a:t>
            </a:r>
            <a:endParaRPr sz="1450">
              <a:latin typeface="Times New Roman"/>
              <a:cs typeface="Times New Roman"/>
            </a:endParaRPr>
          </a:p>
          <a:p>
            <a:pPr algn="just" marL="12700">
              <a:lnSpc>
                <a:spcPct val="100000"/>
              </a:lnSpc>
              <a:spcBef>
                <a:spcPts val="509"/>
              </a:spcBef>
            </a:pPr>
            <a:r>
              <a:rPr dirty="0" sz="1450" spc="-15">
                <a:latin typeface="Times New Roman"/>
                <a:cs typeface="Times New Roman"/>
              </a:rPr>
              <a:t>“Capper, </a:t>
            </a:r>
            <a:r>
              <a:rPr dirty="0" sz="1450" spc="-5">
                <a:latin typeface="Times New Roman"/>
                <a:cs typeface="Times New Roman"/>
              </a:rPr>
              <a:t>ye </a:t>
            </a:r>
            <a:r>
              <a:rPr dirty="0" sz="1450" spc="-10">
                <a:latin typeface="Times New Roman"/>
                <a:cs typeface="Times New Roman"/>
              </a:rPr>
              <a:t>will give me </a:t>
            </a:r>
            <a:r>
              <a:rPr dirty="0" sz="1450" spc="-5">
                <a:latin typeface="Times New Roman"/>
                <a:cs typeface="Times New Roman"/>
              </a:rPr>
              <a:t>a </a:t>
            </a:r>
            <a:r>
              <a:rPr dirty="0" sz="1450" spc="-10">
                <a:latin typeface="Times New Roman"/>
                <a:cs typeface="Times New Roman"/>
              </a:rPr>
              <a:t>back </a:t>
            </a:r>
            <a:r>
              <a:rPr dirty="0" sz="1450" spc="-5">
                <a:latin typeface="Times New Roman"/>
                <a:cs typeface="Times New Roman"/>
              </a:rPr>
              <a:t>up,” he</a:t>
            </a:r>
            <a:r>
              <a:rPr dirty="0" sz="1450" spc="2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7620">
              <a:lnSpc>
                <a:spcPts val="1730"/>
              </a:lnSpc>
              <a:spcBef>
                <a:spcPts val="630"/>
              </a:spcBef>
            </a:pPr>
            <a:r>
              <a:rPr dirty="0" sz="1450" spc="-10">
                <a:latin typeface="Times New Roman"/>
                <a:cs typeface="Times New Roman"/>
              </a:rPr>
              <a:t>They advanced, all three, to the wall; Capper stooped, and Dick, getting </a:t>
            </a:r>
            <a:r>
              <a:rPr dirty="0" sz="1450" spc="-5">
                <a:latin typeface="Times New Roman"/>
                <a:cs typeface="Times New Roman"/>
              </a:rPr>
              <a:t>upon  </a:t>
            </a:r>
            <a:r>
              <a:rPr dirty="0" sz="1450" spc="-10">
                <a:latin typeface="Times New Roman"/>
                <a:cs typeface="Times New Roman"/>
              </a:rPr>
              <a:t>his shoulders, clambered </a:t>
            </a:r>
            <a:r>
              <a:rPr dirty="0" sz="1450" spc="-5">
                <a:latin typeface="Times New Roman"/>
                <a:cs typeface="Times New Roman"/>
              </a:rPr>
              <a:t>on </a:t>
            </a:r>
            <a:r>
              <a:rPr dirty="0" sz="1450" spc="-10">
                <a:latin typeface="Times New Roman"/>
                <a:cs typeface="Times New Roman"/>
              </a:rPr>
              <a:t>to the</a:t>
            </a:r>
            <a:r>
              <a:rPr dirty="0" sz="1450" spc="15">
                <a:latin typeface="Times New Roman"/>
                <a:cs typeface="Times New Roman"/>
              </a:rPr>
              <a:t> </a:t>
            </a:r>
            <a:r>
              <a:rPr dirty="0" sz="1450" spc="-10">
                <a:latin typeface="Times New Roman"/>
                <a:cs typeface="Times New Roman"/>
              </a:rPr>
              <a:t>cope-stone.</a:t>
            </a:r>
            <a:endParaRPr sz="1450">
              <a:latin typeface="Times New Roman"/>
              <a:cs typeface="Times New Roman"/>
            </a:endParaRPr>
          </a:p>
          <a:p>
            <a:pPr algn="just" marL="12700">
              <a:lnSpc>
                <a:spcPct val="100000"/>
              </a:lnSpc>
              <a:spcBef>
                <a:spcPts val="505"/>
              </a:spcBef>
            </a:pPr>
            <a:r>
              <a:rPr dirty="0" sz="1450" spc="-30">
                <a:latin typeface="Times New Roman"/>
                <a:cs typeface="Times New Roman"/>
              </a:rPr>
              <a:t>“Now,</a:t>
            </a:r>
            <a:r>
              <a:rPr dirty="0" sz="1450" spc="145">
                <a:latin typeface="Times New Roman"/>
                <a:cs typeface="Times New Roman"/>
              </a:rPr>
              <a:t> </a:t>
            </a:r>
            <a:r>
              <a:rPr dirty="0" sz="1450" spc="-10">
                <a:latin typeface="Times New Roman"/>
                <a:cs typeface="Times New Roman"/>
              </a:rPr>
              <a:t>Greensheve,”</a:t>
            </a:r>
            <a:r>
              <a:rPr dirty="0" sz="1450" spc="145">
                <a:latin typeface="Times New Roman"/>
                <a:cs typeface="Times New Roman"/>
              </a:rPr>
              <a:t> </a:t>
            </a:r>
            <a:r>
              <a:rPr dirty="0" sz="1450" spc="-10">
                <a:latin typeface="Times New Roman"/>
                <a:cs typeface="Times New Roman"/>
              </a:rPr>
              <a:t>whispered</a:t>
            </a:r>
            <a:r>
              <a:rPr dirty="0" sz="1450" spc="145">
                <a:latin typeface="Times New Roman"/>
                <a:cs typeface="Times New Roman"/>
              </a:rPr>
              <a:t> </a:t>
            </a:r>
            <a:r>
              <a:rPr dirty="0" sz="1450" spc="-10">
                <a:latin typeface="Times New Roman"/>
                <a:cs typeface="Times New Roman"/>
              </a:rPr>
              <a:t>Dick,</a:t>
            </a:r>
            <a:r>
              <a:rPr dirty="0" sz="1450" spc="145">
                <a:latin typeface="Times New Roman"/>
                <a:cs typeface="Times New Roman"/>
              </a:rPr>
              <a:t> </a:t>
            </a:r>
            <a:r>
              <a:rPr dirty="0" sz="1450" spc="-10">
                <a:latin typeface="Times New Roman"/>
                <a:cs typeface="Times New Roman"/>
              </a:rPr>
              <a:t>“follow</a:t>
            </a:r>
            <a:r>
              <a:rPr dirty="0" sz="1450" spc="145">
                <a:latin typeface="Times New Roman"/>
                <a:cs typeface="Times New Roman"/>
              </a:rPr>
              <a:t> </a:t>
            </a:r>
            <a:r>
              <a:rPr dirty="0" sz="1450" spc="-10">
                <a:latin typeface="Times New Roman"/>
                <a:cs typeface="Times New Roman"/>
              </a:rPr>
              <a:t>me</a:t>
            </a:r>
            <a:r>
              <a:rPr dirty="0" sz="1450" spc="145">
                <a:latin typeface="Times New Roman"/>
                <a:cs typeface="Times New Roman"/>
              </a:rPr>
              <a:t> </a:t>
            </a:r>
            <a:r>
              <a:rPr dirty="0" sz="1450" spc="-5">
                <a:latin typeface="Times New Roman"/>
                <a:cs typeface="Times New Roman"/>
              </a:rPr>
              <a:t>up</a:t>
            </a:r>
            <a:r>
              <a:rPr dirty="0" sz="1450" spc="145">
                <a:latin typeface="Times New Roman"/>
                <a:cs typeface="Times New Roman"/>
              </a:rPr>
              <a:t> </a:t>
            </a:r>
            <a:r>
              <a:rPr dirty="0" sz="1450" spc="-10">
                <a:latin typeface="Times New Roman"/>
                <a:cs typeface="Times New Roman"/>
              </a:rPr>
              <a:t>here;</a:t>
            </a:r>
            <a:r>
              <a:rPr dirty="0" sz="1450" spc="145">
                <a:latin typeface="Times New Roman"/>
                <a:cs typeface="Times New Roman"/>
              </a:rPr>
              <a:t> </a:t>
            </a:r>
            <a:r>
              <a:rPr dirty="0" sz="1450" spc="-10">
                <a:latin typeface="Times New Roman"/>
                <a:cs typeface="Times New Roman"/>
              </a:rPr>
              <a:t>lie</a:t>
            </a:r>
            <a:r>
              <a:rPr dirty="0" sz="1450" spc="145">
                <a:latin typeface="Times New Roman"/>
                <a:cs typeface="Times New Roman"/>
              </a:rPr>
              <a:t> </a:t>
            </a:r>
            <a:r>
              <a:rPr dirty="0" sz="1450" spc="-10">
                <a:latin typeface="Times New Roman"/>
                <a:cs typeface="Times New Roman"/>
              </a:rPr>
              <a:t>flat</a:t>
            </a:r>
            <a:r>
              <a:rPr dirty="0" sz="1450" spc="145">
                <a:latin typeface="Times New Roman"/>
                <a:cs typeface="Times New Roman"/>
              </a:rPr>
              <a:t> </a:t>
            </a:r>
            <a:r>
              <a:rPr dirty="0" sz="1450" spc="-5">
                <a:latin typeface="Times New Roman"/>
                <a:cs typeface="Times New Roman"/>
              </a:rPr>
              <a:t>upon</a:t>
            </a:r>
            <a:r>
              <a:rPr dirty="0" sz="1450" spc="145">
                <a:latin typeface="Times New Roman"/>
                <a:cs typeface="Times New Roman"/>
              </a:rPr>
              <a:t> </a:t>
            </a:r>
            <a:r>
              <a:rPr dirty="0" sz="1450" spc="-5">
                <a:latin typeface="Times New Roman"/>
                <a:cs typeface="Times New Roman"/>
              </a:rPr>
              <a:t>your</a:t>
            </a:r>
            <a:endParaRPr sz="145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9525">
              <a:lnSpc>
                <a:spcPts val="1730"/>
              </a:lnSpc>
              <a:spcBef>
                <a:spcPts val="155"/>
              </a:spcBef>
            </a:pPr>
            <a:r>
              <a:rPr dirty="0" sz="1450" spc="-10">
                <a:latin typeface="Times New Roman"/>
                <a:cs typeface="Times New Roman"/>
              </a:rPr>
              <a:t>“This is </a:t>
            </a:r>
            <a:r>
              <a:rPr dirty="0" sz="1450" spc="-5">
                <a:latin typeface="Times New Roman"/>
                <a:cs typeface="Times New Roman"/>
              </a:rPr>
              <a:t>a </a:t>
            </a:r>
            <a:r>
              <a:rPr dirty="0" sz="1450" spc="-10">
                <a:latin typeface="Times New Roman"/>
                <a:cs typeface="Times New Roman"/>
              </a:rPr>
              <a:t>judgment! O, </a:t>
            </a:r>
            <a:r>
              <a:rPr dirty="0" sz="1450" spc="-5">
                <a:latin typeface="Times New Roman"/>
                <a:cs typeface="Times New Roman"/>
              </a:rPr>
              <a:t>a </a:t>
            </a:r>
            <a:r>
              <a:rPr dirty="0" sz="1450" spc="-10">
                <a:latin typeface="Times New Roman"/>
                <a:cs typeface="Times New Roman"/>
              </a:rPr>
              <a:t>great stroke!” </a:t>
            </a:r>
            <a:r>
              <a:rPr dirty="0" sz="1450" spc="-5">
                <a:latin typeface="Times New Roman"/>
                <a:cs typeface="Times New Roman"/>
              </a:rPr>
              <a:t>he </a:t>
            </a:r>
            <a:r>
              <a:rPr dirty="0" sz="1450" spc="-10">
                <a:latin typeface="Times New Roman"/>
                <a:cs typeface="Times New Roman"/>
              </a:rPr>
              <a:t>sobbed, and rattled </a:t>
            </a:r>
            <a:r>
              <a:rPr dirty="0" sz="1450" spc="-15">
                <a:latin typeface="Times New Roman"/>
                <a:cs typeface="Times New Roman"/>
              </a:rPr>
              <a:t>off </a:t>
            </a:r>
            <a:r>
              <a:rPr dirty="0" sz="1450" spc="-5">
                <a:latin typeface="Times New Roman"/>
                <a:cs typeface="Times New Roman"/>
              </a:rPr>
              <a:t>a </a:t>
            </a:r>
            <a:r>
              <a:rPr dirty="0" sz="1450" spc="-10">
                <a:latin typeface="Times New Roman"/>
                <a:cs typeface="Times New Roman"/>
              </a:rPr>
              <a:t>leash </a:t>
            </a:r>
            <a:r>
              <a:rPr dirty="0" sz="1450" spc="-5">
                <a:latin typeface="Times New Roman"/>
                <a:cs typeface="Times New Roman"/>
              </a:rPr>
              <a:t>of  </a:t>
            </a:r>
            <a:r>
              <a:rPr dirty="0" sz="1450" spc="-10">
                <a:latin typeface="Times New Roman"/>
                <a:cs typeface="Times New Roman"/>
              </a:rPr>
              <a:t>prayers.</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Hatch meanwhile reverently </a:t>
            </a:r>
            <a:r>
              <a:rPr dirty="0" sz="1450" spc="-15">
                <a:latin typeface="Times New Roman"/>
                <a:cs typeface="Times New Roman"/>
              </a:rPr>
              <a:t>doffed </a:t>
            </a:r>
            <a:r>
              <a:rPr dirty="0" sz="1450" spc="-10">
                <a:latin typeface="Times New Roman"/>
                <a:cs typeface="Times New Roman"/>
              </a:rPr>
              <a:t>his salet and knelt</a:t>
            </a:r>
            <a:r>
              <a:rPr dirty="0" sz="1450" spc="45">
                <a:latin typeface="Times New Roman"/>
                <a:cs typeface="Times New Roman"/>
              </a:rPr>
              <a:t> </a:t>
            </a:r>
            <a:r>
              <a:rPr dirty="0" sz="1450" spc="-10">
                <a:latin typeface="Times New Roman"/>
                <a:cs typeface="Times New Roman"/>
              </a:rPr>
              <a:t>down.</a:t>
            </a:r>
            <a:endParaRPr sz="1450">
              <a:latin typeface="Times New Roman"/>
              <a:cs typeface="Times New Roman"/>
            </a:endParaRPr>
          </a:p>
          <a:p>
            <a:pPr algn="just" marL="12700" marR="5715">
              <a:lnSpc>
                <a:spcPts val="1730"/>
              </a:lnSpc>
              <a:spcBef>
                <a:spcPts val="630"/>
              </a:spcBef>
            </a:pPr>
            <a:r>
              <a:rPr dirty="0" sz="1450" spc="-65">
                <a:latin typeface="Times New Roman"/>
                <a:cs typeface="Times New Roman"/>
              </a:rPr>
              <a:t>“Ay, </a:t>
            </a:r>
            <a:r>
              <a:rPr dirty="0" sz="1450" spc="-10">
                <a:latin typeface="Times New Roman"/>
                <a:cs typeface="Times New Roman"/>
              </a:rPr>
              <a:t>Bennet,” said the priest, somewhat recovering, “and what may this be?  What enemy hath </a:t>
            </a:r>
            <a:r>
              <a:rPr dirty="0" sz="1450" spc="-5">
                <a:latin typeface="Times New Roman"/>
                <a:cs typeface="Times New Roman"/>
              </a:rPr>
              <a:t>done</a:t>
            </a:r>
            <a:r>
              <a:rPr dirty="0" sz="1450" spc="5">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“Here, Sir </a:t>
            </a:r>
            <a:r>
              <a:rPr dirty="0" sz="1450" spc="-20">
                <a:latin typeface="Times New Roman"/>
                <a:cs typeface="Times New Roman"/>
              </a:rPr>
              <a:t>Oliver, </a:t>
            </a:r>
            <a:r>
              <a:rPr dirty="0" sz="1450" spc="-10">
                <a:latin typeface="Times New Roman"/>
                <a:cs typeface="Times New Roman"/>
              </a:rPr>
              <a:t>is the </a:t>
            </a:r>
            <a:r>
              <a:rPr dirty="0" sz="1450" spc="-25">
                <a:latin typeface="Times New Roman"/>
                <a:cs typeface="Times New Roman"/>
              </a:rPr>
              <a:t>arrow. </a:t>
            </a:r>
            <a:r>
              <a:rPr dirty="0" sz="1450" spc="-10">
                <a:latin typeface="Times New Roman"/>
                <a:cs typeface="Times New Roman"/>
              </a:rPr>
              <a:t>See, it is written </a:t>
            </a:r>
            <a:r>
              <a:rPr dirty="0" sz="1450" spc="-5">
                <a:latin typeface="Times New Roman"/>
                <a:cs typeface="Times New Roman"/>
              </a:rPr>
              <a:t>upon </a:t>
            </a:r>
            <a:r>
              <a:rPr dirty="0" sz="1450" spc="-10">
                <a:latin typeface="Times New Roman"/>
                <a:cs typeface="Times New Roman"/>
              </a:rPr>
              <a:t>with words,” said</a:t>
            </a:r>
            <a:r>
              <a:rPr dirty="0" sz="1450" spc="15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5715">
              <a:lnSpc>
                <a:spcPts val="1730"/>
              </a:lnSpc>
              <a:spcBef>
                <a:spcPts val="630"/>
              </a:spcBef>
            </a:pPr>
            <a:r>
              <a:rPr dirty="0" sz="1450" spc="-25">
                <a:latin typeface="Times New Roman"/>
                <a:cs typeface="Times New Roman"/>
              </a:rPr>
              <a:t>“Nay,” </a:t>
            </a:r>
            <a:r>
              <a:rPr dirty="0" sz="1450" spc="-10">
                <a:latin typeface="Times New Roman"/>
                <a:cs typeface="Times New Roman"/>
              </a:rPr>
              <a:t>cried the priest, “this is </a:t>
            </a:r>
            <a:r>
              <a:rPr dirty="0" sz="1450" spc="-5">
                <a:latin typeface="Times New Roman"/>
                <a:cs typeface="Times New Roman"/>
              </a:rPr>
              <a:t>a foul </a:t>
            </a:r>
            <a:r>
              <a:rPr dirty="0" sz="1450" spc="-10">
                <a:latin typeface="Times New Roman"/>
                <a:cs typeface="Times New Roman"/>
              </a:rPr>
              <a:t>hearing! John Amend-All! A right  Lollardy word. And black </a:t>
            </a:r>
            <a:r>
              <a:rPr dirty="0" sz="1450" spc="-5">
                <a:latin typeface="Times New Roman"/>
                <a:cs typeface="Times New Roman"/>
              </a:rPr>
              <a:t>of </a:t>
            </a:r>
            <a:r>
              <a:rPr dirty="0" sz="1450" spc="-10">
                <a:latin typeface="Times New Roman"/>
                <a:cs typeface="Times New Roman"/>
              </a:rPr>
              <a:t>hue, as for an omen! Sirs, this knave arrow likes  me </a:t>
            </a:r>
            <a:r>
              <a:rPr dirty="0" sz="1450" spc="-5">
                <a:latin typeface="Times New Roman"/>
                <a:cs typeface="Times New Roman"/>
              </a:rPr>
              <a:t>not. </a:t>
            </a:r>
            <a:r>
              <a:rPr dirty="0" sz="1450" spc="-10">
                <a:latin typeface="Times New Roman"/>
                <a:cs typeface="Times New Roman"/>
              </a:rPr>
              <a:t>But it importeth rather to take counsel. Who should this be? Bethink  </a:t>
            </a:r>
            <a:r>
              <a:rPr dirty="0" sz="1450" spc="-5">
                <a:latin typeface="Times New Roman"/>
                <a:cs typeface="Times New Roman"/>
              </a:rPr>
              <a:t>you, </a:t>
            </a:r>
            <a:r>
              <a:rPr dirty="0" sz="1450" spc="-10">
                <a:latin typeface="Times New Roman"/>
                <a:cs typeface="Times New Roman"/>
              </a:rPr>
              <a:t>Bennet. Of so many black ill-willers, which should </a:t>
            </a:r>
            <a:r>
              <a:rPr dirty="0" sz="1450" spc="-5">
                <a:latin typeface="Times New Roman"/>
                <a:cs typeface="Times New Roman"/>
              </a:rPr>
              <a:t>he be </a:t>
            </a:r>
            <a:r>
              <a:rPr dirty="0" sz="1450" spc="-10">
                <a:latin typeface="Times New Roman"/>
                <a:cs typeface="Times New Roman"/>
              </a:rPr>
              <a:t>that doth so  hardily outface us? Simnel? </a:t>
            </a:r>
            <a:r>
              <a:rPr dirty="0" sz="1450" spc="-5">
                <a:latin typeface="Times New Roman"/>
                <a:cs typeface="Times New Roman"/>
              </a:rPr>
              <a:t>I do </a:t>
            </a:r>
            <a:r>
              <a:rPr dirty="0" sz="1450" spc="-10">
                <a:latin typeface="Times New Roman"/>
                <a:cs typeface="Times New Roman"/>
              </a:rPr>
              <a:t>much question it. The </a:t>
            </a:r>
            <a:r>
              <a:rPr dirty="0" sz="1450" spc="-20">
                <a:latin typeface="Times New Roman"/>
                <a:cs typeface="Times New Roman"/>
              </a:rPr>
              <a:t>Walsinghams? </a:t>
            </a:r>
            <a:r>
              <a:rPr dirty="0" sz="1450" spc="-35">
                <a:latin typeface="Times New Roman"/>
                <a:cs typeface="Times New Roman"/>
              </a:rPr>
              <a:t>Nay,  </a:t>
            </a:r>
            <a:r>
              <a:rPr dirty="0" sz="1450" spc="-10">
                <a:latin typeface="Times New Roman"/>
                <a:cs typeface="Times New Roman"/>
              </a:rPr>
              <a:t>they are </a:t>
            </a:r>
            <a:r>
              <a:rPr dirty="0" sz="1450" spc="-5">
                <a:latin typeface="Times New Roman"/>
                <a:cs typeface="Times New Roman"/>
              </a:rPr>
              <a:t>not </a:t>
            </a:r>
            <a:r>
              <a:rPr dirty="0" sz="1450" spc="-10">
                <a:latin typeface="Times New Roman"/>
                <a:cs typeface="Times New Roman"/>
              </a:rPr>
              <a:t>yet so broken; they still think to have the law over us, when times  change. There was Simon </a:t>
            </a:r>
            <a:r>
              <a:rPr dirty="0" sz="1450" spc="-20">
                <a:latin typeface="Times New Roman"/>
                <a:cs typeface="Times New Roman"/>
              </a:rPr>
              <a:t>Malmesbury, </a:t>
            </a:r>
            <a:r>
              <a:rPr dirty="0" sz="1450" spc="-5">
                <a:latin typeface="Times New Roman"/>
                <a:cs typeface="Times New Roman"/>
              </a:rPr>
              <a:t>too. </a:t>
            </a:r>
            <a:r>
              <a:rPr dirty="0" sz="1450" spc="-10">
                <a:latin typeface="Times New Roman"/>
                <a:cs typeface="Times New Roman"/>
              </a:rPr>
              <a:t>How think ye,</a:t>
            </a:r>
            <a:r>
              <a:rPr dirty="0" sz="1450" spc="60">
                <a:latin typeface="Times New Roman"/>
                <a:cs typeface="Times New Roman"/>
              </a:rPr>
              <a:t> </a:t>
            </a:r>
            <a:r>
              <a:rPr dirty="0" sz="1450" spc="-10">
                <a:latin typeface="Times New Roman"/>
                <a:cs typeface="Times New Roman"/>
              </a:rPr>
              <a:t>Bennet?”</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“What think ye, </a:t>
            </a:r>
            <a:r>
              <a:rPr dirty="0" sz="1450" spc="-20">
                <a:latin typeface="Times New Roman"/>
                <a:cs typeface="Times New Roman"/>
              </a:rPr>
              <a:t>sir,” </a:t>
            </a:r>
            <a:r>
              <a:rPr dirty="0" sz="1450" spc="-10">
                <a:latin typeface="Times New Roman"/>
                <a:cs typeface="Times New Roman"/>
              </a:rPr>
              <a:t>returned Hatch, “of Ellis</a:t>
            </a:r>
            <a:r>
              <a:rPr dirty="0" sz="1450" spc="50">
                <a:latin typeface="Times New Roman"/>
                <a:cs typeface="Times New Roman"/>
              </a:rPr>
              <a:t> </a:t>
            </a:r>
            <a:r>
              <a:rPr dirty="0" sz="1450" spc="-10">
                <a:latin typeface="Times New Roman"/>
                <a:cs typeface="Times New Roman"/>
              </a:rPr>
              <a:t>Duckworth?”</a:t>
            </a:r>
            <a:endParaRPr sz="1450">
              <a:latin typeface="Times New Roman"/>
              <a:cs typeface="Times New Roman"/>
            </a:endParaRPr>
          </a:p>
          <a:p>
            <a:pPr marL="12700" marR="5715">
              <a:lnSpc>
                <a:spcPts val="1730"/>
              </a:lnSpc>
              <a:spcBef>
                <a:spcPts val="630"/>
              </a:spcBef>
            </a:pPr>
            <a:r>
              <a:rPr dirty="0" sz="1450" spc="-30">
                <a:latin typeface="Times New Roman"/>
                <a:cs typeface="Times New Roman"/>
              </a:rPr>
              <a:t>“Nay, </a:t>
            </a:r>
            <a:r>
              <a:rPr dirty="0" sz="1450" spc="-10">
                <a:latin typeface="Times New Roman"/>
                <a:cs typeface="Times New Roman"/>
              </a:rPr>
              <a:t>Bennet, </a:t>
            </a:r>
            <a:r>
              <a:rPr dirty="0" sz="1450" spc="-20">
                <a:latin typeface="Times New Roman"/>
                <a:cs typeface="Times New Roman"/>
              </a:rPr>
              <a:t>never. </a:t>
            </a:r>
            <a:r>
              <a:rPr dirty="0" sz="1450" spc="-35">
                <a:latin typeface="Times New Roman"/>
                <a:cs typeface="Times New Roman"/>
              </a:rPr>
              <a:t>Nay, </a:t>
            </a:r>
            <a:r>
              <a:rPr dirty="0" sz="1450" spc="-5">
                <a:latin typeface="Times New Roman"/>
                <a:cs typeface="Times New Roman"/>
              </a:rPr>
              <a:t>not he,” </a:t>
            </a:r>
            <a:r>
              <a:rPr dirty="0" sz="1450" spc="-10">
                <a:latin typeface="Times New Roman"/>
                <a:cs typeface="Times New Roman"/>
              </a:rPr>
              <a:t>said the priest. “There cometh never any  rising, Bennet, from below—so all judicious chroniclers concord in their  opinion; </a:t>
            </a:r>
            <a:r>
              <a:rPr dirty="0" sz="1450" spc="-5">
                <a:latin typeface="Times New Roman"/>
                <a:cs typeface="Times New Roman"/>
              </a:rPr>
              <a:t>but </a:t>
            </a:r>
            <a:r>
              <a:rPr dirty="0" sz="1450" spc="-10">
                <a:latin typeface="Times New Roman"/>
                <a:cs typeface="Times New Roman"/>
              </a:rPr>
              <a:t>rebellion travelleth ever downward from above; and when Dick,  </a:t>
            </a:r>
            <a:r>
              <a:rPr dirty="0" sz="1450" spc="-35">
                <a:latin typeface="Times New Roman"/>
                <a:cs typeface="Times New Roman"/>
              </a:rPr>
              <a:t>Tom, </a:t>
            </a:r>
            <a:r>
              <a:rPr dirty="0" sz="1450" spc="-10">
                <a:latin typeface="Times New Roman"/>
                <a:cs typeface="Times New Roman"/>
              </a:rPr>
              <a:t>and Harry take them to their bills, look ever narrowly to see what lord is  profited </a:t>
            </a:r>
            <a:r>
              <a:rPr dirty="0" sz="1450" spc="-20">
                <a:latin typeface="Times New Roman"/>
                <a:cs typeface="Times New Roman"/>
              </a:rPr>
              <a:t>thereby. </a:t>
            </a:r>
            <a:r>
              <a:rPr dirty="0" sz="1450" spc="-35">
                <a:latin typeface="Times New Roman"/>
                <a:cs typeface="Times New Roman"/>
              </a:rPr>
              <a:t>Now, </a:t>
            </a:r>
            <a:r>
              <a:rPr dirty="0" sz="1450" spc="-10">
                <a:latin typeface="Times New Roman"/>
                <a:cs typeface="Times New Roman"/>
              </a:rPr>
              <a:t>Sir Daniel, having once more joined him to the </a:t>
            </a:r>
            <a:r>
              <a:rPr dirty="0" sz="1450" spc="-20">
                <a:latin typeface="Times New Roman"/>
                <a:cs typeface="Times New Roman"/>
              </a:rPr>
              <a:t>Queen’s  </a:t>
            </a:r>
            <a:r>
              <a:rPr dirty="0" sz="1450" spc="-25">
                <a:latin typeface="Times New Roman"/>
                <a:cs typeface="Times New Roman"/>
              </a:rPr>
              <a:t>party, </a:t>
            </a:r>
            <a:r>
              <a:rPr dirty="0" sz="1450" spc="-10">
                <a:latin typeface="Times New Roman"/>
                <a:cs typeface="Times New Roman"/>
              </a:rPr>
              <a:t>is in ill </a:t>
            </a:r>
            <a:r>
              <a:rPr dirty="0" sz="1450" spc="-5">
                <a:latin typeface="Times New Roman"/>
                <a:cs typeface="Times New Roman"/>
              </a:rPr>
              <a:t>odour </a:t>
            </a:r>
            <a:r>
              <a:rPr dirty="0" sz="1450" spc="-10">
                <a:latin typeface="Times New Roman"/>
                <a:cs typeface="Times New Roman"/>
              </a:rPr>
              <a:t>with the </a:t>
            </a:r>
            <a:r>
              <a:rPr dirty="0" sz="1450" spc="-30">
                <a:latin typeface="Times New Roman"/>
                <a:cs typeface="Times New Roman"/>
              </a:rPr>
              <a:t>Yorkist </a:t>
            </a:r>
            <a:r>
              <a:rPr dirty="0" sz="1450" spc="-10">
                <a:latin typeface="Times New Roman"/>
                <a:cs typeface="Times New Roman"/>
              </a:rPr>
              <a:t>lords. Thence, Bennet, comes the blow—  </a:t>
            </a:r>
            <a:r>
              <a:rPr dirty="0" sz="1450" spc="-5">
                <a:latin typeface="Times New Roman"/>
                <a:cs typeface="Times New Roman"/>
              </a:rPr>
              <a:t>by </a:t>
            </a:r>
            <a:r>
              <a:rPr dirty="0" sz="1450" spc="-10">
                <a:latin typeface="Times New Roman"/>
                <a:cs typeface="Times New Roman"/>
              </a:rPr>
              <a:t>what procuring, </a:t>
            </a:r>
            <a:r>
              <a:rPr dirty="0" sz="1450" spc="-5">
                <a:latin typeface="Times New Roman"/>
                <a:cs typeface="Times New Roman"/>
              </a:rPr>
              <a:t>I </a:t>
            </a:r>
            <a:r>
              <a:rPr dirty="0" sz="1450" spc="-10">
                <a:latin typeface="Times New Roman"/>
                <a:cs typeface="Times New Roman"/>
              </a:rPr>
              <a:t>yet seek; </a:t>
            </a:r>
            <a:r>
              <a:rPr dirty="0" sz="1450" spc="-5">
                <a:latin typeface="Times New Roman"/>
                <a:cs typeface="Times New Roman"/>
              </a:rPr>
              <a:t>but </a:t>
            </a:r>
            <a:r>
              <a:rPr dirty="0" sz="1450" spc="-10">
                <a:latin typeface="Times New Roman"/>
                <a:cs typeface="Times New Roman"/>
              </a:rPr>
              <a:t>therein lies the nerve </a:t>
            </a:r>
            <a:r>
              <a:rPr dirty="0" sz="1450" spc="-5">
                <a:latin typeface="Times New Roman"/>
                <a:cs typeface="Times New Roman"/>
              </a:rPr>
              <a:t>of </a:t>
            </a:r>
            <a:r>
              <a:rPr dirty="0" sz="1450" spc="-10">
                <a:latin typeface="Times New Roman"/>
                <a:cs typeface="Times New Roman"/>
              </a:rPr>
              <a:t>this</a:t>
            </a:r>
            <a:r>
              <a:rPr dirty="0" sz="1450" spc="120">
                <a:latin typeface="Times New Roman"/>
                <a:cs typeface="Times New Roman"/>
              </a:rPr>
              <a:t> </a:t>
            </a:r>
            <a:r>
              <a:rPr dirty="0" sz="1450" spc="-10">
                <a:latin typeface="Times New Roman"/>
                <a:cs typeface="Times New Roman"/>
              </a:rPr>
              <a:t>discomfiture.”</a:t>
            </a:r>
            <a:endParaRPr sz="1450">
              <a:latin typeface="Times New Roman"/>
              <a:cs typeface="Times New Roman"/>
            </a:endParaRPr>
          </a:p>
          <a:p>
            <a:pPr algn="just" marL="12700" marR="5080">
              <a:lnSpc>
                <a:spcPts val="1730"/>
              </a:lnSpc>
              <a:spcBef>
                <a:spcPts val="565"/>
              </a:spcBef>
            </a:pPr>
            <a:r>
              <a:rPr dirty="0" sz="1450" spc="-15">
                <a:latin typeface="Times New Roman"/>
                <a:cs typeface="Times New Roman"/>
              </a:rPr>
              <a:t>“An’t </a:t>
            </a:r>
            <a:r>
              <a:rPr dirty="0" sz="1450" spc="-10">
                <a:latin typeface="Times New Roman"/>
                <a:cs typeface="Times New Roman"/>
              </a:rPr>
              <a:t>please </a:t>
            </a:r>
            <a:r>
              <a:rPr dirty="0" sz="1450" spc="-5">
                <a:latin typeface="Times New Roman"/>
                <a:cs typeface="Times New Roman"/>
              </a:rPr>
              <a:t>you, </a:t>
            </a:r>
            <a:r>
              <a:rPr dirty="0" sz="1450" spc="-10">
                <a:latin typeface="Times New Roman"/>
                <a:cs typeface="Times New Roman"/>
              </a:rPr>
              <a:t>Sir </a:t>
            </a:r>
            <a:r>
              <a:rPr dirty="0" sz="1450" spc="-15">
                <a:latin typeface="Times New Roman"/>
                <a:cs typeface="Times New Roman"/>
              </a:rPr>
              <a:t>Oliver,” </a:t>
            </a:r>
            <a:r>
              <a:rPr dirty="0" sz="1450" spc="-10">
                <a:latin typeface="Times New Roman"/>
                <a:cs typeface="Times New Roman"/>
              </a:rPr>
              <a:t>said Bennet, “the axles are so </a:t>
            </a:r>
            <a:r>
              <a:rPr dirty="0" sz="1450" spc="-5">
                <a:latin typeface="Times New Roman"/>
                <a:cs typeface="Times New Roman"/>
              </a:rPr>
              <a:t>hot </a:t>
            </a:r>
            <a:r>
              <a:rPr dirty="0" sz="1450" spc="-10">
                <a:latin typeface="Times New Roman"/>
                <a:cs typeface="Times New Roman"/>
              </a:rPr>
              <a:t>in this country  that </a:t>
            </a:r>
            <a:r>
              <a:rPr dirty="0" sz="1450" spc="-5">
                <a:latin typeface="Times New Roman"/>
                <a:cs typeface="Times New Roman"/>
              </a:rPr>
              <a:t>I </a:t>
            </a:r>
            <a:r>
              <a:rPr dirty="0" sz="1450" spc="-10">
                <a:latin typeface="Times New Roman"/>
                <a:cs typeface="Times New Roman"/>
              </a:rPr>
              <a:t>have long been smelling fire. So did this </a:t>
            </a:r>
            <a:r>
              <a:rPr dirty="0" sz="1450" spc="-5">
                <a:latin typeface="Times New Roman"/>
                <a:cs typeface="Times New Roman"/>
              </a:rPr>
              <a:t>poor </a:t>
            </a:r>
            <a:r>
              <a:rPr dirty="0" sz="1450" spc="-15">
                <a:latin typeface="Times New Roman"/>
                <a:cs typeface="Times New Roman"/>
              </a:rPr>
              <a:t>sinner, </a:t>
            </a:r>
            <a:r>
              <a:rPr dirty="0" sz="1450" spc="-10">
                <a:latin typeface="Times New Roman"/>
                <a:cs typeface="Times New Roman"/>
              </a:rPr>
              <a:t>Appleyard. And,  </a:t>
            </a:r>
            <a:r>
              <a:rPr dirty="0" sz="1450" spc="-5">
                <a:latin typeface="Times New Roman"/>
                <a:cs typeface="Times New Roman"/>
              </a:rPr>
              <a:t>by your </a:t>
            </a:r>
            <a:r>
              <a:rPr dirty="0" sz="1450" spc="-10">
                <a:latin typeface="Times New Roman"/>
                <a:cs typeface="Times New Roman"/>
              </a:rPr>
              <a:t>leave, </a:t>
            </a:r>
            <a:r>
              <a:rPr dirty="0" sz="1450" spc="-25">
                <a:latin typeface="Times New Roman"/>
                <a:cs typeface="Times New Roman"/>
              </a:rPr>
              <a:t>men’s </a:t>
            </a:r>
            <a:r>
              <a:rPr dirty="0" sz="1450" spc="-10">
                <a:latin typeface="Times New Roman"/>
                <a:cs typeface="Times New Roman"/>
              </a:rPr>
              <a:t>spirits are so foully inclined to all </a:t>
            </a:r>
            <a:r>
              <a:rPr dirty="0" sz="1450" spc="-5">
                <a:latin typeface="Times New Roman"/>
                <a:cs typeface="Times New Roman"/>
              </a:rPr>
              <a:t>of </a:t>
            </a:r>
            <a:r>
              <a:rPr dirty="0" sz="1450" spc="-10">
                <a:latin typeface="Times New Roman"/>
                <a:cs typeface="Times New Roman"/>
              </a:rPr>
              <a:t>us, that it needs  neither </a:t>
            </a:r>
            <a:r>
              <a:rPr dirty="0" sz="1450" spc="-45">
                <a:latin typeface="Times New Roman"/>
                <a:cs typeface="Times New Roman"/>
              </a:rPr>
              <a:t>York </a:t>
            </a:r>
            <a:r>
              <a:rPr dirty="0" sz="1450" spc="-5">
                <a:latin typeface="Times New Roman"/>
                <a:cs typeface="Times New Roman"/>
              </a:rPr>
              <a:t>nor </a:t>
            </a:r>
            <a:r>
              <a:rPr dirty="0" sz="1450" spc="-10">
                <a:latin typeface="Times New Roman"/>
                <a:cs typeface="Times New Roman"/>
              </a:rPr>
              <a:t>Lancaster to spur them </a:t>
            </a:r>
            <a:r>
              <a:rPr dirty="0" sz="1450" spc="-5">
                <a:latin typeface="Times New Roman"/>
                <a:cs typeface="Times New Roman"/>
              </a:rPr>
              <a:t>on. </a:t>
            </a:r>
            <a:r>
              <a:rPr dirty="0" sz="1450" spc="-10">
                <a:latin typeface="Times New Roman"/>
                <a:cs typeface="Times New Roman"/>
              </a:rPr>
              <a:t>Hear my plain thoughts: </a:t>
            </a:r>
            <a:r>
              <a:rPr dirty="0" sz="1450" spc="-45">
                <a:latin typeface="Times New Roman"/>
                <a:cs typeface="Times New Roman"/>
              </a:rPr>
              <a:t>You, </a:t>
            </a:r>
            <a:r>
              <a:rPr dirty="0" sz="1450" spc="-10">
                <a:latin typeface="Times New Roman"/>
                <a:cs typeface="Times New Roman"/>
              </a:rPr>
              <a:t>that  are </a:t>
            </a:r>
            <a:r>
              <a:rPr dirty="0" sz="1450" spc="-5">
                <a:latin typeface="Times New Roman"/>
                <a:cs typeface="Times New Roman"/>
              </a:rPr>
              <a:t>a </a:t>
            </a:r>
            <a:r>
              <a:rPr dirty="0" sz="1450" spc="-10">
                <a:latin typeface="Times New Roman"/>
                <a:cs typeface="Times New Roman"/>
              </a:rPr>
              <a:t>clerk, and Sir Daniel, that sails </a:t>
            </a:r>
            <a:r>
              <a:rPr dirty="0" sz="1450" spc="-5">
                <a:latin typeface="Times New Roman"/>
                <a:cs typeface="Times New Roman"/>
              </a:rPr>
              <a:t>on </a:t>
            </a:r>
            <a:r>
              <a:rPr dirty="0" sz="1450" spc="-10">
                <a:latin typeface="Times New Roman"/>
                <a:cs typeface="Times New Roman"/>
              </a:rPr>
              <a:t>any wind, </a:t>
            </a:r>
            <a:r>
              <a:rPr dirty="0" sz="1450" spc="-5">
                <a:latin typeface="Times New Roman"/>
                <a:cs typeface="Times New Roman"/>
              </a:rPr>
              <a:t>ye </a:t>
            </a:r>
            <a:r>
              <a:rPr dirty="0" sz="1450" spc="-10">
                <a:latin typeface="Times New Roman"/>
                <a:cs typeface="Times New Roman"/>
              </a:rPr>
              <a:t>have taken many </a:t>
            </a:r>
            <a:r>
              <a:rPr dirty="0" sz="1450" spc="-25">
                <a:latin typeface="Times New Roman"/>
                <a:cs typeface="Times New Roman"/>
              </a:rPr>
              <a:t>men’s  </a:t>
            </a:r>
            <a:r>
              <a:rPr dirty="0" sz="1450" spc="-5">
                <a:latin typeface="Times New Roman"/>
                <a:cs typeface="Times New Roman"/>
              </a:rPr>
              <a:t>goods, </a:t>
            </a:r>
            <a:r>
              <a:rPr dirty="0" sz="1450" spc="-10">
                <a:latin typeface="Times New Roman"/>
                <a:cs typeface="Times New Roman"/>
              </a:rPr>
              <a:t>and beaten and hanged </a:t>
            </a:r>
            <a:r>
              <a:rPr dirty="0" sz="1450" spc="-5">
                <a:latin typeface="Times New Roman"/>
                <a:cs typeface="Times New Roman"/>
              </a:rPr>
              <a:t>not a </a:t>
            </a:r>
            <a:r>
              <a:rPr dirty="0" sz="1450" spc="-35">
                <a:latin typeface="Times New Roman"/>
                <a:cs typeface="Times New Roman"/>
              </a:rPr>
              <a:t>few. </a:t>
            </a:r>
            <a:r>
              <a:rPr dirty="0" sz="1450" spc="-10">
                <a:latin typeface="Times New Roman"/>
                <a:cs typeface="Times New Roman"/>
              </a:rPr>
              <a:t>Y’ are called to count for this; in the  end, </a:t>
            </a:r>
            <a:r>
              <a:rPr dirty="0" sz="1450" spc="-5">
                <a:latin typeface="Times New Roman"/>
                <a:cs typeface="Times New Roman"/>
              </a:rPr>
              <a:t>I </a:t>
            </a:r>
            <a:r>
              <a:rPr dirty="0" sz="1450" spc="-10">
                <a:latin typeface="Times New Roman"/>
                <a:cs typeface="Times New Roman"/>
              </a:rPr>
              <a:t>wot </a:t>
            </a:r>
            <a:r>
              <a:rPr dirty="0" sz="1450" spc="-5">
                <a:latin typeface="Times New Roman"/>
                <a:cs typeface="Times New Roman"/>
              </a:rPr>
              <a:t>not </a:t>
            </a:r>
            <a:r>
              <a:rPr dirty="0" sz="1450" spc="-30">
                <a:latin typeface="Times New Roman"/>
                <a:cs typeface="Times New Roman"/>
              </a:rPr>
              <a:t>how, </a:t>
            </a:r>
            <a:r>
              <a:rPr dirty="0" sz="1450" spc="-5">
                <a:latin typeface="Times New Roman"/>
                <a:cs typeface="Times New Roman"/>
              </a:rPr>
              <a:t>ye </a:t>
            </a:r>
            <a:r>
              <a:rPr dirty="0" sz="1450" spc="-10">
                <a:latin typeface="Times New Roman"/>
                <a:cs typeface="Times New Roman"/>
              </a:rPr>
              <a:t>have ever the uppermost at </a:t>
            </a:r>
            <a:r>
              <a:rPr dirty="0" sz="1450" spc="-35">
                <a:latin typeface="Times New Roman"/>
                <a:cs typeface="Times New Roman"/>
              </a:rPr>
              <a:t>law, </a:t>
            </a:r>
            <a:r>
              <a:rPr dirty="0" sz="1450" spc="-10">
                <a:latin typeface="Times New Roman"/>
                <a:cs typeface="Times New Roman"/>
              </a:rPr>
              <a:t>and </a:t>
            </a:r>
            <a:r>
              <a:rPr dirty="0" sz="1450" spc="-5">
                <a:latin typeface="Times New Roman"/>
                <a:cs typeface="Times New Roman"/>
              </a:rPr>
              <a:t>ye </a:t>
            </a:r>
            <a:r>
              <a:rPr dirty="0" sz="1450" spc="-10">
                <a:latin typeface="Times New Roman"/>
                <a:cs typeface="Times New Roman"/>
              </a:rPr>
              <a:t>think all  patched. But give me leave, Sir Oliver: the man that </a:t>
            </a:r>
            <a:r>
              <a:rPr dirty="0" sz="1450" spc="-5">
                <a:latin typeface="Times New Roman"/>
                <a:cs typeface="Times New Roman"/>
              </a:rPr>
              <a:t>ye </a:t>
            </a:r>
            <a:r>
              <a:rPr dirty="0" sz="1450" spc="-10">
                <a:latin typeface="Times New Roman"/>
                <a:cs typeface="Times New Roman"/>
              </a:rPr>
              <a:t>have dispossessed and  beaten is </a:t>
            </a:r>
            <a:r>
              <a:rPr dirty="0" sz="1450" spc="-5">
                <a:latin typeface="Times New Roman"/>
                <a:cs typeface="Times New Roman"/>
              </a:rPr>
              <a:t>but </a:t>
            </a:r>
            <a:r>
              <a:rPr dirty="0" sz="1450" spc="-10">
                <a:latin typeface="Times New Roman"/>
                <a:cs typeface="Times New Roman"/>
              </a:rPr>
              <a:t>the </a:t>
            </a:r>
            <a:r>
              <a:rPr dirty="0" sz="1450" spc="-15">
                <a:latin typeface="Times New Roman"/>
                <a:cs typeface="Times New Roman"/>
              </a:rPr>
              <a:t>angrier, </a:t>
            </a:r>
            <a:r>
              <a:rPr dirty="0" sz="1450" spc="-10">
                <a:latin typeface="Times New Roman"/>
                <a:cs typeface="Times New Roman"/>
              </a:rPr>
              <a:t>and some </a:t>
            </a:r>
            <a:r>
              <a:rPr dirty="0" sz="1450" spc="-30">
                <a:latin typeface="Times New Roman"/>
                <a:cs typeface="Times New Roman"/>
              </a:rPr>
              <a:t>day, </a:t>
            </a:r>
            <a:r>
              <a:rPr dirty="0" sz="1450" spc="-10">
                <a:latin typeface="Times New Roman"/>
                <a:cs typeface="Times New Roman"/>
              </a:rPr>
              <a:t>when the black devil is </a:t>
            </a:r>
            <a:r>
              <a:rPr dirty="0" sz="1450" spc="-40">
                <a:latin typeface="Times New Roman"/>
                <a:cs typeface="Times New Roman"/>
              </a:rPr>
              <a:t>by,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up  </a:t>
            </a:r>
            <a:r>
              <a:rPr dirty="0" sz="1450" spc="-10">
                <a:latin typeface="Times New Roman"/>
                <a:cs typeface="Times New Roman"/>
              </a:rPr>
              <a:t>with his bow and clout me </a:t>
            </a:r>
            <a:r>
              <a:rPr dirty="0" sz="1450" spc="-5">
                <a:latin typeface="Times New Roman"/>
                <a:cs typeface="Times New Roman"/>
              </a:rPr>
              <a:t>a </a:t>
            </a:r>
            <a:r>
              <a:rPr dirty="0" sz="1450" spc="-10">
                <a:latin typeface="Times New Roman"/>
                <a:cs typeface="Times New Roman"/>
              </a:rPr>
              <a:t>yard </a:t>
            </a:r>
            <a:r>
              <a:rPr dirty="0" sz="1450" spc="-5">
                <a:latin typeface="Times New Roman"/>
                <a:cs typeface="Times New Roman"/>
              </a:rPr>
              <a:t>of </a:t>
            </a:r>
            <a:r>
              <a:rPr dirty="0" sz="1450" spc="-10">
                <a:latin typeface="Times New Roman"/>
                <a:cs typeface="Times New Roman"/>
              </a:rPr>
              <a:t>arrow through </a:t>
            </a:r>
            <a:r>
              <a:rPr dirty="0" sz="1450" spc="-5">
                <a:latin typeface="Times New Roman"/>
                <a:cs typeface="Times New Roman"/>
              </a:rPr>
              <a:t>your</a:t>
            </a:r>
            <a:r>
              <a:rPr dirty="0" sz="1450" spc="60">
                <a:latin typeface="Times New Roman"/>
                <a:cs typeface="Times New Roman"/>
              </a:rPr>
              <a:t> </a:t>
            </a:r>
            <a:r>
              <a:rPr dirty="0" sz="1450" spc="-10">
                <a:latin typeface="Times New Roman"/>
                <a:cs typeface="Times New Roman"/>
              </a:rPr>
              <a:t>inwards.”</a:t>
            </a:r>
            <a:endParaRPr sz="1450">
              <a:latin typeface="Times New Roman"/>
              <a:cs typeface="Times New Roman"/>
            </a:endParaRPr>
          </a:p>
          <a:p>
            <a:pPr algn="just" marL="12700" marR="5080">
              <a:lnSpc>
                <a:spcPts val="1730"/>
              </a:lnSpc>
              <a:spcBef>
                <a:spcPts val="560"/>
              </a:spcBef>
            </a:pPr>
            <a:r>
              <a:rPr dirty="0" sz="1450" spc="-30">
                <a:latin typeface="Times New Roman"/>
                <a:cs typeface="Times New Roman"/>
              </a:rPr>
              <a:t>“Nay, </a:t>
            </a:r>
            <a:r>
              <a:rPr dirty="0" sz="1450" spc="-10">
                <a:latin typeface="Times New Roman"/>
                <a:cs typeface="Times New Roman"/>
              </a:rPr>
              <a:t>Bennet, </a:t>
            </a:r>
            <a:r>
              <a:rPr dirty="0" sz="1450" spc="-5">
                <a:latin typeface="Times New Roman"/>
                <a:cs typeface="Times New Roman"/>
              </a:rPr>
              <a:t>y’ </a:t>
            </a:r>
            <a:r>
              <a:rPr dirty="0" sz="1450" spc="-10">
                <a:latin typeface="Times New Roman"/>
                <a:cs typeface="Times New Roman"/>
              </a:rPr>
              <a:t>are in the wrong. Bennet, </a:t>
            </a:r>
            <a:r>
              <a:rPr dirty="0" sz="1450" spc="-5">
                <a:latin typeface="Times New Roman"/>
                <a:cs typeface="Times New Roman"/>
              </a:rPr>
              <a:t>ye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glad to </a:t>
            </a:r>
            <a:r>
              <a:rPr dirty="0" sz="1450" spc="-5">
                <a:latin typeface="Times New Roman"/>
                <a:cs typeface="Times New Roman"/>
              </a:rPr>
              <a:t>be </a:t>
            </a:r>
            <a:r>
              <a:rPr dirty="0" sz="1450" spc="-10">
                <a:latin typeface="Times New Roman"/>
                <a:cs typeface="Times New Roman"/>
              </a:rPr>
              <a:t>corrected,”  said Sir </a:t>
            </a:r>
            <a:r>
              <a:rPr dirty="0" sz="1450" spc="-20">
                <a:latin typeface="Times New Roman"/>
                <a:cs typeface="Times New Roman"/>
              </a:rPr>
              <a:t>Oliver. </a:t>
            </a:r>
            <a:r>
              <a:rPr dirty="0" sz="1450" spc="-10">
                <a:latin typeface="Times New Roman"/>
                <a:cs typeface="Times New Roman"/>
              </a:rPr>
              <a:t>“Y’ are </a:t>
            </a:r>
            <a:r>
              <a:rPr dirty="0" sz="1450" spc="-5">
                <a:latin typeface="Times New Roman"/>
                <a:cs typeface="Times New Roman"/>
              </a:rPr>
              <a:t>a </a:t>
            </a:r>
            <a:r>
              <a:rPr dirty="0" sz="1450" spc="-15">
                <a:latin typeface="Times New Roman"/>
                <a:cs typeface="Times New Roman"/>
              </a:rPr>
              <a:t>prater, </a:t>
            </a:r>
            <a:r>
              <a:rPr dirty="0" sz="1450" spc="-10">
                <a:latin typeface="Times New Roman"/>
                <a:cs typeface="Times New Roman"/>
              </a:rPr>
              <a:t>Bennet, </a:t>
            </a:r>
            <a:r>
              <a:rPr dirty="0" sz="1450" spc="-5">
                <a:latin typeface="Times New Roman"/>
                <a:cs typeface="Times New Roman"/>
              </a:rPr>
              <a:t>a </a:t>
            </a:r>
            <a:r>
              <a:rPr dirty="0" sz="1450" spc="-15">
                <a:latin typeface="Times New Roman"/>
                <a:cs typeface="Times New Roman"/>
              </a:rPr>
              <a:t>talker, </a:t>
            </a:r>
            <a:r>
              <a:rPr dirty="0" sz="1450" spc="-5">
                <a:latin typeface="Times New Roman"/>
                <a:cs typeface="Times New Roman"/>
              </a:rPr>
              <a:t>a </a:t>
            </a:r>
            <a:r>
              <a:rPr dirty="0" sz="1450" spc="-10">
                <a:latin typeface="Times New Roman"/>
                <a:cs typeface="Times New Roman"/>
              </a:rPr>
              <a:t>babbler; </a:t>
            </a:r>
            <a:r>
              <a:rPr dirty="0" sz="1450" spc="-5">
                <a:latin typeface="Times New Roman"/>
                <a:cs typeface="Times New Roman"/>
              </a:rPr>
              <a:t>your </a:t>
            </a:r>
            <a:r>
              <a:rPr dirty="0" sz="1450" spc="-10">
                <a:latin typeface="Times New Roman"/>
                <a:cs typeface="Times New Roman"/>
              </a:rPr>
              <a:t>mouth is  wider than </a:t>
            </a:r>
            <a:r>
              <a:rPr dirty="0" sz="1450" spc="-5">
                <a:latin typeface="Times New Roman"/>
                <a:cs typeface="Times New Roman"/>
              </a:rPr>
              <a:t>your </a:t>
            </a:r>
            <a:r>
              <a:rPr dirty="0" sz="1450" spc="-10">
                <a:latin typeface="Times New Roman"/>
                <a:cs typeface="Times New Roman"/>
              </a:rPr>
              <a:t>two ears. Mend it, Bennet, mend</a:t>
            </a:r>
            <a:r>
              <a:rPr dirty="0" sz="1450" spc="3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a:lnSpc>
                <a:spcPct val="100000"/>
              </a:lnSpc>
              <a:spcBef>
                <a:spcPts val="505"/>
              </a:spcBef>
            </a:pPr>
            <a:r>
              <a:rPr dirty="0" sz="1450" spc="-30">
                <a:latin typeface="Times New Roman"/>
                <a:cs typeface="Times New Roman"/>
              </a:rPr>
              <a:t>“Nay, </a:t>
            </a:r>
            <a:r>
              <a:rPr dirty="0" sz="1450" spc="-5">
                <a:latin typeface="Times New Roman"/>
                <a:cs typeface="Times New Roman"/>
              </a:rPr>
              <a:t>I </a:t>
            </a:r>
            <a:r>
              <a:rPr dirty="0" sz="1450" spc="-10">
                <a:latin typeface="Times New Roman"/>
                <a:cs typeface="Times New Roman"/>
              </a:rPr>
              <a:t>say </a:t>
            </a:r>
            <a:r>
              <a:rPr dirty="0" sz="1450" spc="-5">
                <a:latin typeface="Times New Roman"/>
                <a:cs typeface="Times New Roman"/>
              </a:rPr>
              <a:t>no </a:t>
            </a:r>
            <a:r>
              <a:rPr dirty="0" sz="1450" spc="-10">
                <a:latin typeface="Times New Roman"/>
                <a:cs typeface="Times New Roman"/>
              </a:rPr>
              <a:t>more. Have it as </a:t>
            </a:r>
            <a:r>
              <a:rPr dirty="0" sz="1450" spc="-5">
                <a:latin typeface="Times New Roman"/>
                <a:cs typeface="Times New Roman"/>
              </a:rPr>
              <a:t>ye </a:t>
            </a:r>
            <a:r>
              <a:rPr dirty="0" sz="1450" spc="-10">
                <a:latin typeface="Times New Roman"/>
                <a:cs typeface="Times New Roman"/>
              </a:rPr>
              <a:t>list,” said the</a:t>
            </a:r>
            <a:r>
              <a:rPr dirty="0" sz="1450" spc="65">
                <a:latin typeface="Times New Roman"/>
                <a:cs typeface="Times New Roman"/>
              </a:rPr>
              <a:t> </a:t>
            </a:r>
            <a:r>
              <a:rPr dirty="0" sz="1450" spc="-20">
                <a:latin typeface="Times New Roman"/>
                <a:cs typeface="Times New Roman"/>
              </a:rPr>
              <a:t>retainer.</a:t>
            </a:r>
            <a:endParaRPr sz="1450">
              <a:latin typeface="Times New Roman"/>
              <a:cs typeface="Times New Roman"/>
            </a:endParaRPr>
          </a:p>
          <a:p>
            <a:pPr algn="just" marL="12700" marR="6985">
              <a:lnSpc>
                <a:spcPts val="1730"/>
              </a:lnSpc>
              <a:spcBef>
                <a:spcPts val="630"/>
              </a:spcBef>
            </a:pPr>
            <a:r>
              <a:rPr dirty="0" sz="1450" spc="-10">
                <a:latin typeface="Times New Roman"/>
                <a:cs typeface="Times New Roman"/>
              </a:rPr>
              <a:t>The priest now rose from the stool, and from the writing-case that </a:t>
            </a:r>
            <a:r>
              <a:rPr dirty="0" sz="1450" spc="-5">
                <a:latin typeface="Times New Roman"/>
                <a:cs typeface="Times New Roman"/>
              </a:rPr>
              <a:t>hung </a:t>
            </a:r>
            <a:r>
              <a:rPr dirty="0" sz="1450" spc="-10">
                <a:latin typeface="Times New Roman"/>
                <a:cs typeface="Times New Roman"/>
              </a:rPr>
              <a:t>about  his neck took forth wax and </a:t>
            </a:r>
            <a:r>
              <a:rPr dirty="0" sz="1450" spc="-5">
                <a:latin typeface="Times New Roman"/>
                <a:cs typeface="Times New Roman"/>
              </a:rPr>
              <a:t>a </a:t>
            </a:r>
            <a:r>
              <a:rPr dirty="0" sz="1450" spc="-20">
                <a:latin typeface="Times New Roman"/>
                <a:cs typeface="Times New Roman"/>
              </a:rPr>
              <a:t>taper,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flint and steel. </a:t>
            </a:r>
            <a:r>
              <a:rPr dirty="0" sz="1450" spc="-25">
                <a:latin typeface="Times New Roman"/>
                <a:cs typeface="Times New Roman"/>
              </a:rPr>
              <a:t>With </a:t>
            </a:r>
            <a:r>
              <a:rPr dirty="0" sz="1450" spc="-10">
                <a:latin typeface="Times New Roman"/>
                <a:cs typeface="Times New Roman"/>
              </a:rPr>
              <a:t>these </a:t>
            </a:r>
            <a:r>
              <a:rPr dirty="0" sz="1450" spc="-5">
                <a:latin typeface="Times New Roman"/>
                <a:cs typeface="Times New Roman"/>
              </a:rPr>
              <a:t>he </a:t>
            </a:r>
            <a:r>
              <a:rPr dirty="0" sz="1450" spc="-10">
                <a:latin typeface="Times New Roman"/>
                <a:cs typeface="Times New Roman"/>
              </a:rPr>
              <a:t>sealed  </a:t>
            </a:r>
            <a:r>
              <a:rPr dirty="0" sz="1450" spc="-5">
                <a:latin typeface="Times New Roman"/>
                <a:cs typeface="Times New Roman"/>
              </a:rPr>
              <a:t>up </a:t>
            </a:r>
            <a:r>
              <a:rPr dirty="0" sz="1450" spc="-10">
                <a:latin typeface="Times New Roman"/>
                <a:cs typeface="Times New Roman"/>
              </a:rPr>
              <a:t>the chest and the cupboard with Sir </a:t>
            </a:r>
            <a:r>
              <a:rPr dirty="0" sz="1450" spc="-20">
                <a:latin typeface="Times New Roman"/>
                <a:cs typeface="Times New Roman"/>
              </a:rPr>
              <a:t>Daniel’s </a:t>
            </a:r>
            <a:r>
              <a:rPr dirty="0" sz="1450" spc="-10">
                <a:latin typeface="Times New Roman"/>
                <a:cs typeface="Times New Roman"/>
              </a:rPr>
              <a:t>arms, Hatch looking </a:t>
            </a:r>
            <a:r>
              <a:rPr dirty="0" sz="1450" spc="-5">
                <a:latin typeface="Times New Roman"/>
                <a:cs typeface="Times New Roman"/>
              </a:rPr>
              <a:t>on  </a:t>
            </a:r>
            <a:r>
              <a:rPr dirty="0" sz="1450" spc="-10">
                <a:latin typeface="Times New Roman"/>
                <a:cs typeface="Times New Roman"/>
              </a:rPr>
              <a:t>disconsolate;</a:t>
            </a:r>
            <a:r>
              <a:rPr dirty="0" sz="1450" spc="245">
                <a:latin typeface="Times New Roman"/>
                <a:cs typeface="Times New Roman"/>
              </a:rPr>
              <a:t> </a:t>
            </a:r>
            <a:r>
              <a:rPr dirty="0" sz="1450" spc="-10">
                <a:latin typeface="Times New Roman"/>
                <a:cs typeface="Times New Roman"/>
              </a:rPr>
              <a:t>and</a:t>
            </a:r>
            <a:r>
              <a:rPr dirty="0" sz="1450" spc="245">
                <a:latin typeface="Times New Roman"/>
                <a:cs typeface="Times New Roman"/>
              </a:rPr>
              <a:t> </a:t>
            </a:r>
            <a:r>
              <a:rPr dirty="0" sz="1450" spc="-10">
                <a:latin typeface="Times New Roman"/>
                <a:cs typeface="Times New Roman"/>
              </a:rPr>
              <a:t>then</a:t>
            </a:r>
            <a:r>
              <a:rPr dirty="0" sz="1450" spc="245">
                <a:latin typeface="Times New Roman"/>
                <a:cs typeface="Times New Roman"/>
              </a:rPr>
              <a:t> </a:t>
            </a:r>
            <a:r>
              <a:rPr dirty="0" sz="1450" spc="-10">
                <a:latin typeface="Times New Roman"/>
                <a:cs typeface="Times New Roman"/>
              </a:rPr>
              <a:t>the</a:t>
            </a:r>
            <a:r>
              <a:rPr dirty="0" sz="1450" spc="250">
                <a:latin typeface="Times New Roman"/>
                <a:cs typeface="Times New Roman"/>
              </a:rPr>
              <a:t> </a:t>
            </a:r>
            <a:r>
              <a:rPr dirty="0" sz="1450" spc="-10">
                <a:latin typeface="Times New Roman"/>
                <a:cs typeface="Times New Roman"/>
              </a:rPr>
              <a:t>whole</a:t>
            </a:r>
            <a:r>
              <a:rPr dirty="0" sz="1450" spc="245">
                <a:latin typeface="Times New Roman"/>
                <a:cs typeface="Times New Roman"/>
              </a:rPr>
              <a:t> </a:t>
            </a:r>
            <a:r>
              <a:rPr dirty="0" sz="1450" spc="-10">
                <a:latin typeface="Times New Roman"/>
                <a:cs typeface="Times New Roman"/>
              </a:rPr>
              <a:t>party</a:t>
            </a:r>
            <a:r>
              <a:rPr dirty="0" sz="1450" spc="250">
                <a:latin typeface="Times New Roman"/>
                <a:cs typeface="Times New Roman"/>
              </a:rPr>
              <a:t> </a:t>
            </a:r>
            <a:r>
              <a:rPr dirty="0" sz="1450" spc="-10">
                <a:latin typeface="Times New Roman"/>
                <a:cs typeface="Times New Roman"/>
              </a:rPr>
              <a:t>proceeded,</a:t>
            </a:r>
            <a:r>
              <a:rPr dirty="0" sz="1450" spc="250">
                <a:latin typeface="Times New Roman"/>
                <a:cs typeface="Times New Roman"/>
              </a:rPr>
              <a:t> </a:t>
            </a:r>
            <a:r>
              <a:rPr dirty="0" sz="1450" spc="-10">
                <a:latin typeface="Times New Roman"/>
                <a:cs typeface="Times New Roman"/>
              </a:rPr>
              <a:t>somewhat</a:t>
            </a:r>
            <a:r>
              <a:rPr dirty="0" sz="1450" spc="245">
                <a:latin typeface="Times New Roman"/>
                <a:cs typeface="Times New Roman"/>
              </a:rPr>
              <a:t> </a:t>
            </a:r>
            <a:r>
              <a:rPr dirty="0" sz="1450" spc="-20">
                <a:latin typeface="Times New Roman"/>
                <a:cs typeface="Times New Roman"/>
              </a:rPr>
              <a:t>timorously,</a:t>
            </a:r>
            <a:r>
              <a:rPr dirty="0" sz="1450" spc="245">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12700">
              <a:lnSpc>
                <a:spcPts val="1730"/>
              </a:lnSpc>
              <a:spcBef>
                <a:spcPts val="155"/>
              </a:spcBef>
            </a:pPr>
            <a:r>
              <a:rPr dirty="0" sz="1450" spc="-10">
                <a:latin typeface="Times New Roman"/>
                <a:cs typeface="Times New Roman"/>
              </a:rPr>
              <a:t>face, that </a:t>
            </a:r>
            <a:r>
              <a:rPr dirty="0" sz="1450" spc="-5">
                <a:latin typeface="Times New Roman"/>
                <a:cs typeface="Times New Roman"/>
              </a:rPr>
              <a:t>ye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the less seen; and </a:t>
            </a:r>
            <a:r>
              <a:rPr dirty="0" sz="1450" spc="-5">
                <a:latin typeface="Times New Roman"/>
                <a:cs typeface="Times New Roman"/>
              </a:rPr>
              <a:t>be </a:t>
            </a:r>
            <a:r>
              <a:rPr dirty="0" sz="1450" spc="-10">
                <a:latin typeface="Times New Roman"/>
                <a:cs typeface="Times New Roman"/>
              </a:rPr>
              <a:t>ever ready to give me </a:t>
            </a:r>
            <a:r>
              <a:rPr dirty="0" sz="1450" spc="-5">
                <a:latin typeface="Times New Roman"/>
                <a:cs typeface="Times New Roman"/>
              </a:rPr>
              <a:t>a </a:t>
            </a:r>
            <a:r>
              <a:rPr dirty="0" sz="1450" spc="-10">
                <a:latin typeface="Times New Roman"/>
                <a:cs typeface="Times New Roman"/>
              </a:rPr>
              <a:t>hand if </a:t>
            </a:r>
            <a:r>
              <a:rPr dirty="0" sz="1450" spc="-5">
                <a:latin typeface="Times New Roman"/>
                <a:cs typeface="Times New Roman"/>
              </a:rPr>
              <a:t>I </a:t>
            </a:r>
            <a:r>
              <a:rPr dirty="0" sz="1450" spc="-10">
                <a:latin typeface="Times New Roman"/>
                <a:cs typeface="Times New Roman"/>
              </a:rPr>
              <a:t>fall  foully </a:t>
            </a:r>
            <a:r>
              <a:rPr dirty="0" sz="1450" spc="-5">
                <a:latin typeface="Times New Roman"/>
                <a:cs typeface="Times New Roman"/>
              </a:rPr>
              <a:t>on </a:t>
            </a:r>
            <a:r>
              <a:rPr dirty="0" sz="1450" spc="-10">
                <a:latin typeface="Times New Roman"/>
                <a:cs typeface="Times New Roman"/>
              </a:rPr>
              <a:t>the other</a:t>
            </a:r>
            <a:r>
              <a:rPr dirty="0" sz="1450">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And so saying </a:t>
            </a:r>
            <a:r>
              <a:rPr dirty="0" sz="1450" spc="-5">
                <a:latin typeface="Times New Roman"/>
                <a:cs typeface="Times New Roman"/>
              </a:rPr>
              <a:t>he </a:t>
            </a:r>
            <a:r>
              <a:rPr dirty="0" sz="1450" spc="-10">
                <a:latin typeface="Times New Roman"/>
                <a:cs typeface="Times New Roman"/>
              </a:rPr>
              <a:t>dropped into the</a:t>
            </a:r>
            <a:r>
              <a:rPr dirty="0" sz="1450" spc="20">
                <a:latin typeface="Times New Roman"/>
                <a:cs typeface="Times New Roman"/>
              </a:rPr>
              <a:t> </a:t>
            </a:r>
            <a:r>
              <a:rPr dirty="0" sz="1450" spc="-10">
                <a:latin typeface="Times New Roman"/>
                <a:cs typeface="Times New Roman"/>
              </a:rPr>
              <a:t>garden.</a:t>
            </a:r>
            <a:endParaRPr sz="1450">
              <a:latin typeface="Times New Roman"/>
              <a:cs typeface="Times New Roman"/>
            </a:endParaRPr>
          </a:p>
          <a:p>
            <a:pPr algn="just" marL="12700" marR="8890">
              <a:lnSpc>
                <a:spcPts val="1730"/>
              </a:lnSpc>
              <a:spcBef>
                <a:spcPts val="630"/>
              </a:spcBef>
            </a:pPr>
            <a:r>
              <a:rPr dirty="0" sz="1450" spc="-10">
                <a:latin typeface="Times New Roman"/>
                <a:cs typeface="Times New Roman"/>
              </a:rPr>
              <a:t>It was all pitch dark; there was </a:t>
            </a:r>
            <a:r>
              <a:rPr dirty="0" sz="1450" spc="-5">
                <a:latin typeface="Times New Roman"/>
                <a:cs typeface="Times New Roman"/>
              </a:rPr>
              <a:t>no </a:t>
            </a:r>
            <a:r>
              <a:rPr dirty="0" sz="1450" spc="-10">
                <a:latin typeface="Times New Roman"/>
                <a:cs typeface="Times New Roman"/>
              </a:rPr>
              <a:t>light in the house. The wind whistled shrill  among the </a:t>
            </a:r>
            <a:r>
              <a:rPr dirty="0" sz="1450" spc="-5">
                <a:latin typeface="Times New Roman"/>
                <a:cs typeface="Times New Roman"/>
              </a:rPr>
              <a:t>poor </a:t>
            </a:r>
            <a:r>
              <a:rPr dirty="0" sz="1450" spc="-10">
                <a:latin typeface="Times New Roman"/>
                <a:cs typeface="Times New Roman"/>
              </a:rPr>
              <a:t>shrubs, and the surf beat </a:t>
            </a:r>
            <a:r>
              <a:rPr dirty="0" sz="1450" spc="-5">
                <a:latin typeface="Times New Roman"/>
                <a:cs typeface="Times New Roman"/>
              </a:rPr>
              <a:t>upon </a:t>
            </a:r>
            <a:r>
              <a:rPr dirty="0" sz="1450" spc="-10">
                <a:latin typeface="Times New Roman"/>
                <a:cs typeface="Times New Roman"/>
              </a:rPr>
              <a:t>the beach; there was </a:t>
            </a:r>
            <a:r>
              <a:rPr dirty="0" sz="1450" spc="-5">
                <a:latin typeface="Times New Roman"/>
                <a:cs typeface="Times New Roman"/>
              </a:rPr>
              <a:t>no </a:t>
            </a:r>
            <a:r>
              <a:rPr dirty="0" sz="1450" spc="-10">
                <a:latin typeface="Times New Roman"/>
                <a:cs typeface="Times New Roman"/>
              </a:rPr>
              <a:t>other  </a:t>
            </a:r>
            <a:r>
              <a:rPr dirty="0" sz="1450" spc="-5">
                <a:latin typeface="Times New Roman"/>
                <a:cs typeface="Times New Roman"/>
              </a:rPr>
              <a:t>sound. </a:t>
            </a:r>
            <a:r>
              <a:rPr dirty="0" sz="1450" spc="-10">
                <a:latin typeface="Times New Roman"/>
                <a:cs typeface="Times New Roman"/>
              </a:rPr>
              <a:t>Cautiously Dick footed it forth, stumbling among bushes, and groping  with his hands; and presently the crisp noise </a:t>
            </a:r>
            <a:r>
              <a:rPr dirty="0" sz="1450" spc="-5">
                <a:latin typeface="Times New Roman"/>
                <a:cs typeface="Times New Roman"/>
              </a:rPr>
              <a:t>of </a:t>
            </a:r>
            <a:r>
              <a:rPr dirty="0" sz="1450" spc="-10">
                <a:latin typeface="Times New Roman"/>
                <a:cs typeface="Times New Roman"/>
              </a:rPr>
              <a:t>gravel underfoot told him that  </a:t>
            </a:r>
            <a:r>
              <a:rPr dirty="0" sz="1450" spc="-5">
                <a:latin typeface="Times New Roman"/>
                <a:cs typeface="Times New Roman"/>
              </a:rPr>
              <a:t>he </a:t>
            </a:r>
            <a:r>
              <a:rPr dirty="0" sz="1450" spc="-10">
                <a:latin typeface="Times New Roman"/>
                <a:cs typeface="Times New Roman"/>
              </a:rPr>
              <a:t>had struck </a:t>
            </a:r>
            <a:r>
              <a:rPr dirty="0" sz="1450" spc="-5">
                <a:latin typeface="Times New Roman"/>
                <a:cs typeface="Times New Roman"/>
              </a:rPr>
              <a:t>upon </a:t>
            </a:r>
            <a:r>
              <a:rPr dirty="0" sz="1450" spc="-10">
                <a:latin typeface="Times New Roman"/>
                <a:cs typeface="Times New Roman"/>
              </a:rPr>
              <a:t>an</a:t>
            </a:r>
            <a:r>
              <a:rPr dirty="0" sz="1450">
                <a:latin typeface="Times New Roman"/>
                <a:cs typeface="Times New Roman"/>
              </a:rPr>
              <a:t> </a:t>
            </a:r>
            <a:r>
              <a:rPr dirty="0" sz="1450" spc="-25">
                <a:latin typeface="Times New Roman"/>
                <a:cs typeface="Times New Roman"/>
              </a:rPr>
              <a:t>alley.</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Here </a:t>
            </a:r>
            <a:r>
              <a:rPr dirty="0" sz="1450" spc="-5">
                <a:latin typeface="Times New Roman"/>
                <a:cs typeface="Times New Roman"/>
              </a:rPr>
              <a:t>he </a:t>
            </a:r>
            <a:r>
              <a:rPr dirty="0" sz="1450" spc="-10">
                <a:latin typeface="Times New Roman"/>
                <a:cs typeface="Times New Roman"/>
              </a:rPr>
              <a:t>paused, and taking his crossbow from where </a:t>
            </a:r>
            <a:r>
              <a:rPr dirty="0" sz="1450" spc="-5">
                <a:latin typeface="Times New Roman"/>
                <a:cs typeface="Times New Roman"/>
              </a:rPr>
              <a:t>he </a:t>
            </a:r>
            <a:r>
              <a:rPr dirty="0" sz="1450" spc="-10">
                <a:latin typeface="Times New Roman"/>
                <a:cs typeface="Times New Roman"/>
              </a:rPr>
              <a:t>kept it concealed  under his long tabard, </a:t>
            </a:r>
            <a:r>
              <a:rPr dirty="0" sz="1450" spc="-5">
                <a:latin typeface="Times New Roman"/>
                <a:cs typeface="Times New Roman"/>
              </a:rPr>
              <a:t>he </a:t>
            </a:r>
            <a:r>
              <a:rPr dirty="0" sz="1450" spc="-10">
                <a:latin typeface="Times New Roman"/>
                <a:cs typeface="Times New Roman"/>
              </a:rPr>
              <a:t>prepared it for instant action, and went forward once  more with greater resolution and assurance. The path led him straight to the  group </a:t>
            </a:r>
            <a:r>
              <a:rPr dirty="0" sz="1450" spc="-5">
                <a:latin typeface="Times New Roman"/>
                <a:cs typeface="Times New Roman"/>
              </a:rPr>
              <a:t>of </a:t>
            </a:r>
            <a:r>
              <a:rPr dirty="0" sz="1450" spc="-10">
                <a:latin typeface="Times New Roman"/>
                <a:cs typeface="Times New Roman"/>
              </a:rPr>
              <a:t>buildings.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All seemed to </a:t>
            </a:r>
            <a:r>
              <a:rPr dirty="0" sz="1450" spc="-5">
                <a:latin typeface="Times New Roman"/>
                <a:cs typeface="Times New Roman"/>
              </a:rPr>
              <a:t>be </a:t>
            </a:r>
            <a:r>
              <a:rPr dirty="0" sz="1450" spc="-10">
                <a:latin typeface="Times New Roman"/>
                <a:cs typeface="Times New Roman"/>
              </a:rPr>
              <a:t>sorely dilapidated: the windows </a:t>
            </a:r>
            <a:r>
              <a:rPr dirty="0" sz="1450" spc="-5">
                <a:latin typeface="Times New Roman"/>
                <a:cs typeface="Times New Roman"/>
              </a:rPr>
              <a:t>of </a:t>
            </a:r>
            <a:r>
              <a:rPr dirty="0" sz="1450" spc="-10">
                <a:latin typeface="Times New Roman"/>
                <a:cs typeface="Times New Roman"/>
              </a:rPr>
              <a:t>the house were secured  </a:t>
            </a:r>
            <a:r>
              <a:rPr dirty="0" sz="1450" spc="-5">
                <a:latin typeface="Times New Roman"/>
                <a:cs typeface="Times New Roman"/>
              </a:rPr>
              <a:t>by </a:t>
            </a:r>
            <a:r>
              <a:rPr dirty="0" sz="1450" spc="-10">
                <a:latin typeface="Times New Roman"/>
                <a:cs typeface="Times New Roman"/>
              </a:rPr>
              <a:t>crazy shutters; the stables were open and empty; there was </a:t>
            </a:r>
            <a:r>
              <a:rPr dirty="0" sz="1450" spc="-5">
                <a:latin typeface="Times New Roman"/>
                <a:cs typeface="Times New Roman"/>
              </a:rPr>
              <a:t>no </a:t>
            </a:r>
            <a:r>
              <a:rPr dirty="0" sz="1450" spc="-10">
                <a:latin typeface="Times New Roman"/>
                <a:cs typeface="Times New Roman"/>
              </a:rPr>
              <a:t>hay in the  hay-loft, </a:t>
            </a:r>
            <a:r>
              <a:rPr dirty="0" sz="1450" spc="-5">
                <a:latin typeface="Times New Roman"/>
                <a:cs typeface="Times New Roman"/>
              </a:rPr>
              <a:t>no </a:t>
            </a:r>
            <a:r>
              <a:rPr dirty="0" sz="1450" spc="-10">
                <a:latin typeface="Times New Roman"/>
                <a:cs typeface="Times New Roman"/>
              </a:rPr>
              <a:t>corn in the corn-box. Any </a:t>
            </a:r>
            <a:r>
              <a:rPr dirty="0" sz="1450" spc="-5">
                <a:latin typeface="Times New Roman"/>
                <a:cs typeface="Times New Roman"/>
              </a:rPr>
              <a:t>one </a:t>
            </a:r>
            <a:r>
              <a:rPr dirty="0" sz="1450" spc="-10">
                <a:latin typeface="Times New Roman"/>
                <a:cs typeface="Times New Roman"/>
              </a:rPr>
              <a:t>would have supposed the place to  </a:t>
            </a:r>
            <a:r>
              <a:rPr dirty="0" sz="1450" spc="-5">
                <a:latin typeface="Times New Roman"/>
                <a:cs typeface="Times New Roman"/>
              </a:rPr>
              <a:t>be </a:t>
            </a:r>
            <a:r>
              <a:rPr dirty="0" sz="1450" spc="-10">
                <a:latin typeface="Times New Roman"/>
                <a:cs typeface="Times New Roman"/>
              </a:rPr>
              <a:t>deserted. But Dick had </a:t>
            </a:r>
            <a:r>
              <a:rPr dirty="0" sz="1450" spc="-5">
                <a:latin typeface="Times New Roman"/>
                <a:cs typeface="Times New Roman"/>
              </a:rPr>
              <a:t>good </a:t>
            </a:r>
            <a:r>
              <a:rPr dirty="0" sz="1450" spc="-10">
                <a:latin typeface="Times New Roman"/>
                <a:cs typeface="Times New Roman"/>
              </a:rPr>
              <a:t>reason to think otherwise. He continued his  inspection, visiting the </a:t>
            </a:r>
            <a:r>
              <a:rPr dirty="0" sz="1450" spc="-15">
                <a:latin typeface="Times New Roman"/>
                <a:cs typeface="Times New Roman"/>
              </a:rPr>
              <a:t>offices, </a:t>
            </a:r>
            <a:r>
              <a:rPr dirty="0" sz="1450" spc="-10">
                <a:latin typeface="Times New Roman"/>
                <a:cs typeface="Times New Roman"/>
              </a:rPr>
              <a:t>trying all the windows. At length </a:t>
            </a:r>
            <a:r>
              <a:rPr dirty="0" sz="1450" spc="-5">
                <a:latin typeface="Times New Roman"/>
                <a:cs typeface="Times New Roman"/>
              </a:rPr>
              <a:t>he </a:t>
            </a:r>
            <a:r>
              <a:rPr dirty="0" sz="1450" spc="-10">
                <a:latin typeface="Times New Roman"/>
                <a:cs typeface="Times New Roman"/>
              </a:rPr>
              <a:t>came  round to the sea-side </a:t>
            </a:r>
            <a:r>
              <a:rPr dirty="0" sz="1450" spc="-5">
                <a:latin typeface="Times New Roman"/>
                <a:cs typeface="Times New Roman"/>
              </a:rPr>
              <a:t>of </a:t>
            </a:r>
            <a:r>
              <a:rPr dirty="0" sz="1450" spc="-10">
                <a:latin typeface="Times New Roman"/>
                <a:cs typeface="Times New Roman"/>
              </a:rPr>
              <a:t>the house, and there, sure </a:t>
            </a:r>
            <a:r>
              <a:rPr dirty="0" sz="1450" spc="-5">
                <a:latin typeface="Times New Roman"/>
                <a:cs typeface="Times New Roman"/>
              </a:rPr>
              <a:t>enough, </a:t>
            </a:r>
            <a:r>
              <a:rPr dirty="0" sz="1450" spc="-10">
                <a:latin typeface="Times New Roman"/>
                <a:cs typeface="Times New Roman"/>
              </a:rPr>
              <a:t>there burned </a:t>
            </a:r>
            <a:r>
              <a:rPr dirty="0" sz="1450" spc="-5">
                <a:latin typeface="Times New Roman"/>
                <a:cs typeface="Times New Roman"/>
              </a:rPr>
              <a:t>a </a:t>
            </a:r>
            <a:r>
              <a:rPr dirty="0" sz="1450" spc="-10">
                <a:latin typeface="Times New Roman"/>
                <a:cs typeface="Times New Roman"/>
              </a:rPr>
              <a:t>pale  light in </a:t>
            </a:r>
            <a:r>
              <a:rPr dirty="0" sz="1450" spc="-5">
                <a:latin typeface="Times New Roman"/>
                <a:cs typeface="Times New Roman"/>
              </a:rPr>
              <a:t>one of </a:t>
            </a:r>
            <a:r>
              <a:rPr dirty="0" sz="1450" spc="-10">
                <a:latin typeface="Times New Roman"/>
                <a:cs typeface="Times New Roman"/>
              </a:rPr>
              <a:t>the upper</a:t>
            </a:r>
            <a:r>
              <a:rPr dirty="0" sz="1450" spc="5">
                <a:latin typeface="Times New Roman"/>
                <a:cs typeface="Times New Roman"/>
              </a:rPr>
              <a:t> </a:t>
            </a:r>
            <a:r>
              <a:rPr dirty="0" sz="1450" spc="-10">
                <a:latin typeface="Times New Roman"/>
                <a:cs typeface="Times New Roman"/>
              </a:rPr>
              <a:t>windows.</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He stepped back </a:t>
            </a:r>
            <a:r>
              <a:rPr dirty="0" sz="1450" spc="-5">
                <a:latin typeface="Times New Roman"/>
                <a:cs typeface="Times New Roman"/>
              </a:rPr>
              <a:t>a </a:t>
            </a:r>
            <a:r>
              <a:rPr dirty="0" sz="1450" spc="-10">
                <a:latin typeface="Times New Roman"/>
                <a:cs typeface="Times New Roman"/>
              </a:rPr>
              <a:t>little </a:t>
            </a:r>
            <a:r>
              <a:rPr dirty="0" sz="1450" spc="-35">
                <a:latin typeface="Times New Roman"/>
                <a:cs typeface="Times New Roman"/>
              </a:rPr>
              <a:t>way, </a:t>
            </a:r>
            <a:r>
              <a:rPr dirty="0" sz="1450" spc="-10">
                <a:latin typeface="Times New Roman"/>
                <a:cs typeface="Times New Roman"/>
              </a:rPr>
              <a:t>till </a:t>
            </a:r>
            <a:r>
              <a:rPr dirty="0" sz="1450" spc="-5">
                <a:latin typeface="Times New Roman"/>
                <a:cs typeface="Times New Roman"/>
              </a:rPr>
              <a:t>he thought he </a:t>
            </a:r>
            <a:r>
              <a:rPr dirty="0" sz="1450" spc="-10">
                <a:latin typeface="Times New Roman"/>
                <a:cs typeface="Times New Roman"/>
              </a:rPr>
              <a:t>could see the movement </a:t>
            </a:r>
            <a:r>
              <a:rPr dirty="0" sz="1450" spc="-5">
                <a:latin typeface="Times New Roman"/>
                <a:cs typeface="Times New Roman"/>
              </a:rPr>
              <a:t>of a  </a:t>
            </a:r>
            <a:r>
              <a:rPr dirty="0" sz="1450" spc="-10">
                <a:latin typeface="Times New Roman"/>
                <a:cs typeface="Times New Roman"/>
              </a:rPr>
              <a:t>shadow </a:t>
            </a:r>
            <a:r>
              <a:rPr dirty="0" sz="1450" spc="-5">
                <a:latin typeface="Times New Roman"/>
                <a:cs typeface="Times New Roman"/>
              </a:rPr>
              <a:t>on </a:t>
            </a:r>
            <a:r>
              <a:rPr dirty="0" sz="1450" spc="-10">
                <a:latin typeface="Times New Roman"/>
                <a:cs typeface="Times New Roman"/>
              </a:rPr>
              <a:t>the wall </a:t>
            </a:r>
            <a:r>
              <a:rPr dirty="0" sz="1450" spc="-5">
                <a:latin typeface="Times New Roman"/>
                <a:cs typeface="Times New Roman"/>
              </a:rPr>
              <a:t>of </a:t>
            </a:r>
            <a:r>
              <a:rPr dirty="0" sz="1450" spc="-10">
                <a:latin typeface="Times New Roman"/>
                <a:cs typeface="Times New Roman"/>
              </a:rPr>
              <a:t>the apartment. Then </a:t>
            </a:r>
            <a:r>
              <a:rPr dirty="0" sz="1450" spc="-5">
                <a:latin typeface="Times New Roman"/>
                <a:cs typeface="Times New Roman"/>
              </a:rPr>
              <a:t>he </a:t>
            </a:r>
            <a:r>
              <a:rPr dirty="0" sz="1450" spc="-10">
                <a:latin typeface="Times New Roman"/>
                <a:cs typeface="Times New Roman"/>
              </a:rPr>
              <a:t>remembered that, in the stable,  his groping hand had rested 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on a </a:t>
            </a:r>
            <a:r>
              <a:rPr dirty="0" sz="1450" spc="-15">
                <a:latin typeface="Times New Roman"/>
                <a:cs typeface="Times New Roman"/>
              </a:rPr>
              <a:t>ladder,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returned with all  despatch to bring it. The ladder was very short, </a:t>
            </a:r>
            <a:r>
              <a:rPr dirty="0" sz="1450" spc="-5">
                <a:latin typeface="Times New Roman"/>
                <a:cs typeface="Times New Roman"/>
              </a:rPr>
              <a:t>but </a:t>
            </a:r>
            <a:r>
              <a:rPr dirty="0" sz="1450" spc="-10">
                <a:latin typeface="Times New Roman"/>
                <a:cs typeface="Times New Roman"/>
              </a:rPr>
              <a:t>yet, </a:t>
            </a:r>
            <a:r>
              <a:rPr dirty="0" sz="1450" spc="-5">
                <a:latin typeface="Times New Roman"/>
                <a:cs typeface="Times New Roman"/>
              </a:rPr>
              <a:t>by </a:t>
            </a:r>
            <a:r>
              <a:rPr dirty="0" sz="1450" spc="-10">
                <a:latin typeface="Times New Roman"/>
                <a:cs typeface="Times New Roman"/>
              </a:rPr>
              <a:t>standing </a:t>
            </a:r>
            <a:r>
              <a:rPr dirty="0" sz="1450" spc="-5">
                <a:latin typeface="Times New Roman"/>
                <a:cs typeface="Times New Roman"/>
              </a:rPr>
              <a:t>on </a:t>
            </a:r>
            <a:r>
              <a:rPr dirty="0" sz="1450" spc="-10">
                <a:latin typeface="Times New Roman"/>
                <a:cs typeface="Times New Roman"/>
              </a:rPr>
              <a:t>the  topmost </a:t>
            </a:r>
            <a:r>
              <a:rPr dirty="0" sz="1450" spc="-5">
                <a:latin typeface="Times New Roman"/>
                <a:cs typeface="Times New Roman"/>
              </a:rPr>
              <a:t>round, he </a:t>
            </a:r>
            <a:r>
              <a:rPr dirty="0" sz="1450" spc="-10">
                <a:latin typeface="Times New Roman"/>
                <a:cs typeface="Times New Roman"/>
              </a:rPr>
              <a:t>could bring his hands as high as the iron bars </a:t>
            </a:r>
            <a:r>
              <a:rPr dirty="0" sz="1450" spc="-5">
                <a:latin typeface="Times New Roman"/>
                <a:cs typeface="Times New Roman"/>
              </a:rPr>
              <a:t>of </a:t>
            </a:r>
            <a:r>
              <a:rPr dirty="0" sz="1450" spc="-10">
                <a:latin typeface="Times New Roman"/>
                <a:cs typeface="Times New Roman"/>
              </a:rPr>
              <a:t>the  window; and seizing these, </a:t>
            </a:r>
            <a:r>
              <a:rPr dirty="0" sz="1450" spc="-5">
                <a:latin typeface="Times New Roman"/>
                <a:cs typeface="Times New Roman"/>
              </a:rPr>
              <a:t>he </a:t>
            </a:r>
            <a:r>
              <a:rPr dirty="0" sz="1450" spc="-10">
                <a:latin typeface="Times New Roman"/>
                <a:cs typeface="Times New Roman"/>
              </a:rPr>
              <a:t>raised his </a:t>
            </a:r>
            <a:r>
              <a:rPr dirty="0" sz="1450" spc="-5">
                <a:latin typeface="Times New Roman"/>
                <a:cs typeface="Times New Roman"/>
              </a:rPr>
              <a:t>body by </a:t>
            </a:r>
            <a:r>
              <a:rPr dirty="0" sz="1450" spc="-10">
                <a:latin typeface="Times New Roman"/>
                <a:cs typeface="Times New Roman"/>
              </a:rPr>
              <a:t>main force until his eyes  commanded the interior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5080">
              <a:lnSpc>
                <a:spcPts val="1730"/>
              </a:lnSpc>
              <a:spcBef>
                <a:spcPts val="565"/>
              </a:spcBef>
            </a:pPr>
            <a:r>
              <a:rPr dirty="0" sz="1450" spc="-45">
                <a:latin typeface="Times New Roman"/>
                <a:cs typeface="Times New Roman"/>
              </a:rPr>
              <a:t>Two </a:t>
            </a:r>
            <a:r>
              <a:rPr dirty="0" sz="1450" spc="-10">
                <a:latin typeface="Times New Roman"/>
                <a:cs typeface="Times New Roman"/>
              </a:rPr>
              <a:t>persons were within; the first </a:t>
            </a:r>
            <a:r>
              <a:rPr dirty="0" sz="1450" spc="-5">
                <a:latin typeface="Times New Roman"/>
                <a:cs typeface="Times New Roman"/>
              </a:rPr>
              <a:t>he </a:t>
            </a:r>
            <a:r>
              <a:rPr dirty="0" sz="1450" spc="-10">
                <a:latin typeface="Times New Roman"/>
                <a:cs typeface="Times New Roman"/>
              </a:rPr>
              <a:t>readily knew to </a:t>
            </a:r>
            <a:r>
              <a:rPr dirty="0" sz="1450" spc="-5">
                <a:latin typeface="Times New Roman"/>
                <a:cs typeface="Times New Roman"/>
              </a:rPr>
              <a:t>be </a:t>
            </a:r>
            <a:r>
              <a:rPr dirty="0" sz="1450" spc="-10">
                <a:latin typeface="Times New Roman"/>
                <a:cs typeface="Times New Roman"/>
              </a:rPr>
              <a:t>Dame Hatch; the  second, </a:t>
            </a:r>
            <a:r>
              <a:rPr dirty="0" sz="1450" spc="-5">
                <a:latin typeface="Times New Roman"/>
                <a:cs typeface="Times New Roman"/>
              </a:rPr>
              <a:t>a </a:t>
            </a:r>
            <a:r>
              <a:rPr dirty="0" sz="1450" spc="-10">
                <a:latin typeface="Times New Roman"/>
                <a:cs typeface="Times New Roman"/>
              </a:rPr>
              <a:t>tall and beautiful and grave </a:t>
            </a:r>
            <a:r>
              <a:rPr dirty="0" sz="1450" spc="-5">
                <a:latin typeface="Times New Roman"/>
                <a:cs typeface="Times New Roman"/>
              </a:rPr>
              <a:t>young </a:t>
            </a:r>
            <a:r>
              <a:rPr dirty="0" sz="1450" spc="-25">
                <a:latin typeface="Times New Roman"/>
                <a:cs typeface="Times New Roman"/>
              </a:rPr>
              <a:t>lady, </a:t>
            </a:r>
            <a:r>
              <a:rPr dirty="0" sz="1450" spc="-10">
                <a:latin typeface="Times New Roman"/>
                <a:cs typeface="Times New Roman"/>
              </a:rPr>
              <a:t>in </a:t>
            </a:r>
            <a:r>
              <a:rPr dirty="0" sz="1450" spc="-5">
                <a:latin typeface="Times New Roman"/>
                <a:cs typeface="Times New Roman"/>
              </a:rPr>
              <a:t>a long, </a:t>
            </a:r>
            <a:r>
              <a:rPr dirty="0" sz="1450" spc="-10">
                <a:latin typeface="Times New Roman"/>
                <a:cs typeface="Times New Roman"/>
              </a:rPr>
              <a:t>embroidered</a:t>
            </a:r>
            <a:r>
              <a:rPr dirty="0" sz="1450" spc="315">
                <a:latin typeface="Times New Roman"/>
                <a:cs typeface="Times New Roman"/>
              </a:rPr>
              <a:t> </a:t>
            </a:r>
            <a:r>
              <a:rPr dirty="0" sz="1450" spc="-10">
                <a:latin typeface="Times New Roman"/>
                <a:cs typeface="Times New Roman"/>
              </a:rPr>
              <a:t>dress</a:t>
            </a:r>
            <a:endParaRPr sz="1450">
              <a:latin typeface="Times New Roman"/>
              <a:cs typeface="Times New Roman"/>
            </a:endParaRPr>
          </a:p>
          <a:p>
            <a:pPr algn="just" marL="12700">
              <a:lnSpc>
                <a:spcPts val="1664"/>
              </a:lnSpc>
            </a:pPr>
            <a:r>
              <a:rPr dirty="0" sz="1450" spc="-10">
                <a:latin typeface="Times New Roman"/>
                <a:cs typeface="Times New Roman"/>
              </a:rPr>
              <a:t>—could</a:t>
            </a:r>
            <a:r>
              <a:rPr dirty="0" sz="1450" spc="80">
                <a:latin typeface="Times New Roman"/>
                <a:cs typeface="Times New Roman"/>
              </a:rPr>
              <a:t> </a:t>
            </a:r>
            <a:r>
              <a:rPr dirty="0" sz="1450" spc="-10">
                <a:latin typeface="Times New Roman"/>
                <a:cs typeface="Times New Roman"/>
              </a:rPr>
              <a:t>that</a:t>
            </a:r>
            <a:r>
              <a:rPr dirty="0" sz="1450" spc="85">
                <a:latin typeface="Times New Roman"/>
                <a:cs typeface="Times New Roman"/>
              </a:rPr>
              <a:t> </a:t>
            </a:r>
            <a:r>
              <a:rPr dirty="0" sz="1450" spc="-5">
                <a:latin typeface="Times New Roman"/>
                <a:cs typeface="Times New Roman"/>
              </a:rPr>
              <a:t>be</a:t>
            </a:r>
            <a:r>
              <a:rPr dirty="0" sz="1450" spc="85">
                <a:latin typeface="Times New Roman"/>
                <a:cs typeface="Times New Roman"/>
              </a:rPr>
              <a:t> </a:t>
            </a:r>
            <a:r>
              <a:rPr dirty="0" sz="1450" spc="-10">
                <a:latin typeface="Times New Roman"/>
                <a:cs typeface="Times New Roman"/>
              </a:rPr>
              <a:t>Joanna</a:t>
            </a:r>
            <a:r>
              <a:rPr dirty="0" sz="1450" spc="85">
                <a:latin typeface="Times New Roman"/>
                <a:cs typeface="Times New Roman"/>
              </a:rPr>
              <a:t> </a:t>
            </a:r>
            <a:r>
              <a:rPr dirty="0" sz="1450" spc="-10">
                <a:latin typeface="Times New Roman"/>
                <a:cs typeface="Times New Roman"/>
              </a:rPr>
              <a:t>Sedley?</a:t>
            </a:r>
            <a:r>
              <a:rPr dirty="0" sz="1450" spc="85">
                <a:latin typeface="Times New Roman"/>
                <a:cs typeface="Times New Roman"/>
              </a:rPr>
              <a:t> </a:t>
            </a:r>
            <a:r>
              <a:rPr dirty="0" sz="1450" spc="-10">
                <a:latin typeface="Times New Roman"/>
                <a:cs typeface="Times New Roman"/>
              </a:rPr>
              <a:t>his</a:t>
            </a:r>
            <a:r>
              <a:rPr dirty="0" sz="1450" spc="85">
                <a:latin typeface="Times New Roman"/>
                <a:cs typeface="Times New Roman"/>
              </a:rPr>
              <a:t> </a:t>
            </a:r>
            <a:r>
              <a:rPr dirty="0" sz="1450" spc="-10">
                <a:latin typeface="Times New Roman"/>
                <a:cs typeface="Times New Roman"/>
              </a:rPr>
              <a:t>old</a:t>
            </a:r>
            <a:r>
              <a:rPr dirty="0" sz="1450" spc="85">
                <a:latin typeface="Times New Roman"/>
                <a:cs typeface="Times New Roman"/>
              </a:rPr>
              <a:t> </a:t>
            </a:r>
            <a:r>
              <a:rPr dirty="0" sz="1450" spc="-10">
                <a:latin typeface="Times New Roman"/>
                <a:cs typeface="Times New Roman"/>
              </a:rPr>
              <a:t>wood-companion,</a:t>
            </a:r>
            <a:r>
              <a:rPr dirty="0" sz="1450" spc="85">
                <a:latin typeface="Times New Roman"/>
                <a:cs typeface="Times New Roman"/>
              </a:rPr>
              <a:t> </a:t>
            </a:r>
            <a:r>
              <a:rPr dirty="0" sz="1450" spc="-10">
                <a:latin typeface="Times New Roman"/>
                <a:cs typeface="Times New Roman"/>
              </a:rPr>
              <a:t>Jack,</a:t>
            </a:r>
            <a:r>
              <a:rPr dirty="0" sz="1450" spc="85">
                <a:latin typeface="Times New Roman"/>
                <a:cs typeface="Times New Roman"/>
              </a:rPr>
              <a:t> </a:t>
            </a:r>
            <a:r>
              <a:rPr dirty="0" sz="1450" spc="-10">
                <a:latin typeface="Times New Roman"/>
                <a:cs typeface="Times New Roman"/>
              </a:rPr>
              <a:t>whom</a:t>
            </a:r>
            <a:r>
              <a:rPr dirty="0" sz="1450" spc="80">
                <a:latin typeface="Times New Roman"/>
                <a:cs typeface="Times New Roman"/>
              </a:rPr>
              <a:t> </a:t>
            </a:r>
            <a:r>
              <a:rPr dirty="0" sz="1450" spc="-5">
                <a:latin typeface="Times New Roman"/>
                <a:cs typeface="Times New Roman"/>
              </a:rPr>
              <a:t>he</a:t>
            </a:r>
            <a:r>
              <a:rPr dirty="0" sz="1450" spc="85">
                <a:latin typeface="Times New Roman"/>
                <a:cs typeface="Times New Roman"/>
              </a:rPr>
              <a:t> </a:t>
            </a:r>
            <a:r>
              <a:rPr dirty="0" sz="1450" spc="-10">
                <a:latin typeface="Times New Roman"/>
                <a:cs typeface="Times New Roman"/>
              </a:rPr>
              <a:t>had</a:t>
            </a:r>
            <a:endParaRPr sz="1450">
              <a:latin typeface="Times New Roman"/>
              <a:cs typeface="Times New Roman"/>
            </a:endParaRPr>
          </a:p>
          <a:p>
            <a:pPr algn="just" marL="12700">
              <a:lnSpc>
                <a:spcPts val="1735"/>
              </a:lnSpc>
            </a:pPr>
            <a:r>
              <a:rPr dirty="0" sz="1450" spc="-5">
                <a:latin typeface="Times New Roman"/>
                <a:cs typeface="Times New Roman"/>
              </a:rPr>
              <a:t>thought </a:t>
            </a:r>
            <a:r>
              <a:rPr dirty="0" sz="1450" spc="-10">
                <a:latin typeface="Times New Roman"/>
                <a:cs typeface="Times New Roman"/>
              </a:rPr>
              <a:t>to punish with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belt?</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He dropped back again to the top round </a:t>
            </a:r>
            <a:r>
              <a:rPr dirty="0" sz="1450" spc="-5">
                <a:latin typeface="Times New Roman"/>
                <a:cs typeface="Times New Roman"/>
              </a:rPr>
              <a:t>of </a:t>
            </a:r>
            <a:r>
              <a:rPr dirty="0" sz="1450" spc="-10">
                <a:latin typeface="Times New Roman"/>
                <a:cs typeface="Times New Roman"/>
              </a:rPr>
              <a:t>the ladder in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amazement.  He had never </a:t>
            </a:r>
            <a:r>
              <a:rPr dirty="0" sz="1450" spc="-5">
                <a:latin typeface="Times New Roman"/>
                <a:cs typeface="Times New Roman"/>
              </a:rPr>
              <a:t>thought of </a:t>
            </a:r>
            <a:r>
              <a:rPr dirty="0" sz="1450" spc="-10">
                <a:latin typeface="Times New Roman"/>
                <a:cs typeface="Times New Roman"/>
              </a:rPr>
              <a:t>his sweetheart as </a:t>
            </a:r>
            <a:r>
              <a:rPr dirty="0" sz="1450" spc="-5">
                <a:latin typeface="Times New Roman"/>
                <a:cs typeface="Times New Roman"/>
              </a:rPr>
              <a:t>of </a:t>
            </a:r>
            <a:r>
              <a:rPr dirty="0" sz="1450" spc="-10">
                <a:latin typeface="Times New Roman"/>
                <a:cs typeface="Times New Roman"/>
              </a:rPr>
              <a:t>so superior </a:t>
            </a:r>
            <a:r>
              <a:rPr dirty="0" sz="1450" spc="-5">
                <a:latin typeface="Times New Roman"/>
                <a:cs typeface="Times New Roman"/>
              </a:rPr>
              <a:t>a </a:t>
            </a:r>
            <a:r>
              <a:rPr dirty="0" sz="1450" spc="-10">
                <a:latin typeface="Times New Roman"/>
                <a:cs typeface="Times New Roman"/>
              </a:rPr>
              <a:t>being, and </a:t>
            </a:r>
            <a:r>
              <a:rPr dirty="0" sz="1450" spc="-5">
                <a:latin typeface="Times New Roman"/>
                <a:cs typeface="Times New Roman"/>
              </a:rPr>
              <a:t>he </a:t>
            </a:r>
            <a:r>
              <a:rPr dirty="0" sz="1450" spc="-10">
                <a:latin typeface="Times New Roman"/>
                <a:cs typeface="Times New Roman"/>
              </a:rPr>
              <a:t>was  instantly taken with </a:t>
            </a:r>
            <a:r>
              <a:rPr dirty="0" sz="1450" spc="-5">
                <a:latin typeface="Times New Roman"/>
                <a:cs typeface="Times New Roman"/>
              </a:rPr>
              <a:t>a </a:t>
            </a:r>
            <a:r>
              <a:rPr dirty="0" sz="1450" spc="-10">
                <a:latin typeface="Times New Roman"/>
                <a:cs typeface="Times New Roman"/>
              </a:rPr>
              <a:t>feeling </a:t>
            </a:r>
            <a:r>
              <a:rPr dirty="0" sz="1450" spc="-5">
                <a:latin typeface="Times New Roman"/>
                <a:cs typeface="Times New Roman"/>
              </a:rPr>
              <a:t>of </a:t>
            </a:r>
            <a:r>
              <a:rPr dirty="0" sz="1450" spc="-10">
                <a:latin typeface="Times New Roman"/>
                <a:cs typeface="Times New Roman"/>
              </a:rPr>
              <a:t>diffidence. But </a:t>
            </a:r>
            <a:r>
              <a:rPr dirty="0" sz="1450" spc="-5">
                <a:latin typeface="Times New Roman"/>
                <a:cs typeface="Times New Roman"/>
              </a:rPr>
              <a:t>he </a:t>
            </a:r>
            <a:r>
              <a:rPr dirty="0" sz="1450" spc="-10">
                <a:latin typeface="Times New Roman"/>
                <a:cs typeface="Times New Roman"/>
              </a:rPr>
              <a:t>had little opportunity for  thought. A low “Hist!” sounded from close </a:t>
            </a:r>
            <a:r>
              <a:rPr dirty="0" sz="1450" spc="-40">
                <a:latin typeface="Times New Roman"/>
                <a:cs typeface="Times New Roman"/>
              </a:rPr>
              <a:t>by,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hastened to descend the  </a:t>
            </a:r>
            <a:r>
              <a:rPr dirty="0" sz="1450" spc="-20">
                <a:latin typeface="Times New Roman"/>
                <a:cs typeface="Times New Roman"/>
              </a:rPr>
              <a:t>ladder.</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“Who goes?” </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whispered.</a:t>
            </a:r>
            <a:endParaRPr sz="1450">
              <a:latin typeface="Times New Roman"/>
              <a:cs typeface="Times New Roman"/>
            </a:endParaRPr>
          </a:p>
          <a:p>
            <a:pPr marL="12700" marR="1562735">
              <a:lnSpc>
                <a:spcPct val="132400"/>
              </a:lnSpc>
            </a:pPr>
            <a:r>
              <a:rPr dirty="0" sz="1450" spc="-10">
                <a:latin typeface="Times New Roman"/>
                <a:cs typeface="Times New Roman"/>
              </a:rPr>
              <a:t>“Greensheve,” came the </a:t>
            </a:r>
            <a:r>
              <a:rPr dirty="0" sz="1450" spc="-25">
                <a:latin typeface="Times New Roman"/>
                <a:cs typeface="Times New Roman"/>
              </a:rPr>
              <a:t>reply, </a:t>
            </a:r>
            <a:r>
              <a:rPr dirty="0" sz="1450" spc="-10">
                <a:latin typeface="Times New Roman"/>
                <a:cs typeface="Times New Roman"/>
              </a:rPr>
              <a:t>in tones similarly guarded.  “What want ye?” asked</a:t>
            </a:r>
            <a:r>
              <a:rPr dirty="0" sz="1450" spc="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marL="12700">
              <a:lnSpc>
                <a:spcPct val="100000"/>
              </a:lnSpc>
              <a:spcBef>
                <a:spcPts val="565"/>
              </a:spcBef>
            </a:pPr>
            <a:r>
              <a:rPr dirty="0" sz="1450" spc="-10">
                <a:latin typeface="Times New Roman"/>
                <a:cs typeface="Times New Roman"/>
              </a:rPr>
              <a:t>“The</a:t>
            </a:r>
            <a:r>
              <a:rPr dirty="0" sz="1450" spc="260">
                <a:latin typeface="Times New Roman"/>
                <a:cs typeface="Times New Roman"/>
              </a:rPr>
              <a:t> </a:t>
            </a:r>
            <a:r>
              <a:rPr dirty="0" sz="1450" spc="-10">
                <a:latin typeface="Times New Roman"/>
                <a:cs typeface="Times New Roman"/>
              </a:rPr>
              <a:t>house</a:t>
            </a:r>
            <a:r>
              <a:rPr dirty="0" sz="1450" spc="265">
                <a:latin typeface="Times New Roman"/>
                <a:cs typeface="Times New Roman"/>
              </a:rPr>
              <a:t> </a:t>
            </a:r>
            <a:r>
              <a:rPr dirty="0" sz="1450" spc="-10">
                <a:latin typeface="Times New Roman"/>
                <a:cs typeface="Times New Roman"/>
              </a:rPr>
              <a:t>is</a:t>
            </a:r>
            <a:r>
              <a:rPr dirty="0" sz="1450" spc="265">
                <a:latin typeface="Times New Roman"/>
                <a:cs typeface="Times New Roman"/>
              </a:rPr>
              <a:t> </a:t>
            </a:r>
            <a:r>
              <a:rPr dirty="0" sz="1450" spc="-10">
                <a:latin typeface="Times New Roman"/>
                <a:cs typeface="Times New Roman"/>
              </a:rPr>
              <a:t>watched,</a:t>
            </a:r>
            <a:r>
              <a:rPr dirty="0" sz="1450" spc="260">
                <a:latin typeface="Times New Roman"/>
                <a:cs typeface="Times New Roman"/>
              </a:rPr>
              <a:t> </a:t>
            </a:r>
            <a:r>
              <a:rPr dirty="0" sz="1450" spc="-10">
                <a:latin typeface="Times New Roman"/>
                <a:cs typeface="Times New Roman"/>
              </a:rPr>
              <a:t>Master</a:t>
            </a:r>
            <a:r>
              <a:rPr dirty="0" sz="1450" spc="265">
                <a:latin typeface="Times New Roman"/>
                <a:cs typeface="Times New Roman"/>
              </a:rPr>
              <a:t> </a:t>
            </a:r>
            <a:r>
              <a:rPr dirty="0" sz="1450" spc="-10">
                <a:latin typeface="Times New Roman"/>
                <a:cs typeface="Times New Roman"/>
              </a:rPr>
              <a:t>Shelton,”</a:t>
            </a:r>
            <a:r>
              <a:rPr dirty="0" sz="1450" spc="265">
                <a:latin typeface="Times New Roman"/>
                <a:cs typeface="Times New Roman"/>
              </a:rPr>
              <a:t> </a:t>
            </a:r>
            <a:r>
              <a:rPr dirty="0" sz="1450" spc="-10">
                <a:latin typeface="Times New Roman"/>
                <a:cs typeface="Times New Roman"/>
              </a:rPr>
              <a:t>returned</a:t>
            </a:r>
            <a:r>
              <a:rPr dirty="0" sz="1450" spc="265">
                <a:latin typeface="Times New Roman"/>
                <a:cs typeface="Times New Roman"/>
              </a:rPr>
              <a:t> </a:t>
            </a:r>
            <a:r>
              <a:rPr dirty="0" sz="1450" spc="-10">
                <a:latin typeface="Times New Roman"/>
                <a:cs typeface="Times New Roman"/>
              </a:rPr>
              <a:t>the</a:t>
            </a:r>
            <a:r>
              <a:rPr dirty="0" sz="1450" spc="260">
                <a:latin typeface="Times New Roman"/>
                <a:cs typeface="Times New Roman"/>
              </a:rPr>
              <a:t> </a:t>
            </a:r>
            <a:r>
              <a:rPr dirty="0" sz="1450" spc="-20">
                <a:latin typeface="Times New Roman"/>
                <a:cs typeface="Times New Roman"/>
              </a:rPr>
              <a:t>outlaw.</a:t>
            </a:r>
            <a:r>
              <a:rPr dirty="0" sz="1450" spc="270">
                <a:latin typeface="Times New Roman"/>
                <a:cs typeface="Times New Roman"/>
              </a:rPr>
              <a:t> </a:t>
            </a:r>
            <a:r>
              <a:rPr dirty="0" sz="1450" spc="-50">
                <a:latin typeface="Times New Roman"/>
                <a:cs typeface="Times New Roman"/>
              </a:rPr>
              <a:t>“We</a:t>
            </a:r>
            <a:r>
              <a:rPr dirty="0" sz="1450" spc="254">
                <a:latin typeface="Times New Roman"/>
                <a:cs typeface="Times New Roman"/>
              </a:rPr>
              <a:t> </a:t>
            </a:r>
            <a:r>
              <a:rPr dirty="0" sz="1450" spc="-10">
                <a:latin typeface="Times New Roman"/>
                <a:cs typeface="Times New Roman"/>
              </a:rPr>
              <a:t>are</a:t>
            </a:r>
            <a:r>
              <a:rPr dirty="0" sz="1450" spc="250">
                <a:latin typeface="Times New Roman"/>
                <a:cs typeface="Times New Roman"/>
              </a:rPr>
              <a:t> </a:t>
            </a:r>
            <a:r>
              <a:rPr dirty="0" sz="1450" spc="-5">
                <a:latin typeface="Times New Roman"/>
                <a:cs typeface="Times New Roman"/>
              </a:rPr>
              <a:t>not</a:t>
            </a:r>
            <a:endParaRPr sz="1450">
              <a:latin typeface="Times New Roman"/>
              <a:cs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alone to watch it; for even as </a:t>
            </a:r>
            <a:r>
              <a:rPr dirty="0" sz="1450" spc="-5">
                <a:latin typeface="Times New Roman"/>
                <a:cs typeface="Times New Roman"/>
              </a:rPr>
              <a:t>I </a:t>
            </a:r>
            <a:r>
              <a:rPr dirty="0" sz="1450" spc="-10">
                <a:latin typeface="Times New Roman"/>
                <a:cs typeface="Times New Roman"/>
              </a:rPr>
              <a:t>lay </a:t>
            </a:r>
            <a:r>
              <a:rPr dirty="0" sz="1450" spc="-5">
                <a:latin typeface="Times New Roman"/>
                <a:cs typeface="Times New Roman"/>
              </a:rPr>
              <a:t>on </a:t>
            </a:r>
            <a:r>
              <a:rPr dirty="0" sz="1450" spc="-10">
                <a:latin typeface="Times New Roman"/>
                <a:cs typeface="Times New Roman"/>
              </a:rPr>
              <a:t>my belly </a:t>
            </a:r>
            <a:r>
              <a:rPr dirty="0" sz="1450" spc="-5">
                <a:latin typeface="Times New Roman"/>
                <a:cs typeface="Times New Roman"/>
              </a:rPr>
              <a:t>on </a:t>
            </a:r>
            <a:r>
              <a:rPr dirty="0" sz="1450" spc="-10">
                <a:latin typeface="Times New Roman"/>
                <a:cs typeface="Times New Roman"/>
              </a:rPr>
              <a:t>the wall </a:t>
            </a:r>
            <a:r>
              <a:rPr dirty="0" sz="1450" spc="-5">
                <a:latin typeface="Times New Roman"/>
                <a:cs typeface="Times New Roman"/>
              </a:rPr>
              <a:t>I </a:t>
            </a:r>
            <a:r>
              <a:rPr dirty="0" sz="1450" spc="-10">
                <a:latin typeface="Times New Roman"/>
                <a:cs typeface="Times New Roman"/>
              </a:rPr>
              <a:t>saw men prowling  in the dark, and heard them whistle softly </a:t>
            </a:r>
            <a:r>
              <a:rPr dirty="0" sz="1450" spc="-5">
                <a:latin typeface="Times New Roman"/>
                <a:cs typeface="Times New Roman"/>
              </a:rPr>
              <a:t>one </a:t>
            </a:r>
            <a:r>
              <a:rPr dirty="0" sz="1450" spc="-10">
                <a:latin typeface="Times New Roman"/>
                <a:cs typeface="Times New Roman"/>
              </a:rPr>
              <a:t>to the</a:t>
            </a:r>
            <a:r>
              <a:rPr dirty="0" sz="1450" spc="55">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6985">
              <a:lnSpc>
                <a:spcPts val="1730"/>
              </a:lnSpc>
              <a:spcBef>
                <a:spcPts val="575"/>
              </a:spcBef>
            </a:pPr>
            <a:r>
              <a:rPr dirty="0" sz="1450" spc="-10">
                <a:latin typeface="Times New Roman"/>
                <a:cs typeface="Times New Roman"/>
              </a:rPr>
              <a:t>“By my sooth,” said Dick, “but this is passing strange! </a:t>
            </a:r>
            <a:r>
              <a:rPr dirty="0" sz="1450" spc="-40">
                <a:latin typeface="Times New Roman"/>
                <a:cs typeface="Times New Roman"/>
              </a:rPr>
              <a:t>Were </a:t>
            </a:r>
            <a:r>
              <a:rPr dirty="0" sz="1450" spc="-10">
                <a:latin typeface="Times New Roman"/>
                <a:cs typeface="Times New Roman"/>
              </a:rPr>
              <a:t>they </a:t>
            </a:r>
            <a:r>
              <a:rPr dirty="0" sz="1450" spc="-5">
                <a:latin typeface="Times New Roman"/>
                <a:cs typeface="Times New Roman"/>
              </a:rPr>
              <a:t>not </a:t>
            </a:r>
            <a:r>
              <a:rPr dirty="0" sz="1450" spc="-10">
                <a:latin typeface="Times New Roman"/>
                <a:cs typeface="Times New Roman"/>
              </a:rPr>
              <a:t>men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Daniel’s?”</a:t>
            </a:r>
            <a:endParaRPr sz="1450">
              <a:latin typeface="Times New Roman"/>
              <a:cs typeface="Times New Roman"/>
            </a:endParaRPr>
          </a:p>
          <a:p>
            <a:pPr algn="just" marL="12700" marR="7620">
              <a:lnSpc>
                <a:spcPts val="1730"/>
              </a:lnSpc>
              <a:spcBef>
                <a:spcPts val="570"/>
              </a:spcBef>
            </a:pPr>
            <a:r>
              <a:rPr dirty="0" sz="1450" spc="-30">
                <a:latin typeface="Times New Roman"/>
                <a:cs typeface="Times New Roman"/>
              </a:rPr>
              <a:t>“Nay, </a:t>
            </a:r>
            <a:r>
              <a:rPr dirty="0" sz="1450" spc="-25">
                <a:latin typeface="Times New Roman"/>
                <a:cs typeface="Times New Roman"/>
              </a:rPr>
              <a:t>sir, </a:t>
            </a:r>
            <a:r>
              <a:rPr dirty="0" sz="1450" spc="-10">
                <a:latin typeface="Times New Roman"/>
                <a:cs typeface="Times New Roman"/>
              </a:rPr>
              <a:t>that they were </a:t>
            </a:r>
            <a:r>
              <a:rPr dirty="0" sz="1450" spc="-5">
                <a:latin typeface="Times New Roman"/>
                <a:cs typeface="Times New Roman"/>
              </a:rPr>
              <a:t>not,” </a:t>
            </a:r>
            <a:r>
              <a:rPr dirty="0" sz="1450" spc="-10">
                <a:latin typeface="Times New Roman"/>
                <a:cs typeface="Times New Roman"/>
              </a:rPr>
              <a:t>returned Greensheve; “for if </a:t>
            </a:r>
            <a:r>
              <a:rPr dirty="0" sz="1450" spc="-5">
                <a:latin typeface="Times New Roman"/>
                <a:cs typeface="Times New Roman"/>
              </a:rPr>
              <a:t>I </a:t>
            </a:r>
            <a:r>
              <a:rPr dirty="0" sz="1450" spc="-10">
                <a:latin typeface="Times New Roman"/>
                <a:cs typeface="Times New Roman"/>
              </a:rPr>
              <a:t>have eyes in my  head, every man-Jack </a:t>
            </a:r>
            <a:r>
              <a:rPr dirty="0" sz="1450" spc="-5">
                <a:latin typeface="Times New Roman"/>
                <a:cs typeface="Times New Roman"/>
              </a:rPr>
              <a:t>of </a:t>
            </a:r>
            <a:r>
              <a:rPr dirty="0" sz="1450" spc="-10">
                <a:latin typeface="Times New Roman"/>
                <a:cs typeface="Times New Roman"/>
              </a:rPr>
              <a:t>them weareth me </a:t>
            </a:r>
            <a:r>
              <a:rPr dirty="0" sz="1450" spc="-5">
                <a:latin typeface="Times New Roman"/>
                <a:cs typeface="Times New Roman"/>
              </a:rPr>
              <a:t>a </a:t>
            </a:r>
            <a:r>
              <a:rPr dirty="0" sz="1450" spc="-10">
                <a:latin typeface="Times New Roman"/>
                <a:cs typeface="Times New Roman"/>
              </a:rPr>
              <a:t>white badge in his bonnet,  something chequered with</a:t>
            </a:r>
            <a:r>
              <a:rPr dirty="0" sz="1450">
                <a:latin typeface="Times New Roman"/>
                <a:cs typeface="Times New Roman"/>
              </a:rPr>
              <a:t> </a:t>
            </a:r>
            <a:r>
              <a:rPr dirty="0" sz="1450" spc="-10">
                <a:latin typeface="Times New Roman"/>
                <a:cs typeface="Times New Roman"/>
              </a:rPr>
              <a:t>dark.”</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“White, chequered with dark,” repeated Dick. “Faith, </a:t>
            </a:r>
            <a:r>
              <a:rPr dirty="0" sz="1450" spc="-15">
                <a:latin typeface="Times New Roman"/>
                <a:cs typeface="Times New Roman"/>
              </a:rPr>
              <a:t>’tis </a:t>
            </a:r>
            <a:r>
              <a:rPr dirty="0" sz="1450" spc="-5">
                <a:latin typeface="Times New Roman"/>
                <a:cs typeface="Times New Roman"/>
              </a:rPr>
              <a:t>a </a:t>
            </a:r>
            <a:r>
              <a:rPr dirty="0" sz="1450" spc="-10">
                <a:latin typeface="Times New Roman"/>
                <a:cs typeface="Times New Roman"/>
              </a:rPr>
              <a:t>badge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It is </a:t>
            </a:r>
            <a:r>
              <a:rPr dirty="0" sz="1450" spc="-5">
                <a:latin typeface="Times New Roman"/>
                <a:cs typeface="Times New Roman"/>
              </a:rPr>
              <a:t>none of </a:t>
            </a:r>
            <a:r>
              <a:rPr dirty="0" sz="1450" spc="-10">
                <a:latin typeface="Times New Roman"/>
                <a:cs typeface="Times New Roman"/>
              </a:rPr>
              <a:t>this </a:t>
            </a:r>
            <a:r>
              <a:rPr dirty="0" sz="1450" spc="-15">
                <a:latin typeface="Times New Roman"/>
                <a:cs typeface="Times New Roman"/>
              </a:rPr>
              <a:t>country’s </a:t>
            </a:r>
            <a:r>
              <a:rPr dirty="0" sz="1450" spc="-10">
                <a:latin typeface="Times New Roman"/>
                <a:cs typeface="Times New Roman"/>
              </a:rPr>
              <a:t>badges. </a:t>
            </a:r>
            <a:r>
              <a:rPr dirty="0" sz="1450" spc="-35">
                <a:latin typeface="Times New Roman"/>
                <a:cs typeface="Times New Roman"/>
              </a:rPr>
              <a:t>Well, </a:t>
            </a:r>
            <a:r>
              <a:rPr dirty="0" sz="1450" spc="-10">
                <a:latin typeface="Times New Roman"/>
                <a:cs typeface="Times New Roman"/>
              </a:rPr>
              <a:t>an that </a:t>
            </a:r>
            <a:r>
              <a:rPr dirty="0" sz="1450" spc="-5">
                <a:latin typeface="Times New Roman"/>
                <a:cs typeface="Times New Roman"/>
              </a:rPr>
              <a:t>be </a:t>
            </a:r>
            <a:r>
              <a:rPr dirty="0" sz="1450" spc="-10">
                <a:latin typeface="Times New Roman"/>
                <a:cs typeface="Times New Roman"/>
              </a:rPr>
              <a:t>so, let </a:t>
            </a:r>
            <a:r>
              <a:rPr dirty="0" sz="1450" spc="-5">
                <a:latin typeface="Times New Roman"/>
                <a:cs typeface="Times New Roman"/>
              </a:rPr>
              <a:t>us </a:t>
            </a:r>
            <a:r>
              <a:rPr dirty="0" sz="1450" spc="-10">
                <a:latin typeface="Times New Roman"/>
                <a:cs typeface="Times New Roman"/>
              </a:rPr>
              <a:t>slip as quietly  forth from this garden as we may; for here we are in an evil posture for  defence. Beyond all question there are men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Daniel’s </a:t>
            </a:r>
            <a:r>
              <a:rPr dirty="0" sz="1450" spc="-10">
                <a:latin typeface="Times New Roman"/>
                <a:cs typeface="Times New Roman"/>
              </a:rPr>
              <a:t>in that house, and  to </a:t>
            </a:r>
            <a:r>
              <a:rPr dirty="0" sz="1450" spc="-5">
                <a:latin typeface="Times New Roman"/>
                <a:cs typeface="Times New Roman"/>
              </a:rPr>
              <a:t>be </a:t>
            </a:r>
            <a:r>
              <a:rPr dirty="0" sz="1450" spc="-10">
                <a:latin typeface="Times New Roman"/>
                <a:cs typeface="Times New Roman"/>
              </a:rPr>
              <a:t>taken between two shots is </a:t>
            </a:r>
            <a:r>
              <a:rPr dirty="0" sz="1450" spc="-5">
                <a:latin typeface="Times New Roman"/>
                <a:cs typeface="Times New Roman"/>
              </a:rPr>
              <a:t>a </a:t>
            </a:r>
            <a:r>
              <a:rPr dirty="0" sz="1450" spc="-15">
                <a:latin typeface="Times New Roman"/>
                <a:cs typeface="Times New Roman"/>
              </a:rPr>
              <a:t>beggarman’s </a:t>
            </a:r>
            <a:r>
              <a:rPr dirty="0" sz="1450" spc="-10">
                <a:latin typeface="Times New Roman"/>
                <a:cs typeface="Times New Roman"/>
              </a:rPr>
              <a:t>position. </a:t>
            </a:r>
            <a:r>
              <a:rPr dirty="0" sz="1450" spc="-35">
                <a:latin typeface="Times New Roman"/>
                <a:cs typeface="Times New Roman"/>
              </a:rPr>
              <a:t>Take </a:t>
            </a:r>
            <a:r>
              <a:rPr dirty="0" sz="1450" spc="-10">
                <a:latin typeface="Times New Roman"/>
                <a:cs typeface="Times New Roman"/>
              </a:rPr>
              <a:t>me this ladder;  </a:t>
            </a:r>
            <a:r>
              <a:rPr dirty="0" sz="1450" spc="-5">
                <a:latin typeface="Times New Roman"/>
                <a:cs typeface="Times New Roman"/>
              </a:rPr>
              <a:t>I </a:t>
            </a:r>
            <a:r>
              <a:rPr dirty="0" sz="1450" spc="-10">
                <a:latin typeface="Times New Roman"/>
                <a:cs typeface="Times New Roman"/>
              </a:rPr>
              <a:t>must leave it where </a:t>
            </a:r>
            <a:r>
              <a:rPr dirty="0" sz="1450" spc="-5">
                <a:latin typeface="Times New Roman"/>
                <a:cs typeface="Times New Roman"/>
              </a:rPr>
              <a:t>I </a:t>
            </a:r>
            <a:r>
              <a:rPr dirty="0" sz="1450" spc="-10">
                <a:latin typeface="Times New Roman"/>
                <a:cs typeface="Times New Roman"/>
              </a:rPr>
              <a:t>found</a:t>
            </a:r>
            <a:r>
              <a:rPr dirty="0" sz="1450" spc="1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They returned the ladder to the stable, and groped their way to the place where  they had</a:t>
            </a:r>
            <a:r>
              <a:rPr dirty="0" sz="1450" spc="-5">
                <a:latin typeface="Times New Roman"/>
                <a:cs typeface="Times New Roman"/>
              </a:rPr>
              <a:t> </a:t>
            </a:r>
            <a:r>
              <a:rPr dirty="0" sz="1450" spc="-10">
                <a:latin typeface="Times New Roman"/>
                <a:cs typeface="Times New Roman"/>
              </a:rPr>
              <a:t>entered.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Capper had taken </a:t>
            </a:r>
            <a:r>
              <a:rPr dirty="0" sz="1450" spc="-15">
                <a:latin typeface="Times New Roman"/>
                <a:cs typeface="Times New Roman"/>
              </a:rPr>
              <a:t>Greensheve’s </a:t>
            </a:r>
            <a:r>
              <a:rPr dirty="0" sz="1450" spc="-10">
                <a:latin typeface="Times New Roman"/>
                <a:cs typeface="Times New Roman"/>
              </a:rPr>
              <a:t>position </a:t>
            </a:r>
            <a:r>
              <a:rPr dirty="0" sz="1450" spc="-5">
                <a:latin typeface="Times New Roman"/>
                <a:cs typeface="Times New Roman"/>
              </a:rPr>
              <a:t>on </a:t>
            </a:r>
            <a:r>
              <a:rPr dirty="0" sz="1450" spc="-10">
                <a:latin typeface="Times New Roman"/>
                <a:cs typeface="Times New Roman"/>
              </a:rPr>
              <a:t>the cope, and now </a:t>
            </a:r>
            <a:r>
              <a:rPr dirty="0" sz="1450" spc="-5">
                <a:latin typeface="Times New Roman"/>
                <a:cs typeface="Times New Roman"/>
              </a:rPr>
              <a:t>he </a:t>
            </a:r>
            <a:r>
              <a:rPr dirty="0" sz="1450" spc="-10">
                <a:latin typeface="Times New Roman"/>
                <a:cs typeface="Times New Roman"/>
              </a:rPr>
              <a:t>leaned down  his hand, and, first </a:t>
            </a:r>
            <a:r>
              <a:rPr dirty="0" sz="1450" spc="-5">
                <a:latin typeface="Times New Roman"/>
                <a:cs typeface="Times New Roman"/>
              </a:rPr>
              <a:t>one </a:t>
            </a:r>
            <a:r>
              <a:rPr dirty="0" sz="1450" spc="-10">
                <a:latin typeface="Times New Roman"/>
                <a:cs typeface="Times New Roman"/>
              </a:rPr>
              <a:t>and then the </a:t>
            </a:r>
            <a:r>
              <a:rPr dirty="0" sz="1450" spc="-20">
                <a:latin typeface="Times New Roman"/>
                <a:cs typeface="Times New Roman"/>
              </a:rPr>
              <a:t>other, </a:t>
            </a:r>
            <a:r>
              <a:rPr dirty="0" sz="1450" spc="-10">
                <a:latin typeface="Times New Roman"/>
                <a:cs typeface="Times New Roman"/>
              </a:rPr>
              <a:t>pulled them</a:t>
            </a:r>
            <a:r>
              <a:rPr dirty="0" sz="1450" spc="65">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12700" marR="12700">
              <a:lnSpc>
                <a:spcPts val="1730"/>
              </a:lnSpc>
              <a:spcBef>
                <a:spcPts val="575"/>
              </a:spcBef>
            </a:pPr>
            <a:r>
              <a:rPr dirty="0" sz="1450" spc="-10">
                <a:latin typeface="Times New Roman"/>
                <a:cs typeface="Times New Roman"/>
              </a:rPr>
              <a:t>Cautiously and </a:t>
            </a:r>
            <a:r>
              <a:rPr dirty="0" sz="1450" spc="-20">
                <a:latin typeface="Times New Roman"/>
                <a:cs typeface="Times New Roman"/>
              </a:rPr>
              <a:t>silently, </a:t>
            </a:r>
            <a:r>
              <a:rPr dirty="0" sz="1450" spc="-10">
                <a:latin typeface="Times New Roman"/>
                <a:cs typeface="Times New Roman"/>
              </a:rPr>
              <a:t>they dropped again </a:t>
            </a:r>
            <a:r>
              <a:rPr dirty="0" sz="1450" spc="-5">
                <a:latin typeface="Times New Roman"/>
                <a:cs typeface="Times New Roman"/>
              </a:rPr>
              <a:t>upon </a:t>
            </a:r>
            <a:r>
              <a:rPr dirty="0" sz="1450" spc="-10">
                <a:latin typeface="Times New Roman"/>
                <a:cs typeface="Times New Roman"/>
              </a:rPr>
              <a:t>the other side; </a:t>
            </a:r>
            <a:r>
              <a:rPr dirty="0" sz="1450" spc="-5">
                <a:latin typeface="Times New Roman"/>
                <a:cs typeface="Times New Roman"/>
              </a:rPr>
              <a:t>nor </a:t>
            </a:r>
            <a:r>
              <a:rPr dirty="0" sz="1450" spc="-10">
                <a:latin typeface="Times New Roman"/>
                <a:cs typeface="Times New Roman"/>
              </a:rPr>
              <a:t>did they  dare to speak until they had returned to their old ambush in the</a:t>
            </a:r>
            <a:r>
              <a:rPr dirty="0" sz="1450" spc="100">
                <a:latin typeface="Times New Roman"/>
                <a:cs typeface="Times New Roman"/>
              </a:rPr>
              <a:t> </a:t>
            </a:r>
            <a:r>
              <a:rPr dirty="0" sz="1450" spc="-10">
                <a:latin typeface="Times New Roman"/>
                <a:cs typeface="Times New Roman"/>
              </a:rPr>
              <a:t>gorse.</a:t>
            </a:r>
            <a:endParaRPr sz="1450">
              <a:latin typeface="Times New Roman"/>
              <a:cs typeface="Times New Roman"/>
            </a:endParaRPr>
          </a:p>
          <a:p>
            <a:pPr algn="just" marL="12700" marR="6985">
              <a:lnSpc>
                <a:spcPts val="1730"/>
              </a:lnSpc>
              <a:spcBef>
                <a:spcPts val="575"/>
              </a:spcBef>
            </a:pPr>
            <a:r>
              <a:rPr dirty="0" sz="1450" spc="-30">
                <a:latin typeface="Times New Roman"/>
                <a:cs typeface="Times New Roman"/>
              </a:rPr>
              <a:t>“Now, </a:t>
            </a:r>
            <a:r>
              <a:rPr dirty="0" sz="1450" spc="-10">
                <a:latin typeface="Times New Roman"/>
                <a:cs typeface="Times New Roman"/>
              </a:rPr>
              <a:t>John </a:t>
            </a:r>
            <a:r>
              <a:rPr dirty="0" sz="1450" spc="-15">
                <a:latin typeface="Times New Roman"/>
                <a:cs typeface="Times New Roman"/>
              </a:rPr>
              <a:t>Capper,” </a:t>
            </a:r>
            <a:r>
              <a:rPr dirty="0" sz="1450" spc="-10">
                <a:latin typeface="Times New Roman"/>
                <a:cs typeface="Times New Roman"/>
              </a:rPr>
              <a:t>said Dick, “back with </a:t>
            </a:r>
            <a:r>
              <a:rPr dirty="0" sz="1450" spc="-5">
                <a:latin typeface="Times New Roman"/>
                <a:cs typeface="Times New Roman"/>
              </a:rPr>
              <a:t>you </a:t>
            </a:r>
            <a:r>
              <a:rPr dirty="0" sz="1450" spc="-10">
                <a:latin typeface="Times New Roman"/>
                <a:cs typeface="Times New Roman"/>
              </a:rPr>
              <a:t>to </a:t>
            </a:r>
            <a:r>
              <a:rPr dirty="0" sz="1450" spc="-20">
                <a:latin typeface="Times New Roman"/>
                <a:cs typeface="Times New Roman"/>
              </a:rPr>
              <a:t>Shoreby, </a:t>
            </a:r>
            <a:r>
              <a:rPr dirty="0" sz="1450" spc="-10">
                <a:latin typeface="Times New Roman"/>
                <a:cs typeface="Times New Roman"/>
              </a:rPr>
              <a:t>even as for </a:t>
            </a:r>
            <a:r>
              <a:rPr dirty="0" sz="1450" spc="-5">
                <a:latin typeface="Times New Roman"/>
                <a:cs typeface="Times New Roman"/>
              </a:rPr>
              <a:t>your  </a:t>
            </a:r>
            <a:r>
              <a:rPr dirty="0" sz="1450" spc="-10">
                <a:latin typeface="Times New Roman"/>
                <a:cs typeface="Times New Roman"/>
              </a:rPr>
              <a:t>life. Bring me instantly what men </a:t>
            </a:r>
            <a:r>
              <a:rPr dirty="0" sz="1450" spc="-5">
                <a:latin typeface="Times New Roman"/>
                <a:cs typeface="Times New Roman"/>
              </a:rPr>
              <a:t>ye </a:t>
            </a:r>
            <a:r>
              <a:rPr dirty="0" sz="1450" spc="-10">
                <a:latin typeface="Times New Roman"/>
                <a:cs typeface="Times New Roman"/>
              </a:rPr>
              <a:t>can collect. Here shall </a:t>
            </a:r>
            <a:r>
              <a:rPr dirty="0" sz="1450" spc="-5">
                <a:latin typeface="Times New Roman"/>
                <a:cs typeface="Times New Roman"/>
              </a:rPr>
              <a:t>be </a:t>
            </a:r>
            <a:r>
              <a:rPr dirty="0" sz="1450" spc="-10">
                <a:latin typeface="Times New Roman"/>
                <a:cs typeface="Times New Roman"/>
              </a:rPr>
              <a:t>the rendezvous;  </a:t>
            </a:r>
            <a:r>
              <a:rPr dirty="0" sz="1450" spc="-5">
                <a:latin typeface="Times New Roman"/>
                <a:cs typeface="Times New Roman"/>
              </a:rPr>
              <a:t>or </a:t>
            </a:r>
            <a:r>
              <a:rPr dirty="0" sz="1450" spc="-10">
                <a:latin typeface="Times New Roman"/>
                <a:cs typeface="Times New Roman"/>
              </a:rPr>
              <a:t>if the men </a:t>
            </a:r>
            <a:r>
              <a:rPr dirty="0" sz="1450" spc="-5">
                <a:latin typeface="Times New Roman"/>
                <a:cs typeface="Times New Roman"/>
              </a:rPr>
              <a:t>be </a:t>
            </a:r>
            <a:r>
              <a:rPr dirty="0" sz="1450" spc="-10">
                <a:latin typeface="Times New Roman"/>
                <a:cs typeface="Times New Roman"/>
              </a:rPr>
              <a:t>scattered and the day </a:t>
            </a:r>
            <a:r>
              <a:rPr dirty="0" sz="1450" spc="-5">
                <a:latin typeface="Times New Roman"/>
                <a:cs typeface="Times New Roman"/>
              </a:rPr>
              <a:t>be </a:t>
            </a:r>
            <a:r>
              <a:rPr dirty="0" sz="1450" spc="-10">
                <a:latin typeface="Times New Roman"/>
                <a:cs typeface="Times New Roman"/>
              </a:rPr>
              <a:t>near at hand before they </a:t>
            </a:r>
            <a:r>
              <a:rPr dirty="0" sz="1450" spc="-20">
                <a:latin typeface="Times New Roman"/>
                <a:cs typeface="Times New Roman"/>
              </a:rPr>
              <a:t>muster, </a:t>
            </a:r>
            <a:r>
              <a:rPr dirty="0" sz="1450" spc="-10">
                <a:latin typeface="Times New Roman"/>
                <a:cs typeface="Times New Roman"/>
              </a:rPr>
              <a:t>let  the place </a:t>
            </a:r>
            <a:r>
              <a:rPr dirty="0" sz="1450" spc="-5">
                <a:latin typeface="Times New Roman"/>
                <a:cs typeface="Times New Roman"/>
              </a:rPr>
              <a:t>be </a:t>
            </a:r>
            <a:r>
              <a:rPr dirty="0" sz="1450" spc="-10">
                <a:latin typeface="Times New Roman"/>
                <a:cs typeface="Times New Roman"/>
              </a:rPr>
              <a:t>something farther back, and </a:t>
            </a:r>
            <a:r>
              <a:rPr dirty="0" sz="1450" spc="-5">
                <a:latin typeface="Times New Roman"/>
                <a:cs typeface="Times New Roman"/>
              </a:rPr>
              <a:t>by </a:t>
            </a:r>
            <a:r>
              <a:rPr dirty="0" sz="1450" spc="-10">
                <a:latin typeface="Times New Roman"/>
                <a:cs typeface="Times New Roman"/>
              </a:rPr>
              <a:t>the entering in </a:t>
            </a:r>
            <a:r>
              <a:rPr dirty="0" sz="1450" spc="-5">
                <a:latin typeface="Times New Roman"/>
                <a:cs typeface="Times New Roman"/>
              </a:rPr>
              <a:t>of </a:t>
            </a:r>
            <a:r>
              <a:rPr dirty="0" sz="1450" spc="-10">
                <a:latin typeface="Times New Roman"/>
                <a:cs typeface="Times New Roman"/>
              </a:rPr>
              <a:t>the town.  Greensheve and </a:t>
            </a:r>
            <a:r>
              <a:rPr dirty="0" sz="1450" spc="-5">
                <a:latin typeface="Times New Roman"/>
                <a:cs typeface="Times New Roman"/>
              </a:rPr>
              <a:t>I </a:t>
            </a:r>
            <a:r>
              <a:rPr dirty="0" sz="1450" spc="-10">
                <a:latin typeface="Times New Roman"/>
                <a:cs typeface="Times New Roman"/>
              </a:rPr>
              <a:t>lie here to watch. Speed ye, John </a:t>
            </a:r>
            <a:r>
              <a:rPr dirty="0" sz="1450" spc="-15">
                <a:latin typeface="Times New Roman"/>
                <a:cs typeface="Times New Roman"/>
              </a:rPr>
              <a:t>Capper, </a:t>
            </a:r>
            <a:r>
              <a:rPr dirty="0" sz="1450" spc="-10">
                <a:latin typeface="Times New Roman"/>
                <a:cs typeface="Times New Roman"/>
              </a:rPr>
              <a:t>and the saints aid  </a:t>
            </a:r>
            <a:r>
              <a:rPr dirty="0" sz="1450" spc="-5">
                <a:latin typeface="Times New Roman"/>
                <a:cs typeface="Times New Roman"/>
              </a:rPr>
              <a:t>you </a:t>
            </a:r>
            <a:r>
              <a:rPr dirty="0" sz="1450" spc="-10">
                <a:latin typeface="Times New Roman"/>
                <a:cs typeface="Times New Roman"/>
              </a:rPr>
              <a:t>to despatch. And </a:t>
            </a:r>
            <a:r>
              <a:rPr dirty="0" sz="1450" spc="-30">
                <a:latin typeface="Times New Roman"/>
                <a:cs typeface="Times New Roman"/>
              </a:rPr>
              <a:t>now, </a:t>
            </a:r>
            <a:r>
              <a:rPr dirty="0" sz="1450" spc="-10">
                <a:latin typeface="Times New Roman"/>
                <a:cs typeface="Times New Roman"/>
              </a:rPr>
              <a:t>Greensheve,” </a:t>
            </a:r>
            <a:r>
              <a:rPr dirty="0" sz="1450" spc="-5">
                <a:latin typeface="Times New Roman"/>
                <a:cs typeface="Times New Roman"/>
              </a:rPr>
              <a:t>he </a:t>
            </a:r>
            <a:r>
              <a:rPr dirty="0" sz="1450" spc="-10">
                <a:latin typeface="Times New Roman"/>
                <a:cs typeface="Times New Roman"/>
              </a:rPr>
              <a:t>continued, as soon as Capper had  departed, “let thou and </a:t>
            </a:r>
            <a:r>
              <a:rPr dirty="0" sz="1450" spc="-5">
                <a:latin typeface="Times New Roman"/>
                <a:cs typeface="Times New Roman"/>
              </a:rPr>
              <a:t>I go </a:t>
            </a:r>
            <a:r>
              <a:rPr dirty="0" sz="1450" spc="-10">
                <a:latin typeface="Times New Roman"/>
                <a:cs typeface="Times New Roman"/>
              </a:rPr>
              <a:t>round about the garden in </a:t>
            </a:r>
            <a:r>
              <a:rPr dirty="0" sz="1450" spc="-5">
                <a:latin typeface="Times New Roman"/>
                <a:cs typeface="Times New Roman"/>
              </a:rPr>
              <a:t>a </a:t>
            </a:r>
            <a:r>
              <a:rPr dirty="0" sz="1450" spc="-10">
                <a:latin typeface="Times New Roman"/>
                <a:cs typeface="Times New Roman"/>
              </a:rPr>
              <a:t>wide circuit. </a:t>
            </a:r>
            <a:r>
              <a:rPr dirty="0" sz="1450" spc="-5">
                <a:latin typeface="Times New Roman"/>
                <a:cs typeface="Times New Roman"/>
              </a:rPr>
              <a:t>I </a:t>
            </a:r>
            <a:r>
              <a:rPr dirty="0" sz="1450" spc="-10">
                <a:latin typeface="Times New Roman"/>
                <a:cs typeface="Times New Roman"/>
              </a:rPr>
              <a:t>would  fain see whether thine eyes betrayed</a:t>
            </a:r>
            <a:r>
              <a:rPr dirty="0" sz="1450" spc="20">
                <a:latin typeface="Times New Roman"/>
                <a:cs typeface="Times New Roman"/>
              </a:rPr>
              <a:t> </a:t>
            </a:r>
            <a:r>
              <a:rPr dirty="0" sz="1450" spc="-10">
                <a:latin typeface="Times New Roman"/>
                <a:cs typeface="Times New Roman"/>
              </a:rPr>
              <a:t>thee.”</a:t>
            </a:r>
            <a:endParaRPr sz="1450">
              <a:latin typeface="Times New Roman"/>
              <a:cs typeface="Times New Roman"/>
            </a:endParaRPr>
          </a:p>
          <a:p>
            <a:pPr algn="just" marL="12700" marR="6350">
              <a:lnSpc>
                <a:spcPts val="1730"/>
              </a:lnSpc>
              <a:spcBef>
                <a:spcPts val="560"/>
              </a:spcBef>
            </a:pPr>
            <a:r>
              <a:rPr dirty="0" sz="1450" spc="-10">
                <a:latin typeface="Times New Roman"/>
                <a:cs typeface="Times New Roman"/>
              </a:rPr>
              <a:t>Keeping well outwards from the wall, and profiting </a:t>
            </a:r>
            <a:r>
              <a:rPr dirty="0" sz="1450" spc="-5">
                <a:latin typeface="Times New Roman"/>
                <a:cs typeface="Times New Roman"/>
              </a:rPr>
              <a:t>by </a:t>
            </a:r>
            <a:r>
              <a:rPr dirty="0" sz="1450" spc="-10">
                <a:latin typeface="Times New Roman"/>
                <a:cs typeface="Times New Roman"/>
              </a:rPr>
              <a:t>every height and  </a:t>
            </a:r>
            <a:r>
              <a:rPr dirty="0" sz="1450" spc="-20">
                <a:latin typeface="Times New Roman"/>
                <a:cs typeface="Times New Roman"/>
              </a:rPr>
              <a:t>hollow, </a:t>
            </a:r>
            <a:r>
              <a:rPr dirty="0" sz="1450" spc="-10">
                <a:latin typeface="Times New Roman"/>
                <a:cs typeface="Times New Roman"/>
              </a:rPr>
              <a:t>they passed about two sides, beholding nothing. On the third side the  garden wall was built close </a:t>
            </a:r>
            <a:r>
              <a:rPr dirty="0" sz="1450" spc="-5">
                <a:latin typeface="Times New Roman"/>
                <a:cs typeface="Times New Roman"/>
              </a:rPr>
              <a:t>upon </a:t>
            </a:r>
            <a:r>
              <a:rPr dirty="0" sz="1450" spc="-10">
                <a:latin typeface="Times New Roman"/>
                <a:cs typeface="Times New Roman"/>
              </a:rPr>
              <a:t>the beach, and to preserve the distance  necessary to their purpose, they had to </a:t>
            </a:r>
            <a:r>
              <a:rPr dirty="0" sz="1450" spc="-5">
                <a:latin typeface="Times New Roman"/>
                <a:cs typeface="Times New Roman"/>
              </a:rPr>
              <a:t>go </a:t>
            </a:r>
            <a:r>
              <a:rPr dirty="0" sz="1450" spc="-10">
                <a:latin typeface="Times New Roman"/>
                <a:cs typeface="Times New Roman"/>
              </a:rPr>
              <a:t>some way down </a:t>
            </a:r>
            <a:r>
              <a:rPr dirty="0" sz="1450" spc="-5">
                <a:latin typeface="Times New Roman"/>
                <a:cs typeface="Times New Roman"/>
              </a:rPr>
              <a:t>upon </a:t>
            </a:r>
            <a:r>
              <a:rPr dirty="0" sz="1450" spc="-10">
                <a:latin typeface="Times New Roman"/>
                <a:cs typeface="Times New Roman"/>
              </a:rPr>
              <a:t>the sands.  Although the tide was still pretty far </a:t>
            </a:r>
            <a:r>
              <a:rPr dirty="0" sz="1450" spc="-5">
                <a:latin typeface="Times New Roman"/>
                <a:cs typeface="Times New Roman"/>
              </a:rPr>
              <a:t>out, </a:t>
            </a:r>
            <a:r>
              <a:rPr dirty="0" sz="1450" spc="-10">
                <a:latin typeface="Times New Roman"/>
                <a:cs typeface="Times New Roman"/>
              </a:rPr>
              <a:t>the surf was so </a:t>
            </a:r>
            <a:r>
              <a:rPr dirty="0" sz="1450" spc="-5">
                <a:latin typeface="Times New Roman"/>
                <a:cs typeface="Times New Roman"/>
              </a:rPr>
              <a:t>high, </a:t>
            </a:r>
            <a:r>
              <a:rPr dirty="0" sz="1450" spc="-10">
                <a:latin typeface="Times New Roman"/>
                <a:cs typeface="Times New Roman"/>
              </a:rPr>
              <a:t>and the sands so  flat, that at each breaker </a:t>
            </a:r>
            <a:r>
              <a:rPr dirty="0" sz="1450" spc="-5">
                <a:latin typeface="Times New Roman"/>
                <a:cs typeface="Times New Roman"/>
              </a:rPr>
              <a:t>a </a:t>
            </a:r>
            <a:r>
              <a:rPr dirty="0" sz="1450" spc="-10">
                <a:latin typeface="Times New Roman"/>
                <a:cs typeface="Times New Roman"/>
              </a:rPr>
              <a:t>great sheet </a:t>
            </a:r>
            <a:r>
              <a:rPr dirty="0" sz="1450" spc="-5">
                <a:latin typeface="Times New Roman"/>
                <a:cs typeface="Times New Roman"/>
              </a:rPr>
              <a:t>of </a:t>
            </a:r>
            <a:r>
              <a:rPr dirty="0" sz="1450" spc="-10">
                <a:latin typeface="Times New Roman"/>
                <a:cs typeface="Times New Roman"/>
              </a:rPr>
              <a:t>froth and water came careering over  the expanse, and Dick and Greensheve made this part </a:t>
            </a:r>
            <a:r>
              <a:rPr dirty="0" sz="1450" spc="-5">
                <a:latin typeface="Times New Roman"/>
                <a:cs typeface="Times New Roman"/>
              </a:rPr>
              <a:t>of </a:t>
            </a:r>
            <a:r>
              <a:rPr dirty="0" sz="1450" spc="-10">
                <a:latin typeface="Times New Roman"/>
                <a:cs typeface="Times New Roman"/>
              </a:rPr>
              <a:t>their inspection  wading, now to the ankles, and now as deep as to the knees, in the salt and icy  waters </a:t>
            </a:r>
            <a:r>
              <a:rPr dirty="0" sz="1450" spc="-5">
                <a:latin typeface="Times New Roman"/>
                <a:cs typeface="Times New Roman"/>
              </a:rPr>
              <a:t>of </a:t>
            </a:r>
            <a:r>
              <a:rPr dirty="0" sz="1450" spc="-10">
                <a:latin typeface="Times New Roman"/>
                <a:cs typeface="Times New Roman"/>
              </a:rPr>
              <a:t>the German</a:t>
            </a:r>
            <a:r>
              <a:rPr dirty="0" sz="1450">
                <a:latin typeface="Times New Roman"/>
                <a:cs typeface="Times New Roman"/>
              </a:rPr>
              <a:t> </a:t>
            </a:r>
            <a:r>
              <a:rPr dirty="0" sz="1450" spc="-10">
                <a:latin typeface="Times New Roman"/>
                <a:cs typeface="Times New Roman"/>
              </a:rPr>
              <a:t>Ocean.</a:t>
            </a:r>
            <a:endParaRPr sz="1450">
              <a:latin typeface="Times New Roman"/>
              <a:cs typeface="Times New Roman"/>
            </a:endParaRPr>
          </a:p>
          <a:p>
            <a:pPr algn="just" marL="12700" marR="7620">
              <a:lnSpc>
                <a:spcPts val="1730"/>
              </a:lnSpc>
              <a:spcBef>
                <a:spcPts val="565"/>
              </a:spcBef>
            </a:pPr>
            <a:r>
              <a:rPr dirty="0" sz="1450" spc="-20">
                <a:latin typeface="Times New Roman"/>
                <a:cs typeface="Times New Roman"/>
              </a:rPr>
              <a:t>Suddenly, </a:t>
            </a:r>
            <a:r>
              <a:rPr dirty="0" sz="1450" spc="-10">
                <a:latin typeface="Times New Roman"/>
                <a:cs typeface="Times New Roman"/>
              </a:rPr>
              <a:t>against the comparative whiteness </a:t>
            </a:r>
            <a:r>
              <a:rPr dirty="0" sz="1450" spc="-5">
                <a:latin typeface="Times New Roman"/>
                <a:cs typeface="Times New Roman"/>
              </a:rPr>
              <a:t>of </a:t>
            </a:r>
            <a:r>
              <a:rPr dirty="0" sz="1450" spc="-10">
                <a:latin typeface="Times New Roman"/>
                <a:cs typeface="Times New Roman"/>
              </a:rPr>
              <a:t>the garden wall, the figure </a:t>
            </a:r>
            <a:r>
              <a:rPr dirty="0" sz="1450" spc="-5">
                <a:latin typeface="Times New Roman"/>
                <a:cs typeface="Times New Roman"/>
              </a:rPr>
              <a:t>of a  </a:t>
            </a:r>
            <a:r>
              <a:rPr dirty="0" sz="1450" spc="-10">
                <a:latin typeface="Times New Roman"/>
                <a:cs typeface="Times New Roman"/>
              </a:rPr>
              <a:t>man was seen, like </a:t>
            </a:r>
            <a:r>
              <a:rPr dirty="0" sz="1450" spc="-5">
                <a:latin typeface="Times New Roman"/>
                <a:cs typeface="Times New Roman"/>
              </a:rPr>
              <a:t>a </a:t>
            </a:r>
            <a:r>
              <a:rPr dirty="0" sz="1450" spc="-10">
                <a:latin typeface="Times New Roman"/>
                <a:cs typeface="Times New Roman"/>
              </a:rPr>
              <a:t>faint Chinese </a:t>
            </a:r>
            <a:r>
              <a:rPr dirty="0" sz="1450" spc="-20">
                <a:latin typeface="Times New Roman"/>
                <a:cs typeface="Times New Roman"/>
              </a:rPr>
              <a:t>shadow, </a:t>
            </a:r>
            <a:r>
              <a:rPr dirty="0" sz="1450" spc="-10">
                <a:latin typeface="Times New Roman"/>
                <a:cs typeface="Times New Roman"/>
              </a:rPr>
              <a:t>violently signalling with both  arms.</a:t>
            </a:r>
            <a:r>
              <a:rPr dirty="0" sz="1450" spc="145">
                <a:latin typeface="Times New Roman"/>
                <a:cs typeface="Times New Roman"/>
              </a:rPr>
              <a:t> </a:t>
            </a:r>
            <a:r>
              <a:rPr dirty="0" sz="1450" spc="-10">
                <a:latin typeface="Times New Roman"/>
                <a:cs typeface="Times New Roman"/>
              </a:rPr>
              <a:t>As</a:t>
            </a:r>
            <a:r>
              <a:rPr dirty="0" sz="1450" spc="170">
                <a:latin typeface="Times New Roman"/>
                <a:cs typeface="Times New Roman"/>
              </a:rPr>
              <a:t> </a:t>
            </a:r>
            <a:r>
              <a:rPr dirty="0" sz="1450" spc="-5">
                <a:latin typeface="Times New Roman"/>
                <a:cs typeface="Times New Roman"/>
              </a:rPr>
              <a:t>he</a:t>
            </a:r>
            <a:r>
              <a:rPr dirty="0" sz="1450" spc="170">
                <a:latin typeface="Times New Roman"/>
                <a:cs typeface="Times New Roman"/>
              </a:rPr>
              <a:t> </a:t>
            </a:r>
            <a:r>
              <a:rPr dirty="0" sz="1450" spc="-10">
                <a:latin typeface="Times New Roman"/>
                <a:cs typeface="Times New Roman"/>
              </a:rPr>
              <a:t>dropped</a:t>
            </a:r>
            <a:r>
              <a:rPr dirty="0" sz="1450" spc="175">
                <a:latin typeface="Times New Roman"/>
                <a:cs typeface="Times New Roman"/>
              </a:rPr>
              <a:t> </a:t>
            </a:r>
            <a:r>
              <a:rPr dirty="0" sz="1450" spc="-10">
                <a:latin typeface="Times New Roman"/>
                <a:cs typeface="Times New Roman"/>
              </a:rPr>
              <a:t>again</a:t>
            </a:r>
            <a:r>
              <a:rPr dirty="0" sz="1450" spc="170">
                <a:latin typeface="Times New Roman"/>
                <a:cs typeface="Times New Roman"/>
              </a:rPr>
              <a:t> </a:t>
            </a:r>
            <a:r>
              <a:rPr dirty="0" sz="1450" spc="-10">
                <a:latin typeface="Times New Roman"/>
                <a:cs typeface="Times New Roman"/>
              </a:rPr>
              <a:t>to</a:t>
            </a:r>
            <a:r>
              <a:rPr dirty="0" sz="1450" spc="170">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earth,</a:t>
            </a:r>
            <a:r>
              <a:rPr dirty="0" sz="1450" spc="170">
                <a:latin typeface="Times New Roman"/>
                <a:cs typeface="Times New Roman"/>
              </a:rPr>
              <a:t> </a:t>
            </a:r>
            <a:r>
              <a:rPr dirty="0" sz="1450" spc="-10">
                <a:latin typeface="Times New Roman"/>
                <a:cs typeface="Times New Roman"/>
              </a:rPr>
              <a:t>another</a:t>
            </a:r>
            <a:r>
              <a:rPr dirty="0" sz="1450" spc="170">
                <a:latin typeface="Times New Roman"/>
                <a:cs typeface="Times New Roman"/>
              </a:rPr>
              <a:t> </a:t>
            </a:r>
            <a:r>
              <a:rPr dirty="0" sz="1450" spc="-10">
                <a:latin typeface="Times New Roman"/>
                <a:cs typeface="Times New Roman"/>
              </a:rPr>
              <a:t>arose</a:t>
            </a:r>
            <a:r>
              <a:rPr dirty="0" sz="1450" spc="175">
                <a:latin typeface="Times New Roman"/>
                <a:cs typeface="Times New Roman"/>
              </a:rPr>
              <a:t> </a:t>
            </a:r>
            <a:r>
              <a:rPr dirty="0" sz="1450" spc="-5">
                <a:latin typeface="Times New Roman"/>
                <a:cs typeface="Times New Roman"/>
              </a:rPr>
              <a:t>a</a:t>
            </a:r>
            <a:r>
              <a:rPr dirty="0" sz="1450" spc="170">
                <a:latin typeface="Times New Roman"/>
                <a:cs typeface="Times New Roman"/>
              </a:rPr>
              <a:t> </a:t>
            </a:r>
            <a:r>
              <a:rPr dirty="0" sz="1450" spc="-10">
                <a:latin typeface="Times New Roman"/>
                <a:cs typeface="Times New Roman"/>
              </a:rPr>
              <a:t>little</a:t>
            </a:r>
            <a:r>
              <a:rPr dirty="0" sz="1450" spc="170">
                <a:latin typeface="Times New Roman"/>
                <a:cs typeface="Times New Roman"/>
              </a:rPr>
              <a:t> </a:t>
            </a:r>
            <a:r>
              <a:rPr dirty="0" sz="1450" spc="-10">
                <a:latin typeface="Times New Roman"/>
                <a:cs typeface="Times New Roman"/>
              </a:rPr>
              <a:t>farther</a:t>
            </a:r>
            <a:r>
              <a:rPr dirty="0" sz="1450" spc="175">
                <a:latin typeface="Times New Roman"/>
                <a:cs typeface="Times New Roman"/>
              </a:rPr>
              <a:t> </a:t>
            </a:r>
            <a:r>
              <a:rPr dirty="0" sz="1450" spc="-5">
                <a:latin typeface="Times New Roman"/>
                <a:cs typeface="Times New Roman"/>
              </a:rPr>
              <a:t>on</a:t>
            </a:r>
            <a:r>
              <a:rPr dirty="0" sz="1450" spc="17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9525">
              <a:lnSpc>
                <a:spcPts val="1730"/>
              </a:lnSpc>
              <a:spcBef>
                <a:spcPts val="155"/>
              </a:spcBef>
            </a:pPr>
            <a:r>
              <a:rPr dirty="0" sz="1450" spc="-10">
                <a:latin typeface="Times New Roman"/>
                <a:cs typeface="Times New Roman"/>
              </a:rPr>
              <a:t>repeated the same performance. And so, like </a:t>
            </a:r>
            <a:r>
              <a:rPr dirty="0" sz="1450" spc="-5">
                <a:latin typeface="Times New Roman"/>
                <a:cs typeface="Times New Roman"/>
              </a:rPr>
              <a:t>a </a:t>
            </a:r>
            <a:r>
              <a:rPr dirty="0" sz="1450" spc="-10">
                <a:latin typeface="Times New Roman"/>
                <a:cs typeface="Times New Roman"/>
              </a:rPr>
              <a:t>silent watch word, these  gesticulations made the round </a:t>
            </a:r>
            <a:r>
              <a:rPr dirty="0" sz="1450" spc="-5">
                <a:latin typeface="Times New Roman"/>
                <a:cs typeface="Times New Roman"/>
              </a:rPr>
              <a:t>of </a:t>
            </a:r>
            <a:r>
              <a:rPr dirty="0" sz="1450" spc="-10">
                <a:latin typeface="Times New Roman"/>
                <a:cs typeface="Times New Roman"/>
              </a:rPr>
              <a:t>the beleaguered</a:t>
            </a:r>
            <a:r>
              <a:rPr dirty="0" sz="1450" spc="30">
                <a:latin typeface="Times New Roman"/>
                <a:cs typeface="Times New Roman"/>
              </a:rPr>
              <a:t> </a:t>
            </a:r>
            <a:r>
              <a:rPr dirty="0" sz="1450" spc="-10">
                <a:latin typeface="Times New Roman"/>
                <a:cs typeface="Times New Roman"/>
              </a:rPr>
              <a:t>garden.</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“They keep </a:t>
            </a:r>
            <a:r>
              <a:rPr dirty="0" sz="1450" spc="-5">
                <a:latin typeface="Times New Roman"/>
                <a:cs typeface="Times New Roman"/>
              </a:rPr>
              <a:t>good </a:t>
            </a:r>
            <a:r>
              <a:rPr dirty="0" sz="1450" spc="-10">
                <a:latin typeface="Times New Roman"/>
                <a:cs typeface="Times New Roman"/>
              </a:rPr>
              <a:t>watch,” Dick whispered.</a:t>
            </a:r>
            <a:endParaRPr sz="1450">
              <a:latin typeface="Times New Roman"/>
              <a:cs typeface="Times New Roman"/>
            </a:endParaRPr>
          </a:p>
          <a:p>
            <a:pPr algn="just" marL="12700" marR="8890">
              <a:lnSpc>
                <a:spcPts val="1730"/>
              </a:lnSpc>
              <a:spcBef>
                <a:spcPts val="630"/>
              </a:spcBef>
            </a:pP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back to land, </a:t>
            </a:r>
            <a:r>
              <a:rPr dirty="0" sz="1450" spc="-5">
                <a:latin typeface="Times New Roman"/>
                <a:cs typeface="Times New Roman"/>
              </a:rPr>
              <a:t>good </a:t>
            </a:r>
            <a:r>
              <a:rPr dirty="0" sz="1450" spc="-15">
                <a:latin typeface="Times New Roman"/>
                <a:cs typeface="Times New Roman"/>
              </a:rPr>
              <a:t>master,” </a:t>
            </a:r>
            <a:r>
              <a:rPr dirty="0" sz="1450" spc="-10">
                <a:latin typeface="Times New Roman"/>
                <a:cs typeface="Times New Roman"/>
              </a:rPr>
              <a:t>answered Greensheve. </a:t>
            </a:r>
            <a:r>
              <a:rPr dirty="0" sz="1450" spc="-50">
                <a:latin typeface="Times New Roman"/>
                <a:cs typeface="Times New Roman"/>
              </a:rPr>
              <a:t>“We </a:t>
            </a:r>
            <a:r>
              <a:rPr dirty="0" sz="1450" spc="-10">
                <a:latin typeface="Times New Roman"/>
                <a:cs typeface="Times New Roman"/>
              </a:rPr>
              <a:t>stand here too  open; </a:t>
            </a:r>
            <a:r>
              <a:rPr dirty="0" sz="1450" spc="-20">
                <a:latin typeface="Times New Roman"/>
                <a:cs typeface="Times New Roman"/>
              </a:rPr>
              <a:t>for, </a:t>
            </a:r>
            <a:r>
              <a:rPr dirty="0" sz="1450" spc="-10">
                <a:latin typeface="Times New Roman"/>
                <a:cs typeface="Times New Roman"/>
              </a:rPr>
              <a:t>look ye, when the seas break heavy and white </a:t>
            </a:r>
            <a:r>
              <a:rPr dirty="0" sz="1450" spc="-5">
                <a:latin typeface="Times New Roman"/>
                <a:cs typeface="Times New Roman"/>
              </a:rPr>
              <a:t>out </a:t>
            </a:r>
            <a:r>
              <a:rPr dirty="0" sz="1450" spc="-10">
                <a:latin typeface="Times New Roman"/>
                <a:cs typeface="Times New Roman"/>
              </a:rPr>
              <a:t>there behind us,  they shall see </a:t>
            </a:r>
            <a:r>
              <a:rPr dirty="0" sz="1450" spc="-5">
                <a:latin typeface="Times New Roman"/>
                <a:cs typeface="Times New Roman"/>
              </a:rPr>
              <a:t>us </a:t>
            </a:r>
            <a:r>
              <a:rPr dirty="0" sz="1450" spc="-10">
                <a:latin typeface="Times New Roman"/>
                <a:cs typeface="Times New Roman"/>
              </a:rPr>
              <a:t>plainly against the</a:t>
            </a:r>
            <a:r>
              <a:rPr dirty="0" sz="1450" spc="20">
                <a:latin typeface="Times New Roman"/>
                <a:cs typeface="Times New Roman"/>
              </a:rPr>
              <a:t> </a:t>
            </a:r>
            <a:r>
              <a:rPr dirty="0" sz="1450" spc="-10">
                <a:latin typeface="Times New Roman"/>
                <a:cs typeface="Times New Roman"/>
              </a:rPr>
              <a:t>foam.”</a:t>
            </a:r>
            <a:endParaRPr sz="1450">
              <a:latin typeface="Times New Roman"/>
              <a:cs typeface="Times New Roman"/>
            </a:endParaRPr>
          </a:p>
          <a:p>
            <a:pPr algn="just" marL="12700">
              <a:lnSpc>
                <a:spcPct val="100000"/>
              </a:lnSpc>
              <a:spcBef>
                <a:spcPts val="509"/>
              </a:spcBef>
            </a:pPr>
            <a:r>
              <a:rPr dirty="0" sz="1450" spc="-60">
                <a:latin typeface="Times New Roman"/>
                <a:cs typeface="Times New Roman"/>
              </a:rPr>
              <a:t>“Ye </a:t>
            </a:r>
            <a:r>
              <a:rPr dirty="0" sz="1450" spc="-10">
                <a:latin typeface="Times New Roman"/>
                <a:cs typeface="Times New Roman"/>
              </a:rPr>
              <a:t>speak sooth,” returned Dick. “Ashore with us, right</a:t>
            </a:r>
            <a:r>
              <a:rPr dirty="0" sz="1450" spc="114">
                <a:latin typeface="Times New Roman"/>
                <a:cs typeface="Times New Roman"/>
              </a:rPr>
              <a:t> </a:t>
            </a:r>
            <a:r>
              <a:rPr dirty="0" sz="1450" spc="-20">
                <a:latin typeface="Times New Roman"/>
                <a:cs typeface="Times New Roman"/>
              </a:rPr>
              <a:t>speedily.”</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50">
              <a:latin typeface="Times New Roman"/>
              <a:cs typeface="Times New Roman"/>
            </a:endParaRPr>
          </a:p>
          <a:p>
            <a:pPr algn="ctr">
              <a:lnSpc>
                <a:spcPct val="100000"/>
              </a:lnSpc>
            </a:pPr>
            <a:r>
              <a:rPr dirty="0" sz="1450" spc="-15" b="1">
                <a:latin typeface="Times New Roman"/>
                <a:cs typeface="Times New Roman"/>
              </a:rPr>
              <a:t>CHAPTER </a:t>
            </a:r>
            <a:r>
              <a:rPr dirty="0" sz="1450" spc="-10" b="1">
                <a:latin typeface="Times New Roman"/>
                <a:cs typeface="Times New Roman"/>
              </a:rPr>
              <a:t>II—A </a:t>
            </a:r>
            <a:r>
              <a:rPr dirty="0" sz="1450" spc="-15" b="1">
                <a:latin typeface="Times New Roman"/>
                <a:cs typeface="Times New Roman"/>
              </a:rPr>
              <a:t>SKIRMISH </a:t>
            </a:r>
            <a:r>
              <a:rPr dirty="0" sz="1450" spc="-10" b="1">
                <a:latin typeface="Times New Roman"/>
                <a:cs typeface="Times New Roman"/>
              </a:rPr>
              <a:t>IN THE</a:t>
            </a:r>
            <a:r>
              <a:rPr dirty="0" sz="1450" spc="-60" b="1">
                <a:latin typeface="Times New Roman"/>
                <a:cs typeface="Times New Roman"/>
              </a:rPr>
              <a:t> </a:t>
            </a:r>
            <a:r>
              <a:rPr dirty="0" sz="1450" spc="-15" b="1">
                <a:latin typeface="Times New Roman"/>
                <a:cs typeface="Times New Roman"/>
              </a:rPr>
              <a:t>DARK</a:t>
            </a:r>
            <a:endParaRPr sz="1450">
              <a:latin typeface="Times New Roman"/>
              <a:cs typeface="Times New Roman"/>
            </a:endParaRPr>
          </a:p>
          <a:p>
            <a:pPr>
              <a:lnSpc>
                <a:spcPct val="100000"/>
              </a:lnSpc>
              <a:spcBef>
                <a:spcPts val="5"/>
              </a:spcBef>
            </a:pPr>
            <a:endParaRPr sz="2050">
              <a:latin typeface="Times New Roman"/>
              <a:cs typeface="Times New Roman"/>
            </a:endParaRPr>
          </a:p>
          <a:p>
            <a:pPr algn="just" marL="12700" marR="10160">
              <a:lnSpc>
                <a:spcPts val="1730"/>
              </a:lnSpc>
            </a:pPr>
            <a:r>
              <a:rPr dirty="0" sz="1450" spc="-10">
                <a:latin typeface="Times New Roman"/>
                <a:cs typeface="Times New Roman"/>
              </a:rPr>
              <a:t>Thoroughly drenched and chilled, the two adventurers returned to their  position in the</a:t>
            </a:r>
            <a:r>
              <a:rPr dirty="0" sz="1450">
                <a:latin typeface="Times New Roman"/>
                <a:cs typeface="Times New Roman"/>
              </a:rPr>
              <a:t> </a:t>
            </a:r>
            <a:r>
              <a:rPr dirty="0" sz="1450" spc="-10">
                <a:latin typeface="Times New Roman"/>
                <a:cs typeface="Times New Roman"/>
              </a:rPr>
              <a:t>gorse.</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“I pray Heaven that Capper make </a:t>
            </a:r>
            <a:r>
              <a:rPr dirty="0" sz="1450" spc="-5">
                <a:latin typeface="Times New Roman"/>
                <a:cs typeface="Times New Roman"/>
              </a:rPr>
              <a:t>good </a:t>
            </a:r>
            <a:r>
              <a:rPr dirty="0" sz="1450" spc="-10">
                <a:latin typeface="Times New Roman"/>
                <a:cs typeface="Times New Roman"/>
              </a:rPr>
              <a:t>speed!” said Dick. “I vow </a:t>
            </a:r>
            <a:r>
              <a:rPr dirty="0" sz="1450" spc="-5">
                <a:latin typeface="Times New Roman"/>
                <a:cs typeface="Times New Roman"/>
              </a:rPr>
              <a:t>a </a:t>
            </a:r>
            <a:r>
              <a:rPr dirty="0" sz="1450" spc="-10">
                <a:latin typeface="Times New Roman"/>
                <a:cs typeface="Times New Roman"/>
              </a:rPr>
              <a:t>candle to  St. Mary </a:t>
            </a:r>
            <a:r>
              <a:rPr dirty="0" sz="1450" spc="-5">
                <a:latin typeface="Times New Roman"/>
                <a:cs typeface="Times New Roman"/>
              </a:rPr>
              <a:t>of </a:t>
            </a:r>
            <a:r>
              <a:rPr dirty="0" sz="1450" spc="-10">
                <a:latin typeface="Times New Roman"/>
                <a:cs typeface="Times New Roman"/>
              </a:rPr>
              <a:t>Shoreby if </a:t>
            </a:r>
            <a:r>
              <a:rPr dirty="0" sz="1450" spc="-5">
                <a:latin typeface="Times New Roman"/>
                <a:cs typeface="Times New Roman"/>
              </a:rPr>
              <a:t>he </a:t>
            </a:r>
            <a:r>
              <a:rPr dirty="0" sz="1450" spc="-10">
                <a:latin typeface="Times New Roman"/>
                <a:cs typeface="Times New Roman"/>
              </a:rPr>
              <a:t>come before the</a:t>
            </a:r>
            <a:r>
              <a:rPr dirty="0" sz="1450" spc="25">
                <a:latin typeface="Times New Roman"/>
                <a:cs typeface="Times New Roman"/>
              </a:rPr>
              <a:t> </a:t>
            </a:r>
            <a:r>
              <a:rPr dirty="0" sz="1450" spc="-10">
                <a:latin typeface="Times New Roman"/>
                <a:cs typeface="Times New Roman"/>
              </a:rPr>
              <a:t>hour!”</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“Y’ are in </a:t>
            </a:r>
            <a:r>
              <a:rPr dirty="0" sz="1450" spc="-5">
                <a:latin typeface="Times New Roman"/>
                <a:cs typeface="Times New Roman"/>
              </a:rPr>
              <a:t>a </a:t>
            </a:r>
            <a:r>
              <a:rPr dirty="0" sz="1450" spc="-25">
                <a:latin typeface="Times New Roman"/>
                <a:cs typeface="Times New Roman"/>
              </a:rPr>
              <a:t>hurry, </a:t>
            </a:r>
            <a:r>
              <a:rPr dirty="0" sz="1450" spc="-10">
                <a:latin typeface="Times New Roman"/>
                <a:cs typeface="Times New Roman"/>
              </a:rPr>
              <a:t>Master Dick?” asked</a:t>
            </a:r>
            <a:r>
              <a:rPr dirty="0" sz="1450" spc="-65">
                <a:latin typeface="Times New Roman"/>
                <a:cs typeface="Times New Roman"/>
              </a:rPr>
              <a:t> </a:t>
            </a:r>
            <a:r>
              <a:rPr dirty="0" sz="1450" spc="-10">
                <a:latin typeface="Times New Roman"/>
                <a:cs typeface="Times New Roman"/>
              </a:rPr>
              <a:t>Greensheve.</a:t>
            </a:r>
            <a:endParaRPr sz="1450">
              <a:latin typeface="Times New Roman"/>
              <a:cs typeface="Times New Roman"/>
            </a:endParaRPr>
          </a:p>
          <a:p>
            <a:pPr algn="just" marL="12700" marR="5080">
              <a:lnSpc>
                <a:spcPts val="1730"/>
              </a:lnSpc>
              <a:spcBef>
                <a:spcPts val="630"/>
              </a:spcBef>
            </a:pPr>
            <a:r>
              <a:rPr dirty="0" sz="1450" spc="-65">
                <a:latin typeface="Times New Roman"/>
                <a:cs typeface="Times New Roman"/>
              </a:rPr>
              <a:t>“Ay, </a:t>
            </a:r>
            <a:r>
              <a:rPr dirty="0" sz="1450" spc="-5">
                <a:latin typeface="Times New Roman"/>
                <a:cs typeface="Times New Roman"/>
              </a:rPr>
              <a:t>good </a:t>
            </a:r>
            <a:r>
              <a:rPr dirty="0" sz="1450" spc="-20">
                <a:latin typeface="Times New Roman"/>
                <a:cs typeface="Times New Roman"/>
              </a:rPr>
              <a:t>fellow,” </a:t>
            </a:r>
            <a:r>
              <a:rPr dirty="0" sz="1450" spc="-10">
                <a:latin typeface="Times New Roman"/>
                <a:cs typeface="Times New Roman"/>
              </a:rPr>
              <a:t>answered Dick; “for in that house lieth my </a:t>
            </a:r>
            <a:r>
              <a:rPr dirty="0" sz="1450" spc="-25">
                <a:latin typeface="Times New Roman"/>
                <a:cs typeface="Times New Roman"/>
              </a:rPr>
              <a:t>lady,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love, and who should these </a:t>
            </a:r>
            <a:r>
              <a:rPr dirty="0" sz="1450" spc="-5">
                <a:latin typeface="Times New Roman"/>
                <a:cs typeface="Times New Roman"/>
              </a:rPr>
              <a:t>be </a:t>
            </a:r>
            <a:r>
              <a:rPr dirty="0" sz="1450" spc="-10">
                <a:latin typeface="Times New Roman"/>
                <a:cs typeface="Times New Roman"/>
              </a:rPr>
              <a:t>that lie about her secretly </a:t>
            </a:r>
            <a:r>
              <a:rPr dirty="0" sz="1450" spc="-5">
                <a:latin typeface="Times New Roman"/>
                <a:cs typeface="Times New Roman"/>
              </a:rPr>
              <a:t>by </a:t>
            </a:r>
            <a:r>
              <a:rPr dirty="0" sz="1450" spc="-10">
                <a:latin typeface="Times New Roman"/>
                <a:cs typeface="Times New Roman"/>
              </a:rPr>
              <a:t>night? Unfriends,  for sure!”</a:t>
            </a:r>
            <a:endParaRPr sz="1450">
              <a:latin typeface="Times New Roman"/>
              <a:cs typeface="Times New Roman"/>
            </a:endParaRPr>
          </a:p>
          <a:p>
            <a:pPr algn="just" marL="12700" marR="5080">
              <a:lnSpc>
                <a:spcPts val="1730"/>
              </a:lnSpc>
              <a:spcBef>
                <a:spcPts val="570"/>
              </a:spcBef>
            </a:pPr>
            <a:r>
              <a:rPr dirty="0" sz="1450" spc="-25">
                <a:latin typeface="Times New Roman"/>
                <a:cs typeface="Times New Roman"/>
              </a:rPr>
              <a:t>“Well,” </a:t>
            </a:r>
            <a:r>
              <a:rPr dirty="0" sz="1450" spc="-10">
                <a:latin typeface="Times New Roman"/>
                <a:cs typeface="Times New Roman"/>
              </a:rPr>
              <a:t>returned Greensheve, “an John come </a:t>
            </a:r>
            <a:r>
              <a:rPr dirty="0" sz="1450" spc="-20">
                <a:latin typeface="Times New Roman"/>
                <a:cs typeface="Times New Roman"/>
              </a:rPr>
              <a:t>speedily, </a:t>
            </a:r>
            <a:r>
              <a:rPr dirty="0" sz="1450" spc="-10">
                <a:latin typeface="Times New Roman"/>
                <a:cs typeface="Times New Roman"/>
              </a:rPr>
              <a:t>we shall give </a:t>
            </a:r>
            <a:r>
              <a:rPr dirty="0" sz="1450" spc="-5">
                <a:latin typeface="Times New Roman"/>
                <a:cs typeface="Times New Roman"/>
              </a:rPr>
              <a:t>a good  </a:t>
            </a:r>
            <a:r>
              <a:rPr dirty="0" sz="1450" spc="-10">
                <a:latin typeface="Times New Roman"/>
                <a:cs typeface="Times New Roman"/>
              </a:rPr>
              <a:t>account </a:t>
            </a:r>
            <a:r>
              <a:rPr dirty="0" sz="1450" spc="-5">
                <a:latin typeface="Times New Roman"/>
                <a:cs typeface="Times New Roman"/>
              </a:rPr>
              <a:t>of </a:t>
            </a:r>
            <a:r>
              <a:rPr dirty="0" sz="1450" spc="-10">
                <a:latin typeface="Times New Roman"/>
                <a:cs typeface="Times New Roman"/>
              </a:rPr>
              <a:t>them. They are </a:t>
            </a:r>
            <a:r>
              <a:rPr dirty="0" sz="1450" spc="-5">
                <a:latin typeface="Times New Roman"/>
                <a:cs typeface="Times New Roman"/>
              </a:rPr>
              <a:t>not </a:t>
            </a:r>
            <a:r>
              <a:rPr dirty="0" sz="1450" spc="-10">
                <a:latin typeface="Times New Roman"/>
                <a:cs typeface="Times New Roman"/>
              </a:rPr>
              <a:t>two score at the outside—I judge so </a:t>
            </a:r>
            <a:r>
              <a:rPr dirty="0" sz="1450" spc="-5">
                <a:latin typeface="Times New Roman"/>
                <a:cs typeface="Times New Roman"/>
              </a:rPr>
              <a:t>by </a:t>
            </a:r>
            <a:r>
              <a:rPr dirty="0" sz="1450" spc="-10">
                <a:latin typeface="Times New Roman"/>
                <a:cs typeface="Times New Roman"/>
              </a:rPr>
              <a:t>the  spacing </a:t>
            </a:r>
            <a:r>
              <a:rPr dirty="0" sz="1450" spc="-5">
                <a:latin typeface="Times New Roman"/>
                <a:cs typeface="Times New Roman"/>
              </a:rPr>
              <a:t>of </a:t>
            </a:r>
            <a:r>
              <a:rPr dirty="0" sz="1450" spc="-10">
                <a:latin typeface="Times New Roman"/>
                <a:cs typeface="Times New Roman"/>
              </a:rPr>
              <a:t>their sentries—and, taken where they are, lying so </a:t>
            </a:r>
            <a:r>
              <a:rPr dirty="0" sz="1450" spc="-25">
                <a:latin typeface="Times New Roman"/>
                <a:cs typeface="Times New Roman"/>
              </a:rPr>
              <a:t>widely, </a:t>
            </a:r>
            <a:r>
              <a:rPr dirty="0" sz="1450" spc="-5">
                <a:latin typeface="Times New Roman"/>
                <a:cs typeface="Times New Roman"/>
              </a:rPr>
              <a:t>one  </a:t>
            </a:r>
            <a:r>
              <a:rPr dirty="0" sz="1450" spc="-10">
                <a:latin typeface="Times New Roman"/>
                <a:cs typeface="Times New Roman"/>
              </a:rPr>
              <a:t>score would scatter them like sparrows. And yet, Master Dick, an she </a:t>
            </a:r>
            <a:r>
              <a:rPr dirty="0" sz="1450" spc="-5">
                <a:latin typeface="Times New Roman"/>
                <a:cs typeface="Times New Roman"/>
              </a:rPr>
              <a:t>be </a:t>
            </a:r>
            <a:r>
              <a:rPr dirty="0" sz="1450" spc="-10">
                <a:latin typeface="Times New Roman"/>
                <a:cs typeface="Times New Roman"/>
              </a:rPr>
              <a:t>in Sir  </a:t>
            </a:r>
            <a:r>
              <a:rPr dirty="0" sz="1450" spc="-20">
                <a:latin typeface="Times New Roman"/>
                <a:cs typeface="Times New Roman"/>
              </a:rPr>
              <a:t>Daniel’s </a:t>
            </a:r>
            <a:r>
              <a:rPr dirty="0" sz="1450" spc="-10">
                <a:latin typeface="Times New Roman"/>
                <a:cs typeface="Times New Roman"/>
              </a:rPr>
              <a:t>power </a:t>
            </a:r>
            <a:r>
              <a:rPr dirty="0" sz="1450" spc="-20">
                <a:latin typeface="Times New Roman"/>
                <a:cs typeface="Times New Roman"/>
              </a:rPr>
              <a:t>already, </a:t>
            </a:r>
            <a:r>
              <a:rPr dirty="0" sz="1450" spc="-10">
                <a:latin typeface="Times New Roman"/>
                <a:cs typeface="Times New Roman"/>
              </a:rPr>
              <a:t>it will little </a:t>
            </a:r>
            <a:r>
              <a:rPr dirty="0" sz="1450" spc="-5">
                <a:latin typeface="Times New Roman"/>
                <a:cs typeface="Times New Roman"/>
              </a:rPr>
              <a:t>hurt </a:t>
            </a:r>
            <a:r>
              <a:rPr dirty="0" sz="1450" spc="-10">
                <a:latin typeface="Times New Roman"/>
                <a:cs typeface="Times New Roman"/>
              </a:rPr>
              <a:t>that she should change into another’s.  Who should these</a:t>
            </a:r>
            <a:r>
              <a:rPr dirty="0" sz="1450">
                <a:latin typeface="Times New Roman"/>
                <a:cs typeface="Times New Roman"/>
              </a:rPr>
              <a:t> </a:t>
            </a:r>
            <a:r>
              <a:rPr dirty="0" sz="1450" spc="-10">
                <a:latin typeface="Times New Roman"/>
                <a:cs typeface="Times New Roman"/>
              </a:rPr>
              <a:t>be?”</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“I </a:t>
            </a:r>
            <a:r>
              <a:rPr dirty="0" sz="1450" spc="-5">
                <a:latin typeface="Times New Roman"/>
                <a:cs typeface="Times New Roman"/>
              </a:rPr>
              <a:t>do </a:t>
            </a:r>
            <a:r>
              <a:rPr dirty="0" sz="1450" spc="-10">
                <a:latin typeface="Times New Roman"/>
                <a:cs typeface="Times New Roman"/>
              </a:rPr>
              <a:t>suspect the Lord </a:t>
            </a:r>
            <a:r>
              <a:rPr dirty="0" sz="1450" spc="-5">
                <a:latin typeface="Times New Roman"/>
                <a:cs typeface="Times New Roman"/>
              </a:rPr>
              <a:t>of </a:t>
            </a:r>
            <a:r>
              <a:rPr dirty="0" sz="1450" spc="-20">
                <a:latin typeface="Times New Roman"/>
                <a:cs typeface="Times New Roman"/>
              </a:rPr>
              <a:t>Shoreby,” </a:t>
            </a:r>
            <a:r>
              <a:rPr dirty="0" sz="1450" spc="-10">
                <a:latin typeface="Times New Roman"/>
                <a:cs typeface="Times New Roman"/>
              </a:rPr>
              <a:t>Dick replied. “When came</a:t>
            </a:r>
            <a:r>
              <a:rPr dirty="0" sz="1450" spc="70">
                <a:latin typeface="Times New Roman"/>
                <a:cs typeface="Times New Roman"/>
              </a:rPr>
              <a:t> </a:t>
            </a:r>
            <a:r>
              <a:rPr dirty="0" sz="1450" spc="-10">
                <a:latin typeface="Times New Roman"/>
                <a:cs typeface="Times New Roman"/>
              </a:rPr>
              <a:t>they?”</a:t>
            </a:r>
            <a:endParaRPr sz="1450">
              <a:latin typeface="Times New Roman"/>
              <a:cs typeface="Times New Roman"/>
            </a:endParaRPr>
          </a:p>
          <a:p>
            <a:pPr algn="just" marL="12700" marR="9525">
              <a:lnSpc>
                <a:spcPts val="1730"/>
              </a:lnSpc>
              <a:spcBef>
                <a:spcPts val="630"/>
              </a:spcBef>
            </a:pPr>
            <a:r>
              <a:rPr dirty="0" sz="1450" spc="-10">
                <a:latin typeface="Times New Roman"/>
                <a:cs typeface="Times New Roman"/>
              </a:rPr>
              <a:t>“They began to come, Master Dick,” said Greensheve, “about the time </a:t>
            </a:r>
            <a:r>
              <a:rPr dirty="0" sz="1450" spc="-5">
                <a:latin typeface="Times New Roman"/>
                <a:cs typeface="Times New Roman"/>
              </a:rPr>
              <a:t>ye  </a:t>
            </a:r>
            <a:r>
              <a:rPr dirty="0" sz="1450" spc="-10">
                <a:latin typeface="Times New Roman"/>
                <a:cs typeface="Times New Roman"/>
              </a:rPr>
              <a:t>crossed the wall.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lain there the space </a:t>
            </a:r>
            <a:r>
              <a:rPr dirty="0" sz="1450" spc="-5">
                <a:latin typeface="Times New Roman"/>
                <a:cs typeface="Times New Roman"/>
              </a:rPr>
              <a:t>of a </a:t>
            </a:r>
            <a:r>
              <a:rPr dirty="0" sz="1450" spc="-10">
                <a:latin typeface="Times New Roman"/>
                <a:cs typeface="Times New Roman"/>
              </a:rPr>
              <a:t>minute ere </a:t>
            </a:r>
            <a:r>
              <a:rPr dirty="0" sz="1450" spc="-5">
                <a:latin typeface="Times New Roman"/>
                <a:cs typeface="Times New Roman"/>
              </a:rPr>
              <a:t>I </a:t>
            </a:r>
            <a:r>
              <a:rPr dirty="0" sz="1450" spc="-10">
                <a:latin typeface="Times New Roman"/>
                <a:cs typeface="Times New Roman"/>
              </a:rPr>
              <a:t>marked the  first </a:t>
            </a:r>
            <a:r>
              <a:rPr dirty="0" sz="1450" spc="-5">
                <a:latin typeface="Times New Roman"/>
                <a:cs typeface="Times New Roman"/>
              </a:rPr>
              <a:t>of </a:t>
            </a:r>
            <a:r>
              <a:rPr dirty="0" sz="1450" spc="-10">
                <a:latin typeface="Times New Roman"/>
                <a:cs typeface="Times New Roman"/>
              </a:rPr>
              <a:t>the knaves crawling round the</a:t>
            </a:r>
            <a:r>
              <a:rPr dirty="0" sz="1450" spc="20">
                <a:latin typeface="Times New Roman"/>
                <a:cs typeface="Times New Roman"/>
              </a:rPr>
              <a:t> </a:t>
            </a:r>
            <a:r>
              <a:rPr dirty="0" sz="1450" spc="-20">
                <a:latin typeface="Times New Roman"/>
                <a:cs typeface="Times New Roman"/>
              </a:rPr>
              <a:t>corner.”</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The last light had been already extinguished in the little house when they were  wading in the wash </a:t>
            </a:r>
            <a:r>
              <a:rPr dirty="0" sz="1450" spc="-5">
                <a:latin typeface="Times New Roman"/>
                <a:cs typeface="Times New Roman"/>
              </a:rPr>
              <a:t>of </a:t>
            </a:r>
            <a:r>
              <a:rPr dirty="0" sz="1450" spc="-10">
                <a:latin typeface="Times New Roman"/>
                <a:cs typeface="Times New Roman"/>
              </a:rPr>
              <a:t>the breakers, and it was impossible to predict at what  moment the lurking men about the garden wall might make their onslaught. Of  two evils, Dick preferred the least. He preferred that Joanna should remain  under the guardianship </a:t>
            </a:r>
            <a:r>
              <a:rPr dirty="0" sz="1450" spc="-5">
                <a:latin typeface="Times New Roman"/>
                <a:cs typeface="Times New Roman"/>
              </a:rPr>
              <a:t>of </a:t>
            </a:r>
            <a:r>
              <a:rPr dirty="0" sz="1450" spc="-10">
                <a:latin typeface="Times New Roman"/>
                <a:cs typeface="Times New Roman"/>
              </a:rPr>
              <a:t>Sir Daniel rather than pass into the clutches </a:t>
            </a:r>
            <a:r>
              <a:rPr dirty="0" sz="1450" spc="-5">
                <a:latin typeface="Times New Roman"/>
                <a:cs typeface="Times New Roman"/>
              </a:rPr>
              <a:t>of </a:t>
            </a:r>
            <a:r>
              <a:rPr dirty="0" sz="1450" spc="-10">
                <a:latin typeface="Times New Roman"/>
                <a:cs typeface="Times New Roman"/>
              </a:rPr>
              <a:t>Lord  Shoreby; and his mind was made </a:t>
            </a:r>
            <a:r>
              <a:rPr dirty="0" sz="1450" spc="-5">
                <a:latin typeface="Times New Roman"/>
                <a:cs typeface="Times New Roman"/>
              </a:rPr>
              <a:t>up, </a:t>
            </a:r>
            <a:r>
              <a:rPr dirty="0" sz="1450" spc="-10">
                <a:latin typeface="Times New Roman"/>
                <a:cs typeface="Times New Roman"/>
              </a:rPr>
              <a:t>if the house should </a:t>
            </a:r>
            <a:r>
              <a:rPr dirty="0" sz="1450" spc="-5">
                <a:latin typeface="Times New Roman"/>
                <a:cs typeface="Times New Roman"/>
              </a:rPr>
              <a:t>be </a:t>
            </a:r>
            <a:r>
              <a:rPr dirty="0" sz="1450" spc="-10">
                <a:latin typeface="Times New Roman"/>
                <a:cs typeface="Times New Roman"/>
              </a:rPr>
              <a:t>assaulted, to come  at once to the relief </a:t>
            </a:r>
            <a:r>
              <a:rPr dirty="0" sz="1450" spc="-5">
                <a:latin typeface="Times New Roman"/>
                <a:cs typeface="Times New Roman"/>
              </a:rPr>
              <a:t>of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besieged.</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But the time passed, and still there was </a:t>
            </a:r>
            <a:r>
              <a:rPr dirty="0" sz="1450" spc="-5">
                <a:latin typeface="Times New Roman"/>
                <a:cs typeface="Times New Roman"/>
              </a:rPr>
              <a:t>no </a:t>
            </a:r>
            <a:r>
              <a:rPr dirty="0" sz="1450" spc="-10">
                <a:latin typeface="Times New Roman"/>
                <a:cs typeface="Times New Roman"/>
              </a:rPr>
              <a:t>movement. From quarter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to</a:t>
            </a:r>
            <a:r>
              <a:rPr dirty="0" sz="1450" spc="145">
                <a:latin typeface="Times New Roman"/>
                <a:cs typeface="Times New Roman"/>
              </a:rPr>
              <a:t> </a:t>
            </a:r>
            <a:r>
              <a:rPr dirty="0" sz="1450" spc="-10">
                <a:latin typeface="Times New Roman"/>
                <a:cs typeface="Times New Roman"/>
              </a:rPr>
              <a:t>quarter</a:t>
            </a:r>
            <a:r>
              <a:rPr dirty="0" sz="1450" spc="145">
                <a:latin typeface="Times New Roman"/>
                <a:cs typeface="Times New Roman"/>
              </a:rPr>
              <a:t> </a:t>
            </a:r>
            <a:r>
              <a:rPr dirty="0" sz="1450" spc="-5">
                <a:latin typeface="Times New Roman"/>
                <a:cs typeface="Times New Roman"/>
              </a:rPr>
              <a:t>of</a:t>
            </a:r>
            <a:r>
              <a:rPr dirty="0" sz="1450" spc="145">
                <a:latin typeface="Times New Roman"/>
                <a:cs typeface="Times New Roman"/>
              </a:rPr>
              <a:t> </a:t>
            </a:r>
            <a:r>
              <a:rPr dirty="0" sz="1450" spc="-10">
                <a:latin typeface="Times New Roman"/>
                <a:cs typeface="Times New Roman"/>
              </a:rPr>
              <a:t>an</a:t>
            </a:r>
            <a:r>
              <a:rPr dirty="0" sz="1450" spc="150">
                <a:latin typeface="Times New Roman"/>
                <a:cs typeface="Times New Roman"/>
              </a:rPr>
              <a:t> </a:t>
            </a:r>
            <a:r>
              <a:rPr dirty="0" sz="1450" spc="-5">
                <a:latin typeface="Times New Roman"/>
                <a:cs typeface="Times New Roman"/>
              </a:rPr>
              <a:t>hour</a:t>
            </a:r>
            <a:r>
              <a:rPr dirty="0" sz="1450" spc="145">
                <a:latin typeface="Times New Roman"/>
                <a:cs typeface="Times New Roman"/>
              </a:rPr>
              <a:t> </a:t>
            </a:r>
            <a:r>
              <a:rPr dirty="0" sz="1450" spc="-10">
                <a:latin typeface="Times New Roman"/>
                <a:cs typeface="Times New Roman"/>
              </a:rPr>
              <a:t>the</a:t>
            </a:r>
            <a:r>
              <a:rPr dirty="0" sz="1450" spc="145">
                <a:latin typeface="Times New Roman"/>
                <a:cs typeface="Times New Roman"/>
              </a:rPr>
              <a:t> </a:t>
            </a:r>
            <a:r>
              <a:rPr dirty="0" sz="1450" spc="-10">
                <a:latin typeface="Times New Roman"/>
                <a:cs typeface="Times New Roman"/>
              </a:rPr>
              <a:t>same</a:t>
            </a:r>
            <a:r>
              <a:rPr dirty="0" sz="1450" spc="150">
                <a:latin typeface="Times New Roman"/>
                <a:cs typeface="Times New Roman"/>
              </a:rPr>
              <a:t> </a:t>
            </a:r>
            <a:r>
              <a:rPr dirty="0" sz="1450" spc="-10">
                <a:latin typeface="Times New Roman"/>
                <a:cs typeface="Times New Roman"/>
              </a:rPr>
              <a:t>signal</a:t>
            </a:r>
            <a:r>
              <a:rPr dirty="0" sz="1450" spc="145">
                <a:latin typeface="Times New Roman"/>
                <a:cs typeface="Times New Roman"/>
              </a:rPr>
              <a:t> </a:t>
            </a:r>
            <a:r>
              <a:rPr dirty="0" sz="1450" spc="-10">
                <a:latin typeface="Times New Roman"/>
                <a:cs typeface="Times New Roman"/>
              </a:rPr>
              <a:t>passed</a:t>
            </a:r>
            <a:r>
              <a:rPr dirty="0" sz="1450" spc="145">
                <a:latin typeface="Times New Roman"/>
                <a:cs typeface="Times New Roman"/>
              </a:rPr>
              <a:t> </a:t>
            </a:r>
            <a:r>
              <a:rPr dirty="0" sz="1450" spc="-10">
                <a:latin typeface="Times New Roman"/>
                <a:cs typeface="Times New Roman"/>
              </a:rPr>
              <a:t>about</a:t>
            </a:r>
            <a:r>
              <a:rPr dirty="0" sz="1450" spc="150">
                <a:latin typeface="Times New Roman"/>
                <a:cs typeface="Times New Roman"/>
              </a:rPr>
              <a:t> </a:t>
            </a:r>
            <a:r>
              <a:rPr dirty="0" sz="1450" spc="-10">
                <a:latin typeface="Times New Roman"/>
                <a:cs typeface="Times New Roman"/>
              </a:rPr>
              <a:t>the</a:t>
            </a:r>
            <a:r>
              <a:rPr dirty="0" sz="1450" spc="145">
                <a:latin typeface="Times New Roman"/>
                <a:cs typeface="Times New Roman"/>
              </a:rPr>
              <a:t> </a:t>
            </a:r>
            <a:r>
              <a:rPr dirty="0" sz="1450" spc="-10">
                <a:latin typeface="Times New Roman"/>
                <a:cs typeface="Times New Roman"/>
              </a:rPr>
              <a:t>garden</a:t>
            </a:r>
            <a:r>
              <a:rPr dirty="0" sz="1450" spc="145">
                <a:latin typeface="Times New Roman"/>
                <a:cs typeface="Times New Roman"/>
              </a:rPr>
              <a:t> </a:t>
            </a:r>
            <a:r>
              <a:rPr dirty="0" sz="1450" spc="-10">
                <a:latin typeface="Times New Roman"/>
                <a:cs typeface="Times New Roman"/>
              </a:rPr>
              <a:t>wall,</a:t>
            </a:r>
            <a:r>
              <a:rPr dirty="0" sz="1450" spc="150">
                <a:latin typeface="Times New Roman"/>
                <a:cs typeface="Times New Roman"/>
              </a:rPr>
              <a:t> </a:t>
            </a:r>
            <a:r>
              <a:rPr dirty="0" sz="1450" spc="-10">
                <a:latin typeface="Times New Roman"/>
                <a:cs typeface="Times New Roman"/>
              </a:rPr>
              <a:t>as</a:t>
            </a:r>
            <a:r>
              <a:rPr dirty="0" sz="1450" spc="145">
                <a:latin typeface="Times New Roman"/>
                <a:cs typeface="Times New Roman"/>
              </a:rPr>
              <a:t> </a:t>
            </a:r>
            <a:r>
              <a:rPr dirty="0" sz="1450" spc="-10">
                <a:latin typeface="Times New Roman"/>
                <a:cs typeface="Times New Roman"/>
              </a:rPr>
              <a:t>if</a:t>
            </a:r>
            <a:r>
              <a:rPr dirty="0" sz="1450" spc="14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leader desired to assure himself </a:t>
            </a:r>
            <a:r>
              <a:rPr dirty="0" sz="1450" spc="-5">
                <a:latin typeface="Times New Roman"/>
                <a:cs typeface="Times New Roman"/>
              </a:rPr>
              <a:t>of </a:t>
            </a:r>
            <a:r>
              <a:rPr dirty="0" sz="1450" spc="-10">
                <a:latin typeface="Times New Roman"/>
                <a:cs typeface="Times New Roman"/>
              </a:rPr>
              <a:t>the vigilance </a:t>
            </a:r>
            <a:r>
              <a:rPr dirty="0" sz="1450" spc="-5">
                <a:latin typeface="Times New Roman"/>
                <a:cs typeface="Times New Roman"/>
              </a:rPr>
              <a:t>of </a:t>
            </a:r>
            <a:r>
              <a:rPr dirty="0" sz="1450" spc="-10">
                <a:latin typeface="Times New Roman"/>
                <a:cs typeface="Times New Roman"/>
              </a:rPr>
              <a:t>his scattered followers; </a:t>
            </a:r>
            <a:r>
              <a:rPr dirty="0" sz="1450" spc="-5">
                <a:latin typeface="Times New Roman"/>
                <a:cs typeface="Times New Roman"/>
              </a:rPr>
              <a:t>but  </a:t>
            </a:r>
            <a:r>
              <a:rPr dirty="0" sz="1450" spc="-10">
                <a:latin typeface="Times New Roman"/>
                <a:cs typeface="Times New Roman"/>
              </a:rPr>
              <a:t>in every other particular the neighbourhood </a:t>
            </a:r>
            <a:r>
              <a:rPr dirty="0" sz="1450" spc="-5">
                <a:latin typeface="Times New Roman"/>
                <a:cs typeface="Times New Roman"/>
              </a:rPr>
              <a:t>of </a:t>
            </a:r>
            <a:r>
              <a:rPr dirty="0" sz="1450" spc="-10">
                <a:latin typeface="Times New Roman"/>
                <a:cs typeface="Times New Roman"/>
              </a:rPr>
              <a:t>the little house lay</a:t>
            </a:r>
            <a:r>
              <a:rPr dirty="0" sz="1450" spc="175">
                <a:latin typeface="Times New Roman"/>
                <a:cs typeface="Times New Roman"/>
              </a:rPr>
              <a:t> </a:t>
            </a:r>
            <a:r>
              <a:rPr dirty="0" sz="1450" spc="-10">
                <a:latin typeface="Times New Roman"/>
                <a:cs typeface="Times New Roman"/>
              </a:rPr>
              <a:t>undisturbed.</a:t>
            </a:r>
            <a:endParaRPr sz="1450">
              <a:latin typeface="Times New Roman"/>
              <a:cs typeface="Times New Roman"/>
            </a:endParaRPr>
          </a:p>
          <a:p>
            <a:pPr algn="just" marL="12700" marR="12700">
              <a:lnSpc>
                <a:spcPts val="1730"/>
              </a:lnSpc>
              <a:spcBef>
                <a:spcPts val="575"/>
              </a:spcBef>
            </a:pPr>
            <a:r>
              <a:rPr dirty="0" sz="1450" spc="-10">
                <a:latin typeface="Times New Roman"/>
                <a:cs typeface="Times New Roman"/>
              </a:rPr>
              <a:t>Presently </a:t>
            </a:r>
            <a:r>
              <a:rPr dirty="0" sz="1450" spc="-25">
                <a:latin typeface="Times New Roman"/>
                <a:cs typeface="Times New Roman"/>
              </a:rPr>
              <a:t>Dick’s </a:t>
            </a:r>
            <a:r>
              <a:rPr dirty="0" sz="1450" spc="-10">
                <a:latin typeface="Times New Roman"/>
                <a:cs typeface="Times New Roman"/>
              </a:rPr>
              <a:t>reinforcements began to arrive. The </a:t>
            </a:r>
            <a:r>
              <a:rPr dirty="0" sz="1450" spc="-5">
                <a:latin typeface="Times New Roman"/>
                <a:cs typeface="Times New Roman"/>
              </a:rPr>
              <a:t>night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yet old  before nearly </a:t>
            </a:r>
            <a:r>
              <a:rPr dirty="0" sz="1450" spc="-5">
                <a:latin typeface="Times New Roman"/>
                <a:cs typeface="Times New Roman"/>
              </a:rPr>
              <a:t>a </a:t>
            </a:r>
            <a:r>
              <a:rPr dirty="0" sz="1450" spc="-10">
                <a:latin typeface="Times New Roman"/>
                <a:cs typeface="Times New Roman"/>
              </a:rPr>
              <a:t>score </a:t>
            </a:r>
            <a:r>
              <a:rPr dirty="0" sz="1450" spc="-5">
                <a:latin typeface="Times New Roman"/>
                <a:cs typeface="Times New Roman"/>
              </a:rPr>
              <a:t>of </a:t>
            </a:r>
            <a:r>
              <a:rPr dirty="0" sz="1450" spc="-10">
                <a:latin typeface="Times New Roman"/>
                <a:cs typeface="Times New Roman"/>
              </a:rPr>
              <a:t>men crouched beside him in the</a:t>
            </a:r>
            <a:r>
              <a:rPr dirty="0" sz="1450" spc="50">
                <a:latin typeface="Times New Roman"/>
                <a:cs typeface="Times New Roman"/>
              </a:rPr>
              <a:t> </a:t>
            </a:r>
            <a:r>
              <a:rPr dirty="0" sz="1450" spc="-10">
                <a:latin typeface="Times New Roman"/>
                <a:cs typeface="Times New Roman"/>
              </a:rPr>
              <a:t>gorse.</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Separating these into two bodies, </a:t>
            </a:r>
            <a:r>
              <a:rPr dirty="0" sz="1450" spc="-5">
                <a:latin typeface="Times New Roman"/>
                <a:cs typeface="Times New Roman"/>
              </a:rPr>
              <a:t>he </a:t>
            </a:r>
            <a:r>
              <a:rPr dirty="0" sz="1450" spc="-10">
                <a:latin typeface="Times New Roman"/>
                <a:cs typeface="Times New Roman"/>
              </a:rPr>
              <a:t>took the command </a:t>
            </a:r>
            <a:r>
              <a:rPr dirty="0" sz="1450" spc="-5">
                <a:latin typeface="Times New Roman"/>
                <a:cs typeface="Times New Roman"/>
              </a:rPr>
              <a:t>of </a:t>
            </a:r>
            <a:r>
              <a:rPr dirty="0" sz="1450" spc="-10">
                <a:latin typeface="Times New Roman"/>
                <a:cs typeface="Times New Roman"/>
              </a:rPr>
              <a:t>the smaller himself,  and entrusted the </a:t>
            </a:r>
            <a:r>
              <a:rPr dirty="0" sz="1450" spc="-15">
                <a:latin typeface="Times New Roman"/>
                <a:cs typeface="Times New Roman"/>
              </a:rPr>
              <a:t>larger </a:t>
            </a:r>
            <a:r>
              <a:rPr dirty="0" sz="1450" spc="-10">
                <a:latin typeface="Times New Roman"/>
                <a:cs typeface="Times New Roman"/>
              </a:rPr>
              <a:t>to the leadership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Greensheve.</a:t>
            </a:r>
            <a:endParaRPr sz="1450">
              <a:latin typeface="Times New Roman"/>
              <a:cs typeface="Times New Roman"/>
            </a:endParaRPr>
          </a:p>
          <a:p>
            <a:pPr algn="just" marL="12700" marR="5080">
              <a:lnSpc>
                <a:spcPts val="1730"/>
              </a:lnSpc>
              <a:spcBef>
                <a:spcPts val="575"/>
              </a:spcBef>
            </a:pPr>
            <a:r>
              <a:rPr dirty="0" sz="1450" spc="-30">
                <a:latin typeface="Times New Roman"/>
                <a:cs typeface="Times New Roman"/>
              </a:rPr>
              <a:t>“Now, </a:t>
            </a:r>
            <a:r>
              <a:rPr dirty="0" sz="1450" spc="-10">
                <a:latin typeface="Times New Roman"/>
                <a:cs typeface="Times New Roman"/>
              </a:rPr>
              <a:t>Kit,” said </a:t>
            </a:r>
            <a:r>
              <a:rPr dirty="0" sz="1450" spc="-5">
                <a:latin typeface="Times New Roman"/>
                <a:cs typeface="Times New Roman"/>
              </a:rPr>
              <a:t>he </a:t>
            </a:r>
            <a:r>
              <a:rPr dirty="0" sz="1450" spc="-10">
                <a:latin typeface="Times New Roman"/>
                <a:cs typeface="Times New Roman"/>
              </a:rPr>
              <a:t>to this last, “take me </a:t>
            </a:r>
            <a:r>
              <a:rPr dirty="0" sz="1450" spc="-5">
                <a:latin typeface="Times New Roman"/>
                <a:cs typeface="Times New Roman"/>
              </a:rPr>
              <a:t>your </a:t>
            </a:r>
            <a:r>
              <a:rPr dirty="0" sz="1450" spc="-10">
                <a:latin typeface="Times New Roman"/>
                <a:cs typeface="Times New Roman"/>
              </a:rPr>
              <a:t>men to the near angle </a:t>
            </a:r>
            <a:r>
              <a:rPr dirty="0" sz="1450" spc="-5">
                <a:latin typeface="Times New Roman"/>
                <a:cs typeface="Times New Roman"/>
              </a:rPr>
              <a:t>of </a:t>
            </a:r>
            <a:r>
              <a:rPr dirty="0" sz="1450" spc="-10">
                <a:latin typeface="Times New Roman"/>
                <a:cs typeface="Times New Roman"/>
              </a:rPr>
              <a:t>the  garden wall </a:t>
            </a:r>
            <a:r>
              <a:rPr dirty="0" sz="1450" spc="-5">
                <a:latin typeface="Times New Roman"/>
                <a:cs typeface="Times New Roman"/>
              </a:rPr>
              <a:t>upon </a:t>
            </a:r>
            <a:r>
              <a:rPr dirty="0" sz="1450" spc="-10">
                <a:latin typeface="Times New Roman"/>
                <a:cs typeface="Times New Roman"/>
              </a:rPr>
              <a:t>the beach. Post them </a:t>
            </a:r>
            <a:r>
              <a:rPr dirty="0" sz="1450" spc="-20">
                <a:latin typeface="Times New Roman"/>
                <a:cs typeface="Times New Roman"/>
              </a:rPr>
              <a:t>strongly, </a:t>
            </a:r>
            <a:r>
              <a:rPr dirty="0" sz="1450" spc="-10">
                <a:latin typeface="Times New Roman"/>
                <a:cs typeface="Times New Roman"/>
              </a:rPr>
              <a:t>and wait till that </a:t>
            </a:r>
            <a:r>
              <a:rPr dirty="0" sz="1450" spc="-5">
                <a:latin typeface="Times New Roman"/>
                <a:cs typeface="Times New Roman"/>
              </a:rPr>
              <a:t>ye </a:t>
            </a:r>
            <a:r>
              <a:rPr dirty="0" sz="1450" spc="-10">
                <a:latin typeface="Times New Roman"/>
                <a:cs typeface="Times New Roman"/>
              </a:rPr>
              <a:t>hear me  falling </a:t>
            </a:r>
            <a:r>
              <a:rPr dirty="0" sz="1450" spc="-5">
                <a:latin typeface="Times New Roman"/>
                <a:cs typeface="Times New Roman"/>
              </a:rPr>
              <a:t>on upon </a:t>
            </a:r>
            <a:r>
              <a:rPr dirty="0" sz="1450" spc="-10">
                <a:latin typeface="Times New Roman"/>
                <a:cs typeface="Times New Roman"/>
              </a:rPr>
              <a:t>the other side. It is those </a:t>
            </a:r>
            <a:r>
              <a:rPr dirty="0" sz="1450" spc="-5">
                <a:latin typeface="Times New Roman"/>
                <a:cs typeface="Times New Roman"/>
              </a:rPr>
              <a:t>upon </a:t>
            </a:r>
            <a:r>
              <a:rPr dirty="0" sz="1450" spc="-10">
                <a:latin typeface="Times New Roman"/>
                <a:cs typeface="Times New Roman"/>
              </a:rPr>
              <a:t>the sea front that </a:t>
            </a:r>
            <a:r>
              <a:rPr dirty="0" sz="1450" spc="-5">
                <a:latin typeface="Times New Roman"/>
                <a:cs typeface="Times New Roman"/>
              </a:rPr>
              <a:t>I </a:t>
            </a:r>
            <a:r>
              <a:rPr dirty="0" sz="1450" spc="-10">
                <a:latin typeface="Times New Roman"/>
                <a:cs typeface="Times New Roman"/>
              </a:rPr>
              <a:t>would fain  make certain </a:t>
            </a:r>
            <a:r>
              <a:rPr dirty="0" sz="1450" spc="-5">
                <a:latin typeface="Times New Roman"/>
                <a:cs typeface="Times New Roman"/>
              </a:rPr>
              <a:t>of, </a:t>
            </a:r>
            <a:r>
              <a:rPr dirty="0" sz="1450" spc="-10">
                <a:latin typeface="Times New Roman"/>
                <a:cs typeface="Times New Roman"/>
              </a:rPr>
              <a:t>for there will </a:t>
            </a:r>
            <a:r>
              <a:rPr dirty="0" sz="1450" spc="-5">
                <a:latin typeface="Times New Roman"/>
                <a:cs typeface="Times New Roman"/>
              </a:rPr>
              <a:t>be </a:t>
            </a:r>
            <a:r>
              <a:rPr dirty="0" sz="1450" spc="-10">
                <a:latin typeface="Times New Roman"/>
                <a:cs typeface="Times New Roman"/>
              </a:rPr>
              <a:t>the </a:t>
            </a:r>
            <a:r>
              <a:rPr dirty="0" sz="1450" spc="-20">
                <a:latin typeface="Times New Roman"/>
                <a:cs typeface="Times New Roman"/>
              </a:rPr>
              <a:t>leader. </a:t>
            </a:r>
            <a:r>
              <a:rPr dirty="0" sz="1450" spc="-10">
                <a:latin typeface="Times New Roman"/>
                <a:cs typeface="Times New Roman"/>
              </a:rPr>
              <a:t>The rest will </a:t>
            </a:r>
            <a:r>
              <a:rPr dirty="0" sz="1450" spc="-5">
                <a:latin typeface="Times New Roman"/>
                <a:cs typeface="Times New Roman"/>
              </a:rPr>
              <a:t>run; </a:t>
            </a:r>
            <a:r>
              <a:rPr dirty="0" sz="1450" spc="-10">
                <a:latin typeface="Times New Roman"/>
                <a:cs typeface="Times New Roman"/>
              </a:rPr>
              <a:t>even let them.  And </a:t>
            </a:r>
            <a:r>
              <a:rPr dirty="0" sz="1450" spc="-30">
                <a:latin typeface="Times New Roman"/>
                <a:cs typeface="Times New Roman"/>
              </a:rPr>
              <a:t>now, </a:t>
            </a:r>
            <a:r>
              <a:rPr dirty="0" sz="1450" spc="-10">
                <a:latin typeface="Times New Roman"/>
                <a:cs typeface="Times New Roman"/>
              </a:rPr>
              <a:t>lads, let </a:t>
            </a:r>
            <a:r>
              <a:rPr dirty="0" sz="1450" spc="-5">
                <a:latin typeface="Times New Roman"/>
                <a:cs typeface="Times New Roman"/>
              </a:rPr>
              <a:t>no </a:t>
            </a:r>
            <a:r>
              <a:rPr dirty="0" sz="1450" spc="-10">
                <a:latin typeface="Times New Roman"/>
                <a:cs typeface="Times New Roman"/>
              </a:rPr>
              <a:t>man draw an arrow; </a:t>
            </a:r>
            <a:r>
              <a:rPr dirty="0" sz="1450" spc="-5">
                <a:latin typeface="Times New Roman"/>
                <a:cs typeface="Times New Roman"/>
              </a:rPr>
              <a:t>ye </a:t>
            </a:r>
            <a:r>
              <a:rPr dirty="0" sz="1450" spc="-10">
                <a:latin typeface="Times New Roman"/>
                <a:cs typeface="Times New Roman"/>
              </a:rPr>
              <a:t>will </a:t>
            </a:r>
            <a:r>
              <a:rPr dirty="0" sz="1450" spc="-5">
                <a:latin typeface="Times New Roman"/>
                <a:cs typeface="Times New Roman"/>
              </a:rPr>
              <a:t>but hurt </a:t>
            </a:r>
            <a:r>
              <a:rPr dirty="0" sz="1450" spc="-10">
                <a:latin typeface="Times New Roman"/>
                <a:cs typeface="Times New Roman"/>
              </a:rPr>
              <a:t>friends. </a:t>
            </a:r>
            <a:r>
              <a:rPr dirty="0" sz="1450" spc="-35">
                <a:latin typeface="Times New Roman"/>
                <a:cs typeface="Times New Roman"/>
              </a:rPr>
              <a:t>Take </a:t>
            </a:r>
            <a:r>
              <a:rPr dirty="0" sz="1450" spc="-10">
                <a:latin typeface="Times New Roman"/>
                <a:cs typeface="Times New Roman"/>
              </a:rPr>
              <a:t>to the  steel, and keep to the steel; and if we have the uppermost, </a:t>
            </a:r>
            <a:r>
              <a:rPr dirty="0" sz="1450" spc="-5">
                <a:latin typeface="Times New Roman"/>
                <a:cs typeface="Times New Roman"/>
              </a:rPr>
              <a:t>I </a:t>
            </a:r>
            <a:r>
              <a:rPr dirty="0" sz="1450" spc="-10">
                <a:latin typeface="Times New Roman"/>
                <a:cs typeface="Times New Roman"/>
              </a:rPr>
              <a:t>promise every man  </a:t>
            </a:r>
            <a:r>
              <a:rPr dirty="0" sz="1450" spc="-5">
                <a:latin typeface="Times New Roman"/>
                <a:cs typeface="Times New Roman"/>
              </a:rPr>
              <a:t>of you a </a:t>
            </a:r>
            <a:r>
              <a:rPr dirty="0" sz="1450" spc="-10">
                <a:latin typeface="Times New Roman"/>
                <a:cs typeface="Times New Roman"/>
              </a:rPr>
              <a:t>gold noble when </a:t>
            </a:r>
            <a:r>
              <a:rPr dirty="0" sz="1450" spc="-5">
                <a:latin typeface="Times New Roman"/>
                <a:cs typeface="Times New Roman"/>
              </a:rPr>
              <a:t>I </a:t>
            </a:r>
            <a:r>
              <a:rPr dirty="0" sz="1450" spc="-10">
                <a:latin typeface="Times New Roman"/>
                <a:cs typeface="Times New Roman"/>
              </a:rPr>
              <a:t>come to mine</a:t>
            </a:r>
            <a:r>
              <a:rPr dirty="0" sz="1450" spc="20">
                <a:latin typeface="Times New Roman"/>
                <a:cs typeface="Times New Roman"/>
              </a:rPr>
              <a:t> </a:t>
            </a:r>
            <a:r>
              <a:rPr dirty="0" sz="1450" spc="-10">
                <a:latin typeface="Times New Roman"/>
                <a:cs typeface="Times New Roman"/>
              </a:rPr>
              <a:t>estate.”</a:t>
            </a:r>
            <a:endParaRPr sz="1450">
              <a:latin typeface="Times New Roman"/>
              <a:cs typeface="Times New Roman"/>
            </a:endParaRPr>
          </a:p>
          <a:p>
            <a:pPr marL="12700" marR="7620">
              <a:lnSpc>
                <a:spcPts val="1730"/>
              </a:lnSpc>
              <a:spcBef>
                <a:spcPts val="565"/>
              </a:spcBef>
            </a:pPr>
            <a:r>
              <a:rPr dirty="0" sz="1450" spc="-10">
                <a:latin typeface="Times New Roman"/>
                <a:cs typeface="Times New Roman"/>
              </a:rPr>
              <a:t>Out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odd </a:t>
            </a:r>
            <a:r>
              <a:rPr dirty="0" sz="1450" spc="-10">
                <a:latin typeface="Times New Roman"/>
                <a:cs typeface="Times New Roman"/>
              </a:rPr>
              <a:t>collection </a:t>
            </a:r>
            <a:r>
              <a:rPr dirty="0" sz="1450" spc="-5">
                <a:latin typeface="Times New Roman"/>
                <a:cs typeface="Times New Roman"/>
              </a:rPr>
              <a:t>of </a:t>
            </a:r>
            <a:r>
              <a:rPr dirty="0" sz="1450" spc="-10">
                <a:latin typeface="Times New Roman"/>
                <a:cs typeface="Times New Roman"/>
              </a:rPr>
              <a:t>broken men, thieves, murderers, and ruined  </a:t>
            </a:r>
            <a:r>
              <a:rPr dirty="0" sz="1450" spc="-20">
                <a:latin typeface="Times New Roman"/>
                <a:cs typeface="Times New Roman"/>
              </a:rPr>
              <a:t>peasantry, </a:t>
            </a:r>
            <a:r>
              <a:rPr dirty="0" sz="1450" spc="-10">
                <a:latin typeface="Times New Roman"/>
                <a:cs typeface="Times New Roman"/>
              </a:rPr>
              <a:t>whom Duckworth had gathered together to serve the purposes </a:t>
            </a:r>
            <a:r>
              <a:rPr dirty="0" sz="1450" spc="-5">
                <a:latin typeface="Times New Roman"/>
                <a:cs typeface="Times New Roman"/>
              </a:rPr>
              <a:t>of </a:t>
            </a:r>
            <a:r>
              <a:rPr dirty="0" sz="1450" spc="-10">
                <a:latin typeface="Times New Roman"/>
                <a:cs typeface="Times New Roman"/>
              </a:rPr>
              <a:t>his  revenge, some </a:t>
            </a:r>
            <a:r>
              <a:rPr dirty="0" sz="1450" spc="-5">
                <a:latin typeface="Times New Roman"/>
                <a:cs typeface="Times New Roman"/>
              </a:rPr>
              <a:t>of </a:t>
            </a:r>
            <a:r>
              <a:rPr dirty="0" sz="1450" spc="-10">
                <a:latin typeface="Times New Roman"/>
                <a:cs typeface="Times New Roman"/>
              </a:rPr>
              <a:t>the boldest and the most experienced in war had volunteered  to follow Richard Shelton. The service </a:t>
            </a:r>
            <a:r>
              <a:rPr dirty="0" sz="1450" spc="-5">
                <a:latin typeface="Times New Roman"/>
                <a:cs typeface="Times New Roman"/>
              </a:rPr>
              <a:t>of </a:t>
            </a:r>
            <a:r>
              <a:rPr dirty="0" sz="1450" spc="-10">
                <a:latin typeface="Times New Roman"/>
                <a:cs typeface="Times New Roman"/>
              </a:rPr>
              <a:t>watching Sir </a:t>
            </a:r>
            <a:r>
              <a:rPr dirty="0" sz="1450" spc="-20">
                <a:latin typeface="Times New Roman"/>
                <a:cs typeface="Times New Roman"/>
              </a:rPr>
              <a:t>Daniel’s </a:t>
            </a:r>
            <a:r>
              <a:rPr dirty="0" sz="1450" spc="-10">
                <a:latin typeface="Times New Roman"/>
                <a:cs typeface="Times New Roman"/>
              </a:rPr>
              <a:t>movements  in the town </a:t>
            </a:r>
            <a:r>
              <a:rPr dirty="0" sz="1450" spc="-5">
                <a:latin typeface="Times New Roman"/>
                <a:cs typeface="Times New Roman"/>
              </a:rPr>
              <a:t>of </a:t>
            </a:r>
            <a:r>
              <a:rPr dirty="0" sz="1450" spc="-10">
                <a:latin typeface="Times New Roman"/>
                <a:cs typeface="Times New Roman"/>
              </a:rPr>
              <a:t>Shoreby had from the first been irksome to their </a:t>
            </a:r>
            <a:r>
              <a:rPr dirty="0" sz="1450" spc="-20">
                <a:latin typeface="Times New Roman"/>
                <a:cs typeface="Times New Roman"/>
              </a:rPr>
              <a:t>temper,</a:t>
            </a:r>
            <a:r>
              <a:rPr dirty="0" sz="1450" spc="320">
                <a:latin typeface="Times New Roman"/>
                <a:cs typeface="Times New Roman"/>
              </a:rPr>
              <a:t> </a:t>
            </a:r>
            <a:r>
              <a:rPr dirty="0" sz="1450" spc="-10">
                <a:latin typeface="Times New Roman"/>
                <a:cs typeface="Times New Roman"/>
              </a:rPr>
              <a:t>and  they had </a:t>
            </a:r>
            <a:r>
              <a:rPr dirty="0" sz="1450" spc="-5">
                <a:latin typeface="Times New Roman"/>
                <a:cs typeface="Times New Roman"/>
              </a:rPr>
              <a:t>of </a:t>
            </a:r>
            <a:r>
              <a:rPr dirty="0" sz="1450" spc="-10">
                <a:latin typeface="Times New Roman"/>
                <a:cs typeface="Times New Roman"/>
              </a:rPr>
              <a:t>late begun to grumble loudly and threaten to disperse. The  prospect </a:t>
            </a:r>
            <a:r>
              <a:rPr dirty="0" sz="1450" spc="-5">
                <a:latin typeface="Times New Roman"/>
                <a:cs typeface="Times New Roman"/>
              </a:rPr>
              <a:t>of a </a:t>
            </a:r>
            <a:r>
              <a:rPr dirty="0" sz="1450" spc="-10">
                <a:latin typeface="Times New Roman"/>
                <a:cs typeface="Times New Roman"/>
              </a:rPr>
              <a:t>sharp encounter and possible spoils restored them to </a:t>
            </a:r>
            <a:r>
              <a:rPr dirty="0" sz="1450" spc="-5">
                <a:latin typeface="Times New Roman"/>
                <a:cs typeface="Times New Roman"/>
              </a:rPr>
              <a:t>good  </a:t>
            </a:r>
            <a:r>
              <a:rPr dirty="0" sz="1450" spc="-15">
                <a:latin typeface="Times New Roman"/>
                <a:cs typeface="Times New Roman"/>
              </a:rPr>
              <a:t>humour, </a:t>
            </a:r>
            <a:r>
              <a:rPr dirty="0" sz="1450" spc="-10">
                <a:latin typeface="Times New Roman"/>
                <a:cs typeface="Times New Roman"/>
              </a:rPr>
              <a:t>and they joyfully prepared for</a:t>
            </a:r>
            <a:r>
              <a:rPr dirty="0" sz="1450" spc="25">
                <a:latin typeface="Times New Roman"/>
                <a:cs typeface="Times New Roman"/>
              </a:rPr>
              <a:t> </a:t>
            </a:r>
            <a:r>
              <a:rPr dirty="0" sz="1450" spc="-10">
                <a:latin typeface="Times New Roman"/>
                <a:cs typeface="Times New Roman"/>
              </a:rPr>
              <a:t>battle.</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Their long tabards thrown aside, they appeared, some in plain green jerkins,  and some in stout leathern jacks; under their </a:t>
            </a:r>
            <a:r>
              <a:rPr dirty="0" sz="1450" spc="-5">
                <a:latin typeface="Times New Roman"/>
                <a:cs typeface="Times New Roman"/>
              </a:rPr>
              <a:t>hoods </a:t>
            </a:r>
            <a:r>
              <a:rPr dirty="0" sz="1450" spc="-10">
                <a:latin typeface="Times New Roman"/>
                <a:cs typeface="Times New Roman"/>
              </a:rPr>
              <a:t>many wore bonnets  strengthened </a:t>
            </a:r>
            <a:r>
              <a:rPr dirty="0" sz="1450" spc="-5">
                <a:latin typeface="Times New Roman"/>
                <a:cs typeface="Times New Roman"/>
              </a:rPr>
              <a:t>by </a:t>
            </a:r>
            <a:r>
              <a:rPr dirty="0" sz="1450" spc="-10">
                <a:latin typeface="Times New Roman"/>
                <a:cs typeface="Times New Roman"/>
              </a:rPr>
              <a:t>iron plates; and, for offensive </a:t>
            </a:r>
            <a:r>
              <a:rPr dirty="0" sz="1450" spc="-15">
                <a:latin typeface="Times New Roman"/>
                <a:cs typeface="Times New Roman"/>
              </a:rPr>
              <a:t>armour, </a:t>
            </a:r>
            <a:r>
              <a:rPr dirty="0" sz="1450" spc="-10">
                <a:latin typeface="Times New Roman"/>
                <a:cs typeface="Times New Roman"/>
              </a:rPr>
              <a:t>swords, daggers, </a:t>
            </a:r>
            <a:r>
              <a:rPr dirty="0" sz="1450" spc="-5">
                <a:latin typeface="Times New Roman"/>
                <a:cs typeface="Times New Roman"/>
              </a:rPr>
              <a:t>a </a:t>
            </a:r>
            <a:r>
              <a:rPr dirty="0" sz="1450" spc="-10">
                <a:latin typeface="Times New Roman"/>
                <a:cs typeface="Times New Roman"/>
              </a:rPr>
              <a:t>few  stout boar-spears, and </a:t>
            </a:r>
            <a:r>
              <a:rPr dirty="0" sz="1450" spc="-5">
                <a:latin typeface="Times New Roman"/>
                <a:cs typeface="Times New Roman"/>
              </a:rPr>
              <a:t>a </a:t>
            </a:r>
            <a:r>
              <a:rPr dirty="0" sz="1450" spc="-10">
                <a:latin typeface="Times New Roman"/>
                <a:cs typeface="Times New Roman"/>
              </a:rPr>
              <a:t>dozen </a:t>
            </a:r>
            <a:r>
              <a:rPr dirty="0" sz="1450" spc="-5">
                <a:latin typeface="Times New Roman"/>
                <a:cs typeface="Times New Roman"/>
              </a:rPr>
              <a:t>of </a:t>
            </a:r>
            <a:r>
              <a:rPr dirty="0" sz="1450" spc="-10">
                <a:latin typeface="Times New Roman"/>
                <a:cs typeface="Times New Roman"/>
              </a:rPr>
              <a:t>bright bills, </a:t>
            </a:r>
            <a:r>
              <a:rPr dirty="0" sz="1450" spc="-5">
                <a:latin typeface="Times New Roman"/>
                <a:cs typeface="Times New Roman"/>
              </a:rPr>
              <a:t>put </a:t>
            </a:r>
            <a:r>
              <a:rPr dirty="0" sz="1450" spc="-10">
                <a:latin typeface="Times New Roman"/>
                <a:cs typeface="Times New Roman"/>
              </a:rPr>
              <a:t>them in </a:t>
            </a:r>
            <a:r>
              <a:rPr dirty="0" sz="1450" spc="-5">
                <a:latin typeface="Times New Roman"/>
                <a:cs typeface="Times New Roman"/>
              </a:rPr>
              <a:t>a </a:t>
            </a:r>
            <a:r>
              <a:rPr dirty="0" sz="1450" spc="-10">
                <a:latin typeface="Times New Roman"/>
                <a:cs typeface="Times New Roman"/>
              </a:rPr>
              <a:t>posture to engage  even regular feudal troops. The bows, quivers, and tabards were concealed  among the gorse, and the two bands set resolutely</a:t>
            </a:r>
            <a:r>
              <a:rPr dirty="0" sz="1450" spc="45">
                <a:latin typeface="Times New Roman"/>
                <a:cs typeface="Times New Roman"/>
              </a:rPr>
              <a:t> </a:t>
            </a:r>
            <a:r>
              <a:rPr dirty="0" sz="1450" spc="-10">
                <a:latin typeface="Times New Roman"/>
                <a:cs typeface="Times New Roman"/>
              </a:rPr>
              <a:t>forward.</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Dick, when </a:t>
            </a:r>
            <a:r>
              <a:rPr dirty="0" sz="1450" spc="-5">
                <a:latin typeface="Times New Roman"/>
                <a:cs typeface="Times New Roman"/>
              </a:rPr>
              <a:t>he </a:t>
            </a:r>
            <a:r>
              <a:rPr dirty="0" sz="1450" spc="-10">
                <a:latin typeface="Times New Roman"/>
                <a:cs typeface="Times New Roman"/>
              </a:rPr>
              <a:t>had reached the other side </a:t>
            </a:r>
            <a:r>
              <a:rPr dirty="0" sz="1450" spc="-5">
                <a:latin typeface="Times New Roman"/>
                <a:cs typeface="Times New Roman"/>
              </a:rPr>
              <a:t>of </a:t>
            </a:r>
            <a:r>
              <a:rPr dirty="0" sz="1450" spc="-10">
                <a:latin typeface="Times New Roman"/>
                <a:cs typeface="Times New Roman"/>
              </a:rPr>
              <a:t>the house, posted his six men in </a:t>
            </a:r>
            <a:r>
              <a:rPr dirty="0" sz="1450" spc="-5">
                <a:latin typeface="Times New Roman"/>
                <a:cs typeface="Times New Roman"/>
              </a:rPr>
              <a:t>a  </a:t>
            </a:r>
            <a:r>
              <a:rPr dirty="0" sz="1450" spc="-10">
                <a:latin typeface="Times New Roman"/>
                <a:cs typeface="Times New Roman"/>
              </a:rPr>
              <a:t>line, about twenty yards from the garden wall, and took position himself </a:t>
            </a:r>
            <a:r>
              <a:rPr dirty="0" sz="1450" spc="-5">
                <a:latin typeface="Times New Roman"/>
                <a:cs typeface="Times New Roman"/>
              </a:rPr>
              <a:t>a </a:t>
            </a:r>
            <a:r>
              <a:rPr dirty="0" sz="1450" spc="-10">
                <a:latin typeface="Times New Roman"/>
                <a:cs typeface="Times New Roman"/>
              </a:rPr>
              <a:t>few  paces in front. Then they all shouted with </a:t>
            </a:r>
            <a:r>
              <a:rPr dirty="0" sz="1450" spc="-5">
                <a:latin typeface="Times New Roman"/>
                <a:cs typeface="Times New Roman"/>
              </a:rPr>
              <a:t>one </a:t>
            </a:r>
            <a:r>
              <a:rPr dirty="0" sz="1450" spc="-10">
                <a:latin typeface="Times New Roman"/>
                <a:cs typeface="Times New Roman"/>
              </a:rPr>
              <a:t>voice, and closed </a:t>
            </a:r>
            <a:r>
              <a:rPr dirty="0" sz="1450" spc="-5">
                <a:latin typeface="Times New Roman"/>
                <a:cs typeface="Times New Roman"/>
              </a:rPr>
              <a:t>upon </a:t>
            </a:r>
            <a:r>
              <a:rPr dirty="0" sz="1450" spc="-10">
                <a:latin typeface="Times New Roman"/>
                <a:cs typeface="Times New Roman"/>
              </a:rPr>
              <a:t>the  </a:t>
            </a:r>
            <a:r>
              <a:rPr dirty="0" sz="1450" spc="-25">
                <a:latin typeface="Times New Roman"/>
                <a:cs typeface="Times New Roman"/>
              </a:rPr>
              <a:t>enemy.</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These, lying widely scattered, </a:t>
            </a:r>
            <a:r>
              <a:rPr dirty="0" sz="1450" spc="-15">
                <a:latin typeface="Times New Roman"/>
                <a:cs typeface="Times New Roman"/>
              </a:rPr>
              <a:t>stiff </a:t>
            </a:r>
            <a:r>
              <a:rPr dirty="0" sz="1450" spc="-10">
                <a:latin typeface="Times New Roman"/>
                <a:cs typeface="Times New Roman"/>
              </a:rPr>
              <a:t>with cold, and taken at unawares, sprang  stupidly to their feet, and stood undecided. Before they had time to get their  courage about them, </a:t>
            </a:r>
            <a:r>
              <a:rPr dirty="0" sz="1450" spc="-5">
                <a:latin typeface="Times New Roman"/>
                <a:cs typeface="Times New Roman"/>
              </a:rPr>
              <a:t>or </a:t>
            </a:r>
            <a:r>
              <a:rPr dirty="0" sz="1450" spc="-10">
                <a:latin typeface="Times New Roman"/>
                <a:cs typeface="Times New Roman"/>
              </a:rPr>
              <a:t>even to form an idea </a:t>
            </a:r>
            <a:r>
              <a:rPr dirty="0" sz="1450" spc="-5">
                <a:latin typeface="Times New Roman"/>
                <a:cs typeface="Times New Roman"/>
              </a:rPr>
              <a:t>of </a:t>
            </a:r>
            <a:r>
              <a:rPr dirty="0" sz="1450" spc="-10">
                <a:latin typeface="Times New Roman"/>
                <a:cs typeface="Times New Roman"/>
              </a:rPr>
              <a:t>the number and mettle </a:t>
            </a:r>
            <a:r>
              <a:rPr dirty="0" sz="1450" spc="-5">
                <a:latin typeface="Times New Roman"/>
                <a:cs typeface="Times New Roman"/>
              </a:rPr>
              <a:t>of </a:t>
            </a:r>
            <a:r>
              <a:rPr dirty="0" sz="1450" spc="-10">
                <a:latin typeface="Times New Roman"/>
                <a:cs typeface="Times New Roman"/>
              </a:rPr>
              <a:t>their  assailants, </a:t>
            </a:r>
            <a:r>
              <a:rPr dirty="0" sz="1450" spc="-5">
                <a:latin typeface="Times New Roman"/>
                <a:cs typeface="Times New Roman"/>
              </a:rPr>
              <a:t>a </a:t>
            </a:r>
            <a:r>
              <a:rPr dirty="0" sz="1450" spc="-10">
                <a:latin typeface="Times New Roman"/>
                <a:cs typeface="Times New Roman"/>
              </a:rPr>
              <a:t>similar </a:t>
            </a:r>
            <a:r>
              <a:rPr dirty="0" sz="1450" spc="-5">
                <a:latin typeface="Times New Roman"/>
                <a:cs typeface="Times New Roman"/>
              </a:rPr>
              <a:t>shout of </a:t>
            </a:r>
            <a:r>
              <a:rPr dirty="0" sz="1450" spc="-10">
                <a:latin typeface="Times New Roman"/>
                <a:cs typeface="Times New Roman"/>
              </a:rPr>
              <a:t>onslaught sounded in their ears from the far side  </a:t>
            </a:r>
            <a:r>
              <a:rPr dirty="0" sz="1450" spc="-5">
                <a:latin typeface="Times New Roman"/>
                <a:cs typeface="Times New Roman"/>
              </a:rPr>
              <a:t>of </a:t>
            </a:r>
            <a:r>
              <a:rPr dirty="0" sz="1450" spc="-10">
                <a:latin typeface="Times New Roman"/>
                <a:cs typeface="Times New Roman"/>
              </a:rPr>
              <a:t>the enclosure. Thereupon they gave themselves </a:t>
            </a:r>
            <a:r>
              <a:rPr dirty="0" sz="1450" spc="-5">
                <a:latin typeface="Times New Roman"/>
                <a:cs typeface="Times New Roman"/>
              </a:rPr>
              <a:t>up </a:t>
            </a:r>
            <a:r>
              <a:rPr dirty="0" sz="1450" spc="-10">
                <a:latin typeface="Times New Roman"/>
                <a:cs typeface="Times New Roman"/>
              </a:rPr>
              <a:t>for lost and</a:t>
            </a:r>
            <a:r>
              <a:rPr dirty="0" sz="1450" spc="70">
                <a:latin typeface="Times New Roman"/>
                <a:cs typeface="Times New Roman"/>
              </a:rPr>
              <a:t> </a:t>
            </a:r>
            <a:r>
              <a:rPr dirty="0" sz="1450" spc="-10">
                <a:latin typeface="Times New Roman"/>
                <a:cs typeface="Times New Roman"/>
              </a:rPr>
              <a:t>ran.</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In this way the two small troops </a:t>
            </a:r>
            <a:r>
              <a:rPr dirty="0" sz="1450" spc="-5">
                <a:latin typeface="Times New Roman"/>
                <a:cs typeface="Times New Roman"/>
              </a:rPr>
              <a:t>of </a:t>
            </a:r>
            <a:r>
              <a:rPr dirty="0" sz="1450" spc="-10">
                <a:latin typeface="Times New Roman"/>
                <a:cs typeface="Times New Roman"/>
              </a:rPr>
              <a:t>the men </a:t>
            </a:r>
            <a:r>
              <a:rPr dirty="0" sz="1450" spc="-5">
                <a:latin typeface="Times New Roman"/>
                <a:cs typeface="Times New Roman"/>
              </a:rPr>
              <a:t>of </a:t>
            </a:r>
            <a:r>
              <a:rPr dirty="0" sz="1450" spc="-10">
                <a:latin typeface="Times New Roman"/>
                <a:cs typeface="Times New Roman"/>
              </a:rPr>
              <a:t>the Black Arrow closed </a:t>
            </a:r>
            <a:r>
              <a:rPr dirty="0" sz="1450" spc="-5">
                <a:latin typeface="Times New Roman"/>
                <a:cs typeface="Times New Roman"/>
              </a:rPr>
              <a:t>upon  </a:t>
            </a:r>
            <a:r>
              <a:rPr dirty="0" sz="1450" spc="-10">
                <a:latin typeface="Times New Roman"/>
                <a:cs typeface="Times New Roman"/>
              </a:rPr>
              <a:t>the sea front </a:t>
            </a:r>
            <a:r>
              <a:rPr dirty="0" sz="1450" spc="-5">
                <a:latin typeface="Times New Roman"/>
                <a:cs typeface="Times New Roman"/>
              </a:rPr>
              <a:t>of </a:t>
            </a:r>
            <a:r>
              <a:rPr dirty="0" sz="1450" spc="-10">
                <a:latin typeface="Times New Roman"/>
                <a:cs typeface="Times New Roman"/>
              </a:rPr>
              <a:t>the garden wall, and took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strangers, as it were,  between two fires; while the whole </a:t>
            </a:r>
            <a:r>
              <a:rPr dirty="0" sz="1450" spc="-5">
                <a:latin typeface="Times New Roman"/>
                <a:cs typeface="Times New Roman"/>
              </a:rPr>
              <a:t>of </a:t>
            </a:r>
            <a:r>
              <a:rPr dirty="0" sz="1450" spc="-10">
                <a:latin typeface="Times New Roman"/>
                <a:cs typeface="Times New Roman"/>
              </a:rPr>
              <a:t>the remainder ran for their lives in  different directions, and were soon scattered in the</a:t>
            </a:r>
            <a:r>
              <a:rPr dirty="0" sz="1450" spc="35">
                <a:latin typeface="Times New Roman"/>
                <a:cs typeface="Times New Roman"/>
              </a:rPr>
              <a:t> </a:t>
            </a:r>
            <a:r>
              <a:rPr dirty="0" sz="1450" spc="-10">
                <a:latin typeface="Times New Roman"/>
                <a:cs typeface="Times New Roman"/>
              </a:rPr>
              <a:t>darkness.</a:t>
            </a:r>
            <a:endParaRPr sz="145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For all that, the fight was </a:t>
            </a:r>
            <a:r>
              <a:rPr dirty="0" sz="1450" spc="-5">
                <a:latin typeface="Times New Roman"/>
                <a:cs typeface="Times New Roman"/>
              </a:rPr>
              <a:t>but </a:t>
            </a:r>
            <a:r>
              <a:rPr dirty="0" sz="1450" spc="-10">
                <a:latin typeface="Times New Roman"/>
                <a:cs typeface="Times New Roman"/>
              </a:rPr>
              <a:t>beginning. </a:t>
            </a:r>
            <a:r>
              <a:rPr dirty="0" sz="1450" spc="-25">
                <a:latin typeface="Times New Roman"/>
                <a:cs typeface="Times New Roman"/>
              </a:rPr>
              <a:t>Dick’s </a:t>
            </a:r>
            <a:r>
              <a:rPr dirty="0" sz="1450" spc="-10">
                <a:latin typeface="Times New Roman"/>
                <a:cs typeface="Times New Roman"/>
              </a:rPr>
              <a:t>outlaws, although they had the  advantage </a:t>
            </a:r>
            <a:r>
              <a:rPr dirty="0" sz="1450" spc="-5">
                <a:latin typeface="Times New Roman"/>
                <a:cs typeface="Times New Roman"/>
              </a:rPr>
              <a:t>of </a:t>
            </a:r>
            <a:r>
              <a:rPr dirty="0" sz="1450" spc="-10">
                <a:latin typeface="Times New Roman"/>
                <a:cs typeface="Times New Roman"/>
              </a:rPr>
              <a:t>the surprise, were still considerably outnumbered </a:t>
            </a:r>
            <a:r>
              <a:rPr dirty="0" sz="1450" spc="-5">
                <a:latin typeface="Times New Roman"/>
                <a:cs typeface="Times New Roman"/>
              </a:rPr>
              <a:t>by </a:t>
            </a:r>
            <a:r>
              <a:rPr dirty="0" sz="1450" spc="-10">
                <a:latin typeface="Times New Roman"/>
                <a:cs typeface="Times New Roman"/>
              </a:rPr>
              <a:t>the men  they had surrounded. The tide had flowed, in the meanwhile; the beach was  narrowed to </a:t>
            </a:r>
            <a:r>
              <a:rPr dirty="0" sz="1450" spc="-5">
                <a:latin typeface="Times New Roman"/>
                <a:cs typeface="Times New Roman"/>
              </a:rPr>
              <a:t>a </a:t>
            </a:r>
            <a:r>
              <a:rPr dirty="0" sz="1450" spc="-10">
                <a:latin typeface="Times New Roman"/>
                <a:cs typeface="Times New Roman"/>
              </a:rPr>
              <a:t>strip; and </a:t>
            </a:r>
            <a:r>
              <a:rPr dirty="0" sz="1450" spc="-5">
                <a:latin typeface="Times New Roman"/>
                <a:cs typeface="Times New Roman"/>
              </a:rPr>
              <a:t>on </a:t>
            </a:r>
            <a:r>
              <a:rPr dirty="0" sz="1450" spc="-10">
                <a:latin typeface="Times New Roman"/>
                <a:cs typeface="Times New Roman"/>
              </a:rPr>
              <a:t>this wet field, between the surf and the garden  wall, there began, in the darkness, </a:t>
            </a:r>
            <a:r>
              <a:rPr dirty="0" sz="1450" spc="-5">
                <a:latin typeface="Times New Roman"/>
                <a:cs typeface="Times New Roman"/>
              </a:rPr>
              <a:t>a </a:t>
            </a:r>
            <a:r>
              <a:rPr dirty="0" sz="1450" spc="-10">
                <a:latin typeface="Times New Roman"/>
                <a:cs typeface="Times New Roman"/>
              </a:rPr>
              <a:t>doubtful, furious, and deadly</a:t>
            </a:r>
            <a:r>
              <a:rPr dirty="0" sz="1450" spc="114">
                <a:latin typeface="Times New Roman"/>
                <a:cs typeface="Times New Roman"/>
              </a:rPr>
              <a:t> </a:t>
            </a:r>
            <a:r>
              <a:rPr dirty="0" sz="1450" spc="-10">
                <a:latin typeface="Times New Roman"/>
                <a:cs typeface="Times New Roman"/>
              </a:rPr>
              <a:t>contest.</a:t>
            </a:r>
            <a:endParaRPr sz="1450">
              <a:latin typeface="Times New Roman"/>
              <a:cs typeface="Times New Roman"/>
            </a:endParaRPr>
          </a:p>
          <a:p>
            <a:pPr marL="12700" marR="5080">
              <a:lnSpc>
                <a:spcPts val="1730"/>
              </a:lnSpc>
              <a:spcBef>
                <a:spcPts val="570"/>
              </a:spcBef>
            </a:pPr>
            <a:r>
              <a:rPr dirty="0" sz="1450" spc="-10">
                <a:latin typeface="Times New Roman"/>
                <a:cs typeface="Times New Roman"/>
              </a:rPr>
              <a:t>The strangers were well armed; they fell in silence </a:t>
            </a:r>
            <a:r>
              <a:rPr dirty="0" sz="1450" spc="-5">
                <a:latin typeface="Times New Roman"/>
                <a:cs typeface="Times New Roman"/>
              </a:rPr>
              <a:t>upon </a:t>
            </a:r>
            <a:r>
              <a:rPr dirty="0" sz="1450" spc="-10">
                <a:latin typeface="Times New Roman"/>
                <a:cs typeface="Times New Roman"/>
              </a:rPr>
              <a:t>their assailants; and  the </a:t>
            </a:r>
            <a:r>
              <a:rPr dirty="0" sz="1450" spc="-15">
                <a:latin typeface="Times New Roman"/>
                <a:cs typeface="Times New Roman"/>
              </a:rPr>
              <a:t>affray </a:t>
            </a:r>
            <a:r>
              <a:rPr dirty="0" sz="1450" spc="-10">
                <a:latin typeface="Times New Roman"/>
                <a:cs typeface="Times New Roman"/>
              </a:rPr>
              <a:t>became </a:t>
            </a:r>
            <a:r>
              <a:rPr dirty="0" sz="1450" spc="-5">
                <a:latin typeface="Times New Roman"/>
                <a:cs typeface="Times New Roman"/>
              </a:rPr>
              <a:t>a </a:t>
            </a:r>
            <a:r>
              <a:rPr dirty="0" sz="1450" spc="-10">
                <a:latin typeface="Times New Roman"/>
                <a:cs typeface="Times New Roman"/>
              </a:rPr>
              <a:t>series </a:t>
            </a:r>
            <a:r>
              <a:rPr dirty="0" sz="1450" spc="-5">
                <a:latin typeface="Times New Roman"/>
                <a:cs typeface="Times New Roman"/>
              </a:rPr>
              <a:t>of </a:t>
            </a:r>
            <a:r>
              <a:rPr dirty="0" sz="1450" spc="-10">
                <a:latin typeface="Times New Roman"/>
                <a:cs typeface="Times New Roman"/>
              </a:rPr>
              <a:t>single combats. Dick, who had come first into  the </a:t>
            </a:r>
            <a:r>
              <a:rPr dirty="0" sz="1450" spc="-25">
                <a:latin typeface="Times New Roman"/>
                <a:cs typeface="Times New Roman"/>
              </a:rPr>
              <a:t>mellay, </a:t>
            </a:r>
            <a:r>
              <a:rPr dirty="0" sz="1450" spc="-10">
                <a:latin typeface="Times New Roman"/>
                <a:cs typeface="Times New Roman"/>
              </a:rPr>
              <a:t>was engaged </a:t>
            </a:r>
            <a:r>
              <a:rPr dirty="0" sz="1450" spc="-5">
                <a:latin typeface="Times New Roman"/>
                <a:cs typeface="Times New Roman"/>
              </a:rPr>
              <a:t>by </a:t>
            </a:r>
            <a:r>
              <a:rPr dirty="0" sz="1450" spc="-10">
                <a:latin typeface="Times New Roman"/>
                <a:cs typeface="Times New Roman"/>
              </a:rPr>
              <a:t>three; the first </a:t>
            </a:r>
            <a:r>
              <a:rPr dirty="0" sz="1450" spc="-5">
                <a:latin typeface="Times New Roman"/>
                <a:cs typeface="Times New Roman"/>
              </a:rPr>
              <a:t>he </a:t>
            </a:r>
            <a:r>
              <a:rPr dirty="0" sz="1450" spc="-10">
                <a:latin typeface="Times New Roman"/>
                <a:cs typeface="Times New Roman"/>
              </a:rPr>
              <a:t>cut down at the first </a:t>
            </a:r>
            <a:r>
              <a:rPr dirty="0" sz="1450" spc="-25">
                <a:latin typeface="Times New Roman"/>
                <a:cs typeface="Times New Roman"/>
              </a:rPr>
              <a:t>blow, </a:t>
            </a:r>
            <a:r>
              <a:rPr dirty="0" sz="1450" spc="-5">
                <a:latin typeface="Times New Roman"/>
                <a:cs typeface="Times New Roman"/>
              </a:rPr>
              <a:t>but  </a:t>
            </a:r>
            <a:r>
              <a:rPr dirty="0" sz="1450" spc="-10">
                <a:latin typeface="Times New Roman"/>
                <a:cs typeface="Times New Roman"/>
              </a:rPr>
              <a:t>the other two coming </a:t>
            </a:r>
            <a:r>
              <a:rPr dirty="0" sz="1450" spc="-5">
                <a:latin typeface="Times New Roman"/>
                <a:cs typeface="Times New Roman"/>
              </a:rPr>
              <a:t>upon </a:t>
            </a:r>
            <a:r>
              <a:rPr dirty="0" sz="1450" spc="-10">
                <a:latin typeface="Times New Roman"/>
                <a:cs typeface="Times New Roman"/>
              </a:rPr>
              <a:t>him, </a:t>
            </a:r>
            <a:r>
              <a:rPr dirty="0" sz="1450" spc="-25">
                <a:latin typeface="Times New Roman"/>
                <a:cs typeface="Times New Roman"/>
              </a:rPr>
              <a:t>hotly, </a:t>
            </a:r>
            <a:r>
              <a:rPr dirty="0" sz="1450" spc="-5">
                <a:latin typeface="Times New Roman"/>
                <a:cs typeface="Times New Roman"/>
              </a:rPr>
              <a:t>he </a:t>
            </a:r>
            <a:r>
              <a:rPr dirty="0" sz="1450" spc="-10">
                <a:latin typeface="Times New Roman"/>
                <a:cs typeface="Times New Roman"/>
              </a:rPr>
              <a:t>was fain to give ground before their  onset. One </a:t>
            </a:r>
            <a:r>
              <a:rPr dirty="0" sz="1450" spc="-5">
                <a:latin typeface="Times New Roman"/>
                <a:cs typeface="Times New Roman"/>
              </a:rPr>
              <a:t>of </a:t>
            </a:r>
            <a:r>
              <a:rPr dirty="0" sz="1450" spc="-10">
                <a:latin typeface="Times New Roman"/>
                <a:cs typeface="Times New Roman"/>
              </a:rPr>
              <a:t>these two was </a:t>
            </a:r>
            <a:r>
              <a:rPr dirty="0" sz="1450" spc="-5">
                <a:latin typeface="Times New Roman"/>
                <a:cs typeface="Times New Roman"/>
              </a:rPr>
              <a:t>a huge </a:t>
            </a:r>
            <a:r>
              <a:rPr dirty="0" sz="1450" spc="-25">
                <a:latin typeface="Times New Roman"/>
                <a:cs typeface="Times New Roman"/>
              </a:rPr>
              <a:t>fellow, </a:t>
            </a:r>
            <a:r>
              <a:rPr dirty="0" sz="1450" spc="-10">
                <a:latin typeface="Times New Roman"/>
                <a:cs typeface="Times New Roman"/>
              </a:rPr>
              <a:t>almost </a:t>
            </a:r>
            <a:r>
              <a:rPr dirty="0" sz="1450" spc="-5">
                <a:latin typeface="Times New Roman"/>
                <a:cs typeface="Times New Roman"/>
              </a:rPr>
              <a:t>a </a:t>
            </a:r>
            <a:r>
              <a:rPr dirty="0" sz="1450" spc="-10">
                <a:latin typeface="Times New Roman"/>
                <a:cs typeface="Times New Roman"/>
              </a:rPr>
              <a:t>giant for stature, and  armed with </a:t>
            </a:r>
            <a:r>
              <a:rPr dirty="0" sz="1450" spc="-5">
                <a:latin typeface="Times New Roman"/>
                <a:cs typeface="Times New Roman"/>
              </a:rPr>
              <a:t>a </a:t>
            </a:r>
            <a:r>
              <a:rPr dirty="0" sz="1450" spc="-10">
                <a:latin typeface="Times New Roman"/>
                <a:cs typeface="Times New Roman"/>
              </a:rPr>
              <a:t>two-handed sword, which </a:t>
            </a:r>
            <a:r>
              <a:rPr dirty="0" sz="1450" spc="-5">
                <a:latin typeface="Times New Roman"/>
                <a:cs typeface="Times New Roman"/>
              </a:rPr>
              <a:t>he </a:t>
            </a:r>
            <a:r>
              <a:rPr dirty="0" sz="1450" spc="-10">
                <a:latin typeface="Times New Roman"/>
                <a:cs typeface="Times New Roman"/>
              </a:rPr>
              <a:t>brandished like </a:t>
            </a:r>
            <a:r>
              <a:rPr dirty="0" sz="1450" spc="-5">
                <a:latin typeface="Times New Roman"/>
                <a:cs typeface="Times New Roman"/>
              </a:rPr>
              <a:t>a </a:t>
            </a:r>
            <a:r>
              <a:rPr dirty="0" sz="1450" spc="-10">
                <a:latin typeface="Times New Roman"/>
                <a:cs typeface="Times New Roman"/>
              </a:rPr>
              <a:t>switch. Against  this opponent, with his reach </a:t>
            </a:r>
            <a:r>
              <a:rPr dirty="0" sz="1450" spc="-5">
                <a:latin typeface="Times New Roman"/>
                <a:cs typeface="Times New Roman"/>
              </a:rPr>
              <a:t>of </a:t>
            </a:r>
            <a:r>
              <a:rPr dirty="0" sz="1450" spc="-10">
                <a:latin typeface="Times New Roman"/>
                <a:cs typeface="Times New Roman"/>
              </a:rPr>
              <a:t>arm and the length and weight </a:t>
            </a:r>
            <a:r>
              <a:rPr dirty="0" sz="1450" spc="-5">
                <a:latin typeface="Times New Roman"/>
                <a:cs typeface="Times New Roman"/>
              </a:rPr>
              <a:t>of </a:t>
            </a:r>
            <a:r>
              <a:rPr dirty="0" sz="1450" spc="-10">
                <a:latin typeface="Times New Roman"/>
                <a:cs typeface="Times New Roman"/>
              </a:rPr>
              <a:t>his weapon,  Dick and his bill were quite defenceless; and had the other continued to join  vigorously in the attack, the lad must have indubitably fallen. This second  man, </a:t>
            </a:r>
            <a:r>
              <a:rPr dirty="0" sz="1450" spc="-15">
                <a:latin typeface="Times New Roman"/>
                <a:cs typeface="Times New Roman"/>
              </a:rPr>
              <a:t>however, </a:t>
            </a:r>
            <a:r>
              <a:rPr dirty="0" sz="1450" spc="-10">
                <a:latin typeface="Times New Roman"/>
                <a:cs typeface="Times New Roman"/>
              </a:rPr>
              <a:t>less in stature and slower in his movements, paused for </a:t>
            </a:r>
            <a:r>
              <a:rPr dirty="0" sz="1450" spc="-5">
                <a:latin typeface="Times New Roman"/>
                <a:cs typeface="Times New Roman"/>
              </a:rPr>
              <a:t>a  </a:t>
            </a:r>
            <a:r>
              <a:rPr dirty="0" sz="1450" spc="-10">
                <a:latin typeface="Times New Roman"/>
                <a:cs typeface="Times New Roman"/>
              </a:rPr>
              <a:t>moment to peer about him in the darkness, and to give ear to the sounds </a:t>
            </a:r>
            <a:r>
              <a:rPr dirty="0" sz="1450" spc="-5">
                <a:latin typeface="Times New Roman"/>
                <a:cs typeface="Times New Roman"/>
              </a:rPr>
              <a:t>of </a:t>
            </a:r>
            <a:r>
              <a:rPr dirty="0" sz="1450" spc="-10">
                <a:latin typeface="Times New Roman"/>
                <a:cs typeface="Times New Roman"/>
              </a:rPr>
              <a:t>the  battle.</a:t>
            </a:r>
            <a:endParaRPr sz="1450">
              <a:latin typeface="Times New Roman"/>
              <a:cs typeface="Times New Roman"/>
            </a:endParaRPr>
          </a:p>
          <a:p>
            <a:pPr algn="just" marL="12700" marR="5080">
              <a:lnSpc>
                <a:spcPts val="1730"/>
              </a:lnSpc>
              <a:spcBef>
                <a:spcPts val="555"/>
              </a:spcBef>
            </a:pPr>
            <a:r>
              <a:rPr dirty="0" sz="1450" spc="-10">
                <a:latin typeface="Times New Roman"/>
                <a:cs typeface="Times New Roman"/>
              </a:rPr>
              <a:t>The giant still pursued his advantage, and still Dick fled before him, spying for  his chance. Then the </a:t>
            </a:r>
            <a:r>
              <a:rPr dirty="0" sz="1450" spc="-5">
                <a:latin typeface="Times New Roman"/>
                <a:cs typeface="Times New Roman"/>
              </a:rPr>
              <a:t>huge </a:t>
            </a:r>
            <a:r>
              <a:rPr dirty="0" sz="1450" spc="-10">
                <a:latin typeface="Times New Roman"/>
                <a:cs typeface="Times New Roman"/>
              </a:rPr>
              <a:t>blade flashed and descended, and the lad, leaping  </a:t>
            </a:r>
            <a:r>
              <a:rPr dirty="0" sz="1450" spc="-5">
                <a:latin typeface="Times New Roman"/>
                <a:cs typeface="Times New Roman"/>
              </a:rPr>
              <a:t>on one </a:t>
            </a:r>
            <a:r>
              <a:rPr dirty="0" sz="1450" spc="-10">
                <a:latin typeface="Times New Roman"/>
                <a:cs typeface="Times New Roman"/>
              </a:rPr>
              <a:t>side and running </a:t>
            </a:r>
            <a:r>
              <a:rPr dirty="0" sz="1450" spc="-5">
                <a:latin typeface="Times New Roman"/>
                <a:cs typeface="Times New Roman"/>
              </a:rPr>
              <a:t>in, </a:t>
            </a:r>
            <a:r>
              <a:rPr dirty="0" sz="1450" spc="-10">
                <a:latin typeface="Times New Roman"/>
                <a:cs typeface="Times New Roman"/>
              </a:rPr>
              <a:t>slashed sideways and upwards with his bill. A roar  </a:t>
            </a:r>
            <a:r>
              <a:rPr dirty="0" sz="1450" spc="-5">
                <a:latin typeface="Times New Roman"/>
                <a:cs typeface="Times New Roman"/>
              </a:rPr>
              <a:t>of </a:t>
            </a:r>
            <a:r>
              <a:rPr dirty="0" sz="1450" spc="-10">
                <a:latin typeface="Times New Roman"/>
                <a:cs typeface="Times New Roman"/>
              </a:rPr>
              <a:t>agony responded, and, before the wounded man could raise his formidable  weapon, Dick, twice repeating his </a:t>
            </a:r>
            <a:r>
              <a:rPr dirty="0" sz="1450" spc="-25">
                <a:latin typeface="Times New Roman"/>
                <a:cs typeface="Times New Roman"/>
              </a:rPr>
              <a:t>blow, </a:t>
            </a:r>
            <a:r>
              <a:rPr dirty="0" sz="1450" spc="-10">
                <a:latin typeface="Times New Roman"/>
                <a:cs typeface="Times New Roman"/>
              </a:rPr>
              <a:t>had </a:t>
            </a:r>
            <a:r>
              <a:rPr dirty="0" sz="1450" spc="-5">
                <a:latin typeface="Times New Roman"/>
                <a:cs typeface="Times New Roman"/>
              </a:rPr>
              <a:t>brought </a:t>
            </a:r>
            <a:r>
              <a:rPr dirty="0" sz="1450" spc="-10">
                <a:latin typeface="Times New Roman"/>
                <a:cs typeface="Times New Roman"/>
              </a:rPr>
              <a:t>him to the</a:t>
            </a:r>
            <a:r>
              <a:rPr dirty="0" sz="1450" spc="70">
                <a:latin typeface="Times New Roman"/>
                <a:cs typeface="Times New Roman"/>
              </a:rPr>
              <a:t> </a:t>
            </a:r>
            <a:r>
              <a:rPr dirty="0" sz="1450" spc="-5">
                <a:latin typeface="Times New Roman"/>
                <a:cs typeface="Times New Roman"/>
              </a:rPr>
              <a:t>ground.</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The next moment </a:t>
            </a:r>
            <a:r>
              <a:rPr dirty="0" sz="1450" spc="-5">
                <a:latin typeface="Times New Roman"/>
                <a:cs typeface="Times New Roman"/>
              </a:rPr>
              <a:t>he </a:t>
            </a:r>
            <a:r>
              <a:rPr dirty="0" sz="1450" spc="-10">
                <a:latin typeface="Times New Roman"/>
                <a:cs typeface="Times New Roman"/>
              </a:rPr>
              <a:t>was engaged, </a:t>
            </a:r>
            <a:r>
              <a:rPr dirty="0" sz="1450" spc="-5">
                <a:latin typeface="Times New Roman"/>
                <a:cs typeface="Times New Roman"/>
              </a:rPr>
              <a:t>upon </a:t>
            </a:r>
            <a:r>
              <a:rPr dirty="0" sz="1450" spc="-10">
                <a:latin typeface="Times New Roman"/>
                <a:cs typeface="Times New Roman"/>
              </a:rPr>
              <a:t>more equal terms, with his second  </a:t>
            </a:r>
            <a:r>
              <a:rPr dirty="0" sz="1450" spc="-20">
                <a:latin typeface="Times New Roman"/>
                <a:cs typeface="Times New Roman"/>
              </a:rPr>
              <a:t>pursuer. </a:t>
            </a:r>
            <a:r>
              <a:rPr dirty="0" sz="1450" spc="-10">
                <a:latin typeface="Times New Roman"/>
                <a:cs typeface="Times New Roman"/>
              </a:rPr>
              <a:t>Here there was </a:t>
            </a:r>
            <a:r>
              <a:rPr dirty="0" sz="1450" spc="-5">
                <a:latin typeface="Times New Roman"/>
                <a:cs typeface="Times New Roman"/>
              </a:rPr>
              <a:t>no </a:t>
            </a:r>
            <a:r>
              <a:rPr dirty="0" sz="1450" spc="-10">
                <a:latin typeface="Times New Roman"/>
                <a:cs typeface="Times New Roman"/>
              </a:rPr>
              <a:t>great difference in size, and though the man,  fighting with sword and dagger against </a:t>
            </a:r>
            <a:r>
              <a:rPr dirty="0" sz="1450" spc="-5">
                <a:latin typeface="Times New Roman"/>
                <a:cs typeface="Times New Roman"/>
              </a:rPr>
              <a:t>a </a:t>
            </a:r>
            <a:r>
              <a:rPr dirty="0" sz="1450" spc="-10">
                <a:latin typeface="Times New Roman"/>
                <a:cs typeface="Times New Roman"/>
              </a:rPr>
              <a:t>bill, and being wary and quick </a:t>
            </a:r>
            <a:r>
              <a:rPr dirty="0" sz="1450" spc="-5">
                <a:latin typeface="Times New Roman"/>
                <a:cs typeface="Times New Roman"/>
              </a:rPr>
              <a:t>of  </a:t>
            </a:r>
            <a:r>
              <a:rPr dirty="0" sz="1450" spc="-10">
                <a:latin typeface="Times New Roman"/>
                <a:cs typeface="Times New Roman"/>
              </a:rPr>
              <a:t>fence, had </a:t>
            </a:r>
            <a:r>
              <a:rPr dirty="0" sz="1450" spc="-5">
                <a:latin typeface="Times New Roman"/>
                <a:cs typeface="Times New Roman"/>
              </a:rPr>
              <a:t>a </a:t>
            </a:r>
            <a:r>
              <a:rPr dirty="0" sz="1450" spc="-10">
                <a:latin typeface="Times New Roman"/>
                <a:cs typeface="Times New Roman"/>
              </a:rPr>
              <a:t>certain superiority </a:t>
            </a:r>
            <a:r>
              <a:rPr dirty="0" sz="1450" spc="-5">
                <a:latin typeface="Times New Roman"/>
                <a:cs typeface="Times New Roman"/>
              </a:rPr>
              <a:t>of </a:t>
            </a:r>
            <a:r>
              <a:rPr dirty="0" sz="1450" spc="-10">
                <a:latin typeface="Times New Roman"/>
                <a:cs typeface="Times New Roman"/>
              </a:rPr>
              <a:t>arms, Dick more than made it </a:t>
            </a:r>
            <a:r>
              <a:rPr dirty="0" sz="1450" spc="-5">
                <a:latin typeface="Times New Roman"/>
                <a:cs typeface="Times New Roman"/>
              </a:rPr>
              <a:t>up by </a:t>
            </a:r>
            <a:r>
              <a:rPr dirty="0" sz="1450" spc="-10">
                <a:latin typeface="Times New Roman"/>
                <a:cs typeface="Times New Roman"/>
              </a:rPr>
              <a:t>his  greater agility </a:t>
            </a:r>
            <a:r>
              <a:rPr dirty="0" sz="1450" spc="-5">
                <a:latin typeface="Times New Roman"/>
                <a:cs typeface="Times New Roman"/>
              </a:rPr>
              <a:t>on </a:t>
            </a:r>
            <a:r>
              <a:rPr dirty="0" sz="1450" spc="-10">
                <a:latin typeface="Times New Roman"/>
                <a:cs typeface="Times New Roman"/>
              </a:rPr>
              <a:t>foot. Neither at first gained any </a:t>
            </a:r>
            <a:r>
              <a:rPr dirty="0" sz="1450" spc="-5">
                <a:latin typeface="Times New Roman"/>
                <a:cs typeface="Times New Roman"/>
              </a:rPr>
              <a:t>obvious </a:t>
            </a:r>
            <a:r>
              <a:rPr dirty="0" sz="1450" spc="-10">
                <a:latin typeface="Times New Roman"/>
                <a:cs typeface="Times New Roman"/>
              </a:rPr>
              <a:t>advantage; </a:t>
            </a:r>
            <a:r>
              <a:rPr dirty="0" sz="1450" spc="-5">
                <a:latin typeface="Times New Roman"/>
                <a:cs typeface="Times New Roman"/>
              </a:rPr>
              <a:t>but </a:t>
            </a:r>
            <a:r>
              <a:rPr dirty="0" sz="1450" spc="-10">
                <a:latin typeface="Times New Roman"/>
                <a:cs typeface="Times New Roman"/>
              </a:rPr>
              <a:t>the  older man was still insensibly profiting </a:t>
            </a:r>
            <a:r>
              <a:rPr dirty="0" sz="1450" spc="-5">
                <a:latin typeface="Times New Roman"/>
                <a:cs typeface="Times New Roman"/>
              </a:rPr>
              <a:t>by </a:t>
            </a:r>
            <a:r>
              <a:rPr dirty="0" sz="1450" spc="-10">
                <a:latin typeface="Times New Roman"/>
                <a:cs typeface="Times New Roman"/>
              </a:rPr>
              <a:t>the ardour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younger </a:t>
            </a:r>
            <a:r>
              <a:rPr dirty="0" sz="1450" spc="-10">
                <a:latin typeface="Times New Roman"/>
                <a:cs typeface="Times New Roman"/>
              </a:rPr>
              <a:t>to lead  him where </a:t>
            </a:r>
            <a:r>
              <a:rPr dirty="0" sz="1450" spc="-5">
                <a:latin typeface="Times New Roman"/>
                <a:cs typeface="Times New Roman"/>
              </a:rPr>
              <a:t>he </a:t>
            </a:r>
            <a:r>
              <a:rPr dirty="0" sz="1450" spc="-10">
                <a:latin typeface="Times New Roman"/>
                <a:cs typeface="Times New Roman"/>
              </a:rPr>
              <a:t>would; and presently Dick found that they had crossed the  whole width </a:t>
            </a:r>
            <a:r>
              <a:rPr dirty="0" sz="1450" spc="-5">
                <a:latin typeface="Times New Roman"/>
                <a:cs typeface="Times New Roman"/>
              </a:rPr>
              <a:t>of </a:t>
            </a:r>
            <a:r>
              <a:rPr dirty="0" sz="1450" spc="-10">
                <a:latin typeface="Times New Roman"/>
                <a:cs typeface="Times New Roman"/>
              </a:rPr>
              <a:t>the beach, and were now fighting above the knees in the  spume and </a:t>
            </a:r>
            <a:r>
              <a:rPr dirty="0" sz="1450" spc="-5">
                <a:latin typeface="Times New Roman"/>
                <a:cs typeface="Times New Roman"/>
              </a:rPr>
              <a:t>bubble of </a:t>
            </a:r>
            <a:r>
              <a:rPr dirty="0" sz="1450" spc="-10">
                <a:latin typeface="Times New Roman"/>
                <a:cs typeface="Times New Roman"/>
              </a:rPr>
              <a:t>the breakers. Here his own superior activity was  rendered useless; </a:t>
            </a:r>
            <a:r>
              <a:rPr dirty="0" sz="1450" spc="-5">
                <a:latin typeface="Times New Roman"/>
                <a:cs typeface="Times New Roman"/>
              </a:rPr>
              <a:t>he </a:t>
            </a:r>
            <a:r>
              <a:rPr dirty="0" sz="1450" spc="-10">
                <a:latin typeface="Times New Roman"/>
                <a:cs typeface="Times New Roman"/>
              </a:rPr>
              <a:t>found himself more </a:t>
            </a:r>
            <a:r>
              <a:rPr dirty="0" sz="1450" spc="-5">
                <a:latin typeface="Times New Roman"/>
                <a:cs typeface="Times New Roman"/>
              </a:rPr>
              <a:t>or </a:t>
            </a:r>
            <a:r>
              <a:rPr dirty="0" sz="1450" spc="-10">
                <a:latin typeface="Times New Roman"/>
                <a:cs typeface="Times New Roman"/>
              </a:rPr>
              <a:t>less at the discretion </a:t>
            </a:r>
            <a:r>
              <a:rPr dirty="0" sz="1450" spc="-5">
                <a:latin typeface="Times New Roman"/>
                <a:cs typeface="Times New Roman"/>
              </a:rPr>
              <a:t>of </a:t>
            </a:r>
            <a:r>
              <a:rPr dirty="0" sz="1450" spc="-10">
                <a:latin typeface="Times New Roman"/>
                <a:cs typeface="Times New Roman"/>
              </a:rPr>
              <a:t>his foe; yet  </a:t>
            </a:r>
            <a:r>
              <a:rPr dirty="0" sz="1450" spc="-5">
                <a:latin typeface="Times New Roman"/>
                <a:cs typeface="Times New Roman"/>
              </a:rPr>
              <a:t>a </a:t>
            </a:r>
            <a:r>
              <a:rPr dirty="0" sz="1450" spc="-10">
                <a:latin typeface="Times New Roman"/>
                <a:cs typeface="Times New Roman"/>
              </a:rPr>
              <a:t>little, and </a:t>
            </a:r>
            <a:r>
              <a:rPr dirty="0" sz="1450" spc="-5">
                <a:latin typeface="Times New Roman"/>
                <a:cs typeface="Times New Roman"/>
              </a:rPr>
              <a:t>he </a:t>
            </a:r>
            <a:r>
              <a:rPr dirty="0" sz="1450" spc="-10">
                <a:latin typeface="Times New Roman"/>
                <a:cs typeface="Times New Roman"/>
              </a:rPr>
              <a:t>had his back turned </a:t>
            </a:r>
            <a:r>
              <a:rPr dirty="0" sz="1450" spc="-5">
                <a:latin typeface="Times New Roman"/>
                <a:cs typeface="Times New Roman"/>
              </a:rPr>
              <a:t>upon </a:t>
            </a:r>
            <a:r>
              <a:rPr dirty="0" sz="1450" spc="-10">
                <a:latin typeface="Times New Roman"/>
                <a:cs typeface="Times New Roman"/>
              </a:rPr>
              <a:t>his own men, and saw that this adroit  and skilful adversary was bent </a:t>
            </a:r>
            <a:r>
              <a:rPr dirty="0" sz="1450" spc="-5">
                <a:latin typeface="Times New Roman"/>
                <a:cs typeface="Times New Roman"/>
              </a:rPr>
              <a:t>upon </a:t>
            </a:r>
            <a:r>
              <a:rPr dirty="0" sz="1450" spc="-10">
                <a:latin typeface="Times New Roman"/>
                <a:cs typeface="Times New Roman"/>
              </a:rPr>
              <a:t>drawing him farther and farther</a:t>
            </a:r>
            <a:r>
              <a:rPr dirty="0" sz="1450" spc="90">
                <a:latin typeface="Times New Roman"/>
                <a:cs typeface="Times New Roman"/>
              </a:rPr>
              <a:t> </a:t>
            </a:r>
            <a:r>
              <a:rPr dirty="0" sz="1450" spc="-30">
                <a:latin typeface="Times New Roman"/>
                <a:cs typeface="Times New Roman"/>
              </a:rPr>
              <a:t>away.</a:t>
            </a:r>
            <a:endParaRPr sz="1450">
              <a:latin typeface="Times New Roman"/>
              <a:cs typeface="Times New Roman"/>
            </a:endParaRPr>
          </a:p>
          <a:p>
            <a:pPr marL="12700" marR="5715">
              <a:lnSpc>
                <a:spcPts val="1730"/>
              </a:lnSpc>
              <a:spcBef>
                <a:spcPts val="555"/>
              </a:spcBef>
              <a:tabLst>
                <a:tab pos="5475605" algn="l"/>
              </a:tabLst>
            </a:pPr>
            <a:r>
              <a:rPr dirty="0" sz="1450" spc="-10">
                <a:latin typeface="Times New Roman"/>
                <a:cs typeface="Times New Roman"/>
              </a:rPr>
              <a:t>Dick ground his teeth. He determined to decide the combat instantly; and  when the wash </a:t>
            </a:r>
            <a:r>
              <a:rPr dirty="0" sz="1450" spc="-5">
                <a:latin typeface="Times New Roman"/>
                <a:cs typeface="Times New Roman"/>
              </a:rPr>
              <a:t>of </a:t>
            </a:r>
            <a:r>
              <a:rPr dirty="0" sz="1450" spc="-10">
                <a:latin typeface="Times New Roman"/>
                <a:cs typeface="Times New Roman"/>
              </a:rPr>
              <a:t>the next wave had ebbed and left them </a:t>
            </a:r>
            <a:r>
              <a:rPr dirty="0" sz="1450" spc="-30">
                <a:latin typeface="Times New Roman"/>
                <a:cs typeface="Times New Roman"/>
              </a:rPr>
              <a:t>dry, </a:t>
            </a:r>
            <a:r>
              <a:rPr dirty="0" sz="1450" spc="-5">
                <a:latin typeface="Times New Roman"/>
                <a:cs typeface="Times New Roman"/>
              </a:rPr>
              <a:t>he </a:t>
            </a:r>
            <a:r>
              <a:rPr dirty="0" sz="1450" spc="-10">
                <a:latin typeface="Times New Roman"/>
                <a:cs typeface="Times New Roman"/>
              </a:rPr>
              <a:t>rushed </a:t>
            </a:r>
            <a:r>
              <a:rPr dirty="0" sz="1450" spc="-5">
                <a:latin typeface="Times New Roman"/>
                <a:cs typeface="Times New Roman"/>
              </a:rPr>
              <a:t>in,  </a:t>
            </a:r>
            <a:r>
              <a:rPr dirty="0" sz="1450" spc="-10">
                <a:latin typeface="Times New Roman"/>
                <a:cs typeface="Times New Roman"/>
              </a:rPr>
              <a:t>caught </a:t>
            </a:r>
            <a:r>
              <a:rPr dirty="0" sz="1450" spc="-5">
                <a:latin typeface="Times New Roman"/>
                <a:cs typeface="Times New Roman"/>
              </a:rPr>
              <a:t>a </a:t>
            </a:r>
            <a:r>
              <a:rPr dirty="0" sz="1450" spc="-10">
                <a:latin typeface="Times New Roman"/>
                <a:cs typeface="Times New Roman"/>
              </a:rPr>
              <a:t>blow </a:t>
            </a:r>
            <a:r>
              <a:rPr dirty="0" sz="1450" spc="-5">
                <a:latin typeface="Times New Roman"/>
                <a:cs typeface="Times New Roman"/>
              </a:rPr>
              <a:t>upon </a:t>
            </a:r>
            <a:r>
              <a:rPr dirty="0" sz="1450" spc="-10">
                <a:latin typeface="Times New Roman"/>
                <a:cs typeface="Times New Roman"/>
              </a:rPr>
              <a:t>his bill, and leaped right at the throat </a:t>
            </a:r>
            <a:r>
              <a:rPr dirty="0" sz="1450" spc="-5">
                <a:latin typeface="Times New Roman"/>
                <a:cs typeface="Times New Roman"/>
              </a:rPr>
              <a:t>of </a:t>
            </a:r>
            <a:r>
              <a:rPr dirty="0" sz="1450" spc="-10">
                <a:latin typeface="Times New Roman"/>
                <a:cs typeface="Times New Roman"/>
              </a:rPr>
              <a:t>his opponent. The  </a:t>
            </a:r>
            <a:r>
              <a:rPr dirty="0" sz="1450" spc="-15">
                <a:latin typeface="Times New Roman"/>
                <a:cs typeface="Times New Roman"/>
              </a:rPr>
              <a:t>ma</a:t>
            </a:r>
            <a:r>
              <a:rPr dirty="0" sz="1450" spc="-5">
                <a:latin typeface="Times New Roman"/>
                <a:cs typeface="Times New Roman"/>
              </a:rPr>
              <a:t>n</a:t>
            </a:r>
            <a:r>
              <a:rPr dirty="0" sz="1450" spc="-5">
                <a:latin typeface="Times New Roman"/>
                <a:cs typeface="Times New Roman"/>
              </a:rPr>
              <a:t> </a:t>
            </a:r>
            <a:r>
              <a:rPr dirty="0" sz="1450" spc="-15">
                <a:latin typeface="Times New Roman"/>
                <a:cs typeface="Times New Roman"/>
              </a:rPr>
              <a:t>we</a:t>
            </a:r>
            <a:r>
              <a:rPr dirty="0" sz="1450" spc="-5">
                <a:latin typeface="Times New Roman"/>
                <a:cs typeface="Times New Roman"/>
              </a:rPr>
              <a:t>nt</a:t>
            </a:r>
            <a:r>
              <a:rPr dirty="0" sz="1450" spc="-5">
                <a:latin typeface="Times New Roman"/>
                <a:cs typeface="Times New Roman"/>
              </a:rPr>
              <a:t> </a:t>
            </a:r>
            <a:r>
              <a:rPr dirty="0" sz="1450" spc="-5">
                <a:latin typeface="Times New Roman"/>
                <a:cs typeface="Times New Roman"/>
              </a:rPr>
              <a:t>do</a:t>
            </a:r>
            <a:r>
              <a:rPr dirty="0" sz="1450" spc="-15">
                <a:latin typeface="Times New Roman"/>
                <a:cs typeface="Times New Roman"/>
              </a:rPr>
              <a:t>w</a:t>
            </a:r>
            <a:r>
              <a:rPr dirty="0" sz="1450" spc="-5">
                <a:latin typeface="Times New Roman"/>
                <a:cs typeface="Times New Roman"/>
              </a:rPr>
              <a:t>n</a:t>
            </a:r>
            <a:r>
              <a:rPr dirty="0" sz="1450" spc="-5">
                <a:latin typeface="Times New Roman"/>
                <a:cs typeface="Times New Roman"/>
              </a:rPr>
              <a:t> </a:t>
            </a:r>
            <a:r>
              <a:rPr dirty="0" sz="1450" spc="-5">
                <a:latin typeface="Times New Roman"/>
                <a:cs typeface="Times New Roman"/>
              </a:rPr>
              <a:t>b</a:t>
            </a:r>
            <a:r>
              <a:rPr dirty="0" sz="1450" spc="-10">
                <a:latin typeface="Times New Roman"/>
                <a:cs typeface="Times New Roman"/>
              </a:rPr>
              <a:t>ac</a:t>
            </a:r>
            <a:r>
              <a:rPr dirty="0" sz="1450" spc="-5">
                <a:latin typeface="Times New Roman"/>
                <a:cs typeface="Times New Roman"/>
              </a:rPr>
              <a:t>k</a:t>
            </a:r>
            <a:r>
              <a:rPr dirty="0" sz="1450" spc="-10">
                <a:latin typeface="Times New Roman"/>
                <a:cs typeface="Times New Roman"/>
              </a:rPr>
              <a:t>war</a:t>
            </a:r>
            <a:r>
              <a:rPr dirty="0" sz="1450" spc="-5">
                <a:latin typeface="Times New Roman"/>
                <a:cs typeface="Times New Roman"/>
              </a:rPr>
              <a:t>d</a:t>
            </a:r>
            <a:r>
              <a:rPr dirty="0" sz="1450" spc="-10">
                <a:latin typeface="Times New Roman"/>
                <a:cs typeface="Times New Roman"/>
              </a:rPr>
              <a:t>s</a:t>
            </a:r>
            <a:r>
              <a:rPr dirty="0" sz="1450" spc="-5">
                <a:latin typeface="Times New Roman"/>
                <a:cs typeface="Times New Roman"/>
              </a:rPr>
              <a:t>,</a:t>
            </a:r>
            <a:r>
              <a:rPr dirty="0" sz="1450" spc="-5">
                <a:latin typeface="Times New Roman"/>
                <a:cs typeface="Times New Roman"/>
              </a:rPr>
              <a:t> </a:t>
            </a:r>
            <a:r>
              <a:rPr dirty="0" sz="1450" spc="-10">
                <a:latin typeface="Times New Roman"/>
                <a:cs typeface="Times New Roman"/>
              </a:rPr>
              <a:t>wit</a:t>
            </a:r>
            <a:r>
              <a:rPr dirty="0" sz="1450" spc="-5">
                <a:latin typeface="Times New Roman"/>
                <a:cs typeface="Times New Roman"/>
              </a:rPr>
              <a:t>h</a:t>
            </a:r>
            <a:r>
              <a:rPr dirty="0" sz="1450" spc="-5">
                <a:latin typeface="Times New Roman"/>
                <a:cs typeface="Times New Roman"/>
              </a:rPr>
              <a:t> </a:t>
            </a:r>
            <a:r>
              <a:rPr dirty="0" sz="1450" spc="-10">
                <a:latin typeface="Times New Roman"/>
                <a:cs typeface="Times New Roman"/>
              </a:rPr>
              <a:t>Dic</a:t>
            </a:r>
            <a:r>
              <a:rPr dirty="0" sz="1450" spc="-5">
                <a:latin typeface="Times New Roman"/>
                <a:cs typeface="Times New Roman"/>
              </a:rPr>
              <a:t>k</a:t>
            </a:r>
            <a:r>
              <a:rPr dirty="0" sz="1450" spc="-5">
                <a:latin typeface="Times New Roman"/>
                <a:cs typeface="Times New Roman"/>
              </a:rPr>
              <a:t> </a:t>
            </a:r>
            <a:r>
              <a:rPr dirty="0" sz="1450" spc="-10">
                <a:latin typeface="Times New Roman"/>
                <a:cs typeface="Times New Roman"/>
              </a:rPr>
              <a:t>stil</a:t>
            </a:r>
            <a:r>
              <a:rPr dirty="0" sz="1450" spc="-5">
                <a:latin typeface="Times New Roman"/>
                <a:cs typeface="Times New Roman"/>
              </a:rPr>
              <a:t>l</a:t>
            </a:r>
            <a:r>
              <a:rPr dirty="0" sz="1450" spc="-5">
                <a:latin typeface="Times New Roman"/>
                <a:cs typeface="Times New Roman"/>
              </a:rPr>
              <a:t> </a:t>
            </a:r>
            <a:r>
              <a:rPr dirty="0" sz="1450" spc="-5">
                <a:latin typeface="Times New Roman"/>
                <a:cs typeface="Times New Roman"/>
              </a:rPr>
              <a:t>upon</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op</a:t>
            </a:r>
            <a:r>
              <a:rPr dirty="0" sz="1450" spc="-5">
                <a:latin typeface="Times New Roman"/>
                <a:cs typeface="Times New Roman"/>
              </a:rPr>
              <a:t> </a:t>
            </a:r>
            <a:r>
              <a:rPr dirty="0" sz="1450" spc="-5">
                <a:latin typeface="Times New Roman"/>
                <a:cs typeface="Times New Roman"/>
              </a:rPr>
              <a:t>of</a:t>
            </a:r>
            <a:r>
              <a:rPr dirty="0" sz="1450" spc="-5">
                <a:latin typeface="Times New Roman"/>
                <a:cs typeface="Times New Roman"/>
              </a:rPr>
              <a:t> </a:t>
            </a:r>
            <a:r>
              <a:rPr dirty="0" sz="1450" spc="-5">
                <a:latin typeface="Times New Roman"/>
                <a:cs typeface="Times New Roman"/>
              </a:rPr>
              <a:t>h</a:t>
            </a:r>
            <a:r>
              <a:rPr dirty="0" sz="1450" spc="-10">
                <a:latin typeface="Times New Roman"/>
                <a:cs typeface="Times New Roman"/>
              </a:rPr>
              <a:t>im</a:t>
            </a:r>
            <a:r>
              <a:rPr dirty="0" sz="1450" spc="-5">
                <a:latin typeface="Times New Roman"/>
                <a:cs typeface="Times New Roman"/>
              </a:rPr>
              <a:t>;</a:t>
            </a:r>
            <a:r>
              <a:rPr dirty="0" sz="1450" spc="-5">
                <a:latin typeface="Times New Roman"/>
                <a:cs typeface="Times New Roman"/>
              </a:rPr>
              <a:t> </a:t>
            </a:r>
            <a:r>
              <a:rPr dirty="0" sz="1450" spc="-10">
                <a:latin typeface="Times New Roman"/>
                <a:cs typeface="Times New Roman"/>
              </a:rPr>
              <a:t>a</a:t>
            </a:r>
            <a:r>
              <a:rPr dirty="0" sz="1450" spc="-5">
                <a:latin typeface="Times New Roman"/>
                <a:cs typeface="Times New Roman"/>
              </a:rPr>
              <a:t>nd</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a:latin typeface="Times New Roman"/>
                <a:cs typeface="Times New Roman"/>
              </a:rPr>
              <a:t>	</a:t>
            </a:r>
            <a:r>
              <a:rPr dirty="0" sz="1450" spc="-5">
                <a:latin typeface="Times New Roman"/>
                <a:cs typeface="Times New Roman"/>
              </a:rPr>
              <a:t>n</a:t>
            </a:r>
            <a:r>
              <a:rPr dirty="0" sz="1450" spc="-10">
                <a:latin typeface="Times New Roman"/>
                <a:cs typeface="Times New Roman"/>
              </a:rPr>
              <a:t>e</a:t>
            </a:r>
            <a:r>
              <a:rPr dirty="0" sz="1450" spc="-5">
                <a:latin typeface="Times New Roman"/>
                <a:cs typeface="Times New Roman"/>
              </a:rPr>
              <a:t>xt  </a:t>
            </a:r>
            <a:r>
              <a:rPr dirty="0" sz="1450" spc="-10">
                <a:latin typeface="Times New Roman"/>
                <a:cs typeface="Times New Roman"/>
              </a:rPr>
              <a:t>wave, speedily succeeding to the last, buried him below </a:t>
            </a:r>
            <a:r>
              <a:rPr dirty="0" sz="1450" spc="-5">
                <a:latin typeface="Times New Roman"/>
                <a:cs typeface="Times New Roman"/>
              </a:rPr>
              <a:t>a </a:t>
            </a:r>
            <a:r>
              <a:rPr dirty="0" sz="1450" spc="-10">
                <a:latin typeface="Times New Roman"/>
                <a:cs typeface="Times New Roman"/>
              </a:rPr>
              <a:t>rush </a:t>
            </a:r>
            <a:r>
              <a:rPr dirty="0" sz="1450" spc="-5">
                <a:latin typeface="Times New Roman"/>
                <a:cs typeface="Times New Roman"/>
              </a:rPr>
              <a:t>of</a:t>
            </a:r>
            <a:r>
              <a:rPr dirty="0" sz="1450" spc="90">
                <a:latin typeface="Times New Roman"/>
                <a:cs typeface="Times New Roman"/>
              </a:rPr>
              <a:t> </a:t>
            </a:r>
            <a:r>
              <a:rPr dirty="0" sz="1450" spc="-25">
                <a:latin typeface="Times New Roman"/>
                <a:cs typeface="Times New Roman"/>
              </a:rPr>
              <a:t>water.</a:t>
            </a:r>
            <a:endParaRPr sz="1450">
              <a:latin typeface="Times New Roman"/>
              <a:cs typeface="Times New Roman"/>
            </a:endParaRPr>
          </a:p>
          <a:p>
            <a:pPr marL="12700" marR="8890">
              <a:lnSpc>
                <a:spcPts val="1730"/>
              </a:lnSpc>
              <a:spcBef>
                <a:spcPts val="570"/>
              </a:spcBef>
            </a:pPr>
            <a:r>
              <a:rPr dirty="0" sz="1450" spc="-10">
                <a:latin typeface="Times New Roman"/>
                <a:cs typeface="Times New Roman"/>
              </a:rPr>
              <a:t>While </a:t>
            </a:r>
            <a:r>
              <a:rPr dirty="0" sz="1450" spc="-5">
                <a:latin typeface="Times New Roman"/>
                <a:cs typeface="Times New Roman"/>
              </a:rPr>
              <a:t>he </a:t>
            </a:r>
            <a:r>
              <a:rPr dirty="0" sz="1450" spc="-10">
                <a:latin typeface="Times New Roman"/>
                <a:cs typeface="Times New Roman"/>
              </a:rPr>
              <a:t>was still submerged, Dick forced his dagger from his grasp, and rose  to his feet,</a:t>
            </a:r>
            <a:r>
              <a:rPr dirty="0" sz="1450">
                <a:latin typeface="Times New Roman"/>
                <a:cs typeface="Times New Roman"/>
              </a:rPr>
              <a:t> </a:t>
            </a:r>
            <a:r>
              <a:rPr dirty="0" sz="1450" spc="-10">
                <a:latin typeface="Times New Roman"/>
                <a:cs typeface="Times New Roman"/>
              </a:rPr>
              <a:t>victorious.</a:t>
            </a:r>
            <a:endParaRPr sz="145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91650"/>
          </a:xfrm>
          <a:prstGeom prst="rect">
            <a:avLst/>
          </a:prstGeom>
        </p:spPr>
        <p:txBody>
          <a:bodyPr wrap="square" lIns="0" tIns="84455" rIns="0" bIns="0" rtlCol="0" vert="horz">
            <a:spAutoFit/>
          </a:bodyPr>
          <a:lstStyle/>
          <a:p>
            <a:pPr algn="just" marL="12700">
              <a:lnSpc>
                <a:spcPct val="100000"/>
              </a:lnSpc>
              <a:spcBef>
                <a:spcPts val="665"/>
              </a:spcBef>
            </a:pPr>
            <a:r>
              <a:rPr dirty="0" sz="1450" spc="-25">
                <a:latin typeface="Times New Roman"/>
                <a:cs typeface="Times New Roman"/>
              </a:rPr>
              <a:t>“Yield </a:t>
            </a:r>
            <a:r>
              <a:rPr dirty="0" sz="1450" spc="-10">
                <a:latin typeface="Times New Roman"/>
                <a:cs typeface="Times New Roman"/>
              </a:rPr>
              <a:t>ye!” </a:t>
            </a:r>
            <a:r>
              <a:rPr dirty="0" sz="1450" spc="-5">
                <a:latin typeface="Times New Roman"/>
                <a:cs typeface="Times New Roman"/>
              </a:rPr>
              <a:t>he </a:t>
            </a:r>
            <a:r>
              <a:rPr dirty="0" sz="1450" spc="-10">
                <a:latin typeface="Times New Roman"/>
                <a:cs typeface="Times New Roman"/>
              </a:rPr>
              <a:t>said. “I give </a:t>
            </a:r>
            <a:r>
              <a:rPr dirty="0" sz="1450" spc="-5">
                <a:latin typeface="Times New Roman"/>
                <a:cs typeface="Times New Roman"/>
              </a:rPr>
              <a:t>you</a:t>
            </a:r>
            <a:r>
              <a:rPr dirty="0" sz="1450" spc="35">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6350">
              <a:lnSpc>
                <a:spcPts val="1730"/>
              </a:lnSpc>
              <a:spcBef>
                <a:spcPts val="630"/>
              </a:spcBef>
            </a:pPr>
            <a:r>
              <a:rPr dirty="0" sz="1450" spc="-10">
                <a:latin typeface="Times New Roman"/>
                <a:cs typeface="Times New Roman"/>
              </a:rPr>
              <a:t>“I yield me,” said the </a:t>
            </a:r>
            <a:r>
              <a:rPr dirty="0" sz="1450" spc="-20">
                <a:latin typeface="Times New Roman"/>
                <a:cs typeface="Times New Roman"/>
              </a:rPr>
              <a:t>other, </a:t>
            </a:r>
            <a:r>
              <a:rPr dirty="0" sz="1450" spc="-10">
                <a:latin typeface="Times New Roman"/>
                <a:cs typeface="Times New Roman"/>
              </a:rPr>
              <a:t>getting to his knees. </a:t>
            </a:r>
            <a:r>
              <a:rPr dirty="0" sz="1450" spc="-60">
                <a:latin typeface="Times New Roman"/>
                <a:cs typeface="Times New Roman"/>
              </a:rPr>
              <a:t>“Ye </a:t>
            </a:r>
            <a:r>
              <a:rPr dirty="0" sz="1450" spc="-10">
                <a:latin typeface="Times New Roman"/>
                <a:cs typeface="Times New Roman"/>
              </a:rPr>
              <a:t>fight, like </a:t>
            </a:r>
            <a:r>
              <a:rPr dirty="0" sz="1450" spc="-5">
                <a:latin typeface="Times New Roman"/>
                <a:cs typeface="Times New Roman"/>
              </a:rPr>
              <a:t>a young </a:t>
            </a:r>
            <a:r>
              <a:rPr dirty="0" sz="1450" spc="-10">
                <a:latin typeface="Times New Roman"/>
                <a:cs typeface="Times New Roman"/>
              </a:rPr>
              <a:t>man,  ignorantly and foolhardily; </a:t>
            </a:r>
            <a:r>
              <a:rPr dirty="0" sz="1450" spc="-5">
                <a:latin typeface="Times New Roman"/>
                <a:cs typeface="Times New Roman"/>
              </a:rPr>
              <a:t>but, by </a:t>
            </a:r>
            <a:r>
              <a:rPr dirty="0" sz="1450" spc="-10">
                <a:latin typeface="Times New Roman"/>
                <a:cs typeface="Times New Roman"/>
              </a:rPr>
              <a:t>the array </a:t>
            </a:r>
            <a:r>
              <a:rPr dirty="0" sz="1450" spc="-5">
                <a:latin typeface="Times New Roman"/>
                <a:cs typeface="Times New Roman"/>
              </a:rPr>
              <a:t>of </a:t>
            </a:r>
            <a:r>
              <a:rPr dirty="0" sz="1450" spc="-10">
                <a:latin typeface="Times New Roman"/>
                <a:cs typeface="Times New Roman"/>
              </a:rPr>
              <a:t>the saints, </a:t>
            </a:r>
            <a:r>
              <a:rPr dirty="0" sz="1450" spc="-5">
                <a:latin typeface="Times New Roman"/>
                <a:cs typeface="Times New Roman"/>
              </a:rPr>
              <a:t>ye </a:t>
            </a:r>
            <a:r>
              <a:rPr dirty="0" sz="1450" spc="-10">
                <a:latin typeface="Times New Roman"/>
                <a:cs typeface="Times New Roman"/>
              </a:rPr>
              <a:t>fight</a:t>
            </a:r>
            <a:r>
              <a:rPr dirty="0" sz="1450" spc="105">
                <a:latin typeface="Times New Roman"/>
                <a:cs typeface="Times New Roman"/>
              </a:rPr>
              <a:t> </a:t>
            </a:r>
            <a:r>
              <a:rPr dirty="0" sz="1450" spc="-10">
                <a:latin typeface="Times New Roman"/>
                <a:cs typeface="Times New Roman"/>
              </a:rPr>
              <a:t>bravely!”</a:t>
            </a:r>
            <a:endParaRPr sz="1450">
              <a:latin typeface="Times New Roman"/>
              <a:cs typeface="Times New Roman"/>
            </a:endParaRPr>
          </a:p>
          <a:p>
            <a:pPr algn="just" marL="12700" marR="8890">
              <a:lnSpc>
                <a:spcPts val="1730"/>
              </a:lnSpc>
              <a:spcBef>
                <a:spcPts val="575"/>
              </a:spcBef>
            </a:pPr>
            <a:r>
              <a:rPr dirty="0" sz="1450" spc="-10">
                <a:latin typeface="Times New Roman"/>
                <a:cs typeface="Times New Roman"/>
              </a:rPr>
              <a:t>Dick turned to the beach. The combat was still raging doubtfully in the night;  over the hoarse roar </a:t>
            </a:r>
            <a:r>
              <a:rPr dirty="0" sz="1450" spc="-5">
                <a:latin typeface="Times New Roman"/>
                <a:cs typeface="Times New Roman"/>
              </a:rPr>
              <a:t>of </a:t>
            </a:r>
            <a:r>
              <a:rPr dirty="0" sz="1450" spc="-10">
                <a:latin typeface="Times New Roman"/>
                <a:cs typeface="Times New Roman"/>
              </a:rPr>
              <a:t>the breakers steel clanged </a:t>
            </a:r>
            <a:r>
              <a:rPr dirty="0" sz="1450" spc="-5">
                <a:latin typeface="Times New Roman"/>
                <a:cs typeface="Times New Roman"/>
              </a:rPr>
              <a:t>upon </a:t>
            </a:r>
            <a:r>
              <a:rPr dirty="0" sz="1450" spc="-10">
                <a:latin typeface="Times New Roman"/>
                <a:cs typeface="Times New Roman"/>
              </a:rPr>
              <a:t>steel, and cries </a:t>
            </a:r>
            <a:r>
              <a:rPr dirty="0" sz="1450" spc="-5">
                <a:latin typeface="Times New Roman"/>
                <a:cs typeface="Times New Roman"/>
              </a:rPr>
              <a:t>of </a:t>
            </a:r>
            <a:r>
              <a:rPr dirty="0" sz="1450" spc="-10">
                <a:latin typeface="Times New Roman"/>
                <a:cs typeface="Times New Roman"/>
              </a:rPr>
              <a:t>pain  and the </a:t>
            </a:r>
            <a:r>
              <a:rPr dirty="0" sz="1450" spc="-5">
                <a:latin typeface="Times New Roman"/>
                <a:cs typeface="Times New Roman"/>
              </a:rPr>
              <a:t>shout of </a:t>
            </a:r>
            <a:r>
              <a:rPr dirty="0" sz="1450" spc="-10">
                <a:latin typeface="Times New Roman"/>
                <a:cs typeface="Times New Roman"/>
              </a:rPr>
              <a:t>battle</a:t>
            </a:r>
            <a:r>
              <a:rPr dirty="0" sz="1450">
                <a:latin typeface="Times New Roman"/>
                <a:cs typeface="Times New Roman"/>
              </a:rPr>
              <a:t> </a:t>
            </a:r>
            <a:r>
              <a:rPr dirty="0" sz="1450" spc="-10">
                <a:latin typeface="Times New Roman"/>
                <a:cs typeface="Times New Roman"/>
              </a:rPr>
              <a:t>resounded.</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“Lead me to </a:t>
            </a:r>
            <a:r>
              <a:rPr dirty="0" sz="1450" spc="-5">
                <a:latin typeface="Times New Roman"/>
                <a:cs typeface="Times New Roman"/>
              </a:rPr>
              <a:t>your </a:t>
            </a:r>
            <a:r>
              <a:rPr dirty="0" sz="1450" spc="-10">
                <a:latin typeface="Times New Roman"/>
                <a:cs typeface="Times New Roman"/>
              </a:rPr>
              <a:t>captain, </a:t>
            </a:r>
            <a:r>
              <a:rPr dirty="0" sz="1450" spc="-5">
                <a:latin typeface="Times New Roman"/>
                <a:cs typeface="Times New Roman"/>
              </a:rPr>
              <a:t>youth,” </a:t>
            </a:r>
            <a:r>
              <a:rPr dirty="0" sz="1450" spc="-10">
                <a:latin typeface="Times New Roman"/>
                <a:cs typeface="Times New Roman"/>
              </a:rPr>
              <a:t>said the conquered knight. “It is fit this  butchery should</a:t>
            </a:r>
            <a:r>
              <a:rPr dirty="0" sz="1450" spc="-5">
                <a:latin typeface="Times New Roman"/>
                <a:cs typeface="Times New Roman"/>
              </a:rPr>
              <a:t> </a:t>
            </a:r>
            <a:r>
              <a:rPr dirty="0" sz="1450" spc="-10">
                <a:latin typeface="Times New Roman"/>
                <a:cs typeface="Times New Roman"/>
              </a:rPr>
              <a:t>cease.”</a:t>
            </a:r>
            <a:endParaRPr sz="1450">
              <a:latin typeface="Times New Roman"/>
              <a:cs typeface="Times New Roman"/>
            </a:endParaRPr>
          </a:p>
          <a:p>
            <a:pPr algn="just" marL="12700" marR="5715">
              <a:lnSpc>
                <a:spcPts val="1730"/>
              </a:lnSpc>
              <a:spcBef>
                <a:spcPts val="575"/>
              </a:spcBef>
            </a:pPr>
            <a:r>
              <a:rPr dirty="0" sz="1450" spc="-20">
                <a:latin typeface="Times New Roman"/>
                <a:cs typeface="Times New Roman"/>
              </a:rPr>
              <a:t>“Sir,” </a:t>
            </a:r>
            <a:r>
              <a:rPr dirty="0" sz="1450" spc="-10">
                <a:latin typeface="Times New Roman"/>
                <a:cs typeface="Times New Roman"/>
              </a:rPr>
              <a:t>replied Dick, “so far as these brave fellows have </a:t>
            </a:r>
            <a:r>
              <a:rPr dirty="0" sz="1450" spc="-5">
                <a:latin typeface="Times New Roman"/>
                <a:cs typeface="Times New Roman"/>
              </a:rPr>
              <a:t>a </a:t>
            </a:r>
            <a:r>
              <a:rPr dirty="0" sz="1450" spc="-10">
                <a:latin typeface="Times New Roman"/>
                <a:cs typeface="Times New Roman"/>
              </a:rPr>
              <a:t>captain, the </a:t>
            </a:r>
            <a:r>
              <a:rPr dirty="0" sz="1450" spc="-5">
                <a:latin typeface="Times New Roman"/>
                <a:cs typeface="Times New Roman"/>
              </a:rPr>
              <a:t>poor  </a:t>
            </a:r>
            <a:r>
              <a:rPr dirty="0" sz="1450" spc="-10">
                <a:latin typeface="Times New Roman"/>
                <a:cs typeface="Times New Roman"/>
              </a:rPr>
              <a:t>gentleman who here addresses </a:t>
            </a:r>
            <a:r>
              <a:rPr dirty="0" sz="1450" spc="-5">
                <a:latin typeface="Times New Roman"/>
                <a:cs typeface="Times New Roman"/>
              </a:rPr>
              <a:t>you </a:t>
            </a:r>
            <a:r>
              <a:rPr dirty="0" sz="1450" spc="-10">
                <a:latin typeface="Times New Roman"/>
                <a:cs typeface="Times New Roman"/>
              </a:rPr>
              <a:t>is</a:t>
            </a:r>
            <a:r>
              <a:rPr dirty="0" sz="1450" spc="10">
                <a:latin typeface="Times New Roman"/>
                <a:cs typeface="Times New Roman"/>
              </a:rPr>
              <a:t> </a:t>
            </a:r>
            <a:r>
              <a:rPr dirty="0" sz="1450" spc="-5">
                <a:latin typeface="Times New Roman"/>
                <a:cs typeface="Times New Roman"/>
              </a:rPr>
              <a:t>he.”</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“Call </a:t>
            </a:r>
            <a:r>
              <a:rPr dirty="0" sz="1450" spc="-15">
                <a:latin typeface="Times New Roman"/>
                <a:cs typeface="Times New Roman"/>
              </a:rPr>
              <a:t>off </a:t>
            </a:r>
            <a:r>
              <a:rPr dirty="0" sz="1450" spc="-5">
                <a:latin typeface="Times New Roman"/>
                <a:cs typeface="Times New Roman"/>
              </a:rPr>
              <a:t>your dogs, </a:t>
            </a:r>
            <a:r>
              <a:rPr dirty="0" sz="1450" spc="-10">
                <a:latin typeface="Times New Roman"/>
                <a:cs typeface="Times New Roman"/>
              </a:rPr>
              <a:t>then, and </a:t>
            </a:r>
            <a:r>
              <a:rPr dirty="0" sz="1450" spc="-5">
                <a:latin typeface="Times New Roman"/>
                <a:cs typeface="Times New Roman"/>
              </a:rPr>
              <a:t>I </a:t>
            </a:r>
            <a:r>
              <a:rPr dirty="0" sz="1450" spc="-10">
                <a:latin typeface="Times New Roman"/>
                <a:cs typeface="Times New Roman"/>
              </a:rPr>
              <a:t>will bid my villains </a:t>
            </a:r>
            <a:r>
              <a:rPr dirty="0" sz="1450" spc="-5">
                <a:latin typeface="Times New Roman"/>
                <a:cs typeface="Times New Roman"/>
              </a:rPr>
              <a:t>hold,” </a:t>
            </a:r>
            <a:r>
              <a:rPr dirty="0" sz="1450" spc="-10">
                <a:latin typeface="Times New Roman"/>
                <a:cs typeface="Times New Roman"/>
              </a:rPr>
              <a:t>returned the</a:t>
            </a:r>
            <a:r>
              <a:rPr dirty="0" sz="1450" spc="85">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marL="12700" marR="10795">
              <a:lnSpc>
                <a:spcPts val="1730"/>
              </a:lnSpc>
              <a:spcBef>
                <a:spcPts val="630"/>
              </a:spcBef>
            </a:pPr>
            <a:r>
              <a:rPr dirty="0" sz="1450" spc="-10">
                <a:latin typeface="Times New Roman"/>
                <a:cs typeface="Times New Roman"/>
              </a:rPr>
              <a:t>There was something noble both in the voice and manner </a:t>
            </a:r>
            <a:r>
              <a:rPr dirty="0" sz="1450" spc="-5">
                <a:latin typeface="Times New Roman"/>
                <a:cs typeface="Times New Roman"/>
              </a:rPr>
              <a:t>of </a:t>
            </a:r>
            <a:r>
              <a:rPr dirty="0" sz="1450" spc="-10">
                <a:latin typeface="Times New Roman"/>
                <a:cs typeface="Times New Roman"/>
              </a:rPr>
              <a:t>his late opponent,  and Dick instantly dismissed all fears </a:t>
            </a:r>
            <a:r>
              <a:rPr dirty="0" sz="1450" spc="-5">
                <a:latin typeface="Times New Roman"/>
                <a:cs typeface="Times New Roman"/>
              </a:rPr>
              <a:t>of</a:t>
            </a:r>
            <a:r>
              <a:rPr dirty="0" sz="1450" spc="25">
                <a:latin typeface="Times New Roman"/>
                <a:cs typeface="Times New Roman"/>
              </a:rPr>
              <a:t> </a:t>
            </a:r>
            <a:r>
              <a:rPr dirty="0" sz="1450" spc="-20">
                <a:latin typeface="Times New Roman"/>
                <a:cs typeface="Times New Roman"/>
              </a:rPr>
              <a:t>treachery.</a:t>
            </a:r>
            <a:endParaRPr sz="1450">
              <a:latin typeface="Times New Roman"/>
              <a:cs typeface="Times New Roman"/>
            </a:endParaRPr>
          </a:p>
          <a:p>
            <a:pPr marL="12700" marR="11430">
              <a:lnSpc>
                <a:spcPts val="1730"/>
              </a:lnSpc>
              <a:spcBef>
                <a:spcPts val="575"/>
              </a:spcBef>
            </a:pPr>
            <a:r>
              <a:rPr dirty="0" sz="1450" spc="-10">
                <a:latin typeface="Times New Roman"/>
                <a:cs typeface="Times New Roman"/>
              </a:rPr>
              <a:t>“Lay down </a:t>
            </a:r>
            <a:r>
              <a:rPr dirty="0" sz="1450" spc="-5">
                <a:latin typeface="Times New Roman"/>
                <a:cs typeface="Times New Roman"/>
              </a:rPr>
              <a:t>your </a:t>
            </a:r>
            <a:r>
              <a:rPr dirty="0" sz="1450" spc="-10">
                <a:latin typeface="Times New Roman"/>
                <a:cs typeface="Times New Roman"/>
              </a:rPr>
              <a:t>arms, men!” cried the stranger knight. “I have yielded me,  </a:t>
            </a:r>
            <a:r>
              <a:rPr dirty="0" sz="1450" spc="-5">
                <a:latin typeface="Times New Roman"/>
                <a:cs typeface="Times New Roman"/>
              </a:rPr>
              <a:t>upon </a:t>
            </a:r>
            <a:r>
              <a:rPr dirty="0" sz="1450" spc="-10">
                <a:latin typeface="Times New Roman"/>
                <a:cs typeface="Times New Roman"/>
              </a:rPr>
              <a:t>promise </a:t>
            </a:r>
            <a:r>
              <a:rPr dirty="0" sz="1450" spc="-5">
                <a:latin typeface="Times New Roman"/>
                <a:cs typeface="Times New Roman"/>
              </a:rPr>
              <a:t>of </a:t>
            </a:r>
            <a:r>
              <a:rPr dirty="0" sz="1450" spc="-10">
                <a:latin typeface="Times New Roman"/>
                <a:cs typeface="Times New Roman"/>
              </a:rPr>
              <a:t>life.”</a:t>
            </a:r>
            <a:endParaRPr sz="1450">
              <a:latin typeface="Times New Roman"/>
              <a:cs typeface="Times New Roman"/>
            </a:endParaRPr>
          </a:p>
          <a:p>
            <a:pPr marL="12700" marR="13335">
              <a:lnSpc>
                <a:spcPts val="1730"/>
              </a:lnSpc>
              <a:spcBef>
                <a:spcPts val="570"/>
              </a:spcBef>
            </a:pPr>
            <a:r>
              <a:rPr dirty="0" sz="1450" spc="-10">
                <a:latin typeface="Times New Roman"/>
                <a:cs typeface="Times New Roman"/>
              </a:rPr>
              <a:t>The tone </a:t>
            </a:r>
            <a:r>
              <a:rPr dirty="0" sz="1450" spc="-5">
                <a:latin typeface="Times New Roman"/>
                <a:cs typeface="Times New Roman"/>
              </a:rPr>
              <a:t>of </a:t>
            </a:r>
            <a:r>
              <a:rPr dirty="0" sz="1450" spc="-10">
                <a:latin typeface="Times New Roman"/>
                <a:cs typeface="Times New Roman"/>
              </a:rPr>
              <a:t>the stranger was </a:t>
            </a:r>
            <a:r>
              <a:rPr dirty="0" sz="1450" spc="-5">
                <a:latin typeface="Times New Roman"/>
                <a:cs typeface="Times New Roman"/>
              </a:rPr>
              <a:t>one of </a:t>
            </a:r>
            <a:r>
              <a:rPr dirty="0" sz="1450" spc="-10">
                <a:latin typeface="Times New Roman"/>
                <a:cs typeface="Times New Roman"/>
              </a:rPr>
              <a:t>absolute command, and almost instantly  the din and confusion </a:t>
            </a:r>
            <a:r>
              <a:rPr dirty="0" sz="1450" spc="-5">
                <a:latin typeface="Times New Roman"/>
                <a:cs typeface="Times New Roman"/>
              </a:rPr>
              <a:t>of </a:t>
            </a:r>
            <a:r>
              <a:rPr dirty="0" sz="1450" spc="-10">
                <a:latin typeface="Times New Roman"/>
                <a:cs typeface="Times New Roman"/>
              </a:rPr>
              <a:t>the mellay</a:t>
            </a:r>
            <a:r>
              <a:rPr dirty="0" sz="1450" spc="20">
                <a:latin typeface="Times New Roman"/>
                <a:cs typeface="Times New Roman"/>
              </a:rPr>
              <a:t> </a:t>
            </a:r>
            <a:r>
              <a:rPr dirty="0" sz="1450" spc="-10">
                <a:latin typeface="Times New Roman"/>
                <a:cs typeface="Times New Roman"/>
              </a:rPr>
              <a:t>ceased.</a:t>
            </a:r>
            <a:endParaRPr sz="1450">
              <a:latin typeface="Times New Roman"/>
              <a:cs typeface="Times New Roman"/>
            </a:endParaRPr>
          </a:p>
          <a:p>
            <a:pPr marL="12700" marR="2932430">
              <a:lnSpc>
                <a:spcPts val="2300"/>
              </a:lnSpc>
              <a:spcBef>
                <a:spcPts val="120"/>
              </a:spcBef>
            </a:pPr>
            <a:r>
              <a:rPr dirty="0" sz="1450" spc="-10">
                <a:latin typeface="Times New Roman"/>
                <a:cs typeface="Times New Roman"/>
              </a:rPr>
              <a:t>“Lawless,” cried Dick, “are </a:t>
            </a:r>
            <a:r>
              <a:rPr dirty="0" sz="1450" spc="-5">
                <a:latin typeface="Times New Roman"/>
                <a:cs typeface="Times New Roman"/>
              </a:rPr>
              <a:t>ye </a:t>
            </a:r>
            <a:r>
              <a:rPr dirty="0" sz="1450" spc="-10">
                <a:latin typeface="Times New Roman"/>
                <a:cs typeface="Times New Roman"/>
              </a:rPr>
              <a:t>safe?”  </a:t>
            </a:r>
            <a:r>
              <a:rPr dirty="0" sz="1450" spc="-55">
                <a:latin typeface="Times New Roman"/>
                <a:cs typeface="Times New Roman"/>
              </a:rPr>
              <a:t>“Ay,” </a:t>
            </a:r>
            <a:r>
              <a:rPr dirty="0" sz="1450" spc="-10">
                <a:latin typeface="Times New Roman"/>
                <a:cs typeface="Times New Roman"/>
              </a:rPr>
              <a:t>cried Lawless, “safe and </a:t>
            </a:r>
            <a:r>
              <a:rPr dirty="0" sz="1450" spc="-20">
                <a:latin typeface="Times New Roman"/>
                <a:cs typeface="Times New Roman"/>
              </a:rPr>
              <a:t>hearty.”  </a:t>
            </a:r>
            <a:r>
              <a:rPr dirty="0" sz="1450" spc="-10">
                <a:latin typeface="Times New Roman"/>
                <a:cs typeface="Times New Roman"/>
              </a:rPr>
              <a:t>“Light me the lantern,” said</a:t>
            </a:r>
            <a:r>
              <a:rPr dirty="0" sz="1450" spc="1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marL="12700">
              <a:lnSpc>
                <a:spcPct val="100000"/>
              </a:lnSpc>
              <a:spcBef>
                <a:spcPts val="400"/>
              </a:spcBef>
            </a:pP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Sir Daniel here?” inquired the</a:t>
            </a:r>
            <a:r>
              <a:rPr dirty="0" sz="1450" spc="20">
                <a:latin typeface="Times New Roman"/>
                <a:cs typeface="Times New Roman"/>
              </a:rPr>
              <a:t> </a:t>
            </a:r>
            <a:r>
              <a:rPr dirty="0" sz="1450" spc="-10">
                <a:latin typeface="Times New Roman"/>
                <a:cs typeface="Times New Roman"/>
              </a:rPr>
              <a:t>knight.</a:t>
            </a:r>
            <a:endParaRPr sz="1450">
              <a:latin typeface="Times New Roman"/>
              <a:cs typeface="Times New Roman"/>
            </a:endParaRPr>
          </a:p>
          <a:p>
            <a:pPr algn="just" marL="12700" marR="10795">
              <a:lnSpc>
                <a:spcPts val="1730"/>
              </a:lnSpc>
              <a:spcBef>
                <a:spcPts val="635"/>
              </a:spcBef>
            </a:pPr>
            <a:r>
              <a:rPr dirty="0" sz="1450" spc="-10">
                <a:latin typeface="Times New Roman"/>
                <a:cs typeface="Times New Roman"/>
              </a:rPr>
              <a:t>“Sir Daniel?” echoed Dick. </a:t>
            </a:r>
            <a:r>
              <a:rPr dirty="0" sz="1450" spc="-30">
                <a:latin typeface="Times New Roman"/>
                <a:cs typeface="Times New Roman"/>
              </a:rPr>
              <a:t>“Now,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rood, I </a:t>
            </a:r>
            <a:r>
              <a:rPr dirty="0" sz="1450" spc="-10">
                <a:latin typeface="Times New Roman"/>
                <a:cs typeface="Times New Roman"/>
              </a:rPr>
              <a:t>pray </a:t>
            </a:r>
            <a:r>
              <a:rPr dirty="0" sz="1450" spc="-5">
                <a:latin typeface="Times New Roman"/>
                <a:cs typeface="Times New Roman"/>
              </a:rPr>
              <a:t>not. </a:t>
            </a:r>
            <a:r>
              <a:rPr dirty="0" sz="1450" spc="-10">
                <a:latin typeface="Times New Roman"/>
                <a:cs typeface="Times New Roman"/>
              </a:rPr>
              <a:t>It would </a:t>
            </a:r>
            <a:r>
              <a:rPr dirty="0" sz="1450" spc="-5">
                <a:latin typeface="Times New Roman"/>
                <a:cs typeface="Times New Roman"/>
              </a:rPr>
              <a:t>go </a:t>
            </a:r>
            <a:r>
              <a:rPr dirty="0" sz="1450" spc="-10">
                <a:latin typeface="Times New Roman"/>
                <a:cs typeface="Times New Roman"/>
              </a:rPr>
              <a:t>ill with  me if </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were.”</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“Ill with </a:t>
            </a:r>
            <a:r>
              <a:rPr dirty="0" sz="1450" spc="-5">
                <a:latin typeface="Times New Roman"/>
                <a:cs typeface="Times New Roman"/>
              </a:rPr>
              <a:t>you, </a:t>
            </a:r>
            <a:r>
              <a:rPr dirty="0" sz="1450" spc="-10">
                <a:latin typeface="Times New Roman"/>
                <a:cs typeface="Times New Roman"/>
              </a:rPr>
              <a:t>fair sir?” inquired the </a:t>
            </a:r>
            <a:r>
              <a:rPr dirty="0" sz="1450" spc="-20">
                <a:latin typeface="Times New Roman"/>
                <a:cs typeface="Times New Roman"/>
              </a:rPr>
              <a:t>other. </a:t>
            </a:r>
            <a:r>
              <a:rPr dirty="0" sz="1450" spc="-30">
                <a:latin typeface="Times New Roman"/>
                <a:cs typeface="Times New Roman"/>
              </a:rPr>
              <a:t>“Nay, </a:t>
            </a:r>
            <a:r>
              <a:rPr dirty="0" sz="1450" spc="-10">
                <a:latin typeface="Times New Roman"/>
                <a:cs typeface="Times New Roman"/>
              </a:rPr>
              <a:t>then, if </a:t>
            </a:r>
            <a:r>
              <a:rPr dirty="0" sz="1450" spc="-5">
                <a:latin typeface="Times New Roman"/>
                <a:cs typeface="Times New Roman"/>
              </a:rPr>
              <a:t>ye be not of </a:t>
            </a:r>
            <a:r>
              <a:rPr dirty="0" sz="1450" spc="-10">
                <a:latin typeface="Times New Roman"/>
                <a:cs typeface="Times New Roman"/>
              </a:rPr>
              <a:t>Sir  </a:t>
            </a:r>
            <a:r>
              <a:rPr dirty="0" sz="1450" spc="-20">
                <a:latin typeface="Times New Roman"/>
                <a:cs typeface="Times New Roman"/>
              </a:rPr>
              <a:t>Daniel’s </a:t>
            </a:r>
            <a:r>
              <a:rPr dirty="0" sz="1450" spc="-25">
                <a:latin typeface="Times New Roman"/>
                <a:cs typeface="Times New Roman"/>
              </a:rPr>
              <a:t>party, </a:t>
            </a:r>
            <a:r>
              <a:rPr dirty="0" sz="1450" spc="-5">
                <a:latin typeface="Times New Roman"/>
                <a:cs typeface="Times New Roman"/>
              </a:rPr>
              <a:t>I </a:t>
            </a:r>
            <a:r>
              <a:rPr dirty="0" sz="1450" spc="-10">
                <a:latin typeface="Times New Roman"/>
                <a:cs typeface="Times New Roman"/>
              </a:rPr>
              <a:t>profess </a:t>
            </a:r>
            <a:r>
              <a:rPr dirty="0" sz="1450" spc="-5">
                <a:latin typeface="Times New Roman"/>
                <a:cs typeface="Times New Roman"/>
              </a:rPr>
              <a:t>I </a:t>
            </a:r>
            <a:r>
              <a:rPr dirty="0" sz="1450" spc="-10">
                <a:latin typeface="Times New Roman"/>
                <a:cs typeface="Times New Roman"/>
              </a:rPr>
              <a:t>comprehend </a:t>
            </a:r>
            <a:r>
              <a:rPr dirty="0" sz="1450" spc="-5">
                <a:latin typeface="Times New Roman"/>
                <a:cs typeface="Times New Roman"/>
              </a:rPr>
              <a:t>no </a:t>
            </a:r>
            <a:r>
              <a:rPr dirty="0" sz="1450" spc="-20">
                <a:latin typeface="Times New Roman"/>
                <a:cs typeface="Times New Roman"/>
              </a:rPr>
              <a:t>longer. </a:t>
            </a:r>
            <a:r>
              <a:rPr dirty="0" sz="1450" spc="-10">
                <a:latin typeface="Times New Roman"/>
                <a:cs typeface="Times New Roman"/>
              </a:rPr>
              <a:t>Wherefore, then, fell </a:t>
            </a:r>
            <a:r>
              <a:rPr dirty="0" sz="1450" spc="-5">
                <a:latin typeface="Times New Roman"/>
                <a:cs typeface="Times New Roman"/>
              </a:rPr>
              <a:t>ye upon  </a:t>
            </a:r>
            <a:r>
              <a:rPr dirty="0" sz="1450" spc="-10">
                <a:latin typeface="Times New Roman"/>
                <a:cs typeface="Times New Roman"/>
              </a:rPr>
              <a:t>mine ambush? in what quarrel, my </a:t>
            </a:r>
            <a:r>
              <a:rPr dirty="0" sz="1450" spc="-5">
                <a:latin typeface="Times New Roman"/>
                <a:cs typeface="Times New Roman"/>
              </a:rPr>
              <a:t>young </a:t>
            </a:r>
            <a:r>
              <a:rPr dirty="0" sz="1450" spc="-10">
                <a:latin typeface="Times New Roman"/>
                <a:cs typeface="Times New Roman"/>
              </a:rPr>
              <a:t>and very fiery friend? to what  earthly purpose? and, to make </a:t>
            </a:r>
            <a:r>
              <a:rPr dirty="0" sz="1450" spc="-5">
                <a:latin typeface="Times New Roman"/>
                <a:cs typeface="Times New Roman"/>
              </a:rPr>
              <a:t>a </a:t>
            </a:r>
            <a:r>
              <a:rPr dirty="0" sz="1450" spc="-10">
                <a:latin typeface="Times New Roman"/>
                <a:cs typeface="Times New Roman"/>
              </a:rPr>
              <a:t>clear end </a:t>
            </a:r>
            <a:r>
              <a:rPr dirty="0" sz="1450" spc="-5">
                <a:latin typeface="Times New Roman"/>
                <a:cs typeface="Times New Roman"/>
              </a:rPr>
              <a:t>of </a:t>
            </a:r>
            <a:r>
              <a:rPr dirty="0" sz="1450" spc="-10">
                <a:latin typeface="Times New Roman"/>
                <a:cs typeface="Times New Roman"/>
              </a:rPr>
              <a:t>questioning, to what </a:t>
            </a:r>
            <a:r>
              <a:rPr dirty="0" sz="1450" spc="-5">
                <a:latin typeface="Times New Roman"/>
                <a:cs typeface="Times New Roman"/>
              </a:rPr>
              <a:t>good  </a:t>
            </a:r>
            <a:r>
              <a:rPr dirty="0" sz="1450" spc="-10">
                <a:latin typeface="Times New Roman"/>
                <a:cs typeface="Times New Roman"/>
              </a:rPr>
              <a:t>gentleman have </a:t>
            </a:r>
            <a:r>
              <a:rPr dirty="0" sz="1450" spc="-5">
                <a:latin typeface="Times New Roman"/>
                <a:cs typeface="Times New Roman"/>
              </a:rPr>
              <a:t>I</a:t>
            </a:r>
            <a:r>
              <a:rPr dirty="0" sz="1450">
                <a:latin typeface="Times New Roman"/>
                <a:cs typeface="Times New Roman"/>
              </a:rPr>
              <a:t> </a:t>
            </a:r>
            <a:r>
              <a:rPr dirty="0" sz="1450" spc="-10">
                <a:latin typeface="Times New Roman"/>
                <a:cs typeface="Times New Roman"/>
              </a:rPr>
              <a:t>surrendered?”</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But before Dick could </a:t>
            </a:r>
            <a:r>
              <a:rPr dirty="0" sz="1450" spc="-20">
                <a:latin typeface="Times New Roman"/>
                <a:cs typeface="Times New Roman"/>
              </a:rPr>
              <a:t>answer, </a:t>
            </a:r>
            <a:r>
              <a:rPr dirty="0" sz="1450" spc="-5">
                <a:latin typeface="Times New Roman"/>
                <a:cs typeface="Times New Roman"/>
              </a:rPr>
              <a:t>a </a:t>
            </a:r>
            <a:r>
              <a:rPr dirty="0" sz="1450" spc="-10">
                <a:latin typeface="Times New Roman"/>
                <a:cs typeface="Times New Roman"/>
              </a:rPr>
              <a:t>voice spoke in the darkness from close </a:t>
            </a:r>
            <a:r>
              <a:rPr dirty="0" sz="1450" spc="-40">
                <a:latin typeface="Times New Roman"/>
                <a:cs typeface="Times New Roman"/>
              </a:rPr>
              <a:t>by.  </a:t>
            </a:r>
            <a:r>
              <a:rPr dirty="0" sz="1450" spc="-10">
                <a:latin typeface="Times New Roman"/>
                <a:cs typeface="Times New Roman"/>
              </a:rPr>
              <a:t>Dick could see the speaker’s black and white badge, and the respectful salute  which </a:t>
            </a:r>
            <a:r>
              <a:rPr dirty="0" sz="1450" spc="-5">
                <a:latin typeface="Times New Roman"/>
                <a:cs typeface="Times New Roman"/>
              </a:rPr>
              <a:t>he </a:t>
            </a:r>
            <a:r>
              <a:rPr dirty="0" sz="1450" spc="-10">
                <a:latin typeface="Times New Roman"/>
                <a:cs typeface="Times New Roman"/>
              </a:rPr>
              <a:t>addressed to his</a:t>
            </a:r>
            <a:r>
              <a:rPr dirty="0" sz="1450" spc="10">
                <a:latin typeface="Times New Roman"/>
                <a:cs typeface="Times New Roman"/>
              </a:rPr>
              <a:t> </a:t>
            </a:r>
            <a:r>
              <a:rPr dirty="0" sz="1450" spc="-20">
                <a:latin typeface="Times New Roman"/>
                <a:cs typeface="Times New Roman"/>
              </a:rPr>
              <a:t>superior.</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“My lord,” said he, “if these gentlemen </a:t>
            </a:r>
            <a:r>
              <a:rPr dirty="0" sz="1450" spc="-5">
                <a:latin typeface="Times New Roman"/>
                <a:cs typeface="Times New Roman"/>
              </a:rPr>
              <a:t>be </a:t>
            </a:r>
            <a:r>
              <a:rPr dirty="0" sz="1450" spc="-10">
                <a:latin typeface="Times New Roman"/>
                <a:cs typeface="Times New Roman"/>
              </a:rPr>
              <a:t>unfriends to Sir Daniel, it is </a:t>
            </a:r>
            <a:r>
              <a:rPr dirty="0" sz="1450" spc="-25">
                <a:latin typeface="Times New Roman"/>
                <a:cs typeface="Times New Roman"/>
              </a:rPr>
              <a:t>pity,  </a:t>
            </a:r>
            <a:r>
              <a:rPr dirty="0" sz="1450" spc="-10">
                <a:latin typeface="Times New Roman"/>
                <a:cs typeface="Times New Roman"/>
              </a:rPr>
              <a:t>indeed, we should have been at blows with them; </a:t>
            </a:r>
            <a:r>
              <a:rPr dirty="0" sz="1450" spc="-5">
                <a:latin typeface="Times New Roman"/>
                <a:cs typeface="Times New Roman"/>
              </a:rPr>
              <a:t>but </a:t>
            </a:r>
            <a:r>
              <a:rPr dirty="0" sz="1450" spc="-10">
                <a:latin typeface="Times New Roman"/>
                <a:cs typeface="Times New Roman"/>
              </a:rPr>
              <a:t>it were tenfold greater  that either they </a:t>
            </a:r>
            <a:r>
              <a:rPr dirty="0" sz="1450" spc="-5">
                <a:latin typeface="Times New Roman"/>
                <a:cs typeface="Times New Roman"/>
              </a:rPr>
              <a:t>or </a:t>
            </a:r>
            <a:r>
              <a:rPr dirty="0" sz="1450" spc="-10">
                <a:latin typeface="Times New Roman"/>
                <a:cs typeface="Times New Roman"/>
              </a:rPr>
              <a:t>we should linger here. The watchers in the house—unless  they </a:t>
            </a:r>
            <a:r>
              <a:rPr dirty="0" sz="1450" spc="-5">
                <a:latin typeface="Times New Roman"/>
                <a:cs typeface="Times New Roman"/>
              </a:rPr>
              <a:t>be </a:t>
            </a:r>
            <a:r>
              <a:rPr dirty="0" sz="1450" spc="-10">
                <a:latin typeface="Times New Roman"/>
                <a:cs typeface="Times New Roman"/>
              </a:rPr>
              <a:t>all dead </a:t>
            </a:r>
            <a:r>
              <a:rPr dirty="0" sz="1450" spc="-5">
                <a:latin typeface="Times New Roman"/>
                <a:cs typeface="Times New Roman"/>
              </a:rPr>
              <a:t>or </a:t>
            </a:r>
            <a:r>
              <a:rPr dirty="0" sz="1450" spc="-10">
                <a:latin typeface="Times New Roman"/>
                <a:cs typeface="Times New Roman"/>
              </a:rPr>
              <a:t>deaf—have heard </a:t>
            </a:r>
            <a:r>
              <a:rPr dirty="0" sz="1450" spc="-5">
                <a:latin typeface="Times New Roman"/>
                <a:cs typeface="Times New Roman"/>
              </a:rPr>
              <a:t>our </a:t>
            </a:r>
            <a:r>
              <a:rPr dirty="0" sz="1450" spc="-10">
                <a:latin typeface="Times New Roman"/>
                <a:cs typeface="Times New Roman"/>
              </a:rPr>
              <a:t>hammering this quarter-hour agone;  instantly they will have signalled to the town; and unless we </a:t>
            </a:r>
            <a:r>
              <a:rPr dirty="0" sz="1450" spc="-5">
                <a:latin typeface="Times New Roman"/>
                <a:cs typeface="Times New Roman"/>
              </a:rPr>
              <a:t>be </a:t>
            </a:r>
            <a:r>
              <a:rPr dirty="0" sz="1450" spc="-10">
                <a:latin typeface="Times New Roman"/>
                <a:cs typeface="Times New Roman"/>
              </a:rPr>
              <a:t>the livelier in  </a:t>
            </a:r>
            <a:r>
              <a:rPr dirty="0" sz="1450" spc="-5">
                <a:latin typeface="Times New Roman"/>
                <a:cs typeface="Times New Roman"/>
              </a:rPr>
              <a:t>our </a:t>
            </a:r>
            <a:r>
              <a:rPr dirty="0" sz="1450" spc="-10">
                <a:latin typeface="Times New Roman"/>
                <a:cs typeface="Times New Roman"/>
              </a:rPr>
              <a:t>departure, we are like to </a:t>
            </a:r>
            <a:r>
              <a:rPr dirty="0" sz="1450" spc="-5">
                <a:latin typeface="Times New Roman"/>
                <a:cs typeface="Times New Roman"/>
              </a:rPr>
              <a:t>be </a:t>
            </a:r>
            <a:r>
              <a:rPr dirty="0" sz="1450" spc="-10">
                <a:latin typeface="Times New Roman"/>
                <a:cs typeface="Times New Roman"/>
              </a:rPr>
              <a:t>taken, both </a:t>
            </a:r>
            <a:r>
              <a:rPr dirty="0" sz="1450" spc="-5">
                <a:latin typeface="Times New Roman"/>
                <a:cs typeface="Times New Roman"/>
              </a:rPr>
              <a:t>of </a:t>
            </a:r>
            <a:r>
              <a:rPr dirty="0" sz="1450" spc="-10">
                <a:latin typeface="Times New Roman"/>
                <a:cs typeface="Times New Roman"/>
              </a:rPr>
              <a:t>us, </a:t>
            </a:r>
            <a:r>
              <a:rPr dirty="0" sz="1450" spc="-5">
                <a:latin typeface="Times New Roman"/>
                <a:cs typeface="Times New Roman"/>
              </a:rPr>
              <a:t>by a </a:t>
            </a:r>
            <a:r>
              <a:rPr dirty="0" sz="1450" spc="-10">
                <a:latin typeface="Times New Roman"/>
                <a:cs typeface="Times New Roman"/>
              </a:rPr>
              <a:t>fresh</a:t>
            </a:r>
            <a:r>
              <a:rPr dirty="0" sz="1450" spc="60">
                <a:latin typeface="Times New Roman"/>
                <a:cs typeface="Times New Roman"/>
              </a:rPr>
              <a:t> </a:t>
            </a:r>
            <a:r>
              <a:rPr dirty="0" sz="1450" spc="-10">
                <a:latin typeface="Times New Roman"/>
                <a:cs typeface="Times New Roman"/>
              </a:rPr>
              <a:t>foe.”</a:t>
            </a:r>
            <a:endParaRPr sz="1450">
              <a:latin typeface="Times New Roman"/>
              <a:cs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7194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“Hawksley is in the right,” added the lord. “How please ye, sir? Whither shall  we march?”</a:t>
            </a:r>
            <a:endParaRPr sz="1450">
              <a:latin typeface="Times New Roman"/>
              <a:cs typeface="Times New Roman"/>
            </a:endParaRPr>
          </a:p>
          <a:p>
            <a:pPr algn="just" marL="12700" marR="6350">
              <a:lnSpc>
                <a:spcPts val="1730"/>
              </a:lnSpc>
              <a:spcBef>
                <a:spcPts val="575"/>
              </a:spcBef>
            </a:pPr>
            <a:r>
              <a:rPr dirty="0" sz="1450" spc="-30">
                <a:latin typeface="Times New Roman"/>
                <a:cs typeface="Times New Roman"/>
              </a:rPr>
              <a:t>“Nay, </a:t>
            </a:r>
            <a:r>
              <a:rPr dirty="0" sz="1450" spc="-10">
                <a:latin typeface="Times New Roman"/>
                <a:cs typeface="Times New Roman"/>
              </a:rPr>
              <a:t>my lord,” said Dick, “go where </a:t>
            </a:r>
            <a:r>
              <a:rPr dirty="0" sz="1450" spc="-5">
                <a:latin typeface="Times New Roman"/>
                <a:cs typeface="Times New Roman"/>
              </a:rPr>
              <a:t>ye </a:t>
            </a:r>
            <a:r>
              <a:rPr dirty="0" sz="1450" spc="-10">
                <a:latin typeface="Times New Roman"/>
                <a:cs typeface="Times New Roman"/>
              </a:rPr>
              <a:t>will for me. </a:t>
            </a:r>
            <a:r>
              <a:rPr dirty="0" sz="1450" spc="-5">
                <a:latin typeface="Times New Roman"/>
                <a:cs typeface="Times New Roman"/>
              </a:rPr>
              <a:t>I do </a:t>
            </a:r>
            <a:r>
              <a:rPr dirty="0" sz="1450" spc="-10">
                <a:latin typeface="Times New Roman"/>
                <a:cs typeface="Times New Roman"/>
              </a:rPr>
              <a:t>begin to suspect we  have some ground </a:t>
            </a:r>
            <a:r>
              <a:rPr dirty="0" sz="1450" spc="-5">
                <a:latin typeface="Times New Roman"/>
                <a:cs typeface="Times New Roman"/>
              </a:rPr>
              <a:t>of </a:t>
            </a:r>
            <a:r>
              <a:rPr dirty="0" sz="1450" spc="-10">
                <a:latin typeface="Times New Roman"/>
                <a:cs typeface="Times New Roman"/>
              </a:rPr>
              <a:t>friendship, and if, indeed, </a:t>
            </a:r>
            <a:r>
              <a:rPr dirty="0" sz="1450" spc="-5">
                <a:latin typeface="Times New Roman"/>
                <a:cs typeface="Times New Roman"/>
              </a:rPr>
              <a:t>I </a:t>
            </a:r>
            <a:r>
              <a:rPr dirty="0" sz="1450" spc="-10">
                <a:latin typeface="Times New Roman"/>
                <a:cs typeface="Times New Roman"/>
              </a:rPr>
              <a:t>began </a:t>
            </a:r>
            <a:r>
              <a:rPr dirty="0" sz="1450" spc="-5">
                <a:latin typeface="Times New Roman"/>
                <a:cs typeface="Times New Roman"/>
              </a:rPr>
              <a:t>our </a:t>
            </a:r>
            <a:r>
              <a:rPr dirty="0" sz="1450" spc="-10">
                <a:latin typeface="Times New Roman"/>
                <a:cs typeface="Times New Roman"/>
              </a:rPr>
              <a:t>acquaintance  somewhat </a:t>
            </a:r>
            <a:r>
              <a:rPr dirty="0" sz="1450" spc="-20">
                <a:latin typeface="Times New Roman"/>
                <a:cs typeface="Times New Roman"/>
              </a:rPr>
              <a:t>ruggedly,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churlishly continue. Let us, then, separate, my  lord, </a:t>
            </a:r>
            <a:r>
              <a:rPr dirty="0" sz="1450" spc="-5">
                <a:latin typeface="Times New Roman"/>
                <a:cs typeface="Times New Roman"/>
              </a:rPr>
              <a:t>you </a:t>
            </a:r>
            <a:r>
              <a:rPr dirty="0" sz="1450" spc="-10">
                <a:latin typeface="Times New Roman"/>
                <a:cs typeface="Times New Roman"/>
              </a:rPr>
              <a:t>laying </a:t>
            </a:r>
            <a:r>
              <a:rPr dirty="0" sz="1450" spc="-5">
                <a:latin typeface="Times New Roman"/>
                <a:cs typeface="Times New Roman"/>
              </a:rPr>
              <a:t>your </a:t>
            </a:r>
            <a:r>
              <a:rPr dirty="0" sz="1450" spc="-10">
                <a:latin typeface="Times New Roman"/>
                <a:cs typeface="Times New Roman"/>
              </a:rPr>
              <a:t>right hand in mine; and at the </a:t>
            </a:r>
            <a:r>
              <a:rPr dirty="0" sz="1450" spc="-5">
                <a:latin typeface="Times New Roman"/>
                <a:cs typeface="Times New Roman"/>
              </a:rPr>
              <a:t>hour </a:t>
            </a:r>
            <a:r>
              <a:rPr dirty="0" sz="1450" spc="-10">
                <a:latin typeface="Times New Roman"/>
                <a:cs typeface="Times New Roman"/>
              </a:rPr>
              <a:t>and place that </a:t>
            </a:r>
            <a:r>
              <a:rPr dirty="0" sz="1450" spc="-5">
                <a:latin typeface="Times New Roman"/>
                <a:cs typeface="Times New Roman"/>
              </a:rPr>
              <a:t>ye  </a:t>
            </a:r>
            <a:r>
              <a:rPr dirty="0" sz="1450" spc="-10">
                <a:latin typeface="Times New Roman"/>
                <a:cs typeface="Times New Roman"/>
              </a:rPr>
              <a:t>shall name, let </a:t>
            </a:r>
            <a:r>
              <a:rPr dirty="0" sz="1450" spc="-5">
                <a:latin typeface="Times New Roman"/>
                <a:cs typeface="Times New Roman"/>
              </a:rPr>
              <a:t>us </a:t>
            </a:r>
            <a:r>
              <a:rPr dirty="0" sz="1450" spc="-10">
                <a:latin typeface="Times New Roman"/>
                <a:cs typeface="Times New Roman"/>
              </a:rPr>
              <a:t>encounter and</a:t>
            </a:r>
            <a:r>
              <a:rPr dirty="0" sz="1450" spc="15">
                <a:latin typeface="Times New Roman"/>
                <a:cs typeface="Times New Roman"/>
              </a:rPr>
              <a:t> </a:t>
            </a:r>
            <a:r>
              <a:rPr dirty="0" sz="1450" spc="-10">
                <a:latin typeface="Times New Roman"/>
                <a:cs typeface="Times New Roman"/>
              </a:rPr>
              <a:t>agree.”</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“Y’ are too trustful, </a:t>
            </a:r>
            <a:r>
              <a:rPr dirty="0" sz="1450" spc="-25">
                <a:latin typeface="Times New Roman"/>
                <a:cs typeface="Times New Roman"/>
              </a:rPr>
              <a:t>boy,” </a:t>
            </a:r>
            <a:r>
              <a:rPr dirty="0" sz="1450" spc="-10">
                <a:latin typeface="Times New Roman"/>
                <a:cs typeface="Times New Roman"/>
              </a:rPr>
              <a:t>said the other; “but this time </a:t>
            </a:r>
            <a:r>
              <a:rPr dirty="0" sz="1450" spc="-5">
                <a:latin typeface="Times New Roman"/>
                <a:cs typeface="Times New Roman"/>
              </a:rPr>
              <a:t>your </a:t>
            </a:r>
            <a:r>
              <a:rPr dirty="0" sz="1450" spc="-10">
                <a:latin typeface="Times New Roman"/>
                <a:cs typeface="Times New Roman"/>
              </a:rPr>
              <a:t>trust is </a:t>
            </a:r>
            <a:r>
              <a:rPr dirty="0" sz="1450" spc="-5">
                <a:latin typeface="Times New Roman"/>
                <a:cs typeface="Times New Roman"/>
              </a:rPr>
              <a:t>not  </a:t>
            </a:r>
            <a:r>
              <a:rPr dirty="0" sz="1450" spc="-10">
                <a:latin typeface="Times New Roman"/>
                <a:cs typeface="Times New Roman"/>
              </a:rPr>
              <a:t>misplaced. </a:t>
            </a:r>
            <a:r>
              <a:rPr dirty="0" sz="1450" spc="-5">
                <a:latin typeface="Times New Roman"/>
                <a:cs typeface="Times New Roman"/>
              </a:rPr>
              <a:t>I </a:t>
            </a:r>
            <a:r>
              <a:rPr dirty="0" sz="1450" spc="-10">
                <a:latin typeface="Times New Roman"/>
                <a:cs typeface="Times New Roman"/>
              </a:rPr>
              <a:t>will meet </a:t>
            </a:r>
            <a:r>
              <a:rPr dirty="0" sz="1450" spc="-5">
                <a:latin typeface="Times New Roman"/>
                <a:cs typeface="Times New Roman"/>
              </a:rPr>
              <a:t>you </a:t>
            </a:r>
            <a:r>
              <a:rPr dirty="0" sz="1450" spc="-10">
                <a:latin typeface="Times New Roman"/>
                <a:cs typeface="Times New Roman"/>
              </a:rPr>
              <a:t>at the </a:t>
            </a:r>
            <a:r>
              <a:rPr dirty="0" sz="1450" spc="-5">
                <a:latin typeface="Times New Roman"/>
                <a:cs typeface="Times New Roman"/>
              </a:rPr>
              <a:t>point of </a:t>
            </a:r>
            <a:r>
              <a:rPr dirty="0" sz="1450" spc="-10">
                <a:latin typeface="Times New Roman"/>
                <a:cs typeface="Times New Roman"/>
              </a:rPr>
              <a:t>day at St. </a:t>
            </a:r>
            <a:r>
              <a:rPr dirty="0" sz="1450" spc="-20">
                <a:latin typeface="Times New Roman"/>
                <a:cs typeface="Times New Roman"/>
              </a:rPr>
              <a:t>Bride’s </a:t>
            </a:r>
            <a:r>
              <a:rPr dirty="0" sz="1450" spc="-10">
                <a:latin typeface="Times New Roman"/>
                <a:cs typeface="Times New Roman"/>
              </a:rPr>
              <a:t>Cross. Come, lads,  follow!”</a:t>
            </a:r>
            <a:endParaRPr sz="1450">
              <a:latin typeface="Times New Roman"/>
              <a:cs typeface="Times New Roman"/>
            </a:endParaRPr>
          </a:p>
          <a:p>
            <a:pPr marL="12700" marR="5080">
              <a:lnSpc>
                <a:spcPts val="1730"/>
              </a:lnSpc>
              <a:spcBef>
                <a:spcPts val="575"/>
              </a:spcBef>
            </a:pPr>
            <a:r>
              <a:rPr dirty="0" sz="1450" spc="-10">
                <a:latin typeface="Times New Roman"/>
                <a:cs typeface="Times New Roman"/>
              </a:rPr>
              <a:t>The strangers disappeared from the scene with </a:t>
            </a:r>
            <a:r>
              <a:rPr dirty="0" sz="1450" spc="-5">
                <a:latin typeface="Times New Roman"/>
                <a:cs typeface="Times New Roman"/>
              </a:rPr>
              <a:t>a </a:t>
            </a:r>
            <a:r>
              <a:rPr dirty="0" sz="1450" spc="-10">
                <a:latin typeface="Times New Roman"/>
                <a:cs typeface="Times New Roman"/>
              </a:rPr>
              <a:t>rapidity that seemed  suspicious; and, while the outlaws fell to the congenial task </a:t>
            </a:r>
            <a:r>
              <a:rPr dirty="0" sz="1450" spc="-5">
                <a:latin typeface="Times New Roman"/>
                <a:cs typeface="Times New Roman"/>
              </a:rPr>
              <a:t>of </a:t>
            </a:r>
            <a:r>
              <a:rPr dirty="0" sz="1450" spc="-10">
                <a:latin typeface="Times New Roman"/>
                <a:cs typeface="Times New Roman"/>
              </a:rPr>
              <a:t>rifling the dead  bodies, Dick made once more the circuit </a:t>
            </a:r>
            <a:r>
              <a:rPr dirty="0" sz="1450" spc="-5">
                <a:latin typeface="Times New Roman"/>
                <a:cs typeface="Times New Roman"/>
              </a:rPr>
              <a:t>of </a:t>
            </a:r>
            <a:r>
              <a:rPr dirty="0" sz="1450" spc="-10">
                <a:latin typeface="Times New Roman"/>
                <a:cs typeface="Times New Roman"/>
              </a:rPr>
              <a:t>the garden wall to examine the  front </a:t>
            </a:r>
            <a:r>
              <a:rPr dirty="0" sz="1450" spc="-5">
                <a:latin typeface="Times New Roman"/>
                <a:cs typeface="Times New Roman"/>
              </a:rPr>
              <a:t>of </a:t>
            </a:r>
            <a:r>
              <a:rPr dirty="0" sz="1450" spc="-10">
                <a:latin typeface="Times New Roman"/>
                <a:cs typeface="Times New Roman"/>
              </a:rPr>
              <a:t>the house. In </a:t>
            </a:r>
            <a:r>
              <a:rPr dirty="0" sz="1450" spc="-5">
                <a:latin typeface="Times New Roman"/>
                <a:cs typeface="Times New Roman"/>
              </a:rPr>
              <a:t>a </a:t>
            </a:r>
            <a:r>
              <a:rPr dirty="0" sz="1450" spc="-10">
                <a:latin typeface="Times New Roman"/>
                <a:cs typeface="Times New Roman"/>
              </a:rPr>
              <a:t>little upper loophole </a:t>
            </a:r>
            <a:r>
              <a:rPr dirty="0" sz="1450" spc="-5">
                <a:latin typeface="Times New Roman"/>
                <a:cs typeface="Times New Roman"/>
              </a:rPr>
              <a:t>of </a:t>
            </a:r>
            <a:r>
              <a:rPr dirty="0" sz="1450" spc="-10">
                <a:latin typeface="Times New Roman"/>
                <a:cs typeface="Times New Roman"/>
              </a:rPr>
              <a:t>the roof </a:t>
            </a:r>
            <a:r>
              <a:rPr dirty="0" sz="1450" spc="-5">
                <a:latin typeface="Times New Roman"/>
                <a:cs typeface="Times New Roman"/>
              </a:rPr>
              <a:t>he </a:t>
            </a:r>
            <a:r>
              <a:rPr dirty="0" sz="1450" spc="-10">
                <a:latin typeface="Times New Roman"/>
                <a:cs typeface="Times New Roman"/>
              </a:rPr>
              <a:t>beheld </a:t>
            </a:r>
            <a:r>
              <a:rPr dirty="0" sz="1450" spc="-5">
                <a:latin typeface="Times New Roman"/>
                <a:cs typeface="Times New Roman"/>
              </a:rPr>
              <a:t>a </a:t>
            </a:r>
            <a:r>
              <a:rPr dirty="0" sz="1450" spc="-10">
                <a:latin typeface="Times New Roman"/>
                <a:cs typeface="Times New Roman"/>
              </a:rPr>
              <a:t>light set;  and as it would certainly </a:t>
            </a:r>
            <a:r>
              <a:rPr dirty="0" sz="1450" spc="-5">
                <a:latin typeface="Times New Roman"/>
                <a:cs typeface="Times New Roman"/>
              </a:rPr>
              <a:t>be </a:t>
            </a:r>
            <a:r>
              <a:rPr dirty="0" sz="1450" spc="-10">
                <a:latin typeface="Times New Roman"/>
                <a:cs typeface="Times New Roman"/>
              </a:rPr>
              <a:t>visible in town from the back windows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Daniel’s </a:t>
            </a:r>
            <a:r>
              <a:rPr dirty="0" sz="1450" spc="-10">
                <a:latin typeface="Times New Roman"/>
                <a:cs typeface="Times New Roman"/>
              </a:rPr>
              <a:t>mansion, </a:t>
            </a:r>
            <a:r>
              <a:rPr dirty="0" sz="1450" spc="-5">
                <a:latin typeface="Times New Roman"/>
                <a:cs typeface="Times New Roman"/>
              </a:rPr>
              <a:t>he </a:t>
            </a:r>
            <a:r>
              <a:rPr dirty="0" sz="1450" spc="-10">
                <a:latin typeface="Times New Roman"/>
                <a:cs typeface="Times New Roman"/>
              </a:rPr>
              <a:t>doubted </a:t>
            </a:r>
            <a:r>
              <a:rPr dirty="0" sz="1450" spc="-5">
                <a:latin typeface="Times New Roman"/>
                <a:cs typeface="Times New Roman"/>
              </a:rPr>
              <a:t>not </a:t>
            </a:r>
            <a:r>
              <a:rPr dirty="0" sz="1450" spc="-10">
                <a:latin typeface="Times New Roman"/>
                <a:cs typeface="Times New Roman"/>
              </a:rPr>
              <a:t>that this was the signal feared </a:t>
            </a:r>
            <a:r>
              <a:rPr dirty="0" sz="1450" spc="-5">
                <a:latin typeface="Times New Roman"/>
                <a:cs typeface="Times New Roman"/>
              </a:rPr>
              <a:t>by </a:t>
            </a:r>
            <a:r>
              <a:rPr dirty="0" sz="1450" spc="-20">
                <a:latin typeface="Times New Roman"/>
                <a:cs typeface="Times New Roman"/>
              </a:rPr>
              <a:t>Hawksley,  </a:t>
            </a:r>
            <a:r>
              <a:rPr dirty="0" sz="1450" spc="-10">
                <a:latin typeface="Times New Roman"/>
                <a:cs typeface="Times New Roman"/>
              </a:rPr>
              <a:t>and that ere long the lances </a:t>
            </a:r>
            <a:r>
              <a:rPr dirty="0" sz="1450" spc="-5">
                <a:latin typeface="Times New Roman"/>
                <a:cs typeface="Times New Roman"/>
              </a:rPr>
              <a:t>of </a:t>
            </a:r>
            <a:r>
              <a:rPr dirty="0" sz="1450" spc="-10">
                <a:latin typeface="Times New Roman"/>
                <a:cs typeface="Times New Roman"/>
              </a:rPr>
              <a:t>the Knight </a:t>
            </a:r>
            <a:r>
              <a:rPr dirty="0" sz="1450" spc="-5">
                <a:latin typeface="Times New Roman"/>
                <a:cs typeface="Times New Roman"/>
              </a:rPr>
              <a:t>of </a:t>
            </a:r>
            <a:r>
              <a:rPr dirty="0" sz="1450" spc="-15">
                <a:latin typeface="Times New Roman"/>
                <a:cs typeface="Times New Roman"/>
              </a:rPr>
              <a:t>Tunstall </a:t>
            </a:r>
            <a:r>
              <a:rPr dirty="0" sz="1450" spc="-10">
                <a:latin typeface="Times New Roman"/>
                <a:cs typeface="Times New Roman"/>
              </a:rPr>
              <a:t>would arrive </a:t>
            </a:r>
            <a:r>
              <a:rPr dirty="0" sz="1450" spc="-5">
                <a:latin typeface="Times New Roman"/>
                <a:cs typeface="Times New Roman"/>
              </a:rPr>
              <a:t>upon </a:t>
            </a:r>
            <a:r>
              <a:rPr dirty="0" sz="1450" spc="-10">
                <a:latin typeface="Times New Roman"/>
                <a:cs typeface="Times New Roman"/>
              </a:rPr>
              <a:t>the  scene.</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He </a:t>
            </a:r>
            <a:r>
              <a:rPr dirty="0" sz="1450" spc="-5">
                <a:latin typeface="Times New Roman"/>
                <a:cs typeface="Times New Roman"/>
              </a:rPr>
              <a:t>put </a:t>
            </a:r>
            <a:r>
              <a:rPr dirty="0" sz="1450" spc="-10">
                <a:latin typeface="Times New Roman"/>
                <a:cs typeface="Times New Roman"/>
              </a:rPr>
              <a:t>his ear to the </a:t>
            </a:r>
            <a:r>
              <a:rPr dirty="0" sz="1450" spc="-5">
                <a:latin typeface="Times New Roman"/>
                <a:cs typeface="Times New Roman"/>
              </a:rPr>
              <a:t>ground, </a:t>
            </a:r>
            <a:r>
              <a:rPr dirty="0" sz="1450" spc="-10">
                <a:latin typeface="Times New Roman"/>
                <a:cs typeface="Times New Roman"/>
              </a:rPr>
              <a:t>and it seemed to him as if </a:t>
            </a:r>
            <a:r>
              <a:rPr dirty="0" sz="1450" spc="-5">
                <a:latin typeface="Times New Roman"/>
                <a:cs typeface="Times New Roman"/>
              </a:rPr>
              <a:t>he </a:t>
            </a:r>
            <a:r>
              <a:rPr dirty="0" sz="1450" spc="-10">
                <a:latin typeface="Times New Roman"/>
                <a:cs typeface="Times New Roman"/>
              </a:rPr>
              <a:t>heard </a:t>
            </a:r>
            <a:r>
              <a:rPr dirty="0" sz="1450" spc="-5">
                <a:latin typeface="Times New Roman"/>
                <a:cs typeface="Times New Roman"/>
              </a:rPr>
              <a:t>a </a:t>
            </a:r>
            <a:r>
              <a:rPr dirty="0" sz="1450" spc="-10">
                <a:latin typeface="Times New Roman"/>
                <a:cs typeface="Times New Roman"/>
              </a:rPr>
              <a:t>jarring and  hollow noise from townward. Back to the beach </a:t>
            </a:r>
            <a:r>
              <a:rPr dirty="0" sz="1450" spc="-5">
                <a:latin typeface="Times New Roman"/>
                <a:cs typeface="Times New Roman"/>
              </a:rPr>
              <a:t>he </a:t>
            </a:r>
            <a:r>
              <a:rPr dirty="0" sz="1450" spc="-10">
                <a:latin typeface="Times New Roman"/>
                <a:cs typeface="Times New Roman"/>
              </a:rPr>
              <a:t>went hurrying. But the  work was already done; the last </a:t>
            </a:r>
            <a:r>
              <a:rPr dirty="0" sz="1450" spc="-5">
                <a:latin typeface="Times New Roman"/>
                <a:cs typeface="Times New Roman"/>
              </a:rPr>
              <a:t>body </a:t>
            </a:r>
            <a:r>
              <a:rPr dirty="0" sz="1450" spc="-10">
                <a:latin typeface="Times New Roman"/>
                <a:cs typeface="Times New Roman"/>
              </a:rPr>
              <a:t>was disarmed and stripped to the skin,  and four fellows were already wading seaward to commit it to the mercies </a:t>
            </a:r>
            <a:r>
              <a:rPr dirty="0" sz="1450" spc="-5">
                <a:latin typeface="Times New Roman"/>
                <a:cs typeface="Times New Roman"/>
              </a:rPr>
              <a:t>of  </a:t>
            </a:r>
            <a:r>
              <a:rPr dirty="0" sz="1450" spc="-10">
                <a:latin typeface="Times New Roman"/>
                <a:cs typeface="Times New Roman"/>
              </a:rPr>
              <a:t>the deep.</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A few minutes </a:t>
            </a:r>
            <a:r>
              <a:rPr dirty="0" sz="1450" spc="-20">
                <a:latin typeface="Times New Roman"/>
                <a:cs typeface="Times New Roman"/>
              </a:rPr>
              <a:t>later, </a:t>
            </a:r>
            <a:r>
              <a:rPr dirty="0" sz="1450" spc="-10">
                <a:latin typeface="Times New Roman"/>
                <a:cs typeface="Times New Roman"/>
              </a:rPr>
              <a:t>when there debauched </a:t>
            </a:r>
            <a:r>
              <a:rPr dirty="0" sz="1450" spc="-5">
                <a:latin typeface="Times New Roman"/>
                <a:cs typeface="Times New Roman"/>
              </a:rPr>
              <a:t>out of </a:t>
            </a:r>
            <a:r>
              <a:rPr dirty="0" sz="1450" spc="-10">
                <a:latin typeface="Times New Roman"/>
                <a:cs typeface="Times New Roman"/>
              </a:rPr>
              <a:t>the nearest lanes </a:t>
            </a:r>
            <a:r>
              <a:rPr dirty="0" sz="1450" spc="-5">
                <a:latin typeface="Times New Roman"/>
                <a:cs typeface="Times New Roman"/>
              </a:rPr>
              <a:t>of </a:t>
            </a:r>
            <a:r>
              <a:rPr dirty="0" sz="1450" spc="-10">
                <a:latin typeface="Times New Roman"/>
                <a:cs typeface="Times New Roman"/>
              </a:rPr>
              <a:t>Shoreby  some two score horsemen, hastily arrayed and moving at the gallop </a:t>
            </a:r>
            <a:r>
              <a:rPr dirty="0" sz="1450" spc="-5">
                <a:latin typeface="Times New Roman"/>
                <a:cs typeface="Times New Roman"/>
              </a:rPr>
              <a:t>of </a:t>
            </a:r>
            <a:r>
              <a:rPr dirty="0" sz="1450" spc="-10">
                <a:latin typeface="Times New Roman"/>
                <a:cs typeface="Times New Roman"/>
              </a:rPr>
              <a:t>their  steeds, the neighbourhood </a:t>
            </a:r>
            <a:r>
              <a:rPr dirty="0" sz="1450" spc="-5">
                <a:latin typeface="Times New Roman"/>
                <a:cs typeface="Times New Roman"/>
              </a:rPr>
              <a:t>of </a:t>
            </a:r>
            <a:r>
              <a:rPr dirty="0" sz="1450" spc="-10">
                <a:latin typeface="Times New Roman"/>
                <a:cs typeface="Times New Roman"/>
              </a:rPr>
              <a:t>the house beside the sea was entirely silent and  deserted.</a:t>
            </a:r>
            <a:endParaRPr sz="1450">
              <a:latin typeface="Times New Roman"/>
              <a:cs typeface="Times New Roman"/>
            </a:endParaRPr>
          </a:p>
          <a:p>
            <a:pPr algn="just" marL="12700" marR="10795">
              <a:lnSpc>
                <a:spcPts val="1730"/>
              </a:lnSpc>
              <a:spcBef>
                <a:spcPts val="570"/>
              </a:spcBef>
            </a:pPr>
            <a:r>
              <a:rPr dirty="0" sz="1450" spc="-10">
                <a:latin typeface="Times New Roman"/>
                <a:cs typeface="Times New Roman"/>
              </a:rPr>
              <a:t>Meanwhile, Dick and his men had returned to the ale-house </a:t>
            </a:r>
            <a:r>
              <a:rPr dirty="0" sz="1450" spc="-5">
                <a:latin typeface="Times New Roman"/>
                <a:cs typeface="Times New Roman"/>
              </a:rPr>
              <a:t>of </a:t>
            </a:r>
            <a:r>
              <a:rPr dirty="0" sz="1450" spc="-10">
                <a:latin typeface="Times New Roman"/>
                <a:cs typeface="Times New Roman"/>
              </a:rPr>
              <a:t>the Goat and  Bagpipes to snatch some hours </a:t>
            </a:r>
            <a:r>
              <a:rPr dirty="0" sz="1450" spc="-5">
                <a:latin typeface="Times New Roman"/>
                <a:cs typeface="Times New Roman"/>
              </a:rPr>
              <a:t>of </a:t>
            </a:r>
            <a:r>
              <a:rPr dirty="0" sz="1450" spc="-10">
                <a:latin typeface="Times New Roman"/>
                <a:cs typeface="Times New Roman"/>
              </a:rPr>
              <a:t>sleep before the morning</a:t>
            </a:r>
            <a:r>
              <a:rPr dirty="0" sz="1450" spc="55">
                <a:latin typeface="Times New Roman"/>
                <a:cs typeface="Times New Roman"/>
              </a:rPr>
              <a:t> </a:t>
            </a:r>
            <a:r>
              <a:rPr dirty="0" sz="1450" spc="-10">
                <a:latin typeface="Times New Roman"/>
                <a:cs typeface="Times New Roman"/>
              </a:rPr>
              <a:t>tryst.</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1800">
              <a:latin typeface="Times New Roman"/>
              <a:cs typeface="Times New Roman"/>
            </a:endParaRPr>
          </a:p>
          <a:p>
            <a:pPr algn="ctr">
              <a:lnSpc>
                <a:spcPct val="100000"/>
              </a:lnSpc>
            </a:pPr>
            <a:r>
              <a:rPr dirty="0" sz="1450" spc="-15" b="1">
                <a:latin typeface="Times New Roman"/>
                <a:cs typeface="Times New Roman"/>
              </a:rPr>
              <a:t>CHAPTER </a:t>
            </a:r>
            <a:r>
              <a:rPr dirty="0" sz="1450" spc="-25" b="1">
                <a:latin typeface="Times New Roman"/>
                <a:cs typeface="Times New Roman"/>
              </a:rPr>
              <a:t>III—ST. </a:t>
            </a:r>
            <a:r>
              <a:rPr dirty="0" sz="1450" spc="-10" b="1">
                <a:latin typeface="Times New Roman"/>
                <a:cs typeface="Times New Roman"/>
              </a:rPr>
              <a:t>BRIDE’S</a:t>
            </a:r>
            <a:r>
              <a:rPr dirty="0" sz="1450" spc="20" b="1">
                <a:latin typeface="Times New Roman"/>
                <a:cs typeface="Times New Roman"/>
              </a:rPr>
              <a:t> </a:t>
            </a:r>
            <a:r>
              <a:rPr dirty="0" sz="1450" spc="-15" b="1">
                <a:latin typeface="Times New Roman"/>
                <a:cs typeface="Times New Roman"/>
              </a:rPr>
              <a:t>CROSS</a:t>
            </a:r>
            <a:endParaRPr sz="1450">
              <a:latin typeface="Times New Roman"/>
              <a:cs typeface="Times New Roman"/>
            </a:endParaRPr>
          </a:p>
          <a:p>
            <a:pPr>
              <a:lnSpc>
                <a:spcPct val="100000"/>
              </a:lnSpc>
            </a:pPr>
            <a:endParaRPr sz="2050">
              <a:latin typeface="Times New Roman"/>
              <a:cs typeface="Times New Roman"/>
            </a:endParaRPr>
          </a:p>
          <a:p>
            <a:pPr algn="just" marL="12700" marR="6350">
              <a:lnSpc>
                <a:spcPts val="1730"/>
              </a:lnSpc>
            </a:pPr>
            <a:r>
              <a:rPr dirty="0" sz="1450" spc="-10">
                <a:latin typeface="Times New Roman"/>
                <a:cs typeface="Times New Roman"/>
              </a:rPr>
              <a:t>St. </a:t>
            </a:r>
            <a:r>
              <a:rPr dirty="0" sz="1450" spc="-20">
                <a:latin typeface="Times New Roman"/>
                <a:cs typeface="Times New Roman"/>
              </a:rPr>
              <a:t>Bride’s </a:t>
            </a:r>
            <a:r>
              <a:rPr dirty="0" sz="1450" spc="-10">
                <a:latin typeface="Times New Roman"/>
                <a:cs typeface="Times New Roman"/>
              </a:rPr>
              <a:t>cross stood </a:t>
            </a:r>
            <a:r>
              <a:rPr dirty="0" sz="1450" spc="-5">
                <a:latin typeface="Times New Roman"/>
                <a:cs typeface="Times New Roman"/>
              </a:rPr>
              <a:t>a </a:t>
            </a:r>
            <a:r>
              <a:rPr dirty="0" sz="1450" spc="-10">
                <a:latin typeface="Times New Roman"/>
                <a:cs typeface="Times New Roman"/>
              </a:rPr>
              <a:t>little way back from </a:t>
            </a:r>
            <a:r>
              <a:rPr dirty="0" sz="1450" spc="-20">
                <a:latin typeface="Times New Roman"/>
                <a:cs typeface="Times New Roman"/>
              </a:rPr>
              <a:t>Shoreby, </a:t>
            </a:r>
            <a:r>
              <a:rPr dirty="0" sz="1450" spc="-5">
                <a:latin typeface="Times New Roman"/>
                <a:cs typeface="Times New Roman"/>
              </a:rPr>
              <a:t>on </a:t>
            </a:r>
            <a:r>
              <a:rPr dirty="0" sz="1450" spc="-10">
                <a:latin typeface="Times New Roman"/>
                <a:cs typeface="Times New Roman"/>
              </a:rPr>
              <a:t>the skirts </a:t>
            </a:r>
            <a:r>
              <a:rPr dirty="0" sz="1450" spc="-5">
                <a:latin typeface="Times New Roman"/>
                <a:cs typeface="Times New Roman"/>
              </a:rPr>
              <a:t>of </a:t>
            </a:r>
            <a:r>
              <a:rPr dirty="0" sz="1450" spc="-15">
                <a:latin typeface="Times New Roman"/>
                <a:cs typeface="Times New Roman"/>
              </a:rPr>
              <a:t>Tunstall  </a:t>
            </a:r>
            <a:r>
              <a:rPr dirty="0" sz="1450" spc="-10">
                <a:latin typeface="Times New Roman"/>
                <a:cs typeface="Times New Roman"/>
              </a:rPr>
              <a:t>Forest. </a:t>
            </a:r>
            <a:r>
              <a:rPr dirty="0" sz="1450" spc="-45">
                <a:latin typeface="Times New Roman"/>
                <a:cs typeface="Times New Roman"/>
              </a:rPr>
              <a:t>Two </a:t>
            </a:r>
            <a:r>
              <a:rPr dirty="0" sz="1450" spc="-10">
                <a:latin typeface="Times New Roman"/>
                <a:cs typeface="Times New Roman"/>
              </a:rPr>
              <a:t>roads met: one, from Holywood across the forest; one, that road  from Risingham down which we saw the wrecks </a:t>
            </a:r>
            <a:r>
              <a:rPr dirty="0" sz="1450" spc="-5">
                <a:latin typeface="Times New Roman"/>
                <a:cs typeface="Times New Roman"/>
              </a:rPr>
              <a:t>of a </a:t>
            </a:r>
            <a:r>
              <a:rPr dirty="0" sz="1450" spc="-10">
                <a:latin typeface="Times New Roman"/>
                <a:cs typeface="Times New Roman"/>
              </a:rPr>
              <a:t>Lancastrian army fleeing  in </a:t>
            </a:r>
            <a:r>
              <a:rPr dirty="0" sz="1450" spc="-20">
                <a:latin typeface="Times New Roman"/>
                <a:cs typeface="Times New Roman"/>
              </a:rPr>
              <a:t>disorder. </a:t>
            </a:r>
            <a:r>
              <a:rPr dirty="0" sz="1450" spc="-10">
                <a:latin typeface="Times New Roman"/>
                <a:cs typeface="Times New Roman"/>
              </a:rPr>
              <a:t>Here the two joined issue, and went </a:t>
            </a:r>
            <a:r>
              <a:rPr dirty="0" sz="1450" spc="-5">
                <a:latin typeface="Times New Roman"/>
                <a:cs typeface="Times New Roman"/>
              </a:rPr>
              <a:t>on </a:t>
            </a:r>
            <a:r>
              <a:rPr dirty="0" sz="1450" spc="-10">
                <a:latin typeface="Times New Roman"/>
                <a:cs typeface="Times New Roman"/>
              </a:rPr>
              <a:t>together down the hill to  Shoreby; and </a:t>
            </a:r>
            <a:r>
              <a:rPr dirty="0" sz="1450" spc="-5">
                <a:latin typeface="Times New Roman"/>
                <a:cs typeface="Times New Roman"/>
              </a:rPr>
              <a:t>a </a:t>
            </a:r>
            <a:r>
              <a:rPr dirty="0" sz="1450" spc="-10">
                <a:latin typeface="Times New Roman"/>
                <a:cs typeface="Times New Roman"/>
              </a:rPr>
              <a:t>little back from the </a:t>
            </a:r>
            <a:r>
              <a:rPr dirty="0" sz="1450" spc="-5">
                <a:latin typeface="Times New Roman"/>
                <a:cs typeface="Times New Roman"/>
              </a:rPr>
              <a:t>point of </a:t>
            </a:r>
            <a:r>
              <a:rPr dirty="0" sz="1450" spc="-10">
                <a:latin typeface="Times New Roman"/>
                <a:cs typeface="Times New Roman"/>
              </a:rPr>
              <a:t>junction, the summit </a:t>
            </a:r>
            <a:r>
              <a:rPr dirty="0" sz="1450" spc="-5">
                <a:latin typeface="Times New Roman"/>
                <a:cs typeface="Times New Roman"/>
              </a:rPr>
              <a:t>of a </a:t>
            </a:r>
            <a:r>
              <a:rPr dirty="0" sz="1450" spc="-10">
                <a:latin typeface="Times New Roman"/>
                <a:cs typeface="Times New Roman"/>
              </a:rPr>
              <a:t>little  </a:t>
            </a:r>
            <a:r>
              <a:rPr dirty="0" sz="1450" spc="-5">
                <a:latin typeface="Times New Roman"/>
                <a:cs typeface="Times New Roman"/>
              </a:rPr>
              <a:t>knoll </a:t>
            </a:r>
            <a:r>
              <a:rPr dirty="0" sz="1450" spc="-10">
                <a:latin typeface="Times New Roman"/>
                <a:cs typeface="Times New Roman"/>
              </a:rPr>
              <a:t>was crowned </a:t>
            </a:r>
            <a:r>
              <a:rPr dirty="0" sz="1450" spc="-5">
                <a:latin typeface="Times New Roman"/>
                <a:cs typeface="Times New Roman"/>
              </a:rPr>
              <a:t>by </a:t>
            </a:r>
            <a:r>
              <a:rPr dirty="0" sz="1450" spc="-10">
                <a:latin typeface="Times New Roman"/>
                <a:cs typeface="Times New Roman"/>
              </a:rPr>
              <a:t>the ancient and weather-beaten</a:t>
            </a:r>
            <a:r>
              <a:rPr dirty="0" sz="1450" spc="15">
                <a:latin typeface="Times New Roman"/>
                <a:cs typeface="Times New Roman"/>
              </a:rPr>
              <a:t> </a:t>
            </a:r>
            <a:r>
              <a:rPr dirty="0" sz="1450" spc="-10">
                <a:latin typeface="Times New Roman"/>
                <a:cs typeface="Times New Roman"/>
              </a:rPr>
              <a:t>cross.</a:t>
            </a:r>
            <a:endParaRPr sz="1450">
              <a:latin typeface="Times New Roman"/>
              <a:cs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0160">
              <a:lnSpc>
                <a:spcPts val="1730"/>
              </a:lnSpc>
              <a:spcBef>
                <a:spcPts val="155"/>
              </a:spcBef>
            </a:pPr>
            <a:r>
              <a:rPr dirty="0" sz="1450" spc="-10">
                <a:latin typeface="Times New Roman"/>
                <a:cs typeface="Times New Roman"/>
              </a:rPr>
              <a:t>Here, then, about seven in the morning, Dick arrived. It was as cold as ever;  the earth was all grey and silver with the hoarfrost, and the day began to break  in the east with many colours </a:t>
            </a:r>
            <a:r>
              <a:rPr dirty="0" sz="1450" spc="-5">
                <a:latin typeface="Times New Roman"/>
                <a:cs typeface="Times New Roman"/>
              </a:rPr>
              <a:t>of </a:t>
            </a:r>
            <a:r>
              <a:rPr dirty="0" sz="1450" spc="-10">
                <a:latin typeface="Times New Roman"/>
                <a:cs typeface="Times New Roman"/>
              </a:rPr>
              <a:t>purple and</a:t>
            </a:r>
            <a:r>
              <a:rPr dirty="0" sz="1450" spc="35">
                <a:latin typeface="Times New Roman"/>
                <a:cs typeface="Times New Roman"/>
              </a:rPr>
              <a:t> </a:t>
            </a:r>
            <a:r>
              <a:rPr dirty="0" sz="1450" spc="-10">
                <a:latin typeface="Times New Roman"/>
                <a:cs typeface="Times New Roman"/>
              </a:rPr>
              <a:t>orange.</a:t>
            </a:r>
            <a:endParaRPr sz="1450">
              <a:latin typeface="Times New Roman"/>
              <a:cs typeface="Times New Roman"/>
            </a:endParaRPr>
          </a:p>
          <a:p>
            <a:pPr algn="just" marL="12700" marR="102235">
              <a:lnSpc>
                <a:spcPts val="1730"/>
              </a:lnSpc>
              <a:spcBef>
                <a:spcPts val="570"/>
              </a:spcBef>
            </a:pPr>
            <a:r>
              <a:rPr dirty="0" sz="1450" spc="-10">
                <a:latin typeface="Times New Roman"/>
                <a:cs typeface="Times New Roman"/>
              </a:rPr>
              <a:t>Dick set him down </a:t>
            </a:r>
            <a:r>
              <a:rPr dirty="0" sz="1450" spc="-5">
                <a:latin typeface="Times New Roman"/>
                <a:cs typeface="Times New Roman"/>
              </a:rPr>
              <a:t>upon </a:t>
            </a:r>
            <a:r>
              <a:rPr dirty="0" sz="1450" spc="-10">
                <a:latin typeface="Times New Roman"/>
                <a:cs typeface="Times New Roman"/>
              </a:rPr>
              <a:t>the lowest step </a:t>
            </a:r>
            <a:r>
              <a:rPr dirty="0" sz="1450" spc="-5">
                <a:latin typeface="Times New Roman"/>
                <a:cs typeface="Times New Roman"/>
              </a:rPr>
              <a:t>of </a:t>
            </a:r>
            <a:r>
              <a:rPr dirty="0" sz="1450" spc="-10">
                <a:latin typeface="Times New Roman"/>
                <a:cs typeface="Times New Roman"/>
              </a:rPr>
              <a:t>the cross, wrapped himself well in  his tabard, and looked vigilantly </a:t>
            </a:r>
            <a:r>
              <a:rPr dirty="0" sz="1450" spc="-5">
                <a:latin typeface="Times New Roman"/>
                <a:cs typeface="Times New Roman"/>
              </a:rPr>
              <a:t>upon </a:t>
            </a:r>
            <a:r>
              <a:rPr dirty="0" sz="1450" spc="-10">
                <a:latin typeface="Times New Roman"/>
                <a:cs typeface="Times New Roman"/>
              </a:rPr>
              <a:t>all sides. He had </a:t>
            </a:r>
            <a:r>
              <a:rPr dirty="0" sz="1450" spc="-5">
                <a:latin typeface="Times New Roman"/>
                <a:cs typeface="Times New Roman"/>
              </a:rPr>
              <a:t>not </a:t>
            </a:r>
            <a:r>
              <a:rPr dirty="0" sz="1450" spc="-10">
                <a:latin typeface="Times New Roman"/>
                <a:cs typeface="Times New Roman"/>
              </a:rPr>
              <a:t>long to</a:t>
            </a:r>
            <a:r>
              <a:rPr dirty="0" sz="1450" spc="114">
                <a:latin typeface="Times New Roman"/>
                <a:cs typeface="Times New Roman"/>
              </a:rPr>
              <a:t> </a:t>
            </a:r>
            <a:r>
              <a:rPr dirty="0" sz="1450" spc="-10">
                <a:latin typeface="Times New Roman"/>
                <a:cs typeface="Times New Roman"/>
              </a:rPr>
              <a:t>wait.</a:t>
            </a:r>
            <a:endParaRPr sz="1450">
              <a:latin typeface="Times New Roman"/>
              <a:cs typeface="Times New Roman"/>
            </a:endParaRPr>
          </a:p>
          <a:p>
            <a:pPr algn="just" marL="12700">
              <a:lnSpc>
                <a:spcPts val="1664"/>
              </a:lnSpc>
            </a:pPr>
            <a:r>
              <a:rPr dirty="0" sz="1450" spc="-10">
                <a:latin typeface="Times New Roman"/>
                <a:cs typeface="Times New Roman"/>
              </a:rPr>
              <a:t>Down the road from Holywood </a:t>
            </a:r>
            <a:r>
              <a:rPr dirty="0" sz="1450" spc="-5">
                <a:latin typeface="Times New Roman"/>
                <a:cs typeface="Times New Roman"/>
              </a:rPr>
              <a:t>a </a:t>
            </a:r>
            <a:r>
              <a:rPr dirty="0" sz="1450" spc="-10">
                <a:latin typeface="Times New Roman"/>
                <a:cs typeface="Times New Roman"/>
              </a:rPr>
              <a:t>gentleman in very rich and bright</a:t>
            </a:r>
            <a:r>
              <a:rPr dirty="0" sz="1450" spc="85">
                <a:latin typeface="Times New Roman"/>
                <a:cs typeface="Times New Roman"/>
              </a:rPr>
              <a:t> </a:t>
            </a:r>
            <a:r>
              <a:rPr dirty="0" sz="1450" spc="-15">
                <a:latin typeface="Times New Roman"/>
                <a:cs typeface="Times New Roman"/>
              </a:rPr>
              <a:t>armour,</a:t>
            </a:r>
            <a:endParaRPr sz="1450">
              <a:latin typeface="Times New Roman"/>
              <a:cs typeface="Times New Roman"/>
            </a:endParaRPr>
          </a:p>
          <a:p>
            <a:pPr algn="just" marL="12700" marR="9525">
              <a:lnSpc>
                <a:spcPts val="1730"/>
              </a:lnSpc>
              <a:spcBef>
                <a:spcPts val="60"/>
              </a:spcBef>
            </a:pPr>
            <a:r>
              <a:rPr dirty="0" sz="1450" spc="-10">
                <a:latin typeface="Times New Roman"/>
                <a:cs typeface="Times New Roman"/>
              </a:rPr>
              <a:t>and wearing over that </a:t>
            </a:r>
            <a:r>
              <a:rPr dirty="0" sz="1450" spc="-5">
                <a:latin typeface="Times New Roman"/>
                <a:cs typeface="Times New Roman"/>
              </a:rPr>
              <a:t>a </a:t>
            </a:r>
            <a:r>
              <a:rPr dirty="0" sz="1450" spc="-10">
                <a:latin typeface="Times New Roman"/>
                <a:cs typeface="Times New Roman"/>
              </a:rPr>
              <a:t>surcoat </a:t>
            </a:r>
            <a:r>
              <a:rPr dirty="0" sz="1450" spc="-5">
                <a:latin typeface="Times New Roman"/>
                <a:cs typeface="Times New Roman"/>
              </a:rPr>
              <a:t>of </a:t>
            </a:r>
            <a:r>
              <a:rPr dirty="0" sz="1450" spc="-10">
                <a:latin typeface="Times New Roman"/>
                <a:cs typeface="Times New Roman"/>
              </a:rPr>
              <a:t>the rarest furs, came pacing </a:t>
            </a:r>
            <a:r>
              <a:rPr dirty="0" sz="1450" spc="-5">
                <a:latin typeface="Times New Roman"/>
                <a:cs typeface="Times New Roman"/>
              </a:rPr>
              <a:t>on a </a:t>
            </a:r>
            <a:r>
              <a:rPr dirty="0" sz="1450" spc="-10">
                <a:latin typeface="Times New Roman"/>
                <a:cs typeface="Times New Roman"/>
              </a:rPr>
              <a:t>splendid  </a:t>
            </a:r>
            <a:r>
              <a:rPr dirty="0" sz="1450" spc="-20">
                <a:latin typeface="Times New Roman"/>
                <a:cs typeface="Times New Roman"/>
              </a:rPr>
              <a:t>charger. </a:t>
            </a:r>
            <a:r>
              <a:rPr dirty="0" sz="1450" spc="-25">
                <a:latin typeface="Times New Roman"/>
                <a:cs typeface="Times New Roman"/>
              </a:rPr>
              <a:t>Twenty </a:t>
            </a:r>
            <a:r>
              <a:rPr dirty="0" sz="1450" spc="-10">
                <a:latin typeface="Times New Roman"/>
                <a:cs typeface="Times New Roman"/>
              </a:rPr>
              <a:t>yards behind him followed </a:t>
            </a:r>
            <a:r>
              <a:rPr dirty="0" sz="1450" spc="-5">
                <a:latin typeface="Times New Roman"/>
                <a:cs typeface="Times New Roman"/>
              </a:rPr>
              <a:t>a </a:t>
            </a:r>
            <a:r>
              <a:rPr dirty="0" sz="1450" spc="-10">
                <a:latin typeface="Times New Roman"/>
                <a:cs typeface="Times New Roman"/>
              </a:rPr>
              <a:t>clump </a:t>
            </a:r>
            <a:r>
              <a:rPr dirty="0" sz="1450" spc="-5">
                <a:latin typeface="Times New Roman"/>
                <a:cs typeface="Times New Roman"/>
              </a:rPr>
              <a:t>of </a:t>
            </a:r>
            <a:r>
              <a:rPr dirty="0" sz="1450" spc="-10">
                <a:latin typeface="Times New Roman"/>
                <a:cs typeface="Times New Roman"/>
              </a:rPr>
              <a:t>lances; </a:t>
            </a:r>
            <a:r>
              <a:rPr dirty="0" sz="1450" spc="-5">
                <a:latin typeface="Times New Roman"/>
                <a:cs typeface="Times New Roman"/>
              </a:rPr>
              <a:t>but </a:t>
            </a:r>
            <a:r>
              <a:rPr dirty="0" sz="1450" spc="-10">
                <a:latin typeface="Times New Roman"/>
                <a:cs typeface="Times New Roman"/>
              </a:rPr>
              <a:t>these halted  as soon as they came in view </a:t>
            </a:r>
            <a:r>
              <a:rPr dirty="0" sz="1450" spc="-5">
                <a:latin typeface="Times New Roman"/>
                <a:cs typeface="Times New Roman"/>
              </a:rPr>
              <a:t>of </a:t>
            </a:r>
            <a:r>
              <a:rPr dirty="0" sz="1450" spc="-10">
                <a:latin typeface="Times New Roman"/>
                <a:cs typeface="Times New Roman"/>
              </a:rPr>
              <a:t>the trysting-place, while the gentleman in the  fur surcoat continued to advance</a:t>
            </a:r>
            <a:r>
              <a:rPr dirty="0" sz="1450" spc="15">
                <a:latin typeface="Times New Roman"/>
                <a:cs typeface="Times New Roman"/>
              </a:rPr>
              <a:t> </a:t>
            </a:r>
            <a:r>
              <a:rPr dirty="0" sz="1450" spc="-10">
                <a:latin typeface="Times New Roman"/>
                <a:cs typeface="Times New Roman"/>
              </a:rPr>
              <a:t>alone.</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His visor was raised, and showed </a:t>
            </a:r>
            <a:r>
              <a:rPr dirty="0" sz="1450" spc="-5">
                <a:latin typeface="Times New Roman"/>
                <a:cs typeface="Times New Roman"/>
              </a:rPr>
              <a:t>a </a:t>
            </a:r>
            <a:r>
              <a:rPr dirty="0" sz="1450" spc="-10">
                <a:latin typeface="Times New Roman"/>
                <a:cs typeface="Times New Roman"/>
              </a:rPr>
              <a:t>countenance </a:t>
            </a:r>
            <a:r>
              <a:rPr dirty="0" sz="1450" spc="-5">
                <a:latin typeface="Times New Roman"/>
                <a:cs typeface="Times New Roman"/>
              </a:rPr>
              <a:t>of </a:t>
            </a:r>
            <a:r>
              <a:rPr dirty="0" sz="1450" spc="-10">
                <a:latin typeface="Times New Roman"/>
                <a:cs typeface="Times New Roman"/>
              </a:rPr>
              <a:t>great command and  </a:t>
            </a:r>
            <a:r>
              <a:rPr dirty="0" sz="1450" spc="-20">
                <a:latin typeface="Times New Roman"/>
                <a:cs typeface="Times New Roman"/>
              </a:rPr>
              <a:t>dignity, </a:t>
            </a:r>
            <a:r>
              <a:rPr dirty="0" sz="1450" spc="-10">
                <a:latin typeface="Times New Roman"/>
                <a:cs typeface="Times New Roman"/>
              </a:rPr>
              <a:t>answerable to the richness </a:t>
            </a:r>
            <a:r>
              <a:rPr dirty="0" sz="1450" spc="-5">
                <a:latin typeface="Times New Roman"/>
                <a:cs typeface="Times New Roman"/>
              </a:rPr>
              <a:t>of </a:t>
            </a:r>
            <a:r>
              <a:rPr dirty="0" sz="1450" spc="-10">
                <a:latin typeface="Times New Roman"/>
                <a:cs typeface="Times New Roman"/>
              </a:rPr>
              <a:t>his attire and arms. And it was with  some confusion </a:t>
            </a:r>
            <a:r>
              <a:rPr dirty="0" sz="1450" spc="-5">
                <a:latin typeface="Times New Roman"/>
                <a:cs typeface="Times New Roman"/>
              </a:rPr>
              <a:t>of </a:t>
            </a:r>
            <a:r>
              <a:rPr dirty="0" sz="1450" spc="-10">
                <a:latin typeface="Times New Roman"/>
                <a:cs typeface="Times New Roman"/>
              </a:rPr>
              <a:t>manner that Dick arose from the cross and stepped down  the bank to meet his</a:t>
            </a:r>
            <a:r>
              <a:rPr dirty="0" sz="1450" spc="15">
                <a:latin typeface="Times New Roman"/>
                <a:cs typeface="Times New Roman"/>
              </a:rPr>
              <a:t> </a:t>
            </a:r>
            <a:r>
              <a:rPr dirty="0" sz="1450" spc="-20">
                <a:latin typeface="Times New Roman"/>
                <a:cs typeface="Times New Roman"/>
              </a:rPr>
              <a:t>prisoner.</a:t>
            </a:r>
            <a:endParaRPr sz="1450">
              <a:latin typeface="Times New Roman"/>
              <a:cs typeface="Times New Roman"/>
            </a:endParaRPr>
          </a:p>
          <a:p>
            <a:pPr algn="just" marL="12700" marR="10795">
              <a:lnSpc>
                <a:spcPts val="1730"/>
              </a:lnSpc>
              <a:spcBef>
                <a:spcPts val="570"/>
              </a:spcBef>
            </a:pPr>
            <a:r>
              <a:rPr dirty="0" sz="1450" spc="-10">
                <a:latin typeface="Times New Roman"/>
                <a:cs typeface="Times New Roman"/>
              </a:rPr>
              <a:t>“I thank </a:t>
            </a:r>
            <a:r>
              <a:rPr dirty="0" sz="1450" spc="-5">
                <a:latin typeface="Times New Roman"/>
                <a:cs typeface="Times New Roman"/>
              </a:rPr>
              <a:t>you, </a:t>
            </a:r>
            <a:r>
              <a:rPr dirty="0" sz="1450" spc="-10">
                <a:latin typeface="Times New Roman"/>
                <a:cs typeface="Times New Roman"/>
              </a:rPr>
              <a:t>my lord, for </a:t>
            </a:r>
            <a:r>
              <a:rPr dirty="0" sz="1450" spc="-5">
                <a:latin typeface="Times New Roman"/>
                <a:cs typeface="Times New Roman"/>
              </a:rPr>
              <a:t>your </a:t>
            </a:r>
            <a:r>
              <a:rPr dirty="0" sz="1450" spc="-10">
                <a:latin typeface="Times New Roman"/>
                <a:cs typeface="Times New Roman"/>
              </a:rPr>
              <a:t>exactitude,” </a:t>
            </a:r>
            <a:r>
              <a:rPr dirty="0" sz="1450" spc="-5">
                <a:latin typeface="Times New Roman"/>
                <a:cs typeface="Times New Roman"/>
              </a:rPr>
              <a:t>he </a:t>
            </a:r>
            <a:r>
              <a:rPr dirty="0" sz="1450" spc="-10">
                <a:latin typeface="Times New Roman"/>
                <a:cs typeface="Times New Roman"/>
              </a:rPr>
              <a:t>said, louting very </a:t>
            </a:r>
            <a:r>
              <a:rPr dirty="0" sz="1450" spc="-30">
                <a:latin typeface="Times New Roman"/>
                <a:cs typeface="Times New Roman"/>
              </a:rPr>
              <a:t>low. </a:t>
            </a:r>
            <a:r>
              <a:rPr dirty="0" sz="1450" spc="-20">
                <a:latin typeface="Times New Roman"/>
                <a:cs typeface="Times New Roman"/>
              </a:rPr>
              <a:t>“Will </a:t>
            </a:r>
            <a:r>
              <a:rPr dirty="0" sz="1450" spc="-10">
                <a:latin typeface="Times New Roman"/>
                <a:cs typeface="Times New Roman"/>
              </a:rPr>
              <a:t>it  please </a:t>
            </a:r>
            <a:r>
              <a:rPr dirty="0" sz="1450" spc="-5">
                <a:latin typeface="Times New Roman"/>
                <a:cs typeface="Times New Roman"/>
              </a:rPr>
              <a:t>your </a:t>
            </a:r>
            <a:r>
              <a:rPr dirty="0" sz="1450" spc="-10">
                <a:latin typeface="Times New Roman"/>
                <a:cs typeface="Times New Roman"/>
              </a:rPr>
              <a:t>lordship to set </a:t>
            </a:r>
            <a:r>
              <a:rPr dirty="0" sz="1450" spc="-5">
                <a:latin typeface="Times New Roman"/>
                <a:cs typeface="Times New Roman"/>
              </a:rPr>
              <a:t>foot </a:t>
            </a:r>
            <a:r>
              <a:rPr dirty="0" sz="1450" spc="-10">
                <a:latin typeface="Times New Roman"/>
                <a:cs typeface="Times New Roman"/>
              </a:rPr>
              <a:t>to</a:t>
            </a:r>
            <a:r>
              <a:rPr dirty="0" sz="1450" spc="10">
                <a:latin typeface="Times New Roman"/>
                <a:cs typeface="Times New Roman"/>
              </a:rPr>
              <a:t> </a:t>
            </a:r>
            <a:r>
              <a:rPr dirty="0" sz="1450" spc="-10">
                <a:latin typeface="Times New Roman"/>
                <a:cs typeface="Times New Roman"/>
              </a:rPr>
              <a:t>earth?”</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“Are </a:t>
            </a:r>
            <a:r>
              <a:rPr dirty="0" sz="1450" spc="-5">
                <a:latin typeface="Times New Roman"/>
                <a:cs typeface="Times New Roman"/>
              </a:rPr>
              <a:t>ye </a:t>
            </a:r>
            <a:r>
              <a:rPr dirty="0" sz="1450" spc="-10">
                <a:latin typeface="Times New Roman"/>
                <a:cs typeface="Times New Roman"/>
              </a:rPr>
              <a:t>here alone, </a:t>
            </a:r>
            <a:r>
              <a:rPr dirty="0" sz="1450" spc="-5">
                <a:latin typeface="Times New Roman"/>
                <a:cs typeface="Times New Roman"/>
              </a:rPr>
              <a:t>young </a:t>
            </a:r>
            <a:r>
              <a:rPr dirty="0" sz="1450" spc="-10">
                <a:latin typeface="Times New Roman"/>
                <a:cs typeface="Times New Roman"/>
              </a:rPr>
              <a:t>man?” inquired the</a:t>
            </a:r>
            <a:r>
              <a:rPr dirty="0" sz="1450" spc="20">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7620">
              <a:lnSpc>
                <a:spcPts val="1730"/>
              </a:lnSpc>
              <a:spcBef>
                <a:spcPts val="630"/>
              </a:spcBef>
            </a:pPr>
            <a:r>
              <a:rPr dirty="0" sz="1450" spc="-10">
                <a:latin typeface="Times New Roman"/>
                <a:cs typeface="Times New Roman"/>
              </a:rPr>
              <a:t>“I was </a:t>
            </a:r>
            <a:r>
              <a:rPr dirty="0" sz="1450" spc="-5">
                <a:latin typeface="Times New Roman"/>
                <a:cs typeface="Times New Roman"/>
              </a:rPr>
              <a:t>not </a:t>
            </a:r>
            <a:r>
              <a:rPr dirty="0" sz="1450" spc="-10">
                <a:latin typeface="Times New Roman"/>
                <a:cs typeface="Times New Roman"/>
              </a:rPr>
              <a:t>so simple,” answered Dick; “and, to </a:t>
            </a:r>
            <a:r>
              <a:rPr dirty="0" sz="1450" spc="-5">
                <a:latin typeface="Times New Roman"/>
                <a:cs typeface="Times New Roman"/>
              </a:rPr>
              <a:t>be </a:t>
            </a:r>
            <a:r>
              <a:rPr dirty="0" sz="1450" spc="-10">
                <a:latin typeface="Times New Roman"/>
                <a:cs typeface="Times New Roman"/>
              </a:rPr>
              <a:t>plain with </a:t>
            </a:r>
            <a:r>
              <a:rPr dirty="0" sz="1450" spc="-5">
                <a:latin typeface="Times New Roman"/>
                <a:cs typeface="Times New Roman"/>
              </a:rPr>
              <a:t>your </a:t>
            </a:r>
            <a:r>
              <a:rPr dirty="0" sz="1450" spc="-10">
                <a:latin typeface="Times New Roman"/>
                <a:cs typeface="Times New Roman"/>
              </a:rPr>
              <a:t>lordship, the  woods </a:t>
            </a:r>
            <a:r>
              <a:rPr dirty="0" sz="1450" spc="-5">
                <a:latin typeface="Times New Roman"/>
                <a:cs typeface="Times New Roman"/>
              </a:rPr>
              <a:t>upon </a:t>
            </a:r>
            <a:r>
              <a:rPr dirty="0" sz="1450" spc="-10">
                <a:latin typeface="Times New Roman"/>
                <a:cs typeface="Times New Roman"/>
              </a:rPr>
              <a:t>either hand </a:t>
            </a:r>
            <a:r>
              <a:rPr dirty="0" sz="1450" spc="-5">
                <a:latin typeface="Times New Roman"/>
                <a:cs typeface="Times New Roman"/>
              </a:rPr>
              <a:t>of </a:t>
            </a:r>
            <a:r>
              <a:rPr dirty="0" sz="1450" spc="-10">
                <a:latin typeface="Times New Roman"/>
                <a:cs typeface="Times New Roman"/>
              </a:rPr>
              <a:t>this cross lie full </a:t>
            </a:r>
            <a:r>
              <a:rPr dirty="0" sz="1450" spc="-5">
                <a:latin typeface="Times New Roman"/>
                <a:cs typeface="Times New Roman"/>
              </a:rPr>
              <a:t>of </a:t>
            </a:r>
            <a:r>
              <a:rPr dirty="0" sz="1450" spc="-10">
                <a:latin typeface="Times New Roman"/>
                <a:cs typeface="Times New Roman"/>
              </a:rPr>
              <a:t>mine honest fellows lying </a:t>
            </a:r>
            <a:r>
              <a:rPr dirty="0" sz="1450" spc="-5">
                <a:latin typeface="Times New Roman"/>
                <a:cs typeface="Times New Roman"/>
              </a:rPr>
              <a:t>on  </a:t>
            </a:r>
            <a:r>
              <a:rPr dirty="0" sz="1450" spc="-10">
                <a:latin typeface="Times New Roman"/>
                <a:cs typeface="Times New Roman"/>
              </a:rPr>
              <a:t>their weapons.”</a:t>
            </a:r>
            <a:endParaRPr sz="1450">
              <a:latin typeface="Times New Roman"/>
              <a:cs typeface="Times New Roman"/>
            </a:endParaRPr>
          </a:p>
          <a:p>
            <a:pPr algn="just" marL="12700" marR="8890">
              <a:lnSpc>
                <a:spcPts val="1730"/>
              </a:lnSpc>
              <a:spcBef>
                <a:spcPts val="570"/>
              </a:spcBef>
            </a:pPr>
            <a:r>
              <a:rPr dirty="0" sz="1450" spc="-10">
                <a:latin typeface="Times New Roman"/>
                <a:cs typeface="Times New Roman"/>
              </a:rPr>
              <a:t>“Y’ ’ave </a:t>
            </a:r>
            <a:r>
              <a:rPr dirty="0" sz="1450" spc="-5">
                <a:latin typeface="Times New Roman"/>
                <a:cs typeface="Times New Roman"/>
              </a:rPr>
              <a:t>done </a:t>
            </a:r>
            <a:r>
              <a:rPr dirty="0" sz="1450" spc="-20">
                <a:latin typeface="Times New Roman"/>
                <a:cs typeface="Times New Roman"/>
              </a:rPr>
              <a:t>wisely,” </a:t>
            </a:r>
            <a:r>
              <a:rPr dirty="0" sz="1450" spc="-10">
                <a:latin typeface="Times New Roman"/>
                <a:cs typeface="Times New Roman"/>
              </a:rPr>
              <a:t>said the lord. “It pleaseth me the </a:t>
            </a:r>
            <a:r>
              <a:rPr dirty="0" sz="1450" spc="-15">
                <a:latin typeface="Times New Roman"/>
                <a:cs typeface="Times New Roman"/>
              </a:rPr>
              <a:t>rather, </a:t>
            </a:r>
            <a:r>
              <a:rPr dirty="0" sz="1450" spc="-10">
                <a:latin typeface="Times New Roman"/>
                <a:cs typeface="Times New Roman"/>
              </a:rPr>
              <a:t>since last </a:t>
            </a:r>
            <a:r>
              <a:rPr dirty="0" sz="1450" spc="-5">
                <a:latin typeface="Times New Roman"/>
                <a:cs typeface="Times New Roman"/>
              </a:rPr>
              <a:t>night  ye fought </a:t>
            </a:r>
            <a:r>
              <a:rPr dirty="0" sz="1450" spc="-15">
                <a:latin typeface="Times New Roman"/>
                <a:cs typeface="Times New Roman"/>
              </a:rPr>
              <a:t>foolhardily, </a:t>
            </a:r>
            <a:r>
              <a:rPr dirty="0" sz="1450" spc="-10">
                <a:latin typeface="Times New Roman"/>
                <a:cs typeface="Times New Roman"/>
              </a:rPr>
              <a:t>and more like </a:t>
            </a:r>
            <a:r>
              <a:rPr dirty="0" sz="1450" spc="-5">
                <a:latin typeface="Times New Roman"/>
                <a:cs typeface="Times New Roman"/>
              </a:rPr>
              <a:t>a </a:t>
            </a:r>
            <a:r>
              <a:rPr dirty="0" sz="1450" spc="-10">
                <a:latin typeface="Times New Roman"/>
                <a:cs typeface="Times New Roman"/>
              </a:rPr>
              <a:t>salvage Saracen lunatic than any  Christian </a:t>
            </a:r>
            <a:r>
              <a:rPr dirty="0" sz="1450" spc="-20">
                <a:latin typeface="Times New Roman"/>
                <a:cs typeface="Times New Roman"/>
              </a:rPr>
              <a:t>warrior. </a:t>
            </a:r>
            <a:r>
              <a:rPr dirty="0" sz="1450" spc="-10">
                <a:latin typeface="Times New Roman"/>
                <a:cs typeface="Times New Roman"/>
              </a:rPr>
              <a:t>But it becomes </a:t>
            </a:r>
            <a:r>
              <a:rPr dirty="0" sz="1450" spc="-5">
                <a:latin typeface="Times New Roman"/>
                <a:cs typeface="Times New Roman"/>
              </a:rPr>
              <a:t>not </a:t>
            </a:r>
            <a:r>
              <a:rPr dirty="0" sz="1450" spc="-10">
                <a:latin typeface="Times New Roman"/>
                <a:cs typeface="Times New Roman"/>
              </a:rPr>
              <a:t>me to complain that had the</a:t>
            </a:r>
            <a:r>
              <a:rPr dirty="0" sz="1450" spc="140">
                <a:latin typeface="Times New Roman"/>
                <a:cs typeface="Times New Roman"/>
              </a:rPr>
              <a:t> </a:t>
            </a:r>
            <a:r>
              <a:rPr dirty="0" sz="1450" spc="-10">
                <a:latin typeface="Times New Roman"/>
                <a:cs typeface="Times New Roman"/>
              </a:rPr>
              <a:t>undermost.”</a:t>
            </a:r>
            <a:endParaRPr sz="1450">
              <a:latin typeface="Times New Roman"/>
              <a:cs typeface="Times New Roman"/>
            </a:endParaRPr>
          </a:p>
          <a:p>
            <a:pPr algn="just" marL="12700" marR="6985">
              <a:lnSpc>
                <a:spcPts val="1730"/>
              </a:lnSpc>
              <a:spcBef>
                <a:spcPts val="570"/>
              </a:spcBef>
            </a:pPr>
            <a:r>
              <a:rPr dirty="0" sz="1450" spc="-60">
                <a:latin typeface="Times New Roman"/>
                <a:cs typeface="Times New Roman"/>
              </a:rPr>
              <a:t>“Ye </a:t>
            </a:r>
            <a:r>
              <a:rPr dirty="0" sz="1450" spc="-10">
                <a:latin typeface="Times New Roman"/>
                <a:cs typeface="Times New Roman"/>
              </a:rPr>
              <a:t>had the undermost indeed, my lord, since </a:t>
            </a:r>
            <a:r>
              <a:rPr dirty="0" sz="1450" spc="-5">
                <a:latin typeface="Times New Roman"/>
                <a:cs typeface="Times New Roman"/>
              </a:rPr>
              <a:t>ye </a:t>
            </a:r>
            <a:r>
              <a:rPr dirty="0" sz="1450" spc="-10">
                <a:latin typeface="Times New Roman"/>
                <a:cs typeface="Times New Roman"/>
              </a:rPr>
              <a:t>so fell,” returned Dick; “but  had the waves </a:t>
            </a:r>
            <a:r>
              <a:rPr dirty="0" sz="1450" spc="-5">
                <a:latin typeface="Times New Roman"/>
                <a:cs typeface="Times New Roman"/>
              </a:rPr>
              <a:t>not </a:t>
            </a:r>
            <a:r>
              <a:rPr dirty="0" sz="1450" spc="-10">
                <a:latin typeface="Times New Roman"/>
                <a:cs typeface="Times New Roman"/>
              </a:rPr>
              <a:t>holpen me, it was </a:t>
            </a:r>
            <a:r>
              <a:rPr dirty="0" sz="1450" spc="-5">
                <a:latin typeface="Times New Roman"/>
                <a:cs typeface="Times New Roman"/>
              </a:rPr>
              <a:t>I </a:t>
            </a:r>
            <a:r>
              <a:rPr dirty="0" sz="1450" spc="-10">
                <a:latin typeface="Times New Roman"/>
                <a:cs typeface="Times New Roman"/>
              </a:rPr>
              <a:t>that should have had the worst. </a:t>
            </a:r>
            <a:r>
              <a:rPr dirty="0" sz="1450" spc="-85">
                <a:latin typeface="Times New Roman"/>
                <a:cs typeface="Times New Roman"/>
              </a:rPr>
              <a:t>Ye </a:t>
            </a:r>
            <a:r>
              <a:rPr dirty="0" sz="1450" spc="-10">
                <a:latin typeface="Times New Roman"/>
                <a:cs typeface="Times New Roman"/>
              </a:rPr>
              <a:t>were  pleased to make me yours with several dagger marks, which </a:t>
            </a:r>
            <a:r>
              <a:rPr dirty="0" sz="1450" spc="-5">
                <a:latin typeface="Times New Roman"/>
                <a:cs typeface="Times New Roman"/>
              </a:rPr>
              <a:t>I </a:t>
            </a:r>
            <a:r>
              <a:rPr dirty="0" sz="1450" spc="-10">
                <a:latin typeface="Times New Roman"/>
                <a:cs typeface="Times New Roman"/>
              </a:rPr>
              <a:t>still </a:t>
            </a:r>
            <a:r>
              <a:rPr dirty="0" sz="1450" spc="-25">
                <a:latin typeface="Times New Roman"/>
                <a:cs typeface="Times New Roman"/>
              </a:rPr>
              <a:t>carry. </a:t>
            </a:r>
            <a:r>
              <a:rPr dirty="0" sz="1450" spc="-10">
                <a:latin typeface="Times New Roman"/>
                <a:cs typeface="Times New Roman"/>
              </a:rPr>
              <a:t>And  in fine, my lord, methinks </a:t>
            </a:r>
            <a:r>
              <a:rPr dirty="0" sz="1450" spc="-5">
                <a:latin typeface="Times New Roman"/>
                <a:cs typeface="Times New Roman"/>
              </a:rPr>
              <a:t>I </a:t>
            </a:r>
            <a:r>
              <a:rPr dirty="0" sz="1450" spc="-10">
                <a:latin typeface="Times New Roman"/>
                <a:cs typeface="Times New Roman"/>
              </a:rPr>
              <a:t>had all the </a:t>
            </a:r>
            <a:r>
              <a:rPr dirty="0" sz="1450" spc="-15">
                <a:latin typeface="Times New Roman"/>
                <a:cs typeface="Times New Roman"/>
              </a:rPr>
              <a:t>danger, </a:t>
            </a:r>
            <a:r>
              <a:rPr dirty="0" sz="1450" spc="-10">
                <a:latin typeface="Times New Roman"/>
                <a:cs typeface="Times New Roman"/>
              </a:rPr>
              <a:t>as well as all the profit, </a:t>
            </a:r>
            <a:r>
              <a:rPr dirty="0" sz="1450" spc="-5">
                <a:latin typeface="Times New Roman"/>
                <a:cs typeface="Times New Roman"/>
              </a:rPr>
              <a:t>of </a:t>
            </a:r>
            <a:r>
              <a:rPr dirty="0" sz="1450" spc="-10">
                <a:latin typeface="Times New Roman"/>
                <a:cs typeface="Times New Roman"/>
              </a:rPr>
              <a:t>that  little </a:t>
            </a:r>
            <a:r>
              <a:rPr dirty="0" sz="1450" spc="-15">
                <a:latin typeface="Times New Roman"/>
                <a:cs typeface="Times New Roman"/>
              </a:rPr>
              <a:t>blind-man’s </a:t>
            </a:r>
            <a:r>
              <a:rPr dirty="0" sz="1450" spc="-10">
                <a:latin typeface="Times New Roman"/>
                <a:cs typeface="Times New Roman"/>
              </a:rPr>
              <a:t>mellay </a:t>
            </a:r>
            <a:r>
              <a:rPr dirty="0" sz="1450" spc="-5">
                <a:latin typeface="Times New Roman"/>
                <a:cs typeface="Times New Roman"/>
              </a:rPr>
              <a:t>on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beach.”</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“Y’ are shrewd enough to make light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see,” returned the </a:t>
            </a:r>
            <a:r>
              <a:rPr dirty="0" sz="1450" spc="-20">
                <a:latin typeface="Times New Roman"/>
                <a:cs typeface="Times New Roman"/>
              </a:rPr>
              <a:t>stranger.</a:t>
            </a:r>
            <a:endParaRPr sz="1450">
              <a:latin typeface="Times New Roman"/>
              <a:cs typeface="Times New Roman"/>
            </a:endParaRPr>
          </a:p>
          <a:p>
            <a:pPr algn="just" marL="12700" marR="5080">
              <a:lnSpc>
                <a:spcPts val="1730"/>
              </a:lnSpc>
              <a:spcBef>
                <a:spcPts val="630"/>
              </a:spcBef>
            </a:pPr>
            <a:r>
              <a:rPr dirty="0" sz="1450" spc="-30">
                <a:latin typeface="Times New Roman"/>
                <a:cs typeface="Times New Roman"/>
              </a:rPr>
              <a:t>“Nay, </a:t>
            </a:r>
            <a:r>
              <a:rPr dirty="0" sz="1450" spc="-10">
                <a:latin typeface="Times New Roman"/>
                <a:cs typeface="Times New Roman"/>
              </a:rPr>
              <a:t>my lord, </a:t>
            </a:r>
            <a:r>
              <a:rPr dirty="0" sz="1450" spc="-5">
                <a:latin typeface="Times New Roman"/>
                <a:cs typeface="Times New Roman"/>
              </a:rPr>
              <a:t>not </a:t>
            </a:r>
            <a:r>
              <a:rPr dirty="0" sz="1450" spc="-10">
                <a:latin typeface="Times New Roman"/>
                <a:cs typeface="Times New Roman"/>
              </a:rPr>
              <a:t>shrewd,” replied Dick, “in that </a:t>
            </a:r>
            <a:r>
              <a:rPr dirty="0" sz="1450" spc="-5">
                <a:latin typeface="Times New Roman"/>
                <a:cs typeface="Times New Roman"/>
              </a:rPr>
              <a:t>I shoot </a:t>
            </a:r>
            <a:r>
              <a:rPr dirty="0" sz="1450" spc="-10">
                <a:latin typeface="Times New Roman"/>
                <a:cs typeface="Times New Roman"/>
              </a:rPr>
              <a:t>at </a:t>
            </a:r>
            <a:r>
              <a:rPr dirty="0" sz="1450" spc="-5">
                <a:latin typeface="Times New Roman"/>
                <a:cs typeface="Times New Roman"/>
              </a:rPr>
              <a:t>no </a:t>
            </a:r>
            <a:r>
              <a:rPr dirty="0" sz="1450" spc="-10">
                <a:latin typeface="Times New Roman"/>
                <a:cs typeface="Times New Roman"/>
              </a:rPr>
              <a:t>advantage to  myself. But when, </a:t>
            </a:r>
            <a:r>
              <a:rPr dirty="0" sz="1450" spc="-5">
                <a:latin typeface="Times New Roman"/>
                <a:cs typeface="Times New Roman"/>
              </a:rPr>
              <a:t>by </a:t>
            </a:r>
            <a:r>
              <a:rPr dirty="0" sz="1450" spc="-10">
                <a:latin typeface="Times New Roman"/>
                <a:cs typeface="Times New Roman"/>
              </a:rPr>
              <a:t>the light </a:t>
            </a:r>
            <a:r>
              <a:rPr dirty="0" sz="1450" spc="-5">
                <a:latin typeface="Times New Roman"/>
                <a:cs typeface="Times New Roman"/>
              </a:rPr>
              <a:t>of </a:t>
            </a:r>
            <a:r>
              <a:rPr dirty="0" sz="1450" spc="-10">
                <a:latin typeface="Times New Roman"/>
                <a:cs typeface="Times New Roman"/>
              </a:rPr>
              <a:t>this new </a:t>
            </a:r>
            <a:r>
              <a:rPr dirty="0" sz="1450" spc="-30">
                <a:latin typeface="Times New Roman"/>
                <a:cs typeface="Times New Roman"/>
              </a:rPr>
              <a:t>day, </a:t>
            </a:r>
            <a:r>
              <a:rPr dirty="0" sz="1450" spc="-5">
                <a:latin typeface="Times New Roman"/>
                <a:cs typeface="Times New Roman"/>
              </a:rPr>
              <a:t>I </a:t>
            </a:r>
            <a:r>
              <a:rPr dirty="0" sz="1450" spc="-10">
                <a:latin typeface="Times New Roman"/>
                <a:cs typeface="Times New Roman"/>
              </a:rPr>
              <a:t>see how stout </a:t>
            </a:r>
            <a:r>
              <a:rPr dirty="0" sz="1450" spc="-5">
                <a:latin typeface="Times New Roman"/>
                <a:cs typeface="Times New Roman"/>
              </a:rPr>
              <a:t>a knight </a:t>
            </a:r>
            <a:r>
              <a:rPr dirty="0" sz="1450" spc="-10">
                <a:latin typeface="Times New Roman"/>
                <a:cs typeface="Times New Roman"/>
              </a:rPr>
              <a:t>hath  yielded, </a:t>
            </a:r>
            <a:r>
              <a:rPr dirty="0" sz="1450" spc="-5">
                <a:latin typeface="Times New Roman"/>
                <a:cs typeface="Times New Roman"/>
              </a:rPr>
              <a:t>not </a:t>
            </a:r>
            <a:r>
              <a:rPr dirty="0" sz="1450" spc="-10">
                <a:latin typeface="Times New Roman"/>
                <a:cs typeface="Times New Roman"/>
              </a:rPr>
              <a:t>to my arms alone, </a:t>
            </a:r>
            <a:r>
              <a:rPr dirty="0" sz="1450" spc="-5">
                <a:latin typeface="Times New Roman"/>
                <a:cs typeface="Times New Roman"/>
              </a:rPr>
              <a:t>but </a:t>
            </a:r>
            <a:r>
              <a:rPr dirty="0" sz="1450" spc="-10">
                <a:latin typeface="Times New Roman"/>
                <a:cs typeface="Times New Roman"/>
              </a:rPr>
              <a:t>to fortune, and the darkness, and the surf—  and how easily the battle had </a:t>
            </a:r>
            <a:r>
              <a:rPr dirty="0" sz="1450" spc="-5">
                <a:latin typeface="Times New Roman"/>
                <a:cs typeface="Times New Roman"/>
              </a:rPr>
              <a:t>gone </a:t>
            </a:r>
            <a:r>
              <a:rPr dirty="0" sz="1450" spc="-10">
                <a:latin typeface="Times New Roman"/>
                <a:cs typeface="Times New Roman"/>
              </a:rPr>
              <a:t>otherwise, with </a:t>
            </a:r>
            <a:r>
              <a:rPr dirty="0" sz="1450" spc="-5">
                <a:latin typeface="Times New Roman"/>
                <a:cs typeface="Times New Roman"/>
              </a:rPr>
              <a:t>a </a:t>
            </a:r>
            <a:r>
              <a:rPr dirty="0" sz="1450" spc="-10">
                <a:latin typeface="Times New Roman"/>
                <a:cs typeface="Times New Roman"/>
              </a:rPr>
              <a:t>soldier so untried and  rustic as myself—think it </a:t>
            </a:r>
            <a:r>
              <a:rPr dirty="0" sz="1450" spc="-5">
                <a:latin typeface="Times New Roman"/>
                <a:cs typeface="Times New Roman"/>
              </a:rPr>
              <a:t>not </a:t>
            </a:r>
            <a:r>
              <a:rPr dirty="0" sz="1450" spc="-10">
                <a:latin typeface="Times New Roman"/>
                <a:cs typeface="Times New Roman"/>
              </a:rPr>
              <a:t>strange, my lord, if </a:t>
            </a:r>
            <a:r>
              <a:rPr dirty="0" sz="1450" spc="-5">
                <a:latin typeface="Times New Roman"/>
                <a:cs typeface="Times New Roman"/>
              </a:rPr>
              <a:t>I </a:t>
            </a:r>
            <a:r>
              <a:rPr dirty="0" sz="1450" spc="-10">
                <a:latin typeface="Times New Roman"/>
                <a:cs typeface="Times New Roman"/>
              </a:rPr>
              <a:t>feel confounded with my  </a:t>
            </a:r>
            <a:r>
              <a:rPr dirty="0" sz="1450" spc="-20">
                <a:latin typeface="Times New Roman"/>
                <a:cs typeface="Times New Roman"/>
              </a:rPr>
              <a:t>victory.”</a:t>
            </a:r>
            <a:endParaRPr sz="1450">
              <a:latin typeface="Times New Roman"/>
              <a:cs typeface="Times New Roman"/>
            </a:endParaRPr>
          </a:p>
          <a:p>
            <a:pPr marL="12700" marR="1868170">
              <a:lnSpc>
                <a:spcPts val="2300"/>
              </a:lnSpc>
              <a:spcBef>
                <a:spcPts val="110"/>
              </a:spcBef>
            </a:pPr>
            <a:r>
              <a:rPr dirty="0" sz="1450" spc="-60">
                <a:latin typeface="Times New Roman"/>
                <a:cs typeface="Times New Roman"/>
              </a:rPr>
              <a:t>“Ye </a:t>
            </a:r>
            <a:r>
              <a:rPr dirty="0" sz="1450" spc="-10">
                <a:latin typeface="Times New Roman"/>
                <a:cs typeface="Times New Roman"/>
              </a:rPr>
              <a:t>speak well,” said the </a:t>
            </a:r>
            <a:r>
              <a:rPr dirty="0" sz="1450" spc="-20">
                <a:latin typeface="Times New Roman"/>
                <a:cs typeface="Times New Roman"/>
              </a:rPr>
              <a:t>stranger. </a:t>
            </a:r>
            <a:r>
              <a:rPr dirty="0" sz="1450" spc="-40">
                <a:latin typeface="Times New Roman"/>
                <a:cs typeface="Times New Roman"/>
              </a:rPr>
              <a:t>“Your </a:t>
            </a:r>
            <a:r>
              <a:rPr dirty="0" sz="1450" spc="-10">
                <a:latin typeface="Times New Roman"/>
                <a:cs typeface="Times New Roman"/>
              </a:rPr>
              <a:t>name?”  “My name, </a:t>
            </a:r>
            <a:r>
              <a:rPr dirty="0" sz="1450" spc="-15">
                <a:latin typeface="Times New Roman"/>
                <a:cs typeface="Times New Roman"/>
              </a:rPr>
              <a:t>an’t </a:t>
            </a:r>
            <a:r>
              <a:rPr dirty="0" sz="1450" spc="-10">
                <a:latin typeface="Times New Roman"/>
                <a:cs typeface="Times New Roman"/>
              </a:rPr>
              <a:t>like </a:t>
            </a:r>
            <a:r>
              <a:rPr dirty="0" sz="1450" spc="-5">
                <a:latin typeface="Times New Roman"/>
                <a:cs typeface="Times New Roman"/>
              </a:rPr>
              <a:t>you, </a:t>
            </a:r>
            <a:r>
              <a:rPr dirty="0" sz="1450" spc="-10">
                <a:latin typeface="Times New Roman"/>
                <a:cs typeface="Times New Roman"/>
              </a:rPr>
              <a:t>is Shelton,” answered Dick.  “Men call me the Lord Foxham,” added the</a:t>
            </a:r>
            <a:r>
              <a:rPr dirty="0" sz="1450" spc="30">
                <a:latin typeface="Times New Roman"/>
                <a:cs typeface="Times New Roman"/>
              </a:rPr>
              <a:t> </a:t>
            </a:r>
            <a:r>
              <a:rPr dirty="0" sz="1450" spc="-20">
                <a:latin typeface="Times New Roman"/>
                <a:cs typeface="Times New Roman"/>
              </a:rPr>
              <a:t>other.</a:t>
            </a:r>
            <a:endParaRPr sz="1450">
              <a:latin typeface="Times New Roman"/>
              <a:cs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“Then, my lord, and under </a:t>
            </a:r>
            <a:r>
              <a:rPr dirty="0" sz="1450" spc="-5">
                <a:latin typeface="Times New Roman"/>
                <a:cs typeface="Times New Roman"/>
              </a:rPr>
              <a:t>your good </a:t>
            </a:r>
            <a:r>
              <a:rPr dirty="0" sz="1450" spc="-15">
                <a:latin typeface="Times New Roman"/>
                <a:cs typeface="Times New Roman"/>
              </a:rPr>
              <a:t>favour, </a:t>
            </a:r>
            <a:r>
              <a:rPr dirty="0" sz="1450" spc="-5">
                <a:latin typeface="Times New Roman"/>
                <a:cs typeface="Times New Roman"/>
              </a:rPr>
              <a:t>ye </a:t>
            </a:r>
            <a:r>
              <a:rPr dirty="0" sz="1450" spc="-10">
                <a:latin typeface="Times New Roman"/>
                <a:cs typeface="Times New Roman"/>
              </a:rPr>
              <a:t>are guardian to the sweetest  maid in England,” replied Dick; “and for </a:t>
            </a:r>
            <a:r>
              <a:rPr dirty="0" sz="1450" spc="-5">
                <a:latin typeface="Times New Roman"/>
                <a:cs typeface="Times New Roman"/>
              </a:rPr>
              <a:t>your </a:t>
            </a:r>
            <a:r>
              <a:rPr dirty="0" sz="1450" spc="-10">
                <a:latin typeface="Times New Roman"/>
                <a:cs typeface="Times New Roman"/>
              </a:rPr>
              <a:t>ransom, and the ransom </a:t>
            </a:r>
            <a:r>
              <a:rPr dirty="0" sz="1450" spc="-5">
                <a:latin typeface="Times New Roman"/>
                <a:cs typeface="Times New Roman"/>
              </a:rPr>
              <a:t>of </a:t>
            </a:r>
            <a:r>
              <a:rPr dirty="0" sz="1450" spc="-10">
                <a:latin typeface="Times New Roman"/>
                <a:cs typeface="Times New Roman"/>
              </a:rPr>
              <a:t>such  as were taken with </a:t>
            </a:r>
            <a:r>
              <a:rPr dirty="0" sz="1450" spc="-5">
                <a:latin typeface="Times New Roman"/>
                <a:cs typeface="Times New Roman"/>
              </a:rPr>
              <a:t>you on </a:t>
            </a:r>
            <a:r>
              <a:rPr dirty="0" sz="1450" spc="-10">
                <a:latin typeface="Times New Roman"/>
                <a:cs typeface="Times New Roman"/>
              </a:rPr>
              <a:t>the beach, there will </a:t>
            </a:r>
            <a:r>
              <a:rPr dirty="0" sz="1450" spc="-5">
                <a:latin typeface="Times New Roman"/>
                <a:cs typeface="Times New Roman"/>
              </a:rPr>
              <a:t>be no </a:t>
            </a:r>
            <a:r>
              <a:rPr dirty="0" sz="1450" spc="-10">
                <a:latin typeface="Times New Roman"/>
                <a:cs typeface="Times New Roman"/>
              </a:rPr>
              <a:t>uncertainty </a:t>
            </a:r>
            <a:r>
              <a:rPr dirty="0" sz="1450" spc="-5">
                <a:latin typeface="Times New Roman"/>
                <a:cs typeface="Times New Roman"/>
              </a:rPr>
              <a:t>of </a:t>
            </a:r>
            <a:r>
              <a:rPr dirty="0" sz="1450" spc="-10">
                <a:latin typeface="Times New Roman"/>
                <a:cs typeface="Times New Roman"/>
              </a:rPr>
              <a:t>terms. </a:t>
            </a:r>
            <a:r>
              <a:rPr dirty="0" sz="1450" spc="-5">
                <a:latin typeface="Times New Roman"/>
                <a:cs typeface="Times New Roman"/>
              </a:rPr>
              <a:t>I  </a:t>
            </a:r>
            <a:r>
              <a:rPr dirty="0" sz="1450" spc="-10">
                <a:latin typeface="Times New Roman"/>
                <a:cs typeface="Times New Roman"/>
              </a:rPr>
              <a:t>pray </a:t>
            </a:r>
            <a:r>
              <a:rPr dirty="0" sz="1450" spc="-5">
                <a:latin typeface="Times New Roman"/>
                <a:cs typeface="Times New Roman"/>
              </a:rPr>
              <a:t>you, </a:t>
            </a:r>
            <a:r>
              <a:rPr dirty="0" sz="1450" spc="-10">
                <a:latin typeface="Times New Roman"/>
                <a:cs typeface="Times New Roman"/>
              </a:rPr>
              <a:t>my lord, </a:t>
            </a:r>
            <a:r>
              <a:rPr dirty="0" sz="1450" spc="-5">
                <a:latin typeface="Times New Roman"/>
                <a:cs typeface="Times New Roman"/>
              </a:rPr>
              <a:t>of your </a:t>
            </a:r>
            <a:r>
              <a:rPr dirty="0" sz="1450" spc="-10">
                <a:latin typeface="Times New Roman"/>
                <a:cs typeface="Times New Roman"/>
              </a:rPr>
              <a:t>goodwill and </a:t>
            </a:r>
            <a:r>
              <a:rPr dirty="0" sz="1450" spc="-20">
                <a:latin typeface="Times New Roman"/>
                <a:cs typeface="Times New Roman"/>
              </a:rPr>
              <a:t>charity, </a:t>
            </a:r>
            <a:r>
              <a:rPr dirty="0" sz="1450" spc="-10">
                <a:latin typeface="Times New Roman"/>
                <a:cs typeface="Times New Roman"/>
              </a:rPr>
              <a:t>yield me the hand </a:t>
            </a:r>
            <a:r>
              <a:rPr dirty="0" sz="1450" spc="-5">
                <a:latin typeface="Times New Roman"/>
                <a:cs typeface="Times New Roman"/>
              </a:rPr>
              <a:t>of </a:t>
            </a:r>
            <a:r>
              <a:rPr dirty="0" sz="1450" spc="-10">
                <a:latin typeface="Times New Roman"/>
                <a:cs typeface="Times New Roman"/>
              </a:rPr>
              <a:t>my  mistress, Joan Sedley; and take ye, </a:t>
            </a:r>
            <a:r>
              <a:rPr dirty="0" sz="1450" spc="-5">
                <a:latin typeface="Times New Roman"/>
                <a:cs typeface="Times New Roman"/>
              </a:rPr>
              <a:t>upon </a:t>
            </a:r>
            <a:r>
              <a:rPr dirty="0" sz="1450" spc="-10">
                <a:latin typeface="Times New Roman"/>
                <a:cs typeface="Times New Roman"/>
              </a:rPr>
              <a:t>the other part, </a:t>
            </a:r>
            <a:r>
              <a:rPr dirty="0" sz="1450" spc="-5">
                <a:latin typeface="Times New Roman"/>
                <a:cs typeface="Times New Roman"/>
              </a:rPr>
              <a:t>your </a:t>
            </a:r>
            <a:r>
              <a:rPr dirty="0" sz="1450" spc="-20">
                <a:latin typeface="Times New Roman"/>
                <a:cs typeface="Times New Roman"/>
              </a:rPr>
              <a:t>liberty, </a:t>
            </a:r>
            <a:r>
              <a:rPr dirty="0" sz="1450" spc="-10">
                <a:latin typeface="Times New Roman"/>
                <a:cs typeface="Times New Roman"/>
              </a:rPr>
              <a:t>the liberty  </a:t>
            </a:r>
            <a:r>
              <a:rPr dirty="0" sz="1450" spc="-5">
                <a:latin typeface="Times New Roman"/>
                <a:cs typeface="Times New Roman"/>
              </a:rPr>
              <a:t>of </a:t>
            </a:r>
            <a:r>
              <a:rPr dirty="0" sz="1450" spc="-10">
                <a:latin typeface="Times New Roman"/>
                <a:cs typeface="Times New Roman"/>
              </a:rPr>
              <a:t>these </a:t>
            </a:r>
            <a:r>
              <a:rPr dirty="0" sz="1450" spc="-5">
                <a:latin typeface="Times New Roman"/>
                <a:cs typeface="Times New Roman"/>
              </a:rPr>
              <a:t>your </a:t>
            </a:r>
            <a:r>
              <a:rPr dirty="0" sz="1450" spc="-10">
                <a:latin typeface="Times New Roman"/>
                <a:cs typeface="Times New Roman"/>
              </a:rPr>
              <a:t>followers, and (if </a:t>
            </a:r>
            <a:r>
              <a:rPr dirty="0" sz="1450" spc="-5">
                <a:latin typeface="Times New Roman"/>
                <a:cs typeface="Times New Roman"/>
              </a:rPr>
              <a:t>ye </a:t>
            </a:r>
            <a:r>
              <a:rPr dirty="0" sz="1450" spc="-10">
                <a:latin typeface="Times New Roman"/>
                <a:cs typeface="Times New Roman"/>
              </a:rPr>
              <a:t>will have it) my gratitude and service till </a:t>
            </a:r>
            <a:r>
              <a:rPr dirty="0" sz="1450" spc="-5">
                <a:latin typeface="Times New Roman"/>
                <a:cs typeface="Times New Roman"/>
              </a:rPr>
              <a:t>I  </a:t>
            </a:r>
            <a:r>
              <a:rPr dirty="0" sz="1450" spc="-10">
                <a:latin typeface="Times New Roman"/>
                <a:cs typeface="Times New Roman"/>
              </a:rPr>
              <a:t>die.”</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“But are </a:t>
            </a:r>
            <a:r>
              <a:rPr dirty="0" sz="1450" spc="-5">
                <a:latin typeface="Times New Roman"/>
                <a:cs typeface="Times New Roman"/>
              </a:rPr>
              <a:t>ye not </a:t>
            </a:r>
            <a:r>
              <a:rPr dirty="0" sz="1450" spc="-10">
                <a:latin typeface="Times New Roman"/>
                <a:cs typeface="Times New Roman"/>
              </a:rPr>
              <a:t>ward to Sir Daniel? Methought, if </a:t>
            </a:r>
            <a:r>
              <a:rPr dirty="0" sz="1450" spc="-5">
                <a:latin typeface="Times New Roman"/>
                <a:cs typeface="Times New Roman"/>
              </a:rPr>
              <a:t>y’ </a:t>
            </a:r>
            <a:r>
              <a:rPr dirty="0" sz="1450" spc="-10">
                <a:latin typeface="Times New Roman"/>
                <a:cs typeface="Times New Roman"/>
              </a:rPr>
              <a:t>are Harry </a:t>
            </a:r>
            <a:r>
              <a:rPr dirty="0" sz="1450" spc="-20">
                <a:latin typeface="Times New Roman"/>
                <a:cs typeface="Times New Roman"/>
              </a:rPr>
              <a:t>Shelton’s </a:t>
            </a:r>
            <a:r>
              <a:rPr dirty="0" sz="1450" spc="-5">
                <a:latin typeface="Times New Roman"/>
                <a:cs typeface="Times New Roman"/>
              </a:rPr>
              <a:t>son,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had heard it so reported,” said Lord</a:t>
            </a:r>
            <a:r>
              <a:rPr dirty="0" sz="1450" spc="35">
                <a:latin typeface="Times New Roman"/>
                <a:cs typeface="Times New Roman"/>
              </a:rPr>
              <a:t> </a:t>
            </a:r>
            <a:r>
              <a:rPr dirty="0" sz="1450" spc="-10">
                <a:latin typeface="Times New Roman"/>
                <a:cs typeface="Times New Roman"/>
              </a:rPr>
              <a:t>Foxham.</a:t>
            </a:r>
            <a:endParaRPr sz="1450">
              <a:latin typeface="Times New Roman"/>
              <a:cs typeface="Times New Roman"/>
            </a:endParaRPr>
          </a:p>
          <a:p>
            <a:pPr algn="just" marL="12700" marR="6350">
              <a:lnSpc>
                <a:spcPts val="1730"/>
              </a:lnSpc>
              <a:spcBef>
                <a:spcPts val="575"/>
              </a:spcBef>
            </a:pPr>
            <a:r>
              <a:rPr dirty="0" sz="1450" spc="-20">
                <a:latin typeface="Times New Roman"/>
                <a:cs typeface="Times New Roman"/>
              </a:rPr>
              <a:t>“Will </a:t>
            </a:r>
            <a:r>
              <a:rPr dirty="0" sz="1450" spc="-10">
                <a:latin typeface="Times New Roman"/>
                <a:cs typeface="Times New Roman"/>
              </a:rPr>
              <a:t>it please </a:t>
            </a:r>
            <a:r>
              <a:rPr dirty="0" sz="1450" spc="-5">
                <a:latin typeface="Times New Roman"/>
                <a:cs typeface="Times New Roman"/>
              </a:rPr>
              <a:t>you, </a:t>
            </a:r>
            <a:r>
              <a:rPr dirty="0" sz="1450" spc="-10">
                <a:latin typeface="Times New Roman"/>
                <a:cs typeface="Times New Roman"/>
              </a:rPr>
              <a:t>my lord, to alight? </a:t>
            </a:r>
            <a:r>
              <a:rPr dirty="0" sz="1450" spc="-5">
                <a:latin typeface="Times New Roman"/>
                <a:cs typeface="Times New Roman"/>
              </a:rPr>
              <a:t>I </a:t>
            </a:r>
            <a:r>
              <a:rPr dirty="0" sz="1450" spc="-10">
                <a:latin typeface="Times New Roman"/>
                <a:cs typeface="Times New Roman"/>
              </a:rPr>
              <a:t>would fain tell </a:t>
            </a:r>
            <a:r>
              <a:rPr dirty="0" sz="1450" spc="-5">
                <a:latin typeface="Times New Roman"/>
                <a:cs typeface="Times New Roman"/>
              </a:rPr>
              <a:t>you </a:t>
            </a:r>
            <a:r>
              <a:rPr dirty="0" sz="1450" spc="-10">
                <a:latin typeface="Times New Roman"/>
                <a:cs typeface="Times New Roman"/>
              </a:rPr>
              <a:t>fully who </a:t>
            </a:r>
            <a:r>
              <a:rPr dirty="0" sz="1450" spc="-5">
                <a:latin typeface="Times New Roman"/>
                <a:cs typeface="Times New Roman"/>
              </a:rPr>
              <a:t>I </a:t>
            </a:r>
            <a:r>
              <a:rPr dirty="0" sz="1450" spc="-10">
                <a:latin typeface="Times New Roman"/>
                <a:cs typeface="Times New Roman"/>
              </a:rPr>
              <a:t>am,  how situate, and why so bold in my demands. Beseech </a:t>
            </a:r>
            <a:r>
              <a:rPr dirty="0" sz="1450" spc="-5">
                <a:latin typeface="Times New Roman"/>
                <a:cs typeface="Times New Roman"/>
              </a:rPr>
              <a:t>you, </a:t>
            </a:r>
            <a:r>
              <a:rPr dirty="0" sz="1450" spc="-10">
                <a:latin typeface="Times New Roman"/>
                <a:cs typeface="Times New Roman"/>
              </a:rPr>
              <a:t>my lord, take  place </a:t>
            </a:r>
            <a:r>
              <a:rPr dirty="0" sz="1450" spc="-5">
                <a:latin typeface="Times New Roman"/>
                <a:cs typeface="Times New Roman"/>
              </a:rPr>
              <a:t>upon </a:t>
            </a:r>
            <a:r>
              <a:rPr dirty="0" sz="1450" spc="-10">
                <a:latin typeface="Times New Roman"/>
                <a:cs typeface="Times New Roman"/>
              </a:rPr>
              <a:t>these steps, hear me to </a:t>
            </a:r>
            <a:r>
              <a:rPr dirty="0" sz="1450" spc="-5">
                <a:latin typeface="Times New Roman"/>
                <a:cs typeface="Times New Roman"/>
              </a:rPr>
              <a:t>a </a:t>
            </a:r>
            <a:r>
              <a:rPr dirty="0" sz="1450" spc="-10">
                <a:latin typeface="Times New Roman"/>
                <a:cs typeface="Times New Roman"/>
              </a:rPr>
              <a:t>full end, and judge me with</a:t>
            </a:r>
            <a:r>
              <a:rPr dirty="0" sz="1450" spc="120">
                <a:latin typeface="Times New Roman"/>
                <a:cs typeface="Times New Roman"/>
              </a:rPr>
              <a:t> </a:t>
            </a:r>
            <a:r>
              <a:rPr dirty="0" sz="1450" spc="-10">
                <a:latin typeface="Times New Roman"/>
                <a:cs typeface="Times New Roman"/>
              </a:rPr>
              <a:t>allowance.”</a:t>
            </a:r>
            <a:endParaRPr sz="1450">
              <a:latin typeface="Times New Roman"/>
              <a:cs typeface="Times New Roman"/>
            </a:endParaRPr>
          </a:p>
          <a:p>
            <a:pPr algn="just" marL="12700" marR="9525">
              <a:lnSpc>
                <a:spcPts val="1730"/>
              </a:lnSpc>
              <a:spcBef>
                <a:spcPts val="570"/>
              </a:spcBef>
            </a:pPr>
            <a:r>
              <a:rPr dirty="0" sz="1450" spc="-10">
                <a:latin typeface="Times New Roman"/>
                <a:cs typeface="Times New Roman"/>
              </a:rPr>
              <a:t>And so saying, Dick lent </a:t>
            </a:r>
            <a:r>
              <a:rPr dirty="0" sz="1450" spc="-5">
                <a:latin typeface="Times New Roman"/>
                <a:cs typeface="Times New Roman"/>
              </a:rPr>
              <a:t>a </a:t>
            </a:r>
            <a:r>
              <a:rPr dirty="0" sz="1450" spc="-10">
                <a:latin typeface="Times New Roman"/>
                <a:cs typeface="Times New Roman"/>
              </a:rPr>
              <a:t>hand to Lord Foxham to dismount; led him </a:t>
            </a:r>
            <a:r>
              <a:rPr dirty="0" sz="1450" spc="-5">
                <a:latin typeface="Times New Roman"/>
                <a:cs typeface="Times New Roman"/>
              </a:rPr>
              <a:t>up </a:t>
            </a:r>
            <a:r>
              <a:rPr dirty="0" sz="1450" spc="-10">
                <a:latin typeface="Times New Roman"/>
                <a:cs typeface="Times New Roman"/>
              </a:rPr>
              <a:t>the  </a:t>
            </a:r>
            <a:r>
              <a:rPr dirty="0" sz="1450" spc="-5">
                <a:latin typeface="Times New Roman"/>
                <a:cs typeface="Times New Roman"/>
              </a:rPr>
              <a:t>knoll </a:t>
            </a:r>
            <a:r>
              <a:rPr dirty="0" sz="1450" spc="-10">
                <a:latin typeface="Times New Roman"/>
                <a:cs typeface="Times New Roman"/>
              </a:rPr>
              <a:t>to the cross; installed him in the place where </a:t>
            </a:r>
            <a:r>
              <a:rPr dirty="0" sz="1450" spc="-5">
                <a:latin typeface="Times New Roman"/>
                <a:cs typeface="Times New Roman"/>
              </a:rPr>
              <a:t>he </a:t>
            </a:r>
            <a:r>
              <a:rPr dirty="0" sz="1450" spc="-10">
                <a:latin typeface="Times New Roman"/>
                <a:cs typeface="Times New Roman"/>
              </a:rPr>
              <a:t>had himself been sitting;  and standing respectfully before his noble </a:t>
            </a:r>
            <a:r>
              <a:rPr dirty="0" sz="1450" spc="-15">
                <a:latin typeface="Times New Roman"/>
                <a:cs typeface="Times New Roman"/>
              </a:rPr>
              <a:t>prisoner, </a:t>
            </a:r>
            <a:r>
              <a:rPr dirty="0" sz="1450" spc="-10">
                <a:latin typeface="Times New Roman"/>
                <a:cs typeface="Times New Roman"/>
              </a:rPr>
              <a:t>related the story </a:t>
            </a:r>
            <a:r>
              <a:rPr dirty="0" sz="1450" spc="-5">
                <a:latin typeface="Times New Roman"/>
                <a:cs typeface="Times New Roman"/>
              </a:rPr>
              <a:t>of </a:t>
            </a:r>
            <a:r>
              <a:rPr dirty="0" sz="1450" spc="-10">
                <a:latin typeface="Times New Roman"/>
                <a:cs typeface="Times New Roman"/>
              </a:rPr>
              <a:t>his  fortunes </a:t>
            </a:r>
            <a:r>
              <a:rPr dirty="0" sz="1450" spc="-5">
                <a:latin typeface="Times New Roman"/>
                <a:cs typeface="Times New Roman"/>
              </a:rPr>
              <a:t>up </a:t>
            </a:r>
            <a:r>
              <a:rPr dirty="0" sz="1450" spc="-10">
                <a:latin typeface="Times New Roman"/>
                <a:cs typeface="Times New Roman"/>
              </a:rPr>
              <a:t>to the events </a:t>
            </a:r>
            <a:r>
              <a:rPr dirty="0" sz="1450" spc="-5">
                <a:latin typeface="Times New Roman"/>
                <a:cs typeface="Times New Roman"/>
              </a:rPr>
              <a:t>of </a:t>
            </a:r>
            <a:r>
              <a:rPr dirty="0" sz="1450" spc="-10">
                <a:latin typeface="Times New Roman"/>
                <a:cs typeface="Times New Roman"/>
              </a:rPr>
              <a:t>the evening</a:t>
            </a:r>
            <a:r>
              <a:rPr dirty="0" sz="1450" spc="25">
                <a:latin typeface="Times New Roman"/>
                <a:cs typeface="Times New Roman"/>
              </a:rPr>
              <a:t> </a:t>
            </a:r>
            <a:r>
              <a:rPr dirty="0" sz="1450" spc="-10">
                <a:latin typeface="Times New Roman"/>
                <a:cs typeface="Times New Roman"/>
              </a:rPr>
              <a:t>before.</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Lord Foxham listened </a:t>
            </a:r>
            <a:r>
              <a:rPr dirty="0" sz="1450" spc="-20">
                <a:latin typeface="Times New Roman"/>
                <a:cs typeface="Times New Roman"/>
              </a:rPr>
              <a:t>gravely, </a:t>
            </a:r>
            <a:r>
              <a:rPr dirty="0" sz="1450" spc="-10">
                <a:latin typeface="Times New Roman"/>
                <a:cs typeface="Times New Roman"/>
              </a:rPr>
              <a:t>and when Dick had done, “Master Shelton,” </a:t>
            </a:r>
            <a:r>
              <a:rPr dirty="0" sz="1450" spc="-5">
                <a:latin typeface="Times New Roman"/>
                <a:cs typeface="Times New Roman"/>
              </a:rPr>
              <a:t>he  </a:t>
            </a:r>
            <a:r>
              <a:rPr dirty="0" sz="1450" spc="-10">
                <a:latin typeface="Times New Roman"/>
                <a:cs typeface="Times New Roman"/>
              </a:rPr>
              <a:t>said, “ye are </a:t>
            </a:r>
            <a:r>
              <a:rPr dirty="0" sz="1450" spc="-5">
                <a:latin typeface="Times New Roman"/>
                <a:cs typeface="Times New Roman"/>
              </a:rPr>
              <a:t>a </a:t>
            </a:r>
            <a:r>
              <a:rPr dirty="0" sz="1450" spc="-10">
                <a:latin typeface="Times New Roman"/>
                <a:cs typeface="Times New Roman"/>
              </a:rPr>
              <a:t>most fortunate-unfortunate </a:t>
            </a:r>
            <a:r>
              <a:rPr dirty="0" sz="1450" spc="-5">
                <a:latin typeface="Times New Roman"/>
                <a:cs typeface="Times New Roman"/>
              </a:rPr>
              <a:t>young </a:t>
            </a:r>
            <a:r>
              <a:rPr dirty="0" sz="1450" spc="-10">
                <a:latin typeface="Times New Roman"/>
                <a:cs typeface="Times New Roman"/>
              </a:rPr>
              <a:t>gentleman; </a:t>
            </a:r>
            <a:r>
              <a:rPr dirty="0" sz="1450" spc="-5">
                <a:latin typeface="Times New Roman"/>
                <a:cs typeface="Times New Roman"/>
              </a:rPr>
              <a:t>but </a:t>
            </a:r>
            <a:r>
              <a:rPr dirty="0" sz="1450" spc="-10">
                <a:latin typeface="Times New Roman"/>
                <a:cs typeface="Times New Roman"/>
              </a:rPr>
              <a:t>what fortune  </a:t>
            </a:r>
            <a:r>
              <a:rPr dirty="0" sz="1450" spc="-5">
                <a:latin typeface="Times New Roman"/>
                <a:cs typeface="Times New Roman"/>
              </a:rPr>
              <a:t>y’ </a:t>
            </a:r>
            <a:r>
              <a:rPr dirty="0" sz="1450" spc="-10">
                <a:latin typeface="Times New Roman"/>
                <a:cs typeface="Times New Roman"/>
              </a:rPr>
              <a:t>’ave had, that </a:t>
            </a:r>
            <a:r>
              <a:rPr dirty="0" sz="1450" spc="-5">
                <a:latin typeface="Times New Roman"/>
                <a:cs typeface="Times New Roman"/>
              </a:rPr>
              <a:t>ye </a:t>
            </a:r>
            <a:r>
              <a:rPr dirty="0" sz="1450" spc="-10">
                <a:latin typeface="Times New Roman"/>
                <a:cs typeface="Times New Roman"/>
              </a:rPr>
              <a:t>have amply merited; and what unfortune, </a:t>
            </a:r>
            <a:r>
              <a:rPr dirty="0" sz="1450" spc="-5">
                <a:latin typeface="Times New Roman"/>
                <a:cs typeface="Times New Roman"/>
              </a:rPr>
              <a:t>ye </a:t>
            </a:r>
            <a:r>
              <a:rPr dirty="0" sz="1450" spc="-10">
                <a:latin typeface="Times New Roman"/>
                <a:cs typeface="Times New Roman"/>
              </a:rPr>
              <a:t>have noways  deserved. Be </a:t>
            </a:r>
            <a:r>
              <a:rPr dirty="0" sz="1450" spc="-5">
                <a:latin typeface="Times New Roman"/>
                <a:cs typeface="Times New Roman"/>
              </a:rPr>
              <a:t>of a good </a:t>
            </a:r>
            <a:r>
              <a:rPr dirty="0" sz="1450" spc="-10">
                <a:latin typeface="Times New Roman"/>
                <a:cs typeface="Times New Roman"/>
              </a:rPr>
              <a:t>cheer; for </a:t>
            </a:r>
            <a:r>
              <a:rPr dirty="0" sz="1450" spc="-5">
                <a:latin typeface="Times New Roman"/>
                <a:cs typeface="Times New Roman"/>
              </a:rPr>
              <a:t>ye </a:t>
            </a:r>
            <a:r>
              <a:rPr dirty="0" sz="1450" spc="-10">
                <a:latin typeface="Times New Roman"/>
                <a:cs typeface="Times New Roman"/>
              </a:rPr>
              <a:t>have made </a:t>
            </a:r>
            <a:r>
              <a:rPr dirty="0" sz="1450" spc="-5">
                <a:latin typeface="Times New Roman"/>
                <a:cs typeface="Times New Roman"/>
              </a:rPr>
              <a:t>a </a:t>
            </a:r>
            <a:r>
              <a:rPr dirty="0" sz="1450" spc="-10">
                <a:latin typeface="Times New Roman"/>
                <a:cs typeface="Times New Roman"/>
              </a:rPr>
              <a:t>friend who is devoid neither  </a:t>
            </a:r>
            <a:r>
              <a:rPr dirty="0" sz="1450" spc="-5">
                <a:latin typeface="Times New Roman"/>
                <a:cs typeface="Times New Roman"/>
              </a:rPr>
              <a:t>of </a:t>
            </a:r>
            <a:r>
              <a:rPr dirty="0" sz="1450" spc="-10">
                <a:latin typeface="Times New Roman"/>
                <a:cs typeface="Times New Roman"/>
              </a:rPr>
              <a:t>power </a:t>
            </a:r>
            <a:r>
              <a:rPr dirty="0" sz="1450" spc="-5">
                <a:latin typeface="Times New Roman"/>
                <a:cs typeface="Times New Roman"/>
              </a:rPr>
              <a:t>nor </a:t>
            </a:r>
            <a:r>
              <a:rPr dirty="0" sz="1450" spc="-20">
                <a:latin typeface="Times New Roman"/>
                <a:cs typeface="Times New Roman"/>
              </a:rPr>
              <a:t>favour. </a:t>
            </a:r>
            <a:r>
              <a:rPr dirty="0" sz="1450" spc="-10">
                <a:latin typeface="Times New Roman"/>
                <a:cs typeface="Times New Roman"/>
              </a:rPr>
              <a:t>For yourself, although it fits </a:t>
            </a:r>
            <a:r>
              <a:rPr dirty="0" sz="1450" spc="-5">
                <a:latin typeface="Times New Roman"/>
                <a:cs typeface="Times New Roman"/>
              </a:rPr>
              <a:t>not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person </a:t>
            </a:r>
            <a:r>
              <a:rPr dirty="0" sz="1450" spc="-5">
                <a:latin typeface="Times New Roman"/>
                <a:cs typeface="Times New Roman"/>
              </a:rPr>
              <a:t>of your </a:t>
            </a:r>
            <a:r>
              <a:rPr dirty="0" sz="1450" spc="-10">
                <a:latin typeface="Times New Roman"/>
                <a:cs typeface="Times New Roman"/>
              </a:rPr>
              <a:t>birth  to herd with outlaws, </a:t>
            </a:r>
            <a:r>
              <a:rPr dirty="0" sz="1450" spc="-5">
                <a:latin typeface="Times New Roman"/>
                <a:cs typeface="Times New Roman"/>
              </a:rPr>
              <a:t>I </a:t>
            </a:r>
            <a:r>
              <a:rPr dirty="0" sz="1450" spc="-10">
                <a:latin typeface="Times New Roman"/>
                <a:cs typeface="Times New Roman"/>
              </a:rPr>
              <a:t>must own </a:t>
            </a:r>
            <a:r>
              <a:rPr dirty="0" sz="1450" spc="-5">
                <a:latin typeface="Times New Roman"/>
                <a:cs typeface="Times New Roman"/>
              </a:rPr>
              <a:t>ye </a:t>
            </a:r>
            <a:r>
              <a:rPr dirty="0" sz="1450" spc="-10">
                <a:latin typeface="Times New Roman"/>
                <a:cs typeface="Times New Roman"/>
              </a:rPr>
              <a:t>are both brave and honourable; very  dangerous in battle, right courteous in peace; </a:t>
            </a:r>
            <a:r>
              <a:rPr dirty="0" sz="1450" spc="-5">
                <a:latin typeface="Times New Roman"/>
                <a:cs typeface="Times New Roman"/>
              </a:rPr>
              <a:t>a </a:t>
            </a:r>
            <a:r>
              <a:rPr dirty="0" sz="1450" spc="-10">
                <a:latin typeface="Times New Roman"/>
                <a:cs typeface="Times New Roman"/>
              </a:rPr>
              <a:t>youth </a:t>
            </a:r>
            <a:r>
              <a:rPr dirty="0" sz="1450" spc="-5">
                <a:latin typeface="Times New Roman"/>
                <a:cs typeface="Times New Roman"/>
              </a:rPr>
              <a:t>of </a:t>
            </a:r>
            <a:r>
              <a:rPr dirty="0" sz="1450" spc="-10">
                <a:latin typeface="Times New Roman"/>
                <a:cs typeface="Times New Roman"/>
              </a:rPr>
              <a:t>excellent disposition  and brave bearing. For </a:t>
            </a:r>
            <a:r>
              <a:rPr dirty="0" sz="1450" spc="-5">
                <a:latin typeface="Times New Roman"/>
                <a:cs typeface="Times New Roman"/>
              </a:rPr>
              <a:t>your </a:t>
            </a:r>
            <a:r>
              <a:rPr dirty="0" sz="1450" spc="-10">
                <a:latin typeface="Times New Roman"/>
                <a:cs typeface="Times New Roman"/>
              </a:rPr>
              <a:t>estates, </a:t>
            </a:r>
            <a:r>
              <a:rPr dirty="0" sz="1450" spc="-5">
                <a:latin typeface="Times New Roman"/>
                <a:cs typeface="Times New Roman"/>
              </a:rPr>
              <a:t>ye </a:t>
            </a:r>
            <a:r>
              <a:rPr dirty="0" sz="1450" spc="-10">
                <a:latin typeface="Times New Roman"/>
                <a:cs typeface="Times New Roman"/>
              </a:rPr>
              <a:t>will never see them till the world shall  change again; so long as Lancaster hath the strong hand, so long shall Sir  Daniel enjoy them for his own. For my ward, it is another matter; </a:t>
            </a:r>
            <a:r>
              <a:rPr dirty="0" sz="1450" spc="-5">
                <a:latin typeface="Times New Roman"/>
                <a:cs typeface="Times New Roman"/>
              </a:rPr>
              <a:t>I </a:t>
            </a:r>
            <a:r>
              <a:rPr dirty="0" sz="1450" spc="-10">
                <a:latin typeface="Times New Roman"/>
                <a:cs typeface="Times New Roman"/>
              </a:rPr>
              <a:t>had  promised her before to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a </a:t>
            </a:r>
            <a:r>
              <a:rPr dirty="0" sz="1450" spc="-10">
                <a:latin typeface="Times New Roman"/>
                <a:cs typeface="Times New Roman"/>
              </a:rPr>
              <a:t>kinsman </a:t>
            </a:r>
            <a:r>
              <a:rPr dirty="0" sz="1450" spc="-5">
                <a:latin typeface="Times New Roman"/>
                <a:cs typeface="Times New Roman"/>
              </a:rPr>
              <a:t>of </a:t>
            </a:r>
            <a:r>
              <a:rPr dirty="0" sz="1450" spc="-10">
                <a:latin typeface="Times New Roman"/>
                <a:cs typeface="Times New Roman"/>
              </a:rPr>
              <a:t>my house, </a:t>
            </a:r>
            <a:r>
              <a:rPr dirty="0" sz="1450" spc="-5">
                <a:latin typeface="Times New Roman"/>
                <a:cs typeface="Times New Roman"/>
              </a:rPr>
              <a:t>one </a:t>
            </a:r>
            <a:r>
              <a:rPr dirty="0" sz="1450" spc="-10">
                <a:latin typeface="Times New Roman"/>
                <a:cs typeface="Times New Roman"/>
              </a:rPr>
              <a:t>Hamley; the  promise is</a:t>
            </a:r>
            <a:r>
              <a:rPr dirty="0" sz="1450" spc="-5">
                <a:latin typeface="Times New Roman"/>
                <a:cs typeface="Times New Roman"/>
              </a:rPr>
              <a:t> </a:t>
            </a:r>
            <a:r>
              <a:rPr dirty="0" sz="1450" spc="-10">
                <a:latin typeface="Times New Roman"/>
                <a:cs typeface="Times New Roman"/>
              </a:rPr>
              <a:t>old—”</a:t>
            </a:r>
            <a:endParaRPr sz="1450">
              <a:latin typeface="Times New Roman"/>
              <a:cs typeface="Times New Roman"/>
            </a:endParaRPr>
          </a:p>
          <a:p>
            <a:pPr algn="just" marL="12700" marR="7620">
              <a:lnSpc>
                <a:spcPts val="1730"/>
              </a:lnSpc>
              <a:spcBef>
                <a:spcPts val="555"/>
              </a:spcBef>
            </a:pPr>
            <a:r>
              <a:rPr dirty="0" sz="1450" spc="-65">
                <a:latin typeface="Times New Roman"/>
                <a:cs typeface="Times New Roman"/>
              </a:rPr>
              <a:t>“Ay, </a:t>
            </a:r>
            <a:r>
              <a:rPr dirty="0" sz="1450" spc="-10">
                <a:latin typeface="Times New Roman"/>
                <a:cs typeface="Times New Roman"/>
              </a:rPr>
              <a:t>my lord, and now Sir Daniel hath promised her to my Lord </a:t>
            </a:r>
            <a:r>
              <a:rPr dirty="0" sz="1450" spc="-20">
                <a:latin typeface="Times New Roman"/>
                <a:cs typeface="Times New Roman"/>
              </a:rPr>
              <a:t>Shoreby,”  </a:t>
            </a:r>
            <a:r>
              <a:rPr dirty="0" sz="1450" spc="-10">
                <a:latin typeface="Times New Roman"/>
                <a:cs typeface="Times New Roman"/>
              </a:rPr>
              <a:t>interrupted Dick. “And his promise, for all it is </a:t>
            </a:r>
            <a:r>
              <a:rPr dirty="0" sz="1450" spc="-5">
                <a:latin typeface="Times New Roman"/>
                <a:cs typeface="Times New Roman"/>
              </a:rPr>
              <a:t>but young, </a:t>
            </a:r>
            <a:r>
              <a:rPr dirty="0" sz="1450" spc="-10">
                <a:latin typeface="Times New Roman"/>
                <a:cs typeface="Times New Roman"/>
              </a:rPr>
              <a:t>is still the likelier to  </a:t>
            </a:r>
            <a:r>
              <a:rPr dirty="0" sz="1450" spc="-5">
                <a:latin typeface="Times New Roman"/>
                <a:cs typeface="Times New Roman"/>
              </a:rPr>
              <a:t>be </a:t>
            </a:r>
            <a:r>
              <a:rPr dirty="0" sz="1450" spc="-10">
                <a:latin typeface="Times New Roman"/>
                <a:cs typeface="Times New Roman"/>
              </a:rPr>
              <a:t>made </a:t>
            </a:r>
            <a:r>
              <a:rPr dirty="0" sz="1450" spc="-5">
                <a:latin typeface="Times New Roman"/>
                <a:cs typeface="Times New Roman"/>
              </a:rPr>
              <a:t>good.”</a:t>
            </a:r>
            <a:endParaRPr sz="1450">
              <a:latin typeface="Times New Roman"/>
              <a:cs typeface="Times New Roman"/>
            </a:endParaRPr>
          </a:p>
          <a:p>
            <a:pPr algn="just" marL="12700" marR="5715">
              <a:lnSpc>
                <a:spcPts val="1730"/>
              </a:lnSpc>
              <a:spcBef>
                <a:spcPts val="575"/>
              </a:spcBef>
            </a:pPr>
            <a:r>
              <a:rPr dirty="0" sz="1450" spc="-20">
                <a:latin typeface="Times New Roman"/>
                <a:cs typeface="Times New Roman"/>
              </a:rPr>
              <a:t>“’Tis </a:t>
            </a:r>
            <a:r>
              <a:rPr dirty="0" sz="1450" spc="-10">
                <a:latin typeface="Times New Roman"/>
                <a:cs typeface="Times New Roman"/>
              </a:rPr>
              <a:t>the plain truth,” returned his lordship. “And considering, </a:t>
            </a:r>
            <a:r>
              <a:rPr dirty="0" sz="1450" spc="-15">
                <a:latin typeface="Times New Roman"/>
                <a:cs typeface="Times New Roman"/>
              </a:rPr>
              <a:t>moreover,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your </a:t>
            </a:r>
            <a:r>
              <a:rPr dirty="0" sz="1450" spc="-15">
                <a:latin typeface="Times New Roman"/>
                <a:cs typeface="Times New Roman"/>
              </a:rPr>
              <a:t>prisoner, </a:t>
            </a:r>
            <a:r>
              <a:rPr dirty="0" sz="1450" spc="-5">
                <a:latin typeface="Times New Roman"/>
                <a:cs typeface="Times New Roman"/>
              </a:rPr>
              <a:t>upon no </a:t>
            </a:r>
            <a:r>
              <a:rPr dirty="0" sz="1450" spc="-10">
                <a:latin typeface="Times New Roman"/>
                <a:cs typeface="Times New Roman"/>
              </a:rPr>
              <a:t>better composition than my bare life, and over and  above that, that the maiden is unhappily in other hands, </a:t>
            </a:r>
            <a:r>
              <a:rPr dirty="0" sz="1450" spc="-5">
                <a:latin typeface="Times New Roman"/>
                <a:cs typeface="Times New Roman"/>
              </a:rPr>
              <a:t>I </a:t>
            </a:r>
            <a:r>
              <a:rPr dirty="0" sz="1450" spc="-10">
                <a:latin typeface="Times New Roman"/>
                <a:cs typeface="Times New Roman"/>
              </a:rPr>
              <a:t>will so far consent.  Aid me with </a:t>
            </a:r>
            <a:r>
              <a:rPr dirty="0" sz="1450" spc="-5">
                <a:latin typeface="Times New Roman"/>
                <a:cs typeface="Times New Roman"/>
              </a:rPr>
              <a:t>your good</a:t>
            </a:r>
            <a:r>
              <a:rPr dirty="0" sz="1450" spc="5">
                <a:latin typeface="Times New Roman"/>
                <a:cs typeface="Times New Roman"/>
              </a:rPr>
              <a:t> </a:t>
            </a:r>
            <a:r>
              <a:rPr dirty="0" sz="1450" spc="-10">
                <a:latin typeface="Times New Roman"/>
                <a:cs typeface="Times New Roman"/>
              </a:rPr>
              <a:t>fellows”—</a:t>
            </a:r>
            <a:endParaRPr sz="1450">
              <a:latin typeface="Times New Roman"/>
              <a:cs typeface="Times New Roman"/>
            </a:endParaRPr>
          </a:p>
          <a:p>
            <a:pPr algn="just" marL="12700" marR="13970">
              <a:lnSpc>
                <a:spcPts val="1730"/>
              </a:lnSpc>
              <a:spcBef>
                <a:spcPts val="570"/>
              </a:spcBef>
            </a:pPr>
            <a:r>
              <a:rPr dirty="0" sz="1450" spc="-10">
                <a:latin typeface="Times New Roman"/>
                <a:cs typeface="Times New Roman"/>
              </a:rPr>
              <a:t>“My lord,” cried Dick, “they are these same outlaws that </a:t>
            </a:r>
            <a:r>
              <a:rPr dirty="0" sz="1450" spc="-5">
                <a:latin typeface="Times New Roman"/>
                <a:cs typeface="Times New Roman"/>
              </a:rPr>
              <a:t>ye </a:t>
            </a:r>
            <a:r>
              <a:rPr dirty="0" sz="1450" spc="-10">
                <a:latin typeface="Times New Roman"/>
                <a:cs typeface="Times New Roman"/>
              </a:rPr>
              <a:t>blame me for  consorting with.”</a:t>
            </a:r>
            <a:endParaRPr sz="1450">
              <a:latin typeface="Times New Roman"/>
              <a:cs typeface="Times New Roman"/>
            </a:endParaRPr>
          </a:p>
          <a:p>
            <a:pPr algn="just" marL="12700" marR="11430">
              <a:lnSpc>
                <a:spcPts val="1730"/>
              </a:lnSpc>
              <a:spcBef>
                <a:spcPts val="570"/>
              </a:spcBef>
            </a:pPr>
            <a:r>
              <a:rPr dirty="0" sz="1450" spc="-10">
                <a:latin typeface="Times New Roman"/>
                <a:cs typeface="Times New Roman"/>
              </a:rPr>
              <a:t>“Let them </a:t>
            </a:r>
            <a:r>
              <a:rPr dirty="0" sz="1450" spc="-5">
                <a:latin typeface="Times New Roman"/>
                <a:cs typeface="Times New Roman"/>
              </a:rPr>
              <a:t>be </a:t>
            </a:r>
            <a:r>
              <a:rPr dirty="0" sz="1450" spc="-10">
                <a:latin typeface="Times New Roman"/>
                <a:cs typeface="Times New Roman"/>
              </a:rPr>
              <a:t>what they will, they can fight,” returned Lord Foxham. “Help  me, then; and if between </a:t>
            </a:r>
            <a:r>
              <a:rPr dirty="0" sz="1450" spc="-5">
                <a:latin typeface="Times New Roman"/>
                <a:cs typeface="Times New Roman"/>
              </a:rPr>
              <a:t>us </a:t>
            </a:r>
            <a:r>
              <a:rPr dirty="0" sz="1450" spc="-10">
                <a:latin typeface="Times New Roman"/>
                <a:cs typeface="Times New Roman"/>
              </a:rPr>
              <a:t>we regain the maid, </a:t>
            </a:r>
            <a:r>
              <a:rPr dirty="0" sz="1450" spc="-5">
                <a:latin typeface="Times New Roman"/>
                <a:cs typeface="Times New Roman"/>
              </a:rPr>
              <a:t>upon </a:t>
            </a:r>
            <a:r>
              <a:rPr dirty="0" sz="1450" spc="-10">
                <a:latin typeface="Times New Roman"/>
                <a:cs typeface="Times New Roman"/>
              </a:rPr>
              <a:t>my knightly </a:t>
            </a:r>
            <a:r>
              <a:rPr dirty="0" sz="1450" spc="-15">
                <a:latin typeface="Times New Roman"/>
                <a:cs typeface="Times New Roman"/>
              </a:rPr>
              <a:t>honour, </a:t>
            </a:r>
            <a:r>
              <a:rPr dirty="0" sz="1450" spc="-10">
                <a:latin typeface="Times New Roman"/>
                <a:cs typeface="Times New Roman"/>
              </a:rPr>
              <a:t>she  shall marry</a:t>
            </a:r>
            <a:r>
              <a:rPr dirty="0" sz="1450" spc="-5">
                <a:latin typeface="Times New Roman"/>
                <a:cs typeface="Times New Roman"/>
              </a:rPr>
              <a:t> </a:t>
            </a:r>
            <a:r>
              <a:rPr dirty="0" sz="1450" spc="-10">
                <a:latin typeface="Times New Roman"/>
                <a:cs typeface="Times New Roman"/>
              </a:rPr>
              <a:t>you!”</a:t>
            </a:r>
            <a:endParaRPr sz="1450">
              <a:latin typeface="Times New Roman"/>
              <a:cs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Dick bent his knee before his prisoner; </a:t>
            </a:r>
            <a:r>
              <a:rPr dirty="0" sz="1450" spc="-5">
                <a:latin typeface="Times New Roman"/>
                <a:cs typeface="Times New Roman"/>
              </a:rPr>
              <a:t>but </a:t>
            </a:r>
            <a:r>
              <a:rPr dirty="0" sz="1450" spc="-10">
                <a:latin typeface="Times New Roman"/>
                <a:cs typeface="Times New Roman"/>
              </a:rPr>
              <a:t>he, leaping </a:t>
            </a:r>
            <a:r>
              <a:rPr dirty="0" sz="1450" spc="-5">
                <a:latin typeface="Times New Roman"/>
                <a:cs typeface="Times New Roman"/>
              </a:rPr>
              <a:t>up </a:t>
            </a:r>
            <a:r>
              <a:rPr dirty="0" sz="1450" spc="-10">
                <a:latin typeface="Times New Roman"/>
                <a:cs typeface="Times New Roman"/>
              </a:rPr>
              <a:t>lightly from the  cross, caught the lad </a:t>
            </a:r>
            <a:r>
              <a:rPr dirty="0" sz="1450" spc="-5">
                <a:latin typeface="Times New Roman"/>
                <a:cs typeface="Times New Roman"/>
              </a:rPr>
              <a:t>up </a:t>
            </a:r>
            <a:r>
              <a:rPr dirty="0" sz="1450" spc="-10">
                <a:latin typeface="Times New Roman"/>
                <a:cs typeface="Times New Roman"/>
              </a:rPr>
              <a:t>and embraced him like </a:t>
            </a:r>
            <a:r>
              <a:rPr dirty="0" sz="1450" spc="-5">
                <a:latin typeface="Times New Roman"/>
                <a:cs typeface="Times New Roman"/>
              </a:rPr>
              <a:t>a</a:t>
            </a:r>
            <a:r>
              <a:rPr dirty="0" sz="1450" spc="35">
                <a:latin typeface="Times New Roman"/>
                <a:cs typeface="Times New Roman"/>
              </a:rPr>
              <a:t> </a:t>
            </a:r>
            <a:r>
              <a:rPr dirty="0" sz="1450" spc="-5">
                <a:latin typeface="Times New Roman"/>
                <a:cs typeface="Times New Roman"/>
              </a:rPr>
              <a:t>son.</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“Come,” </a:t>
            </a:r>
            <a:r>
              <a:rPr dirty="0" sz="1450" spc="-5">
                <a:latin typeface="Times New Roman"/>
                <a:cs typeface="Times New Roman"/>
              </a:rPr>
              <a:t>he </a:t>
            </a:r>
            <a:r>
              <a:rPr dirty="0" sz="1450" spc="-10">
                <a:latin typeface="Times New Roman"/>
                <a:cs typeface="Times New Roman"/>
              </a:rPr>
              <a:t>said, “an </a:t>
            </a:r>
            <a:r>
              <a:rPr dirty="0" sz="1450" spc="-5">
                <a:latin typeface="Times New Roman"/>
                <a:cs typeface="Times New Roman"/>
              </a:rPr>
              <a:t>y’ </a:t>
            </a:r>
            <a:r>
              <a:rPr dirty="0" sz="1450" spc="-10">
                <a:latin typeface="Times New Roman"/>
                <a:cs typeface="Times New Roman"/>
              </a:rPr>
              <a:t>are to marry Joan, we must </a:t>
            </a:r>
            <a:r>
              <a:rPr dirty="0" sz="1450" spc="-5">
                <a:latin typeface="Times New Roman"/>
                <a:cs typeface="Times New Roman"/>
              </a:rPr>
              <a:t>be </a:t>
            </a:r>
            <a:r>
              <a:rPr dirty="0" sz="1450" spc="-10">
                <a:latin typeface="Times New Roman"/>
                <a:cs typeface="Times New Roman"/>
              </a:rPr>
              <a:t>early</a:t>
            </a:r>
            <a:r>
              <a:rPr dirty="0" sz="1450" spc="-45">
                <a:latin typeface="Times New Roman"/>
                <a:cs typeface="Times New Roman"/>
              </a:rPr>
              <a:t> </a:t>
            </a:r>
            <a:r>
              <a:rPr dirty="0" sz="1450" spc="-10">
                <a:latin typeface="Times New Roman"/>
                <a:cs typeface="Times New Roman"/>
              </a:rPr>
              <a:t>friends.”</a:t>
            </a:r>
            <a:endParaRPr sz="1450">
              <a:latin typeface="Times New Roman"/>
              <a:cs typeface="Times New Roman"/>
            </a:endParaRPr>
          </a:p>
          <a:p>
            <a:pPr>
              <a:lnSpc>
                <a:spcPct val="100000"/>
              </a:lnSpc>
            </a:pPr>
            <a:endParaRPr sz="1600">
              <a:latin typeface="Times New Roman"/>
              <a:cs typeface="Times New Roman"/>
            </a:endParaRPr>
          </a:p>
          <a:p>
            <a:pPr>
              <a:lnSpc>
                <a:spcPct val="100000"/>
              </a:lnSpc>
            </a:pPr>
            <a:endParaRPr sz="1900">
              <a:latin typeface="Times New Roman"/>
              <a:cs typeface="Times New Roman"/>
            </a:endParaRPr>
          </a:p>
          <a:p>
            <a:pPr algn="ctr" marL="635">
              <a:lnSpc>
                <a:spcPct val="100000"/>
              </a:lnSpc>
            </a:pPr>
            <a:r>
              <a:rPr dirty="0" sz="1450" spc="-15" b="1">
                <a:latin typeface="Times New Roman"/>
                <a:cs typeface="Times New Roman"/>
              </a:rPr>
              <a:t>CHAPTER </a:t>
            </a:r>
            <a:r>
              <a:rPr dirty="0" sz="1450" spc="-10" b="1">
                <a:latin typeface="Times New Roman"/>
                <a:cs typeface="Times New Roman"/>
              </a:rPr>
              <a:t>IV—THE </a:t>
            </a:r>
            <a:r>
              <a:rPr dirty="0" sz="1450" spc="-15" b="1">
                <a:latin typeface="Times New Roman"/>
                <a:cs typeface="Times New Roman"/>
              </a:rPr>
              <a:t>GOOD</a:t>
            </a:r>
            <a:r>
              <a:rPr dirty="0" sz="1450" spc="5" b="1">
                <a:latin typeface="Times New Roman"/>
                <a:cs typeface="Times New Roman"/>
              </a:rPr>
              <a:t> </a:t>
            </a:r>
            <a:r>
              <a:rPr dirty="0" sz="1450" spc="-15" b="1">
                <a:latin typeface="Times New Roman"/>
                <a:cs typeface="Times New Roman"/>
              </a:rPr>
              <a:t>HOPE</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An </a:t>
            </a:r>
            <a:r>
              <a:rPr dirty="0" sz="1450" spc="-5">
                <a:latin typeface="Times New Roman"/>
                <a:cs typeface="Times New Roman"/>
              </a:rPr>
              <a:t>hour </a:t>
            </a:r>
            <a:r>
              <a:rPr dirty="0" sz="1450" spc="-15">
                <a:latin typeface="Times New Roman"/>
                <a:cs typeface="Times New Roman"/>
              </a:rPr>
              <a:t>thereafter, </a:t>
            </a:r>
            <a:r>
              <a:rPr dirty="0" sz="1450" spc="-10">
                <a:latin typeface="Times New Roman"/>
                <a:cs typeface="Times New Roman"/>
              </a:rPr>
              <a:t>Dick was back at the Goat and Bagpipes, breaking his fast,  and receiving the report </a:t>
            </a:r>
            <a:r>
              <a:rPr dirty="0" sz="1450" spc="-5">
                <a:latin typeface="Times New Roman"/>
                <a:cs typeface="Times New Roman"/>
              </a:rPr>
              <a:t>of </a:t>
            </a:r>
            <a:r>
              <a:rPr dirty="0" sz="1450" spc="-10">
                <a:latin typeface="Times New Roman"/>
                <a:cs typeface="Times New Roman"/>
              </a:rPr>
              <a:t>his messengers and sentries. Duckworth was still  absent from Shoreby; and this was frequently the case, for </a:t>
            </a:r>
            <a:r>
              <a:rPr dirty="0" sz="1450" spc="-5">
                <a:latin typeface="Times New Roman"/>
                <a:cs typeface="Times New Roman"/>
              </a:rPr>
              <a:t>he </a:t>
            </a:r>
            <a:r>
              <a:rPr dirty="0" sz="1450" spc="-10">
                <a:latin typeface="Times New Roman"/>
                <a:cs typeface="Times New Roman"/>
              </a:rPr>
              <a:t>played many  parts in the world, shared many different interests, and conducted many  various </a:t>
            </a:r>
            <a:r>
              <a:rPr dirty="0" sz="1450" spc="-15">
                <a:latin typeface="Times New Roman"/>
                <a:cs typeface="Times New Roman"/>
              </a:rPr>
              <a:t>affairs. </a:t>
            </a:r>
            <a:r>
              <a:rPr dirty="0" sz="1450" spc="-10">
                <a:latin typeface="Times New Roman"/>
                <a:cs typeface="Times New Roman"/>
              </a:rPr>
              <a:t>He had founded that fellowship </a:t>
            </a:r>
            <a:r>
              <a:rPr dirty="0" sz="1450" spc="-5">
                <a:latin typeface="Times New Roman"/>
                <a:cs typeface="Times New Roman"/>
              </a:rPr>
              <a:t>of </a:t>
            </a:r>
            <a:r>
              <a:rPr dirty="0" sz="1450" spc="-10">
                <a:latin typeface="Times New Roman"/>
                <a:cs typeface="Times New Roman"/>
              </a:rPr>
              <a:t>the Black </a:t>
            </a:r>
            <a:r>
              <a:rPr dirty="0" sz="1450" spc="-25">
                <a:latin typeface="Times New Roman"/>
                <a:cs typeface="Times New Roman"/>
              </a:rPr>
              <a:t>Arrow,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ruined  man longing for vengeance and money; and yet among those who knew him  best,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thought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the agent and emissary </a:t>
            </a:r>
            <a:r>
              <a:rPr dirty="0" sz="1450" spc="-5">
                <a:latin typeface="Times New Roman"/>
                <a:cs typeface="Times New Roman"/>
              </a:rPr>
              <a:t>of </a:t>
            </a:r>
            <a:r>
              <a:rPr dirty="0" sz="1450" spc="-10">
                <a:latin typeface="Times New Roman"/>
                <a:cs typeface="Times New Roman"/>
              </a:rPr>
              <a:t>the great King-maker </a:t>
            </a:r>
            <a:r>
              <a:rPr dirty="0" sz="1450" spc="-5">
                <a:latin typeface="Times New Roman"/>
                <a:cs typeface="Times New Roman"/>
              </a:rPr>
              <a:t>of  </a:t>
            </a:r>
            <a:r>
              <a:rPr dirty="0" sz="1450" spc="-10">
                <a:latin typeface="Times New Roman"/>
                <a:cs typeface="Times New Roman"/>
              </a:rPr>
              <a:t>England, Richard, Earl </a:t>
            </a:r>
            <a:r>
              <a:rPr dirty="0" sz="1450" spc="-5">
                <a:latin typeface="Times New Roman"/>
                <a:cs typeface="Times New Roman"/>
              </a:rPr>
              <a:t>of</a:t>
            </a:r>
            <a:r>
              <a:rPr dirty="0" sz="1450" spc="5">
                <a:latin typeface="Times New Roman"/>
                <a:cs typeface="Times New Roman"/>
              </a:rPr>
              <a:t> </a:t>
            </a:r>
            <a:r>
              <a:rPr dirty="0" sz="1450" spc="-25">
                <a:latin typeface="Times New Roman"/>
                <a:cs typeface="Times New Roman"/>
              </a:rPr>
              <a:t>Warwick.</a:t>
            </a:r>
            <a:endParaRPr sz="1450">
              <a:latin typeface="Times New Roman"/>
              <a:cs typeface="Times New Roman"/>
            </a:endParaRPr>
          </a:p>
          <a:p>
            <a:pPr marL="12700" marR="9525">
              <a:lnSpc>
                <a:spcPts val="1730"/>
              </a:lnSpc>
              <a:spcBef>
                <a:spcPts val="565"/>
              </a:spcBef>
            </a:pPr>
            <a:r>
              <a:rPr dirty="0" sz="1450" spc="-10">
                <a:latin typeface="Times New Roman"/>
                <a:cs typeface="Times New Roman"/>
              </a:rPr>
              <a:t>In his absence, at any rate, it fell </a:t>
            </a:r>
            <a:r>
              <a:rPr dirty="0" sz="1450" spc="-5">
                <a:latin typeface="Times New Roman"/>
                <a:cs typeface="Times New Roman"/>
              </a:rPr>
              <a:t>upon </a:t>
            </a:r>
            <a:r>
              <a:rPr dirty="0" sz="1450" spc="-10">
                <a:latin typeface="Times New Roman"/>
                <a:cs typeface="Times New Roman"/>
              </a:rPr>
              <a:t>Richard Shelton to command </a:t>
            </a:r>
            <a:r>
              <a:rPr dirty="0" sz="1450" spc="-15">
                <a:latin typeface="Times New Roman"/>
                <a:cs typeface="Times New Roman"/>
              </a:rPr>
              <a:t>affairs </a:t>
            </a:r>
            <a:r>
              <a:rPr dirty="0" sz="1450" spc="-10">
                <a:latin typeface="Times New Roman"/>
                <a:cs typeface="Times New Roman"/>
              </a:rPr>
              <a:t>in  Shoreby; and, as </a:t>
            </a:r>
            <a:r>
              <a:rPr dirty="0" sz="1450" spc="-5">
                <a:latin typeface="Times New Roman"/>
                <a:cs typeface="Times New Roman"/>
              </a:rPr>
              <a:t>he </a:t>
            </a:r>
            <a:r>
              <a:rPr dirty="0" sz="1450" spc="-10">
                <a:latin typeface="Times New Roman"/>
                <a:cs typeface="Times New Roman"/>
              </a:rPr>
              <a:t>sat at meat, his mind was full </a:t>
            </a:r>
            <a:r>
              <a:rPr dirty="0" sz="1450" spc="-5">
                <a:latin typeface="Times New Roman"/>
                <a:cs typeface="Times New Roman"/>
              </a:rPr>
              <a:t>of </a:t>
            </a:r>
            <a:r>
              <a:rPr dirty="0" sz="1450" spc="-10">
                <a:latin typeface="Times New Roman"/>
                <a:cs typeface="Times New Roman"/>
              </a:rPr>
              <a:t>care, and his face heavy  with consideration. It had been determined, between him and the Lord  Foxham, to make </a:t>
            </a:r>
            <a:r>
              <a:rPr dirty="0" sz="1450" spc="-5">
                <a:latin typeface="Times New Roman"/>
                <a:cs typeface="Times New Roman"/>
              </a:rPr>
              <a:t>one </a:t>
            </a:r>
            <a:r>
              <a:rPr dirty="0" sz="1450" spc="-10">
                <a:latin typeface="Times New Roman"/>
                <a:cs typeface="Times New Roman"/>
              </a:rPr>
              <a:t>bold stroke that evening, and, </a:t>
            </a:r>
            <a:r>
              <a:rPr dirty="0" sz="1450" spc="-5">
                <a:latin typeface="Times New Roman"/>
                <a:cs typeface="Times New Roman"/>
              </a:rPr>
              <a:t>by </a:t>
            </a:r>
            <a:r>
              <a:rPr dirty="0" sz="1450" spc="-10">
                <a:latin typeface="Times New Roman"/>
                <a:cs typeface="Times New Roman"/>
              </a:rPr>
              <a:t>brute force, to set  Joanna free. The obstacles, </a:t>
            </a:r>
            <a:r>
              <a:rPr dirty="0" sz="1450" spc="-15">
                <a:latin typeface="Times New Roman"/>
                <a:cs typeface="Times New Roman"/>
              </a:rPr>
              <a:t>however, </a:t>
            </a:r>
            <a:r>
              <a:rPr dirty="0" sz="1450" spc="-10">
                <a:latin typeface="Times New Roman"/>
                <a:cs typeface="Times New Roman"/>
              </a:rPr>
              <a:t>were many; and as </a:t>
            </a:r>
            <a:r>
              <a:rPr dirty="0" sz="1450" spc="-5">
                <a:latin typeface="Times New Roman"/>
                <a:cs typeface="Times New Roman"/>
              </a:rPr>
              <a:t>one </a:t>
            </a:r>
            <a:r>
              <a:rPr dirty="0" sz="1450" spc="-10">
                <a:latin typeface="Times New Roman"/>
                <a:cs typeface="Times New Roman"/>
              </a:rPr>
              <a:t>after another </a:t>
            </a:r>
            <a:r>
              <a:rPr dirty="0" sz="1450" spc="-5">
                <a:latin typeface="Times New Roman"/>
                <a:cs typeface="Times New Roman"/>
              </a:rPr>
              <a:t>of  </a:t>
            </a:r>
            <a:r>
              <a:rPr dirty="0" sz="1450" spc="-10">
                <a:latin typeface="Times New Roman"/>
                <a:cs typeface="Times New Roman"/>
              </a:rPr>
              <a:t>his scouts arrived, each </a:t>
            </a:r>
            <a:r>
              <a:rPr dirty="0" sz="1450" spc="-5">
                <a:latin typeface="Times New Roman"/>
                <a:cs typeface="Times New Roman"/>
              </a:rPr>
              <a:t>brought </a:t>
            </a:r>
            <a:r>
              <a:rPr dirty="0" sz="1450" spc="-10">
                <a:latin typeface="Times New Roman"/>
                <a:cs typeface="Times New Roman"/>
              </a:rPr>
              <a:t>him more discomfortable</a:t>
            </a:r>
            <a:r>
              <a:rPr dirty="0" sz="1450" spc="35">
                <a:latin typeface="Times New Roman"/>
                <a:cs typeface="Times New Roman"/>
              </a:rPr>
              <a:t> </a:t>
            </a:r>
            <a:r>
              <a:rPr dirty="0" sz="1450" spc="-10">
                <a:latin typeface="Times New Roman"/>
                <a:cs typeface="Times New Roman"/>
              </a:rPr>
              <a:t>news.</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Sir Daniel was alarmed </a:t>
            </a:r>
            <a:r>
              <a:rPr dirty="0" sz="1450" spc="-5">
                <a:latin typeface="Times New Roman"/>
                <a:cs typeface="Times New Roman"/>
              </a:rPr>
              <a:t>by </a:t>
            </a:r>
            <a:r>
              <a:rPr dirty="0" sz="1450" spc="-10">
                <a:latin typeface="Times New Roman"/>
                <a:cs typeface="Times New Roman"/>
              </a:rPr>
              <a:t>the skirmish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before. He had increased  the garrison </a:t>
            </a:r>
            <a:r>
              <a:rPr dirty="0" sz="1450" spc="-5">
                <a:latin typeface="Times New Roman"/>
                <a:cs typeface="Times New Roman"/>
              </a:rPr>
              <a:t>of </a:t>
            </a:r>
            <a:r>
              <a:rPr dirty="0" sz="1450" spc="-10">
                <a:latin typeface="Times New Roman"/>
                <a:cs typeface="Times New Roman"/>
              </a:rPr>
              <a:t>the house in the garden; </a:t>
            </a:r>
            <a:r>
              <a:rPr dirty="0" sz="1450" spc="-5">
                <a:latin typeface="Times New Roman"/>
                <a:cs typeface="Times New Roman"/>
              </a:rPr>
              <a:t>but not </a:t>
            </a:r>
            <a:r>
              <a:rPr dirty="0" sz="1450" spc="-10">
                <a:latin typeface="Times New Roman"/>
                <a:cs typeface="Times New Roman"/>
              </a:rPr>
              <a:t>content with that, </a:t>
            </a:r>
            <a:r>
              <a:rPr dirty="0" sz="1450" spc="-5">
                <a:latin typeface="Times New Roman"/>
                <a:cs typeface="Times New Roman"/>
              </a:rPr>
              <a:t>he </a:t>
            </a:r>
            <a:r>
              <a:rPr dirty="0" sz="1450" spc="-10">
                <a:latin typeface="Times New Roman"/>
                <a:cs typeface="Times New Roman"/>
              </a:rPr>
              <a:t>had  stationed horsemen in all the neighbouring lanes, so that </a:t>
            </a:r>
            <a:r>
              <a:rPr dirty="0" sz="1450" spc="-5">
                <a:latin typeface="Times New Roman"/>
                <a:cs typeface="Times New Roman"/>
              </a:rPr>
              <a:t>he </a:t>
            </a:r>
            <a:r>
              <a:rPr dirty="0" sz="1450" spc="-10">
                <a:latin typeface="Times New Roman"/>
                <a:cs typeface="Times New Roman"/>
              </a:rPr>
              <a:t>might have instant  word </a:t>
            </a:r>
            <a:r>
              <a:rPr dirty="0" sz="1450" spc="-5">
                <a:latin typeface="Times New Roman"/>
                <a:cs typeface="Times New Roman"/>
              </a:rPr>
              <a:t>of </a:t>
            </a:r>
            <a:r>
              <a:rPr dirty="0" sz="1450" spc="-10">
                <a:latin typeface="Times New Roman"/>
                <a:cs typeface="Times New Roman"/>
              </a:rPr>
              <a:t>any movement. Meanwhile, in the court </a:t>
            </a:r>
            <a:r>
              <a:rPr dirty="0" sz="1450" spc="-5">
                <a:latin typeface="Times New Roman"/>
                <a:cs typeface="Times New Roman"/>
              </a:rPr>
              <a:t>of </a:t>
            </a:r>
            <a:r>
              <a:rPr dirty="0" sz="1450" spc="-10">
                <a:latin typeface="Times New Roman"/>
                <a:cs typeface="Times New Roman"/>
              </a:rPr>
              <a:t>his mansion, steeds stood  saddled, and the riders, armed at every point, awaited </a:t>
            </a:r>
            <a:r>
              <a:rPr dirty="0" sz="1450" spc="-5">
                <a:latin typeface="Times New Roman"/>
                <a:cs typeface="Times New Roman"/>
              </a:rPr>
              <a:t>but </a:t>
            </a:r>
            <a:r>
              <a:rPr dirty="0" sz="1450" spc="-10">
                <a:latin typeface="Times New Roman"/>
                <a:cs typeface="Times New Roman"/>
              </a:rPr>
              <a:t>the signal to</a:t>
            </a:r>
            <a:r>
              <a:rPr dirty="0" sz="1450" spc="120">
                <a:latin typeface="Times New Roman"/>
                <a:cs typeface="Times New Roman"/>
              </a:rPr>
              <a:t> </a:t>
            </a:r>
            <a:r>
              <a:rPr dirty="0" sz="1450" spc="-10">
                <a:latin typeface="Times New Roman"/>
                <a:cs typeface="Times New Roman"/>
              </a:rPr>
              <a:t>ride.</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The adventure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appeared more and more difficult </a:t>
            </a:r>
            <a:r>
              <a:rPr dirty="0" sz="1450" spc="-5">
                <a:latin typeface="Times New Roman"/>
                <a:cs typeface="Times New Roman"/>
              </a:rPr>
              <a:t>of </a:t>
            </a:r>
            <a:r>
              <a:rPr dirty="0" sz="1450" spc="-10">
                <a:latin typeface="Times New Roman"/>
                <a:cs typeface="Times New Roman"/>
              </a:rPr>
              <a:t>execution, till  suddenly </a:t>
            </a:r>
            <a:r>
              <a:rPr dirty="0" sz="1450" spc="-25">
                <a:latin typeface="Times New Roman"/>
                <a:cs typeface="Times New Roman"/>
              </a:rPr>
              <a:t>Dick’s </a:t>
            </a:r>
            <a:r>
              <a:rPr dirty="0" sz="1450" spc="-10">
                <a:latin typeface="Times New Roman"/>
                <a:cs typeface="Times New Roman"/>
              </a:rPr>
              <a:t>countenance</a:t>
            </a:r>
            <a:r>
              <a:rPr dirty="0" sz="1450" spc="20">
                <a:latin typeface="Times New Roman"/>
                <a:cs typeface="Times New Roman"/>
              </a:rPr>
              <a:t> </a:t>
            </a:r>
            <a:r>
              <a:rPr dirty="0" sz="1450" spc="-10">
                <a:latin typeface="Times New Roman"/>
                <a:cs typeface="Times New Roman"/>
              </a:rPr>
              <a:t>lightened.</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“Lawless!” </a:t>
            </a:r>
            <a:r>
              <a:rPr dirty="0" sz="1450" spc="-5">
                <a:latin typeface="Times New Roman"/>
                <a:cs typeface="Times New Roman"/>
              </a:rPr>
              <a:t>he </a:t>
            </a:r>
            <a:r>
              <a:rPr dirty="0" sz="1450" spc="-10">
                <a:latin typeface="Times New Roman"/>
                <a:cs typeface="Times New Roman"/>
              </a:rPr>
              <a:t>cried, “you that were </a:t>
            </a:r>
            <a:r>
              <a:rPr dirty="0" sz="1450" spc="-5">
                <a:latin typeface="Times New Roman"/>
                <a:cs typeface="Times New Roman"/>
              </a:rPr>
              <a:t>a </a:t>
            </a:r>
            <a:r>
              <a:rPr dirty="0" sz="1450" spc="-10">
                <a:latin typeface="Times New Roman"/>
                <a:cs typeface="Times New Roman"/>
              </a:rPr>
              <a:t>shipman, can </a:t>
            </a:r>
            <a:r>
              <a:rPr dirty="0" sz="1450" spc="-5">
                <a:latin typeface="Times New Roman"/>
                <a:cs typeface="Times New Roman"/>
              </a:rPr>
              <a:t>ye </a:t>
            </a:r>
            <a:r>
              <a:rPr dirty="0" sz="1450" spc="-10">
                <a:latin typeface="Times New Roman"/>
                <a:cs typeface="Times New Roman"/>
              </a:rPr>
              <a:t>steal me </a:t>
            </a:r>
            <a:r>
              <a:rPr dirty="0" sz="1450" spc="-5">
                <a:latin typeface="Times New Roman"/>
                <a:cs typeface="Times New Roman"/>
              </a:rPr>
              <a:t>a</a:t>
            </a:r>
            <a:r>
              <a:rPr dirty="0" sz="1450" spc="65">
                <a:latin typeface="Times New Roman"/>
                <a:cs typeface="Times New Roman"/>
              </a:rPr>
              <a:t> </a:t>
            </a:r>
            <a:r>
              <a:rPr dirty="0" sz="1450" spc="-10">
                <a:latin typeface="Times New Roman"/>
                <a:cs typeface="Times New Roman"/>
              </a:rPr>
              <a:t>ship?”</a:t>
            </a:r>
            <a:endParaRPr sz="1450">
              <a:latin typeface="Times New Roman"/>
              <a:cs typeface="Times New Roman"/>
            </a:endParaRPr>
          </a:p>
          <a:p>
            <a:pPr algn="just" marL="12700" marR="10160">
              <a:lnSpc>
                <a:spcPts val="1730"/>
              </a:lnSpc>
              <a:spcBef>
                <a:spcPts val="630"/>
              </a:spcBef>
            </a:pPr>
            <a:r>
              <a:rPr dirty="0" sz="1450" spc="-10">
                <a:latin typeface="Times New Roman"/>
                <a:cs typeface="Times New Roman"/>
              </a:rPr>
              <a:t>“Master Dick,” replied Lawless, “if </a:t>
            </a:r>
            <a:r>
              <a:rPr dirty="0" sz="1450" spc="-5">
                <a:latin typeface="Times New Roman"/>
                <a:cs typeface="Times New Roman"/>
              </a:rPr>
              <a:t>ye </a:t>
            </a:r>
            <a:r>
              <a:rPr dirty="0" sz="1450" spc="-10">
                <a:latin typeface="Times New Roman"/>
                <a:cs typeface="Times New Roman"/>
              </a:rPr>
              <a:t>would back me, </a:t>
            </a:r>
            <a:r>
              <a:rPr dirty="0" sz="1450" spc="-5">
                <a:latin typeface="Times New Roman"/>
                <a:cs typeface="Times New Roman"/>
              </a:rPr>
              <a:t>I </a:t>
            </a:r>
            <a:r>
              <a:rPr dirty="0" sz="1450" spc="-10">
                <a:latin typeface="Times New Roman"/>
                <a:cs typeface="Times New Roman"/>
              </a:rPr>
              <a:t>would agree to steal  </a:t>
            </a:r>
            <a:r>
              <a:rPr dirty="0" sz="1450" spc="-45">
                <a:latin typeface="Times New Roman"/>
                <a:cs typeface="Times New Roman"/>
              </a:rPr>
              <a:t>York</a:t>
            </a:r>
            <a:r>
              <a:rPr dirty="0" sz="1450" spc="-10">
                <a:latin typeface="Times New Roman"/>
                <a:cs typeface="Times New Roman"/>
              </a:rPr>
              <a:t> </a:t>
            </a:r>
            <a:r>
              <a:rPr dirty="0" sz="1450" spc="-20">
                <a:latin typeface="Times New Roman"/>
                <a:cs typeface="Times New Roman"/>
              </a:rPr>
              <a:t>Minster.”</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Presently </a:t>
            </a:r>
            <a:r>
              <a:rPr dirty="0" sz="1450" spc="-20">
                <a:latin typeface="Times New Roman"/>
                <a:cs typeface="Times New Roman"/>
              </a:rPr>
              <a:t>after, </a:t>
            </a:r>
            <a:r>
              <a:rPr dirty="0" sz="1450" spc="-10">
                <a:latin typeface="Times New Roman"/>
                <a:cs typeface="Times New Roman"/>
              </a:rPr>
              <a:t>these two set forth and descended to the </a:t>
            </a:r>
            <a:r>
              <a:rPr dirty="0" sz="1450" spc="-20">
                <a:latin typeface="Times New Roman"/>
                <a:cs typeface="Times New Roman"/>
              </a:rPr>
              <a:t>harbour.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considerable basin, lying among sand hills, and surrounded with patches </a:t>
            </a:r>
            <a:r>
              <a:rPr dirty="0" sz="1450" spc="-5">
                <a:latin typeface="Times New Roman"/>
                <a:cs typeface="Times New Roman"/>
              </a:rPr>
              <a:t>of  </a:t>
            </a:r>
            <a:r>
              <a:rPr dirty="0" sz="1450" spc="-10">
                <a:latin typeface="Times New Roman"/>
                <a:cs typeface="Times New Roman"/>
              </a:rPr>
              <a:t>down, ancient ruinous </a:t>
            </a:r>
            <a:r>
              <a:rPr dirty="0" sz="1450" spc="-15">
                <a:latin typeface="Times New Roman"/>
                <a:cs typeface="Times New Roman"/>
              </a:rPr>
              <a:t>lumber, </a:t>
            </a:r>
            <a:r>
              <a:rPr dirty="0" sz="1450" spc="-10">
                <a:latin typeface="Times New Roman"/>
                <a:cs typeface="Times New Roman"/>
              </a:rPr>
              <a:t>and tumble-down slums </a:t>
            </a:r>
            <a:r>
              <a:rPr dirty="0" sz="1450" spc="-5">
                <a:latin typeface="Times New Roman"/>
                <a:cs typeface="Times New Roman"/>
              </a:rPr>
              <a:t>of </a:t>
            </a:r>
            <a:r>
              <a:rPr dirty="0" sz="1450" spc="-10">
                <a:latin typeface="Times New Roman"/>
                <a:cs typeface="Times New Roman"/>
              </a:rPr>
              <a:t>the town. Many  decked ships and many open boats either lay there at </a:t>
            </a:r>
            <a:r>
              <a:rPr dirty="0" sz="1450" spc="-15">
                <a:latin typeface="Times New Roman"/>
                <a:cs typeface="Times New Roman"/>
              </a:rPr>
              <a:t>anchor, </a:t>
            </a:r>
            <a:r>
              <a:rPr dirty="0" sz="1450" spc="-5">
                <a:latin typeface="Times New Roman"/>
                <a:cs typeface="Times New Roman"/>
              </a:rPr>
              <a:t>or </a:t>
            </a:r>
            <a:r>
              <a:rPr dirty="0" sz="1450" spc="-10">
                <a:latin typeface="Times New Roman"/>
                <a:cs typeface="Times New Roman"/>
              </a:rPr>
              <a:t>had been  drawn </a:t>
            </a:r>
            <a:r>
              <a:rPr dirty="0" sz="1450" spc="-5">
                <a:latin typeface="Times New Roman"/>
                <a:cs typeface="Times New Roman"/>
              </a:rPr>
              <a:t>up on </a:t>
            </a:r>
            <a:r>
              <a:rPr dirty="0" sz="1450" spc="-10">
                <a:latin typeface="Times New Roman"/>
                <a:cs typeface="Times New Roman"/>
              </a:rPr>
              <a:t>the beach. A long duration </a:t>
            </a:r>
            <a:r>
              <a:rPr dirty="0" sz="1450" spc="-5">
                <a:latin typeface="Times New Roman"/>
                <a:cs typeface="Times New Roman"/>
              </a:rPr>
              <a:t>of </a:t>
            </a:r>
            <a:r>
              <a:rPr dirty="0" sz="1450" spc="-10">
                <a:latin typeface="Times New Roman"/>
                <a:cs typeface="Times New Roman"/>
              </a:rPr>
              <a:t>bad weather had driven them from  the high seas into the shelter </a:t>
            </a:r>
            <a:r>
              <a:rPr dirty="0" sz="1450" spc="-5">
                <a:latin typeface="Times New Roman"/>
                <a:cs typeface="Times New Roman"/>
              </a:rPr>
              <a:t>of </a:t>
            </a:r>
            <a:r>
              <a:rPr dirty="0" sz="1450" spc="-10">
                <a:latin typeface="Times New Roman"/>
                <a:cs typeface="Times New Roman"/>
              </a:rPr>
              <a:t>the port; and the great trooping </a:t>
            </a:r>
            <a:r>
              <a:rPr dirty="0" sz="1450" spc="-5">
                <a:latin typeface="Times New Roman"/>
                <a:cs typeface="Times New Roman"/>
              </a:rPr>
              <a:t>of </a:t>
            </a:r>
            <a:r>
              <a:rPr dirty="0" sz="1450" spc="-10">
                <a:latin typeface="Times New Roman"/>
                <a:cs typeface="Times New Roman"/>
              </a:rPr>
              <a:t>black  clouds, and the cold squalls that followed </a:t>
            </a:r>
            <a:r>
              <a:rPr dirty="0" sz="1450" spc="-5">
                <a:latin typeface="Times New Roman"/>
                <a:cs typeface="Times New Roman"/>
              </a:rPr>
              <a:t>one </a:t>
            </a:r>
            <a:r>
              <a:rPr dirty="0" sz="1450" spc="-15">
                <a:latin typeface="Times New Roman"/>
                <a:cs typeface="Times New Roman"/>
              </a:rPr>
              <a:t>another, </a:t>
            </a:r>
            <a:r>
              <a:rPr dirty="0" sz="1450" spc="-10">
                <a:latin typeface="Times New Roman"/>
                <a:cs typeface="Times New Roman"/>
              </a:rPr>
              <a:t>now with </a:t>
            </a:r>
            <a:r>
              <a:rPr dirty="0" sz="1450" spc="-5">
                <a:latin typeface="Times New Roman"/>
                <a:cs typeface="Times New Roman"/>
              </a:rPr>
              <a:t>a </a:t>
            </a:r>
            <a:r>
              <a:rPr dirty="0" sz="1450" spc="-10">
                <a:latin typeface="Times New Roman"/>
                <a:cs typeface="Times New Roman"/>
              </a:rPr>
              <a:t>sprinkling  </a:t>
            </a:r>
            <a:r>
              <a:rPr dirty="0" sz="1450" spc="-5">
                <a:latin typeface="Times New Roman"/>
                <a:cs typeface="Times New Roman"/>
              </a:rPr>
              <a:t>of</a:t>
            </a:r>
            <a:r>
              <a:rPr dirty="0" sz="1450" spc="210">
                <a:latin typeface="Times New Roman"/>
                <a:cs typeface="Times New Roman"/>
              </a:rPr>
              <a:t> </a:t>
            </a:r>
            <a:r>
              <a:rPr dirty="0" sz="1450" spc="-10">
                <a:latin typeface="Times New Roman"/>
                <a:cs typeface="Times New Roman"/>
              </a:rPr>
              <a:t>dry</a:t>
            </a:r>
            <a:r>
              <a:rPr dirty="0" sz="1450" spc="210">
                <a:latin typeface="Times New Roman"/>
                <a:cs typeface="Times New Roman"/>
              </a:rPr>
              <a:t> </a:t>
            </a:r>
            <a:r>
              <a:rPr dirty="0" sz="1450" spc="-25">
                <a:latin typeface="Times New Roman"/>
                <a:cs typeface="Times New Roman"/>
              </a:rPr>
              <a:t>snow,</a:t>
            </a:r>
            <a:r>
              <a:rPr dirty="0" sz="1450" spc="210">
                <a:latin typeface="Times New Roman"/>
                <a:cs typeface="Times New Roman"/>
              </a:rPr>
              <a:t> </a:t>
            </a:r>
            <a:r>
              <a:rPr dirty="0" sz="1450" spc="-10">
                <a:latin typeface="Times New Roman"/>
                <a:cs typeface="Times New Roman"/>
              </a:rPr>
              <a:t>now</a:t>
            </a:r>
            <a:r>
              <a:rPr dirty="0" sz="1450" spc="210">
                <a:latin typeface="Times New Roman"/>
                <a:cs typeface="Times New Roman"/>
              </a:rPr>
              <a:t> </a:t>
            </a:r>
            <a:r>
              <a:rPr dirty="0" sz="1450" spc="-10">
                <a:latin typeface="Times New Roman"/>
                <a:cs typeface="Times New Roman"/>
              </a:rPr>
              <a:t>in</a:t>
            </a:r>
            <a:r>
              <a:rPr dirty="0" sz="1450" spc="210">
                <a:latin typeface="Times New Roman"/>
                <a:cs typeface="Times New Roman"/>
              </a:rPr>
              <a:t> </a:t>
            </a:r>
            <a:r>
              <a:rPr dirty="0" sz="1450" spc="-5">
                <a:latin typeface="Times New Roman"/>
                <a:cs typeface="Times New Roman"/>
              </a:rPr>
              <a:t>a</a:t>
            </a:r>
            <a:r>
              <a:rPr dirty="0" sz="1450" spc="210">
                <a:latin typeface="Times New Roman"/>
                <a:cs typeface="Times New Roman"/>
              </a:rPr>
              <a:t> </a:t>
            </a:r>
            <a:r>
              <a:rPr dirty="0" sz="1450" spc="-10">
                <a:latin typeface="Times New Roman"/>
                <a:cs typeface="Times New Roman"/>
              </a:rPr>
              <a:t>mere</a:t>
            </a:r>
            <a:r>
              <a:rPr dirty="0" sz="1450" spc="210">
                <a:latin typeface="Times New Roman"/>
                <a:cs typeface="Times New Roman"/>
              </a:rPr>
              <a:t> </a:t>
            </a:r>
            <a:r>
              <a:rPr dirty="0" sz="1450" spc="-10">
                <a:latin typeface="Times New Roman"/>
                <a:cs typeface="Times New Roman"/>
              </a:rPr>
              <a:t>swoop</a:t>
            </a:r>
            <a:r>
              <a:rPr dirty="0" sz="1450" spc="210">
                <a:latin typeface="Times New Roman"/>
                <a:cs typeface="Times New Roman"/>
              </a:rPr>
              <a:t> </a:t>
            </a:r>
            <a:r>
              <a:rPr dirty="0" sz="1450" spc="-5">
                <a:latin typeface="Times New Roman"/>
                <a:cs typeface="Times New Roman"/>
              </a:rPr>
              <a:t>of</a:t>
            </a:r>
            <a:r>
              <a:rPr dirty="0" sz="1450" spc="210">
                <a:latin typeface="Times New Roman"/>
                <a:cs typeface="Times New Roman"/>
              </a:rPr>
              <a:t> </a:t>
            </a:r>
            <a:r>
              <a:rPr dirty="0" sz="1450" spc="-10">
                <a:latin typeface="Times New Roman"/>
                <a:cs typeface="Times New Roman"/>
              </a:rPr>
              <a:t>wind,</a:t>
            </a:r>
            <a:r>
              <a:rPr dirty="0" sz="1450" spc="215">
                <a:latin typeface="Times New Roman"/>
                <a:cs typeface="Times New Roman"/>
              </a:rPr>
              <a:t> </a:t>
            </a:r>
            <a:r>
              <a:rPr dirty="0" sz="1450" spc="-10">
                <a:latin typeface="Times New Roman"/>
                <a:cs typeface="Times New Roman"/>
              </a:rPr>
              <a:t>promised</a:t>
            </a:r>
            <a:r>
              <a:rPr dirty="0" sz="1450" spc="210">
                <a:latin typeface="Times New Roman"/>
                <a:cs typeface="Times New Roman"/>
              </a:rPr>
              <a:t> </a:t>
            </a:r>
            <a:r>
              <a:rPr dirty="0" sz="1450" spc="-5">
                <a:latin typeface="Times New Roman"/>
                <a:cs typeface="Times New Roman"/>
              </a:rPr>
              <a:t>no</a:t>
            </a:r>
            <a:r>
              <a:rPr dirty="0" sz="1450" spc="210">
                <a:latin typeface="Times New Roman"/>
                <a:cs typeface="Times New Roman"/>
              </a:rPr>
              <a:t> </a:t>
            </a:r>
            <a:r>
              <a:rPr dirty="0" sz="1450" spc="-10">
                <a:latin typeface="Times New Roman"/>
                <a:cs typeface="Times New Roman"/>
              </a:rPr>
              <a:t>improvement</a:t>
            </a:r>
            <a:r>
              <a:rPr dirty="0" sz="1450" spc="210">
                <a:latin typeface="Times New Roman"/>
                <a:cs typeface="Times New Roman"/>
              </a:rPr>
              <a:t> </a:t>
            </a:r>
            <a:r>
              <a:rPr dirty="0" sz="1450" spc="-5">
                <a:latin typeface="Times New Roman"/>
                <a:cs typeface="Times New Roman"/>
              </a:rPr>
              <a:t>but</a:t>
            </a:r>
            <a:endParaRPr sz="145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464675"/>
          </a:xfrm>
          <a:prstGeom prst="rect">
            <a:avLst/>
          </a:prstGeom>
        </p:spPr>
        <p:txBody>
          <a:bodyPr wrap="square" lIns="0" tIns="84455" rIns="0" bIns="0" rtlCol="0" vert="horz">
            <a:spAutoFit/>
          </a:bodyPr>
          <a:lstStyle/>
          <a:p>
            <a:pPr marL="12700">
              <a:lnSpc>
                <a:spcPct val="100000"/>
              </a:lnSpc>
              <a:spcBef>
                <a:spcPts val="665"/>
              </a:spcBef>
            </a:pPr>
            <a:r>
              <a:rPr dirty="0" sz="1450" spc="-10">
                <a:latin typeface="Times New Roman"/>
                <a:cs typeface="Times New Roman"/>
              </a:rPr>
              <a:t>sally from the house and get to</a:t>
            </a:r>
            <a:r>
              <a:rPr dirty="0" sz="1450" spc="25">
                <a:latin typeface="Times New Roman"/>
                <a:cs typeface="Times New Roman"/>
              </a:rPr>
              <a:t> </a:t>
            </a:r>
            <a:r>
              <a:rPr dirty="0" sz="1450" spc="-10">
                <a:latin typeface="Times New Roman"/>
                <a:cs typeface="Times New Roman"/>
              </a:rPr>
              <a:t>horse.</a:t>
            </a:r>
            <a:endParaRPr sz="1450">
              <a:latin typeface="Times New Roman"/>
              <a:cs typeface="Times New Roman"/>
            </a:endParaRPr>
          </a:p>
          <a:p>
            <a:pPr marL="12700" marR="9525">
              <a:lnSpc>
                <a:spcPts val="1730"/>
              </a:lnSpc>
              <a:spcBef>
                <a:spcPts val="630"/>
              </a:spcBef>
            </a:pPr>
            <a:r>
              <a:rPr dirty="0" sz="1450" spc="-20">
                <a:latin typeface="Times New Roman"/>
                <a:cs typeface="Times New Roman"/>
              </a:rPr>
              <a:t>“’Tis </a:t>
            </a:r>
            <a:r>
              <a:rPr dirty="0" sz="1450" spc="-10">
                <a:latin typeface="Times New Roman"/>
                <a:cs typeface="Times New Roman"/>
              </a:rPr>
              <a:t>time we were </a:t>
            </a:r>
            <a:r>
              <a:rPr dirty="0" sz="1450" spc="-5">
                <a:latin typeface="Times New Roman"/>
                <a:cs typeface="Times New Roman"/>
              </a:rPr>
              <a:t>on </a:t>
            </a:r>
            <a:r>
              <a:rPr dirty="0" sz="1450" spc="-10">
                <a:latin typeface="Times New Roman"/>
                <a:cs typeface="Times New Roman"/>
              </a:rPr>
              <a:t>the road, Sir </a:t>
            </a:r>
            <a:r>
              <a:rPr dirty="0" sz="1450" spc="-15">
                <a:latin typeface="Times New Roman"/>
                <a:cs typeface="Times New Roman"/>
              </a:rPr>
              <a:t>Oliver,” </a:t>
            </a:r>
            <a:r>
              <a:rPr dirty="0" sz="1450" spc="-10">
                <a:latin typeface="Times New Roman"/>
                <a:cs typeface="Times New Roman"/>
              </a:rPr>
              <a:t>said Hatch, as </a:t>
            </a:r>
            <a:r>
              <a:rPr dirty="0" sz="1450" spc="-5">
                <a:latin typeface="Times New Roman"/>
                <a:cs typeface="Times New Roman"/>
              </a:rPr>
              <a:t>he </a:t>
            </a:r>
            <a:r>
              <a:rPr dirty="0" sz="1450" spc="-10">
                <a:latin typeface="Times New Roman"/>
                <a:cs typeface="Times New Roman"/>
              </a:rPr>
              <a:t>held the </a:t>
            </a:r>
            <a:r>
              <a:rPr dirty="0" sz="1450" spc="-20">
                <a:latin typeface="Times New Roman"/>
                <a:cs typeface="Times New Roman"/>
              </a:rPr>
              <a:t>priest’s </a:t>
            </a:r>
            <a:r>
              <a:rPr dirty="0" sz="1450" spc="320">
                <a:latin typeface="Times New Roman"/>
                <a:cs typeface="Times New Roman"/>
              </a:rPr>
              <a:t> </a:t>
            </a:r>
            <a:r>
              <a:rPr dirty="0" sz="1450" spc="-10">
                <a:latin typeface="Times New Roman"/>
                <a:cs typeface="Times New Roman"/>
              </a:rPr>
              <a:t>stirrup while </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mounted.</a:t>
            </a:r>
            <a:endParaRPr sz="1450">
              <a:latin typeface="Times New Roman"/>
              <a:cs typeface="Times New Roman"/>
            </a:endParaRPr>
          </a:p>
          <a:p>
            <a:pPr marL="12700" marR="13335">
              <a:lnSpc>
                <a:spcPts val="1730"/>
              </a:lnSpc>
              <a:spcBef>
                <a:spcPts val="575"/>
              </a:spcBef>
            </a:pPr>
            <a:r>
              <a:rPr dirty="0" sz="1450" spc="-40">
                <a:latin typeface="Times New Roman"/>
                <a:cs typeface="Times New Roman"/>
              </a:rPr>
              <a:t>“Ay; </a:t>
            </a:r>
            <a:r>
              <a:rPr dirty="0" sz="1450" spc="-5">
                <a:latin typeface="Times New Roman"/>
                <a:cs typeface="Times New Roman"/>
              </a:rPr>
              <a:t>but, </a:t>
            </a:r>
            <a:r>
              <a:rPr dirty="0" sz="1450" spc="-10">
                <a:latin typeface="Times New Roman"/>
                <a:cs typeface="Times New Roman"/>
              </a:rPr>
              <a:t>Bennet, things are changed,” returned the parson. “There is now </a:t>
            </a:r>
            <a:r>
              <a:rPr dirty="0" sz="1450" spc="-5">
                <a:latin typeface="Times New Roman"/>
                <a:cs typeface="Times New Roman"/>
              </a:rPr>
              <a:t>no  </a:t>
            </a:r>
            <a:r>
              <a:rPr dirty="0" sz="1450" spc="-10">
                <a:latin typeface="Times New Roman"/>
                <a:cs typeface="Times New Roman"/>
              </a:rPr>
              <a:t>Appleyard—rest his soul!—to keep the garrison. </a:t>
            </a:r>
            <a:r>
              <a:rPr dirty="0" sz="1450" spc="-5">
                <a:latin typeface="Times New Roman"/>
                <a:cs typeface="Times New Roman"/>
              </a:rPr>
              <a:t>I </a:t>
            </a:r>
            <a:r>
              <a:rPr dirty="0" sz="1450" spc="-10">
                <a:latin typeface="Times New Roman"/>
                <a:cs typeface="Times New Roman"/>
              </a:rPr>
              <a:t>shall keep </a:t>
            </a:r>
            <a:r>
              <a:rPr dirty="0" sz="1450" spc="-5">
                <a:latin typeface="Times New Roman"/>
                <a:cs typeface="Times New Roman"/>
              </a:rPr>
              <a:t>you, </a:t>
            </a:r>
            <a:r>
              <a:rPr dirty="0" sz="1450" spc="-10">
                <a:latin typeface="Times New Roman"/>
                <a:cs typeface="Times New Roman"/>
              </a:rPr>
              <a:t>Bennet. </a:t>
            </a:r>
            <a:r>
              <a:rPr dirty="0" sz="1450" spc="-5">
                <a:latin typeface="Times New Roman"/>
                <a:cs typeface="Times New Roman"/>
              </a:rPr>
              <a:t>I  </a:t>
            </a:r>
            <a:r>
              <a:rPr dirty="0" sz="1450" spc="-10">
                <a:latin typeface="Times New Roman"/>
                <a:cs typeface="Times New Roman"/>
              </a:rPr>
              <a:t>must have </a:t>
            </a:r>
            <a:r>
              <a:rPr dirty="0" sz="1450" spc="-5">
                <a:latin typeface="Times New Roman"/>
                <a:cs typeface="Times New Roman"/>
              </a:rPr>
              <a:t>a good </a:t>
            </a:r>
            <a:r>
              <a:rPr dirty="0" sz="1450" spc="-10">
                <a:latin typeface="Times New Roman"/>
                <a:cs typeface="Times New Roman"/>
              </a:rPr>
              <a:t>man to rest me </a:t>
            </a:r>
            <a:r>
              <a:rPr dirty="0" sz="1450" spc="-5">
                <a:latin typeface="Times New Roman"/>
                <a:cs typeface="Times New Roman"/>
              </a:rPr>
              <a:t>on </a:t>
            </a:r>
            <a:r>
              <a:rPr dirty="0" sz="1450" spc="-10">
                <a:latin typeface="Times New Roman"/>
                <a:cs typeface="Times New Roman"/>
              </a:rPr>
              <a:t>in this day </a:t>
            </a:r>
            <a:r>
              <a:rPr dirty="0" sz="1450" spc="-5">
                <a:latin typeface="Times New Roman"/>
                <a:cs typeface="Times New Roman"/>
              </a:rPr>
              <a:t>of </a:t>
            </a:r>
            <a:r>
              <a:rPr dirty="0" sz="1450" spc="-10">
                <a:latin typeface="Times New Roman"/>
                <a:cs typeface="Times New Roman"/>
              </a:rPr>
              <a:t>black arrows. ‘The arrow  that flieth </a:t>
            </a:r>
            <a:r>
              <a:rPr dirty="0" sz="1450" spc="-5">
                <a:latin typeface="Times New Roman"/>
                <a:cs typeface="Times New Roman"/>
              </a:rPr>
              <a:t>by </a:t>
            </a:r>
            <a:r>
              <a:rPr dirty="0" sz="1450" spc="-25">
                <a:latin typeface="Times New Roman"/>
                <a:cs typeface="Times New Roman"/>
              </a:rPr>
              <a:t>day,’ </a:t>
            </a:r>
            <a:r>
              <a:rPr dirty="0" sz="1450" spc="-10">
                <a:latin typeface="Times New Roman"/>
                <a:cs typeface="Times New Roman"/>
              </a:rPr>
              <a:t>saith the evangel;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mind </a:t>
            </a:r>
            <a:r>
              <a:rPr dirty="0" sz="1450" spc="-5">
                <a:latin typeface="Times New Roman"/>
                <a:cs typeface="Times New Roman"/>
              </a:rPr>
              <a:t>of </a:t>
            </a:r>
            <a:r>
              <a:rPr dirty="0" sz="1450" spc="-10">
                <a:latin typeface="Times New Roman"/>
                <a:cs typeface="Times New Roman"/>
              </a:rPr>
              <a:t>the context; </a:t>
            </a:r>
            <a:r>
              <a:rPr dirty="0" sz="1450" spc="-30">
                <a:latin typeface="Times New Roman"/>
                <a:cs typeface="Times New Roman"/>
              </a:rPr>
              <a:t>nay,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sluggard priest, </a:t>
            </a:r>
            <a:r>
              <a:rPr dirty="0" sz="1450" spc="-5">
                <a:latin typeface="Times New Roman"/>
                <a:cs typeface="Times New Roman"/>
              </a:rPr>
              <a:t>I </a:t>
            </a:r>
            <a:r>
              <a:rPr dirty="0" sz="1450" spc="-10">
                <a:latin typeface="Times New Roman"/>
                <a:cs typeface="Times New Roman"/>
              </a:rPr>
              <a:t>am too deep in </a:t>
            </a:r>
            <a:r>
              <a:rPr dirty="0" sz="1450" spc="-25">
                <a:latin typeface="Times New Roman"/>
                <a:cs typeface="Times New Roman"/>
              </a:rPr>
              <a:t>men’s </a:t>
            </a:r>
            <a:r>
              <a:rPr dirty="0" sz="1450" spc="-15">
                <a:latin typeface="Times New Roman"/>
                <a:cs typeface="Times New Roman"/>
              </a:rPr>
              <a:t>affairs. </a:t>
            </a:r>
            <a:r>
              <a:rPr dirty="0" sz="1450" spc="-35">
                <a:latin typeface="Times New Roman"/>
                <a:cs typeface="Times New Roman"/>
              </a:rPr>
              <a:t>Well,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ride forth, Master  Hatch. The jackmen should </a:t>
            </a:r>
            <a:r>
              <a:rPr dirty="0" sz="1450" spc="-5">
                <a:latin typeface="Times New Roman"/>
                <a:cs typeface="Times New Roman"/>
              </a:rPr>
              <a:t>be </a:t>
            </a:r>
            <a:r>
              <a:rPr dirty="0" sz="1450" spc="-10">
                <a:latin typeface="Times New Roman"/>
                <a:cs typeface="Times New Roman"/>
              </a:rPr>
              <a:t>at the church </a:t>
            </a:r>
            <a:r>
              <a:rPr dirty="0" sz="1450" spc="-5">
                <a:latin typeface="Times New Roman"/>
                <a:cs typeface="Times New Roman"/>
              </a:rPr>
              <a:t>by</a:t>
            </a:r>
            <a:r>
              <a:rPr dirty="0" sz="1450" spc="30">
                <a:latin typeface="Times New Roman"/>
                <a:cs typeface="Times New Roman"/>
              </a:rPr>
              <a:t> </a:t>
            </a:r>
            <a:r>
              <a:rPr dirty="0" sz="1450" spc="-25">
                <a:latin typeface="Times New Roman"/>
                <a:cs typeface="Times New Roman"/>
              </a:rPr>
              <a:t>now.”</a:t>
            </a:r>
            <a:endParaRPr sz="1450">
              <a:latin typeface="Times New Roman"/>
              <a:cs typeface="Times New Roman"/>
            </a:endParaRPr>
          </a:p>
          <a:p>
            <a:pPr algn="just" marL="12700" marR="6985">
              <a:lnSpc>
                <a:spcPts val="1730"/>
              </a:lnSpc>
              <a:spcBef>
                <a:spcPts val="565"/>
              </a:spcBef>
            </a:pPr>
            <a:r>
              <a:rPr dirty="0" sz="1450" spc="-10">
                <a:latin typeface="Times New Roman"/>
                <a:cs typeface="Times New Roman"/>
              </a:rPr>
              <a:t>So they rode forward down the road, with the wind after them, blowing the  tails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parson’s </a:t>
            </a:r>
            <a:r>
              <a:rPr dirty="0" sz="1450" spc="-10">
                <a:latin typeface="Times New Roman"/>
                <a:cs typeface="Times New Roman"/>
              </a:rPr>
              <a:t>cloak; and behind them, as they went, clouds began to  arise and </a:t>
            </a:r>
            <a:r>
              <a:rPr dirty="0" sz="1450" spc="-5">
                <a:latin typeface="Times New Roman"/>
                <a:cs typeface="Times New Roman"/>
              </a:rPr>
              <a:t>blot out </a:t>
            </a:r>
            <a:r>
              <a:rPr dirty="0" sz="1450" spc="-10">
                <a:latin typeface="Times New Roman"/>
                <a:cs typeface="Times New Roman"/>
              </a:rPr>
              <a:t>the sinking </a:t>
            </a:r>
            <a:r>
              <a:rPr dirty="0" sz="1450" spc="-5">
                <a:latin typeface="Times New Roman"/>
                <a:cs typeface="Times New Roman"/>
              </a:rPr>
              <a:t>sun. </a:t>
            </a:r>
            <a:r>
              <a:rPr dirty="0" sz="1450" spc="-10">
                <a:latin typeface="Times New Roman"/>
                <a:cs typeface="Times New Roman"/>
              </a:rPr>
              <a:t>They had passed three </a:t>
            </a:r>
            <a:r>
              <a:rPr dirty="0" sz="1450" spc="-5">
                <a:latin typeface="Times New Roman"/>
                <a:cs typeface="Times New Roman"/>
              </a:rPr>
              <a:t>of </a:t>
            </a:r>
            <a:r>
              <a:rPr dirty="0" sz="1450" spc="-10">
                <a:latin typeface="Times New Roman"/>
                <a:cs typeface="Times New Roman"/>
              </a:rPr>
              <a:t>the scattered  houses that make </a:t>
            </a:r>
            <a:r>
              <a:rPr dirty="0" sz="1450" spc="-5">
                <a:latin typeface="Times New Roman"/>
                <a:cs typeface="Times New Roman"/>
              </a:rPr>
              <a:t>up </a:t>
            </a:r>
            <a:r>
              <a:rPr dirty="0" sz="1450" spc="-15">
                <a:latin typeface="Times New Roman"/>
                <a:cs typeface="Times New Roman"/>
              </a:rPr>
              <a:t>Tunstall </a:t>
            </a:r>
            <a:r>
              <a:rPr dirty="0" sz="1450" spc="-10">
                <a:latin typeface="Times New Roman"/>
                <a:cs typeface="Times New Roman"/>
              </a:rPr>
              <a:t>hamlet, when, coming to </a:t>
            </a:r>
            <a:r>
              <a:rPr dirty="0" sz="1450" spc="-5">
                <a:latin typeface="Times New Roman"/>
                <a:cs typeface="Times New Roman"/>
              </a:rPr>
              <a:t>a </a:t>
            </a:r>
            <a:r>
              <a:rPr dirty="0" sz="1450" spc="-10">
                <a:latin typeface="Times New Roman"/>
                <a:cs typeface="Times New Roman"/>
              </a:rPr>
              <a:t>turn, they saw the  church before them. </a:t>
            </a:r>
            <a:r>
              <a:rPr dirty="0" sz="1450" spc="-45">
                <a:latin typeface="Times New Roman"/>
                <a:cs typeface="Times New Roman"/>
              </a:rPr>
              <a:t>Ten </a:t>
            </a:r>
            <a:r>
              <a:rPr dirty="0" sz="1450" spc="-5">
                <a:latin typeface="Times New Roman"/>
                <a:cs typeface="Times New Roman"/>
              </a:rPr>
              <a:t>or a </a:t>
            </a:r>
            <a:r>
              <a:rPr dirty="0" sz="1450" spc="-10">
                <a:latin typeface="Times New Roman"/>
                <a:cs typeface="Times New Roman"/>
              </a:rPr>
              <a:t>dozen houses clustered immediately round it; </a:t>
            </a:r>
            <a:r>
              <a:rPr dirty="0" sz="1450" spc="-5">
                <a:latin typeface="Times New Roman"/>
                <a:cs typeface="Times New Roman"/>
              </a:rPr>
              <a:t>but  </a:t>
            </a:r>
            <a:r>
              <a:rPr dirty="0" sz="1450" spc="-10">
                <a:latin typeface="Times New Roman"/>
                <a:cs typeface="Times New Roman"/>
              </a:rPr>
              <a:t>to the back the churchyard was next the meadows. At the lych-gate, near </a:t>
            </a:r>
            <a:r>
              <a:rPr dirty="0" sz="1450" spc="-5">
                <a:latin typeface="Times New Roman"/>
                <a:cs typeface="Times New Roman"/>
              </a:rPr>
              <a:t>a  </a:t>
            </a:r>
            <a:r>
              <a:rPr dirty="0" sz="1450" spc="-10">
                <a:latin typeface="Times New Roman"/>
                <a:cs typeface="Times New Roman"/>
              </a:rPr>
              <a:t>score </a:t>
            </a:r>
            <a:r>
              <a:rPr dirty="0" sz="1450" spc="-5">
                <a:latin typeface="Times New Roman"/>
                <a:cs typeface="Times New Roman"/>
              </a:rPr>
              <a:t>of </a:t>
            </a:r>
            <a:r>
              <a:rPr dirty="0" sz="1450" spc="-10">
                <a:latin typeface="Times New Roman"/>
                <a:cs typeface="Times New Roman"/>
              </a:rPr>
              <a:t>men were gathered, some in the saddle, some standing </a:t>
            </a:r>
            <a:r>
              <a:rPr dirty="0" sz="1450" spc="-5">
                <a:latin typeface="Times New Roman"/>
                <a:cs typeface="Times New Roman"/>
              </a:rPr>
              <a:t>by </a:t>
            </a:r>
            <a:r>
              <a:rPr dirty="0" sz="1450" spc="-10">
                <a:latin typeface="Times New Roman"/>
                <a:cs typeface="Times New Roman"/>
              </a:rPr>
              <a:t>their  horses’ heads. They were variously armed and mounted; some with spears,  some with bills, some with bows, and some bestriding plough-horses, still  splashed with the mire </a:t>
            </a:r>
            <a:r>
              <a:rPr dirty="0" sz="1450" spc="-5">
                <a:latin typeface="Times New Roman"/>
                <a:cs typeface="Times New Roman"/>
              </a:rPr>
              <a:t>of </a:t>
            </a:r>
            <a:r>
              <a:rPr dirty="0" sz="1450" spc="-10">
                <a:latin typeface="Times New Roman"/>
                <a:cs typeface="Times New Roman"/>
              </a:rPr>
              <a:t>the furrow; for these were the very dregs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country, </a:t>
            </a:r>
            <a:r>
              <a:rPr dirty="0" sz="1450" spc="-10">
                <a:latin typeface="Times New Roman"/>
                <a:cs typeface="Times New Roman"/>
              </a:rPr>
              <a:t>and all the better men and the fair equipments were already with Sir  Daniel in the</a:t>
            </a:r>
            <a:r>
              <a:rPr dirty="0" sz="1450">
                <a:latin typeface="Times New Roman"/>
                <a:cs typeface="Times New Roman"/>
              </a:rPr>
              <a:t> </a:t>
            </a:r>
            <a:r>
              <a:rPr dirty="0" sz="1450" spc="-10">
                <a:latin typeface="Times New Roman"/>
                <a:cs typeface="Times New Roman"/>
              </a:rPr>
              <a:t>field.</a:t>
            </a:r>
            <a:endParaRPr sz="1450">
              <a:latin typeface="Times New Roman"/>
              <a:cs typeface="Times New Roman"/>
            </a:endParaRPr>
          </a:p>
          <a:p>
            <a:pPr algn="just" marL="12700" marR="11430">
              <a:lnSpc>
                <a:spcPts val="1730"/>
              </a:lnSpc>
              <a:spcBef>
                <a:spcPts val="560"/>
              </a:spcBef>
            </a:pPr>
            <a:r>
              <a:rPr dirty="0" sz="1450" spc="-50">
                <a:latin typeface="Times New Roman"/>
                <a:cs typeface="Times New Roman"/>
              </a:rPr>
              <a:t>“We </a:t>
            </a:r>
            <a:r>
              <a:rPr dirty="0" sz="1450" spc="-10">
                <a:latin typeface="Times New Roman"/>
                <a:cs typeface="Times New Roman"/>
              </a:rPr>
              <a:t>have </a:t>
            </a:r>
            <a:r>
              <a:rPr dirty="0" sz="1450" spc="-5">
                <a:latin typeface="Times New Roman"/>
                <a:cs typeface="Times New Roman"/>
              </a:rPr>
              <a:t>not done </a:t>
            </a:r>
            <a:r>
              <a:rPr dirty="0" sz="1450" spc="-10">
                <a:latin typeface="Times New Roman"/>
                <a:cs typeface="Times New Roman"/>
              </a:rPr>
              <a:t>amiss, praised </a:t>
            </a:r>
            <a:r>
              <a:rPr dirty="0" sz="1450" spc="-5">
                <a:latin typeface="Times New Roman"/>
                <a:cs typeface="Times New Roman"/>
              </a:rPr>
              <a:t>be </a:t>
            </a:r>
            <a:r>
              <a:rPr dirty="0" sz="1450" spc="-10">
                <a:latin typeface="Times New Roman"/>
                <a:cs typeface="Times New Roman"/>
              </a:rPr>
              <a:t>the cross </a:t>
            </a:r>
            <a:r>
              <a:rPr dirty="0" sz="1450" spc="-5">
                <a:latin typeface="Times New Roman"/>
                <a:cs typeface="Times New Roman"/>
              </a:rPr>
              <a:t>of </a:t>
            </a:r>
            <a:r>
              <a:rPr dirty="0" sz="1450" spc="-10">
                <a:latin typeface="Times New Roman"/>
                <a:cs typeface="Times New Roman"/>
              </a:rPr>
              <a:t>Holywood! Sir Daniel will  </a:t>
            </a:r>
            <a:r>
              <a:rPr dirty="0" sz="1450" spc="-5">
                <a:latin typeface="Times New Roman"/>
                <a:cs typeface="Times New Roman"/>
              </a:rPr>
              <a:t>be </a:t>
            </a:r>
            <a:r>
              <a:rPr dirty="0" sz="1450" spc="-10">
                <a:latin typeface="Times New Roman"/>
                <a:cs typeface="Times New Roman"/>
              </a:rPr>
              <a:t>right well content,” observed the priest, inwardly numbering the</a:t>
            </a:r>
            <a:r>
              <a:rPr dirty="0" sz="1450" spc="100">
                <a:latin typeface="Times New Roman"/>
                <a:cs typeface="Times New Roman"/>
              </a:rPr>
              <a:t> </a:t>
            </a:r>
            <a:r>
              <a:rPr dirty="0" sz="1450" spc="-10">
                <a:latin typeface="Times New Roman"/>
                <a:cs typeface="Times New Roman"/>
              </a:rPr>
              <a:t>troop.</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“Who goes? Stand! if </a:t>
            </a:r>
            <a:r>
              <a:rPr dirty="0" sz="1450" spc="-5">
                <a:latin typeface="Times New Roman"/>
                <a:cs typeface="Times New Roman"/>
              </a:rPr>
              <a:t>ye be </a:t>
            </a:r>
            <a:r>
              <a:rPr dirty="0" sz="1450" spc="-10">
                <a:latin typeface="Times New Roman"/>
                <a:cs typeface="Times New Roman"/>
              </a:rPr>
              <a:t>true!” shouted Bennet. A man was seen slipping  through the churchyard among the yews; and at the sound </a:t>
            </a:r>
            <a:r>
              <a:rPr dirty="0" sz="1450" spc="-5">
                <a:latin typeface="Times New Roman"/>
                <a:cs typeface="Times New Roman"/>
              </a:rPr>
              <a:t>of </a:t>
            </a:r>
            <a:r>
              <a:rPr dirty="0" sz="1450" spc="-10">
                <a:latin typeface="Times New Roman"/>
                <a:cs typeface="Times New Roman"/>
              </a:rPr>
              <a:t>this summons </a:t>
            </a:r>
            <a:r>
              <a:rPr dirty="0" sz="1450" spc="-5">
                <a:latin typeface="Times New Roman"/>
                <a:cs typeface="Times New Roman"/>
              </a:rPr>
              <a:t>he  </a:t>
            </a:r>
            <a:r>
              <a:rPr dirty="0" sz="1450" spc="-10">
                <a:latin typeface="Times New Roman"/>
                <a:cs typeface="Times New Roman"/>
              </a:rPr>
              <a:t>discarded all concealment, and fairly took to his heels for the forest. The men  at the gate, who had been hitherto unaware </a:t>
            </a:r>
            <a:r>
              <a:rPr dirty="0" sz="1450" spc="-5">
                <a:latin typeface="Times New Roman"/>
                <a:cs typeface="Times New Roman"/>
              </a:rPr>
              <a:t>of </a:t>
            </a:r>
            <a:r>
              <a:rPr dirty="0" sz="1450" spc="-10">
                <a:latin typeface="Times New Roman"/>
                <a:cs typeface="Times New Roman"/>
              </a:rPr>
              <a:t>the stranger’s presence, woke  and scattered. Those who had dismounted began scrambling into the saddle;  the rest rode in pursuit; </a:t>
            </a:r>
            <a:r>
              <a:rPr dirty="0" sz="1450" spc="-5">
                <a:latin typeface="Times New Roman"/>
                <a:cs typeface="Times New Roman"/>
              </a:rPr>
              <a:t>but </a:t>
            </a:r>
            <a:r>
              <a:rPr dirty="0" sz="1450" spc="-10">
                <a:latin typeface="Times New Roman"/>
                <a:cs typeface="Times New Roman"/>
              </a:rPr>
              <a:t>they had to make the circuit </a:t>
            </a:r>
            <a:r>
              <a:rPr dirty="0" sz="1450" spc="-5">
                <a:latin typeface="Times New Roman"/>
                <a:cs typeface="Times New Roman"/>
              </a:rPr>
              <a:t>of </a:t>
            </a:r>
            <a:r>
              <a:rPr dirty="0" sz="1450" spc="-10">
                <a:latin typeface="Times New Roman"/>
                <a:cs typeface="Times New Roman"/>
              </a:rPr>
              <a:t>the consecrated  </a:t>
            </a:r>
            <a:r>
              <a:rPr dirty="0" sz="1450" spc="-5">
                <a:latin typeface="Times New Roman"/>
                <a:cs typeface="Times New Roman"/>
              </a:rPr>
              <a:t>ground, </a:t>
            </a:r>
            <a:r>
              <a:rPr dirty="0" sz="1450" spc="-10">
                <a:latin typeface="Times New Roman"/>
                <a:cs typeface="Times New Roman"/>
              </a:rPr>
              <a:t>and it was plain their quarry would escape them. Hatch, roaring an  oath, </a:t>
            </a:r>
            <a:r>
              <a:rPr dirty="0" sz="1450" spc="-5">
                <a:latin typeface="Times New Roman"/>
                <a:cs typeface="Times New Roman"/>
              </a:rPr>
              <a:t>put </a:t>
            </a:r>
            <a:r>
              <a:rPr dirty="0" sz="1450" spc="-10">
                <a:latin typeface="Times New Roman"/>
                <a:cs typeface="Times New Roman"/>
              </a:rPr>
              <a:t>his horse at the hedge, to head him </a:t>
            </a:r>
            <a:r>
              <a:rPr dirty="0" sz="1450" spc="-15">
                <a:latin typeface="Times New Roman"/>
                <a:cs typeface="Times New Roman"/>
              </a:rPr>
              <a:t>off; </a:t>
            </a:r>
            <a:r>
              <a:rPr dirty="0" sz="1450" spc="-5">
                <a:latin typeface="Times New Roman"/>
                <a:cs typeface="Times New Roman"/>
              </a:rPr>
              <a:t>but </a:t>
            </a:r>
            <a:r>
              <a:rPr dirty="0" sz="1450" spc="-10">
                <a:latin typeface="Times New Roman"/>
                <a:cs typeface="Times New Roman"/>
              </a:rPr>
              <a:t>the beast refused, and  sent his rider sprawling in the dust. And though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up </a:t>
            </a:r>
            <a:r>
              <a:rPr dirty="0" sz="1450" spc="-10">
                <a:latin typeface="Times New Roman"/>
                <a:cs typeface="Times New Roman"/>
              </a:rPr>
              <a:t>again in </a:t>
            </a:r>
            <a:r>
              <a:rPr dirty="0" sz="1450" spc="-5">
                <a:latin typeface="Times New Roman"/>
                <a:cs typeface="Times New Roman"/>
              </a:rPr>
              <a:t>a </a:t>
            </a:r>
            <a:r>
              <a:rPr dirty="0" sz="1450" spc="-10">
                <a:latin typeface="Times New Roman"/>
                <a:cs typeface="Times New Roman"/>
              </a:rPr>
              <a:t>moment,  and had caught the bridle, the time had </a:t>
            </a:r>
            <a:r>
              <a:rPr dirty="0" sz="1450" spc="-5">
                <a:latin typeface="Times New Roman"/>
                <a:cs typeface="Times New Roman"/>
              </a:rPr>
              <a:t>gone </a:t>
            </a:r>
            <a:r>
              <a:rPr dirty="0" sz="1450" spc="-40">
                <a:latin typeface="Times New Roman"/>
                <a:cs typeface="Times New Roman"/>
              </a:rPr>
              <a:t>by, </a:t>
            </a:r>
            <a:r>
              <a:rPr dirty="0" sz="1450" spc="-10">
                <a:latin typeface="Times New Roman"/>
                <a:cs typeface="Times New Roman"/>
              </a:rPr>
              <a:t>and the fugitive had gained  too great </a:t>
            </a:r>
            <a:r>
              <a:rPr dirty="0" sz="1450" spc="-5">
                <a:latin typeface="Times New Roman"/>
                <a:cs typeface="Times New Roman"/>
              </a:rPr>
              <a:t>a </a:t>
            </a:r>
            <a:r>
              <a:rPr dirty="0" sz="1450" spc="-10">
                <a:latin typeface="Times New Roman"/>
                <a:cs typeface="Times New Roman"/>
              </a:rPr>
              <a:t>lead for any </a:t>
            </a:r>
            <a:r>
              <a:rPr dirty="0" sz="1450" spc="-5">
                <a:latin typeface="Times New Roman"/>
                <a:cs typeface="Times New Roman"/>
              </a:rPr>
              <a:t>hope of</a:t>
            </a:r>
            <a:r>
              <a:rPr dirty="0" sz="1450" spc="15">
                <a:latin typeface="Times New Roman"/>
                <a:cs typeface="Times New Roman"/>
              </a:rPr>
              <a:t> </a:t>
            </a:r>
            <a:r>
              <a:rPr dirty="0" sz="1450" spc="-10">
                <a:latin typeface="Times New Roman"/>
                <a:cs typeface="Times New Roman"/>
              </a:rPr>
              <a:t>capture.</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The wisest </a:t>
            </a:r>
            <a:r>
              <a:rPr dirty="0" sz="1450" spc="-5">
                <a:latin typeface="Times New Roman"/>
                <a:cs typeface="Times New Roman"/>
              </a:rPr>
              <a:t>of </a:t>
            </a:r>
            <a:r>
              <a:rPr dirty="0" sz="1450" spc="-10">
                <a:latin typeface="Times New Roman"/>
                <a:cs typeface="Times New Roman"/>
              </a:rPr>
              <a:t>all had been Dick Shelton. Instead </a:t>
            </a:r>
            <a:r>
              <a:rPr dirty="0" sz="1450" spc="-5">
                <a:latin typeface="Times New Roman"/>
                <a:cs typeface="Times New Roman"/>
              </a:rPr>
              <a:t>of </a:t>
            </a:r>
            <a:r>
              <a:rPr dirty="0" sz="1450" spc="-10">
                <a:latin typeface="Times New Roman"/>
                <a:cs typeface="Times New Roman"/>
              </a:rPr>
              <a:t>starting in </a:t>
            </a:r>
            <a:r>
              <a:rPr dirty="0" sz="1450" spc="-5">
                <a:latin typeface="Times New Roman"/>
                <a:cs typeface="Times New Roman"/>
              </a:rPr>
              <a:t>a </a:t>
            </a:r>
            <a:r>
              <a:rPr dirty="0" sz="1450" spc="-10">
                <a:latin typeface="Times New Roman"/>
                <a:cs typeface="Times New Roman"/>
              </a:rPr>
              <a:t>vain pursuit,  </a:t>
            </a:r>
            <a:r>
              <a:rPr dirty="0" sz="1450" spc="-5">
                <a:latin typeface="Times New Roman"/>
                <a:cs typeface="Times New Roman"/>
              </a:rPr>
              <a:t>he </a:t>
            </a:r>
            <a:r>
              <a:rPr dirty="0" sz="1450" spc="-10">
                <a:latin typeface="Times New Roman"/>
                <a:cs typeface="Times New Roman"/>
              </a:rPr>
              <a:t>had whipped his crossbow from his back, bent it, and set </a:t>
            </a:r>
            <a:r>
              <a:rPr dirty="0" sz="1450" spc="-5">
                <a:latin typeface="Times New Roman"/>
                <a:cs typeface="Times New Roman"/>
              </a:rPr>
              <a:t>a </a:t>
            </a:r>
            <a:r>
              <a:rPr dirty="0" sz="1450" spc="-10">
                <a:latin typeface="Times New Roman"/>
                <a:cs typeface="Times New Roman"/>
              </a:rPr>
              <a:t>quarrel to the  string; and </a:t>
            </a:r>
            <a:r>
              <a:rPr dirty="0" sz="1450" spc="-30">
                <a:latin typeface="Times New Roman"/>
                <a:cs typeface="Times New Roman"/>
              </a:rPr>
              <a:t>now, </a:t>
            </a:r>
            <a:r>
              <a:rPr dirty="0" sz="1450" spc="-10">
                <a:latin typeface="Times New Roman"/>
                <a:cs typeface="Times New Roman"/>
              </a:rPr>
              <a:t>when the others had desisted, </a:t>
            </a:r>
            <a:r>
              <a:rPr dirty="0" sz="1450" spc="-5">
                <a:latin typeface="Times New Roman"/>
                <a:cs typeface="Times New Roman"/>
              </a:rPr>
              <a:t>he </a:t>
            </a:r>
            <a:r>
              <a:rPr dirty="0" sz="1450" spc="-10">
                <a:latin typeface="Times New Roman"/>
                <a:cs typeface="Times New Roman"/>
              </a:rPr>
              <a:t>turned to Bennet and asked if  </a:t>
            </a:r>
            <a:r>
              <a:rPr dirty="0" sz="1450" spc="-5">
                <a:latin typeface="Times New Roman"/>
                <a:cs typeface="Times New Roman"/>
              </a:rPr>
              <a:t>he </a:t>
            </a:r>
            <a:r>
              <a:rPr dirty="0" sz="1450" spc="-10">
                <a:latin typeface="Times New Roman"/>
                <a:cs typeface="Times New Roman"/>
              </a:rPr>
              <a:t>should shoot.</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“Shoot! shoot!” cried the priest, with sanguinary</a:t>
            </a:r>
            <a:r>
              <a:rPr dirty="0" sz="1450" spc="35">
                <a:latin typeface="Times New Roman"/>
                <a:cs typeface="Times New Roman"/>
              </a:rPr>
              <a:t> </a:t>
            </a:r>
            <a:r>
              <a:rPr dirty="0" sz="1450" spc="-10">
                <a:latin typeface="Times New Roman"/>
                <a:cs typeface="Times New Roman"/>
              </a:rPr>
              <a:t>violence.</a:t>
            </a:r>
            <a:endParaRPr sz="1450">
              <a:latin typeface="Times New Roman"/>
              <a:cs typeface="Times New Roman"/>
            </a:endParaRPr>
          </a:p>
          <a:p>
            <a:pPr algn="just" marL="12700">
              <a:lnSpc>
                <a:spcPct val="100000"/>
              </a:lnSpc>
              <a:spcBef>
                <a:spcPts val="565"/>
              </a:spcBef>
            </a:pPr>
            <a:r>
              <a:rPr dirty="0" sz="1450" spc="-10">
                <a:latin typeface="Times New Roman"/>
                <a:cs typeface="Times New Roman"/>
              </a:rPr>
              <a:t>“Cover him, Master Dick,” said Bennet. “Bring me him down like </a:t>
            </a:r>
            <a:r>
              <a:rPr dirty="0" sz="1450" spc="-5">
                <a:latin typeface="Times New Roman"/>
                <a:cs typeface="Times New Roman"/>
              </a:rPr>
              <a:t>a</a:t>
            </a:r>
            <a:r>
              <a:rPr dirty="0" sz="1450" spc="-85">
                <a:latin typeface="Times New Roman"/>
                <a:cs typeface="Times New Roman"/>
              </a:rPr>
              <a:t> </a:t>
            </a:r>
            <a:r>
              <a:rPr dirty="0" sz="1450" spc="-10">
                <a:latin typeface="Times New Roman"/>
                <a:cs typeface="Times New Roman"/>
              </a:rPr>
              <a:t>ripe</a:t>
            </a:r>
            <a:endParaRPr sz="1450">
              <a:latin typeface="Times New Roman"/>
              <a:cs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318625"/>
          </a:xfrm>
          <a:prstGeom prst="rect">
            <a:avLst/>
          </a:prstGeom>
        </p:spPr>
        <p:txBody>
          <a:bodyPr wrap="square" lIns="0" tIns="84455" rIns="0" bIns="0" rtlCol="0" vert="horz">
            <a:spAutoFit/>
          </a:bodyPr>
          <a:lstStyle/>
          <a:p>
            <a:pPr marL="12700">
              <a:lnSpc>
                <a:spcPct val="100000"/>
              </a:lnSpc>
              <a:spcBef>
                <a:spcPts val="665"/>
              </a:spcBef>
            </a:pPr>
            <a:r>
              <a:rPr dirty="0" sz="1450" spc="-10">
                <a:latin typeface="Times New Roman"/>
                <a:cs typeface="Times New Roman"/>
              </a:rPr>
              <a:t>rather threatened </a:t>
            </a:r>
            <a:r>
              <a:rPr dirty="0" sz="1450" spc="-5">
                <a:latin typeface="Times New Roman"/>
                <a:cs typeface="Times New Roman"/>
              </a:rPr>
              <a:t>a </a:t>
            </a:r>
            <a:r>
              <a:rPr dirty="0" sz="1450" spc="-10">
                <a:latin typeface="Times New Roman"/>
                <a:cs typeface="Times New Roman"/>
              </a:rPr>
              <a:t>more serious storm in the immediate</a:t>
            </a:r>
            <a:r>
              <a:rPr dirty="0" sz="1450" spc="40">
                <a:latin typeface="Times New Roman"/>
                <a:cs typeface="Times New Roman"/>
              </a:rPr>
              <a:t> </a:t>
            </a:r>
            <a:r>
              <a:rPr dirty="0" sz="1450" spc="-10">
                <a:latin typeface="Times New Roman"/>
                <a:cs typeface="Times New Roman"/>
              </a:rPr>
              <a:t>future.</a:t>
            </a:r>
            <a:endParaRPr sz="1450">
              <a:latin typeface="Times New Roman"/>
              <a:cs typeface="Times New Roman"/>
            </a:endParaRPr>
          </a:p>
          <a:p>
            <a:pPr marL="12700" marR="7620">
              <a:lnSpc>
                <a:spcPts val="1730"/>
              </a:lnSpc>
              <a:spcBef>
                <a:spcPts val="630"/>
              </a:spcBef>
            </a:pPr>
            <a:r>
              <a:rPr dirty="0" sz="1450" spc="-10">
                <a:latin typeface="Times New Roman"/>
                <a:cs typeface="Times New Roman"/>
              </a:rPr>
              <a:t>The seamen, in view </a:t>
            </a:r>
            <a:r>
              <a:rPr dirty="0" sz="1450" spc="-5">
                <a:latin typeface="Times New Roman"/>
                <a:cs typeface="Times New Roman"/>
              </a:rPr>
              <a:t>of </a:t>
            </a:r>
            <a:r>
              <a:rPr dirty="0" sz="1450" spc="-10">
                <a:latin typeface="Times New Roman"/>
                <a:cs typeface="Times New Roman"/>
              </a:rPr>
              <a:t>the cold and the wind, had for the most part slunk  ashore, and were now roaring and singing in the shoreside taverns. Many </a:t>
            </a:r>
            <a:r>
              <a:rPr dirty="0" sz="1450" spc="-5">
                <a:latin typeface="Times New Roman"/>
                <a:cs typeface="Times New Roman"/>
              </a:rPr>
              <a:t>of  </a:t>
            </a:r>
            <a:r>
              <a:rPr dirty="0" sz="1450" spc="-10">
                <a:latin typeface="Times New Roman"/>
                <a:cs typeface="Times New Roman"/>
              </a:rPr>
              <a:t>the ships already rode unguarded at their anchors; and as the day wore </a:t>
            </a:r>
            <a:r>
              <a:rPr dirty="0" sz="1450" spc="-5">
                <a:latin typeface="Times New Roman"/>
                <a:cs typeface="Times New Roman"/>
              </a:rPr>
              <a:t>on, </a:t>
            </a:r>
            <a:r>
              <a:rPr dirty="0" sz="1450" spc="-10">
                <a:latin typeface="Times New Roman"/>
                <a:cs typeface="Times New Roman"/>
              </a:rPr>
              <a:t>and  the weather </a:t>
            </a:r>
            <a:r>
              <a:rPr dirty="0" sz="1450" spc="-15">
                <a:latin typeface="Times New Roman"/>
                <a:cs typeface="Times New Roman"/>
              </a:rPr>
              <a:t>offered </a:t>
            </a:r>
            <a:r>
              <a:rPr dirty="0" sz="1450" spc="-5">
                <a:latin typeface="Times New Roman"/>
                <a:cs typeface="Times New Roman"/>
              </a:rPr>
              <a:t>no </a:t>
            </a:r>
            <a:r>
              <a:rPr dirty="0" sz="1450" spc="-10">
                <a:latin typeface="Times New Roman"/>
                <a:cs typeface="Times New Roman"/>
              </a:rPr>
              <a:t>appearance </a:t>
            </a:r>
            <a:r>
              <a:rPr dirty="0" sz="1450" spc="-5">
                <a:latin typeface="Times New Roman"/>
                <a:cs typeface="Times New Roman"/>
              </a:rPr>
              <a:t>of </a:t>
            </a:r>
            <a:r>
              <a:rPr dirty="0" sz="1450" spc="-10">
                <a:latin typeface="Times New Roman"/>
                <a:cs typeface="Times New Roman"/>
              </a:rPr>
              <a:t>improvement, the number was  continually being augmented. It was to these deserted ships, and, above all, to  those </a:t>
            </a:r>
            <a:r>
              <a:rPr dirty="0" sz="1450" spc="-5">
                <a:latin typeface="Times New Roman"/>
                <a:cs typeface="Times New Roman"/>
              </a:rPr>
              <a:t>of </a:t>
            </a:r>
            <a:r>
              <a:rPr dirty="0" sz="1450" spc="-10">
                <a:latin typeface="Times New Roman"/>
                <a:cs typeface="Times New Roman"/>
              </a:rPr>
              <a:t>them that lay far </a:t>
            </a:r>
            <a:r>
              <a:rPr dirty="0" sz="1450" spc="-5">
                <a:latin typeface="Times New Roman"/>
                <a:cs typeface="Times New Roman"/>
              </a:rPr>
              <a:t>out, </a:t>
            </a:r>
            <a:r>
              <a:rPr dirty="0" sz="1450" spc="-10">
                <a:latin typeface="Times New Roman"/>
                <a:cs typeface="Times New Roman"/>
              </a:rPr>
              <a:t>that Lawless directed his attention; while Dick,  seated </a:t>
            </a:r>
            <a:r>
              <a:rPr dirty="0" sz="1450" spc="-5">
                <a:latin typeface="Times New Roman"/>
                <a:cs typeface="Times New Roman"/>
              </a:rPr>
              <a:t>upon </a:t>
            </a:r>
            <a:r>
              <a:rPr dirty="0" sz="1450" spc="-10">
                <a:latin typeface="Times New Roman"/>
                <a:cs typeface="Times New Roman"/>
              </a:rPr>
              <a:t>an anchor that was half embedded in the sand, and giving </a:t>
            </a:r>
            <a:r>
              <a:rPr dirty="0" sz="1450" spc="-25">
                <a:latin typeface="Times New Roman"/>
                <a:cs typeface="Times New Roman"/>
              </a:rPr>
              <a:t>ear,  </a:t>
            </a:r>
            <a:r>
              <a:rPr dirty="0" sz="1450" spc="-10">
                <a:latin typeface="Times New Roman"/>
                <a:cs typeface="Times New Roman"/>
              </a:rPr>
              <a:t>now to the rude, potent, and boding voices </a:t>
            </a:r>
            <a:r>
              <a:rPr dirty="0" sz="1450" spc="-5">
                <a:latin typeface="Times New Roman"/>
                <a:cs typeface="Times New Roman"/>
              </a:rPr>
              <a:t>of </a:t>
            </a:r>
            <a:r>
              <a:rPr dirty="0" sz="1450" spc="-10">
                <a:latin typeface="Times New Roman"/>
                <a:cs typeface="Times New Roman"/>
              </a:rPr>
              <a:t>the gale, and now to the hoarse  singing </a:t>
            </a:r>
            <a:r>
              <a:rPr dirty="0" sz="1450" spc="-5">
                <a:latin typeface="Times New Roman"/>
                <a:cs typeface="Times New Roman"/>
              </a:rPr>
              <a:t>of </a:t>
            </a:r>
            <a:r>
              <a:rPr dirty="0" sz="1450" spc="-10">
                <a:latin typeface="Times New Roman"/>
                <a:cs typeface="Times New Roman"/>
              </a:rPr>
              <a:t>the shipmen in </a:t>
            </a:r>
            <a:r>
              <a:rPr dirty="0" sz="1450" spc="-5">
                <a:latin typeface="Times New Roman"/>
                <a:cs typeface="Times New Roman"/>
              </a:rPr>
              <a:t>a </a:t>
            </a:r>
            <a:r>
              <a:rPr dirty="0" sz="1450" spc="-10">
                <a:latin typeface="Times New Roman"/>
                <a:cs typeface="Times New Roman"/>
              </a:rPr>
              <a:t>neighbouring tavern, soon forgot his immediate  surroundings and concerns in the agreeable recollection </a:t>
            </a:r>
            <a:r>
              <a:rPr dirty="0" sz="1450" spc="-5">
                <a:latin typeface="Times New Roman"/>
                <a:cs typeface="Times New Roman"/>
              </a:rPr>
              <a:t>of </a:t>
            </a:r>
            <a:r>
              <a:rPr dirty="0" sz="1450" spc="-10">
                <a:latin typeface="Times New Roman"/>
                <a:cs typeface="Times New Roman"/>
              </a:rPr>
              <a:t>Lord </a:t>
            </a:r>
            <a:r>
              <a:rPr dirty="0" sz="1450" spc="-20">
                <a:latin typeface="Times New Roman"/>
                <a:cs typeface="Times New Roman"/>
              </a:rPr>
              <a:t>Foxham’s  </a:t>
            </a:r>
            <a:r>
              <a:rPr dirty="0" sz="1450" spc="-10">
                <a:latin typeface="Times New Roman"/>
                <a:cs typeface="Times New Roman"/>
              </a:rPr>
              <a:t>promise.</a:t>
            </a:r>
            <a:endParaRPr sz="1450">
              <a:latin typeface="Times New Roman"/>
              <a:cs typeface="Times New Roman"/>
            </a:endParaRPr>
          </a:p>
          <a:p>
            <a:pPr algn="just" marL="12700" marR="6350">
              <a:lnSpc>
                <a:spcPts val="1730"/>
              </a:lnSpc>
              <a:spcBef>
                <a:spcPts val="560"/>
              </a:spcBef>
            </a:pPr>
            <a:r>
              <a:rPr dirty="0" sz="1450" spc="-10">
                <a:latin typeface="Times New Roman"/>
                <a:cs typeface="Times New Roman"/>
              </a:rPr>
              <a:t>He was disturbed </a:t>
            </a:r>
            <a:r>
              <a:rPr dirty="0" sz="1450" spc="-5">
                <a:latin typeface="Times New Roman"/>
                <a:cs typeface="Times New Roman"/>
              </a:rPr>
              <a:t>by a </a:t>
            </a:r>
            <a:r>
              <a:rPr dirty="0" sz="1450" spc="-10">
                <a:latin typeface="Times New Roman"/>
                <a:cs typeface="Times New Roman"/>
              </a:rPr>
              <a:t>touch </a:t>
            </a:r>
            <a:r>
              <a:rPr dirty="0" sz="1450" spc="-5">
                <a:latin typeface="Times New Roman"/>
                <a:cs typeface="Times New Roman"/>
              </a:rPr>
              <a:t>upon </a:t>
            </a:r>
            <a:r>
              <a:rPr dirty="0" sz="1450" spc="-10">
                <a:latin typeface="Times New Roman"/>
                <a:cs typeface="Times New Roman"/>
              </a:rPr>
              <a:t>his </a:t>
            </a:r>
            <a:r>
              <a:rPr dirty="0" sz="1450" spc="-15">
                <a:latin typeface="Times New Roman"/>
                <a:cs typeface="Times New Roman"/>
              </a:rPr>
              <a:t>shoulder. </a:t>
            </a:r>
            <a:r>
              <a:rPr dirty="0" sz="1450" spc="-10">
                <a:latin typeface="Times New Roman"/>
                <a:cs typeface="Times New Roman"/>
              </a:rPr>
              <a:t>It was Lawless, pointing to </a:t>
            </a:r>
            <a:r>
              <a:rPr dirty="0" sz="1450" spc="-5">
                <a:latin typeface="Times New Roman"/>
                <a:cs typeface="Times New Roman"/>
              </a:rPr>
              <a:t>a  </a:t>
            </a:r>
            <a:r>
              <a:rPr dirty="0" sz="1450" spc="-10">
                <a:latin typeface="Times New Roman"/>
                <a:cs typeface="Times New Roman"/>
              </a:rPr>
              <a:t>small ship that lay somewhat </a:t>
            </a:r>
            <a:r>
              <a:rPr dirty="0" sz="1450" spc="-5">
                <a:latin typeface="Times New Roman"/>
                <a:cs typeface="Times New Roman"/>
              </a:rPr>
              <a:t>by </a:t>
            </a:r>
            <a:r>
              <a:rPr dirty="0" sz="1450" spc="-10">
                <a:latin typeface="Times New Roman"/>
                <a:cs typeface="Times New Roman"/>
              </a:rPr>
              <a:t>itself, and within </a:t>
            </a:r>
            <a:r>
              <a:rPr dirty="0" sz="1450" spc="-5">
                <a:latin typeface="Times New Roman"/>
                <a:cs typeface="Times New Roman"/>
              </a:rPr>
              <a:t>but a </a:t>
            </a:r>
            <a:r>
              <a:rPr dirty="0" sz="1450" spc="-10">
                <a:latin typeface="Times New Roman"/>
                <a:cs typeface="Times New Roman"/>
              </a:rPr>
              <a:t>little </a:t>
            </a:r>
            <a:r>
              <a:rPr dirty="0" sz="1450" spc="-5">
                <a:latin typeface="Times New Roman"/>
                <a:cs typeface="Times New Roman"/>
              </a:rPr>
              <a:t>of </a:t>
            </a:r>
            <a:r>
              <a:rPr dirty="0" sz="1450" spc="-10">
                <a:latin typeface="Times New Roman"/>
                <a:cs typeface="Times New Roman"/>
              </a:rPr>
              <a:t>the harbour  mouth, where it heaved regularly and smoothly </a:t>
            </a:r>
            <a:r>
              <a:rPr dirty="0" sz="1450" spc="-5">
                <a:latin typeface="Times New Roman"/>
                <a:cs typeface="Times New Roman"/>
              </a:rPr>
              <a:t>on </a:t>
            </a:r>
            <a:r>
              <a:rPr dirty="0" sz="1450" spc="-10">
                <a:latin typeface="Times New Roman"/>
                <a:cs typeface="Times New Roman"/>
              </a:rPr>
              <a:t>the entering swell. A pale  gleam </a:t>
            </a:r>
            <a:r>
              <a:rPr dirty="0" sz="1450" spc="-5">
                <a:latin typeface="Times New Roman"/>
                <a:cs typeface="Times New Roman"/>
              </a:rPr>
              <a:t>of </a:t>
            </a:r>
            <a:r>
              <a:rPr dirty="0" sz="1450" spc="-10">
                <a:latin typeface="Times New Roman"/>
                <a:cs typeface="Times New Roman"/>
              </a:rPr>
              <a:t>winter sunshine fell, at that moment,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vessel’s </a:t>
            </a:r>
            <a:r>
              <a:rPr dirty="0" sz="1450" spc="-10">
                <a:latin typeface="Times New Roman"/>
                <a:cs typeface="Times New Roman"/>
              </a:rPr>
              <a:t>deck, relieving  her against </a:t>
            </a:r>
            <a:r>
              <a:rPr dirty="0" sz="1450" spc="-5">
                <a:latin typeface="Times New Roman"/>
                <a:cs typeface="Times New Roman"/>
              </a:rPr>
              <a:t>a </a:t>
            </a:r>
            <a:r>
              <a:rPr dirty="0" sz="1450" spc="-10">
                <a:latin typeface="Times New Roman"/>
                <a:cs typeface="Times New Roman"/>
              </a:rPr>
              <a:t>bank </a:t>
            </a:r>
            <a:r>
              <a:rPr dirty="0" sz="1450" spc="-5">
                <a:latin typeface="Times New Roman"/>
                <a:cs typeface="Times New Roman"/>
              </a:rPr>
              <a:t>of </a:t>
            </a:r>
            <a:r>
              <a:rPr dirty="0" sz="1450" spc="-10">
                <a:latin typeface="Times New Roman"/>
                <a:cs typeface="Times New Roman"/>
              </a:rPr>
              <a:t>scowling cloud; and in this momentary glitter Dick could  see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men hauling the </a:t>
            </a:r>
            <a:r>
              <a:rPr dirty="0" sz="1450" spc="-15">
                <a:latin typeface="Times New Roman"/>
                <a:cs typeface="Times New Roman"/>
              </a:rPr>
              <a:t>skiff</a:t>
            </a:r>
            <a:r>
              <a:rPr dirty="0" sz="1450" spc="25">
                <a:latin typeface="Times New Roman"/>
                <a:cs typeface="Times New Roman"/>
              </a:rPr>
              <a:t> </a:t>
            </a:r>
            <a:r>
              <a:rPr dirty="0" sz="1450" spc="-10">
                <a:latin typeface="Times New Roman"/>
                <a:cs typeface="Times New Roman"/>
              </a:rPr>
              <a:t>alongside.</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“There, </a:t>
            </a:r>
            <a:r>
              <a:rPr dirty="0" sz="1450" spc="-20">
                <a:latin typeface="Times New Roman"/>
                <a:cs typeface="Times New Roman"/>
              </a:rPr>
              <a:t>sir,” </a:t>
            </a:r>
            <a:r>
              <a:rPr dirty="0" sz="1450" spc="-10">
                <a:latin typeface="Times New Roman"/>
                <a:cs typeface="Times New Roman"/>
              </a:rPr>
              <a:t>said Lawless, “mark </a:t>
            </a:r>
            <a:r>
              <a:rPr dirty="0" sz="1450" spc="-5">
                <a:latin typeface="Times New Roman"/>
                <a:cs typeface="Times New Roman"/>
              </a:rPr>
              <a:t>ye </a:t>
            </a:r>
            <a:r>
              <a:rPr dirty="0" sz="1450" spc="-10">
                <a:latin typeface="Times New Roman"/>
                <a:cs typeface="Times New Roman"/>
              </a:rPr>
              <a:t>it well! There is the ship for</a:t>
            </a:r>
            <a:r>
              <a:rPr dirty="0" sz="1450" spc="114">
                <a:latin typeface="Times New Roman"/>
                <a:cs typeface="Times New Roman"/>
              </a:rPr>
              <a:t> </a:t>
            </a:r>
            <a:r>
              <a:rPr dirty="0" sz="1450" spc="-10">
                <a:latin typeface="Times New Roman"/>
                <a:cs typeface="Times New Roman"/>
              </a:rPr>
              <a:t>to-night.”</a:t>
            </a:r>
            <a:endParaRPr sz="1450">
              <a:latin typeface="Times New Roman"/>
              <a:cs typeface="Times New Roman"/>
            </a:endParaRPr>
          </a:p>
          <a:p>
            <a:pPr algn="just" marL="12700" marR="10160">
              <a:lnSpc>
                <a:spcPts val="1730"/>
              </a:lnSpc>
              <a:spcBef>
                <a:spcPts val="630"/>
              </a:spcBef>
            </a:pPr>
            <a:r>
              <a:rPr dirty="0" sz="1450" spc="-10">
                <a:latin typeface="Times New Roman"/>
                <a:cs typeface="Times New Roman"/>
              </a:rPr>
              <a:t>Presently the </a:t>
            </a:r>
            <a:r>
              <a:rPr dirty="0" sz="1450" spc="-15">
                <a:latin typeface="Times New Roman"/>
                <a:cs typeface="Times New Roman"/>
              </a:rPr>
              <a:t>skiff </a:t>
            </a:r>
            <a:r>
              <a:rPr dirty="0" sz="1450" spc="-5">
                <a:latin typeface="Times New Roman"/>
                <a:cs typeface="Times New Roman"/>
              </a:rPr>
              <a:t>put out </a:t>
            </a:r>
            <a:r>
              <a:rPr dirty="0" sz="1450" spc="-10">
                <a:latin typeface="Times New Roman"/>
                <a:cs typeface="Times New Roman"/>
              </a:rPr>
              <a:t>from the </a:t>
            </a:r>
            <a:r>
              <a:rPr dirty="0" sz="1450" spc="-20">
                <a:latin typeface="Times New Roman"/>
                <a:cs typeface="Times New Roman"/>
              </a:rPr>
              <a:t>vessel’s </a:t>
            </a:r>
            <a:r>
              <a:rPr dirty="0" sz="1450" spc="-10">
                <a:latin typeface="Times New Roman"/>
                <a:cs typeface="Times New Roman"/>
              </a:rPr>
              <a:t>side, and the two men, keeping her  head well to the wind, pulled lustily for shore. Lawless turned to </a:t>
            </a:r>
            <a:r>
              <a:rPr dirty="0" sz="1450" spc="-5">
                <a:latin typeface="Times New Roman"/>
                <a:cs typeface="Times New Roman"/>
              </a:rPr>
              <a:t>a</a:t>
            </a:r>
            <a:r>
              <a:rPr dirty="0" sz="1450" spc="125">
                <a:latin typeface="Times New Roman"/>
                <a:cs typeface="Times New Roman"/>
              </a:rPr>
              <a:t> </a:t>
            </a:r>
            <a:r>
              <a:rPr dirty="0" sz="1450" spc="-20">
                <a:latin typeface="Times New Roman"/>
                <a:cs typeface="Times New Roman"/>
              </a:rPr>
              <a:t>loiterer.</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“How call </a:t>
            </a:r>
            <a:r>
              <a:rPr dirty="0" sz="1450" spc="-5">
                <a:latin typeface="Times New Roman"/>
                <a:cs typeface="Times New Roman"/>
              </a:rPr>
              <a:t>ye </a:t>
            </a:r>
            <a:r>
              <a:rPr dirty="0" sz="1450" spc="-10">
                <a:latin typeface="Times New Roman"/>
                <a:cs typeface="Times New Roman"/>
              </a:rPr>
              <a:t>her?” </a:t>
            </a:r>
            <a:r>
              <a:rPr dirty="0" sz="1450" spc="-5">
                <a:latin typeface="Times New Roman"/>
                <a:cs typeface="Times New Roman"/>
              </a:rPr>
              <a:t>he </a:t>
            </a:r>
            <a:r>
              <a:rPr dirty="0" sz="1450" spc="-10">
                <a:latin typeface="Times New Roman"/>
                <a:cs typeface="Times New Roman"/>
              </a:rPr>
              <a:t>asked, pointing to the little</a:t>
            </a:r>
            <a:r>
              <a:rPr dirty="0" sz="1450" spc="40">
                <a:latin typeface="Times New Roman"/>
                <a:cs typeface="Times New Roman"/>
              </a:rPr>
              <a:t> </a:t>
            </a:r>
            <a:r>
              <a:rPr dirty="0" sz="1450" spc="-10">
                <a:latin typeface="Times New Roman"/>
                <a:cs typeface="Times New Roman"/>
              </a:rPr>
              <a:t>vessel.</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“They call her the Good Hope, </a:t>
            </a:r>
            <a:r>
              <a:rPr dirty="0" sz="1450" spc="-5">
                <a:latin typeface="Times New Roman"/>
                <a:cs typeface="Times New Roman"/>
              </a:rPr>
              <a:t>of </a:t>
            </a:r>
            <a:r>
              <a:rPr dirty="0" sz="1450" spc="-10">
                <a:latin typeface="Times New Roman"/>
                <a:cs typeface="Times New Roman"/>
              </a:rPr>
              <a:t>Dartmouth,” replied the </a:t>
            </a:r>
            <a:r>
              <a:rPr dirty="0" sz="1450" spc="-20">
                <a:latin typeface="Times New Roman"/>
                <a:cs typeface="Times New Roman"/>
              </a:rPr>
              <a:t>loiterer. </a:t>
            </a:r>
            <a:r>
              <a:rPr dirty="0" sz="1450" spc="-10">
                <a:latin typeface="Times New Roman"/>
                <a:cs typeface="Times New Roman"/>
              </a:rPr>
              <a:t>“Her  captain, Arblaster </a:t>
            </a:r>
            <a:r>
              <a:rPr dirty="0" sz="1450" spc="-5">
                <a:latin typeface="Times New Roman"/>
                <a:cs typeface="Times New Roman"/>
              </a:rPr>
              <a:t>by </a:t>
            </a:r>
            <a:r>
              <a:rPr dirty="0" sz="1450" spc="-10">
                <a:latin typeface="Times New Roman"/>
                <a:cs typeface="Times New Roman"/>
              </a:rPr>
              <a:t>name. He pulleth the bow oar in </a:t>
            </a:r>
            <a:r>
              <a:rPr dirty="0" sz="1450" spc="-5">
                <a:latin typeface="Times New Roman"/>
                <a:cs typeface="Times New Roman"/>
              </a:rPr>
              <a:t>yon</a:t>
            </a:r>
            <a:r>
              <a:rPr dirty="0" sz="1450" spc="50">
                <a:latin typeface="Times New Roman"/>
                <a:cs typeface="Times New Roman"/>
              </a:rPr>
              <a:t> </a:t>
            </a:r>
            <a:r>
              <a:rPr dirty="0" sz="1450" spc="-10">
                <a:latin typeface="Times New Roman"/>
                <a:cs typeface="Times New Roman"/>
              </a:rPr>
              <a:t>skiff.”</a:t>
            </a:r>
            <a:endParaRPr sz="1450">
              <a:latin typeface="Times New Roman"/>
              <a:cs typeface="Times New Roman"/>
            </a:endParaRPr>
          </a:p>
          <a:p>
            <a:pPr algn="just" marL="12700" marR="8255">
              <a:lnSpc>
                <a:spcPts val="1730"/>
              </a:lnSpc>
              <a:spcBef>
                <a:spcPts val="570"/>
              </a:spcBef>
            </a:pPr>
            <a:r>
              <a:rPr dirty="0" sz="1450" spc="-10">
                <a:latin typeface="Times New Roman"/>
                <a:cs typeface="Times New Roman"/>
              </a:rPr>
              <a:t>This was all that Lawless wanted. Hurriedly thanking the man, </a:t>
            </a:r>
            <a:r>
              <a:rPr dirty="0" sz="1450" spc="-5">
                <a:latin typeface="Times New Roman"/>
                <a:cs typeface="Times New Roman"/>
              </a:rPr>
              <a:t>he </a:t>
            </a:r>
            <a:r>
              <a:rPr dirty="0" sz="1450" spc="-10">
                <a:latin typeface="Times New Roman"/>
                <a:cs typeface="Times New Roman"/>
              </a:rPr>
              <a:t>moved  round the shore to </a:t>
            </a:r>
            <a:r>
              <a:rPr dirty="0" sz="1450" spc="-5">
                <a:latin typeface="Times New Roman"/>
                <a:cs typeface="Times New Roman"/>
              </a:rPr>
              <a:t>a </a:t>
            </a:r>
            <a:r>
              <a:rPr dirty="0" sz="1450" spc="-10">
                <a:latin typeface="Times New Roman"/>
                <a:cs typeface="Times New Roman"/>
              </a:rPr>
              <a:t>certain sandy creek, for which the </a:t>
            </a:r>
            <a:r>
              <a:rPr dirty="0" sz="1450" spc="-15">
                <a:latin typeface="Times New Roman"/>
                <a:cs typeface="Times New Roman"/>
              </a:rPr>
              <a:t>skiff </a:t>
            </a:r>
            <a:r>
              <a:rPr dirty="0" sz="1450" spc="-10">
                <a:latin typeface="Times New Roman"/>
                <a:cs typeface="Times New Roman"/>
              </a:rPr>
              <a:t>was heading.  There </a:t>
            </a:r>
            <a:r>
              <a:rPr dirty="0" sz="1450" spc="-5">
                <a:latin typeface="Times New Roman"/>
                <a:cs typeface="Times New Roman"/>
              </a:rPr>
              <a:t>he </a:t>
            </a:r>
            <a:r>
              <a:rPr dirty="0" sz="1450" spc="-10">
                <a:latin typeface="Times New Roman"/>
                <a:cs typeface="Times New Roman"/>
              </a:rPr>
              <a:t>took </a:t>
            </a:r>
            <a:r>
              <a:rPr dirty="0" sz="1450" spc="-5">
                <a:latin typeface="Times New Roman"/>
                <a:cs typeface="Times New Roman"/>
              </a:rPr>
              <a:t>up </a:t>
            </a:r>
            <a:r>
              <a:rPr dirty="0" sz="1450" spc="-10">
                <a:latin typeface="Times New Roman"/>
                <a:cs typeface="Times New Roman"/>
              </a:rPr>
              <a:t>his position, and as soon as they were within earshot, opened  fire </a:t>
            </a:r>
            <a:r>
              <a:rPr dirty="0" sz="1450" spc="-5">
                <a:latin typeface="Times New Roman"/>
                <a:cs typeface="Times New Roman"/>
              </a:rPr>
              <a:t>on </a:t>
            </a:r>
            <a:r>
              <a:rPr dirty="0" sz="1450" spc="-10">
                <a:latin typeface="Times New Roman"/>
                <a:cs typeface="Times New Roman"/>
              </a:rPr>
              <a:t>the sailors </a:t>
            </a:r>
            <a:r>
              <a:rPr dirty="0" sz="1450" spc="-5">
                <a:latin typeface="Times New Roman"/>
                <a:cs typeface="Times New Roman"/>
              </a:rPr>
              <a:t>of </a:t>
            </a:r>
            <a:r>
              <a:rPr dirty="0" sz="1450" spc="-10">
                <a:latin typeface="Times New Roman"/>
                <a:cs typeface="Times New Roman"/>
              </a:rPr>
              <a:t>the Good</a:t>
            </a:r>
            <a:r>
              <a:rPr dirty="0" sz="1450" spc="10">
                <a:latin typeface="Times New Roman"/>
                <a:cs typeface="Times New Roman"/>
              </a:rPr>
              <a:t> </a:t>
            </a:r>
            <a:r>
              <a:rPr dirty="0" sz="1450" spc="-10">
                <a:latin typeface="Times New Roman"/>
                <a:cs typeface="Times New Roman"/>
              </a:rPr>
              <a:t>Hope.</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“What! Gossip Arblaster!” </a:t>
            </a:r>
            <a:r>
              <a:rPr dirty="0" sz="1450" spc="-5">
                <a:latin typeface="Times New Roman"/>
                <a:cs typeface="Times New Roman"/>
              </a:rPr>
              <a:t>he </a:t>
            </a:r>
            <a:r>
              <a:rPr dirty="0" sz="1450" spc="-10">
                <a:latin typeface="Times New Roman"/>
                <a:cs typeface="Times New Roman"/>
              </a:rPr>
              <a:t>cried. </a:t>
            </a:r>
            <a:r>
              <a:rPr dirty="0" sz="1450" spc="-30">
                <a:latin typeface="Times New Roman"/>
                <a:cs typeface="Times New Roman"/>
              </a:rPr>
              <a:t>“Why, </a:t>
            </a:r>
            <a:r>
              <a:rPr dirty="0" sz="1450" spc="-5">
                <a:latin typeface="Times New Roman"/>
                <a:cs typeface="Times New Roman"/>
              </a:rPr>
              <a:t>ye be </a:t>
            </a:r>
            <a:r>
              <a:rPr dirty="0" sz="1450" spc="-10">
                <a:latin typeface="Times New Roman"/>
                <a:cs typeface="Times New Roman"/>
              </a:rPr>
              <a:t>well met; </a:t>
            </a:r>
            <a:r>
              <a:rPr dirty="0" sz="1450" spc="-30">
                <a:latin typeface="Times New Roman"/>
                <a:cs typeface="Times New Roman"/>
              </a:rPr>
              <a:t>nay, </a:t>
            </a:r>
            <a:r>
              <a:rPr dirty="0" sz="1450" spc="-10">
                <a:latin typeface="Times New Roman"/>
                <a:cs typeface="Times New Roman"/>
              </a:rPr>
              <a:t>gossip, </a:t>
            </a:r>
            <a:r>
              <a:rPr dirty="0" sz="1450" spc="-5">
                <a:latin typeface="Times New Roman"/>
                <a:cs typeface="Times New Roman"/>
              </a:rPr>
              <a:t>ye be  </a:t>
            </a:r>
            <a:r>
              <a:rPr dirty="0" sz="1450" spc="-10">
                <a:latin typeface="Times New Roman"/>
                <a:cs typeface="Times New Roman"/>
              </a:rPr>
              <a:t>right well met,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rood! </a:t>
            </a:r>
            <a:r>
              <a:rPr dirty="0" sz="1450" spc="-10">
                <a:latin typeface="Times New Roman"/>
                <a:cs typeface="Times New Roman"/>
              </a:rPr>
              <a:t>And is that the Good Hope? </a:t>
            </a:r>
            <a:r>
              <a:rPr dirty="0" sz="1450" spc="-85">
                <a:latin typeface="Times New Roman"/>
                <a:cs typeface="Times New Roman"/>
              </a:rPr>
              <a:t>Ay, </a:t>
            </a:r>
            <a:r>
              <a:rPr dirty="0" sz="1450" spc="-5">
                <a:latin typeface="Times New Roman"/>
                <a:cs typeface="Times New Roman"/>
              </a:rPr>
              <a:t>I </a:t>
            </a:r>
            <a:r>
              <a:rPr dirty="0" sz="1450" spc="-10">
                <a:latin typeface="Times New Roman"/>
                <a:cs typeface="Times New Roman"/>
              </a:rPr>
              <a:t>would know  her among ten thousand!—a sweet </a:t>
            </a:r>
            <a:r>
              <a:rPr dirty="0" sz="1450" spc="-20">
                <a:latin typeface="Times New Roman"/>
                <a:cs typeface="Times New Roman"/>
              </a:rPr>
              <a:t>shear, </a:t>
            </a:r>
            <a:r>
              <a:rPr dirty="0" sz="1450" spc="-5">
                <a:latin typeface="Times New Roman"/>
                <a:cs typeface="Times New Roman"/>
              </a:rPr>
              <a:t>a </a:t>
            </a:r>
            <a:r>
              <a:rPr dirty="0" sz="1450" spc="-10">
                <a:latin typeface="Times New Roman"/>
                <a:cs typeface="Times New Roman"/>
              </a:rPr>
              <a:t>sweet boat! But marry come </a:t>
            </a:r>
            <a:r>
              <a:rPr dirty="0" sz="1450" spc="-5">
                <a:latin typeface="Times New Roman"/>
                <a:cs typeface="Times New Roman"/>
              </a:rPr>
              <a:t>up,  </a:t>
            </a:r>
            <a:r>
              <a:rPr dirty="0" sz="1450" spc="-10">
                <a:latin typeface="Times New Roman"/>
                <a:cs typeface="Times New Roman"/>
              </a:rPr>
              <a:t>my gossip, will </a:t>
            </a:r>
            <a:r>
              <a:rPr dirty="0" sz="1450" spc="-5">
                <a:latin typeface="Times New Roman"/>
                <a:cs typeface="Times New Roman"/>
              </a:rPr>
              <a:t>ye </a:t>
            </a:r>
            <a:r>
              <a:rPr dirty="0" sz="1450" spc="-10">
                <a:latin typeface="Times New Roman"/>
                <a:cs typeface="Times New Roman"/>
              </a:rPr>
              <a:t>drink? </a:t>
            </a:r>
            <a:r>
              <a:rPr dirty="0" sz="1450" spc="-5">
                <a:latin typeface="Times New Roman"/>
                <a:cs typeface="Times New Roman"/>
              </a:rPr>
              <a:t>I </a:t>
            </a:r>
            <a:r>
              <a:rPr dirty="0" sz="1450" spc="-10">
                <a:latin typeface="Times New Roman"/>
                <a:cs typeface="Times New Roman"/>
              </a:rPr>
              <a:t>have come into mine estate which doubtless </a:t>
            </a:r>
            <a:r>
              <a:rPr dirty="0" sz="1450" spc="-5">
                <a:latin typeface="Times New Roman"/>
                <a:cs typeface="Times New Roman"/>
              </a:rPr>
              <a:t>ye  </a:t>
            </a:r>
            <a:r>
              <a:rPr dirty="0" sz="1450" spc="-10">
                <a:latin typeface="Times New Roman"/>
                <a:cs typeface="Times New Roman"/>
              </a:rPr>
              <a:t>remember to have heard </a:t>
            </a:r>
            <a:r>
              <a:rPr dirty="0" sz="1450" spc="-5">
                <a:latin typeface="Times New Roman"/>
                <a:cs typeface="Times New Roman"/>
              </a:rPr>
              <a:t>on. I </a:t>
            </a:r>
            <a:r>
              <a:rPr dirty="0" sz="1450" spc="-10">
                <a:latin typeface="Times New Roman"/>
                <a:cs typeface="Times New Roman"/>
              </a:rPr>
              <a:t>am now rich; </a:t>
            </a:r>
            <a:r>
              <a:rPr dirty="0" sz="1450" spc="-5">
                <a:latin typeface="Times New Roman"/>
                <a:cs typeface="Times New Roman"/>
              </a:rPr>
              <a:t>I </a:t>
            </a:r>
            <a:r>
              <a:rPr dirty="0" sz="1450" spc="-10">
                <a:latin typeface="Times New Roman"/>
                <a:cs typeface="Times New Roman"/>
              </a:rPr>
              <a:t>have left to sail </a:t>
            </a:r>
            <a:r>
              <a:rPr dirty="0" sz="1450" spc="-5">
                <a:latin typeface="Times New Roman"/>
                <a:cs typeface="Times New Roman"/>
              </a:rPr>
              <a:t>upon </a:t>
            </a:r>
            <a:r>
              <a:rPr dirty="0" sz="1450" spc="-10">
                <a:latin typeface="Times New Roman"/>
                <a:cs typeface="Times New Roman"/>
              </a:rPr>
              <a:t>the sea; </a:t>
            </a:r>
            <a:r>
              <a:rPr dirty="0" sz="1450" spc="-5">
                <a:latin typeface="Times New Roman"/>
                <a:cs typeface="Times New Roman"/>
              </a:rPr>
              <a:t>I  do </a:t>
            </a:r>
            <a:r>
              <a:rPr dirty="0" sz="1450" spc="-10">
                <a:latin typeface="Times New Roman"/>
                <a:cs typeface="Times New Roman"/>
              </a:rPr>
              <a:t>sail </a:t>
            </a:r>
            <a:r>
              <a:rPr dirty="0" sz="1450" spc="-30">
                <a:latin typeface="Times New Roman"/>
                <a:cs typeface="Times New Roman"/>
              </a:rPr>
              <a:t>now, </a:t>
            </a:r>
            <a:r>
              <a:rPr dirty="0" sz="1450" spc="-10">
                <a:latin typeface="Times New Roman"/>
                <a:cs typeface="Times New Roman"/>
              </a:rPr>
              <a:t>for the most part, </a:t>
            </a:r>
            <a:r>
              <a:rPr dirty="0" sz="1450" spc="-5">
                <a:latin typeface="Times New Roman"/>
                <a:cs typeface="Times New Roman"/>
              </a:rPr>
              <a:t>upon </a:t>
            </a:r>
            <a:r>
              <a:rPr dirty="0" sz="1450" spc="-10">
                <a:latin typeface="Times New Roman"/>
                <a:cs typeface="Times New Roman"/>
              </a:rPr>
              <a:t>spiced ale. Come, fellow; thy hand </a:t>
            </a:r>
            <a:r>
              <a:rPr dirty="0" sz="1450" spc="-5">
                <a:latin typeface="Times New Roman"/>
                <a:cs typeface="Times New Roman"/>
              </a:rPr>
              <a:t>upon  </a:t>
            </a:r>
            <a:r>
              <a:rPr dirty="0" sz="1450" spc="-15">
                <a:latin typeface="Times New Roman"/>
                <a:cs typeface="Times New Roman"/>
              </a:rPr>
              <a:t>’t! </a:t>
            </a:r>
            <a:r>
              <a:rPr dirty="0" sz="1450" spc="-10">
                <a:latin typeface="Times New Roman"/>
                <a:cs typeface="Times New Roman"/>
              </a:rPr>
              <a:t>Come, drink with an old</a:t>
            </a:r>
            <a:r>
              <a:rPr dirty="0" sz="1450" spc="20">
                <a:latin typeface="Times New Roman"/>
                <a:cs typeface="Times New Roman"/>
              </a:rPr>
              <a:t> </a:t>
            </a:r>
            <a:r>
              <a:rPr dirty="0" sz="1450" spc="-10">
                <a:latin typeface="Times New Roman"/>
                <a:cs typeface="Times New Roman"/>
              </a:rPr>
              <a:t>shipfellow!”</a:t>
            </a:r>
            <a:endParaRPr sz="1450">
              <a:latin typeface="Times New Roman"/>
              <a:cs typeface="Times New Roman"/>
            </a:endParaRPr>
          </a:p>
          <a:p>
            <a:pPr marL="12700" marR="6350">
              <a:lnSpc>
                <a:spcPts val="1730"/>
              </a:lnSpc>
              <a:spcBef>
                <a:spcPts val="565"/>
              </a:spcBef>
            </a:pPr>
            <a:r>
              <a:rPr dirty="0" sz="1450" spc="-10">
                <a:latin typeface="Times New Roman"/>
                <a:cs typeface="Times New Roman"/>
              </a:rPr>
              <a:t>Skipper </a:t>
            </a:r>
            <a:r>
              <a:rPr dirty="0" sz="1450" spc="-15">
                <a:latin typeface="Times New Roman"/>
                <a:cs typeface="Times New Roman"/>
              </a:rPr>
              <a:t>Arblaster, </a:t>
            </a:r>
            <a:r>
              <a:rPr dirty="0" sz="1450" spc="-5">
                <a:latin typeface="Times New Roman"/>
                <a:cs typeface="Times New Roman"/>
              </a:rPr>
              <a:t>a </a:t>
            </a:r>
            <a:r>
              <a:rPr dirty="0" sz="1450" spc="-10">
                <a:latin typeface="Times New Roman"/>
                <a:cs typeface="Times New Roman"/>
              </a:rPr>
              <a:t>long-faced, </a:t>
            </a:r>
            <a:r>
              <a:rPr dirty="0" sz="1450" spc="-20">
                <a:latin typeface="Times New Roman"/>
                <a:cs typeface="Times New Roman"/>
              </a:rPr>
              <a:t>elderly, </a:t>
            </a:r>
            <a:r>
              <a:rPr dirty="0" sz="1450" spc="-10">
                <a:latin typeface="Times New Roman"/>
                <a:cs typeface="Times New Roman"/>
              </a:rPr>
              <a:t>weather-beaten man, with </a:t>
            </a:r>
            <a:r>
              <a:rPr dirty="0" sz="1450" spc="-5">
                <a:latin typeface="Times New Roman"/>
                <a:cs typeface="Times New Roman"/>
              </a:rPr>
              <a:t>a </a:t>
            </a:r>
            <a:r>
              <a:rPr dirty="0" sz="1450" spc="-10">
                <a:latin typeface="Times New Roman"/>
                <a:cs typeface="Times New Roman"/>
              </a:rPr>
              <a:t>knife  hanging about his neck </a:t>
            </a:r>
            <a:r>
              <a:rPr dirty="0" sz="1450" spc="-5">
                <a:latin typeface="Times New Roman"/>
                <a:cs typeface="Times New Roman"/>
              </a:rPr>
              <a:t>by a </a:t>
            </a:r>
            <a:r>
              <a:rPr dirty="0" sz="1450" spc="-10">
                <a:latin typeface="Times New Roman"/>
                <a:cs typeface="Times New Roman"/>
              </a:rPr>
              <a:t>plaited cord, and for all the world like any modern  seaman in his gait and bearing, had </a:t>
            </a:r>
            <a:r>
              <a:rPr dirty="0" sz="1450" spc="-5">
                <a:latin typeface="Times New Roman"/>
                <a:cs typeface="Times New Roman"/>
              </a:rPr>
              <a:t>hung </a:t>
            </a:r>
            <a:r>
              <a:rPr dirty="0" sz="1450" spc="-10">
                <a:latin typeface="Times New Roman"/>
                <a:cs typeface="Times New Roman"/>
              </a:rPr>
              <a:t>back in </a:t>
            </a:r>
            <a:r>
              <a:rPr dirty="0" sz="1450" spc="-5">
                <a:latin typeface="Times New Roman"/>
                <a:cs typeface="Times New Roman"/>
              </a:rPr>
              <a:t>obvious </a:t>
            </a:r>
            <a:r>
              <a:rPr dirty="0" sz="1450" spc="-10">
                <a:latin typeface="Times New Roman"/>
                <a:cs typeface="Times New Roman"/>
              </a:rPr>
              <a:t>amazement and  distrust. But the name </a:t>
            </a:r>
            <a:r>
              <a:rPr dirty="0" sz="1450" spc="-5">
                <a:latin typeface="Times New Roman"/>
                <a:cs typeface="Times New Roman"/>
              </a:rPr>
              <a:t>of </a:t>
            </a:r>
            <a:r>
              <a:rPr dirty="0" sz="1450" spc="-10">
                <a:latin typeface="Times New Roman"/>
                <a:cs typeface="Times New Roman"/>
              </a:rPr>
              <a:t>an estate, and </a:t>
            </a:r>
            <a:r>
              <a:rPr dirty="0" sz="1450" spc="-5">
                <a:latin typeface="Times New Roman"/>
                <a:cs typeface="Times New Roman"/>
              </a:rPr>
              <a:t>a </a:t>
            </a:r>
            <a:r>
              <a:rPr dirty="0" sz="1450" spc="-10">
                <a:latin typeface="Times New Roman"/>
                <a:cs typeface="Times New Roman"/>
              </a:rPr>
              <a:t>certain air </a:t>
            </a:r>
            <a:r>
              <a:rPr dirty="0" sz="1450" spc="-5">
                <a:latin typeface="Times New Roman"/>
                <a:cs typeface="Times New Roman"/>
              </a:rPr>
              <a:t>of </a:t>
            </a:r>
            <a:r>
              <a:rPr dirty="0" sz="1450" spc="-10">
                <a:latin typeface="Times New Roman"/>
                <a:cs typeface="Times New Roman"/>
              </a:rPr>
              <a:t>tipsified simplicity</a:t>
            </a:r>
            <a:r>
              <a:rPr dirty="0" sz="1450" spc="13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good-fellowship which Lawless very well </a:t>
            </a:r>
            <a:r>
              <a:rPr dirty="0" sz="1450" spc="-15">
                <a:latin typeface="Times New Roman"/>
                <a:cs typeface="Times New Roman"/>
              </a:rPr>
              <a:t>affected, </a:t>
            </a:r>
            <a:r>
              <a:rPr dirty="0" sz="1450" spc="-10">
                <a:latin typeface="Times New Roman"/>
                <a:cs typeface="Times New Roman"/>
              </a:rPr>
              <a:t>combined to conquer his  suspicious jealousy; his countenance relaxed, and </a:t>
            </a:r>
            <a:r>
              <a:rPr dirty="0" sz="1450" spc="-5">
                <a:latin typeface="Times New Roman"/>
                <a:cs typeface="Times New Roman"/>
              </a:rPr>
              <a:t>he </a:t>
            </a:r>
            <a:r>
              <a:rPr dirty="0" sz="1450" spc="-10">
                <a:latin typeface="Times New Roman"/>
                <a:cs typeface="Times New Roman"/>
              </a:rPr>
              <a:t>at once extended his open  hand and squeezed that </a:t>
            </a:r>
            <a:r>
              <a:rPr dirty="0" sz="1450" spc="-5">
                <a:latin typeface="Times New Roman"/>
                <a:cs typeface="Times New Roman"/>
              </a:rPr>
              <a:t>of </a:t>
            </a:r>
            <a:r>
              <a:rPr dirty="0" sz="1450" spc="-10">
                <a:latin typeface="Times New Roman"/>
                <a:cs typeface="Times New Roman"/>
              </a:rPr>
              <a:t>the outlaw in </a:t>
            </a:r>
            <a:r>
              <a:rPr dirty="0" sz="1450" spc="-5">
                <a:latin typeface="Times New Roman"/>
                <a:cs typeface="Times New Roman"/>
              </a:rPr>
              <a:t>a </a:t>
            </a:r>
            <a:r>
              <a:rPr dirty="0" sz="1450" spc="-10">
                <a:latin typeface="Times New Roman"/>
                <a:cs typeface="Times New Roman"/>
              </a:rPr>
              <a:t>formidable</a:t>
            </a:r>
            <a:r>
              <a:rPr dirty="0" sz="1450" spc="45">
                <a:latin typeface="Times New Roman"/>
                <a:cs typeface="Times New Roman"/>
              </a:rPr>
              <a:t> </a:t>
            </a:r>
            <a:r>
              <a:rPr dirty="0" sz="1450" spc="-10">
                <a:latin typeface="Times New Roman"/>
                <a:cs typeface="Times New Roman"/>
              </a:rPr>
              <a:t>grasp.</a:t>
            </a:r>
            <a:endParaRPr sz="1450">
              <a:latin typeface="Times New Roman"/>
              <a:cs typeface="Times New Roman"/>
            </a:endParaRPr>
          </a:p>
          <a:p>
            <a:pPr algn="just" marL="12700" marR="6350">
              <a:lnSpc>
                <a:spcPts val="1730"/>
              </a:lnSpc>
              <a:spcBef>
                <a:spcPts val="570"/>
              </a:spcBef>
            </a:pPr>
            <a:r>
              <a:rPr dirty="0" sz="1450" spc="-25">
                <a:latin typeface="Times New Roman"/>
                <a:cs typeface="Times New Roman"/>
              </a:rPr>
              <a:t>“Nay,” </a:t>
            </a:r>
            <a:r>
              <a:rPr dirty="0" sz="1450" spc="-5">
                <a:latin typeface="Times New Roman"/>
                <a:cs typeface="Times New Roman"/>
              </a:rPr>
              <a:t>he </a:t>
            </a:r>
            <a:r>
              <a:rPr dirty="0" sz="1450" spc="-10">
                <a:latin typeface="Times New Roman"/>
                <a:cs typeface="Times New Roman"/>
              </a:rPr>
              <a:t>said, “I cannot mind </a:t>
            </a:r>
            <a:r>
              <a:rPr dirty="0" sz="1450" spc="-5">
                <a:latin typeface="Times New Roman"/>
                <a:cs typeface="Times New Roman"/>
              </a:rPr>
              <a:t>you. </a:t>
            </a:r>
            <a:r>
              <a:rPr dirty="0" sz="1450" spc="-10">
                <a:latin typeface="Times New Roman"/>
                <a:cs typeface="Times New Roman"/>
              </a:rPr>
              <a:t>But what </a:t>
            </a:r>
            <a:r>
              <a:rPr dirty="0" sz="1450" spc="-5">
                <a:latin typeface="Times New Roman"/>
                <a:cs typeface="Times New Roman"/>
              </a:rPr>
              <a:t>o’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would drink with any  man, gossip, and so would my man </a:t>
            </a:r>
            <a:r>
              <a:rPr dirty="0" sz="1450" spc="-35">
                <a:latin typeface="Times New Roman"/>
                <a:cs typeface="Times New Roman"/>
              </a:rPr>
              <a:t>Tom. </a:t>
            </a:r>
            <a:r>
              <a:rPr dirty="0" sz="1450" spc="-10">
                <a:latin typeface="Times New Roman"/>
                <a:cs typeface="Times New Roman"/>
              </a:rPr>
              <a:t>Man </a:t>
            </a:r>
            <a:r>
              <a:rPr dirty="0" sz="1450" spc="-30">
                <a:latin typeface="Times New Roman"/>
                <a:cs typeface="Times New Roman"/>
              </a:rPr>
              <a:t>Tom,” </a:t>
            </a:r>
            <a:r>
              <a:rPr dirty="0" sz="1450" spc="-5">
                <a:latin typeface="Times New Roman"/>
                <a:cs typeface="Times New Roman"/>
              </a:rPr>
              <a:t>he </a:t>
            </a:r>
            <a:r>
              <a:rPr dirty="0" sz="1450" spc="-10">
                <a:latin typeface="Times New Roman"/>
                <a:cs typeface="Times New Roman"/>
              </a:rPr>
              <a:t>added, addressing his  </a:t>
            </a:r>
            <a:r>
              <a:rPr dirty="0" sz="1450" spc="-15">
                <a:latin typeface="Times New Roman"/>
                <a:cs typeface="Times New Roman"/>
              </a:rPr>
              <a:t>follower, </a:t>
            </a:r>
            <a:r>
              <a:rPr dirty="0" sz="1450" spc="-10">
                <a:latin typeface="Times New Roman"/>
                <a:cs typeface="Times New Roman"/>
              </a:rPr>
              <a:t>“here is my gossip, whose name </a:t>
            </a:r>
            <a:r>
              <a:rPr dirty="0" sz="1450" spc="-5">
                <a:latin typeface="Times New Roman"/>
                <a:cs typeface="Times New Roman"/>
              </a:rPr>
              <a:t>I </a:t>
            </a:r>
            <a:r>
              <a:rPr dirty="0" sz="1450" spc="-10">
                <a:latin typeface="Times New Roman"/>
                <a:cs typeface="Times New Roman"/>
              </a:rPr>
              <a:t>cannot mind, </a:t>
            </a:r>
            <a:r>
              <a:rPr dirty="0" sz="1450" spc="-5">
                <a:latin typeface="Times New Roman"/>
                <a:cs typeface="Times New Roman"/>
              </a:rPr>
              <a:t>but no doubt a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seaman. </a:t>
            </a:r>
            <a:r>
              <a:rPr dirty="0" sz="1450" spc="-25">
                <a:latin typeface="Times New Roman"/>
                <a:cs typeface="Times New Roman"/>
              </a:rPr>
              <a:t>Let’s </a:t>
            </a:r>
            <a:r>
              <a:rPr dirty="0" sz="1450" spc="-5">
                <a:latin typeface="Times New Roman"/>
                <a:cs typeface="Times New Roman"/>
              </a:rPr>
              <a:t>go </a:t>
            </a:r>
            <a:r>
              <a:rPr dirty="0" sz="1450" spc="-10">
                <a:latin typeface="Times New Roman"/>
                <a:cs typeface="Times New Roman"/>
              </a:rPr>
              <a:t>drink with him and his shore</a:t>
            </a:r>
            <a:r>
              <a:rPr dirty="0" sz="1450" spc="50">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Lawless led the </a:t>
            </a:r>
            <a:r>
              <a:rPr dirty="0" sz="1450" spc="-35">
                <a:latin typeface="Times New Roman"/>
                <a:cs typeface="Times New Roman"/>
              </a:rPr>
              <a:t>way, </a:t>
            </a:r>
            <a:r>
              <a:rPr dirty="0" sz="1450" spc="-10">
                <a:latin typeface="Times New Roman"/>
                <a:cs typeface="Times New Roman"/>
              </a:rPr>
              <a:t>and they were soon seated in an alehouse, which, as it  was very </a:t>
            </a:r>
            <a:r>
              <a:rPr dirty="0" sz="1450" spc="-30">
                <a:latin typeface="Times New Roman"/>
                <a:cs typeface="Times New Roman"/>
              </a:rPr>
              <a:t>new, </a:t>
            </a:r>
            <a:r>
              <a:rPr dirty="0" sz="1450" spc="-10">
                <a:latin typeface="Times New Roman"/>
                <a:cs typeface="Times New Roman"/>
              </a:rPr>
              <a:t>and stood in an exposed and solitary station, was less crowded  than those nearer to the centre </a:t>
            </a:r>
            <a:r>
              <a:rPr dirty="0" sz="1450" spc="-5">
                <a:latin typeface="Times New Roman"/>
                <a:cs typeface="Times New Roman"/>
              </a:rPr>
              <a:t>of </a:t>
            </a:r>
            <a:r>
              <a:rPr dirty="0" sz="1450" spc="-10">
                <a:latin typeface="Times New Roman"/>
                <a:cs typeface="Times New Roman"/>
              </a:rPr>
              <a:t>the port. It was </a:t>
            </a:r>
            <a:r>
              <a:rPr dirty="0" sz="1450" spc="-5">
                <a:latin typeface="Times New Roman"/>
                <a:cs typeface="Times New Roman"/>
              </a:rPr>
              <a:t>but a </a:t>
            </a:r>
            <a:r>
              <a:rPr dirty="0" sz="1450" spc="-10">
                <a:latin typeface="Times New Roman"/>
                <a:cs typeface="Times New Roman"/>
              </a:rPr>
              <a:t>shed </a:t>
            </a:r>
            <a:r>
              <a:rPr dirty="0" sz="1450" spc="-5">
                <a:latin typeface="Times New Roman"/>
                <a:cs typeface="Times New Roman"/>
              </a:rPr>
              <a:t>of </a:t>
            </a:r>
            <a:r>
              <a:rPr dirty="0" sz="1450" spc="-20">
                <a:latin typeface="Times New Roman"/>
                <a:cs typeface="Times New Roman"/>
              </a:rPr>
              <a:t>timber, </a:t>
            </a:r>
            <a:r>
              <a:rPr dirty="0" sz="1450" spc="-10">
                <a:latin typeface="Times New Roman"/>
                <a:cs typeface="Times New Roman"/>
              </a:rPr>
              <a:t>much  like </a:t>
            </a:r>
            <a:r>
              <a:rPr dirty="0" sz="1450" spc="-5">
                <a:latin typeface="Times New Roman"/>
                <a:cs typeface="Times New Roman"/>
              </a:rPr>
              <a:t>a </a:t>
            </a:r>
            <a:r>
              <a:rPr dirty="0" sz="1450" spc="-10">
                <a:latin typeface="Times New Roman"/>
                <a:cs typeface="Times New Roman"/>
              </a:rPr>
              <a:t>blockhouse in the backwoods </a:t>
            </a:r>
            <a:r>
              <a:rPr dirty="0" sz="1450" spc="-5">
                <a:latin typeface="Times New Roman"/>
                <a:cs typeface="Times New Roman"/>
              </a:rPr>
              <a:t>of </a:t>
            </a:r>
            <a:r>
              <a:rPr dirty="0" sz="1450" spc="-20">
                <a:latin typeface="Times New Roman"/>
                <a:cs typeface="Times New Roman"/>
              </a:rPr>
              <a:t>to-day, </a:t>
            </a:r>
            <a:r>
              <a:rPr dirty="0" sz="1450" spc="-10">
                <a:latin typeface="Times New Roman"/>
                <a:cs typeface="Times New Roman"/>
              </a:rPr>
              <a:t>and was coarsely furnished with  </a:t>
            </a:r>
            <a:r>
              <a:rPr dirty="0" sz="1450" spc="-5">
                <a:latin typeface="Times New Roman"/>
                <a:cs typeface="Times New Roman"/>
              </a:rPr>
              <a:t>a </a:t>
            </a:r>
            <a:r>
              <a:rPr dirty="0" sz="1450" spc="-10">
                <a:latin typeface="Times New Roman"/>
                <a:cs typeface="Times New Roman"/>
              </a:rPr>
              <a:t>press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a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naked benches, and boards set </a:t>
            </a:r>
            <a:r>
              <a:rPr dirty="0" sz="1450" spc="-5">
                <a:latin typeface="Times New Roman"/>
                <a:cs typeface="Times New Roman"/>
              </a:rPr>
              <a:t>upon </a:t>
            </a:r>
            <a:r>
              <a:rPr dirty="0" sz="1450" spc="-10">
                <a:latin typeface="Times New Roman"/>
                <a:cs typeface="Times New Roman"/>
              </a:rPr>
              <a:t>barrels to play  the part </a:t>
            </a:r>
            <a:r>
              <a:rPr dirty="0" sz="1450" spc="-5">
                <a:latin typeface="Times New Roman"/>
                <a:cs typeface="Times New Roman"/>
              </a:rPr>
              <a:t>of </a:t>
            </a:r>
            <a:r>
              <a:rPr dirty="0" sz="1450" spc="-10">
                <a:latin typeface="Times New Roman"/>
                <a:cs typeface="Times New Roman"/>
              </a:rPr>
              <a:t>tables. In the middle, and besieged </a:t>
            </a:r>
            <a:r>
              <a:rPr dirty="0" sz="1450" spc="-5">
                <a:latin typeface="Times New Roman"/>
                <a:cs typeface="Times New Roman"/>
              </a:rPr>
              <a:t>by </a:t>
            </a:r>
            <a:r>
              <a:rPr dirty="0" sz="1450" spc="-10">
                <a:latin typeface="Times New Roman"/>
                <a:cs typeface="Times New Roman"/>
              </a:rPr>
              <a:t>half </a:t>
            </a:r>
            <a:r>
              <a:rPr dirty="0" sz="1450" spc="-5">
                <a:latin typeface="Times New Roman"/>
                <a:cs typeface="Times New Roman"/>
              </a:rPr>
              <a:t>a </a:t>
            </a:r>
            <a:r>
              <a:rPr dirty="0" sz="1450" spc="-10">
                <a:latin typeface="Times New Roman"/>
                <a:cs typeface="Times New Roman"/>
              </a:rPr>
              <a:t>hundred violent  draughts, </a:t>
            </a:r>
            <a:r>
              <a:rPr dirty="0" sz="1450" spc="-5">
                <a:latin typeface="Times New Roman"/>
                <a:cs typeface="Times New Roman"/>
              </a:rPr>
              <a:t>a </a:t>
            </a:r>
            <a:r>
              <a:rPr dirty="0" sz="1450" spc="-10">
                <a:latin typeface="Times New Roman"/>
                <a:cs typeface="Times New Roman"/>
              </a:rPr>
              <a:t>fire </a:t>
            </a:r>
            <a:r>
              <a:rPr dirty="0" sz="1450" spc="-5">
                <a:latin typeface="Times New Roman"/>
                <a:cs typeface="Times New Roman"/>
              </a:rPr>
              <a:t>of </a:t>
            </a:r>
            <a:r>
              <a:rPr dirty="0" sz="1450" spc="-10">
                <a:latin typeface="Times New Roman"/>
                <a:cs typeface="Times New Roman"/>
              </a:rPr>
              <a:t>wreck-wood blazed and vomited thick</a:t>
            </a:r>
            <a:r>
              <a:rPr dirty="0" sz="1450" spc="40">
                <a:latin typeface="Times New Roman"/>
                <a:cs typeface="Times New Roman"/>
              </a:rPr>
              <a:t> </a:t>
            </a:r>
            <a:r>
              <a:rPr dirty="0" sz="1450" spc="-10">
                <a:latin typeface="Times New Roman"/>
                <a:cs typeface="Times New Roman"/>
              </a:rPr>
              <a:t>smoke.</a:t>
            </a:r>
            <a:endParaRPr sz="1450">
              <a:latin typeface="Times New Roman"/>
              <a:cs typeface="Times New Roman"/>
            </a:endParaRPr>
          </a:p>
          <a:p>
            <a:pPr algn="just" marL="12700" marR="7620">
              <a:lnSpc>
                <a:spcPts val="1730"/>
              </a:lnSpc>
              <a:spcBef>
                <a:spcPts val="565"/>
              </a:spcBef>
            </a:pPr>
            <a:r>
              <a:rPr dirty="0" sz="1450" spc="-65">
                <a:latin typeface="Times New Roman"/>
                <a:cs typeface="Times New Roman"/>
              </a:rPr>
              <a:t>“Ay, </a:t>
            </a:r>
            <a:r>
              <a:rPr dirty="0" sz="1450" spc="-25">
                <a:latin typeface="Times New Roman"/>
                <a:cs typeface="Times New Roman"/>
              </a:rPr>
              <a:t>now,” </a:t>
            </a:r>
            <a:r>
              <a:rPr dirty="0" sz="1450" spc="-10">
                <a:latin typeface="Times New Roman"/>
                <a:cs typeface="Times New Roman"/>
              </a:rPr>
              <a:t>said Lawless, “here is </a:t>
            </a:r>
            <a:r>
              <a:rPr dirty="0" sz="1450" spc="-5">
                <a:latin typeface="Times New Roman"/>
                <a:cs typeface="Times New Roman"/>
              </a:rPr>
              <a:t>a </a:t>
            </a:r>
            <a:r>
              <a:rPr dirty="0" sz="1450" spc="-20">
                <a:latin typeface="Times New Roman"/>
                <a:cs typeface="Times New Roman"/>
              </a:rPr>
              <a:t>shipman’s </a:t>
            </a:r>
            <a:r>
              <a:rPr dirty="0" sz="1450" spc="-10">
                <a:latin typeface="Times New Roman"/>
                <a:cs typeface="Times New Roman"/>
              </a:rPr>
              <a:t>joy—a </a:t>
            </a:r>
            <a:r>
              <a:rPr dirty="0" sz="1450" spc="-5">
                <a:latin typeface="Times New Roman"/>
                <a:cs typeface="Times New Roman"/>
              </a:rPr>
              <a:t>good </a:t>
            </a:r>
            <a:r>
              <a:rPr dirty="0" sz="1450" spc="-10">
                <a:latin typeface="Times New Roman"/>
                <a:cs typeface="Times New Roman"/>
              </a:rPr>
              <a:t>fire and </a:t>
            </a:r>
            <a:r>
              <a:rPr dirty="0" sz="1450" spc="-5">
                <a:latin typeface="Times New Roman"/>
                <a:cs typeface="Times New Roman"/>
              </a:rPr>
              <a:t>a good  </a:t>
            </a:r>
            <a:r>
              <a:rPr dirty="0" sz="1450" spc="-15">
                <a:latin typeface="Times New Roman"/>
                <a:cs typeface="Times New Roman"/>
              </a:rPr>
              <a:t>stiff </a:t>
            </a:r>
            <a:r>
              <a:rPr dirty="0" sz="1450" spc="-10">
                <a:latin typeface="Times New Roman"/>
                <a:cs typeface="Times New Roman"/>
              </a:rPr>
              <a:t>cup ashore, with </a:t>
            </a:r>
            <a:r>
              <a:rPr dirty="0" sz="1450" spc="-5">
                <a:latin typeface="Times New Roman"/>
                <a:cs typeface="Times New Roman"/>
              </a:rPr>
              <a:t>foul </a:t>
            </a:r>
            <a:r>
              <a:rPr dirty="0" sz="1450" spc="-10">
                <a:latin typeface="Times New Roman"/>
                <a:cs typeface="Times New Roman"/>
              </a:rPr>
              <a:t>weather without and an </a:t>
            </a:r>
            <a:r>
              <a:rPr dirty="0" sz="1450" spc="-15">
                <a:latin typeface="Times New Roman"/>
                <a:cs typeface="Times New Roman"/>
              </a:rPr>
              <a:t>off-sea </a:t>
            </a:r>
            <a:r>
              <a:rPr dirty="0" sz="1450" spc="-10">
                <a:latin typeface="Times New Roman"/>
                <a:cs typeface="Times New Roman"/>
              </a:rPr>
              <a:t>gale a-snoring in the  roof! </a:t>
            </a:r>
            <a:r>
              <a:rPr dirty="0" sz="1450" spc="-25">
                <a:latin typeface="Times New Roman"/>
                <a:cs typeface="Times New Roman"/>
              </a:rPr>
              <a:t>Here’s </a:t>
            </a:r>
            <a:r>
              <a:rPr dirty="0" sz="1450" spc="-10">
                <a:latin typeface="Times New Roman"/>
                <a:cs typeface="Times New Roman"/>
              </a:rPr>
              <a:t>to the Good Hope! May she ride</a:t>
            </a:r>
            <a:r>
              <a:rPr dirty="0" sz="1450" spc="55">
                <a:latin typeface="Times New Roman"/>
                <a:cs typeface="Times New Roman"/>
              </a:rPr>
              <a:t> </a:t>
            </a:r>
            <a:r>
              <a:rPr dirty="0" sz="1450" spc="-10">
                <a:latin typeface="Times New Roman"/>
                <a:cs typeface="Times New Roman"/>
              </a:rPr>
              <a:t>easy!”</a:t>
            </a:r>
            <a:endParaRPr sz="1450">
              <a:latin typeface="Times New Roman"/>
              <a:cs typeface="Times New Roman"/>
            </a:endParaRPr>
          </a:p>
          <a:p>
            <a:pPr algn="just" marL="12700" marR="8890">
              <a:lnSpc>
                <a:spcPts val="1730"/>
              </a:lnSpc>
              <a:spcBef>
                <a:spcPts val="575"/>
              </a:spcBef>
            </a:pPr>
            <a:r>
              <a:rPr dirty="0" sz="1450" spc="-55">
                <a:latin typeface="Times New Roman"/>
                <a:cs typeface="Times New Roman"/>
              </a:rPr>
              <a:t>“Ay,” </a:t>
            </a:r>
            <a:r>
              <a:rPr dirty="0" sz="1450" spc="-10">
                <a:latin typeface="Times New Roman"/>
                <a:cs typeface="Times New Roman"/>
              </a:rPr>
              <a:t>said Skipper </a:t>
            </a:r>
            <a:r>
              <a:rPr dirty="0" sz="1450" spc="-15">
                <a:latin typeface="Times New Roman"/>
                <a:cs typeface="Times New Roman"/>
              </a:rPr>
              <a:t>Arblaster, “’tis </a:t>
            </a:r>
            <a:r>
              <a:rPr dirty="0" sz="1450" spc="-5">
                <a:latin typeface="Times New Roman"/>
                <a:cs typeface="Times New Roman"/>
              </a:rPr>
              <a:t>good </a:t>
            </a:r>
            <a:r>
              <a:rPr dirty="0" sz="1450" spc="-10">
                <a:latin typeface="Times New Roman"/>
                <a:cs typeface="Times New Roman"/>
              </a:rPr>
              <a:t>weather to </a:t>
            </a:r>
            <a:r>
              <a:rPr dirty="0" sz="1450" spc="-5">
                <a:latin typeface="Times New Roman"/>
                <a:cs typeface="Times New Roman"/>
              </a:rPr>
              <a:t>be </a:t>
            </a:r>
            <a:r>
              <a:rPr dirty="0" sz="1450" spc="-10">
                <a:latin typeface="Times New Roman"/>
                <a:cs typeface="Times New Roman"/>
              </a:rPr>
              <a:t>ashore </a:t>
            </a:r>
            <a:r>
              <a:rPr dirty="0" sz="1450" spc="-5">
                <a:latin typeface="Times New Roman"/>
                <a:cs typeface="Times New Roman"/>
              </a:rPr>
              <a:t>in, </a:t>
            </a:r>
            <a:r>
              <a:rPr dirty="0" sz="1450" spc="-10">
                <a:latin typeface="Times New Roman"/>
                <a:cs typeface="Times New Roman"/>
              </a:rPr>
              <a:t>that is sooth.  Man </a:t>
            </a:r>
            <a:r>
              <a:rPr dirty="0" sz="1450" spc="-35">
                <a:latin typeface="Times New Roman"/>
                <a:cs typeface="Times New Roman"/>
              </a:rPr>
              <a:t>Tom, </a:t>
            </a:r>
            <a:r>
              <a:rPr dirty="0" sz="1450" spc="-10">
                <a:latin typeface="Times New Roman"/>
                <a:cs typeface="Times New Roman"/>
              </a:rPr>
              <a:t>how say </a:t>
            </a:r>
            <a:r>
              <a:rPr dirty="0" sz="1450" spc="-5">
                <a:latin typeface="Times New Roman"/>
                <a:cs typeface="Times New Roman"/>
              </a:rPr>
              <a:t>ye </a:t>
            </a:r>
            <a:r>
              <a:rPr dirty="0" sz="1450" spc="-10">
                <a:latin typeface="Times New Roman"/>
                <a:cs typeface="Times New Roman"/>
              </a:rPr>
              <a:t>to that? Gossip, </a:t>
            </a:r>
            <a:r>
              <a:rPr dirty="0" sz="1450" spc="-5">
                <a:latin typeface="Times New Roman"/>
                <a:cs typeface="Times New Roman"/>
              </a:rPr>
              <a:t>ye </a:t>
            </a:r>
            <a:r>
              <a:rPr dirty="0" sz="1450" spc="-10">
                <a:latin typeface="Times New Roman"/>
                <a:cs typeface="Times New Roman"/>
              </a:rPr>
              <a:t>speak well, though </a:t>
            </a:r>
            <a:r>
              <a:rPr dirty="0" sz="1450" spc="-5">
                <a:latin typeface="Times New Roman"/>
                <a:cs typeface="Times New Roman"/>
              </a:rPr>
              <a:t>I </a:t>
            </a:r>
            <a:r>
              <a:rPr dirty="0" sz="1450" spc="-10">
                <a:latin typeface="Times New Roman"/>
                <a:cs typeface="Times New Roman"/>
              </a:rPr>
              <a:t>can never think  </a:t>
            </a:r>
            <a:r>
              <a:rPr dirty="0" sz="1450" spc="-5">
                <a:latin typeface="Times New Roman"/>
                <a:cs typeface="Times New Roman"/>
              </a:rPr>
              <a:t>upon your </a:t>
            </a:r>
            <a:r>
              <a:rPr dirty="0" sz="1450" spc="-10">
                <a:latin typeface="Times New Roman"/>
                <a:cs typeface="Times New Roman"/>
              </a:rPr>
              <a:t>name; </a:t>
            </a:r>
            <a:r>
              <a:rPr dirty="0" sz="1450" spc="-5">
                <a:latin typeface="Times New Roman"/>
                <a:cs typeface="Times New Roman"/>
              </a:rPr>
              <a:t>but ye </a:t>
            </a:r>
            <a:r>
              <a:rPr dirty="0" sz="1450" spc="-10">
                <a:latin typeface="Times New Roman"/>
                <a:cs typeface="Times New Roman"/>
              </a:rPr>
              <a:t>speak very well. May the Good Hope ride easy!  Amen!”</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“Friend Dickon,” resumed Lawless, addressing his </a:t>
            </a:r>
            <a:r>
              <a:rPr dirty="0" sz="1450" spc="-15">
                <a:latin typeface="Times New Roman"/>
                <a:cs typeface="Times New Roman"/>
              </a:rPr>
              <a:t>commander, </a:t>
            </a:r>
            <a:r>
              <a:rPr dirty="0" sz="1450" spc="-10">
                <a:latin typeface="Times New Roman"/>
                <a:cs typeface="Times New Roman"/>
              </a:rPr>
              <a:t>“ye have  certain matters </a:t>
            </a:r>
            <a:r>
              <a:rPr dirty="0" sz="1450" spc="-5">
                <a:latin typeface="Times New Roman"/>
                <a:cs typeface="Times New Roman"/>
              </a:rPr>
              <a:t>on </a:t>
            </a:r>
            <a:r>
              <a:rPr dirty="0" sz="1450" spc="-10">
                <a:latin typeface="Times New Roman"/>
                <a:cs typeface="Times New Roman"/>
              </a:rPr>
              <a:t>hand, unless </a:t>
            </a:r>
            <a:r>
              <a:rPr dirty="0" sz="1450" spc="-5">
                <a:latin typeface="Times New Roman"/>
                <a:cs typeface="Times New Roman"/>
              </a:rPr>
              <a:t>I </a:t>
            </a:r>
            <a:r>
              <a:rPr dirty="0" sz="1450" spc="-10">
                <a:latin typeface="Times New Roman"/>
                <a:cs typeface="Times New Roman"/>
              </a:rPr>
              <a:t>err? </a:t>
            </a:r>
            <a:r>
              <a:rPr dirty="0" sz="1450" spc="-35">
                <a:latin typeface="Times New Roman"/>
                <a:cs typeface="Times New Roman"/>
              </a:rPr>
              <a:t>Well, </a:t>
            </a:r>
            <a:r>
              <a:rPr dirty="0" sz="1450" spc="-10">
                <a:latin typeface="Times New Roman"/>
                <a:cs typeface="Times New Roman"/>
              </a:rPr>
              <a:t>prithee </a:t>
            </a:r>
            <a:r>
              <a:rPr dirty="0" sz="1450" spc="-5">
                <a:latin typeface="Times New Roman"/>
                <a:cs typeface="Times New Roman"/>
              </a:rPr>
              <a:t>be </a:t>
            </a:r>
            <a:r>
              <a:rPr dirty="0" sz="1450" spc="-10">
                <a:latin typeface="Times New Roman"/>
                <a:cs typeface="Times New Roman"/>
              </a:rPr>
              <a:t>about them  </a:t>
            </a:r>
            <a:r>
              <a:rPr dirty="0" sz="1450" spc="-15">
                <a:latin typeface="Times New Roman"/>
                <a:cs typeface="Times New Roman"/>
              </a:rPr>
              <a:t>incontinently. </a:t>
            </a:r>
            <a:r>
              <a:rPr dirty="0" sz="1450" spc="-10">
                <a:latin typeface="Times New Roman"/>
                <a:cs typeface="Times New Roman"/>
              </a:rPr>
              <a:t>For here </a:t>
            </a:r>
            <a:r>
              <a:rPr dirty="0" sz="1450" spc="-5">
                <a:latin typeface="Times New Roman"/>
                <a:cs typeface="Times New Roman"/>
              </a:rPr>
              <a:t>I be </a:t>
            </a:r>
            <a:r>
              <a:rPr dirty="0" sz="1450" spc="-10">
                <a:latin typeface="Times New Roman"/>
                <a:cs typeface="Times New Roman"/>
              </a:rPr>
              <a:t>with the choice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good </a:t>
            </a:r>
            <a:r>
              <a:rPr dirty="0" sz="1450" spc="-20">
                <a:latin typeface="Times New Roman"/>
                <a:cs typeface="Times New Roman"/>
              </a:rPr>
              <a:t>company, </a:t>
            </a:r>
            <a:r>
              <a:rPr dirty="0" sz="1450" spc="-10">
                <a:latin typeface="Times New Roman"/>
                <a:cs typeface="Times New Roman"/>
              </a:rPr>
              <a:t>two tough  old shipmen; and till that </a:t>
            </a:r>
            <a:r>
              <a:rPr dirty="0" sz="1450" spc="-5">
                <a:latin typeface="Times New Roman"/>
                <a:cs typeface="Times New Roman"/>
              </a:rPr>
              <a:t>ye </a:t>
            </a:r>
            <a:r>
              <a:rPr dirty="0" sz="1450" spc="-10">
                <a:latin typeface="Times New Roman"/>
                <a:cs typeface="Times New Roman"/>
              </a:rPr>
              <a:t>return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go </a:t>
            </a:r>
            <a:r>
              <a:rPr dirty="0" sz="1450" spc="-10">
                <a:latin typeface="Times New Roman"/>
                <a:cs typeface="Times New Roman"/>
              </a:rPr>
              <a:t>warrant these brave fellows will  bide here and drink me cup for cup. </a:t>
            </a:r>
            <a:r>
              <a:rPr dirty="0" sz="1450" spc="-70">
                <a:latin typeface="Times New Roman"/>
                <a:cs typeface="Times New Roman"/>
              </a:rPr>
              <a:t>We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like shore-men, we </a:t>
            </a:r>
            <a:r>
              <a:rPr dirty="0" sz="1450" spc="-5">
                <a:latin typeface="Times New Roman"/>
                <a:cs typeface="Times New Roman"/>
              </a:rPr>
              <a:t>old, </a:t>
            </a:r>
            <a:r>
              <a:rPr dirty="0" sz="1450" spc="-10">
                <a:latin typeface="Times New Roman"/>
                <a:cs typeface="Times New Roman"/>
              </a:rPr>
              <a:t>tough  tarry-Johns!”</a:t>
            </a:r>
            <a:endParaRPr sz="1450">
              <a:latin typeface="Times New Roman"/>
              <a:cs typeface="Times New Roman"/>
            </a:endParaRPr>
          </a:p>
          <a:p>
            <a:pPr marL="12700" marR="8255">
              <a:lnSpc>
                <a:spcPts val="1730"/>
              </a:lnSpc>
              <a:spcBef>
                <a:spcPts val="565"/>
              </a:spcBef>
            </a:pPr>
            <a:r>
              <a:rPr dirty="0" sz="1450" spc="-10">
                <a:latin typeface="Times New Roman"/>
                <a:cs typeface="Times New Roman"/>
              </a:rPr>
              <a:t>“It is well meant,” returned the </a:t>
            </a:r>
            <a:r>
              <a:rPr dirty="0" sz="1450" spc="-20">
                <a:latin typeface="Times New Roman"/>
                <a:cs typeface="Times New Roman"/>
              </a:rPr>
              <a:t>skipper. </a:t>
            </a:r>
            <a:r>
              <a:rPr dirty="0" sz="1450" spc="-60">
                <a:latin typeface="Times New Roman"/>
                <a:cs typeface="Times New Roman"/>
              </a:rPr>
              <a:t>“Ye </a:t>
            </a:r>
            <a:r>
              <a:rPr dirty="0" sz="1450" spc="-10">
                <a:latin typeface="Times New Roman"/>
                <a:cs typeface="Times New Roman"/>
              </a:rPr>
              <a:t>can </a:t>
            </a:r>
            <a:r>
              <a:rPr dirty="0" sz="1450" spc="-5">
                <a:latin typeface="Times New Roman"/>
                <a:cs typeface="Times New Roman"/>
              </a:rPr>
              <a:t>go, boy;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will keep </a:t>
            </a:r>
            <a:r>
              <a:rPr dirty="0" sz="1450" spc="-5">
                <a:latin typeface="Times New Roman"/>
                <a:cs typeface="Times New Roman"/>
              </a:rPr>
              <a:t>your  good </a:t>
            </a:r>
            <a:r>
              <a:rPr dirty="0" sz="1450" spc="-10">
                <a:latin typeface="Times New Roman"/>
                <a:cs typeface="Times New Roman"/>
              </a:rPr>
              <a:t>friend and my </a:t>
            </a:r>
            <a:r>
              <a:rPr dirty="0" sz="1450" spc="-5">
                <a:latin typeface="Times New Roman"/>
                <a:cs typeface="Times New Roman"/>
              </a:rPr>
              <a:t>good </a:t>
            </a:r>
            <a:r>
              <a:rPr dirty="0" sz="1450" spc="-10">
                <a:latin typeface="Times New Roman"/>
                <a:cs typeface="Times New Roman"/>
              </a:rPr>
              <a:t>gossip company till </a:t>
            </a:r>
            <a:r>
              <a:rPr dirty="0" sz="1450" spc="-20">
                <a:latin typeface="Times New Roman"/>
                <a:cs typeface="Times New Roman"/>
              </a:rPr>
              <a:t>curfew—ay, </a:t>
            </a:r>
            <a:r>
              <a:rPr dirty="0" sz="1450" spc="-10">
                <a:latin typeface="Times New Roman"/>
                <a:cs typeface="Times New Roman"/>
              </a:rPr>
              <a:t>and </a:t>
            </a:r>
            <a:r>
              <a:rPr dirty="0" sz="1450" spc="-5">
                <a:latin typeface="Times New Roman"/>
                <a:cs typeface="Times New Roman"/>
              </a:rPr>
              <a:t>by </a:t>
            </a:r>
            <a:r>
              <a:rPr dirty="0" sz="1450" spc="-10">
                <a:latin typeface="Times New Roman"/>
                <a:cs typeface="Times New Roman"/>
              </a:rPr>
              <a:t>St. </a:t>
            </a:r>
            <a:r>
              <a:rPr dirty="0" sz="1450" spc="-30">
                <a:latin typeface="Times New Roman"/>
                <a:cs typeface="Times New Roman"/>
              </a:rPr>
              <a:t>Mary, </a:t>
            </a:r>
            <a:r>
              <a:rPr dirty="0" sz="1450" spc="-10">
                <a:latin typeface="Times New Roman"/>
                <a:cs typeface="Times New Roman"/>
              </a:rPr>
              <a:t>till  the sun get </a:t>
            </a:r>
            <a:r>
              <a:rPr dirty="0" sz="1450" spc="-5">
                <a:latin typeface="Times New Roman"/>
                <a:cs typeface="Times New Roman"/>
              </a:rPr>
              <a:t>up </a:t>
            </a:r>
            <a:r>
              <a:rPr dirty="0" sz="1450" spc="-10">
                <a:latin typeface="Times New Roman"/>
                <a:cs typeface="Times New Roman"/>
              </a:rPr>
              <a:t>again! </a:t>
            </a:r>
            <a:r>
              <a:rPr dirty="0" sz="1450" spc="-20">
                <a:latin typeface="Times New Roman"/>
                <a:cs typeface="Times New Roman"/>
              </a:rPr>
              <a:t>For, </a:t>
            </a:r>
            <a:r>
              <a:rPr dirty="0" sz="1450" spc="-10">
                <a:latin typeface="Times New Roman"/>
                <a:cs typeface="Times New Roman"/>
              </a:rPr>
              <a:t>look ye, when </a:t>
            </a:r>
            <a:r>
              <a:rPr dirty="0" sz="1450" spc="-5">
                <a:latin typeface="Times New Roman"/>
                <a:cs typeface="Times New Roman"/>
              </a:rPr>
              <a:t>a </a:t>
            </a:r>
            <a:r>
              <a:rPr dirty="0" sz="1450" spc="-10">
                <a:latin typeface="Times New Roman"/>
                <a:cs typeface="Times New Roman"/>
              </a:rPr>
              <a:t>man hath been long enough at sea,  the salt getteth me into the clay </a:t>
            </a:r>
            <a:r>
              <a:rPr dirty="0" sz="1450" spc="-5">
                <a:latin typeface="Times New Roman"/>
                <a:cs typeface="Times New Roman"/>
              </a:rPr>
              <a:t>upon </a:t>
            </a:r>
            <a:r>
              <a:rPr dirty="0" sz="1450" spc="-10">
                <a:latin typeface="Times New Roman"/>
                <a:cs typeface="Times New Roman"/>
              </a:rPr>
              <a:t>his bones; and let him drink </a:t>
            </a:r>
            <a:r>
              <a:rPr dirty="0" sz="1450" spc="-5">
                <a:latin typeface="Times New Roman"/>
                <a:cs typeface="Times New Roman"/>
              </a:rPr>
              <a:t>a </a:t>
            </a:r>
            <a:r>
              <a:rPr dirty="0" sz="1450" spc="-10">
                <a:latin typeface="Times New Roman"/>
                <a:cs typeface="Times New Roman"/>
              </a:rPr>
              <a:t>draw-well,  </a:t>
            </a:r>
            <a:r>
              <a:rPr dirty="0" sz="1450" spc="-5">
                <a:latin typeface="Times New Roman"/>
                <a:cs typeface="Times New Roman"/>
              </a:rPr>
              <a:t>he </a:t>
            </a:r>
            <a:r>
              <a:rPr dirty="0" sz="1450" spc="-10">
                <a:latin typeface="Times New Roman"/>
                <a:cs typeface="Times New Roman"/>
              </a:rPr>
              <a:t>will never </a:t>
            </a:r>
            <a:r>
              <a:rPr dirty="0" sz="1450" spc="-5">
                <a:latin typeface="Times New Roman"/>
                <a:cs typeface="Times New Roman"/>
              </a:rPr>
              <a:t>be</a:t>
            </a:r>
            <a:r>
              <a:rPr dirty="0" sz="1450">
                <a:latin typeface="Times New Roman"/>
                <a:cs typeface="Times New Roman"/>
              </a:rPr>
              <a:t> </a:t>
            </a:r>
            <a:r>
              <a:rPr dirty="0" sz="1450" spc="-10">
                <a:latin typeface="Times New Roman"/>
                <a:cs typeface="Times New Roman"/>
              </a:rPr>
              <a:t>quenched.”</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Thus encouraged </a:t>
            </a:r>
            <a:r>
              <a:rPr dirty="0" sz="1450" spc="-5">
                <a:latin typeface="Times New Roman"/>
                <a:cs typeface="Times New Roman"/>
              </a:rPr>
              <a:t>upon </a:t>
            </a:r>
            <a:r>
              <a:rPr dirty="0" sz="1450" spc="-10">
                <a:latin typeface="Times New Roman"/>
                <a:cs typeface="Times New Roman"/>
              </a:rPr>
              <a:t>all hands, Dick rose, saluted his </a:t>
            </a:r>
            <a:r>
              <a:rPr dirty="0" sz="1450" spc="-20">
                <a:latin typeface="Times New Roman"/>
                <a:cs typeface="Times New Roman"/>
              </a:rPr>
              <a:t>company, </a:t>
            </a:r>
            <a:r>
              <a:rPr dirty="0" sz="1450" spc="-10">
                <a:latin typeface="Times New Roman"/>
                <a:cs typeface="Times New Roman"/>
              </a:rPr>
              <a:t>and going  forth again into the gusty afternoon, </a:t>
            </a:r>
            <a:r>
              <a:rPr dirty="0" sz="1450" spc="-5">
                <a:latin typeface="Times New Roman"/>
                <a:cs typeface="Times New Roman"/>
              </a:rPr>
              <a:t>got </a:t>
            </a:r>
            <a:r>
              <a:rPr dirty="0" sz="1450" spc="-10">
                <a:latin typeface="Times New Roman"/>
                <a:cs typeface="Times New Roman"/>
              </a:rPr>
              <a:t>him as speedily as </a:t>
            </a:r>
            <a:r>
              <a:rPr dirty="0" sz="1450" spc="-5">
                <a:latin typeface="Times New Roman"/>
                <a:cs typeface="Times New Roman"/>
              </a:rPr>
              <a:t>he </a:t>
            </a:r>
            <a:r>
              <a:rPr dirty="0" sz="1450" spc="-10">
                <a:latin typeface="Times New Roman"/>
                <a:cs typeface="Times New Roman"/>
              </a:rPr>
              <a:t>might to the  Goat and Bagpipes. Thence </a:t>
            </a:r>
            <a:r>
              <a:rPr dirty="0" sz="1450" spc="-5">
                <a:latin typeface="Times New Roman"/>
                <a:cs typeface="Times New Roman"/>
              </a:rPr>
              <a:t>he </a:t>
            </a:r>
            <a:r>
              <a:rPr dirty="0" sz="1450" spc="-10">
                <a:latin typeface="Times New Roman"/>
                <a:cs typeface="Times New Roman"/>
              </a:rPr>
              <a:t>sent word to my Lord Foxham that, so soon as  ever the evening closed, they would have </a:t>
            </a:r>
            <a:r>
              <a:rPr dirty="0" sz="1450" spc="-5">
                <a:latin typeface="Times New Roman"/>
                <a:cs typeface="Times New Roman"/>
              </a:rPr>
              <a:t>a </a:t>
            </a:r>
            <a:r>
              <a:rPr dirty="0" sz="1450" spc="-10">
                <a:latin typeface="Times New Roman"/>
                <a:cs typeface="Times New Roman"/>
              </a:rPr>
              <a:t>stout boat to keep the sea </a:t>
            </a:r>
            <a:r>
              <a:rPr dirty="0" sz="1450" spc="-5">
                <a:latin typeface="Times New Roman"/>
                <a:cs typeface="Times New Roman"/>
              </a:rPr>
              <a:t>in. </a:t>
            </a:r>
            <a:r>
              <a:rPr dirty="0" sz="1450" spc="-10">
                <a:latin typeface="Times New Roman"/>
                <a:cs typeface="Times New Roman"/>
              </a:rPr>
              <a:t>And  then leading along with him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outlaws who had some experience </a:t>
            </a:r>
            <a:r>
              <a:rPr dirty="0" sz="1450" spc="-5">
                <a:latin typeface="Times New Roman"/>
                <a:cs typeface="Times New Roman"/>
              </a:rPr>
              <a:t>of  </a:t>
            </a:r>
            <a:r>
              <a:rPr dirty="0" sz="1450" spc="-10">
                <a:latin typeface="Times New Roman"/>
                <a:cs typeface="Times New Roman"/>
              </a:rPr>
              <a:t>the sea, </a:t>
            </a:r>
            <a:r>
              <a:rPr dirty="0" sz="1450" spc="-5">
                <a:latin typeface="Times New Roman"/>
                <a:cs typeface="Times New Roman"/>
              </a:rPr>
              <a:t>he </a:t>
            </a:r>
            <a:r>
              <a:rPr dirty="0" sz="1450" spc="-10">
                <a:latin typeface="Times New Roman"/>
                <a:cs typeface="Times New Roman"/>
              </a:rPr>
              <a:t>returned himself to the harbour and the little sandy</a:t>
            </a:r>
            <a:r>
              <a:rPr dirty="0" sz="1450" spc="85">
                <a:latin typeface="Times New Roman"/>
                <a:cs typeface="Times New Roman"/>
              </a:rPr>
              <a:t> </a:t>
            </a:r>
            <a:r>
              <a:rPr dirty="0" sz="1450" spc="-10">
                <a:latin typeface="Times New Roman"/>
                <a:cs typeface="Times New Roman"/>
              </a:rPr>
              <a:t>creek.</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The </a:t>
            </a:r>
            <a:r>
              <a:rPr dirty="0" sz="1450" spc="-15">
                <a:latin typeface="Times New Roman"/>
                <a:cs typeface="Times New Roman"/>
              </a:rPr>
              <a:t>skiff </a:t>
            </a:r>
            <a:r>
              <a:rPr dirty="0" sz="1450" spc="-5">
                <a:latin typeface="Times New Roman"/>
                <a:cs typeface="Times New Roman"/>
              </a:rPr>
              <a:t>of </a:t>
            </a:r>
            <a:r>
              <a:rPr dirty="0" sz="1450" spc="-10">
                <a:latin typeface="Times New Roman"/>
                <a:cs typeface="Times New Roman"/>
              </a:rPr>
              <a:t>the Good Hope lay among many others, from which it was easily  distinguished </a:t>
            </a:r>
            <a:r>
              <a:rPr dirty="0" sz="1450" spc="-5">
                <a:latin typeface="Times New Roman"/>
                <a:cs typeface="Times New Roman"/>
              </a:rPr>
              <a:t>by </a:t>
            </a:r>
            <a:r>
              <a:rPr dirty="0" sz="1450" spc="-10">
                <a:latin typeface="Times New Roman"/>
                <a:cs typeface="Times New Roman"/>
              </a:rPr>
              <a:t>its extreme smallness and</a:t>
            </a:r>
            <a:r>
              <a:rPr dirty="0" sz="1450" spc="260">
                <a:latin typeface="Times New Roman"/>
                <a:cs typeface="Times New Roman"/>
              </a:rPr>
              <a:t> </a:t>
            </a:r>
            <a:r>
              <a:rPr dirty="0" sz="1450" spc="-20">
                <a:latin typeface="Times New Roman"/>
                <a:cs typeface="Times New Roman"/>
              </a:rPr>
              <a:t>fragility. </a:t>
            </a:r>
            <a:r>
              <a:rPr dirty="0" sz="1450" spc="-10">
                <a:latin typeface="Times New Roman"/>
                <a:cs typeface="Times New Roman"/>
              </a:rPr>
              <a:t>Indeed, when Dick and</a:t>
            </a:r>
            <a:endParaRPr sz="1450">
              <a:latin typeface="Times New Roman"/>
              <a:cs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12065">
              <a:lnSpc>
                <a:spcPts val="1730"/>
              </a:lnSpc>
              <a:spcBef>
                <a:spcPts val="155"/>
              </a:spcBef>
            </a:pPr>
            <a:r>
              <a:rPr dirty="0" sz="1450" spc="-10">
                <a:latin typeface="Times New Roman"/>
                <a:cs typeface="Times New Roman"/>
              </a:rPr>
              <a:t>his two men had taken their places, and begun to </a:t>
            </a:r>
            <a:r>
              <a:rPr dirty="0" sz="1450" spc="-5">
                <a:latin typeface="Times New Roman"/>
                <a:cs typeface="Times New Roman"/>
              </a:rPr>
              <a:t>put </a:t>
            </a:r>
            <a:r>
              <a:rPr dirty="0" sz="1450" spc="-10">
                <a:latin typeface="Times New Roman"/>
                <a:cs typeface="Times New Roman"/>
              </a:rPr>
              <a:t>forth </a:t>
            </a:r>
            <a:r>
              <a:rPr dirty="0" sz="1450" spc="-5">
                <a:latin typeface="Times New Roman"/>
                <a:cs typeface="Times New Roman"/>
              </a:rPr>
              <a:t>out of </a:t>
            </a:r>
            <a:r>
              <a:rPr dirty="0" sz="1450" spc="-10">
                <a:latin typeface="Times New Roman"/>
                <a:cs typeface="Times New Roman"/>
              </a:rPr>
              <a:t>the creek into  the open </a:t>
            </a:r>
            <a:r>
              <a:rPr dirty="0" sz="1450" spc="-15">
                <a:latin typeface="Times New Roman"/>
                <a:cs typeface="Times New Roman"/>
              </a:rPr>
              <a:t>harbour, </a:t>
            </a:r>
            <a:r>
              <a:rPr dirty="0" sz="1450" spc="-10">
                <a:latin typeface="Times New Roman"/>
                <a:cs typeface="Times New Roman"/>
              </a:rPr>
              <a:t>the little cockle dipped into the swell and staggered under  every gust </a:t>
            </a:r>
            <a:r>
              <a:rPr dirty="0" sz="1450" spc="-5">
                <a:latin typeface="Times New Roman"/>
                <a:cs typeface="Times New Roman"/>
              </a:rPr>
              <a:t>of </a:t>
            </a:r>
            <a:r>
              <a:rPr dirty="0" sz="1450" spc="-10">
                <a:latin typeface="Times New Roman"/>
                <a:cs typeface="Times New Roman"/>
              </a:rPr>
              <a:t>wind, like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point of</a:t>
            </a:r>
            <a:r>
              <a:rPr dirty="0" sz="1450" spc="35">
                <a:latin typeface="Times New Roman"/>
                <a:cs typeface="Times New Roman"/>
              </a:rPr>
              <a:t> </a:t>
            </a:r>
            <a:r>
              <a:rPr dirty="0" sz="1450" spc="-10">
                <a:latin typeface="Times New Roman"/>
                <a:cs typeface="Times New Roman"/>
              </a:rPr>
              <a:t>sinking.</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 Good Hope, as we have said, was anchored far </a:t>
            </a:r>
            <a:r>
              <a:rPr dirty="0" sz="1450" spc="-5">
                <a:latin typeface="Times New Roman"/>
                <a:cs typeface="Times New Roman"/>
              </a:rPr>
              <a:t>out, </a:t>
            </a:r>
            <a:r>
              <a:rPr dirty="0" sz="1450" spc="-10">
                <a:latin typeface="Times New Roman"/>
                <a:cs typeface="Times New Roman"/>
              </a:rPr>
              <a:t>where the swell was  heaviest. No other vessel lay nearer than several cables’ length; those that were  the nearest were themselves entirely deserted; and as the </a:t>
            </a:r>
            <a:r>
              <a:rPr dirty="0" sz="1450" spc="-15">
                <a:latin typeface="Times New Roman"/>
                <a:cs typeface="Times New Roman"/>
              </a:rPr>
              <a:t>skiff </a:t>
            </a:r>
            <a:r>
              <a:rPr dirty="0" sz="1450" spc="-10">
                <a:latin typeface="Times New Roman"/>
                <a:cs typeface="Times New Roman"/>
              </a:rPr>
              <a:t>approached, </a:t>
            </a:r>
            <a:r>
              <a:rPr dirty="0" sz="1450" spc="-5">
                <a:latin typeface="Times New Roman"/>
                <a:cs typeface="Times New Roman"/>
              </a:rPr>
              <a:t>a  </a:t>
            </a:r>
            <a:r>
              <a:rPr dirty="0" sz="1450" spc="-10">
                <a:latin typeface="Times New Roman"/>
                <a:cs typeface="Times New Roman"/>
              </a:rPr>
              <a:t>thick flurry </a:t>
            </a:r>
            <a:r>
              <a:rPr dirty="0" sz="1450" spc="-5">
                <a:latin typeface="Times New Roman"/>
                <a:cs typeface="Times New Roman"/>
              </a:rPr>
              <a:t>of </a:t>
            </a:r>
            <a:r>
              <a:rPr dirty="0" sz="1450" spc="-10">
                <a:latin typeface="Times New Roman"/>
                <a:cs typeface="Times New Roman"/>
              </a:rPr>
              <a:t>snow and </a:t>
            </a:r>
            <a:r>
              <a:rPr dirty="0" sz="1450" spc="-5">
                <a:latin typeface="Times New Roman"/>
                <a:cs typeface="Times New Roman"/>
              </a:rPr>
              <a:t>a </a:t>
            </a:r>
            <a:r>
              <a:rPr dirty="0" sz="1450" spc="-10">
                <a:latin typeface="Times New Roman"/>
                <a:cs typeface="Times New Roman"/>
              </a:rPr>
              <a:t>sudden darkening </a:t>
            </a:r>
            <a:r>
              <a:rPr dirty="0" sz="1450" spc="-5">
                <a:latin typeface="Times New Roman"/>
                <a:cs typeface="Times New Roman"/>
              </a:rPr>
              <a:t>of </a:t>
            </a:r>
            <a:r>
              <a:rPr dirty="0" sz="1450" spc="-10">
                <a:latin typeface="Times New Roman"/>
                <a:cs typeface="Times New Roman"/>
              </a:rPr>
              <a:t>the weather further concealed  the movements </a:t>
            </a:r>
            <a:r>
              <a:rPr dirty="0" sz="1450" spc="-5">
                <a:latin typeface="Times New Roman"/>
                <a:cs typeface="Times New Roman"/>
              </a:rPr>
              <a:t>of </a:t>
            </a:r>
            <a:r>
              <a:rPr dirty="0" sz="1450" spc="-10">
                <a:latin typeface="Times New Roman"/>
                <a:cs typeface="Times New Roman"/>
              </a:rPr>
              <a:t>the outlaws from all possible espial. In </a:t>
            </a:r>
            <a:r>
              <a:rPr dirty="0" sz="1450" spc="-5">
                <a:latin typeface="Times New Roman"/>
                <a:cs typeface="Times New Roman"/>
              </a:rPr>
              <a:t>a </a:t>
            </a:r>
            <a:r>
              <a:rPr dirty="0" sz="1450" spc="-10">
                <a:latin typeface="Times New Roman"/>
                <a:cs typeface="Times New Roman"/>
              </a:rPr>
              <a:t>trice they had  leaped </a:t>
            </a:r>
            <a:r>
              <a:rPr dirty="0" sz="1450" spc="-5">
                <a:latin typeface="Times New Roman"/>
                <a:cs typeface="Times New Roman"/>
              </a:rPr>
              <a:t>upon </a:t>
            </a:r>
            <a:r>
              <a:rPr dirty="0" sz="1450" spc="-10">
                <a:latin typeface="Times New Roman"/>
                <a:cs typeface="Times New Roman"/>
              </a:rPr>
              <a:t>the heaving deck, and the </a:t>
            </a:r>
            <a:r>
              <a:rPr dirty="0" sz="1450" spc="-15">
                <a:latin typeface="Times New Roman"/>
                <a:cs typeface="Times New Roman"/>
              </a:rPr>
              <a:t>skiff </a:t>
            </a:r>
            <a:r>
              <a:rPr dirty="0" sz="1450" spc="-10">
                <a:latin typeface="Times New Roman"/>
                <a:cs typeface="Times New Roman"/>
              </a:rPr>
              <a:t>was dancing at the stern. The  Good Hope was</a:t>
            </a:r>
            <a:r>
              <a:rPr dirty="0" sz="1450">
                <a:latin typeface="Times New Roman"/>
                <a:cs typeface="Times New Roman"/>
              </a:rPr>
              <a:t> </a:t>
            </a:r>
            <a:r>
              <a:rPr dirty="0" sz="1450" spc="-10">
                <a:latin typeface="Times New Roman"/>
                <a:cs typeface="Times New Roman"/>
              </a:rPr>
              <a:t>captured.</a:t>
            </a:r>
            <a:endParaRPr sz="1450">
              <a:latin typeface="Times New Roman"/>
              <a:cs typeface="Times New Roman"/>
            </a:endParaRPr>
          </a:p>
          <a:p>
            <a:pPr algn="just" marL="12700" marR="7620">
              <a:lnSpc>
                <a:spcPts val="1730"/>
              </a:lnSpc>
              <a:spcBef>
                <a:spcPts val="565"/>
              </a:spcBef>
            </a:pPr>
            <a:r>
              <a:rPr dirty="0" sz="1450" spc="-10">
                <a:latin typeface="Times New Roman"/>
                <a:cs typeface="Times New Roman"/>
              </a:rPr>
              <a:t>She was </a:t>
            </a:r>
            <a:r>
              <a:rPr dirty="0" sz="1450" spc="-5">
                <a:latin typeface="Times New Roman"/>
                <a:cs typeface="Times New Roman"/>
              </a:rPr>
              <a:t>a good </a:t>
            </a:r>
            <a:r>
              <a:rPr dirty="0" sz="1450" spc="-10">
                <a:latin typeface="Times New Roman"/>
                <a:cs typeface="Times New Roman"/>
              </a:rPr>
              <a:t>stout boat, decked in the bows and amidships, </a:t>
            </a:r>
            <a:r>
              <a:rPr dirty="0" sz="1450" spc="-5">
                <a:latin typeface="Times New Roman"/>
                <a:cs typeface="Times New Roman"/>
              </a:rPr>
              <a:t>but </a:t>
            </a:r>
            <a:r>
              <a:rPr dirty="0" sz="1450" spc="-10">
                <a:latin typeface="Times New Roman"/>
                <a:cs typeface="Times New Roman"/>
              </a:rPr>
              <a:t>open in the  stern. She carried </a:t>
            </a:r>
            <a:r>
              <a:rPr dirty="0" sz="1450" spc="-5">
                <a:latin typeface="Times New Roman"/>
                <a:cs typeface="Times New Roman"/>
              </a:rPr>
              <a:t>one </a:t>
            </a:r>
            <a:r>
              <a:rPr dirty="0" sz="1450" spc="-10">
                <a:latin typeface="Times New Roman"/>
                <a:cs typeface="Times New Roman"/>
              </a:rPr>
              <a:t>mast, and was rigged between </a:t>
            </a:r>
            <a:r>
              <a:rPr dirty="0" sz="1450" spc="-5">
                <a:latin typeface="Times New Roman"/>
                <a:cs typeface="Times New Roman"/>
              </a:rPr>
              <a:t>a </a:t>
            </a:r>
            <a:r>
              <a:rPr dirty="0" sz="1450" spc="-10">
                <a:latin typeface="Times New Roman"/>
                <a:cs typeface="Times New Roman"/>
              </a:rPr>
              <a:t>felucca and </a:t>
            </a:r>
            <a:r>
              <a:rPr dirty="0" sz="1450" spc="-5">
                <a:latin typeface="Times New Roman"/>
                <a:cs typeface="Times New Roman"/>
              </a:rPr>
              <a:t>a </a:t>
            </a:r>
            <a:r>
              <a:rPr dirty="0" sz="1450" spc="-20">
                <a:latin typeface="Times New Roman"/>
                <a:cs typeface="Times New Roman"/>
              </a:rPr>
              <a:t>lugger. </a:t>
            </a:r>
            <a:r>
              <a:rPr dirty="0" sz="1450" spc="-10">
                <a:latin typeface="Times New Roman"/>
                <a:cs typeface="Times New Roman"/>
              </a:rPr>
              <a:t>It  would seem that Skipper Arblaster had made an excellent venture, for the hold  was full </a:t>
            </a:r>
            <a:r>
              <a:rPr dirty="0" sz="1450" spc="-5">
                <a:latin typeface="Times New Roman"/>
                <a:cs typeface="Times New Roman"/>
              </a:rPr>
              <a:t>of </a:t>
            </a:r>
            <a:r>
              <a:rPr dirty="0" sz="1450" spc="-10">
                <a:latin typeface="Times New Roman"/>
                <a:cs typeface="Times New Roman"/>
              </a:rPr>
              <a:t>pieces </a:t>
            </a:r>
            <a:r>
              <a:rPr dirty="0" sz="1450" spc="-5">
                <a:latin typeface="Times New Roman"/>
                <a:cs typeface="Times New Roman"/>
              </a:rPr>
              <a:t>of </a:t>
            </a:r>
            <a:r>
              <a:rPr dirty="0" sz="1450" spc="-10">
                <a:latin typeface="Times New Roman"/>
                <a:cs typeface="Times New Roman"/>
              </a:rPr>
              <a:t>French wine; and in the little cabin, besides the </a:t>
            </a:r>
            <a:r>
              <a:rPr dirty="0" sz="1450" spc="-30">
                <a:latin typeface="Times New Roman"/>
                <a:cs typeface="Times New Roman"/>
              </a:rPr>
              <a:t>Virgin  </a:t>
            </a:r>
            <a:r>
              <a:rPr dirty="0" sz="1450" spc="-10">
                <a:latin typeface="Times New Roman"/>
                <a:cs typeface="Times New Roman"/>
              </a:rPr>
              <a:t>Mary in the bulkhead which proved the </a:t>
            </a:r>
            <a:r>
              <a:rPr dirty="0" sz="1450" spc="-20">
                <a:latin typeface="Times New Roman"/>
                <a:cs typeface="Times New Roman"/>
              </a:rPr>
              <a:t>captain’s </a:t>
            </a:r>
            <a:r>
              <a:rPr dirty="0" sz="1450" spc="-25">
                <a:latin typeface="Times New Roman"/>
                <a:cs typeface="Times New Roman"/>
              </a:rPr>
              <a:t>piety, </a:t>
            </a:r>
            <a:r>
              <a:rPr dirty="0" sz="1450" spc="-10">
                <a:latin typeface="Times New Roman"/>
                <a:cs typeface="Times New Roman"/>
              </a:rPr>
              <a:t>there were many  lockfast chests and cupboards, which showed him to </a:t>
            </a:r>
            <a:r>
              <a:rPr dirty="0" sz="1450" spc="-5">
                <a:latin typeface="Times New Roman"/>
                <a:cs typeface="Times New Roman"/>
              </a:rPr>
              <a:t>be </a:t>
            </a:r>
            <a:r>
              <a:rPr dirty="0" sz="1450" spc="-10">
                <a:latin typeface="Times New Roman"/>
                <a:cs typeface="Times New Roman"/>
              </a:rPr>
              <a:t>rich and</a:t>
            </a:r>
            <a:r>
              <a:rPr dirty="0" sz="1450" spc="80">
                <a:latin typeface="Times New Roman"/>
                <a:cs typeface="Times New Roman"/>
              </a:rPr>
              <a:t> </a:t>
            </a:r>
            <a:r>
              <a:rPr dirty="0" sz="1450" spc="-10">
                <a:latin typeface="Times New Roman"/>
                <a:cs typeface="Times New Roman"/>
              </a:rPr>
              <a:t>careful.</a:t>
            </a:r>
            <a:endParaRPr sz="1450">
              <a:latin typeface="Times New Roman"/>
              <a:cs typeface="Times New Roman"/>
            </a:endParaRPr>
          </a:p>
          <a:p>
            <a:pPr marL="12700" marR="10160">
              <a:lnSpc>
                <a:spcPts val="1730"/>
              </a:lnSpc>
              <a:spcBef>
                <a:spcPts val="570"/>
              </a:spcBef>
            </a:pPr>
            <a:r>
              <a:rPr dirty="0" sz="1450" spc="-10">
                <a:latin typeface="Times New Roman"/>
                <a:cs typeface="Times New Roman"/>
              </a:rPr>
              <a:t>A </a:t>
            </a:r>
            <a:r>
              <a:rPr dirty="0" sz="1450" spc="-5">
                <a:latin typeface="Times New Roman"/>
                <a:cs typeface="Times New Roman"/>
              </a:rPr>
              <a:t>dog, </a:t>
            </a:r>
            <a:r>
              <a:rPr dirty="0" sz="1450" spc="-10">
                <a:latin typeface="Times New Roman"/>
                <a:cs typeface="Times New Roman"/>
              </a:rPr>
              <a:t>who was the sole occupant </a:t>
            </a:r>
            <a:r>
              <a:rPr dirty="0" sz="1450" spc="-5">
                <a:latin typeface="Times New Roman"/>
                <a:cs typeface="Times New Roman"/>
              </a:rPr>
              <a:t>of </a:t>
            </a:r>
            <a:r>
              <a:rPr dirty="0" sz="1450" spc="-10">
                <a:latin typeface="Times New Roman"/>
                <a:cs typeface="Times New Roman"/>
              </a:rPr>
              <a:t>the vessel, furiously barked and </a:t>
            </a:r>
            <a:r>
              <a:rPr dirty="0" sz="1450" spc="-5">
                <a:latin typeface="Times New Roman"/>
                <a:cs typeface="Times New Roman"/>
              </a:rPr>
              <a:t>bit </a:t>
            </a:r>
            <a:r>
              <a:rPr dirty="0" sz="1450" spc="-10">
                <a:latin typeface="Times New Roman"/>
                <a:cs typeface="Times New Roman"/>
              </a:rPr>
              <a:t>the  heels </a:t>
            </a:r>
            <a:r>
              <a:rPr dirty="0" sz="1450" spc="-5">
                <a:latin typeface="Times New Roman"/>
                <a:cs typeface="Times New Roman"/>
              </a:rPr>
              <a:t>of </a:t>
            </a:r>
            <a:r>
              <a:rPr dirty="0" sz="1450" spc="-10">
                <a:latin typeface="Times New Roman"/>
                <a:cs typeface="Times New Roman"/>
              </a:rPr>
              <a:t>the boarders; </a:t>
            </a:r>
            <a:r>
              <a:rPr dirty="0" sz="1450" spc="-5">
                <a:latin typeface="Times New Roman"/>
                <a:cs typeface="Times New Roman"/>
              </a:rPr>
              <a:t>but he </a:t>
            </a:r>
            <a:r>
              <a:rPr dirty="0" sz="1450" spc="-10">
                <a:latin typeface="Times New Roman"/>
                <a:cs typeface="Times New Roman"/>
              </a:rPr>
              <a:t>was soon kicked into the cabin, and the </a:t>
            </a:r>
            <a:r>
              <a:rPr dirty="0" sz="1450" spc="-5">
                <a:latin typeface="Times New Roman"/>
                <a:cs typeface="Times New Roman"/>
              </a:rPr>
              <a:t>door </a:t>
            </a:r>
            <a:r>
              <a:rPr dirty="0" sz="1450" spc="-10">
                <a:latin typeface="Times New Roman"/>
                <a:cs typeface="Times New Roman"/>
              </a:rPr>
              <a:t>shut  </a:t>
            </a:r>
            <a:r>
              <a:rPr dirty="0" sz="1450" spc="-5">
                <a:latin typeface="Times New Roman"/>
                <a:cs typeface="Times New Roman"/>
              </a:rPr>
              <a:t>upon </a:t>
            </a:r>
            <a:r>
              <a:rPr dirty="0" sz="1450" spc="-10">
                <a:latin typeface="Times New Roman"/>
                <a:cs typeface="Times New Roman"/>
              </a:rPr>
              <a:t>his just resentment. A lamp was lit and fixed in the shrouds to mark the  vessel clearly from the shore; </a:t>
            </a:r>
            <a:r>
              <a:rPr dirty="0" sz="1450" spc="-5">
                <a:latin typeface="Times New Roman"/>
                <a:cs typeface="Times New Roman"/>
              </a:rPr>
              <a:t>one of </a:t>
            </a:r>
            <a:r>
              <a:rPr dirty="0" sz="1450" spc="-10">
                <a:latin typeface="Times New Roman"/>
                <a:cs typeface="Times New Roman"/>
              </a:rPr>
              <a:t>the wine pieces in the hold was broached,  and </a:t>
            </a:r>
            <a:r>
              <a:rPr dirty="0" sz="1450" spc="-5">
                <a:latin typeface="Times New Roman"/>
                <a:cs typeface="Times New Roman"/>
              </a:rPr>
              <a:t>a </a:t>
            </a:r>
            <a:r>
              <a:rPr dirty="0" sz="1450" spc="-10">
                <a:latin typeface="Times New Roman"/>
                <a:cs typeface="Times New Roman"/>
              </a:rPr>
              <a:t>cup </a:t>
            </a:r>
            <a:r>
              <a:rPr dirty="0" sz="1450" spc="-5">
                <a:latin typeface="Times New Roman"/>
                <a:cs typeface="Times New Roman"/>
              </a:rPr>
              <a:t>of </a:t>
            </a:r>
            <a:r>
              <a:rPr dirty="0" sz="1450" spc="-10">
                <a:latin typeface="Times New Roman"/>
                <a:cs typeface="Times New Roman"/>
              </a:rPr>
              <a:t>excellent Gascony emptied to the adventure </a:t>
            </a:r>
            <a:r>
              <a:rPr dirty="0" sz="1450" spc="-5">
                <a:latin typeface="Times New Roman"/>
                <a:cs typeface="Times New Roman"/>
              </a:rPr>
              <a:t>of </a:t>
            </a:r>
            <a:r>
              <a:rPr dirty="0" sz="1450" spc="-10">
                <a:latin typeface="Times New Roman"/>
                <a:cs typeface="Times New Roman"/>
              </a:rPr>
              <a:t>the evening; and  then, while </a:t>
            </a:r>
            <a:r>
              <a:rPr dirty="0" sz="1450" spc="-5">
                <a:latin typeface="Times New Roman"/>
                <a:cs typeface="Times New Roman"/>
              </a:rPr>
              <a:t>one of </a:t>
            </a:r>
            <a:r>
              <a:rPr dirty="0" sz="1450" spc="-10">
                <a:latin typeface="Times New Roman"/>
                <a:cs typeface="Times New Roman"/>
              </a:rPr>
              <a:t>the outlaws began to get ready his bow and arrows and  prepare to hold the ship against all comers, the other hauled in the </a:t>
            </a:r>
            <a:r>
              <a:rPr dirty="0" sz="1450" spc="-15">
                <a:latin typeface="Times New Roman"/>
                <a:cs typeface="Times New Roman"/>
              </a:rPr>
              <a:t>skiff </a:t>
            </a:r>
            <a:r>
              <a:rPr dirty="0" sz="1450" spc="-10">
                <a:latin typeface="Times New Roman"/>
                <a:cs typeface="Times New Roman"/>
              </a:rPr>
              <a:t>and  </a:t>
            </a:r>
            <a:r>
              <a:rPr dirty="0" sz="1450" spc="-5">
                <a:latin typeface="Times New Roman"/>
                <a:cs typeface="Times New Roman"/>
              </a:rPr>
              <a:t>got </a:t>
            </a:r>
            <a:r>
              <a:rPr dirty="0" sz="1450" spc="-10">
                <a:latin typeface="Times New Roman"/>
                <a:cs typeface="Times New Roman"/>
              </a:rPr>
              <a:t>overboard, where </a:t>
            </a:r>
            <a:r>
              <a:rPr dirty="0" sz="1450" spc="-5">
                <a:latin typeface="Times New Roman"/>
                <a:cs typeface="Times New Roman"/>
              </a:rPr>
              <a:t>he </a:t>
            </a:r>
            <a:r>
              <a:rPr dirty="0" sz="1450" spc="-10">
                <a:latin typeface="Times New Roman"/>
                <a:cs typeface="Times New Roman"/>
              </a:rPr>
              <a:t>held </a:t>
            </a:r>
            <a:r>
              <a:rPr dirty="0" sz="1450" spc="-5">
                <a:latin typeface="Times New Roman"/>
                <a:cs typeface="Times New Roman"/>
              </a:rPr>
              <a:t>on, </a:t>
            </a:r>
            <a:r>
              <a:rPr dirty="0" sz="1450" spc="-10">
                <a:latin typeface="Times New Roman"/>
                <a:cs typeface="Times New Roman"/>
              </a:rPr>
              <a:t>waiting for</a:t>
            </a:r>
            <a:r>
              <a:rPr dirty="0" sz="1450" spc="1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marL="12700" marR="7620">
              <a:lnSpc>
                <a:spcPts val="1730"/>
              </a:lnSpc>
              <a:spcBef>
                <a:spcPts val="560"/>
              </a:spcBef>
            </a:pPr>
            <a:r>
              <a:rPr dirty="0" sz="1450" spc="-30">
                <a:latin typeface="Times New Roman"/>
                <a:cs typeface="Times New Roman"/>
              </a:rPr>
              <a:t>“Well, </a:t>
            </a:r>
            <a:r>
              <a:rPr dirty="0" sz="1450" spc="-10">
                <a:latin typeface="Times New Roman"/>
                <a:cs typeface="Times New Roman"/>
              </a:rPr>
              <a:t>Jack, keep me </a:t>
            </a:r>
            <a:r>
              <a:rPr dirty="0" sz="1450" spc="-5">
                <a:latin typeface="Times New Roman"/>
                <a:cs typeface="Times New Roman"/>
              </a:rPr>
              <a:t>a good </a:t>
            </a:r>
            <a:r>
              <a:rPr dirty="0" sz="1450" spc="-10">
                <a:latin typeface="Times New Roman"/>
                <a:cs typeface="Times New Roman"/>
              </a:rPr>
              <a:t>watch,” said the </a:t>
            </a:r>
            <a:r>
              <a:rPr dirty="0" sz="1450" spc="-5">
                <a:latin typeface="Times New Roman"/>
                <a:cs typeface="Times New Roman"/>
              </a:rPr>
              <a:t>young </a:t>
            </a:r>
            <a:r>
              <a:rPr dirty="0" sz="1450" spc="-15">
                <a:latin typeface="Times New Roman"/>
                <a:cs typeface="Times New Roman"/>
              </a:rPr>
              <a:t>commander, </a:t>
            </a:r>
            <a:r>
              <a:rPr dirty="0" sz="1450" spc="-10">
                <a:latin typeface="Times New Roman"/>
                <a:cs typeface="Times New Roman"/>
              </a:rPr>
              <a:t>preparing to  follow his subordinate. </a:t>
            </a:r>
            <a:r>
              <a:rPr dirty="0" sz="1450" spc="-60">
                <a:latin typeface="Times New Roman"/>
                <a:cs typeface="Times New Roman"/>
              </a:rPr>
              <a:t>“Ye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right</a:t>
            </a:r>
            <a:r>
              <a:rPr dirty="0" sz="1450" spc="70">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5080">
              <a:lnSpc>
                <a:spcPts val="1730"/>
              </a:lnSpc>
              <a:spcBef>
                <a:spcPts val="575"/>
              </a:spcBef>
            </a:pPr>
            <a:r>
              <a:rPr dirty="0" sz="1450" spc="-25">
                <a:latin typeface="Times New Roman"/>
                <a:cs typeface="Times New Roman"/>
              </a:rPr>
              <a:t>“Why,” </a:t>
            </a:r>
            <a:r>
              <a:rPr dirty="0" sz="1450" spc="-10">
                <a:latin typeface="Times New Roman"/>
                <a:cs typeface="Times New Roman"/>
              </a:rPr>
              <a:t>returned Jack, “I shall </a:t>
            </a:r>
            <a:r>
              <a:rPr dirty="0" sz="1450" spc="-5">
                <a:latin typeface="Times New Roman"/>
                <a:cs typeface="Times New Roman"/>
              </a:rPr>
              <a:t>do </a:t>
            </a:r>
            <a:r>
              <a:rPr dirty="0" sz="1450" spc="-10">
                <a:latin typeface="Times New Roman"/>
                <a:cs typeface="Times New Roman"/>
              </a:rPr>
              <a:t>excellent well indeed, so long as we lie here;  </a:t>
            </a:r>
            <a:r>
              <a:rPr dirty="0" sz="1450" spc="-5">
                <a:latin typeface="Times New Roman"/>
                <a:cs typeface="Times New Roman"/>
              </a:rPr>
              <a:t>but </a:t>
            </a:r>
            <a:r>
              <a:rPr dirty="0" sz="1450" spc="-10">
                <a:latin typeface="Times New Roman"/>
                <a:cs typeface="Times New Roman"/>
              </a:rPr>
              <a:t>once we </a:t>
            </a:r>
            <a:r>
              <a:rPr dirty="0" sz="1450" spc="-5">
                <a:latin typeface="Times New Roman"/>
                <a:cs typeface="Times New Roman"/>
              </a:rPr>
              <a:t>put </a:t>
            </a:r>
            <a:r>
              <a:rPr dirty="0" sz="1450" spc="-10">
                <a:latin typeface="Times New Roman"/>
                <a:cs typeface="Times New Roman"/>
              </a:rPr>
              <a:t>the nose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poor </a:t>
            </a:r>
            <a:r>
              <a:rPr dirty="0" sz="1450" spc="-10">
                <a:latin typeface="Times New Roman"/>
                <a:cs typeface="Times New Roman"/>
              </a:rPr>
              <a:t>ship outside the harbour—See, there she  trembles! </a:t>
            </a:r>
            <a:r>
              <a:rPr dirty="0" sz="1450" spc="-35">
                <a:latin typeface="Times New Roman"/>
                <a:cs typeface="Times New Roman"/>
              </a:rPr>
              <a:t>Nay, </a:t>
            </a:r>
            <a:r>
              <a:rPr dirty="0" sz="1450" spc="-10">
                <a:latin typeface="Times New Roman"/>
                <a:cs typeface="Times New Roman"/>
              </a:rPr>
              <a:t>the </a:t>
            </a:r>
            <a:r>
              <a:rPr dirty="0" sz="1450" spc="-5">
                <a:latin typeface="Times New Roman"/>
                <a:cs typeface="Times New Roman"/>
              </a:rPr>
              <a:t>poor </a:t>
            </a:r>
            <a:r>
              <a:rPr dirty="0" sz="1450" spc="-10">
                <a:latin typeface="Times New Roman"/>
                <a:cs typeface="Times New Roman"/>
              </a:rPr>
              <a:t>shrew heard the words, and the heart misgave her in  her oak-tree ribs. But </a:t>
            </a:r>
            <a:r>
              <a:rPr dirty="0" sz="1450" spc="-5">
                <a:latin typeface="Times New Roman"/>
                <a:cs typeface="Times New Roman"/>
              </a:rPr>
              <a:t>look, </a:t>
            </a:r>
            <a:r>
              <a:rPr dirty="0" sz="1450" spc="-10">
                <a:latin typeface="Times New Roman"/>
                <a:cs typeface="Times New Roman"/>
              </a:rPr>
              <a:t>Master Dick! how black the weather</a:t>
            </a:r>
            <a:r>
              <a:rPr dirty="0" sz="1450" spc="80">
                <a:latin typeface="Times New Roman"/>
                <a:cs typeface="Times New Roman"/>
              </a:rPr>
              <a:t> </a:t>
            </a:r>
            <a:r>
              <a:rPr dirty="0" sz="1450" spc="-10">
                <a:latin typeface="Times New Roman"/>
                <a:cs typeface="Times New Roman"/>
              </a:rPr>
              <a:t>gathers!”</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The darkness ahead was, indeed, astonishing. Great billows heaved </a:t>
            </a:r>
            <a:r>
              <a:rPr dirty="0" sz="1450" spc="-5">
                <a:latin typeface="Times New Roman"/>
                <a:cs typeface="Times New Roman"/>
              </a:rPr>
              <a:t>up out of  </a:t>
            </a:r>
            <a:r>
              <a:rPr dirty="0" sz="1450" spc="-10">
                <a:latin typeface="Times New Roman"/>
                <a:cs typeface="Times New Roman"/>
              </a:rPr>
              <a:t>the blackness, </a:t>
            </a:r>
            <a:r>
              <a:rPr dirty="0" sz="1450" spc="-5">
                <a:latin typeface="Times New Roman"/>
                <a:cs typeface="Times New Roman"/>
              </a:rPr>
              <a:t>one </a:t>
            </a:r>
            <a:r>
              <a:rPr dirty="0" sz="1450" spc="-10">
                <a:latin typeface="Times New Roman"/>
                <a:cs typeface="Times New Roman"/>
              </a:rPr>
              <a:t>after another; and </a:t>
            </a:r>
            <a:r>
              <a:rPr dirty="0" sz="1450" spc="-5">
                <a:latin typeface="Times New Roman"/>
                <a:cs typeface="Times New Roman"/>
              </a:rPr>
              <a:t>one </a:t>
            </a:r>
            <a:r>
              <a:rPr dirty="0" sz="1450" spc="-10">
                <a:latin typeface="Times New Roman"/>
                <a:cs typeface="Times New Roman"/>
              </a:rPr>
              <a:t>after another the Good Hope  buoyantly climbed, and giddily plunged </a:t>
            </a:r>
            <a:r>
              <a:rPr dirty="0" sz="1450" spc="-5">
                <a:latin typeface="Times New Roman"/>
                <a:cs typeface="Times New Roman"/>
              </a:rPr>
              <a:t>upon </a:t>
            </a:r>
            <a:r>
              <a:rPr dirty="0" sz="1450" spc="-10">
                <a:latin typeface="Times New Roman"/>
                <a:cs typeface="Times New Roman"/>
              </a:rPr>
              <a:t>the further side. A thin sprinkle  </a:t>
            </a:r>
            <a:r>
              <a:rPr dirty="0" sz="1450" spc="-5">
                <a:latin typeface="Times New Roman"/>
                <a:cs typeface="Times New Roman"/>
              </a:rPr>
              <a:t>of </a:t>
            </a:r>
            <a:r>
              <a:rPr dirty="0" sz="1450" spc="-10">
                <a:latin typeface="Times New Roman"/>
                <a:cs typeface="Times New Roman"/>
              </a:rPr>
              <a:t>snow and thin flakes </a:t>
            </a:r>
            <a:r>
              <a:rPr dirty="0" sz="1450" spc="-5">
                <a:latin typeface="Times New Roman"/>
                <a:cs typeface="Times New Roman"/>
              </a:rPr>
              <a:t>of </a:t>
            </a:r>
            <a:r>
              <a:rPr dirty="0" sz="1450" spc="-10">
                <a:latin typeface="Times New Roman"/>
                <a:cs typeface="Times New Roman"/>
              </a:rPr>
              <a:t>foam came flying, and powdered the deck; and the  wind harped dismally among the</a:t>
            </a:r>
            <a:r>
              <a:rPr dirty="0" sz="1450" spc="15">
                <a:latin typeface="Times New Roman"/>
                <a:cs typeface="Times New Roman"/>
              </a:rPr>
              <a:t> </a:t>
            </a:r>
            <a:r>
              <a:rPr dirty="0" sz="1450" spc="-10">
                <a:latin typeface="Times New Roman"/>
                <a:cs typeface="Times New Roman"/>
              </a:rPr>
              <a:t>rigging.</a:t>
            </a:r>
            <a:endParaRPr sz="1450">
              <a:latin typeface="Times New Roman"/>
              <a:cs typeface="Times New Roman"/>
            </a:endParaRPr>
          </a:p>
          <a:p>
            <a:pPr algn="just" marL="12700" marR="6350">
              <a:lnSpc>
                <a:spcPts val="1730"/>
              </a:lnSpc>
              <a:spcBef>
                <a:spcPts val="570"/>
              </a:spcBef>
            </a:pPr>
            <a:r>
              <a:rPr dirty="0" sz="1450" spc="-10">
                <a:latin typeface="Times New Roman"/>
                <a:cs typeface="Times New Roman"/>
              </a:rPr>
              <a:t>“In sooth, it looketh </a:t>
            </a:r>
            <a:r>
              <a:rPr dirty="0" sz="1450" spc="-20">
                <a:latin typeface="Times New Roman"/>
                <a:cs typeface="Times New Roman"/>
              </a:rPr>
              <a:t>evilly,” </a:t>
            </a:r>
            <a:r>
              <a:rPr dirty="0" sz="1450" spc="-10">
                <a:latin typeface="Times New Roman"/>
                <a:cs typeface="Times New Roman"/>
              </a:rPr>
              <a:t>said Dick. “But what cheer! </a:t>
            </a:r>
            <a:r>
              <a:rPr dirty="0" sz="1450" spc="-20">
                <a:latin typeface="Times New Roman"/>
                <a:cs typeface="Times New Roman"/>
              </a:rPr>
              <a:t>’Tis </a:t>
            </a:r>
            <a:r>
              <a:rPr dirty="0" sz="1450" spc="-5">
                <a:latin typeface="Times New Roman"/>
                <a:cs typeface="Times New Roman"/>
              </a:rPr>
              <a:t>but a </a:t>
            </a:r>
            <a:r>
              <a:rPr dirty="0" sz="1450" spc="-10">
                <a:latin typeface="Times New Roman"/>
                <a:cs typeface="Times New Roman"/>
              </a:rPr>
              <a:t>squall, and  presently it will blow </a:t>
            </a:r>
            <a:r>
              <a:rPr dirty="0" sz="1450" spc="-20">
                <a:latin typeface="Times New Roman"/>
                <a:cs typeface="Times New Roman"/>
              </a:rPr>
              <a:t>over.” </a:t>
            </a:r>
            <a:r>
              <a:rPr dirty="0" sz="1450" spc="-10">
                <a:latin typeface="Times New Roman"/>
                <a:cs typeface="Times New Roman"/>
              </a:rPr>
              <a:t>But, in spite </a:t>
            </a:r>
            <a:r>
              <a:rPr dirty="0" sz="1450" spc="-5">
                <a:latin typeface="Times New Roman"/>
                <a:cs typeface="Times New Roman"/>
              </a:rPr>
              <a:t>of </a:t>
            </a:r>
            <a:r>
              <a:rPr dirty="0" sz="1450" spc="-10">
                <a:latin typeface="Times New Roman"/>
                <a:cs typeface="Times New Roman"/>
              </a:rPr>
              <a:t>his words, </a:t>
            </a:r>
            <a:r>
              <a:rPr dirty="0" sz="1450" spc="-5">
                <a:latin typeface="Times New Roman"/>
                <a:cs typeface="Times New Roman"/>
              </a:rPr>
              <a:t>he </a:t>
            </a:r>
            <a:r>
              <a:rPr dirty="0" sz="1450" spc="-10">
                <a:latin typeface="Times New Roman"/>
                <a:cs typeface="Times New Roman"/>
              </a:rPr>
              <a:t>was depressingly  </a:t>
            </a:r>
            <a:r>
              <a:rPr dirty="0" sz="1450" spc="-15">
                <a:latin typeface="Times New Roman"/>
                <a:cs typeface="Times New Roman"/>
              </a:rPr>
              <a:t>affected </a:t>
            </a:r>
            <a:r>
              <a:rPr dirty="0" sz="1450" spc="-5">
                <a:latin typeface="Times New Roman"/>
                <a:cs typeface="Times New Roman"/>
              </a:rPr>
              <a:t>by </a:t>
            </a:r>
            <a:r>
              <a:rPr dirty="0" sz="1450" spc="-10">
                <a:latin typeface="Times New Roman"/>
                <a:cs typeface="Times New Roman"/>
              </a:rPr>
              <a:t>the bleak disorder </a:t>
            </a:r>
            <a:r>
              <a:rPr dirty="0" sz="1450" spc="-5">
                <a:latin typeface="Times New Roman"/>
                <a:cs typeface="Times New Roman"/>
              </a:rPr>
              <a:t>of </a:t>
            </a:r>
            <a:r>
              <a:rPr dirty="0" sz="1450" spc="-10">
                <a:latin typeface="Times New Roman"/>
                <a:cs typeface="Times New Roman"/>
              </a:rPr>
              <a:t>the sky and the wailing and fluting </a:t>
            </a:r>
            <a:r>
              <a:rPr dirty="0" sz="1450" spc="-5">
                <a:latin typeface="Times New Roman"/>
                <a:cs typeface="Times New Roman"/>
              </a:rPr>
              <a:t>of </a:t>
            </a:r>
            <a:r>
              <a:rPr dirty="0" sz="1450" spc="-10">
                <a:latin typeface="Times New Roman"/>
                <a:cs typeface="Times New Roman"/>
              </a:rPr>
              <a:t>the  wind; and as </a:t>
            </a:r>
            <a:r>
              <a:rPr dirty="0" sz="1450" spc="-5">
                <a:latin typeface="Times New Roman"/>
                <a:cs typeface="Times New Roman"/>
              </a:rPr>
              <a:t>he got </a:t>
            </a:r>
            <a:r>
              <a:rPr dirty="0" sz="1450" spc="-10">
                <a:latin typeface="Times New Roman"/>
                <a:cs typeface="Times New Roman"/>
              </a:rPr>
              <a:t>over the side </a:t>
            </a:r>
            <a:r>
              <a:rPr dirty="0" sz="1450" spc="-5">
                <a:latin typeface="Times New Roman"/>
                <a:cs typeface="Times New Roman"/>
              </a:rPr>
              <a:t>of </a:t>
            </a:r>
            <a:r>
              <a:rPr dirty="0" sz="1450" spc="-10">
                <a:latin typeface="Times New Roman"/>
                <a:cs typeface="Times New Roman"/>
              </a:rPr>
              <a:t>the Good Hope and made once more for  the landing-creek with the best speed </a:t>
            </a:r>
            <a:r>
              <a:rPr dirty="0" sz="1450" spc="-5">
                <a:latin typeface="Times New Roman"/>
                <a:cs typeface="Times New Roman"/>
              </a:rPr>
              <a:t>of </a:t>
            </a:r>
            <a:r>
              <a:rPr dirty="0" sz="1450" spc="-10">
                <a:latin typeface="Times New Roman"/>
                <a:cs typeface="Times New Roman"/>
              </a:rPr>
              <a:t>oars, </a:t>
            </a:r>
            <a:r>
              <a:rPr dirty="0" sz="1450" spc="-5">
                <a:latin typeface="Times New Roman"/>
                <a:cs typeface="Times New Roman"/>
              </a:rPr>
              <a:t>he </a:t>
            </a:r>
            <a:r>
              <a:rPr dirty="0" sz="1450" spc="-10">
                <a:latin typeface="Times New Roman"/>
                <a:cs typeface="Times New Roman"/>
              </a:rPr>
              <a:t>crossed himself </a:t>
            </a:r>
            <a:r>
              <a:rPr dirty="0" sz="1450" spc="-20">
                <a:latin typeface="Times New Roman"/>
                <a:cs typeface="Times New Roman"/>
              </a:rPr>
              <a:t>devoutly,</a:t>
            </a:r>
            <a:r>
              <a:rPr dirty="0" sz="1450" spc="3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075" cy="931862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recommended to Heaven the lives </a:t>
            </a:r>
            <a:r>
              <a:rPr dirty="0" sz="1450" spc="-5">
                <a:latin typeface="Times New Roman"/>
                <a:cs typeface="Times New Roman"/>
              </a:rPr>
              <a:t>of </a:t>
            </a:r>
            <a:r>
              <a:rPr dirty="0" sz="1450" spc="-10">
                <a:latin typeface="Times New Roman"/>
                <a:cs typeface="Times New Roman"/>
              </a:rPr>
              <a:t>all who should adventure </a:t>
            </a:r>
            <a:r>
              <a:rPr dirty="0" sz="1450" spc="-5">
                <a:latin typeface="Times New Roman"/>
                <a:cs typeface="Times New Roman"/>
              </a:rPr>
              <a:t>on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sea.</a:t>
            </a:r>
            <a:endParaRPr sz="1450">
              <a:latin typeface="Times New Roman"/>
              <a:cs typeface="Times New Roman"/>
            </a:endParaRPr>
          </a:p>
          <a:p>
            <a:pPr algn="just" marL="12700" marR="12700">
              <a:lnSpc>
                <a:spcPts val="1730"/>
              </a:lnSpc>
              <a:spcBef>
                <a:spcPts val="630"/>
              </a:spcBef>
            </a:pPr>
            <a:r>
              <a:rPr dirty="0" sz="1450" spc="-10">
                <a:latin typeface="Times New Roman"/>
                <a:cs typeface="Times New Roman"/>
              </a:rPr>
              <a:t>At the landing-creek there had already gathered about </a:t>
            </a:r>
            <a:r>
              <a:rPr dirty="0" sz="1450" spc="-5">
                <a:latin typeface="Times New Roman"/>
                <a:cs typeface="Times New Roman"/>
              </a:rPr>
              <a:t>a </a:t>
            </a:r>
            <a:r>
              <a:rPr dirty="0" sz="1450" spc="-10">
                <a:latin typeface="Times New Roman"/>
                <a:cs typeface="Times New Roman"/>
              </a:rPr>
              <a:t>dozen </a:t>
            </a:r>
            <a:r>
              <a:rPr dirty="0" sz="1450" spc="-5">
                <a:latin typeface="Times New Roman"/>
                <a:cs typeface="Times New Roman"/>
              </a:rPr>
              <a:t>of </a:t>
            </a:r>
            <a:r>
              <a:rPr dirty="0" sz="1450" spc="-10">
                <a:latin typeface="Times New Roman"/>
                <a:cs typeface="Times New Roman"/>
              </a:rPr>
              <a:t>the outlaws.  </a:t>
            </a:r>
            <a:r>
              <a:rPr dirty="0" sz="1450" spc="-60">
                <a:latin typeface="Times New Roman"/>
                <a:cs typeface="Times New Roman"/>
              </a:rPr>
              <a:t>To </a:t>
            </a:r>
            <a:r>
              <a:rPr dirty="0" sz="1450" spc="-10">
                <a:latin typeface="Times New Roman"/>
                <a:cs typeface="Times New Roman"/>
              </a:rPr>
              <a:t>these the </a:t>
            </a:r>
            <a:r>
              <a:rPr dirty="0" sz="1450" spc="-15">
                <a:latin typeface="Times New Roman"/>
                <a:cs typeface="Times New Roman"/>
              </a:rPr>
              <a:t>skiff </a:t>
            </a:r>
            <a:r>
              <a:rPr dirty="0" sz="1450" spc="-10">
                <a:latin typeface="Times New Roman"/>
                <a:cs typeface="Times New Roman"/>
              </a:rPr>
              <a:t>was left, and they were bidden embark without</a:t>
            </a:r>
            <a:r>
              <a:rPr dirty="0" sz="1450" spc="145">
                <a:latin typeface="Times New Roman"/>
                <a:cs typeface="Times New Roman"/>
              </a:rPr>
              <a:t> </a:t>
            </a:r>
            <a:r>
              <a:rPr dirty="0" sz="1450" spc="-25">
                <a:latin typeface="Times New Roman"/>
                <a:cs typeface="Times New Roman"/>
              </a:rPr>
              <a:t>delay.</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A little further </a:t>
            </a:r>
            <a:r>
              <a:rPr dirty="0" sz="1450" spc="-5">
                <a:latin typeface="Times New Roman"/>
                <a:cs typeface="Times New Roman"/>
              </a:rPr>
              <a:t>up </a:t>
            </a:r>
            <a:r>
              <a:rPr dirty="0" sz="1450" spc="-10">
                <a:latin typeface="Times New Roman"/>
                <a:cs typeface="Times New Roman"/>
              </a:rPr>
              <a:t>the beach Dick found Lord Foxham hurrying in quest </a:t>
            </a:r>
            <a:r>
              <a:rPr dirty="0" sz="1450" spc="-5">
                <a:latin typeface="Times New Roman"/>
                <a:cs typeface="Times New Roman"/>
              </a:rPr>
              <a:t>of  </a:t>
            </a:r>
            <a:r>
              <a:rPr dirty="0" sz="1450" spc="-10">
                <a:latin typeface="Times New Roman"/>
                <a:cs typeface="Times New Roman"/>
              </a:rPr>
              <a:t>him, his face concealed with </a:t>
            </a:r>
            <a:r>
              <a:rPr dirty="0" sz="1450" spc="-5">
                <a:latin typeface="Times New Roman"/>
                <a:cs typeface="Times New Roman"/>
              </a:rPr>
              <a:t>a </a:t>
            </a:r>
            <a:r>
              <a:rPr dirty="0" sz="1450" spc="-10">
                <a:latin typeface="Times New Roman"/>
                <a:cs typeface="Times New Roman"/>
              </a:rPr>
              <a:t>dark </a:t>
            </a:r>
            <a:r>
              <a:rPr dirty="0" sz="1450" spc="-5">
                <a:latin typeface="Times New Roman"/>
                <a:cs typeface="Times New Roman"/>
              </a:rPr>
              <a:t>hood, </a:t>
            </a:r>
            <a:r>
              <a:rPr dirty="0" sz="1450" spc="-10">
                <a:latin typeface="Times New Roman"/>
                <a:cs typeface="Times New Roman"/>
              </a:rPr>
              <a:t>and his bright armour covered </a:t>
            </a:r>
            <a:r>
              <a:rPr dirty="0" sz="1450" spc="-5">
                <a:latin typeface="Times New Roman"/>
                <a:cs typeface="Times New Roman"/>
              </a:rPr>
              <a:t>by a  </a:t>
            </a:r>
            <a:r>
              <a:rPr dirty="0" sz="1450" spc="-10">
                <a:latin typeface="Times New Roman"/>
                <a:cs typeface="Times New Roman"/>
              </a:rPr>
              <a:t>long russet mantle </a:t>
            </a:r>
            <a:r>
              <a:rPr dirty="0" sz="1450" spc="-5">
                <a:latin typeface="Times New Roman"/>
                <a:cs typeface="Times New Roman"/>
              </a:rPr>
              <a:t>of a poor</a:t>
            </a:r>
            <a:r>
              <a:rPr dirty="0" sz="1450" spc="5">
                <a:latin typeface="Times New Roman"/>
                <a:cs typeface="Times New Roman"/>
              </a:rPr>
              <a:t> </a:t>
            </a:r>
            <a:r>
              <a:rPr dirty="0" sz="1450" spc="-10">
                <a:latin typeface="Times New Roman"/>
                <a:cs typeface="Times New Roman"/>
              </a:rPr>
              <a:t>appearance.</a:t>
            </a:r>
            <a:endParaRPr sz="1450">
              <a:latin typeface="Times New Roman"/>
              <a:cs typeface="Times New Roman"/>
            </a:endParaRPr>
          </a:p>
          <a:p>
            <a:pPr algn="just" marL="12700">
              <a:lnSpc>
                <a:spcPct val="100000"/>
              </a:lnSpc>
              <a:spcBef>
                <a:spcPts val="505"/>
              </a:spcBef>
            </a:pPr>
            <a:r>
              <a:rPr dirty="0" sz="1450" spc="-35">
                <a:latin typeface="Times New Roman"/>
                <a:cs typeface="Times New Roman"/>
              </a:rPr>
              <a:t>“Young </a:t>
            </a:r>
            <a:r>
              <a:rPr dirty="0" sz="1450" spc="-10">
                <a:latin typeface="Times New Roman"/>
                <a:cs typeface="Times New Roman"/>
              </a:rPr>
              <a:t>Shelton,” </a:t>
            </a:r>
            <a:r>
              <a:rPr dirty="0" sz="1450" spc="-5">
                <a:latin typeface="Times New Roman"/>
                <a:cs typeface="Times New Roman"/>
              </a:rPr>
              <a:t>he </a:t>
            </a:r>
            <a:r>
              <a:rPr dirty="0" sz="1450" spc="-10">
                <a:latin typeface="Times New Roman"/>
                <a:cs typeface="Times New Roman"/>
              </a:rPr>
              <a:t>said, “are </a:t>
            </a:r>
            <a:r>
              <a:rPr dirty="0" sz="1450" spc="-5">
                <a:latin typeface="Times New Roman"/>
                <a:cs typeface="Times New Roman"/>
              </a:rPr>
              <a:t>ye </a:t>
            </a:r>
            <a:r>
              <a:rPr dirty="0" sz="1450" spc="-10">
                <a:latin typeface="Times New Roman"/>
                <a:cs typeface="Times New Roman"/>
              </a:rPr>
              <a:t>for sea, then,</a:t>
            </a:r>
            <a:r>
              <a:rPr dirty="0" sz="1450" spc="60">
                <a:latin typeface="Times New Roman"/>
                <a:cs typeface="Times New Roman"/>
              </a:rPr>
              <a:t> </a:t>
            </a:r>
            <a:r>
              <a:rPr dirty="0" sz="1450" spc="-10">
                <a:latin typeface="Times New Roman"/>
                <a:cs typeface="Times New Roman"/>
              </a:rPr>
              <a:t>truly?”</a:t>
            </a:r>
            <a:endParaRPr sz="1450">
              <a:latin typeface="Times New Roman"/>
              <a:cs typeface="Times New Roman"/>
            </a:endParaRPr>
          </a:p>
          <a:p>
            <a:pPr algn="just" marL="12700" marR="5715">
              <a:lnSpc>
                <a:spcPts val="1730"/>
              </a:lnSpc>
              <a:spcBef>
                <a:spcPts val="630"/>
              </a:spcBef>
            </a:pPr>
            <a:r>
              <a:rPr dirty="0" sz="1450" spc="-10">
                <a:latin typeface="Times New Roman"/>
                <a:cs typeface="Times New Roman"/>
              </a:rPr>
              <a:t>“My lord,” replied Richard, “they lie about the house with horsemen; it may  </a:t>
            </a:r>
            <a:r>
              <a:rPr dirty="0" sz="1450" spc="-5">
                <a:latin typeface="Times New Roman"/>
                <a:cs typeface="Times New Roman"/>
              </a:rPr>
              <a:t>not be </a:t>
            </a:r>
            <a:r>
              <a:rPr dirty="0" sz="1450" spc="-10">
                <a:latin typeface="Times New Roman"/>
                <a:cs typeface="Times New Roman"/>
              </a:rPr>
              <a:t>reached from the land side without alarum; and Sir Daniel once  advertised </a:t>
            </a:r>
            <a:r>
              <a:rPr dirty="0" sz="1450" spc="-5">
                <a:latin typeface="Times New Roman"/>
                <a:cs typeface="Times New Roman"/>
              </a:rPr>
              <a:t>of our </a:t>
            </a:r>
            <a:r>
              <a:rPr dirty="0" sz="1450" spc="-10">
                <a:latin typeface="Times New Roman"/>
                <a:cs typeface="Times New Roman"/>
              </a:rPr>
              <a:t>adventure, we can </a:t>
            </a:r>
            <a:r>
              <a:rPr dirty="0" sz="1450" spc="-5">
                <a:latin typeface="Times New Roman"/>
                <a:cs typeface="Times New Roman"/>
              </a:rPr>
              <a:t>no </a:t>
            </a:r>
            <a:r>
              <a:rPr dirty="0" sz="1450" spc="-10">
                <a:latin typeface="Times New Roman"/>
                <a:cs typeface="Times New Roman"/>
              </a:rPr>
              <a:t>more carry it to </a:t>
            </a:r>
            <a:r>
              <a:rPr dirty="0" sz="1450" spc="-5">
                <a:latin typeface="Times New Roman"/>
                <a:cs typeface="Times New Roman"/>
              </a:rPr>
              <a:t>a good </a:t>
            </a:r>
            <a:r>
              <a:rPr dirty="0" sz="1450" spc="-10">
                <a:latin typeface="Times New Roman"/>
                <a:cs typeface="Times New Roman"/>
              </a:rPr>
              <a:t>end than,  saving </a:t>
            </a:r>
            <a:r>
              <a:rPr dirty="0" sz="1450" spc="-5">
                <a:latin typeface="Times New Roman"/>
                <a:cs typeface="Times New Roman"/>
              </a:rPr>
              <a:t>your </a:t>
            </a:r>
            <a:r>
              <a:rPr dirty="0" sz="1450" spc="-10">
                <a:latin typeface="Times New Roman"/>
                <a:cs typeface="Times New Roman"/>
              </a:rPr>
              <a:t>presence, we could ride </a:t>
            </a:r>
            <a:r>
              <a:rPr dirty="0" sz="1450" spc="-5">
                <a:latin typeface="Times New Roman"/>
                <a:cs typeface="Times New Roman"/>
              </a:rPr>
              <a:t>upon </a:t>
            </a:r>
            <a:r>
              <a:rPr dirty="0" sz="1450" spc="-10">
                <a:latin typeface="Times New Roman"/>
                <a:cs typeface="Times New Roman"/>
              </a:rPr>
              <a:t>the wind. </a:t>
            </a:r>
            <a:r>
              <a:rPr dirty="0" sz="1450" spc="-35">
                <a:latin typeface="Times New Roman"/>
                <a:cs typeface="Times New Roman"/>
              </a:rPr>
              <a:t>Now, </a:t>
            </a:r>
            <a:r>
              <a:rPr dirty="0" sz="1450" spc="-10">
                <a:latin typeface="Times New Roman"/>
                <a:cs typeface="Times New Roman"/>
              </a:rPr>
              <a:t>in going round </a:t>
            </a:r>
            <a:r>
              <a:rPr dirty="0" sz="1450" spc="-5">
                <a:latin typeface="Times New Roman"/>
                <a:cs typeface="Times New Roman"/>
              </a:rPr>
              <a:t>by  </a:t>
            </a:r>
            <a:r>
              <a:rPr dirty="0" sz="1450" spc="-10">
                <a:latin typeface="Times New Roman"/>
                <a:cs typeface="Times New Roman"/>
              </a:rPr>
              <a:t>sea, we </a:t>
            </a:r>
            <a:r>
              <a:rPr dirty="0" sz="1450" spc="-5">
                <a:latin typeface="Times New Roman"/>
                <a:cs typeface="Times New Roman"/>
              </a:rPr>
              <a:t>do </a:t>
            </a:r>
            <a:r>
              <a:rPr dirty="0" sz="1450" spc="-10">
                <a:latin typeface="Times New Roman"/>
                <a:cs typeface="Times New Roman"/>
              </a:rPr>
              <a:t>run some peril </a:t>
            </a:r>
            <a:r>
              <a:rPr dirty="0" sz="1450" spc="-5">
                <a:latin typeface="Times New Roman"/>
                <a:cs typeface="Times New Roman"/>
              </a:rPr>
              <a:t>by </a:t>
            </a:r>
            <a:r>
              <a:rPr dirty="0" sz="1450" spc="-10">
                <a:latin typeface="Times New Roman"/>
                <a:cs typeface="Times New Roman"/>
              </a:rPr>
              <a:t>the elements; </a:t>
            </a:r>
            <a:r>
              <a:rPr dirty="0" sz="1450" spc="-5">
                <a:latin typeface="Times New Roman"/>
                <a:cs typeface="Times New Roman"/>
              </a:rPr>
              <a:t>but, </a:t>
            </a:r>
            <a:r>
              <a:rPr dirty="0" sz="1450" spc="-10">
                <a:latin typeface="Times New Roman"/>
                <a:cs typeface="Times New Roman"/>
              </a:rPr>
              <a:t>what much outweighteth all,  we have </a:t>
            </a:r>
            <a:r>
              <a:rPr dirty="0" sz="1450" spc="-5">
                <a:latin typeface="Times New Roman"/>
                <a:cs typeface="Times New Roman"/>
              </a:rPr>
              <a:t>a </a:t>
            </a:r>
            <a:r>
              <a:rPr dirty="0" sz="1450" spc="-10">
                <a:latin typeface="Times New Roman"/>
                <a:cs typeface="Times New Roman"/>
              </a:rPr>
              <a:t>chance to make </a:t>
            </a:r>
            <a:r>
              <a:rPr dirty="0" sz="1450" spc="-5">
                <a:latin typeface="Times New Roman"/>
                <a:cs typeface="Times New Roman"/>
              </a:rPr>
              <a:t>good our </a:t>
            </a:r>
            <a:r>
              <a:rPr dirty="0" sz="1450" spc="-10">
                <a:latin typeface="Times New Roman"/>
                <a:cs typeface="Times New Roman"/>
              </a:rPr>
              <a:t>purpose and bear </a:t>
            </a:r>
            <a:r>
              <a:rPr dirty="0" sz="1450" spc="-15">
                <a:latin typeface="Times New Roman"/>
                <a:cs typeface="Times New Roman"/>
              </a:rPr>
              <a:t>off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maid.”</a:t>
            </a:r>
            <a:endParaRPr sz="1450">
              <a:latin typeface="Times New Roman"/>
              <a:cs typeface="Times New Roman"/>
            </a:endParaRPr>
          </a:p>
          <a:p>
            <a:pPr algn="just" marL="12700" marR="12065">
              <a:lnSpc>
                <a:spcPts val="1730"/>
              </a:lnSpc>
              <a:spcBef>
                <a:spcPts val="565"/>
              </a:spcBef>
            </a:pPr>
            <a:r>
              <a:rPr dirty="0" sz="1450" spc="-25">
                <a:latin typeface="Times New Roman"/>
                <a:cs typeface="Times New Roman"/>
              </a:rPr>
              <a:t>“Well,” </a:t>
            </a:r>
            <a:r>
              <a:rPr dirty="0" sz="1450" spc="-10">
                <a:latin typeface="Times New Roman"/>
                <a:cs typeface="Times New Roman"/>
              </a:rPr>
              <a:t>returned Lord Foxham, “lead </a:t>
            </a:r>
            <a:r>
              <a:rPr dirty="0" sz="1450" spc="-5">
                <a:latin typeface="Times New Roman"/>
                <a:cs typeface="Times New Roman"/>
              </a:rPr>
              <a:t>on. I </a:t>
            </a:r>
            <a:r>
              <a:rPr dirty="0" sz="1450" spc="-10">
                <a:latin typeface="Times New Roman"/>
                <a:cs typeface="Times New Roman"/>
              </a:rPr>
              <a:t>will, in some sort, follow </a:t>
            </a:r>
            <a:r>
              <a:rPr dirty="0" sz="1450" spc="-5">
                <a:latin typeface="Times New Roman"/>
                <a:cs typeface="Times New Roman"/>
              </a:rPr>
              <a:t>you </a:t>
            </a:r>
            <a:r>
              <a:rPr dirty="0" sz="1450" spc="-10">
                <a:latin typeface="Times New Roman"/>
                <a:cs typeface="Times New Roman"/>
              </a:rPr>
              <a:t>for  </a:t>
            </a:r>
            <a:r>
              <a:rPr dirty="0" sz="1450" spc="-20">
                <a:latin typeface="Times New Roman"/>
                <a:cs typeface="Times New Roman"/>
              </a:rPr>
              <a:t>shame’s </a:t>
            </a:r>
            <a:r>
              <a:rPr dirty="0" sz="1450" spc="-10">
                <a:latin typeface="Times New Roman"/>
                <a:cs typeface="Times New Roman"/>
              </a:rPr>
              <a:t>sake; </a:t>
            </a:r>
            <a:r>
              <a:rPr dirty="0" sz="1450" spc="-5">
                <a:latin typeface="Times New Roman"/>
                <a:cs typeface="Times New Roman"/>
              </a:rPr>
              <a:t>but I </a:t>
            </a:r>
            <a:r>
              <a:rPr dirty="0" sz="1450" spc="-10">
                <a:latin typeface="Times New Roman"/>
                <a:cs typeface="Times New Roman"/>
              </a:rPr>
              <a:t>own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I </a:t>
            </a:r>
            <a:r>
              <a:rPr dirty="0" sz="1450" spc="-10">
                <a:latin typeface="Times New Roman"/>
                <a:cs typeface="Times New Roman"/>
              </a:rPr>
              <a:t>were in</a:t>
            </a:r>
            <a:r>
              <a:rPr dirty="0" sz="1450" spc="25">
                <a:latin typeface="Times New Roman"/>
                <a:cs typeface="Times New Roman"/>
              </a:rPr>
              <a:t> </a:t>
            </a:r>
            <a:r>
              <a:rPr dirty="0" sz="1450" spc="-5">
                <a:latin typeface="Times New Roman"/>
                <a:cs typeface="Times New Roman"/>
              </a:rPr>
              <a:t>bed.”</a:t>
            </a:r>
            <a:endParaRPr sz="1450">
              <a:latin typeface="Times New Roman"/>
              <a:cs typeface="Times New Roman"/>
            </a:endParaRPr>
          </a:p>
          <a:p>
            <a:pPr algn="just" marL="12700">
              <a:lnSpc>
                <a:spcPct val="100000"/>
              </a:lnSpc>
              <a:spcBef>
                <a:spcPts val="509"/>
              </a:spcBef>
            </a:pPr>
            <a:r>
              <a:rPr dirty="0" sz="1450" spc="-10">
                <a:latin typeface="Times New Roman"/>
                <a:cs typeface="Times New Roman"/>
              </a:rPr>
              <a:t>“Here, then,” said Dick. “Hither we </a:t>
            </a:r>
            <a:r>
              <a:rPr dirty="0" sz="1450" spc="-5">
                <a:latin typeface="Times New Roman"/>
                <a:cs typeface="Times New Roman"/>
              </a:rPr>
              <a:t>go </a:t>
            </a:r>
            <a:r>
              <a:rPr dirty="0" sz="1450" spc="-10">
                <a:latin typeface="Times New Roman"/>
                <a:cs typeface="Times New Roman"/>
              </a:rPr>
              <a:t>to fetch </a:t>
            </a:r>
            <a:r>
              <a:rPr dirty="0" sz="1450" spc="-5">
                <a:latin typeface="Times New Roman"/>
                <a:cs typeface="Times New Roman"/>
              </a:rPr>
              <a:t>our</a:t>
            </a:r>
            <a:r>
              <a:rPr dirty="0" sz="1450" spc="40">
                <a:latin typeface="Times New Roman"/>
                <a:cs typeface="Times New Roman"/>
              </a:rPr>
              <a:t> </a:t>
            </a:r>
            <a:r>
              <a:rPr dirty="0" sz="1450" spc="-10">
                <a:latin typeface="Times New Roman"/>
                <a:cs typeface="Times New Roman"/>
              </a:rPr>
              <a:t>pilot.”</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led the way to the rude alehouse where </a:t>
            </a:r>
            <a:r>
              <a:rPr dirty="0" sz="1450" spc="-5">
                <a:latin typeface="Times New Roman"/>
                <a:cs typeface="Times New Roman"/>
              </a:rPr>
              <a:t>he </a:t>
            </a:r>
            <a:r>
              <a:rPr dirty="0" sz="1450" spc="-10">
                <a:latin typeface="Times New Roman"/>
                <a:cs typeface="Times New Roman"/>
              </a:rPr>
              <a:t>had given rendezvous to </a:t>
            </a:r>
            <a:r>
              <a:rPr dirty="0" sz="1450" spc="-5">
                <a:latin typeface="Times New Roman"/>
                <a:cs typeface="Times New Roman"/>
              </a:rPr>
              <a:t>a  </a:t>
            </a:r>
            <a:r>
              <a:rPr dirty="0" sz="1450" spc="-10">
                <a:latin typeface="Times New Roman"/>
                <a:cs typeface="Times New Roman"/>
              </a:rPr>
              <a:t>portion </a:t>
            </a:r>
            <a:r>
              <a:rPr dirty="0" sz="1450" spc="-5">
                <a:latin typeface="Times New Roman"/>
                <a:cs typeface="Times New Roman"/>
              </a:rPr>
              <a:t>of </a:t>
            </a:r>
            <a:r>
              <a:rPr dirty="0" sz="1450" spc="-10">
                <a:latin typeface="Times New Roman"/>
                <a:cs typeface="Times New Roman"/>
              </a:rPr>
              <a:t>his men. Some </a:t>
            </a:r>
            <a:r>
              <a:rPr dirty="0" sz="1450" spc="-5">
                <a:latin typeface="Times New Roman"/>
                <a:cs typeface="Times New Roman"/>
              </a:rPr>
              <a:t>of </a:t>
            </a:r>
            <a:r>
              <a:rPr dirty="0" sz="1450" spc="-10">
                <a:latin typeface="Times New Roman"/>
                <a:cs typeface="Times New Roman"/>
              </a:rPr>
              <a:t>these </a:t>
            </a:r>
            <a:r>
              <a:rPr dirty="0" sz="1450" spc="-5">
                <a:latin typeface="Times New Roman"/>
                <a:cs typeface="Times New Roman"/>
              </a:rPr>
              <a:t>he </a:t>
            </a:r>
            <a:r>
              <a:rPr dirty="0" sz="1450" spc="-10">
                <a:latin typeface="Times New Roman"/>
                <a:cs typeface="Times New Roman"/>
              </a:rPr>
              <a:t>found lingering round the </a:t>
            </a:r>
            <a:r>
              <a:rPr dirty="0" sz="1450" spc="-5">
                <a:latin typeface="Times New Roman"/>
                <a:cs typeface="Times New Roman"/>
              </a:rPr>
              <a:t>door </a:t>
            </a:r>
            <a:r>
              <a:rPr dirty="0" sz="1450" spc="-10">
                <a:latin typeface="Times New Roman"/>
                <a:cs typeface="Times New Roman"/>
              </a:rPr>
              <a:t>outside;  others had pushed more boldly </a:t>
            </a:r>
            <a:r>
              <a:rPr dirty="0" sz="1450" spc="-5">
                <a:latin typeface="Times New Roman"/>
                <a:cs typeface="Times New Roman"/>
              </a:rPr>
              <a:t>in, </a:t>
            </a:r>
            <a:r>
              <a:rPr dirty="0" sz="1450" spc="-10">
                <a:latin typeface="Times New Roman"/>
                <a:cs typeface="Times New Roman"/>
              </a:rPr>
              <a:t>and, choosing places as near as possible to  where they saw their comrade, gathered close about Lawless and the</a:t>
            </a:r>
            <a:r>
              <a:rPr dirty="0" sz="1450" spc="140">
                <a:latin typeface="Times New Roman"/>
                <a:cs typeface="Times New Roman"/>
              </a:rPr>
              <a:t> </a:t>
            </a:r>
            <a:r>
              <a:rPr dirty="0" sz="1450" spc="-10">
                <a:latin typeface="Times New Roman"/>
                <a:cs typeface="Times New Roman"/>
              </a:rPr>
              <a:t>two  shipmen. These, to judge </a:t>
            </a:r>
            <a:r>
              <a:rPr dirty="0" sz="1450" spc="-5">
                <a:latin typeface="Times New Roman"/>
                <a:cs typeface="Times New Roman"/>
              </a:rPr>
              <a:t>by </a:t>
            </a:r>
            <a:r>
              <a:rPr dirty="0" sz="1450" spc="-10">
                <a:latin typeface="Times New Roman"/>
                <a:cs typeface="Times New Roman"/>
              </a:rPr>
              <a:t>the distempered countenance and cloudy eye, had  long since </a:t>
            </a:r>
            <a:r>
              <a:rPr dirty="0" sz="1450" spc="-5">
                <a:latin typeface="Times New Roman"/>
                <a:cs typeface="Times New Roman"/>
              </a:rPr>
              <a:t>gone </a:t>
            </a:r>
            <a:r>
              <a:rPr dirty="0" sz="1450" spc="-10">
                <a:latin typeface="Times New Roman"/>
                <a:cs typeface="Times New Roman"/>
              </a:rPr>
              <a:t>beyond the boundaries </a:t>
            </a:r>
            <a:r>
              <a:rPr dirty="0" sz="1450" spc="-5">
                <a:latin typeface="Times New Roman"/>
                <a:cs typeface="Times New Roman"/>
              </a:rPr>
              <a:t>of </a:t>
            </a:r>
            <a:r>
              <a:rPr dirty="0" sz="1450" spc="-10">
                <a:latin typeface="Times New Roman"/>
                <a:cs typeface="Times New Roman"/>
              </a:rPr>
              <a:t>moderation; and as Richard entered,  closely followed </a:t>
            </a:r>
            <a:r>
              <a:rPr dirty="0" sz="1450" spc="-5">
                <a:latin typeface="Times New Roman"/>
                <a:cs typeface="Times New Roman"/>
              </a:rPr>
              <a:t>by </a:t>
            </a:r>
            <a:r>
              <a:rPr dirty="0" sz="1450" spc="-10">
                <a:latin typeface="Times New Roman"/>
                <a:cs typeface="Times New Roman"/>
              </a:rPr>
              <a:t>Lord Foxham, they were all three tuning </a:t>
            </a:r>
            <a:r>
              <a:rPr dirty="0" sz="1450" spc="-5">
                <a:latin typeface="Times New Roman"/>
                <a:cs typeface="Times New Roman"/>
              </a:rPr>
              <a:t>up </a:t>
            </a:r>
            <a:r>
              <a:rPr dirty="0" sz="1450" spc="-10">
                <a:latin typeface="Times New Roman"/>
                <a:cs typeface="Times New Roman"/>
              </a:rPr>
              <a:t>an </a:t>
            </a:r>
            <a:r>
              <a:rPr dirty="0" sz="1450" spc="-5">
                <a:latin typeface="Times New Roman"/>
                <a:cs typeface="Times New Roman"/>
              </a:rPr>
              <a:t>old, </a:t>
            </a:r>
            <a:r>
              <a:rPr dirty="0" sz="1450" spc="-10">
                <a:latin typeface="Times New Roman"/>
                <a:cs typeface="Times New Roman"/>
              </a:rPr>
              <a:t>pitiful  </a:t>
            </a:r>
            <a:r>
              <a:rPr dirty="0" sz="1450" spc="-20">
                <a:latin typeface="Times New Roman"/>
                <a:cs typeface="Times New Roman"/>
              </a:rPr>
              <a:t>sea-ditty, </a:t>
            </a:r>
            <a:r>
              <a:rPr dirty="0" sz="1450" spc="-10">
                <a:latin typeface="Times New Roman"/>
                <a:cs typeface="Times New Roman"/>
              </a:rPr>
              <a:t>to the chorus </a:t>
            </a:r>
            <a:r>
              <a:rPr dirty="0" sz="1450" spc="-5">
                <a:latin typeface="Times New Roman"/>
                <a:cs typeface="Times New Roman"/>
              </a:rPr>
              <a:t>of </a:t>
            </a:r>
            <a:r>
              <a:rPr dirty="0" sz="1450" spc="-10">
                <a:latin typeface="Times New Roman"/>
                <a:cs typeface="Times New Roman"/>
              </a:rPr>
              <a:t>the wailing </a:t>
            </a:r>
            <a:r>
              <a:rPr dirty="0" sz="1450" spc="-5">
                <a:latin typeface="Times New Roman"/>
                <a:cs typeface="Times New Roman"/>
              </a:rPr>
              <a:t>of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gale.</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leader cast </a:t>
            </a:r>
            <a:r>
              <a:rPr dirty="0" sz="1450" spc="-5">
                <a:latin typeface="Times New Roman"/>
                <a:cs typeface="Times New Roman"/>
              </a:rPr>
              <a:t>a </a:t>
            </a:r>
            <a:r>
              <a:rPr dirty="0" sz="1450" spc="-10">
                <a:latin typeface="Times New Roman"/>
                <a:cs typeface="Times New Roman"/>
              </a:rPr>
              <a:t>rapid glance about the shed. The fire had just been  replenished, and gave forth volumes </a:t>
            </a:r>
            <a:r>
              <a:rPr dirty="0" sz="1450" spc="-5">
                <a:latin typeface="Times New Roman"/>
                <a:cs typeface="Times New Roman"/>
              </a:rPr>
              <a:t>of </a:t>
            </a:r>
            <a:r>
              <a:rPr dirty="0" sz="1450" spc="-10">
                <a:latin typeface="Times New Roman"/>
                <a:cs typeface="Times New Roman"/>
              </a:rPr>
              <a:t>black smoke, so that it was difficult to  see clearly in the further corners. It was plain, </a:t>
            </a:r>
            <a:r>
              <a:rPr dirty="0" sz="1450" spc="-15">
                <a:latin typeface="Times New Roman"/>
                <a:cs typeface="Times New Roman"/>
              </a:rPr>
              <a:t>however, </a:t>
            </a:r>
            <a:r>
              <a:rPr dirty="0" sz="1450" spc="-10">
                <a:latin typeface="Times New Roman"/>
                <a:cs typeface="Times New Roman"/>
              </a:rPr>
              <a:t>that the outlaws very  </a:t>
            </a:r>
            <a:r>
              <a:rPr dirty="0" sz="1450" spc="-15">
                <a:latin typeface="Times New Roman"/>
                <a:cs typeface="Times New Roman"/>
              </a:rPr>
              <a:t>largely </a:t>
            </a:r>
            <a:r>
              <a:rPr dirty="0" sz="1450" spc="-10">
                <a:latin typeface="Times New Roman"/>
                <a:cs typeface="Times New Roman"/>
              </a:rPr>
              <a:t>outnumbered the remainder </a:t>
            </a:r>
            <a:r>
              <a:rPr dirty="0" sz="1450" spc="-5">
                <a:latin typeface="Times New Roman"/>
                <a:cs typeface="Times New Roman"/>
              </a:rPr>
              <a:t>of </a:t>
            </a:r>
            <a:r>
              <a:rPr dirty="0" sz="1450" spc="-10">
                <a:latin typeface="Times New Roman"/>
                <a:cs typeface="Times New Roman"/>
              </a:rPr>
              <a:t>the guests. Satisfied </a:t>
            </a:r>
            <a:r>
              <a:rPr dirty="0" sz="1450" spc="-5">
                <a:latin typeface="Times New Roman"/>
                <a:cs typeface="Times New Roman"/>
              </a:rPr>
              <a:t>upon </a:t>
            </a:r>
            <a:r>
              <a:rPr dirty="0" sz="1450" spc="-10">
                <a:latin typeface="Times New Roman"/>
                <a:cs typeface="Times New Roman"/>
              </a:rPr>
              <a:t>this point, in  case </a:t>
            </a:r>
            <a:r>
              <a:rPr dirty="0" sz="1450" spc="-5">
                <a:latin typeface="Times New Roman"/>
                <a:cs typeface="Times New Roman"/>
              </a:rPr>
              <a:t>of </a:t>
            </a:r>
            <a:r>
              <a:rPr dirty="0" sz="1450" spc="-10">
                <a:latin typeface="Times New Roman"/>
                <a:cs typeface="Times New Roman"/>
              </a:rPr>
              <a:t>any failure in the operation </a:t>
            </a:r>
            <a:r>
              <a:rPr dirty="0" sz="1450" spc="-5">
                <a:latin typeface="Times New Roman"/>
                <a:cs typeface="Times New Roman"/>
              </a:rPr>
              <a:t>of </a:t>
            </a:r>
            <a:r>
              <a:rPr dirty="0" sz="1450" spc="-10">
                <a:latin typeface="Times New Roman"/>
                <a:cs typeface="Times New Roman"/>
              </a:rPr>
              <a:t>his plan, Dick strode </a:t>
            </a:r>
            <a:r>
              <a:rPr dirty="0" sz="1450" spc="-5">
                <a:latin typeface="Times New Roman"/>
                <a:cs typeface="Times New Roman"/>
              </a:rPr>
              <a:t>up </a:t>
            </a:r>
            <a:r>
              <a:rPr dirty="0" sz="1450" spc="-10">
                <a:latin typeface="Times New Roman"/>
                <a:cs typeface="Times New Roman"/>
              </a:rPr>
              <a:t>to the table and  resumed his place </a:t>
            </a:r>
            <a:r>
              <a:rPr dirty="0" sz="1450" spc="-5">
                <a:latin typeface="Times New Roman"/>
                <a:cs typeface="Times New Roman"/>
              </a:rPr>
              <a:t>upon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bench.</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“Hey?” cried the </a:t>
            </a:r>
            <a:r>
              <a:rPr dirty="0" sz="1450" spc="-15">
                <a:latin typeface="Times New Roman"/>
                <a:cs typeface="Times New Roman"/>
              </a:rPr>
              <a:t>skipper, </a:t>
            </a:r>
            <a:r>
              <a:rPr dirty="0" sz="1450" spc="-20">
                <a:latin typeface="Times New Roman"/>
                <a:cs typeface="Times New Roman"/>
              </a:rPr>
              <a:t>tipsily, </a:t>
            </a:r>
            <a:r>
              <a:rPr dirty="0" sz="1450" spc="-10">
                <a:latin typeface="Times New Roman"/>
                <a:cs typeface="Times New Roman"/>
              </a:rPr>
              <a:t>“who are ye,</a:t>
            </a:r>
            <a:r>
              <a:rPr dirty="0" sz="1450" spc="45">
                <a:latin typeface="Times New Roman"/>
                <a:cs typeface="Times New Roman"/>
              </a:rPr>
              <a:t> </a:t>
            </a:r>
            <a:r>
              <a:rPr dirty="0" sz="1450" spc="-10">
                <a:latin typeface="Times New Roman"/>
                <a:cs typeface="Times New Roman"/>
              </a:rPr>
              <a:t>hey?”</a:t>
            </a:r>
            <a:endParaRPr sz="1450">
              <a:latin typeface="Times New Roman"/>
              <a:cs typeface="Times New Roman"/>
            </a:endParaRPr>
          </a:p>
          <a:p>
            <a:pPr algn="just" marL="12700" marR="9525">
              <a:lnSpc>
                <a:spcPts val="1730"/>
              </a:lnSpc>
              <a:spcBef>
                <a:spcPts val="630"/>
              </a:spcBef>
            </a:pPr>
            <a:r>
              <a:rPr dirty="0" sz="1450" spc="-10">
                <a:latin typeface="Times New Roman"/>
                <a:cs typeface="Times New Roman"/>
              </a:rPr>
              <a:t>“I want </a:t>
            </a:r>
            <a:r>
              <a:rPr dirty="0" sz="1450" spc="-5">
                <a:latin typeface="Times New Roman"/>
                <a:cs typeface="Times New Roman"/>
              </a:rPr>
              <a:t>a </a:t>
            </a:r>
            <a:r>
              <a:rPr dirty="0" sz="1450" spc="-10">
                <a:latin typeface="Times New Roman"/>
                <a:cs typeface="Times New Roman"/>
              </a:rPr>
              <a:t>word with </a:t>
            </a:r>
            <a:r>
              <a:rPr dirty="0" sz="1450" spc="-5">
                <a:latin typeface="Times New Roman"/>
                <a:cs typeface="Times New Roman"/>
              </a:rPr>
              <a:t>you </a:t>
            </a:r>
            <a:r>
              <a:rPr dirty="0" sz="1450" spc="-10">
                <a:latin typeface="Times New Roman"/>
                <a:cs typeface="Times New Roman"/>
              </a:rPr>
              <a:t>without, Master </a:t>
            </a:r>
            <a:r>
              <a:rPr dirty="0" sz="1450" spc="-15">
                <a:latin typeface="Times New Roman"/>
                <a:cs typeface="Times New Roman"/>
              </a:rPr>
              <a:t>Arblaster,” </a:t>
            </a:r>
            <a:r>
              <a:rPr dirty="0" sz="1450" spc="-10">
                <a:latin typeface="Times New Roman"/>
                <a:cs typeface="Times New Roman"/>
              </a:rPr>
              <a:t>returned Dick; “and here  is what we shall talk </a:t>
            </a:r>
            <a:r>
              <a:rPr dirty="0" sz="1450" spc="-5">
                <a:latin typeface="Times New Roman"/>
                <a:cs typeface="Times New Roman"/>
              </a:rPr>
              <a:t>of.”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showed him </a:t>
            </a:r>
            <a:r>
              <a:rPr dirty="0" sz="1450" spc="-5">
                <a:latin typeface="Times New Roman"/>
                <a:cs typeface="Times New Roman"/>
              </a:rPr>
              <a:t>a </a:t>
            </a:r>
            <a:r>
              <a:rPr dirty="0" sz="1450" spc="-10">
                <a:latin typeface="Times New Roman"/>
                <a:cs typeface="Times New Roman"/>
              </a:rPr>
              <a:t>gold noble in the glimmer </a:t>
            </a:r>
            <a:r>
              <a:rPr dirty="0" sz="1450" spc="-5">
                <a:latin typeface="Times New Roman"/>
                <a:cs typeface="Times New Roman"/>
              </a:rPr>
              <a:t>of  </a:t>
            </a:r>
            <a:r>
              <a:rPr dirty="0" sz="1450" spc="-10">
                <a:latin typeface="Times New Roman"/>
                <a:cs typeface="Times New Roman"/>
              </a:rPr>
              <a:t>the firelight.</a:t>
            </a:r>
            <a:endParaRPr sz="1450">
              <a:latin typeface="Times New Roman"/>
              <a:cs typeface="Times New Roman"/>
            </a:endParaRPr>
          </a:p>
          <a:p>
            <a:pPr algn="just" marL="12700">
              <a:lnSpc>
                <a:spcPct val="100000"/>
              </a:lnSpc>
              <a:spcBef>
                <a:spcPts val="505"/>
              </a:spcBef>
            </a:pPr>
            <a:r>
              <a:rPr dirty="0" sz="1450" spc="-10">
                <a:latin typeface="Times New Roman"/>
                <a:cs typeface="Times New Roman"/>
              </a:rPr>
              <a:t>The </a:t>
            </a:r>
            <a:r>
              <a:rPr dirty="0" sz="1450" spc="-20">
                <a:latin typeface="Times New Roman"/>
                <a:cs typeface="Times New Roman"/>
              </a:rPr>
              <a:t>shipman’s </a:t>
            </a:r>
            <a:r>
              <a:rPr dirty="0" sz="1450" spc="-10">
                <a:latin typeface="Times New Roman"/>
                <a:cs typeface="Times New Roman"/>
              </a:rPr>
              <a:t>eyes burned, although </a:t>
            </a:r>
            <a:r>
              <a:rPr dirty="0" sz="1450" spc="-5">
                <a:latin typeface="Times New Roman"/>
                <a:cs typeface="Times New Roman"/>
              </a:rPr>
              <a:t>he </a:t>
            </a:r>
            <a:r>
              <a:rPr dirty="0" sz="1450" spc="-10">
                <a:latin typeface="Times New Roman"/>
                <a:cs typeface="Times New Roman"/>
              </a:rPr>
              <a:t>still failed to recognise </a:t>
            </a:r>
            <a:r>
              <a:rPr dirty="0" sz="1450" spc="-5">
                <a:latin typeface="Times New Roman"/>
                <a:cs typeface="Times New Roman"/>
              </a:rPr>
              <a:t>our</a:t>
            </a:r>
            <a:r>
              <a:rPr dirty="0" sz="1450" spc="110">
                <a:latin typeface="Times New Roman"/>
                <a:cs typeface="Times New Roman"/>
              </a:rPr>
              <a:t> </a:t>
            </a:r>
            <a:r>
              <a:rPr dirty="0" sz="1450" spc="-10">
                <a:latin typeface="Times New Roman"/>
                <a:cs typeface="Times New Roman"/>
              </a:rPr>
              <a:t>hero.</a:t>
            </a:r>
            <a:endParaRPr sz="1450">
              <a:latin typeface="Times New Roman"/>
              <a:cs typeface="Times New Roman"/>
            </a:endParaRPr>
          </a:p>
          <a:p>
            <a:pPr algn="just" marL="12700" marR="5080">
              <a:lnSpc>
                <a:spcPts val="1730"/>
              </a:lnSpc>
              <a:spcBef>
                <a:spcPts val="630"/>
              </a:spcBef>
            </a:pPr>
            <a:r>
              <a:rPr dirty="0" sz="1450" spc="-65">
                <a:latin typeface="Times New Roman"/>
                <a:cs typeface="Times New Roman"/>
              </a:rPr>
              <a:t>“Ay, </a:t>
            </a:r>
            <a:r>
              <a:rPr dirty="0" sz="1450" spc="-25">
                <a:latin typeface="Times New Roman"/>
                <a:cs typeface="Times New Roman"/>
              </a:rPr>
              <a:t>boy,” </a:t>
            </a:r>
            <a:r>
              <a:rPr dirty="0" sz="1450" spc="-5">
                <a:latin typeface="Times New Roman"/>
                <a:cs typeface="Times New Roman"/>
              </a:rPr>
              <a:t>he </a:t>
            </a:r>
            <a:r>
              <a:rPr dirty="0" sz="1450" spc="-10">
                <a:latin typeface="Times New Roman"/>
                <a:cs typeface="Times New Roman"/>
              </a:rPr>
              <a:t>said, “I am with </a:t>
            </a:r>
            <a:r>
              <a:rPr dirty="0" sz="1450" spc="-5">
                <a:latin typeface="Times New Roman"/>
                <a:cs typeface="Times New Roman"/>
              </a:rPr>
              <a:t>you. </a:t>
            </a:r>
            <a:r>
              <a:rPr dirty="0" sz="1450" spc="-10">
                <a:latin typeface="Times New Roman"/>
                <a:cs typeface="Times New Roman"/>
              </a:rPr>
              <a:t>Gossip,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back anon. Drink </a:t>
            </a:r>
            <a:r>
              <a:rPr dirty="0" sz="1450" spc="-20">
                <a:latin typeface="Times New Roman"/>
                <a:cs typeface="Times New Roman"/>
              </a:rPr>
              <a:t>fair, </a:t>
            </a:r>
            <a:r>
              <a:rPr dirty="0" sz="1450" spc="320">
                <a:latin typeface="Times New Roman"/>
                <a:cs typeface="Times New Roman"/>
              </a:rPr>
              <a:t> </a:t>
            </a:r>
            <a:r>
              <a:rPr dirty="0" sz="1450" spc="-10">
                <a:latin typeface="Times New Roman"/>
                <a:cs typeface="Times New Roman"/>
              </a:rPr>
              <a:t>gossip;” and, taking </a:t>
            </a:r>
            <a:r>
              <a:rPr dirty="0" sz="1450" spc="-25">
                <a:latin typeface="Times New Roman"/>
                <a:cs typeface="Times New Roman"/>
              </a:rPr>
              <a:t>Dick’s </a:t>
            </a:r>
            <a:r>
              <a:rPr dirty="0" sz="1450" spc="-10">
                <a:latin typeface="Times New Roman"/>
                <a:cs typeface="Times New Roman"/>
              </a:rPr>
              <a:t>arm to steady his uneven steps, </a:t>
            </a:r>
            <a:r>
              <a:rPr dirty="0" sz="1450" spc="-5">
                <a:latin typeface="Times New Roman"/>
                <a:cs typeface="Times New Roman"/>
              </a:rPr>
              <a:t>he </a:t>
            </a:r>
            <a:r>
              <a:rPr dirty="0" sz="1450" spc="-10">
                <a:latin typeface="Times New Roman"/>
                <a:cs typeface="Times New Roman"/>
              </a:rPr>
              <a:t>walked to the  </a:t>
            </a:r>
            <a:r>
              <a:rPr dirty="0" sz="1450" spc="-5">
                <a:latin typeface="Times New Roman"/>
                <a:cs typeface="Times New Roman"/>
              </a:rPr>
              <a:t>door of </a:t>
            </a:r>
            <a:r>
              <a:rPr dirty="0" sz="1450" spc="-10">
                <a:latin typeface="Times New Roman"/>
                <a:cs typeface="Times New Roman"/>
              </a:rPr>
              <a:t>the alehouse.</a:t>
            </a:r>
            <a:endParaRPr sz="1450">
              <a:latin typeface="Times New Roman"/>
              <a:cs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As soon as </a:t>
            </a:r>
            <a:r>
              <a:rPr dirty="0" sz="1450" spc="-5">
                <a:latin typeface="Times New Roman"/>
                <a:cs typeface="Times New Roman"/>
              </a:rPr>
              <a:t>he </a:t>
            </a:r>
            <a:r>
              <a:rPr dirty="0" sz="1450" spc="-10">
                <a:latin typeface="Times New Roman"/>
                <a:cs typeface="Times New Roman"/>
              </a:rPr>
              <a:t>was over the threshold, ten strong arms had seized and </a:t>
            </a:r>
            <a:r>
              <a:rPr dirty="0" sz="1450" spc="-5">
                <a:latin typeface="Times New Roman"/>
                <a:cs typeface="Times New Roman"/>
              </a:rPr>
              <a:t>bound  </a:t>
            </a:r>
            <a:r>
              <a:rPr dirty="0" sz="1450" spc="-10">
                <a:latin typeface="Times New Roman"/>
                <a:cs typeface="Times New Roman"/>
              </a:rPr>
              <a:t>him; and in two minutes more, with his limbs trussed </a:t>
            </a:r>
            <a:r>
              <a:rPr dirty="0" sz="1450" spc="-5">
                <a:latin typeface="Times New Roman"/>
                <a:cs typeface="Times New Roman"/>
              </a:rPr>
              <a:t>one </a:t>
            </a:r>
            <a:r>
              <a:rPr dirty="0" sz="1450" spc="-10">
                <a:latin typeface="Times New Roman"/>
                <a:cs typeface="Times New Roman"/>
              </a:rPr>
              <a:t>to </a:t>
            </a:r>
            <a:r>
              <a:rPr dirty="0" sz="1450" spc="-15">
                <a:latin typeface="Times New Roman"/>
                <a:cs typeface="Times New Roman"/>
              </a:rPr>
              <a:t>another, </a:t>
            </a:r>
            <a:r>
              <a:rPr dirty="0" sz="1450" spc="-10">
                <a:latin typeface="Times New Roman"/>
                <a:cs typeface="Times New Roman"/>
              </a:rPr>
              <a:t>and </a:t>
            </a:r>
            <a:r>
              <a:rPr dirty="0" sz="1450" spc="-5">
                <a:latin typeface="Times New Roman"/>
                <a:cs typeface="Times New Roman"/>
              </a:rPr>
              <a:t>a  good </a:t>
            </a:r>
            <a:r>
              <a:rPr dirty="0" sz="1450" spc="-10">
                <a:latin typeface="Times New Roman"/>
                <a:cs typeface="Times New Roman"/>
              </a:rPr>
              <a:t>gag in his mouth, </a:t>
            </a:r>
            <a:r>
              <a:rPr dirty="0" sz="1450" spc="-5">
                <a:latin typeface="Times New Roman"/>
                <a:cs typeface="Times New Roman"/>
              </a:rPr>
              <a:t>he </a:t>
            </a:r>
            <a:r>
              <a:rPr dirty="0" sz="1450" spc="-10">
                <a:latin typeface="Times New Roman"/>
                <a:cs typeface="Times New Roman"/>
              </a:rPr>
              <a:t>had been tumbled neck and crop into </a:t>
            </a:r>
            <a:r>
              <a:rPr dirty="0" sz="1450" spc="-5">
                <a:latin typeface="Times New Roman"/>
                <a:cs typeface="Times New Roman"/>
              </a:rPr>
              <a:t>a  </a:t>
            </a:r>
            <a:r>
              <a:rPr dirty="0" sz="1450" spc="-10">
                <a:latin typeface="Times New Roman"/>
                <a:cs typeface="Times New Roman"/>
              </a:rPr>
              <a:t>neighbouring hay-barn. </a:t>
            </a:r>
            <a:r>
              <a:rPr dirty="0" sz="1450" spc="-20">
                <a:latin typeface="Times New Roman"/>
                <a:cs typeface="Times New Roman"/>
              </a:rPr>
              <a:t>Presently, </a:t>
            </a:r>
            <a:r>
              <a:rPr dirty="0" sz="1450" spc="-10">
                <a:latin typeface="Times New Roman"/>
                <a:cs typeface="Times New Roman"/>
              </a:rPr>
              <a:t>his man </a:t>
            </a:r>
            <a:r>
              <a:rPr dirty="0" sz="1450" spc="-35">
                <a:latin typeface="Times New Roman"/>
                <a:cs typeface="Times New Roman"/>
              </a:rPr>
              <a:t>Tom, </a:t>
            </a:r>
            <a:r>
              <a:rPr dirty="0" sz="1450" spc="-10">
                <a:latin typeface="Times New Roman"/>
                <a:cs typeface="Times New Roman"/>
              </a:rPr>
              <a:t>similarly secured, was tossed  beside him, and the pair were left to their uncouth reflections for the</a:t>
            </a:r>
            <a:r>
              <a:rPr dirty="0" sz="1450" spc="140">
                <a:latin typeface="Times New Roman"/>
                <a:cs typeface="Times New Roman"/>
              </a:rPr>
              <a:t> </a:t>
            </a:r>
            <a:r>
              <a:rPr dirty="0" sz="1450" spc="-10">
                <a:latin typeface="Times New Roman"/>
                <a:cs typeface="Times New Roman"/>
              </a:rPr>
              <a:t>night.</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And </a:t>
            </a:r>
            <a:r>
              <a:rPr dirty="0" sz="1450" spc="-30">
                <a:latin typeface="Times New Roman"/>
                <a:cs typeface="Times New Roman"/>
              </a:rPr>
              <a:t>now, </a:t>
            </a:r>
            <a:r>
              <a:rPr dirty="0" sz="1450" spc="-10">
                <a:latin typeface="Times New Roman"/>
                <a:cs typeface="Times New Roman"/>
              </a:rPr>
              <a:t>as the time for concealment had </a:t>
            </a:r>
            <a:r>
              <a:rPr dirty="0" sz="1450" spc="-5">
                <a:latin typeface="Times New Roman"/>
                <a:cs typeface="Times New Roman"/>
              </a:rPr>
              <a:t>gone </a:t>
            </a:r>
            <a:r>
              <a:rPr dirty="0" sz="1450" spc="-40">
                <a:latin typeface="Times New Roman"/>
                <a:cs typeface="Times New Roman"/>
              </a:rPr>
              <a:t>by, </a:t>
            </a:r>
            <a:r>
              <a:rPr dirty="0" sz="1450" spc="-10">
                <a:latin typeface="Times New Roman"/>
                <a:cs typeface="Times New Roman"/>
              </a:rPr>
              <a:t>Lord </a:t>
            </a:r>
            <a:r>
              <a:rPr dirty="0" sz="1450" spc="-20">
                <a:latin typeface="Times New Roman"/>
                <a:cs typeface="Times New Roman"/>
              </a:rPr>
              <a:t>Foxham’s </a:t>
            </a:r>
            <a:r>
              <a:rPr dirty="0" sz="1450" spc="-10">
                <a:latin typeface="Times New Roman"/>
                <a:cs typeface="Times New Roman"/>
              </a:rPr>
              <a:t>followers  were summoned </a:t>
            </a:r>
            <a:r>
              <a:rPr dirty="0" sz="1450" spc="-5">
                <a:latin typeface="Times New Roman"/>
                <a:cs typeface="Times New Roman"/>
              </a:rPr>
              <a:t>by a </a:t>
            </a:r>
            <a:r>
              <a:rPr dirty="0" sz="1450" spc="-10">
                <a:latin typeface="Times New Roman"/>
                <a:cs typeface="Times New Roman"/>
              </a:rPr>
              <a:t>preconcerted signal, and the </a:t>
            </a:r>
            <a:r>
              <a:rPr dirty="0" sz="1450" spc="-25">
                <a:latin typeface="Times New Roman"/>
                <a:cs typeface="Times New Roman"/>
              </a:rPr>
              <a:t>party, </a:t>
            </a:r>
            <a:r>
              <a:rPr dirty="0" sz="1450" spc="-10">
                <a:latin typeface="Times New Roman"/>
                <a:cs typeface="Times New Roman"/>
              </a:rPr>
              <a:t>boldly taking  possession </a:t>
            </a:r>
            <a:r>
              <a:rPr dirty="0" sz="1450" spc="-5">
                <a:latin typeface="Times New Roman"/>
                <a:cs typeface="Times New Roman"/>
              </a:rPr>
              <a:t>of </a:t>
            </a:r>
            <a:r>
              <a:rPr dirty="0" sz="1450" spc="-10">
                <a:latin typeface="Times New Roman"/>
                <a:cs typeface="Times New Roman"/>
              </a:rPr>
              <a:t>as many boats as their numbers required, pulled in </a:t>
            </a:r>
            <a:r>
              <a:rPr dirty="0" sz="1450" spc="-5">
                <a:latin typeface="Times New Roman"/>
                <a:cs typeface="Times New Roman"/>
              </a:rPr>
              <a:t>a </a:t>
            </a:r>
            <a:r>
              <a:rPr dirty="0" sz="1450" spc="-10">
                <a:latin typeface="Times New Roman"/>
                <a:cs typeface="Times New Roman"/>
              </a:rPr>
              <a:t>flotilla for  the light in the rigging </a:t>
            </a:r>
            <a:r>
              <a:rPr dirty="0" sz="1450" spc="-5">
                <a:latin typeface="Times New Roman"/>
                <a:cs typeface="Times New Roman"/>
              </a:rPr>
              <a:t>of </a:t>
            </a:r>
            <a:r>
              <a:rPr dirty="0" sz="1450" spc="-10">
                <a:latin typeface="Times New Roman"/>
                <a:cs typeface="Times New Roman"/>
              </a:rPr>
              <a:t>the ship. Long before the last man had climbed to the  deck </a:t>
            </a:r>
            <a:r>
              <a:rPr dirty="0" sz="1450" spc="-5">
                <a:latin typeface="Times New Roman"/>
                <a:cs typeface="Times New Roman"/>
              </a:rPr>
              <a:t>of </a:t>
            </a:r>
            <a:r>
              <a:rPr dirty="0" sz="1450" spc="-10">
                <a:latin typeface="Times New Roman"/>
                <a:cs typeface="Times New Roman"/>
              </a:rPr>
              <a:t>the Good Hope, the sound </a:t>
            </a:r>
            <a:r>
              <a:rPr dirty="0" sz="1450" spc="-5">
                <a:latin typeface="Times New Roman"/>
                <a:cs typeface="Times New Roman"/>
              </a:rPr>
              <a:t>of </a:t>
            </a:r>
            <a:r>
              <a:rPr dirty="0" sz="1450" spc="-10">
                <a:latin typeface="Times New Roman"/>
                <a:cs typeface="Times New Roman"/>
              </a:rPr>
              <a:t>furious shouting from the shore showed  that </a:t>
            </a:r>
            <a:r>
              <a:rPr dirty="0" sz="1450" spc="-5">
                <a:latin typeface="Times New Roman"/>
                <a:cs typeface="Times New Roman"/>
              </a:rPr>
              <a:t>a </a:t>
            </a:r>
            <a:r>
              <a:rPr dirty="0" sz="1450" spc="-10">
                <a:latin typeface="Times New Roman"/>
                <a:cs typeface="Times New Roman"/>
              </a:rPr>
              <a:t>part, at least, </a:t>
            </a:r>
            <a:r>
              <a:rPr dirty="0" sz="1450" spc="-5">
                <a:latin typeface="Times New Roman"/>
                <a:cs typeface="Times New Roman"/>
              </a:rPr>
              <a:t>of </a:t>
            </a:r>
            <a:r>
              <a:rPr dirty="0" sz="1450" spc="-10">
                <a:latin typeface="Times New Roman"/>
                <a:cs typeface="Times New Roman"/>
              </a:rPr>
              <a:t>the seamen had discovered the loss </a:t>
            </a:r>
            <a:r>
              <a:rPr dirty="0" sz="1450" spc="-5">
                <a:latin typeface="Times New Roman"/>
                <a:cs typeface="Times New Roman"/>
              </a:rPr>
              <a:t>of </a:t>
            </a:r>
            <a:r>
              <a:rPr dirty="0" sz="1450" spc="-10">
                <a:latin typeface="Times New Roman"/>
                <a:cs typeface="Times New Roman"/>
              </a:rPr>
              <a:t>their</a:t>
            </a:r>
            <a:r>
              <a:rPr dirty="0" sz="1450" spc="100">
                <a:latin typeface="Times New Roman"/>
                <a:cs typeface="Times New Roman"/>
              </a:rPr>
              <a:t> </a:t>
            </a:r>
            <a:r>
              <a:rPr dirty="0" sz="1450" spc="-15">
                <a:latin typeface="Times New Roman"/>
                <a:cs typeface="Times New Roman"/>
              </a:rPr>
              <a:t>skiffs.</a:t>
            </a:r>
            <a:endParaRPr sz="1450">
              <a:latin typeface="Times New Roman"/>
              <a:cs typeface="Times New Roman"/>
            </a:endParaRPr>
          </a:p>
          <a:p>
            <a:pPr algn="just" marL="12700" marR="6350">
              <a:lnSpc>
                <a:spcPts val="1730"/>
              </a:lnSpc>
              <a:spcBef>
                <a:spcPts val="565"/>
              </a:spcBef>
            </a:pPr>
            <a:r>
              <a:rPr dirty="0" sz="1450" spc="-10">
                <a:latin typeface="Times New Roman"/>
                <a:cs typeface="Times New Roman"/>
              </a:rPr>
              <a:t>But it was now too late, whether for recovery </a:t>
            </a:r>
            <a:r>
              <a:rPr dirty="0" sz="1450" spc="-5">
                <a:latin typeface="Times New Roman"/>
                <a:cs typeface="Times New Roman"/>
              </a:rPr>
              <a:t>or </a:t>
            </a:r>
            <a:r>
              <a:rPr dirty="0" sz="1450" spc="-10">
                <a:latin typeface="Times New Roman"/>
                <a:cs typeface="Times New Roman"/>
              </a:rPr>
              <a:t>revenge. Out </a:t>
            </a:r>
            <a:r>
              <a:rPr dirty="0" sz="1450" spc="-5">
                <a:latin typeface="Times New Roman"/>
                <a:cs typeface="Times New Roman"/>
              </a:rPr>
              <a:t>of </a:t>
            </a:r>
            <a:r>
              <a:rPr dirty="0" sz="1450" spc="-10">
                <a:latin typeface="Times New Roman"/>
                <a:cs typeface="Times New Roman"/>
              </a:rPr>
              <a:t>some forty  fighting men now mustered in the stolen ship, eight had been to sea, and could  play the part </a:t>
            </a:r>
            <a:r>
              <a:rPr dirty="0" sz="1450" spc="-5">
                <a:latin typeface="Times New Roman"/>
                <a:cs typeface="Times New Roman"/>
              </a:rPr>
              <a:t>of </a:t>
            </a:r>
            <a:r>
              <a:rPr dirty="0" sz="1450" spc="-10">
                <a:latin typeface="Times New Roman"/>
                <a:cs typeface="Times New Roman"/>
              </a:rPr>
              <a:t>mariners. </a:t>
            </a:r>
            <a:r>
              <a:rPr dirty="0" sz="1450" spc="-25">
                <a:latin typeface="Times New Roman"/>
                <a:cs typeface="Times New Roman"/>
              </a:rPr>
              <a:t>With </a:t>
            </a:r>
            <a:r>
              <a:rPr dirty="0" sz="1450" spc="-10">
                <a:latin typeface="Times New Roman"/>
                <a:cs typeface="Times New Roman"/>
              </a:rPr>
              <a:t>the aid </a:t>
            </a:r>
            <a:r>
              <a:rPr dirty="0" sz="1450" spc="-5">
                <a:latin typeface="Times New Roman"/>
                <a:cs typeface="Times New Roman"/>
              </a:rPr>
              <a:t>of </a:t>
            </a:r>
            <a:r>
              <a:rPr dirty="0" sz="1450" spc="-10">
                <a:latin typeface="Times New Roman"/>
                <a:cs typeface="Times New Roman"/>
              </a:rPr>
              <a:t>these, </a:t>
            </a:r>
            <a:r>
              <a:rPr dirty="0" sz="1450" spc="-5">
                <a:latin typeface="Times New Roman"/>
                <a:cs typeface="Times New Roman"/>
              </a:rPr>
              <a:t>a </a:t>
            </a:r>
            <a:r>
              <a:rPr dirty="0" sz="1450" spc="-10">
                <a:latin typeface="Times New Roman"/>
                <a:cs typeface="Times New Roman"/>
              </a:rPr>
              <a:t>slice </a:t>
            </a:r>
            <a:r>
              <a:rPr dirty="0" sz="1450" spc="-5">
                <a:latin typeface="Times New Roman"/>
                <a:cs typeface="Times New Roman"/>
              </a:rPr>
              <a:t>of </a:t>
            </a:r>
            <a:r>
              <a:rPr dirty="0" sz="1450" spc="-10">
                <a:latin typeface="Times New Roman"/>
                <a:cs typeface="Times New Roman"/>
              </a:rPr>
              <a:t>sail was </a:t>
            </a:r>
            <a:r>
              <a:rPr dirty="0" sz="1450" spc="-5">
                <a:latin typeface="Times New Roman"/>
                <a:cs typeface="Times New Roman"/>
              </a:rPr>
              <a:t>got upon  </a:t>
            </a:r>
            <a:r>
              <a:rPr dirty="0" sz="1450" spc="-30">
                <a:latin typeface="Times New Roman"/>
                <a:cs typeface="Times New Roman"/>
              </a:rPr>
              <a:t>her. </a:t>
            </a:r>
            <a:r>
              <a:rPr dirty="0" sz="1450" spc="-10">
                <a:latin typeface="Times New Roman"/>
                <a:cs typeface="Times New Roman"/>
              </a:rPr>
              <a:t>The cable was cut. Lawless, vacillating </a:t>
            </a:r>
            <a:r>
              <a:rPr dirty="0" sz="1450" spc="-5">
                <a:latin typeface="Times New Roman"/>
                <a:cs typeface="Times New Roman"/>
              </a:rPr>
              <a:t>on </a:t>
            </a:r>
            <a:r>
              <a:rPr dirty="0" sz="1450" spc="-10">
                <a:latin typeface="Times New Roman"/>
                <a:cs typeface="Times New Roman"/>
              </a:rPr>
              <a:t>his feet, and still shouting the  chorus </a:t>
            </a:r>
            <a:r>
              <a:rPr dirty="0" sz="1450" spc="-5">
                <a:latin typeface="Times New Roman"/>
                <a:cs typeface="Times New Roman"/>
              </a:rPr>
              <a:t>of </a:t>
            </a:r>
            <a:r>
              <a:rPr dirty="0" sz="1450" spc="-10">
                <a:latin typeface="Times New Roman"/>
                <a:cs typeface="Times New Roman"/>
              </a:rPr>
              <a:t>sea-ballads, took the long tiller in his hands: and the Good Hope  began to flit forward into the darkness </a:t>
            </a:r>
            <a:r>
              <a:rPr dirty="0" sz="1450" spc="-5">
                <a:latin typeface="Times New Roman"/>
                <a:cs typeface="Times New Roman"/>
              </a:rPr>
              <a:t>of </a:t>
            </a:r>
            <a:r>
              <a:rPr dirty="0" sz="1450" spc="-10">
                <a:latin typeface="Times New Roman"/>
                <a:cs typeface="Times New Roman"/>
              </a:rPr>
              <a:t>the night, and to face the great waves  beyond the harbour</a:t>
            </a:r>
            <a:r>
              <a:rPr dirty="0" sz="1450">
                <a:latin typeface="Times New Roman"/>
                <a:cs typeface="Times New Roman"/>
              </a:rPr>
              <a:t> </a:t>
            </a:r>
            <a:r>
              <a:rPr dirty="0" sz="1450" spc="-30">
                <a:latin typeface="Times New Roman"/>
                <a:cs typeface="Times New Roman"/>
              </a:rPr>
              <a:t>bar.</a:t>
            </a:r>
            <a:endParaRPr sz="1450">
              <a:latin typeface="Times New Roman"/>
              <a:cs typeface="Times New Roman"/>
            </a:endParaRPr>
          </a:p>
          <a:p>
            <a:pPr algn="just" marL="12700" marR="6985">
              <a:lnSpc>
                <a:spcPts val="1730"/>
              </a:lnSpc>
              <a:spcBef>
                <a:spcPts val="565"/>
              </a:spcBef>
            </a:pPr>
            <a:r>
              <a:rPr dirty="0" sz="1450" spc="-10">
                <a:latin typeface="Times New Roman"/>
                <a:cs typeface="Times New Roman"/>
              </a:rPr>
              <a:t>Richard took his place beside the weather rigging. Except for the </a:t>
            </a:r>
            <a:r>
              <a:rPr dirty="0" sz="1450" spc="-20">
                <a:latin typeface="Times New Roman"/>
                <a:cs typeface="Times New Roman"/>
              </a:rPr>
              <a:t>ship’s </a:t>
            </a:r>
            <a:r>
              <a:rPr dirty="0" sz="1450" spc="-10">
                <a:latin typeface="Times New Roman"/>
                <a:cs typeface="Times New Roman"/>
              </a:rPr>
              <a:t>own  lantern, and for some lights in Shoreby town, that were already fading to  leeward, the whole world </a:t>
            </a:r>
            <a:r>
              <a:rPr dirty="0" sz="1450" spc="-5">
                <a:latin typeface="Times New Roman"/>
                <a:cs typeface="Times New Roman"/>
              </a:rPr>
              <a:t>of </a:t>
            </a:r>
            <a:r>
              <a:rPr dirty="0" sz="1450" spc="-10">
                <a:latin typeface="Times New Roman"/>
                <a:cs typeface="Times New Roman"/>
              </a:rPr>
              <a:t>air was as black as in </a:t>
            </a:r>
            <a:r>
              <a:rPr dirty="0" sz="1450" spc="-5">
                <a:latin typeface="Times New Roman"/>
                <a:cs typeface="Times New Roman"/>
              </a:rPr>
              <a:t>a </a:t>
            </a:r>
            <a:r>
              <a:rPr dirty="0" sz="1450" spc="-10">
                <a:latin typeface="Times New Roman"/>
                <a:cs typeface="Times New Roman"/>
              </a:rPr>
              <a:t>pit. Only from time to  time, as the Good Hope swooped dizzily down into the valley </a:t>
            </a:r>
            <a:r>
              <a:rPr dirty="0" sz="1450" spc="-5">
                <a:latin typeface="Times New Roman"/>
                <a:cs typeface="Times New Roman"/>
              </a:rPr>
              <a:t>of </a:t>
            </a:r>
            <a:r>
              <a:rPr dirty="0" sz="1450" spc="-10">
                <a:latin typeface="Times New Roman"/>
                <a:cs typeface="Times New Roman"/>
              </a:rPr>
              <a:t>the rollers, </a:t>
            </a:r>
            <a:r>
              <a:rPr dirty="0" sz="1450" spc="-5">
                <a:latin typeface="Times New Roman"/>
                <a:cs typeface="Times New Roman"/>
              </a:rPr>
              <a:t>a  </a:t>
            </a:r>
            <a:r>
              <a:rPr dirty="0" sz="1450" spc="-10">
                <a:latin typeface="Times New Roman"/>
                <a:cs typeface="Times New Roman"/>
              </a:rPr>
              <a:t>crest would break—a great cataract </a:t>
            </a:r>
            <a:r>
              <a:rPr dirty="0" sz="1450" spc="-5">
                <a:latin typeface="Times New Roman"/>
                <a:cs typeface="Times New Roman"/>
              </a:rPr>
              <a:t>of </a:t>
            </a:r>
            <a:r>
              <a:rPr dirty="0" sz="1450" spc="-10">
                <a:latin typeface="Times New Roman"/>
                <a:cs typeface="Times New Roman"/>
              </a:rPr>
              <a:t>snowy foam would leap in </a:t>
            </a:r>
            <a:r>
              <a:rPr dirty="0" sz="1450" spc="-5">
                <a:latin typeface="Times New Roman"/>
                <a:cs typeface="Times New Roman"/>
              </a:rPr>
              <a:t>one </a:t>
            </a:r>
            <a:r>
              <a:rPr dirty="0" sz="1450" spc="-10">
                <a:latin typeface="Times New Roman"/>
                <a:cs typeface="Times New Roman"/>
              </a:rPr>
              <a:t>instant  into being—and, in an instant more, would stream into the wake and</a:t>
            </a:r>
            <a:r>
              <a:rPr dirty="0" sz="1450" spc="130">
                <a:latin typeface="Times New Roman"/>
                <a:cs typeface="Times New Roman"/>
              </a:rPr>
              <a:t> </a:t>
            </a:r>
            <a:r>
              <a:rPr dirty="0" sz="1450" spc="-10">
                <a:latin typeface="Times New Roman"/>
                <a:cs typeface="Times New Roman"/>
              </a:rPr>
              <a:t>vanish.</a:t>
            </a:r>
            <a:endParaRPr sz="1450">
              <a:latin typeface="Times New Roman"/>
              <a:cs typeface="Times New Roman"/>
            </a:endParaRPr>
          </a:p>
          <a:p>
            <a:pPr algn="just" marL="12700" marR="5715">
              <a:lnSpc>
                <a:spcPts val="1730"/>
              </a:lnSpc>
              <a:spcBef>
                <a:spcPts val="565"/>
              </a:spcBef>
            </a:pPr>
            <a:r>
              <a:rPr dirty="0" sz="1450" spc="-10">
                <a:latin typeface="Times New Roman"/>
                <a:cs typeface="Times New Roman"/>
              </a:rPr>
              <a:t>Many </a:t>
            </a:r>
            <a:r>
              <a:rPr dirty="0" sz="1450" spc="-5">
                <a:latin typeface="Times New Roman"/>
                <a:cs typeface="Times New Roman"/>
              </a:rPr>
              <a:t>of </a:t>
            </a:r>
            <a:r>
              <a:rPr dirty="0" sz="1450" spc="-10">
                <a:latin typeface="Times New Roman"/>
                <a:cs typeface="Times New Roman"/>
              </a:rPr>
              <a:t>the men lay holding </a:t>
            </a:r>
            <a:r>
              <a:rPr dirty="0" sz="1450" spc="-5">
                <a:latin typeface="Times New Roman"/>
                <a:cs typeface="Times New Roman"/>
              </a:rPr>
              <a:t>on </a:t>
            </a:r>
            <a:r>
              <a:rPr dirty="0" sz="1450" spc="-10">
                <a:latin typeface="Times New Roman"/>
                <a:cs typeface="Times New Roman"/>
              </a:rPr>
              <a:t>and praying aloud; many more were sick, and  had crept into the bottom, where they sprawled among the </a:t>
            </a:r>
            <a:r>
              <a:rPr dirty="0" sz="1450" spc="-15">
                <a:latin typeface="Times New Roman"/>
                <a:cs typeface="Times New Roman"/>
              </a:rPr>
              <a:t>cargo. </a:t>
            </a:r>
            <a:r>
              <a:rPr dirty="0" sz="1450" spc="-10">
                <a:latin typeface="Times New Roman"/>
                <a:cs typeface="Times New Roman"/>
              </a:rPr>
              <a:t>And what  with the extreme violence </a:t>
            </a:r>
            <a:r>
              <a:rPr dirty="0" sz="1450" spc="-5">
                <a:latin typeface="Times New Roman"/>
                <a:cs typeface="Times New Roman"/>
              </a:rPr>
              <a:t>of </a:t>
            </a:r>
            <a:r>
              <a:rPr dirty="0" sz="1450" spc="-10">
                <a:latin typeface="Times New Roman"/>
                <a:cs typeface="Times New Roman"/>
              </a:rPr>
              <a:t>the motion, and the continued drunken bravado  </a:t>
            </a:r>
            <a:r>
              <a:rPr dirty="0" sz="1450" spc="-5">
                <a:latin typeface="Times New Roman"/>
                <a:cs typeface="Times New Roman"/>
              </a:rPr>
              <a:t>of </a:t>
            </a:r>
            <a:r>
              <a:rPr dirty="0" sz="1450" spc="-10">
                <a:latin typeface="Times New Roman"/>
                <a:cs typeface="Times New Roman"/>
              </a:rPr>
              <a:t>Lawless, still shouting and singing at the helm, the stoutest heart </a:t>
            </a:r>
            <a:r>
              <a:rPr dirty="0" sz="1450" spc="-5">
                <a:latin typeface="Times New Roman"/>
                <a:cs typeface="Times New Roman"/>
              </a:rPr>
              <a:t>on </a:t>
            </a:r>
            <a:r>
              <a:rPr dirty="0" sz="1450" spc="-10">
                <a:latin typeface="Times New Roman"/>
                <a:cs typeface="Times New Roman"/>
              </a:rPr>
              <a:t>board  may have nourished </a:t>
            </a:r>
            <a:r>
              <a:rPr dirty="0" sz="1450" spc="-5">
                <a:latin typeface="Times New Roman"/>
                <a:cs typeface="Times New Roman"/>
              </a:rPr>
              <a:t>a </a:t>
            </a:r>
            <a:r>
              <a:rPr dirty="0" sz="1450" spc="-10">
                <a:latin typeface="Times New Roman"/>
                <a:cs typeface="Times New Roman"/>
              </a:rPr>
              <a:t>shrewd misgiving as to the</a:t>
            </a:r>
            <a:r>
              <a:rPr dirty="0" sz="1450" spc="35">
                <a:latin typeface="Times New Roman"/>
                <a:cs typeface="Times New Roman"/>
              </a:rPr>
              <a:t> </a:t>
            </a:r>
            <a:r>
              <a:rPr dirty="0" sz="1450" spc="-10">
                <a:latin typeface="Times New Roman"/>
                <a:cs typeface="Times New Roman"/>
              </a:rPr>
              <a:t>result.</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But Lawless, as if guided </a:t>
            </a:r>
            <a:r>
              <a:rPr dirty="0" sz="1450" spc="-5">
                <a:latin typeface="Times New Roman"/>
                <a:cs typeface="Times New Roman"/>
              </a:rPr>
              <a:t>by </a:t>
            </a:r>
            <a:r>
              <a:rPr dirty="0" sz="1450" spc="-10">
                <a:latin typeface="Times New Roman"/>
                <a:cs typeface="Times New Roman"/>
              </a:rPr>
              <a:t>an instinct, steered the ship across the breakers,  struck the lee </a:t>
            </a:r>
            <a:r>
              <a:rPr dirty="0" sz="1450" spc="-5">
                <a:latin typeface="Times New Roman"/>
                <a:cs typeface="Times New Roman"/>
              </a:rPr>
              <a:t>of a </a:t>
            </a:r>
            <a:r>
              <a:rPr dirty="0" sz="1450" spc="-10">
                <a:latin typeface="Times New Roman"/>
                <a:cs typeface="Times New Roman"/>
              </a:rPr>
              <a:t>great sandbank, where they sailed for awhile in smooth  </a:t>
            </a:r>
            <a:r>
              <a:rPr dirty="0" sz="1450" spc="-20">
                <a:latin typeface="Times New Roman"/>
                <a:cs typeface="Times New Roman"/>
              </a:rPr>
              <a:t>water, </a:t>
            </a:r>
            <a:r>
              <a:rPr dirty="0" sz="1450" spc="-10">
                <a:latin typeface="Times New Roman"/>
                <a:cs typeface="Times New Roman"/>
              </a:rPr>
              <a:t>and presently after laid her alongside </a:t>
            </a:r>
            <a:r>
              <a:rPr dirty="0" sz="1450" spc="-5">
                <a:latin typeface="Times New Roman"/>
                <a:cs typeface="Times New Roman"/>
              </a:rPr>
              <a:t>a </a:t>
            </a:r>
            <a:r>
              <a:rPr dirty="0" sz="1450" spc="-10">
                <a:latin typeface="Times New Roman"/>
                <a:cs typeface="Times New Roman"/>
              </a:rPr>
              <a:t>rude, stone </a:t>
            </a:r>
            <a:r>
              <a:rPr dirty="0" sz="1450" spc="-20">
                <a:latin typeface="Times New Roman"/>
                <a:cs typeface="Times New Roman"/>
              </a:rPr>
              <a:t>pier, </a:t>
            </a:r>
            <a:r>
              <a:rPr dirty="0" sz="1450" spc="-10">
                <a:latin typeface="Times New Roman"/>
                <a:cs typeface="Times New Roman"/>
              </a:rPr>
              <a:t>where she was  hastily made fast, and lay ducking and grinding in the</a:t>
            </a:r>
            <a:r>
              <a:rPr dirty="0" sz="1450" spc="55">
                <a:latin typeface="Times New Roman"/>
                <a:cs typeface="Times New Roman"/>
              </a:rPr>
              <a:t> </a:t>
            </a:r>
            <a:r>
              <a:rPr dirty="0" sz="1450" spc="-10">
                <a:latin typeface="Times New Roman"/>
                <a:cs typeface="Times New Roman"/>
              </a:rPr>
              <a:t>dark.</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00">
              <a:latin typeface="Times New Roman"/>
              <a:cs typeface="Times New Roman"/>
            </a:endParaRPr>
          </a:p>
          <a:p>
            <a:pPr algn="ctr">
              <a:lnSpc>
                <a:spcPct val="100000"/>
              </a:lnSpc>
            </a:pPr>
            <a:r>
              <a:rPr dirty="0" sz="1450" spc="-15" b="1">
                <a:latin typeface="Times New Roman"/>
                <a:cs typeface="Times New Roman"/>
              </a:rPr>
              <a:t>CHAPTER V—THE GOOD HOPE</a:t>
            </a:r>
            <a:r>
              <a:rPr dirty="0" sz="1450" spc="25" b="1">
                <a:latin typeface="Times New Roman"/>
                <a:cs typeface="Times New Roman"/>
              </a:rPr>
              <a:t> </a:t>
            </a:r>
            <a:r>
              <a:rPr dirty="0" sz="1450" spc="-10" b="1">
                <a:latin typeface="Times New Roman"/>
                <a:cs typeface="Times New Roman"/>
              </a:rPr>
              <a:t>(continued)</a:t>
            </a:r>
            <a:endParaRPr sz="1450">
              <a:latin typeface="Times New Roman"/>
              <a:cs typeface="Times New Roman"/>
            </a:endParaRPr>
          </a:p>
          <a:p>
            <a:pPr>
              <a:lnSpc>
                <a:spcPct val="100000"/>
              </a:lnSpc>
            </a:pPr>
            <a:endParaRPr sz="2050">
              <a:latin typeface="Times New Roman"/>
              <a:cs typeface="Times New Roman"/>
            </a:endParaRPr>
          </a:p>
          <a:p>
            <a:pPr algn="just" marL="12700" marR="7620">
              <a:lnSpc>
                <a:spcPts val="1730"/>
              </a:lnSpc>
              <a:spcBef>
                <a:spcPts val="5"/>
              </a:spcBef>
            </a:pPr>
            <a:r>
              <a:rPr dirty="0" sz="1450" spc="-10">
                <a:latin typeface="Times New Roman"/>
                <a:cs typeface="Times New Roman"/>
              </a:rPr>
              <a:t>The pier was </a:t>
            </a:r>
            <a:r>
              <a:rPr dirty="0" sz="1450" spc="-5">
                <a:latin typeface="Times New Roman"/>
                <a:cs typeface="Times New Roman"/>
              </a:rPr>
              <a:t>not </a:t>
            </a:r>
            <a:r>
              <a:rPr dirty="0" sz="1450" spc="-10">
                <a:latin typeface="Times New Roman"/>
                <a:cs typeface="Times New Roman"/>
              </a:rPr>
              <a:t>far distant from the house in which Joanna lay; it now only  remained to get the men </a:t>
            </a:r>
            <a:r>
              <a:rPr dirty="0" sz="1450" spc="-5">
                <a:latin typeface="Times New Roman"/>
                <a:cs typeface="Times New Roman"/>
              </a:rPr>
              <a:t>on </a:t>
            </a:r>
            <a:r>
              <a:rPr dirty="0" sz="1450" spc="-10">
                <a:latin typeface="Times New Roman"/>
                <a:cs typeface="Times New Roman"/>
              </a:rPr>
              <a:t>shore, to surround the house with </a:t>
            </a:r>
            <a:r>
              <a:rPr dirty="0" sz="1450" spc="-5">
                <a:latin typeface="Times New Roman"/>
                <a:cs typeface="Times New Roman"/>
              </a:rPr>
              <a:t>a </a:t>
            </a:r>
            <a:r>
              <a:rPr dirty="0" sz="1450" spc="-10">
                <a:latin typeface="Times New Roman"/>
                <a:cs typeface="Times New Roman"/>
              </a:rPr>
              <a:t>strong </a:t>
            </a:r>
            <a:r>
              <a:rPr dirty="0" sz="1450" spc="-25">
                <a:latin typeface="Times New Roman"/>
                <a:cs typeface="Times New Roman"/>
              </a:rPr>
              <a:t>party,  </a:t>
            </a:r>
            <a:r>
              <a:rPr dirty="0" sz="1450" spc="-10">
                <a:latin typeface="Times New Roman"/>
                <a:cs typeface="Times New Roman"/>
              </a:rPr>
              <a:t>burst</a:t>
            </a:r>
            <a:r>
              <a:rPr dirty="0" sz="1450" spc="40">
                <a:latin typeface="Times New Roman"/>
                <a:cs typeface="Times New Roman"/>
              </a:rPr>
              <a:t> </a:t>
            </a:r>
            <a:r>
              <a:rPr dirty="0" sz="1450" spc="-10">
                <a:latin typeface="Times New Roman"/>
                <a:cs typeface="Times New Roman"/>
              </a:rPr>
              <a:t>in</a:t>
            </a:r>
            <a:r>
              <a:rPr dirty="0" sz="1450" spc="40">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5">
                <a:latin typeface="Times New Roman"/>
                <a:cs typeface="Times New Roman"/>
              </a:rPr>
              <a:t>door</a:t>
            </a:r>
            <a:r>
              <a:rPr dirty="0" sz="1450" spc="40">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carry</a:t>
            </a:r>
            <a:r>
              <a:rPr dirty="0" sz="1450" spc="40">
                <a:latin typeface="Times New Roman"/>
                <a:cs typeface="Times New Roman"/>
              </a:rPr>
              <a:t> </a:t>
            </a:r>
            <a:r>
              <a:rPr dirty="0" sz="1450" spc="-15">
                <a:latin typeface="Times New Roman"/>
                <a:cs typeface="Times New Roman"/>
              </a:rPr>
              <a:t>off</a:t>
            </a:r>
            <a:r>
              <a:rPr dirty="0" sz="1450" spc="40">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captive.</a:t>
            </a:r>
            <a:r>
              <a:rPr dirty="0" sz="1450" spc="40">
                <a:latin typeface="Times New Roman"/>
                <a:cs typeface="Times New Roman"/>
              </a:rPr>
              <a:t> </a:t>
            </a:r>
            <a:r>
              <a:rPr dirty="0" sz="1450" spc="-10">
                <a:latin typeface="Times New Roman"/>
                <a:cs typeface="Times New Roman"/>
              </a:rPr>
              <a:t>They</a:t>
            </a:r>
            <a:r>
              <a:rPr dirty="0" sz="1450" spc="60">
                <a:latin typeface="Times New Roman"/>
                <a:cs typeface="Times New Roman"/>
              </a:rPr>
              <a:t> </a:t>
            </a:r>
            <a:r>
              <a:rPr dirty="0" sz="1450" spc="-10">
                <a:latin typeface="Times New Roman"/>
                <a:cs typeface="Times New Roman"/>
              </a:rPr>
              <a:t>might</a:t>
            </a:r>
            <a:r>
              <a:rPr dirty="0" sz="1450" spc="55">
                <a:latin typeface="Times New Roman"/>
                <a:cs typeface="Times New Roman"/>
              </a:rPr>
              <a:t> </a:t>
            </a:r>
            <a:r>
              <a:rPr dirty="0" sz="1450" spc="-10">
                <a:latin typeface="Times New Roman"/>
                <a:cs typeface="Times New Roman"/>
              </a:rPr>
              <a:t>then</a:t>
            </a:r>
            <a:r>
              <a:rPr dirty="0" sz="1450" spc="60">
                <a:latin typeface="Times New Roman"/>
                <a:cs typeface="Times New Roman"/>
              </a:rPr>
              <a:t> </a:t>
            </a:r>
            <a:r>
              <a:rPr dirty="0" sz="1450" spc="-10">
                <a:latin typeface="Times New Roman"/>
                <a:cs typeface="Times New Roman"/>
              </a:rPr>
              <a:t>regard</a:t>
            </a:r>
            <a:r>
              <a:rPr dirty="0" sz="1450" spc="55">
                <a:latin typeface="Times New Roman"/>
                <a:cs typeface="Times New Roman"/>
              </a:rPr>
              <a:t> </a:t>
            </a:r>
            <a:r>
              <a:rPr dirty="0" sz="1450" spc="-10">
                <a:latin typeface="Times New Roman"/>
                <a:cs typeface="Times New Roman"/>
              </a:rPr>
              <a:t>themselves</a:t>
            </a:r>
            <a:endParaRPr sz="1450">
              <a:latin typeface="Times New Roman"/>
              <a:cs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as </a:t>
            </a:r>
            <a:r>
              <a:rPr dirty="0" sz="1450" spc="-5">
                <a:latin typeface="Times New Roman"/>
                <a:cs typeface="Times New Roman"/>
              </a:rPr>
              <a:t>done </a:t>
            </a:r>
            <a:r>
              <a:rPr dirty="0" sz="1450" spc="-10">
                <a:latin typeface="Times New Roman"/>
                <a:cs typeface="Times New Roman"/>
              </a:rPr>
              <a:t>with the Good Hope; it had placed them </a:t>
            </a:r>
            <a:r>
              <a:rPr dirty="0" sz="1450" spc="-5">
                <a:latin typeface="Times New Roman"/>
                <a:cs typeface="Times New Roman"/>
              </a:rPr>
              <a:t>on </a:t>
            </a:r>
            <a:r>
              <a:rPr dirty="0" sz="1450" spc="-10">
                <a:latin typeface="Times New Roman"/>
                <a:cs typeface="Times New Roman"/>
              </a:rPr>
              <a:t>the rear </a:t>
            </a:r>
            <a:r>
              <a:rPr dirty="0" sz="1450" spc="-5">
                <a:latin typeface="Times New Roman"/>
                <a:cs typeface="Times New Roman"/>
              </a:rPr>
              <a:t>of </a:t>
            </a:r>
            <a:r>
              <a:rPr dirty="0" sz="1450" spc="-10">
                <a:latin typeface="Times New Roman"/>
                <a:cs typeface="Times New Roman"/>
              </a:rPr>
              <a:t>their enemies;  and the retreat, whether they should succeed </a:t>
            </a:r>
            <a:r>
              <a:rPr dirty="0" sz="1450" spc="-5">
                <a:latin typeface="Times New Roman"/>
                <a:cs typeface="Times New Roman"/>
              </a:rPr>
              <a:t>or </a:t>
            </a:r>
            <a:r>
              <a:rPr dirty="0" sz="1450" spc="-10">
                <a:latin typeface="Times New Roman"/>
                <a:cs typeface="Times New Roman"/>
              </a:rPr>
              <a:t>fail in the main enterprise,  would </a:t>
            </a:r>
            <a:r>
              <a:rPr dirty="0" sz="1450" spc="-5">
                <a:latin typeface="Times New Roman"/>
                <a:cs typeface="Times New Roman"/>
              </a:rPr>
              <a:t>be </a:t>
            </a:r>
            <a:r>
              <a:rPr dirty="0" sz="1450" spc="-10">
                <a:latin typeface="Times New Roman"/>
                <a:cs typeface="Times New Roman"/>
              </a:rPr>
              <a:t>directed with </a:t>
            </a:r>
            <a:r>
              <a:rPr dirty="0" sz="1450" spc="-5">
                <a:latin typeface="Times New Roman"/>
                <a:cs typeface="Times New Roman"/>
              </a:rPr>
              <a:t>a </a:t>
            </a:r>
            <a:r>
              <a:rPr dirty="0" sz="1450" spc="-10">
                <a:latin typeface="Times New Roman"/>
                <a:cs typeface="Times New Roman"/>
              </a:rPr>
              <a:t>greater measure </a:t>
            </a:r>
            <a:r>
              <a:rPr dirty="0" sz="1450" spc="-5">
                <a:latin typeface="Times New Roman"/>
                <a:cs typeface="Times New Roman"/>
              </a:rPr>
              <a:t>of hope </a:t>
            </a:r>
            <a:r>
              <a:rPr dirty="0" sz="1450" spc="-10">
                <a:latin typeface="Times New Roman"/>
                <a:cs typeface="Times New Roman"/>
              </a:rPr>
              <a:t>in the direction </a:t>
            </a:r>
            <a:r>
              <a:rPr dirty="0" sz="1450" spc="-5">
                <a:latin typeface="Times New Roman"/>
                <a:cs typeface="Times New Roman"/>
              </a:rPr>
              <a:t>of </a:t>
            </a:r>
            <a:r>
              <a:rPr dirty="0" sz="1450" spc="-10">
                <a:latin typeface="Times New Roman"/>
                <a:cs typeface="Times New Roman"/>
              </a:rPr>
              <a:t>the forest  and my Lord </a:t>
            </a:r>
            <a:r>
              <a:rPr dirty="0" sz="1450" spc="-20">
                <a:latin typeface="Times New Roman"/>
                <a:cs typeface="Times New Roman"/>
              </a:rPr>
              <a:t>Foxham’s</a:t>
            </a:r>
            <a:r>
              <a:rPr dirty="0" sz="1450" spc="5">
                <a:latin typeface="Times New Roman"/>
                <a:cs typeface="Times New Roman"/>
              </a:rPr>
              <a:t> </a:t>
            </a:r>
            <a:r>
              <a:rPr dirty="0" sz="1450" spc="-10">
                <a:latin typeface="Times New Roman"/>
                <a:cs typeface="Times New Roman"/>
              </a:rPr>
              <a:t>reserve.</a:t>
            </a:r>
            <a:endParaRPr sz="1450">
              <a:latin typeface="Times New Roman"/>
              <a:cs typeface="Times New Roman"/>
            </a:endParaRPr>
          </a:p>
          <a:p>
            <a:pPr algn="just" marL="12700" marR="5715">
              <a:lnSpc>
                <a:spcPts val="1730"/>
              </a:lnSpc>
              <a:spcBef>
                <a:spcPts val="570"/>
              </a:spcBef>
            </a:pPr>
            <a:r>
              <a:rPr dirty="0" sz="1450" spc="-60">
                <a:latin typeface="Times New Roman"/>
                <a:cs typeface="Times New Roman"/>
              </a:rPr>
              <a:t>To </a:t>
            </a:r>
            <a:r>
              <a:rPr dirty="0" sz="1450" spc="-10">
                <a:latin typeface="Times New Roman"/>
                <a:cs typeface="Times New Roman"/>
              </a:rPr>
              <a:t>get the men </a:t>
            </a:r>
            <a:r>
              <a:rPr dirty="0" sz="1450" spc="-5">
                <a:latin typeface="Times New Roman"/>
                <a:cs typeface="Times New Roman"/>
              </a:rPr>
              <a:t>on </a:t>
            </a:r>
            <a:r>
              <a:rPr dirty="0" sz="1450" spc="-10">
                <a:latin typeface="Times New Roman"/>
                <a:cs typeface="Times New Roman"/>
              </a:rPr>
              <a:t>shore, </a:t>
            </a:r>
            <a:r>
              <a:rPr dirty="0" sz="1450" spc="-15">
                <a:latin typeface="Times New Roman"/>
                <a:cs typeface="Times New Roman"/>
              </a:rPr>
              <a:t>however,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easy task; many had been sick, all  were pierced with cold; the promiscuity and disorder </a:t>
            </a:r>
            <a:r>
              <a:rPr dirty="0" sz="1450" spc="-5">
                <a:latin typeface="Times New Roman"/>
                <a:cs typeface="Times New Roman"/>
              </a:rPr>
              <a:t>on </a:t>
            </a:r>
            <a:r>
              <a:rPr dirty="0" sz="1450" spc="-10">
                <a:latin typeface="Times New Roman"/>
                <a:cs typeface="Times New Roman"/>
              </a:rPr>
              <a:t>board had shaken  their discipline; the movement </a:t>
            </a:r>
            <a:r>
              <a:rPr dirty="0" sz="1450" spc="-5">
                <a:latin typeface="Times New Roman"/>
                <a:cs typeface="Times New Roman"/>
              </a:rPr>
              <a:t>of </a:t>
            </a:r>
            <a:r>
              <a:rPr dirty="0" sz="1450" spc="-10">
                <a:latin typeface="Times New Roman"/>
                <a:cs typeface="Times New Roman"/>
              </a:rPr>
              <a:t>the ship and the darkness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had  cowed their spirits. They made </a:t>
            </a:r>
            <a:r>
              <a:rPr dirty="0" sz="1450" spc="-5">
                <a:latin typeface="Times New Roman"/>
                <a:cs typeface="Times New Roman"/>
              </a:rPr>
              <a:t>a </a:t>
            </a:r>
            <a:r>
              <a:rPr dirty="0" sz="1450" spc="-10">
                <a:latin typeface="Times New Roman"/>
                <a:cs typeface="Times New Roman"/>
              </a:rPr>
              <a:t>rush </a:t>
            </a:r>
            <a:r>
              <a:rPr dirty="0" sz="1450" spc="-5">
                <a:latin typeface="Times New Roman"/>
                <a:cs typeface="Times New Roman"/>
              </a:rPr>
              <a:t>upon </a:t>
            </a:r>
            <a:r>
              <a:rPr dirty="0" sz="1450" spc="-10">
                <a:latin typeface="Times New Roman"/>
                <a:cs typeface="Times New Roman"/>
              </a:rPr>
              <a:t>the pier; my lord, with his sword  drawn </a:t>
            </a:r>
            <a:r>
              <a:rPr dirty="0" sz="1450" spc="-5">
                <a:latin typeface="Times New Roman"/>
                <a:cs typeface="Times New Roman"/>
              </a:rPr>
              <a:t>on </a:t>
            </a:r>
            <a:r>
              <a:rPr dirty="0" sz="1450" spc="-10">
                <a:latin typeface="Times New Roman"/>
                <a:cs typeface="Times New Roman"/>
              </a:rPr>
              <a:t>his own retainers, must throw himself in front; and this impulse </a:t>
            </a:r>
            <a:r>
              <a:rPr dirty="0" sz="1450" spc="-5">
                <a:latin typeface="Times New Roman"/>
                <a:cs typeface="Times New Roman"/>
              </a:rPr>
              <a:t>of  </a:t>
            </a:r>
            <a:r>
              <a:rPr dirty="0" sz="1450" spc="-10">
                <a:latin typeface="Times New Roman"/>
                <a:cs typeface="Times New Roman"/>
              </a:rPr>
              <a:t>rabblement was </a:t>
            </a:r>
            <a:r>
              <a:rPr dirty="0" sz="1450" spc="-5">
                <a:latin typeface="Times New Roman"/>
                <a:cs typeface="Times New Roman"/>
              </a:rPr>
              <a:t>not </a:t>
            </a:r>
            <a:r>
              <a:rPr dirty="0" sz="1450" spc="-10">
                <a:latin typeface="Times New Roman"/>
                <a:cs typeface="Times New Roman"/>
              </a:rPr>
              <a:t>restrained without </a:t>
            </a:r>
            <a:r>
              <a:rPr dirty="0" sz="1450" spc="-5">
                <a:latin typeface="Times New Roman"/>
                <a:cs typeface="Times New Roman"/>
              </a:rPr>
              <a:t>a </a:t>
            </a:r>
            <a:r>
              <a:rPr dirty="0" sz="1450" spc="-10">
                <a:latin typeface="Times New Roman"/>
                <a:cs typeface="Times New Roman"/>
              </a:rPr>
              <a:t>certain clamour </a:t>
            </a:r>
            <a:r>
              <a:rPr dirty="0" sz="1450" spc="-5">
                <a:latin typeface="Times New Roman"/>
                <a:cs typeface="Times New Roman"/>
              </a:rPr>
              <a:t>of </a:t>
            </a:r>
            <a:r>
              <a:rPr dirty="0" sz="1450" spc="-10">
                <a:latin typeface="Times New Roman"/>
                <a:cs typeface="Times New Roman"/>
              </a:rPr>
              <a:t>voices, highly to  </a:t>
            </a:r>
            <a:r>
              <a:rPr dirty="0" sz="1450" spc="-5">
                <a:latin typeface="Times New Roman"/>
                <a:cs typeface="Times New Roman"/>
              </a:rPr>
              <a:t>be </a:t>
            </a:r>
            <a:r>
              <a:rPr dirty="0" sz="1450" spc="-10">
                <a:latin typeface="Times New Roman"/>
                <a:cs typeface="Times New Roman"/>
              </a:rPr>
              <a:t>regretted in the</a:t>
            </a:r>
            <a:r>
              <a:rPr dirty="0" sz="1450">
                <a:latin typeface="Times New Roman"/>
                <a:cs typeface="Times New Roman"/>
              </a:rPr>
              <a:t> </a:t>
            </a:r>
            <a:r>
              <a:rPr dirty="0" sz="1450" spc="-10">
                <a:latin typeface="Times New Roman"/>
                <a:cs typeface="Times New Roman"/>
              </a:rPr>
              <a:t>case.</a:t>
            </a:r>
            <a:endParaRPr sz="1450">
              <a:latin typeface="Times New Roman"/>
              <a:cs typeface="Times New Roman"/>
            </a:endParaRPr>
          </a:p>
          <a:p>
            <a:pPr algn="just" marL="12700" marR="6985">
              <a:lnSpc>
                <a:spcPts val="1730"/>
              </a:lnSpc>
              <a:spcBef>
                <a:spcPts val="565"/>
              </a:spcBef>
            </a:pPr>
            <a:r>
              <a:rPr dirty="0" sz="1450" spc="-10">
                <a:latin typeface="Times New Roman"/>
                <a:cs typeface="Times New Roman"/>
              </a:rPr>
              <a:t>When some degree </a:t>
            </a:r>
            <a:r>
              <a:rPr dirty="0" sz="1450" spc="-5">
                <a:latin typeface="Times New Roman"/>
                <a:cs typeface="Times New Roman"/>
              </a:rPr>
              <a:t>of </a:t>
            </a:r>
            <a:r>
              <a:rPr dirty="0" sz="1450" spc="-10">
                <a:latin typeface="Times New Roman"/>
                <a:cs typeface="Times New Roman"/>
              </a:rPr>
              <a:t>order had been restored, Dick, with </a:t>
            </a:r>
            <a:r>
              <a:rPr dirty="0" sz="1450" spc="-5">
                <a:latin typeface="Times New Roman"/>
                <a:cs typeface="Times New Roman"/>
              </a:rPr>
              <a:t>a </a:t>
            </a:r>
            <a:r>
              <a:rPr dirty="0" sz="1450" spc="-10">
                <a:latin typeface="Times New Roman"/>
                <a:cs typeface="Times New Roman"/>
              </a:rPr>
              <a:t>few chosen men,  set forth in advance. The darkness </a:t>
            </a:r>
            <a:r>
              <a:rPr dirty="0" sz="1450" spc="-5">
                <a:latin typeface="Times New Roman"/>
                <a:cs typeface="Times New Roman"/>
              </a:rPr>
              <a:t>on </a:t>
            </a:r>
            <a:r>
              <a:rPr dirty="0" sz="1450" spc="-10">
                <a:latin typeface="Times New Roman"/>
                <a:cs typeface="Times New Roman"/>
              </a:rPr>
              <a:t>shore, </a:t>
            </a:r>
            <a:r>
              <a:rPr dirty="0" sz="1450" spc="-5">
                <a:latin typeface="Times New Roman"/>
                <a:cs typeface="Times New Roman"/>
              </a:rPr>
              <a:t>by </a:t>
            </a:r>
            <a:r>
              <a:rPr dirty="0" sz="1450" spc="-10">
                <a:latin typeface="Times New Roman"/>
                <a:cs typeface="Times New Roman"/>
              </a:rPr>
              <a:t>contrast with the flashing </a:t>
            </a:r>
            <a:r>
              <a:rPr dirty="0" sz="1450" spc="-5">
                <a:latin typeface="Times New Roman"/>
                <a:cs typeface="Times New Roman"/>
              </a:rPr>
              <a:t>of  </a:t>
            </a:r>
            <a:r>
              <a:rPr dirty="0" sz="1450" spc="-10">
                <a:latin typeface="Times New Roman"/>
                <a:cs typeface="Times New Roman"/>
              </a:rPr>
              <a:t>the surf, appeared before him like </a:t>
            </a:r>
            <a:r>
              <a:rPr dirty="0" sz="1450" spc="-5">
                <a:latin typeface="Times New Roman"/>
                <a:cs typeface="Times New Roman"/>
              </a:rPr>
              <a:t>a </a:t>
            </a:r>
            <a:r>
              <a:rPr dirty="0" sz="1450" spc="-10">
                <a:latin typeface="Times New Roman"/>
                <a:cs typeface="Times New Roman"/>
              </a:rPr>
              <a:t>solid </a:t>
            </a:r>
            <a:r>
              <a:rPr dirty="0" sz="1450" spc="-5">
                <a:latin typeface="Times New Roman"/>
                <a:cs typeface="Times New Roman"/>
              </a:rPr>
              <a:t>body; </a:t>
            </a:r>
            <a:r>
              <a:rPr dirty="0" sz="1450" spc="-10">
                <a:latin typeface="Times New Roman"/>
                <a:cs typeface="Times New Roman"/>
              </a:rPr>
              <a:t>and the howling and whistling  </a:t>
            </a:r>
            <a:r>
              <a:rPr dirty="0" sz="1450" spc="-5">
                <a:latin typeface="Times New Roman"/>
                <a:cs typeface="Times New Roman"/>
              </a:rPr>
              <a:t>of </a:t>
            </a:r>
            <a:r>
              <a:rPr dirty="0" sz="1450" spc="-10">
                <a:latin typeface="Times New Roman"/>
                <a:cs typeface="Times New Roman"/>
              </a:rPr>
              <a:t>the gale drowned any lesser</a:t>
            </a:r>
            <a:r>
              <a:rPr dirty="0" sz="1450" spc="15">
                <a:latin typeface="Times New Roman"/>
                <a:cs typeface="Times New Roman"/>
              </a:rPr>
              <a:t> </a:t>
            </a:r>
            <a:r>
              <a:rPr dirty="0" sz="1450" spc="-10">
                <a:latin typeface="Times New Roman"/>
                <a:cs typeface="Times New Roman"/>
              </a:rPr>
              <a:t>noise.</a:t>
            </a:r>
            <a:endParaRPr sz="1450">
              <a:latin typeface="Times New Roman"/>
              <a:cs typeface="Times New Roman"/>
            </a:endParaRPr>
          </a:p>
          <a:p>
            <a:pPr marL="12700" marR="6350">
              <a:lnSpc>
                <a:spcPts val="1730"/>
              </a:lnSpc>
              <a:spcBef>
                <a:spcPts val="570"/>
              </a:spcBef>
              <a:tabLst>
                <a:tab pos="5528310" algn="l"/>
              </a:tabLst>
            </a:pPr>
            <a:r>
              <a:rPr dirty="0" sz="1450" spc="-10">
                <a:latin typeface="Times New Roman"/>
                <a:cs typeface="Times New Roman"/>
              </a:rPr>
              <a:t>He had scarce reached the end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pier, </a:t>
            </a:r>
            <a:r>
              <a:rPr dirty="0" sz="1450" spc="-15">
                <a:latin typeface="Times New Roman"/>
                <a:cs typeface="Times New Roman"/>
              </a:rPr>
              <a:t>however, </a:t>
            </a:r>
            <a:r>
              <a:rPr dirty="0" sz="1450" spc="-10">
                <a:latin typeface="Times New Roman"/>
                <a:cs typeface="Times New Roman"/>
              </a:rPr>
              <a:t>when there fell </a:t>
            </a:r>
            <a:r>
              <a:rPr dirty="0" sz="1450" spc="-5">
                <a:latin typeface="Times New Roman"/>
                <a:cs typeface="Times New Roman"/>
              </a:rPr>
              <a:t>a </a:t>
            </a:r>
            <a:r>
              <a:rPr dirty="0" sz="1450" spc="-10">
                <a:latin typeface="Times New Roman"/>
                <a:cs typeface="Times New Roman"/>
              </a:rPr>
              <a:t>lull </a:t>
            </a:r>
            <a:r>
              <a:rPr dirty="0" sz="1450" spc="-5">
                <a:latin typeface="Times New Roman"/>
                <a:cs typeface="Times New Roman"/>
              </a:rPr>
              <a:t>of  </a:t>
            </a:r>
            <a:r>
              <a:rPr dirty="0" sz="1450" spc="-10">
                <a:latin typeface="Times New Roman"/>
                <a:cs typeface="Times New Roman"/>
              </a:rPr>
              <a:t>the wind; and in this </a:t>
            </a:r>
            <a:r>
              <a:rPr dirty="0" sz="1450" spc="-5">
                <a:latin typeface="Times New Roman"/>
                <a:cs typeface="Times New Roman"/>
              </a:rPr>
              <a:t>he </a:t>
            </a:r>
            <a:r>
              <a:rPr dirty="0" sz="1450" spc="-10">
                <a:latin typeface="Times New Roman"/>
                <a:cs typeface="Times New Roman"/>
              </a:rPr>
              <a:t>seemed to hear </a:t>
            </a:r>
            <a:r>
              <a:rPr dirty="0" sz="1450" spc="-5">
                <a:latin typeface="Times New Roman"/>
                <a:cs typeface="Times New Roman"/>
              </a:rPr>
              <a:t>on </a:t>
            </a:r>
            <a:r>
              <a:rPr dirty="0" sz="1450" spc="-10">
                <a:latin typeface="Times New Roman"/>
                <a:cs typeface="Times New Roman"/>
              </a:rPr>
              <a:t>shore the hollow footing </a:t>
            </a:r>
            <a:r>
              <a:rPr dirty="0" sz="1450" spc="-5">
                <a:latin typeface="Times New Roman"/>
                <a:cs typeface="Times New Roman"/>
              </a:rPr>
              <a:t>of </a:t>
            </a:r>
            <a:r>
              <a:rPr dirty="0" sz="1450" spc="-10">
                <a:latin typeface="Times New Roman"/>
                <a:cs typeface="Times New Roman"/>
              </a:rPr>
              <a:t>horses  and the clash </a:t>
            </a:r>
            <a:r>
              <a:rPr dirty="0" sz="1450" spc="-5">
                <a:latin typeface="Times New Roman"/>
                <a:cs typeface="Times New Roman"/>
              </a:rPr>
              <a:t>of </a:t>
            </a:r>
            <a:r>
              <a:rPr dirty="0" sz="1450" spc="-10">
                <a:latin typeface="Times New Roman"/>
                <a:cs typeface="Times New Roman"/>
              </a:rPr>
              <a:t>arms. Checking his immediate followers, </a:t>
            </a:r>
            <a:r>
              <a:rPr dirty="0" sz="1450" spc="-5">
                <a:latin typeface="Times New Roman"/>
                <a:cs typeface="Times New Roman"/>
              </a:rPr>
              <a:t>he </a:t>
            </a:r>
            <a:r>
              <a:rPr dirty="0" sz="1450" spc="-10">
                <a:latin typeface="Times New Roman"/>
                <a:cs typeface="Times New Roman"/>
              </a:rPr>
              <a:t>passed forward </a:t>
            </a:r>
            <a:r>
              <a:rPr dirty="0" sz="1450" spc="-5">
                <a:latin typeface="Times New Roman"/>
                <a:cs typeface="Times New Roman"/>
              </a:rPr>
              <a:t>a  </a:t>
            </a:r>
            <a:r>
              <a:rPr dirty="0" sz="1450" spc="-10">
                <a:latin typeface="Times New Roman"/>
                <a:cs typeface="Times New Roman"/>
              </a:rPr>
              <a:t>step </a:t>
            </a:r>
            <a:r>
              <a:rPr dirty="0" sz="1450" spc="-5">
                <a:latin typeface="Times New Roman"/>
                <a:cs typeface="Times New Roman"/>
              </a:rPr>
              <a:t>or </a:t>
            </a:r>
            <a:r>
              <a:rPr dirty="0" sz="1450" spc="-10">
                <a:latin typeface="Times New Roman"/>
                <a:cs typeface="Times New Roman"/>
              </a:rPr>
              <a:t>two alone, even setting </a:t>
            </a:r>
            <a:r>
              <a:rPr dirty="0" sz="1450" spc="-5">
                <a:latin typeface="Times New Roman"/>
                <a:cs typeface="Times New Roman"/>
              </a:rPr>
              <a:t>foot upon </a:t>
            </a:r>
            <a:r>
              <a:rPr dirty="0" sz="1450" spc="-10">
                <a:latin typeface="Times New Roman"/>
                <a:cs typeface="Times New Roman"/>
              </a:rPr>
              <a:t>the down; and here </a:t>
            </a:r>
            <a:r>
              <a:rPr dirty="0" sz="1450" spc="-5">
                <a:latin typeface="Times New Roman"/>
                <a:cs typeface="Times New Roman"/>
              </a:rPr>
              <a:t>he </a:t>
            </a:r>
            <a:r>
              <a:rPr dirty="0" sz="1450" spc="-10">
                <a:latin typeface="Times New Roman"/>
                <a:cs typeface="Times New Roman"/>
              </a:rPr>
              <a:t>made sure </a:t>
            </a:r>
            <a:r>
              <a:rPr dirty="0" sz="1450" spc="-5">
                <a:latin typeface="Times New Roman"/>
                <a:cs typeface="Times New Roman"/>
              </a:rPr>
              <a:t>he  </a:t>
            </a:r>
            <a:r>
              <a:rPr dirty="0" sz="1450" spc="-10">
                <a:latin typeface="Times New Roman"/>
                <a:cs typeface="Times New Roman"/>
              </a:rPr>
              <a:t>could detect the shape </a:t>
            </a:r>
            <a:r>
              <a:rPr dirty="0" sz="1450" spc="-5">
                <a:latin typeface="Times New Roman"/>
                <a:cs typeface="Times New Roman"/>
              </a:rPr>
              <a:t>of </a:t>
            </a:r>
            <a:r>
              <a:rPr dirty="0" sz="1450" spc="-10">
                <a:latin typeface="Times New Roman"/>
                <a:cs typeface="Times New Roman"/>
              </a:rPr>
              <a:t>men and horses moving. A strong discouragement  </a:t>
            </a:r>
            <a:r>
              <a:rPr dirty="0" sz="1450" spc="-10">
                <a:latin typeface="Times New Roman"/>
                <a:cs typeface="Times New Roman"/>
              </a:rPr>
              <a:t>assaile</a:t>
            </a:r>
            <a:r>
              <a:rPr dirty="0" sz="1450" spc="-5">
                <a:latin typeface="Times New Roman"/>
                <a:cs typeface="Times New Roman"/>
              </a:rPr>
              <a:t>d</a:t>
            </a:r>
            <a:r>
              <a:rPr dirty="0" sz="1450" spc="-5">
                <a:latin typeface="Times New Roman"/>
                <a:cs typeface="Times New Roman"/>
              </a:rPr>
              <a:t> </a:t>
            </a:r>
            <a:r>
              <a:rPr dirty="0" sz="1450" spc="-5">
                <a:latin typeface="Times New Roman"/>
                <a:cs typeface="Times New Roman"/>
              </a:rPr>
              <a:t>h</a:t>
            </a:r>
            <a:r>
              <a:rPr dirty="0" sz="1450" spc="-10">
                <a:latin typeface="Times New Roman"/>
                <a:cs typeface="Times New Roman"/>
              </a:rPr>
              <a:t>im</a:t>
            </a:r>
            <a:r>
              <a:rPr dirty="0" sz="1450" spc="-5">
                <a:latin typeface="Times New Roman"/>
                <a:cs typeface="Times New Roman"/>
              </a:rPr>
              <a:t>.</a:t>
            </a:r>
            <a:r>
              <a:rPr dirty="0" sz="1450">
                <a:latin typeface="Times New Roman"/>
                <a:cs typeface="Times New Roman"/>
              </a:rPr>
              <a:t> </a:t>
            </a:r>
            <a:r>
              <a:rPr dirty="0" sz="1450" spc="-5">
                <a:latin typeface="Times New Roman"/>
                <a:cs typeface="Times New Roman"/>
              </a:rPr>
              <a:t> </a:t>
            </a:r>
            <a:r>
              <a:rPr dirty="0" sz="1450" spc="-10">
                <a:latin typeface="Times New Roman"/>
                <a:cs typeface="Times New Roman"/>
              </a:rPr>
              <a:t>I</a:t>
            </a:r>
            <a:r>
              <a:rPr dirty="0" sz="1450" spc="-5">
                <a:latin typeface="Times New Roman"/>
                <a:cs typeface="Times New Roman"/>
              </a:rPr>
              <a:t>f</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a:t>
            </a:r>
            <a:r>
              <a:rPr dirty="0" sz="1450" spc="-10">
                <a:latin typeface="Times New Roman"/>
                <a:cs typeface="Times New Roman"/>
              </a:rPr>
              <a:t>ei</a:t>
            </a:r>
            <a:r>
              <a:rPr dirty="0" sz="1450" spc="-5">
                <a:latin typeface="Times New Roman"/>
                <a:cs typeface="Times New Roman"/>
              </a:rPr>
              <a:t>r</a:t>
            </a:r>
            <a:r>
              <a:rPr dirty="0" sz="1450" spc="-5">
                <a:latin typeface="Times New Roman"/>
                <a:cs typeface="Times New Roman"/>
              </a:rPr>
              <a:t> </a:t>
            </a:r>
            <a:r>
              <a:rPr dirty="0" sz="1450" spc="-10">
                <a:latin typeface="Times New Roman"/>
                <a:cs typeface="Times New Roman"/>
              </a:rPr>
              <a:t>e</a:t>
            </a:r>
            <a:r>
              <a:rPr dirty="0" sz="1450" spc="-5">
                <a:latin typeface="Times New Roman"/>
                <a:cs typeface="Times New Roman"/>
              </a:rPr>
              <a:t>n</a:t>
            </a:r>
            <a:r>
              <a:rPr dirty="0" sz="1450" spc="-10">
                <a:latin typeface="Times New Roman"/>
                <a:cs typeface="Times New Roman"/>
              </a:rPr>
              <a:t>emie</a:t>
            </a:r>
            <a:r>
              <a:rPr dirty="0" sz="1450" spc="-5">
                <a:latin typeface="Times New Roman"/>
                <a:cs typeface="Times New Roman"/>
              </a:rPr>
              <a:t>s</a:t>
            </a:r>
            <a:r>
              <a:rPr dirty="0" sz="1450" spc="-5">
                <a:latin typeface="Times New Roman"/>
                <a:cs typeface="Times New Roman"/>
              </a:rPr>
              <a:t> </a:t>
            </a:r>
            <a:r>
              <a:rPr dirty="0" sz="1450" spc="-10">
                <a:latin typeface="Times New Roman"/>
                <a:cs typeface="Times New Roman"/>
              </a:rPr>
              <a:t>wer</a:t>
            </a:r>
            <a:r>
              <a:rPr dirty="0" sz="1450" spc="-5">
                <a:latin typeface="Times New Roman"/>
                <a:cs typeface="Times New Roman"/>
              </a:rPr>
              <a:t>e</a:t>
            </a:r>
            <a:r>
              <a:rPr dirty="0" sz="1450" spc="-5">
                <a:latin typeface="Times New Roman"/>
                <a:cs typeface="Times New Roman"/>
              </a:rPr>
              <a:t> </a:t>
            </a:r>
            <a:r>
              <a:rPr dirty="0" sz="1450" spc="-10">
                <a:latin typeface="Times New Roman"/>
                <a:cs typeface="Times New Roman"/>
              </a:rPr>
              <a:t>reall</a:t>
            </a:r>
            <a:r>
              <a:rPr dirty="0" sz="1450" spc="-5">
                <a:latin typeface="Times New Roman"/>
                <a:cs typeface="Times New Roman"/>
              </a:rPr>
              <a:t>y</a:t>
            </a:r>
            <a:r>
              <a:rPr dirty="0" sz="1450" spc="-5">
                <a:latin typeface="Times New Roman"/>
                <a:cs typeface="Times New Roman"/>
              </a:rPr>
              <a:t> </a:t>
            </a:r>
            <a:r>
              <a:rPr dirty="0" sz="1450" spc="-5">
                <a:latin typeface="Times New Roman"/>
                <a:cs typeface="Times New Roman"/>
              </a:rPr>
              <a:t>on</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watc</a:t>
            </a:r>
            <a:r>
              <a:rPr dirty="0" sz="1450" spc="-5">
                <a:latin typeface="Times New Roman"/>
                <a:cs typeface="Times New Roman"/>
              </a:rPr>
              <a:t>h,</a:t>
            </a:r>
            <a:r>
              <a:rPr dirty="0" sz="1450" spc="-5">
                <a:latin typeface="Times New Roman"/>
                <a:cs typeface="Times New Roman"/>
              </a:rPr>
              <a:t> </a:t>
            </a:r>
            <a:r>
              <a:rPr dirty="0" sz="1450" spc="-10">
                <a:latin typeface="Times New Roman"/>
                <a:cs typeface="Times New Roman"/>
              </a:rPr>
              <a:t>i</a:t>
            </a:r>
            <a:r>
              <a:rPr dirty="0" sz="1450" spc="-5">
                <a:latin typeface="Times New Roman"/>
                <a:cs typeface="Times New Roman"/>
              </a:rPr>
              <a:t>f</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a:t>
            </a:r>
            <a:r>
              <a:rPr dirty="0" sz="1450" spc="-10">
                <a:latin typeface="Times New Roman"/>
                <a:cs typeface="Times New Roman"/>
              </a:rPr>
              <a:t>e</a:t>
            </a:r>
            <a:r>
              <a:rPr dirty="0" sz="1450" spc="-5">
                <a:latin typeface="Times New Roman"/>
                <a:cs typeface="Times New Roman"/>
              </a:rPr>
              <a:t>y</a:t>
            </a:r>
            <a:r>
              <a:rPr dirty="0" sz="1450">
                <a:latin typeface="Times New Roman"/>
                <a:cs typeface="Times New Roman"/>
              </a:rPr>
              <a:t>	</a:t>
            </a:r>
            <a:r>
              <a:rPr dirty="0" sz="1450" spc="-5">
                <a:latin typeface="Times New Roman"/>
                <a:cs typeface="Times New Roman"/>
              </a:rPr>
              <a:t>h</a:t>
            </a:r>
            <a:r>
              <a:rPr dirty="0" sz="1450" spc="-10">
                <a:latin typeface="Times New Roman"/>
                <a:cs typeface="Times New Roman"/>
              </a:rPr>
              <a:t>a</a:t>
            </a:r>
            <a:r>
              <a:rPr dirty="0" sz="1450" spc="-5">
                <a:latin typeface="Times New Roman"/>
                <a:cs typeface="Times New Roman"/>
              </a:rPr>
              <a:t>d  </a:t>
            </a:r>
            <a:r>
              <a:rPr dirty="0" sz="1450" spc="-10">
                <a:latin typeface="Times New Roman"/>
                <a:cs typeface="Times New Roman"/>
              </a:rPr>
              <a:t>beleaguered the shoreward end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pier, </a:t>
            </a:r>
            <a:r>
              <a:rPr dirty="0" sz="1450" spc="-5">
                <a:latin typeface="Times New Roman"/>
                <a:cs typeface="Times New Roman"/>
              </a:rPr>
              <a:t>he </a:t>
            </a:r>
            <a:r>
              <a:rPr dirty="0" sz="1450" spc="-10">
                <a:latin typeface="Times New Roman"/>
                <a:cs typeface="Times New Roman"/>
              </a:rPr>
              <a:t>and Lord Foxham were taken in  </a:t>
            </a:r>
            <a:r>
              <a:rPr dirty="0" sz="1450" spc="-5">
                <a:latin typeface="Times New Roman"/>
                <a:cs typeface="Times New Roman"/>
              </a:rPr>
              <a:t>a </a:t>
            </a:r>
            <a:r>
              <a:rPr dirty="0" sz="1450" spc="-10">
                <a:latin typeface="Times New Roman"/>
                <a:cs typeface="Times New Roman"/>
              </a:rPr>
              <a:t>posture </a:t>
            </a:r>
            <a:r>
              <a:rPr dirty="0" sz="1450" spc="-5">
                <a:latin typeface="Times New Roman"/>
                <a:cs typeface="Times New Roman"/>
              </a:rPr>
              <a:t>of </a:t>
            </a:r>
            <a:r>
              <a:rPr dirty="0" sz="1450" spc="-10">
                <a:latin typeface="Times New Roman"/>
                <a:cs typeface="Times New Roman"/>
              </a:rPr>
              <a:t>very </a:t>
            </a:r>
            <a:r>
              <a:rPr dirty="0" sz="1450" spc="-5">
                <a:latin typeface="Times New Roman"/>
                <a:cs typeface="Times New Roman"/>
              </a:rPr>
              <a:t>poor </a:t>
            </a:r>
            <a:r>
              <a:rPr dirty="0" sz="1450" spc="-10">
                <a:latin typeface="Times New Roman"/>
                <a:cs typeface="Times New Roman"/>
              </a:rPr>
              <a:t>defence, the sea behind, the men jostled in the dark  </a:t>
            </a:r>
            <a:r>
              <a:rPr dirty="0" sz="1450" spc="-5">
                <a:latin typeface="Times New Roman"/>
                <a:cs typeface="Times New Roman"/>
              </a:rPr>
              <a:t>upon a </a:t>
            </a:r>
            <a:r>
              <a:rPr dirty="0" sz="1450" spc="-10">
                <a:latin typeface="Times New Roman"/>
                <a:cs typeface="Times New Roman"/>
              </a:rPr>
              <a:t>narrow </a:t>
            </a:r>
            <a:r>
              <a:rPr dirty="0" sz="1450" spc="-20">
                <a:latin typeface="Times New Roman"/>
                <a:cs typeface="Times New Roman"/>
              </a:rPr>
              <a:t>causeway. </a:t>
            </a:r>
            <a:r>
              <a:rPr dirty="0" sz="1450" spc="-10">
                <a:latin typeface="Times New Roman"/>
                <a:cs typeface="Times New Roman"/>
              </a:rPr>
              <a:t>He gave </a:t>
            </a:r>
            <a:r>
              <a:rPr dirty="0" sz="1450" spc="-5">
                <a:latin typeface="Times New Roman"/>
                <a:cs typeface="Times New Roman"/>
              </a:rPr>
              <a:t>a </a:t>
            </a:r>
            <a:r>
              <a:rPr dirty="0" sz="1450" spc="-10">
                <a:latin typeface="Times New Roman"/>
                <a:cs typeface="Times New Roman"/>
              </a:rPr>
              <a:t>cautious whistle, the signal previously  agreed </a:t>
            </a:r>
            <a:r>
              <a:rPr dirty="0" sz="1450" spc="-5">
                <a:latin typeface="Times New Roman"/>
                <a:cs typeface="Times New Roman"/>
              </a:rPr>
              <a:t>upon.</a:t>
            </a:r>
            <a:endParaRPr sz="1450">
              <a:latin typeface="Times New Roman"/>
              <a:cs typeface="Times New Roman"/>
            </a:endParaRPr>
          </a:p>
          <a:p>
            <a:pPr algn="just" marL="12700" marR="5080">
              <a:lnSpc>
                <a:spcPts val="1730"/>
              </a:lnSpc>
              <a:spcBef>
                <a:spcPts val="560"/>
              </a:spcBef>
            </a:pPr>
            <a:r>
              <a:rPr dirty="0" sz="1450" spc="-10">
                <a:latin typeface="Times New Roman"/>
                <a:cs typeface="Times New Roman"/>
              </a:rPr>
              <a:t>It proved to </a:t>
            </a:r>
            <a:r>
              <a:rPr dirty="0" sz="1450" spc="-5">
                <a:latin typeface="Times New Roman"/>
                <a:cs typeface="Times New Roman"/>
              </a:rPr>
              <a:t>be a </a:t>
            </a:r>
            <a:r>
              <a:rPr dirty="0" sz="1450" spc="-10">
                <a:latin typeface="Times New Roman"/>
                <a:cs typeface="Times New Roman"/>
              </a:rPr>
              <a:t>signal far more than </a:t>
            </a:r>
            <a:r>
              <a:rPr dirty="0" sz="1450" spc="-5">
                <a:latin typeface="Times New Roman"/>
                <a:cs typeface="Times New Roman"/>
              </a:rPr>
              <a:t>he </a:t>
            </a:r>
            <a:r>
              <a:rPr dirty="0" sz="1450" spc="-10">
                <a:latin typeface="Times New Roman"/>
                <a:cs typeface="Times New Roman"/>
              </a:rPr>
              <a:t>desired. Instantly there fell, through  the black night, </a:t>
            </a:r>
            <a:r>
              <a:rPr dirty="0" sz="1450" spc="-5">
                <a:latin typeface="Times New Roman"/>
                <a:cs typeface="Times New Roman"/>
              </a:rPr>
              <a:t>a </a:t>
            </a:r>
            <a:r>
              <a:rPr dirty="0" sz="1450" spc="-10">
                <a:latin typeface="Times New Roman"/>
                <a:cs typeface="Times New Roman"/>
              </a:rPr>
              <a:t>shower </a:t>
            </a:r>
            <a:r>
              <a:rPr dirty="0" sz="1450" spc="-5">
                <a:latin typeface="Times New Roman"/>
                <a:cs typeface="Times New Roman"/>
              </a:rPr>
              <a:t>of </a:t>
            </a:r>
            <a:r>
              <a:rPr dirty="0" sz="1450" spc="-10">
                <a:latin typeface="Times New Roman"/>
                <a:cs typeface="Times New Roman"/>
              </a:rPr>
              <a:t>arrows sent at </a:t>
            </a:r>
            <a:r>
              <a:rPr dirty="0" sz="1450" spc="-5">
                <a:latin typeface="Times New Roman"/>
                <a:cs typeface="Times New Roman"/>
              </a:rPr>
              <a:t>a </a:t>
            </a:r>
            <a:r>
              <a:rPr dirty="0" sz="1450" spc="-10">
                <a:latin typeface="Times New Roman"/>
                <a:cs typeface="Times New Roman"/>
              </a:rPr>
              <a:t>venture; and so close were the  men huddled </a:t>
            </a:r>
            <a:r>
              <a:rPr dirty="0" sz="1450" spc="-5">
                <a:latin typeface="Times New Roman"/>
                <a:cs typeface="Times New Roman"/>
              </a:rPr>
              <a:t>on </a:t>
            </a:r>
            <a:r>
              <a:rPr dirty="0" sz="1450" spc="-10">
                <a:latin typeface="Times New Roman"/>
                <a:cs typeface="Times New Roman"/>
              </a:rPr>
              <a:t>the pier that more than </a:t>
            </a:r>
            <a:r>
              <a:rPr dirty="0" sz="1450" spc="-5">
                <a:latin typeface="Times New Roman"/>
                <a:cs typeface="Times New Roman"/>
              </a:rPr>
              <a:t>one </a:t>
            </a:r>
            <a:r>
              <a:rPr dirty="0" sz="1450" spc="-10">
                <a:latin typeface="Times New Roman"/>
                <a:cs typeface="Times New Roman"/>
              </a:rPr>
              <a:t>was hit, and the arrows were  answered with cries </a:t>
            </a:r>
            <a:r>
              <a:rPr dirty="0" sz="1450" spc="-5">
                <a:latin typeface="Times New Roman"/>
                <a:cs typeface="Times New Roman"/>
              </a:rPr>
              <a:t>of </a:t>
            </a:r>
            <a:r>
              <a:rPr dirty="0" sz="1450" spc="-10">
                <a:latin typeface="Times New Roman"/>
                <a:cs typeface="Times New Roman"/>
              </a:rPr>
              <a:t>both fear and pain. In this first discharge, Lord Foxham  was struck down; Hawksley had him carried </a:t>
            </a:r>
            <a:r>
              <a:rPr dirty="0" sz="1450" spc="-5">
                <a:latin typeface="Times New Roman"/>
                <a:cs typeface="Times New Roman"/>
              </a:rPr>
              <a:t>on </a:t>
            </a:r>
            <a:r>
              <a:rPr dirty="0" sz="1450" spc="-10">
                <a:latin typeface="Times New Roman"/>
                <a:cs typeface="Times New Roman"/>
              </a:rPr>
              <a:t>board again at once; and his  men, during the brief remainder </a:t>
            </a:r>
            <a:r>
              <a:rPr dirty="0" sz="1450" spc="-5">
                <a:latin typeface="Times New Roman"/>
                <a:cs typeface="Times New Roman"/>
              </a:rPr>
              <a:t>of </a:t>
            </a:r>
            <a:r>
              <a:rPr dirty="0" sz="1450" spc="-10">
                <a:latin typeface="Times New Roman"/>
                <a:cs typeface="Times New Roman"/>
              </a:rPr>
              <a:t>the skirmish, </a:t>
            </a:r>
            <a:r>
              <a:rPr dirty="0" sz="1450" spc="-5">
                <a:latin typeface="Times New Roman"/>
                <a:cs typeface="Times New Roman"/>
              </a:rPr>
              <a:t>fought </a:t>
            </a:r>
            <a:r>
              <a:rPr dirty="0" sz="1450" spc="-10">
                <a:latin typeface="Times New Roman"/>
                <a:cs typeface="Times New Roman"/>
              </a:rPr>
              <a:t>(when they </a:t>
            </a:r>
            <a:r>
              <a:rPr dirty="0" sz="1450" spc="-5">
                <a:latin typeface="Times New Roman"/>
                <a:cs typeface="Times New Roman"/>
              </a:rPr>
              <a:t>fought </a:t>
            </a:r>
            <a:r>
              <a:rPr dirty="0" sz="1450" spc="-10">
                <a:latin typeface="Times New Roman"/>
                <a:cs typeface="Times New Roman"/>
              </a:rPr>
              <a:t>at  all) without guidance. That was perhaps the chief cause </a:t>
            </a:r>
            <a:r>
              <a:rPr dirty="0" sz="1450" spc="-5">
                <a:latin typeface="Times New Roman"/>
                <a:cs typeface="Times New Roman"/>
              </a:rPr>
              <a:t>of </a:t>
            </a:r>
            <a:r>
              <a:rPr dirty="0" sz="1450" spc="-10">
                <a:latin typeface="Times New Roman"/>
                <a:cs typeface="Times New Roman"/>
              </a:rPr>
              <a:t>the disaster which  made haste to</a:t>
            </a:r>
            <a:r>
              <a:rPr dirty="0" sz="1450">
                <a:latin typeface="Times New Roman"/>
                <a:cs typeface="Times New Roman"/>
              </a:rPr>
              <a:t> </a:t>
            </a:r>
            <a:r>
              <a:rPr dirty="0" sz="1450" spc="-20">
                <a:latin typeface="Times New Roman"/>
                <a:cs typeface="Times New Roman"/>
              </a:rPr>
              <a:t>follow.</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At the shore end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pier, </a:t>
            </a:r>
            <a:r>
              <a:rPr dirty="0" sz="1450" spc="-10">
                <a:latin typeface="Times New Roman"/>
                <a:cs typeface="Times New Roman"/>
              </a:rPr>
              <a:t>for perhaps </a:t>
            </a:r>
            <a:r>
              <a:rPr dirty="0" sz="1450" spc="-5">
                <a:latin typeface="Times New Roman"/>
                <a:cs typeface="Times New Roman"/>
              </a:rPr>
              <a:t>a </a:t>
            </a:r>
            <a:r>
              <a:rPr dirty="0" sz="1450" spc="-10">
                <a:latin typeface="Times New Roman"/>
                <a:cs typeface="Times New Roman"/>
              </a:rPr>
              <a:t>minute, Dick held his own with </a:t>
            </a:r>
            <a:r>
              <a:rPr dirty="0" sz="1450" spc="-5">
                <a:latin typeface="Times New Roman"/>
                <a:cs typeface="Times New Roman"/>
              </a:rPr>
              <a:t>a  </a:t>
            </a:r>
            <a:r>
              <a:rPr dirty="0" sz="1450" spc="-10">
                <a:latin typeface="Times New Roman"/>
                <a:cs typeface="Times New Roman"/>
              </a:rPr>
              <a:t>handful; </a:t>
            </a:r>
            <a:r>
              <a:rPr dirty="0" sz="1450" spc="-5">
                <a:latin typeface="Times New Roman"/>
                <a:cs typeface="Times New Roman"/>
              </a:rPr>
              <a:t>one or </a:t>
            </a:r>
            <a:r>
              <a:rPr dirty="0" sz="1450" spc="-10">
                <a:latin typeface="Times New Roman"/>
                <a:cs typeface="Times New Roman"/>
              </a:rPr>
              <a:t>two were wounded </a:t>
            </a:r>
            <a:r>
              <a:rPr dirty="0" sz="1450" spc="-5">
                <a:latin typeface="Times New Roman"/>
                <a:cs typeface="Times New Roman"/>
              </a:rPr>
              <a:t>upon </a:t>
            </a:r>
            <a:r>
              <a:rPr dirty="0" sz="1450" spc="-10">
                <a:latin typeface="Times New Roman"/>
                <a:cs typeface="Times New Roman"/>
              </a:rPr>
              <a:t>either side; steel crossed steel; </a:t>
            </a:r>
            <a:r>
              <a:rPr dirty="0" sz="1450" spc="-5">
                <a:latin typeface="Times New Roman"/>
                <a:cs typeface="Times New Roman"/>
              </a:rPr>
              <a:t>nor  </a:t>
            </a:r>
            <a:r>
              <a:rPr dirty="0" sz="1450" spc="-10">
                <a:latin typeface="Times New Roman"/>
                <a:cs typeface="Times New Roman"/>
              </a:rPr>
              <a:t>had there been the least signal </a:t>
            </a:r>
            <a:r>
              <a:rPr dirty="0" sz="1450" spc="-5">
                <a:latin typeface="Times New Roman"/>
                <a:cs typeface="Times New Roman"/>
              </a:rPr>
              <a:t>of </a:t>
            </a:r>
            <a:r>
              <a:rPr dirty="0" sz="1450" spc="-10">
                <a:latin typeface="Times New Roman"/>
                <a:cs typeface="Times New Roman"/>
              </a:rPr>
              <a:t>advantage, when in the twinkling </a:t>
            </a:r>
            <a:r>
              <a:rPr dirty="0" sz="1450" spc="-5">
                <a:latin typeface="Times New Roman"/>
                <a:cs typeface="Times New Roman"/>
              </a:rPr>
              <a:t>of </a:t>
            </a:r>
            <a:r>
              <a:rPr dirty="0" sz="1450" spc="-10">
                <a:latin typeface="Times New Roman"/>
                <a:cs typeface="Times New Roman"/>
              </a:rPr>
              <a:t>an eye  the tide turned against the party from the ship. Someone cried </a:t>
            </a:r>
            <a:r>
              <a:rPr dirty="0" sz="1450" spc="-5">
                <a:latin typeface="Times New Roman"/>
                <a:cs typeface="Times New Roman"/>
              </a:rPr>
              <a:t>out </a:t>
            </a:r>
            <a:r>
              <a:rPr dirty="0" sz="1450" spc="-10">
                <a:latin typeface="Times New Roman"/>
                <a:cs typeface="Times New Roman"/>
              </a:rPr>
              <a:t>that all was  lost; the men were in the very humour to lend an ear to </a:t>
            </a:r>
            <a:r>
              <a:rPr dirty="0" sz="1450" spc="-5">
                <a:latin typeface="Times New Roman"/>
                <a:cs typeface="Times New Roman"/>
              </a:rPr>
              <a:t>a </a:t>
            </a:r>
            <a:r>
              <a:rPr dirty="0" sz="1450" spc="-10">
                <a:latin typeface="Times New Roman"/>
                <a:cs typeface="Times New Roman"/>
              </a:rPr>
              <a:t>discomfortable  counsel; the cry was taken </a:t>
            </a:r>
            <a:r>
              <a:rPr dirty="0" sz="1450" spc="-5">
                <a:latin typeface="Times New Roman"/>
                <a:cs typeface="Times New Roman"/>
              </a:rPr>
              <a:t>up. </a:t>
            </a:r>
            <a:r>
              <a:rPr dirty="0" sz="1450" spc="-10">
                <a:latin typeface="Times New Roman"/>
                <a:cs typeface="Times New Roman"/>
              </a:rPr>
              <a:t>“On board, lads, for </a:t>
            </a:r>
            <a:r>
              <a:rPr dirty="0" sz="1450" spc="-5">
                <a:latin typeface="Times New Roman"/>
                <a:cs typeface="Times New Roman"/>
              </a:rPr>
              <a:t>your </a:t>
            </a:r>
            <a:r>
              <a:rPr dirty="0" sz="1450" spc="-10">
                <a:latin typeface="Times New Roman"/>
                <a:cs typeface="Times New Roman"/>
              </a:rPr>
              <a:t>lives!” cried </a:t>
            </a:r>
            <a:r>
              <a:rPr dirty="0" sz="1450" spc="-20">
                <a:latin typeface="Times New Roman"/>
                <a:cs typeface="Times New Roman"/>
              </a:rPr>
              <a:t>another. </a:t>
            </a:r>
            <a:r>
              <a:rPr dirty="0" sz="1450" spc="320">
                <a:latin typeface="Times New Roman"/>
                <a:cs typeface="Times New Roman"/>
              </a:rPr>
              <a:t> </a:t>
            </a:r>
            <a:r>
              <a:rPr dirty="0" sz="1450" spc="-10">
                <a:latin typeface="Times New Roman"/>
                <a:cs typeface="Times New Roman"/>
              </a:rPr>
              <a:t>A third, with the true instinct </a:t>
            </a:r>
            <a:r>
              <a:rPr dirty="0" sz="1450" spc="-5">
                <a:latin typeface="Times New Roman"/>
                <a:cs typeface="Times New Roman"/>
              </a:rPr>
              <a:t>of </a:t>
            </a:r>
            <a:r>
              <a:rPr dirty="0" sz="1450" spc="-10">
                <a:latin typeface="Times New Roman"/>
                <a:cs typeface="Times New Roman"/>
              </a:rPr>
              <a:t>the coward, raised that inevitable report </a:t>
            </a:r>
            <a:r>
              <a:rPr dirty="0" sz="1450" spc="-5">
                <a:latin typeface="Times New Roman"/>
                <a:cs typeface="Times New Roman"/>
              </a:rPr>
              <a:t>on </a:t>
            </a:r>
            <a:r>
              <a:rPr dirty="0" sz="1450" spc="-10">
                <a:latin typeface="Times New Roman"/>
                <a:cs typeface="Times New Roman"/>
              </a:rPr>
              <a:t>all  retreats: </a:t>
            </a:r>
            <a:r>
              <a:rPr dirty="0" sz="1450" spc="-50">
                <a:latin typeface="Times New Roman"/>
                <a:cs typeface="Times New Roman"/>
              </a:rPr>
              <a:t>“We </a:t>
            </a:r>
            <a:r>
              <a:rPr dirty="0" sz="1450" spc="-10">
                <a:latin typeface="Times New Roman"/>
                <a:cs typeface="Times New Roman"/>
              </a:rPr>
              <a:t>are betrayed!” And in </a:t>
            </a:r>
            <a:r>
              <a:rPr dirty="0" sz="1450" spc="-5">
                <a:latin typeface="Times New Roman"/>
                <a:cs typeface="Times New Roman"/>
              </a:rPr>
              <a:t>a </a:t>
            </a:r>
            <a:r>
              <a:rPr dirty="0" sz="1450" spc="-10">
                <a:latin typeface="Times New Roman"/>
                <a:cs typeface="Times New Roman"/>
              </a:rPr>
              <a:t>moment the whole mass </a:t>
            </a:r>
            <a:r>
              <a:rPr dirty="0" sz="1450" spc="-5">
                <a:latin typeface="Times New Roman"/>
                <a:cs typeface="Times New Roman"/>
              </a:rPr>
              <a:t>of </a:t>
            </a:r>
            <a:r>
              <a:rPr dirty="0" sz="1450" spc="-10">
                <a:latin typeface="Times New Roman"/>
                <a:cs typeface="Times New Roman"/>
              </a:rPr>
              <a:t>men</a:t>
            </a:r>
            <a:r>
              <a:rPr dirty="0" sz="1450" spc="-75">
                <a:latin typeface="Times New Roman"/>
                <a:cs typeface="Times New Roman"/>
              </a:rPr>
              <a:t> </a:t>
            </a:r>
            <a:r>
              <a:rPr dirty="0" sz="1450" spc="-10">
                <a:latin typeface="Times New Roman"/>
                <a:cs typeface="Times New Roman"/>
              </a:rPr>
              <a:t>went</a:t>
            </a:r>
            <a:endParaRPr sz="1450">
              <a:latin typeface="Times New Roman"/>
              <a:cs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244965"/>
          </a:xfrm>
          <a:prstGeom prst="rect">
            <a:avLst/>
          </a:prstGeom>
        </p:spPr>
        <p:txBody>
          <a:bodyPr wrap="square" lIns="0" tIns="19685" rIns="0" bIns="0" rtlCol="0" vert="horz">
            <a:spAutoFit/>
          </a:bodyPr>
          <a:lstStyle/>
          <a:p>
            <a:pPr marL="12700" marR="8890">
              <a:lnSpc>
                <a:spcPts val="1730"/>
              </a:lnSpc>
              <a:spcBef>
                <a:spcPts val="155"/>
              </a:spcBef>
            </a:pPr>
            <a:r>
              <a:rPr dirty="0" sz="1450" spc="-10">
                <a:latin typeface="Times New Roman"/>
                <a:cs typeface="Times New Roman"/>
              </a:rPr>
              <a:t>surging and jostling backward down the </a:t>
            </a:r>
            <a:r>
              <a:rPr dirty="0" sz="1450" spc="-20">
                <a:latin typeface="Times New Roman"/>
                <a:cs typeface="Times New Roman"/>
              </a:rPr>
              <a:t>pier, </a:t>
            </a:r>
            <a:r>
              <a:rPr dirty="0" sz="1450" spc="-10">
                <a:latin typeface="Times New Roman"/>
                <a:cs typeface="Times New Roman"/>
              </a:rPr>
              <a:t>turning their defenceless backs  </a:t>
            </a:r>
            <a:r>
              <a:rPr dirty="0" sz="1450" spc="-5">
                <a:latin typeface="Times New Roman"/>
                <a:cs typeface="Times New Roman"/>
              </a:rPr>
              <a:t>on </a:t>
            </a:r>
            <a:r>
              <a:rPr dirty="0" sz="1450" spc="-10">
                <a:latin typeface="Times New Roman"/>
                <a:cs typeface="Times New Roman"/>
              </a:rPr>
              <a:t>their pursuers and piercing the </a:t>
            </a:r>
            <a:r>
              <a:rPr dirty="0" sz="1450" spc="-5">
                <a:latin typeface="Times New Roman"/>
                <a:cs typeface="Times New Roman"/>
              </a:rPr>
              <a:t>night </a:t>
            </a:r>
            <a:r>
              <a:rPr dirty="0" sz="1450" spc="-10">
                <a:latin typeface="Times New Roman"/>
                <a:cs typeface="Times New Roman"/>
              </a:rPr>
              <a:t>with craven</a:t>
            </a:r>
            <a:r>
              <a:rPr dirty="0" sz="1450" spc="30">
                <a:latin typeface="Times New Roman"/>
                <a:cs typeface="Times New Roman"/>
              </a:rPr>
              <a:t> </a:t>
            </a:r>
            <a:r>
              <a:rPr dirty="0" sz="1450" spc="-20">
                <a:latin typeface="Times New Roman"/>
                <a:cs typeface="Times New Roman"/>
              </a:rPr>
              <a:t>outcry.</a:t>
            </a:r>
            <a:endParaRPr sz="1450">
              <a:latin typeface="Times New Roman"/>
              <a:cs typeface="Times New Roman"/>
            </a:endParaRPr>
          </a:p>
          <a:p>
            <a:pPr marL="12700" marR="5080">
              <a:lnSpc>
                <a:spcPts val="1730"/>
              </a:lnSpc>
              <a:spcBef>
                <a:spcPts val="575"/>
              </a:spcBef>
            </a:pPr>
            <a:r>
              <a:rPr dirty="0" sz="1450" spc="-10">
                <a:latin typeface="Times New Roman"/>
                <a:cs typeface="Times New Roman"/>
              </a:rPr>
              <a:t>One coward thrust </a:t>
            </a:r>
            <a:r>
              <a:rPr dirty="0" sz="1450" spc="-15">
                <a:latin typeface="Times New Roman"/>
                <a:cs typeface="Times New Roman"/>
              </a:rPr>
              <a:t>off </a:t>
            </a:r>
            <a:r>
              <a:rPr dirty="0" sz="1450" spc="-10">
                <a:latin typeface="Times New Roman"/>
                <a:cs typeface="Times New Roman"/>
              </a:rPr>
              <a:t>the </a:t>
            </a:r>
            <a:r>
              <a:rPr dirty="0" sz="1450" spc="-20">
                <a:latin typeface="Times New Roman"/>
                <a:cs typeface="Times New Roman"/>
              </a:rPr>
              <a:t>ship’s </a:t>
            </a:r>
            <a:r>
              <a:rPr dirty="0" sz="1450" spc="-10">
                <a:latin typeface="Times New Roman"/>
                <a:cs typeface="Times New Roman"/>
              </a:rPr>
              <a:t>stern, while another still held her </a:t>
            </a:r>
            <a:r>
              <a:rPr dirty="0" sz="1450" spc="-5">
                <a:latin typeface="Times New Roman"/>
                <a:cs typeface="Times New Roman"/>
              </a:rPr>
              <a:t>by </a:t>
            </a:r>
            <a:r>
              <a:rPr dirty="0" sz="1450" spc="-10">
                <a:latin typeface="Times New Roman"/>
                <a:cs typeface="Times New Roman"/>
              </a:rPr>
              <a:t>the bows.  The fugitives leaped, screaming, and were hauled </a:t>
            </a:r>
            <a:r>
              <a:rPr dirty="0" sz="1450" spc="-5">
                <a:latin typeface="Times New Roman"/>
                <a:cs typeface="Times New Roman"/>
              </a:rPr>
              <a:t>on </a:t>
            </a:r>
            <a:r>
              <a:rPr dirty="0" sz="1450" spc="-10">
                <a:latin typeface="Times New Roman"/>
                <a:cs typeface="Times New Roman"/>
              </a:rPr>
              <a:t>board, </a:t>
            </a:r>
            <a:r>
              <a:rPr dirty="0" sz="1450" spc="-5">
                <a:latin typeface="Times New Roman"/>
                <a:cs typeface="Times New Roman"/>
              </a:rPr>
              <a:t>or </a:t>
            </a:r>
            <a:r>
              <a:rPr dirty="0" sz="1450" spc="-10">
                <a:latin typeface="Times New Roman"/>
                <a:cs typeface="Times New Roman"/>
              </a:rPr>
              <a:t>fell back and  perished in the sea. Some were cut down </a:t>
            </a:r>
            <a:r>
              <a:rPr dirty="0" sz="1450" spc="-5">
                <a:latin typeface="Times New Roman"/>
                <a:cs typeface="Times New Roman"/>
              </a:rPr>
              <a:t>upon </a:t>
            </a:r>
            <a:r>
              <a:rPr dirty="0" sz="1450" spc="-10">
                <a:latin typeface="Times New Roman"/>
                <a:cs typeface="Times New Roman"/>
              </a:rPr>
              <a:t>the pier </a:t>
            </a:r>
            <a:r>
              <a:rPr dirty="0" sz="1450" spc="-5">
                <a:latin typeface="Times New Roman"/>
                <a:cs typeface="Times New Roman"/>
              </a:rPr>
              <a:t>by </a:t>
            </a:r>
            <a:r>
              <a:rPr dirty="0" sz="1450" spc="-10">
                <a:latin typeface="Times New Roman"/>
                <a:cs typeface="Times New Roman"/>
              </a:rPr>
              <a:t>the pursuers. Many  were injured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ship’s </a:t>
            </a:r>
            <a:r>
              <a:rPr dirty="0" sz="1450" spc="-10">
                <a:latin typeface="Times New Roman"/>
                <a:cs typeface="Times New Roman"/>
              </a:rPr>
              <a:t>deck in the blind haste and terror </a:t>
            </a:r>
            <a:r>
              <a:rPr dirty="0" sz="1450" spc="-5">
                <a:latin typeface="Times New Roman"/>
                <a:cs typeface="Times New Roman"/>
              </a:rPr>
              <a:t>of </a:t>
            </a:r>
            <a:r>
              <a:rPr dirty="0" sz="1450" spc="-10">
                <a:latin typeface="Times New Roman"/>
                <a:cs typeface="Times New Roman"/>
              </a:rPr>
              <a:t>the moment,  </a:t>
            </a:r>
            <a:r>
              <a:rPr dirty="0" sz="1450" spc="-5">
                <a:latin typeface="Times New Roman"/>
                <a:cs typeface="Times New Roman"/>
              </a:rPr>
              <a:t>one </a:t>
            </a:r>
            <a:r>
              <a:rPr dirty="0" sz="1450" spc="-10">
                <a:latin typeface="Times New Roman"/>
                <a:cs typeface="Times New Roman"/>
              </a:rPr>
              <a:t>man leaping </a:t>
            </a:r>
            <a:r>
              <a:rPr dirty="0" sz="1450" spc="-5">
                <a:latin typeface="Times New Roman"/>
                <a:cs typeface="Times New Roman"/>
              </a:rPr>
              <a:t>upon </a:t>
            </a:r>
            <a:r>
              <a:rPr dirty="0" sz="1450" spc="-15">
                <a:latin typeface="Times New Roman"/>
                <a:cs typeface="Times New Roman"/>
              </a:rPr>
              <a:t>another,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third </a:t>
            </a:r>
            <a:r>
              <a:rPr dirty="0" sz="1450" spc="-5">
                <a:latin typeface="Times New Roman"/>
                <a:cs typeface="Times New Roman"/>
              </a:rPr>
              <a:t>on both. </a:t>
            </a:r>
            <a:r>
              <a:rPr dirty="0" sz="1450" spc="-10">
                <a:latin typeface="Times New Roman"/>
                <a:cs typeface="Times New Roman"/>
              </a:rPr>
              <a:t>At last, and whether </a:t>
            </a:r>
            <a:r>
              <a:rPr dirty="0" sz="1450" spc="-5">
                <a:latin typeface="Times New Roman"/>
                <a:cs typeface="Times New Roman"/>
              </a:rPr>
              <a:t>by  </a:t>
            </a:r>
            <a:r>
              <a:rPr dirty="0" sz="1450" spc="-10">
                <a:latin typeface="Times New Roman"/>
                <a:cs typeface="Times New Roman"/>
              </a:rPr>
              <a:t>design </a:t>
            </a:r>
            <a:r>
              <a:rPr dirty="0" sz="1450" spc="-5">
                <a:latin typeface="Times New Roman"/>
                <a:cs typeface="Times New Roman"/>
              </a:rPr>
              <a:t>or </a:t>
            </a:r>
            <a:r>
              <a:rPr dirty="0" sz="1450" spc="-10">
                <a:latin typeface="Times New Roman"/>
                <a:cs typeface="Times New Roman"/>
              </a:rPr>
              <a:t>accident, the bows </a:t>
            </a:r>
            <a:r>
              <a:rPr dirty="0" sz="1450" spc="-5">
                <a:latin typeface="Times New Roman"/>
                <a:cs typeface="Times New Roman"/>
              </a:rPr>
              <a:t>of </a:t>
            </a:r>
            <a:r>
              <a:rPr dirty="0" sz="1450" spc="-10">
                <a:latin typeface="Times New Roman"/>
                <a:cs typeface="Times New Roman"/>
              </a:rPr>
              <a:t>the Good Hope were liberated; and the </a:t>
            </a:r>
            <a:r>
              <a:rPr dirty="0" sz="1450" spc="-15">
                <a:latin typeface="Times New Roman"/>
                <a:cs typeface="Times New Roman"/>
              </a:rPr>
              <a:t>ever-  </a:t>
            </a:r>
            <a:r>
              <a:rPr dirty="0" sz="1450" spc="-10">
                <a:latin typeface="Times New Roman"/>
                <a:cs typeface="Times New Roman"/>
              </a:rPr>
              <a:t>ready Lawless, who had maintained his place at the helm through all the hurly-  burly </a:t>
            </a:r>
            <a:r>
              <a:rPr dirty="0" sz="1450" spc="-5">
                <a:latin typeface="Times New Roman"/>
                <a:cs typeface="Times New Roman"/>
              </a:rPr>
              <a:t>by </a:t>
            </a:r>
            <a:r>
              <a:rPr dirty="0" sz="1450" spc="-10">
                <a:latin typeface="Times New Roman"/>
                <a:cs typeface="Times New Roman"/>
              </a:rPr>
              <a:t>sheer strength </a:t>
            </a:r>
            <a:r>
              <a:rPr dirty="0" sz="1450" spc="-5">
                <a:latin typeface="Times New Roman"/>
                <a:cs typeface="Times New Roman"/>
              </a:rPr>
              <a:t>of body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liberal use </a:t>
            </a:r>
            <a:r>
              <a:rPr dirty="0" sz="1450" spc="-5">
                <a:latin typeface="Times New Roman"/>
                <a:cs typeface="Times New Roman"/>
              </a:rPr>
              <a:t>of </a:t>
            </a:r>
            <a:r>
              <a:rPr dirty="0" sz="1450" spc="-10">
                <a:latin typeface="Times New Roman"/>
                <a:cs typeface="Times New Roman"/>
              </a:rPr>
              <a:t>the cold steel, instantly  clapped her </a:t>
            </a:r>
            <a:r>
              <a:rPr dirty="0" sz="1450" spc="-5">
                <a:latin typeface="Times New Roman"/>
                <a:cs typeface="Times New Roman"/>
              </a:rPr>
              <a:t>on </a:t>
            </a:r>
            <a:r>
              <a:rPr dirty="0" sz="1450" spc="-10">
                <a:latin typeface="Times New Roman"/>
                <a:cs typeface="Times New Roman"/>
              </a:rPr>
              <a:t>the proper tack. The ship began to move once more forward </a:t>
            </a:r>
            <a:r>
              <a:rPr dirty="0" sz="1450" spc="-5">
                <a:latin typeface="Times New Roman"/>
                <a:cs typeface="Times New Roman"/>
              </a:rPr>
              <a:t>on  </a:t>
            </a:r>
            <a:r>
              <a:rPr dirty="0" sz="1450" spc="-10">
                <a:latin typeface="Times New Roman"/>
                <a:cs typeface="Times New Roman"/>
              </a:rPr>
              <a:t>the stormy sea, its scuppers running </a:t>
            </a:r>
            <a:r>
              <a:rPr dirty="0" sz="1450" spc="-5">
                <a:latin typeface="Times New Roman"/>
                <a:cs typeface="Times New Roman"/>
              </a:rPr>
              <a:t>blood, </a:t>
            </a:r>
            <a:r>
              <a:rPr dirty="0" sz="1450" spc="-10">
                <a:latin typeface="Times New Roman"/>
                <a:cs typeface="Times New Roman"/>
              </a:rPr>
              <a:t>its deck heaped with fallen men,  sprawling and struggling in the</a:t>
            </a:r>
            <a:r>
              <a:rPr dirty="0" sz="1450" spc="15">
                <a:latin typeface="Times New Roman"/>
                <a:cs typeface="Times New Roman"/>
              </a:rPr>
              <a:t> </a:t>
            </a:r>
            <a:r>
              <a:rPr dirty="0" sz="1450" spc="-10">
                <a:latin typeface="Times New Roman"/>
                <a:cs typeface="Times New Roman"/>
              </a:rPr>
              <a:t>dark.</a:t>
            </a:r>
            <a:endParaRPr sz="1450">
              <a:latin typeface="Times New Roman"/>
              <a:cs typeface="Times New Roman"/>
            </a:endParaRPr>
          </a:p>
          <a:p>
            <a:pPr marL="12700" marR="5715">
              <a:lnSpc>
                <a:spcPts val="1730"/>
              </a:lnSpc>
              <a:spcBef>
                <a:spcPts val="555"/>
              </a:spcBef>
            </a:pPr>
            <a:r>
              <a:rPr dirty="0" sz="1450" spc="-10">
                <a:latin typeface="Times New Roman"/>
                <a:cs typeface="Times New Roman"/>
              </a:rPr>
              <a:t>Thereupon, Lawless sheathed his </a:t>
            </a:r>
            <a:r>
              <a:rPr dirty="0" sz="1450" spc="-15">
                <a:latin typeface="Times New Roman"/>
                <a:cs typeface="Times New Roman"/>
              </a:rPr>
              <a:t>dagger, </a:t>
            </a:r>
            <a:r>
              <a:rPr dirty="0" sz="1450" spc="-10">
                <a:latin typeface="Times New Roman"/>
                <a:cs typeface="Times New Roman"/>
              </a:rPr>
              <a:t>and turning to his next </a:t>
            </a:r>
            <a:r>
              <a:rPr dirty="0" sz="1450" spc="-15">
                <a:latin typeface="Times New Roman"/>
                <a:cs typeface="Times New Roman"/>
              </a:rPr>
              <a:t>neighbour, </a:t>
            </a:r>
            <a:r>
              <a:rPr dirty="0" sz="1450" spc="-10">
                <a:latin typeface="Times New Roman"/>
                <a:cs typeface="Times New Roman"/>
              </a:rPr>
              <a:t>“I  have left my mark </a:t>
            </a:r>
            <a:r>
              <a:rPr dirty="0" sz="1450" spc="-5">
                <a:latin typeface="Times New Roman"/>
                <a:cs typeface="Times New Roman"/>
              </a:rPr>
              <a:t>on </a:t>
            </a:r>
            <a:r>
              <a:rPr dirty="0" sz="1450" spc="-10">
                <a:latin typeface="Times New Roman"/>
                <a:cs typeface="Times New Roman"/>
              </a:rPr>
              <a:t>them, gossip,” said he, “the yelping, coward</a:t>
            </a:r>
            <a:r>
              <a:rPr dirty="0" sz="1450" spc="95">
                <a:latin typeface="Times New Roman"/>
                <a:cs typeface="Times New Roman"/>
              </a:rPr>
              <a:t> </a:t>
            </a:r>
            <a:r>
              <a:rPr dirty="0" sz="1450" spc="-5">
                <a:latin typeface="Times New Roman"/>
                <a:cs typeface="Times New Roman"/>
              </a:rPr>
              <a:t>hounds.”</a:t>
            </a:r>
            <a:endParaRPr sz="1450">
              <a:latin typeface="Times New Roman"/>
              <a:cs typeface="Times New Roman"/>
            </a:endParaRPr>
          </a:p>
          <a:p>
            <a:pPr algn="just" marL="12700" marR="6350">
              <a:lnSpc>
                <a:spcPts val="1730"/>
              </a:lnSpc>
              <a:spcBef>
                <a:spcPts val="575"/>
              </a:spcBef>
            </a:pPr>
            <a:r>
              <a:rPr dirty="0" sz="1450" spc="-35">
                <a:latin typeface="Times New Roman"/>
                <a:cs typeface="Times New Roman"/>
              </a:rPr>
              <a:t>Now, </a:t>
            </a:r>
            <a:r>
              <a:rPr dirty="0" sz="1450" spc="-10">
                <a:latin typeface="Times New Roman"/>
                <a:cs typeface="Times New Roman"/>
              </a:rPr>
              <a:t>while they were all leaping and struggling for their lives, the men had  </a:t>
            </a:r>
            <a:r>
              <a:rPr dirty="0" sz="1450" spc="-5">
                <a:latin typeface="Times New Roman"/>
                <a:cs typeface="Times New Roman"/>
              </a:rPr>
              <a:t>not </a:t>
            </a:r>
            <a:r>
              <a:rPr dirty="0" sz="1450" spc="-10">
                <a:latin typeface="Times New Roman"/>
                <a:cs typeface="Times New Roman"/>
              </a:rPr>
              <a:t>appeared to observe the rough shoves and cutting stabs with which  Lawless had held his post in the confusion. But perhaps they had already  begun to understand somewhat more </a:t>
            </a:r>
            <a:r>
              <a:rPr dirty="0" sz="1450" spc="-20">
                <a:latin typeface="Times New Roman"/>
                <a:cs typeface="Times New Roman"/>
              </a:rPr>
              <a:t>clearly, </a:t>
            </a:r>
            <a:r>
              <a:rPr dirty="0" sz="1450" spc="-5">
                <a:latin typeface="Times New Roman"/>
                <a:cs typeface="Times New Roman"/>
              </a:rPr>
              <a:t>or </a:t>
            </a:r>
            <a:r>
              <a:rPr dirty="0" sz="1450" spc="-10">
                <a:latin typeface="Times New Roman"/>
                <a:cs typeface="Times New Roman"/>
              </a:rPr>
              <a:t>perhaps another ear had  overheard, the </a:t>
            </a:r>
            <a:r>
              <a:rPr dirty="0" sz="1450" spc="-20">
                <a:latin typeface="Times New Roman"/>
                <a:cs typeface="Times New Roman"/>
              </a:rPr>
              <a:t>helmsman’s</a:t>
            </a:r>
            <a:r>
              <a:rPr dirty="0" sz="1450" spc="5">
                <a:latin typeface="Times New Roman"/>
                <a:cs typeface="Times New Roman"/>
              </a:rPr>
              <a:t> </a:t>
            </a:r>
            <a:r>
              <a:rPr dirty="0" sz="1450" spc="-10">
                <a:latin typeface="Times New Roman"/>
                <a:cs typeface="Times New Roman"/>
              </a:rPr>
              <a:t>speech.</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Panic-stricken troops recover </a:t>
            </a:r>
            <a:r>
              <a:rPr dirty="0" sz="1450" spc="-25">
                <a:latin typeface="Times New Roman"/>
                <a:cs typeface="Times New Roman"/>
              </a:rPr>
              <a:t>slowly, </a:t>
            </a:r>
            <a:r>
              <a:rPr dirty="0" sz="1450" spc="-10">
                <a:latin typeface="Times New Roman"/>
                <a:cs typeface="Times New Roman"/>
              </a:rPr>
              <a:t>and men who have just disgraced  themselves </a:t>
            </a:r>
            <a:r>
              <a:rPr dirty="0" sz="1450" spc="-5">
                <a:latin typeface="Times New Roman"/>
                <a:cs typeface="Times New Roman"/>
              </a:rPr>
              <a:t>by </a:t>
            </a:r>
            <a:r>
              <a:rPr dirty="0" sz="1450" spc="-10">
                <a:latin typeface="Times New Roman"/>
                <a:cs typeface="Times New Roman"/>
              </a:rPr>
              <a:t>cowardice, as if to wipe </a:t>
            </a:r>
            <a:r>
              <a:rPr dirty="0" sz="1450" spc="-5">
                <a:latin typeface="Times New Roman"/>
                <a:cs typeface="Times New Roman"/>
              </a:rPr>
              <a:t>out </a:t>
            </a:r>
            <a:r>
              <a:rPr dirty="0" sz="1450" spc="-10">
                <a:latin typeface="Times New Roman"/>
                <a:cs typeface="Times New Roman"/>
              </a:rPr>
              <a:t>the memory </a:t>
            </a:r>
            <a:r>
              <a:rPr dirty="0" sz="1450" spc="-5">
                <a:latin typeface="Times New Roman"/>
                <a:cs typeface="Times New Roman"/>
              </a:rPr>
              <a:t>of </a:t>
            </a:r>
            <a:r>
              <a:rPr dirty="0" sz="1450" spc="-10">
                <a:latin typeface="Times New Roman"/>
                <a:cs typeface="Times New Roman"/>
              </a:rPr>
              <a:t>their fault, will  sometimes run straight into the opposite extreme </a:t>
            </a:r>
            <a:r>
              <a:rPr dirty="0" sz="1450" spc="-5">
                <a:latin typeface="Times New Roman"/>
                <a:cs typeface="Times New Roman"/>
              </a:rPr>
              <a:t>of </a:t>
            </a:r>
            <a:r>
              <a:rPr dirty="0" sz="1450" spc="-10">
                <a:latin typeface="Times New Roman"/>
                <a:cs typeface="Times New Roman"/>
              </a:rPr>
              <a:t>insubordination. So it was  now; and the same men who had thrown away their weapons and been hauled,  feet foremost, into the Good Hope, began to cry </a:t>
            </a:r>
            <a:r>
              <a:rPr dirty="0" sz="1450" spc="-5">
                <a:latin typeface="Times New Roman"/>
                <a:cs typeface="Times New Roman"/>
              </a:rPr>
              <a:t>out upon </a:t>
            </a:r>
            <a:r>
              <a:rPr dirty="0" sz="1450" spc="-10">
                <a:latin typeface="Times New Roman"/>
                <a:cs typeface="Times New Roman"/>
              </a:rPr>
              <a:t>their leaders, and  demand that someone should </a:t>
            </a:r>
            <a:r>
              <a:rPr dirty="0" sz="1450" spc="-5">
                <a:latin typeface="Times New Roman"/>
                <a:cs typeface="Times New Roman"/>
              </a:rPr>
              <a:t>be</a:t>
            </a:r>
            <a:r>
              <a:rPr dirty="0" sz="1450" spc="15">
                <a:latin typeface="Times New Roman"/>
                <a:cs typeface="Times New Roman"/>
              </a:rPr>
              <a:t> </a:t>
            </a:r>
            <a:r>
              <a:rPr dirty="0" sz="1450" spc="-10">
                <a:latin typeface="Times New Roman"/>
                <a:cs typeface="Times New Roman"/>
              </a:rPr>
              <a:t>punished.</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This growing ill-feeling turned </a:t>
            </a:r>
            <a:r>
              <a:rPr dirty="0" sz="1450" spc="-5">
                <a:latin typeface="Times New Roman"/>
                <a:cs typeface="Times New Roman"/>
              </a:rPr>
              <a:t>upon</a:t>
            </a:r>
            <a:r>
              <a:rPr dirty="0" sz="1450" spc="15">
                <a:latin typeface="Times New Roman"/>
                <a:cs typeface="Times New Roman"/>
              </a:rPr>
              <a:t> </a:t>
            </a:r>
            <a:r>
              <a:rPr dirty="0" sz="1450" spc="-10">
                <a:latin typeface="Times New Roman"/>
                <a:cs typeface="Times New Roman"/>
              </a:rPr>
              <a:t>Lawless.</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In order to get </a:t>
            </a:r>
            <a:r>
              <a:rPr dirty="0" sz="1450" spc="-5">
                <a:latin typeface="Times New Roman"/>
                <a:cs typeface="Times New Roman"/>
              </a:rPr>
              <a:t>a </a:t>
            </a:r>
            <a:r>
              <a:rPr dirty="0" sz="1450" spc="-10">
                <a:latin typeface="Times New Roman"/>
                <a:cs typeface="Times New Roman"/>
              </a:rPr>
              <a:t>proper offing, the old outlaw had </a:t>
            </a:r>
            <a:r>
              <a:rPr dirty="0" sz="1450" spc="-5">
                <a:latin typeface="Times New Roman"/>
                <a:cs typeface="Times New Roman"/>
              </a:rPr>
              <a:t>put </a:t>
            </a:r>
            <a:r>
              <a:rPr dirty="0" sz="1450" spc="-10">
                <a:latin typeface="Times New Roman"/>
                <a:cs typeface="Times New Roman"/>
              </a:rPr>
              <a:t>the head </a:t>
            </a:r>
            <a:r>
              <a:rPr dirty="0" sz="1450" spc="-5">
                <a:latin typeface="Times New Roman"/>
                <a:cs typeface="Times New Roman"/>
              </a:rPr>
              <a:t>of </a:t>
            </a:r>
            <a:r>
              <a:rPr dirty="0" sz="1450" spc="-10">
                <a:latin typeface="Times New Roman"/>
                <a:cs typeface="Times New Roman"/>
              </a:rPr>
              <a:t>the Good  Hope to</a:t>
            </a:r>
            <a:r>
              <a:rPr dirty="0" sz="1450" spc="-5">
                <a:latin typeface="Times New Roman"/>
                <a:cs typeface="Times New Roman"/>
              </a:rPr>
              <a:t> </a:t>
            </a:r>
            <a:r>
              <a:rPr dirty="0" sz="1450" spc="-10">
                <a:latin typeface="Times New Roman"/>
                <a:cs typeface="Times New Roman"/>
              </a:rPr>
              <a:t>seaward.</a:t>
            </a:r>
            <a:endParaRPr sz="1450">
              <a:latin typeface="Times New Roman"/>
              <a:cs typeface="Times New Roman"/>
            </a:endParaRPr>
          </a:p>
          <a:p>
            <a:pPr algn="just" marL="12700" marR="894715">
              <a:lnSpc>
                <a:spcPts val="2300"/>
              </a:lnSpc>
              <a:spcBef>
                <a:spcPts val="114"/>
              </a:spcBef>
            </a:pPr>
            <a:r>
              <a:rPr dirty="0" sz="1450" spc="-10">
                <a:latin typeface="Times New Roman"/>
                <a:cs typeface="Times New Roman"/>
              </a:rPr>
              <a:t>“What!” bawled </a:t>
            </a:r>
            <a:r>
              <a:rPr dirty="0" sz="1450" spc="-5">
                <a:latin typeface="Times New Roman"/>
                <a:cs typeface="Times New Roman"/>
              </a:rPr>
              <a:t>one of </a:t>
            </a:r>
            <a:r>
              <a:rPr dirty="0" sz="1450" spc="-10">
                <a:latin typeface="Times New Roman"/>
                <a:cs typeface="Times New Roman"/>
              </a:rPr>
              <a:t>the grumblers, “he carrieth </a:t>
            </a:r>
            <a:r>
              <a:rPr dirty="0" sz="1450" spc="-5">
                <a:latin typeface="Times New Roman"/>
                <a:cs typeface="Times New Roman"/>
              </a:rPr>
              <a:t>us </a:t>
            </a:r>
            <a:r>
              <a:rPr dirty="0" sz="1450" spc="-10">
                <a:latin typeface="Times New Roman"/>
                <a:cs typeface="Times New Roman"/>
              </a:rPr>
              <a:t>to seaward!”  </a:t>
            </a:r>
            <a:r>
              <a:rPr dirty="0" sz="1450" spc="-20">
                <a:latin typeface="Times New Roman"/>
                <a:cs typeface="Times New Roman"/>
              </a:rPr>
              <a:t>“’Tis </a:t>
            </a:r>
            <a:r>
              <a:rPr dirty="0" sz="1450" spc="-10">
                <a:latin typeface="Times New Roman"/>
                <a:cs typeface="Times New Roman"/>
              </a:rPr>
              <a:t>sooth,” cried </a:t>
            </a:r>
            <a:r>
              <a:rPr dirty="0" sz="1450" spc="-20">
                <a:latin typeface="Times New Roman"/>
                <a:cs typeface="Times New Roman"/>
              </a:rPr>
              <a:t>another. </a:t>
            </a:r>
            <a:r>
              <a:rPr dirty="0" sz="1450" spc="-30">
                <a:latin typeface="Times New Roman"/>
                <a:cs typeface="Times New Roman"/>
              </a:rPr>
              <a:t>“Nay, </a:t>
            </a:r>
            <a:r>
              <a:rPr dirty="0" sz="1450" spc="-10">
                <a:latin typeface="Times New Roman"/>
                <a:cs typeface="Times New Roman"/>
              </a:rPr>
              <a:t>we are betrayed for</a:t>
            </a:r>
            <a:r>
              <a:rPr dirty="0" sz="1450" spc="105">
                <a:latin typeface="Times New Roman"/>
                <a:cs typeface="Times New Roman"/>
              </a:rPr>
              <a:t> </a:t>
            </a:r>
            <a:r>
              <a:rPr dirty="0" sz="1450" spc="-10">
                <a:latin typeface="Times New Roman"/>
                <a:cs typeface="Times New Roman"/>
              </a:rPr>
              <a:t>sure.”</a:t>
            </a:r>
            <a:endParaRPr sz="1450">
              <a:latin typeface="Times New Roman"/>
              <a:cs typeface="Times New Roman"/>
            </a:endParaRPr>
          </a:p>
          <a:p>
            <a:pPr algn="just" marL="12700" marR="5080">
              <a:lnSpc>
                <a:spcPts val="1730"/>
              </a:lnSpc>
              <a:spcBef>
                <a:spcPts val="465"/>
              </a:spcBef>
            </a:pPr>
            <a:r>
              <a:rPr dirty="0" sz="1450" spc="-10">
                <a:latin typeface="Times New Roman"/>
                <a:cs typeface="Times New Roman"/>
              </a:rPr>
              <a:t>And they all began to cry </a:t>
            </a:r>
            <a:r>
              <a:rPr dirty="0" sz="1450" spc="-5">
                <a:latin typeface="Times New Roman"/>
                <a:cs typeface="Times New Roman"/>
              </a:rPr>
              <a:t>out </a:t>
            </a:r>
            <a:r>
              <a:rPr dirty="0" sz="1450" spc="-10">
                <a:latin typeface="Times New Roman"/>
                <a:cs typeface="Times New Roman"/>
              </a:rPr>
              <a:t>in chorus that they were betrayed, and in shrill  tones and with abominable oaths bade Lawless </a:t>
            </a:r>
            <a:r>
              <a:rPr dirty="0" sz="1450" spc="-5">
                <a:latin typeface="Times New Roman"/>
                <a:cs typeface="Times New Roman"/>
              </a:rPr>
              <a:t>go </a:t>
            </a:r>
            <a:r>
              <a:rPr dirty="0" sz="1450" spc="-10">
                <a:latin typeface="Times New Roman"/>
                <a:cs typeface="Times New Roman"/>
              </a:rPr>
              <a:t>about-ship and bring them  speedily ashore. Lawless, grinding his teeth, continued in silence to steer the  true course, guiding the Good Hope among the formidable billows. </a:t>
            </a:r>
            <a:r>
              <a:rPr dirty="0" sz="1450" spc="-60">
                <a:latin typeface="Times New Roman"/>
                <a:cs typeface="Times New Roman"/>
              </a:rPr>
              <a:t>To </a:t>
            </a:r>
            <a:r>
              <a:rPr dirty="0" sz="1450" spc="-10">
                <a:latin typeface="Times New Roman"/>
                <a:cs typeface="Times New Roman"/>
              </a:rPr>
              <a:t>their  empty terrors, as to their dishonourable threats, between drink and dignity </a:t>
            </a:r>
            <a:r>
              <a:rPr dirty="0" sz="1450" spc="-5">
                <a:latin typeface="Times New Roman"/>
                <a:cs typeface="Times New Roman"/>
              </a:rPr>
              <a:t>he  </a:t>
            </a:r>
            <a:r>
              <a:rPr dirty="0" sz="1450" spc="-10">
                <a:latin typeface="Times New Roman"/>
                <a:cs typeface="Times New Roman"/>
              </a:rPr>
              <a:t>scorned to make </a:t>
            </a:r>
            <a:r>
              <a:rPr dirty="0" sz="1450" spc="-25">
                <a:latin typeface="Times New Roman"/>
                <a:cs typeface="Times New Roman"/>
              </a:rPr>
              <a:t>reply. </a:t>
            </a:r>
            <a:r>
              <a:rPr dirty="0" sz="1450" spc="-10">
                <a:latin typeface="Times New Roman"/>
                <a:cs typeface="Times New Roman"/>
              </a:rPr>
              <a:t>The malcontents drew together </a:t>
            </a:r>
            <a:r>
              <a:rPr dirty="0" sz="1450" spc="-5">
                <a:latin typeface="Times New Roman"/>
                <a:cs typeface="Times New Roman"/>
              </a:rPr>
              <a:t>a </a:t>
            </a:r>
            <a:r>
              <a:rPr dirty="0" sz="1450" spc="-10">
                <a:latin typeface="Times New Roman"/>
                <a:cs typeface="Times New Roman"/>
              </a:rPr>
              <a:t>little abaft the mast,  and it was plain they were like barnyard cocks, “crowing for courage.”  Presently</a:t>
            </a:r>
            <a:r>
              <a:rPr dirty="0" sz="1450" spc="95">
                <a:latin typeface="Times New Roman"/>
                <a:cs typeface="Times New Roman"/>
              </a:rPr>
              <a:t> </a:t>
            </a:r>
            <a:r>
              <a:rPr dirty="0" sz="1450" spc="-10">
                <a:latin typeface="Times New Roman"/>
                <a:cs typeface="Times New Roman"/>
              </a:rPr>
              <a:t>they</a:t>
            </a:r>
            <a:r>
              <a:rPr dirty="0" sz="1450" spc="95">
                <a:latin typeface="Times New Roman"/>
                <a:cs typeface="Times New Roman"/>
              </a:rPr>
              <a:t> </a:t>
            </a:r>
            <a:r>
              <a:rPr dirty="0" sz="1450" spc="-10">
                <a:latin typeface="Times New Roman"/>
                <a:cs typeface="Times New Roman"/>
              </a:rPr>
              <a:t>would</a:t>
            </a:r>
            <a:r>
              <a:rPr dirty="0" sz="1450" spc="100">
                <a:latin typeface="Times New Roman"/>
                <a:cs typeface="Times New Roman"/>
              </a:rPr>
              <a:t> </a:t>
            </a:r>
            <a:r>
              <a:rPr dirty="0" sz="1450" spc="-5">
                <a:latin typeface="Times New Roman"/>
                <a:cs typeface="Times New Roman"/>
              </a:rPr>
              <a:t>be</a:t>
            </a:r>
            <a:r>
              <a:rPr dirty="0" sz="1450" spc="95">
                <a:latin typeface="Times New Roman"/>
                <a:cs typeface="Times New Roman"/>
              </a:rPr>
              <a:t> </a:t>
            </a:r>
            <a:r>
              <a:rPr dirty="0" sz="1450" spc="-10">
                <a:latin typeface="Times New Roman"/>
                <a:cs typeface="Times New Roman"/>
              </a:rPr>
              <a:t>fit</a:t>
            </a:r>
            <a:r>
              <a:rPr dirty="0" sz="1450" spc="100">
                <a:latin typeface="Times New Roman"/>
                <a:cs typeface="Times New Roman"/>
              </a:rPr>
              <a:t> </a:t>
            </a:r>
            <a:r>
              <a:rPr dirty="0" sz="1450" spc="-10">
                <a:latin typeface="Times New Roman"/>
                <a:cs typeface="Times New Roman"/>
              </a:rPr>
              <a:t>for</a:t>
            </a:r>
            <a:r>
              <a:rPr dirty="0" sz="1450" spc="95">
                <a:latin typeface="Times New Roman"/>
                <a:cs typeface="Times New Roman"/>
              </a:rPr>
              <a:t> </a:t>
            </a:r>
            <a:r>
              <a:rPr dirty="0" sz="1450" spc="-10">
                <a:latin typeface="Times New Roman"/>
                <a:cs typeface="Times New Roman"/>
              </a:rPr>
              <a:t>any</a:t>
            </a:r>
            <a:r>
              <a:rPr dirty="0" sz="1450" spc="100">
                <a:latin typeface="Times New Roman"/>
                <a:cs typeface="Times New Roman"/>
              </a:rPr>
              <a:t> </a:t>
            </a:r>
            <a:r>
              <a:rPr dirty="0" sz="1450" spc="-10">
                <a:latin typeface="Times New Roman"/>
                <a:cs typeface="Times New Roman"/>
              </a:rPr>
              <a:t>extremity</a:t>
            </a:r>
            <a:r>
              <a:rPr dirty="0" sz="1450" spc="95">
                <a:latin typeface="Times New Roman"/>
                <a:cs typeface="Times New Roman"/>
              </a:rPr>
              <a:t> </a:t>
            </a:r>
            <a:r>
              <a:rPr dirty="0" sz="1450" spc="-5">
                <a:latin typeface="Times New Roman"/>
                <a:cs typeface="Times New Roman"/>
              </a:rPr>
              <a:t>of</a:t>
            </a:r>
            <a:r>
              <a:rPr dirty="0" sz="1450" spc="100">
                <a:latin typeface="Times New Roman"/>
                <a:cs typeface="Times New Roman"/>
              </a:rPr>
              <a:t> </a:t>
            </a:r>
            <a:r>
              <a:rPr dirty="0" sz="1450" spc="-10">
                <a:latin typeface="Times New Roman"/>
                <a:cs typeface="Times New Roman"/>
              </a:rPr>
              <a:t>injustice</a:t>
            </a:r>
            <a:r>
              <a:rPr dirty="0" sz="1450" spc="95">
                <a:latin typeface="Times New Roman"/>
                <a:cs typeface="Times New Roman"/>
              </a:rPr>
              <a:t> </a:t>
            </a:r>
            <a:r>
              <a:rPr dirty="0" sz="1450" spc="-5">
                <a:latin typeface="Times New Roman"/>
                <a:cs typeface="Times New Roman"/>
              </a:rPr>
              <a:t>or</a:t>
            </a:r>
            <a:r>
              <a:rPr dirty="0" sz="1450" spc="100">
                <a:latin typeface="Times New Roman"/>
                <a:cs typeface="Times New Roman"/>
              </a:rPr>
              <a:t> </a:t>
            </a:r>
            <a:r>
              <a:rPr dirty="0" sz="1450" spc="-10">
                <a:latin typeface="Times New Roman"/>
                <a:cs typeface="Times New Roman"/>
              </a:rPr>
              <a:t>ingratitude.</a:t>
            </a:r>
            <a:r>
              <a:rPr dirty="0" sz="1450" spc="95">
                <a:latin typeface="Times New Roman"/>
                <a:cs typeface="Times New Roman"/>
              </a:rPr>
              <a:t> </a:t>
            </a:r>
            <a:r>
              <a:rPr dirty="0" sz="1450" spc="-10">
                <a:latin typeface="Times New Roman"/>
                <a:cs typeface="Times New Roman"/>
              </a:rPr>
              <a:t>Dick</a:t>
            </a:r>
            <a:endParaRPr sz="1450">
              <a:latin typeface="Times New Roman"/>
              <a:cs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began to mount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ladder, </a:t>
            </a:r>
            <a:r>
              <a:rPr dirty="0" sz="1450" spc="-10">
                <a:latin typeface="Times New Roman"/>
                <a:cs typeface="Times New Roman"/>
              </a:rPr>
              <a:t>eager to interpose; </a:t>
            </a:r>
            <a:r>
              <a:rPr dirty="0" sz="1450" spc="-5">
                <a:latin typeface="Times New Roman"/>
                <a:cs typeface="Times New Roman"/>
              </a:rPr>
              <a:t>but one of </a:t>
            </a:r>
            <a:r>
              <a:rPr dirty="0" sz="1450" spc="-10">
                <a:latin typeface="Times New Roman"/>
                <a:cs typeface="Times New Roman"/>
              </a:rPr>
              <a:t>the outlaws, who  was also something </a:t>
            </a:r>
            <a:r>
              <a:rPr dirty="0" sz="1450" spc="-5">
                <a:latin typeface="Times New Roman"/>
                <a:cs typeface="Times New Roman"/>
              </a:rPr>
              <a:t>of a </a:t>
            </a:r>
            <a:r>
              <a:rPr dirty="0" sz="1450" spc="-10">
                <a:latin typeface="Times New Roman"/>
                <a:cs typeface="Times New Roman"/>
              </a:rPr>
              <a:t>seaman, </a:t>
            </a:r>
            <a:r>
              <a:rPr dirty="0" sz="1450" spc="-5">
                <a:latin typeface="Times New Roman"/>
                <a:cs typeface="Times New Roman"/>
              </a:rPr>
              <a:t>got</a:t>
            </a:r>
            <a:r>
              <a:rPr dirty="0" sz="1450" spc="15">
                <a:latin typeface="Times New Roman"/>
                <a:cs typeface="Times New Roman"/>
              </a:rPr>
              <a:t> </a:t>
            </a:r>
            <a:r>
              <a:rPr dirty="0" sz="1450" spc="-10">
                <a:latin typeface="Times New Roman"/>
                <a:cs typeface="Times New Roman"/>
              </a:rPr>
              <a:t>beforehand.</a:t>
            </a:r>
            <a:endParaRPr sz="1450">
              <a:latin typeface="Times New Roman"/>
              <a:cs typeface="Times New Roman"/>
            </a:endParaRPr>
          </a:p>
          <a:p>
            <a:pPr algn="just" marL="12700" marR="5715">
              <a:lnSpc>
                <a:spcPts val="1730"/>
              </a:lnSpc>
              <a:spcBef>
                <a:spcPts val="575"/>
              </a:spcBef>
            </a:pPr>
            <a:r>
              <a:rPr dirty="0" sz="1450" spc="-10">
                <a:latin typeface="Times New Roman"/>
                <a:cs typeface="Times New Roman"/>
              </a:rPr>
              <a:t>“Lads,” </a:t>
            </a:r>
            <a:r>
              <a:rPr dirty="0" sz="1450" spc="-5">
                <a:latin typeface="Times New Roman"/>
                <a:cs typeface="Times New Roman"/>
              </a:rPr>
              <a:t>he </a:t>
            </a:r>
            <a:r>
              <a:rPr dirty="0" sz="1450" spc="-10">
                <a:latin typeface="Times New Roman"/>
                <a:cs typeface="Times New Roman"/>
              </a:rPr>
              <a:t>began, “y’ are right wooden heads, </a:t>
            </a:r>
            <a:r>
              <a:rPr dirty="0" sz="1450" spc="-5">
                <a:latin typeface="Times New Roman"/>
                <a:cs typeface="Times New Roman"/>
              </a:rPr>
              <a:t>I </a:t>
            </a:r>
            <a:r>
              <a:rPr dirty="0" sz="1450" spc="-10">
                <a:latin typeface="Times New Roman"/>
                <a:cs typeface="Times New Roman"/>
              </a:rPr>
              <a:t>think. For to get back, </a:t>
            </a:r>
            <a:r>
              <a:rPr dirty="0" sz="1450" spc="-5">
                <a:latin typeface="Times New Roman"/>
                <a:cs typeface="Times New Roman"/>
              </a:rPr>
              <a:t>by </a:t>
            </a:r>
            <a:r>
              <a:rPr dirty="0" sz="1450" spc="-10">
                <a:latin typeface="Times New Roman"/>
                <a:cs typeface="Times New Roman"/>
              </a:rPr>
              <a:t>the  mass, we must have an offing, must we not? And this old</a:t>
            </a:r>
            <a:r>
              <a:rPr dirty="0" sz="1450" spc="65">
                <a:latin typeface="Times New Roman"/>
                <a:cs typeface="Times New Roman"/>
              </a:rPr>
              <a:t> </a:t>
            </a:r>
            <a:r>
              <a:rPr dirty="0" sz="1450" spc="-10">
                <a:latin typeface="Times New Roman"/>
                <a:cs typeface="Times New Roman"/>
              </a:rPr>
              <a:t>Lawless—”</a:t>
            </a:r>
            <a:endParaRPr sz="1450">
              <a:latin typeface="Times New Roman"/>
              <a:cs typeface="Times New Roman"/>
            </a:endParaRPr>
          </a:p>
          <a:p>
            <a:pPr algn="just" marL="12700" marR="6985">
              <a:lnSpc>
                <a:spcPts val="1730"/>
              </a:lnSpc>
              <a:spcBef>
                <a:spcPts val="570"/>
              </a:spcBef>
            </a:pPr>
            <a:r>
              <a:rPr dirty="0" sz="1450" spc="-10">
                <a:latin typeface="Times New Roman"/>
                <a:cs typeface="Times New Roman"/>
              </a:rPr>
              <a:t>Someone struck the speaker </a:t>
            </a:r>
            <a:r>
              <a:rPr dirty="0" sz="1450" spc="-5">
                <a:latin typeface="Times New Roman"/>
                <a:cs typeface="Times New Roman"/>
              </a:rPr>
              <a:t>on </a:t>
            </a:r>
            <a:r>
              <a:rPr dirty="0" sz="1450" spc="-10">
                <a:latin typeface="Times New Roman"/>
                <a:cs typeface="Times New Roman"/>
              </a:rPr>
              <a:t>the mouth, and the next moment, as </a:t>
            </a:r>
            <a:r>
              <a:rPr dirty="0" sz="1450" spc="-5">
                <a:latin typeface="Times New Roman"/>
                <a:cs typeface="Times New Roman"/>
              </a:rPr>
              <a:t>a </a:t>
            </a:r>
            <a:r>
              <a:rPr dirty="0" sz="1450" spc="-10">
                <a:latin typeface="Times New Roman"/>
                <a:cs typeface="Times New Roman"/>
              </a:rPr>
              <a:t>fire  springs among dry </a:t>
            </a:r>
            <a:r>
              <a:rPr dirty="0" sz="1450" spc="-25">
                <a:latin typeface="Times New Roman"/>
                <a:cs typeface="Times New Roman"/>
              </a:rPr>
              <a:t>straw, </a:t>
            </a:r>
            <a:r>
              <a:rPr dirty="0" sz="1450" spc="-5">
                <a:latin typeface="Times New Roman"/>
                <a:cs typeface="Times New Roman"/>
              </a:rPr>
              <a:t>he </a:t>
            </a:r>
            <a:r>
              <a:rPr dirty="0" sz="1450" spc="-10">
                <a:latin typeface="Times New Roman"/>
                <a:cs typeface="Times New Roman"/>
              </a:rPr>
              <a:t>was felled </a:t>
            </a:r>
            <a:r>
              <a:rPr dirty="0" sz="1450" spc="-5">
                <a:latin typeface="Times New Roman"/>
                <a:cs typeface="Times New Roman"/>
              </a:rPr>
              <a:t>upon </a:t>
            </a:r>
            <a:r>
              <a:rPr dirty="0" sz="1450" spc="-10">
                <a:latin typeface="Times New Roman"/>
                <a:cs typeface="Times New Roman"/>
              </a:rPr>
              <a:t>the deck, trampled under the feet,  and despatched </a:t>
            </a:r>
            <a:r>
              <a:rPr dirty="0" sz="1450" spc="-5">
                <a:latin typeface="Times New Roman"/>
                <a:cs typeface="Times New Roman"/>
              </a:rPr>
              <a:t>by </a:t>
            </a:r>
            <a:r>
              <a:rPr dirty="0" sz="1450" spc="-10">
                <a:latin typeface="Times New Roman"/>
                <a:cs typeface="Times New Roman"/>
              </a:rPr>
              <a:t>the daggers </a:t>
            </a:r>
            <a:r>
              <a:rPr dirty="0" sz="1450" spc="-5">
                <a:latin typeface="Times New Roman"/>
                <a:cs typeface="Times New Roman"/>
              </a:rPr>
              <a:t>of </a:t>
            </a:r>
            <a:r>
              <a:rPr dirty="0" sz="1450" spc="-10">
                <a:latin typeface="Times New Roman"/>
                <a:cs typeface="Times New Roman"/>
              </a:rPr>
              <a:t>his cowardly companions. At this the wrath  </a:t>
            </a:r>
            <a:r>
              <a:rPr dirty="0" sz="1450" spc="-5">
                <a:latin typeface="Times New Roman"/>
                <a:cs typeface="Times New Roman"/>
              </a:rPr>
              <a:t>of </a:t>
            </a:r>
            <a:r>
              <a:rPr dirty="0" sz="1450" spc="-10">
                <a:latin typeface="Times New Roman"/>
                <a:cs typeface="Times New Roman"/>
              </a:rPr>
              <a:t>Lawless rose and</a:t>
            </a:r>
            <a:r>
              <a:rPr dirty="0" sz="1450">
                <a:latin typeface="Times New Roman"/>
                <a:cs typeface="Times New Roman"/>
              </a:rPr>
              <a:t> </a:t>
            </a:r>
            <a:r>
              <a:rPr dirty="0" sz="1450" spc="-10">
                <a:latin typeface="Times New Roman"/>
                <a:cs typeface="Times New Roman"/>
              </a:rPr>
              <a:t>broke.</a:t>
            </a:r>
            <a:endParaRPr sz="1450">
              <a:latin typeface="Times New Roman"/>
              <a:cs typeface="Times New Roman"/>
            </a:endParaRPr>
          </a:p>
          <a:p>
            <a:pPr algn="just" marL="12700" marR="12700">
              <a:lnSpc>
                <a:spcPts val="1730"/>
              </a:lnSpc>
              <a:spcBef>
                <a:spcPts val="570"/>
              </a:spcBef>
            </a:pPr>
            <a:r>
              <a:rPr dirty="0" sz="1450" spc="-10">
                <a:latin typeface="Times New Roman"/>
                <a:cs typeface="Times New Roman"/>
              </a:rPr>
              <a:t>“Steer yourselves,” </a:t>
            </a:r>
            <a:r>
              <a:rPr dirty="0" sz="1450" spc="-5">
                <a:latin typeface="Times New Roman"/>
                <a:cs typeface="Times New Roman"/>
              </a:rPr>
              <a:t>he </a:t>
            </a:r>
            <a:r>
              <a:rPr dirty="0" sz="1450" spc="-10">
                <a:latin typeface="Times New Roman"/>
                <a:cs typeface="Times New Roman"/>
              </a:rPr>
              <a:t>bellowed, with </a:t>
            </a:r>
            <a:r>
              <a:rPr dirty="0" sz="1450" spc="-5">
                <a:latin typeface="Times New Roman"/>
                <a:cs typeface="Times New Roman"/>
              </a:rPr>
              <a:t>a </a:t>
            </a:r>
            <a:r>
              <a:rPr dirty="0" sz="1450" spc="-10">
                <a:latin typeface="Times New Roman"/>
                <a:cs typeface="Times New Roman"/>
              </a:rPr>
              <a:t>curse; and, careless </a:t>
            </a:r>
            <a:r>
              <a:rPr dirty="0" sz="1450" spc="-5">
                <a:latin typeface="Times New Roman"/>
                <a:cs typeface="Times New Roman"/>
              </a:rPr>
              <a:t>of </a:t>
            </a:r>
            <a:r>
              <a:rPr dirty="0" sz="1450" spc="-10">
                <a:latin typeface="Times New Roman"/>
                <a:cs typeface="Times New Roman"/>
              </a:rPr>
              <a:t>the result, </a:t>
            </a:r>
            <a:r>
              <a:rPr dirty="0" sz="1450" spc="-5">
                <a:latin typeface="Times New Roman"/>
                <a:cs typeface="Times New Roman"/>
              </a:rPr>
              <a:t>he  </a:t>
            </a:r>
            <a:r>
              <a:rPr dirty="0" sz="1450" spc="-10">
                <a:latin typeface="Times New Roman"/>
                <a:cs typeface="Times New Roman"/>
              </a:rPr>
              <a:t>left the</a:t>
            </a:r>
            <a:r>
              <a:rPr dirty="0" sz="1450" spc="-5">
                <a:latin typeface="Times New Roman"/>
                <a:cs typeface="Times New Roman"/>
              </a:rPr>
              <a:t> </a:t>
            </a:r>
            <a:r>
              <a:rPr dirty="0" sz="1450" spc="-10">
                <a:latin typeface="Times New Roman"/>
                <a:cs typeface="Times New Roman"/>
              </a:rPr>
              <a:t>helm.</a:t>
            </a:r>
            <a:endParaRPr sz="1450">
              <a:latin typeface="Times New Roman"/>
              <a:cs typeface="Times New Roman"/>
            </a:endParaRPr>
          </a:p>
          <a:p>
            <a:pPr algn="just" marL="12700" marR="5080">
              <a:lnSpc>
                <a:spcPts val="1730"/>
              </a:lnSpc>
              <a:spcBef>
                <a:spcPts val="575"/>
              </a:spcBef>
            </a:pPr>
            <a:r>
              <a:rPr dirty="0" sz="1450" spc="-10">
                <a:latin typeface="Times New Roman"/>
                <a:cs typeface="Times New Roman"/>
              </a:rPr>
              <a:t>The Good Hope was, at that moment, trembling </a:t>
            </a:r>
            <a:r>
              <a:rPr dirty="0" sz="1450" spc="-5">
                <a:latin typeface="Times New Roman"/>
                <a:cs typeface="Times New Roman"/>
              </a:rPr>
              <a:t>on </a:t>
            </a:r>
            <a:r>
              <a:rPr dirty="0" sz="1450" spc="-10">
                <a:latin typeface="Times New Roman"/>
                <a:cs typeface="Times New Roman"/>
              </a:rPr>
              <a:t>the summit </a:t>
            </a:r>
            <a:r>
              <a:rPr dirty="0" sz="1450" spc="-5">
                <a:latin typeface="Times New Roman"/>
                <a:cs typeface="Times New Roman"/>
              </a:rPr>
              <a:t>of a </a:t>
            </a:r>
            <a:r>
              <a:rPr dirty="0" sz="1450" spc="-10">
                <a:latin typeface="Times New Roman"/>
                <a:cs typeface="Times New Roman"/>
              </a:rPr>
              <a:t>swell. She  subsided, with sickening </a:t>
            </a:r>
            <a:r>
              <a:rPr dirty="0" sz="1450" spc="-20">
                <a:latin typeface="Times New Roman"/>
                <a:cs typeface="Times New Roman"/>
              </a:rPr>
              <a:t>velocity, </a:t>
            </a:r>
            <a:r>
              <a:rPr dirty="0" sz="1450" spc="-5">
                <a:latin typeface="Times New Roman"/>
                <a:cs typeface="Times New Roman"/>
              </a:rPr>
              <a:t>upon </a:t>
            </a:r>
            <a:r>
              <a:rPr dirty="0" sz="1450" spc="-10">
                <a:latin typeface="Times New Roman"/>
                <a:cs typeface="Times New Roman"/>
              </a:rPr>
              <a:t>the farther side. A wave, like </a:t>
            </a:r>
            <a:r>
              <a:rPr dirty="0" sz="1450" spc="-5">
                <a:latin typeface="Times New Roman"/>
                <a:cs typeface="Times New Roman"/>
              </a:rPr>
              <a:t>a </a:t>
            </a:r>
            <a:r>
              <a:rPr dirty="0" sz="1450" spc="-10">
                <a:latin typeface="Times New Roman"/>
                <a:cs typeface="Times New Roman"/>
              </a:rPr>
              <a:t>great  black bulwark, </a:t>
            </a:r>
            <a:r>
              <a:rPr dirty="0" sz="1450" spc="-5">
                <a:latin typeface="Times New Roman"/>
                <a:cs typeface="Times New Roman"/>
              </a:rPr>
              <a:t>hove </a:t>
            </a:r>
            <a:r>
              <a:rPr dirty="0" sz="1450" spc="-10">
                <a:latin typeface="Times New Roman"/>
                <a:cs typeface="Times New Roman"/>
              </a:rPr>
              <a:t>immediately in front </a:t>
            </a:r>
            <a:r>
              <a:rPr dirty="0" sz="1450" spc="-5">
                <a:latin typeface="Times New Roman"/>
                <a:cs typeface="Times New Roman"/>
              </a:rPr>
              <a:t>of </a:t>
            </a:r>
            <a:r>
              <a:rPr dirty="0" sz="1450" spc="-10">
                <a:latin typeface="Times New Roman"/>
                <a:cs typeface="Times New Roman"/>
              </a:rPr>
              <a:t>her; and, with </a:t>
            </a:r>
            <a:r>
              <a:rPr dirty="0" sz="1450" spc="-5">
                <a:latin typeface="Times New Roman"/>
                <a:cs typeface="Times New Roman"/>
              </a:rPr>
              <a:t>a </a:t>
            </a:r>
            <a:r>
              <a:rPr dirty="0" sz="1450" spc="-10">
                <a:latin typeface="Times New Roman"/>
                <a:cs typeface="Times New Roman"/>
              </a:rPr>
              <a:t>staggering </a:t>
            </a:r>
            <a:r>
              <a:rPr dirty="0" sz="1450" spc="-25">
                <a:latin typeface="Times New Roman"/>
                <a:cs typeface="Times New Roman"/>
              </a:rPr>
              <a:t>blow,  </a:t>
            </a:r>
            <a:r>
              <a:rPr dirty="0" sz="1450" spc="-10">
                <a:latin typeface="Times New Roman"/>
                <a:cs typeface="Times New Roman"/>
              </a:rPr>
              <a:t>she plunged headforemost through that liquid hill. The green water passed  right over her from stem to stern, as high as </a:t>
            </a:r>
            <a:r>
              <a:rPr dirty="0" sz="1450" spc="-5">
                <a:latin typeface="Times New Roman"/>
                <a:cs typeface="Times New Roman"/>
              </a:rPr>
              <a:t>a </a:t>
            </a:r>
            <a:r>
              <a:rPr dirty="0" sz="1450" spc="-25">
                <a:latin typeface="Times New Roman"/>
                <a:cs typeface="Times New Roman"/>
              </a:rPr>
              <a:t>man’s </a:t>
            </a:r>
            <a:r>
              <a:rPr dirty="0" sz="1450" spc="-10">
                <a:latin typeface="Times New Roman"/>
                <a:cs typeface="Times New Roman"/>
              </a:rPr>
              <a:t>knees; the sprays ran  higher than the mast; and she rose again </a:t>
            </a:r>
            <a:r>
              <a:rPr dirty="0" sz="1450" spc="-5">
                <a:latin typeface="Times New Roman"/>
                <a:cs typeface="Times New Roman"/>
              </a:rPr>
              <a:t>upon </a:t>
            </a:r>
            <a:r>
              <a:rPr dirty="0" sz="1450" spc="-10">
                <a:latin typeface="Times New Roman"/>
                <a:cs typeface="Times New Roman"/>
              </a:rPr>
              <a:t>the other side, with an appalling,  tremulous indecision, like </a:t>
            </a:r>
            <a:r>
              <a:rPr dirty="0" sz="1450" spc="-5">
                <a:latin typeface="Times New Roman"/>
                <a:cs typeface="Times New Roman"/>
              </a:rPr>
              <a:t>a </a:t>
            </a:r>
            <a:r>
              <a:rPr dirty="0" sz="1450" spc="-10">
                <a:latin typeface="Times New Roman"/>
                <a:cs typeface="Times New Roman"/>
              </a:rPr>
              <a:t>beast that has been deadly</a:t>
            </a:r>
            <a:r>
              <a:rPr dirty="0" sz="1450" spc="55">
                <a:latin typeface="Times New Roman"/>
                <a:cs typeface="Times New Roman"/>
              </a:rPr>
              <a:t> </a:t>
            </a:r>
            <a:r>
              <a:rPr dirty="0" sz="1450" spc="-10">
                <a:latin typeface="Times New Roman"/>
                <a:cs typeface="Times New Roman"/>
              </a:rPr>
              <a:t>wounded.</a:t>
            </a:r>
            <a:endParaRPr sz="1450">
              <a:latin typeface="Times New Roman"/>
              <a:cs typeface="Times New Roman"/>
            </a:endParaRPr>
          </a:p>
          <a:p>
            <a:pPr algn="just" marL="12700" marR="11430">
              <a:lnSpc>
                <a:spcPts val="1730"/>
              </a:lnSpc>
              <a:spcBef>
                <a:spcPts val="565"/>
              </a:spcBef>
            </a:pPr>
            <a:r>
              <a:rPr dirty="0" sz="1450" spc="-10">
                <a:latin typeface="Times New Roman"/>
                <a:cs typeface="Times New Roman"/>
              </a:rPr>
              <a:t>Six </a:t>
            </a:r>
            <a:r>
              <a:rPr dirty="0" sz="1450" spc="-5">
                <a:latin typeface="Times New Roman"/>
                <a:cs typeface="Times New Roman"/>
              </a:rPr>
              <a:t>or </a:t>
            </a:r>
            <a:r>
              <a:rPr dirty="0" sz="1450" spc="-10">
                <a:latin typeface="Times New Roman"/>
                <a:cs typeface="Times New Roman"/>
              </a:rPr>
              <a:t>seven </a:t>
            </a:r>
            <a:r>
              <a:rPr dirty="0" sz="1450" spc="-5">
                <a:latin typeface="Times New Roman"/>
                <a:cs typeface="Times New Roman"/>
              </a:rPr>
              <a:t>of </a:t>
            </a:r>
            <a:r>
              <a:rPr dirty="0" sz="1450" spc="-10">
                <a:latin typeface="Times New Roman"/>
                <a:cs typeface="Times New Roman"/>
              </a:rPr>
              <a:t>the malcontents had been carried bodily overboard; and as for  the </a:t>
            </a:r>
            <a:r>
              <a:rPr dirty="0" sz="1450" spc="-15">
                <a:latin typeface="Times New Roman"/>
                <a:cs typeface="Times New Roman"/>
              </a:rPr>
              <a:t>remainder, </a:t>
            </a:r>
            <a:r>
              <a:rPr dirty="0" sz="1450" spc="-10">
                <a:latin typeface="Times New Roman"/>
                <a:cs typeface="Times New Roman"/>
              </a:rPr>
              <a:t>when they found their tongues again, it was to bellow to the  saints and wail </a:t>
            </a:r>
            <a:r>
              <a:rPr dirty="0" sz="1450" spc="-5">
                <a:latin typeface="Times New Roman"/>
                <a:cs typeface="Times New Roman"/>
              </a:rPr>
              <a:t>upon </a:t>
            </a:r>
            <a:r>
              <a:rPr dirty="0" sz="1450" spc="-10">
                <a:latin typeface="Times New Roman"/>
                <a:cs typeface="Times New Roman"/>
              </a:rPr>
              <a:t>Lawless to come back and take the</a:t>
            </a:r>
            <a:r>
              <a:rPr dirty="0" sz="1450" spc="45">
                <a:latin typeface="Times New Roman"/>
                <a:cs typeface="Times New Roman"/>
              </a:rPr>
              <a:t> </a:t>
            </a:r>
            <a:r>
              <a:rPr dirty="0" sz="1450" spc="-20">
                <a:latin typeface="Times New Roman"/>
                <a:cs typeface="Times New Roman"/>
              </a:rPr>
              <a:t>tiller.</a:t>
            </a:r>
            <a:endParaRPr sz="1450">
              <a:latin typeface="Times New Roman"/>
              <a:cs typeface="Times New Roman"/>
            </a:endParaRPr>
          </a:p>
          <a:p>
            <a:pPr algn="just" marL="12700" marR="7620">
              <a:lnSpc>
                <a:spcPts val="1730"/>
              </a:lnSpc>
              <a:spcBef>
                <a:spcPts val="570"/>
              </a:spcBef>
            </a:pPr>
            <a:r>
              <a:rPr dirty="0" sz="1450" spc="-10">
                <a:latin typeface="Times New Roman"/>
                <a:cs typeface="Times New Roman"/>
              </a:rPr>
              <a:t>Nor did Lawless wait to </a:t>
            </a:r>
            <a:r>
              <a:rPr dirty="0" sz="1450" spc="-5">
                <a:latin typeface="Times New Roman"/>
                <a:cs typeface="Times New Roman"/>
              </a:rPr>
              <a:t>be </a:t>
            </a:r>
            <a:r>
              <a:rPr dirty="0" sz="1450" spc="-10">
                <a:latin typeface="Times New Roman"/>
                <a:cs typeface="Times New Roman"/>
              </a:rPr>
              <a:t>twice bidden. The terrible result </a:t>
            </a:r>
            <a:r>
              <a:rPr dirty="0" sz="1450" spc="-5">
                <a:latin typeface="Times New Roman"/>
                <a:cs typeface="Times New Roman"/>
              </a:rPr>
              <a:t>of </a:t>
            </a:r>
            <a:r>
              <a:rPr dirty="0" sz="1450" spc="-10">
                <a:latin typeface="Times New Roman"/>
                <a:cs typeface="Times New Roman"/>
              </a:rPr>
              <a:t>his fling </a:t>
            </a:r>
            <a:r>
              <a:rPr dirty="0" sz="1450" spc="-5">
                <a:latin typeface="Times New Roman"/>
                <a:cs typeface="Times New Roman"/>
              </a:rPr>
              <a:t>of </a:t>
            </a:r>
            <a:r>
              <a:rPr dirty="0" sz="1450" spc="-10">
                <a:latin typeface="Times New Roman"/>
                <a:cs typeface="Times New Roman"/>
              </a:rPr>
              <a:t>just  resentment sobered him </a:t>
            </a:r>
            <a:r>
              <a:rPr dirty="0" sz="1450" spc="-20">
                <a:latin typeface="Times New Roman"/>
                <a:cs typeface="Times New Roman"/>
              </a:rPr>
              <a:t>completely. </a:t>
            </a:r>
            <a:r>
              <a:rPr dirty="0" sz="1450" spc="-10">
                <a:latin typeface="Times New Roman"/>
                <a:cs typeface="Times New Roman"/>
              </a:rPr>
              <a:t>He </a:t>
            </a:r>
            <a:r>
              <a:rPr dirty="0" sz="1450" spc="-25">
                <a:latin typeface="Times New Roman"/>
                <a:cs typeface="Times New Roman"/>
              </a:rPr>
              <a:t>knew, </a:t>
            </a:r>
            <a:r>
              <a:rPr dirty="0" sz="1450" spc="-10">
                <a:latin typeface="Times New Roman"/>
                <a:cs typeface="Times New Roman"/>
              </a:rPr>
              <a:t>better than any </a:t>
            </a:r>
            <a:r>
              <a:rPr dirty="0" sz="1450" spc="-5">
                <a:latin typeface="Times New Roman"/>
                <a:cs typeface="Times New Roman"/>
              </a:rPr>
              <a:t>one on </a:t>
            </a:r>
            <a:r>
              <a:rPr dirty="0" sz="1450" spc="-10">
                <a:latin typeface="Times New Roman"/>
                <a:cs typeface="Times New Roman"/>
              </a:rPr>
              <a:t>board,  how nearly the Good Hope had </a:t>
            </a:r>
            <a:r>
              <a:rPr dirty="0" sz="1450" spc="-5">
                <a:latin typeface="Times New Roman"/>
                <a:cs typeface="Times New Roman"/>
              </a:rPr>
              <a:t>gone </a:t>
            </a:r>
            <a:r>
              <a:rPr dirty="0" sz="1450" spc="-10">
                <a:latin typeface="Times New Roman"/>
                <a:cs typeface="Times New Roman"/>
              </a:rPr>
              <a:t>bodily down below their feet; and </a:t>
            </a:r>
            <a:r>
              <a:rPr dirty="0" sz="1450" spc="-5">
                <a:latin typeface="Times New Roman"/>
                <a:cs typeface="Times New Roman"/>
              </a:rPr>
              <a:t>he  </a:t>
            </a:r>
            <a:r>
              <a:rPr dirty="0" sz="1450" spc="-10">
                <a:latin typeface="Times New Roman"/>
                <a:cs typeface="Times New Roman"/>
              </a:rPr>
              <a:t>could tell, </a:t>
            </a:r>
            <a:r>
              <a:rPr dirty="0" sz="1450" spc="-5">
                <a:latin typeface="Times New Roman"/>
                <a:cs typeface="Times New Roman"/>
              </a:rPr>
              <a:t>by </a:t>
            </a:r>
            <a:r>
              <a:rPr dirty="0" sz="1450" spc="-10">
                <a:latin typeface="Times New Roman"/>
                <a:cs typeface="Times New Roman"/>
              </a:rPr>
              <a:t>the laziness with which she met the sea, that the peril was </a:t>
            </a:r>
            <a:r>
              <a:rPr dirty="0" sz="1450" spc="-5">
                <a:latin typeface="Times New Roman"/>
                <a:cs typeface="Times New Roman"/>
              </a:rPr>
              <a:t>by no  </a:t>
            </a:r>
            <a:r>
              <a:rPr dirty="0" sz="1450" spc="-10">
                <a:latin typeface="Times New Roman"/>
                <a:cs typeface="Times New Roman"/>
              </a:rPr>
              <a:t>means </a:t>
            </a:r>
            <a:r>
              <a:rPr dirty="0" sz="1450" spc="-25">
                <a:latin typeface="Times New Roman"/>
                <a:cs typeface="Times New Roman"/>
              </a:rPr>
              <a:t>over.</a:t>
            </a:r>
            <a:endParaRPr sz="1450">
              <a:latin typeface="Times New Roman"/>
              <a:cs typeface="Times New Roman"/>
            </a:endParaRPr>
          </a:p>
          <a:p>
            <a:pPr algn="just" marL="12700" marR="8890">
              <a:lnSpc>
                <a:spcPts val="1730"/>
              </a:lnSpc>
              <a:spcBef>
                <a:spcPts val="570"/>
              </a:spcBef>
            </a:pPr>
            <a:r>
              <a:rPr dirty="0" sz="1450" spc="-10">
                <a:latin typeface="Times New Roman"/>
                <a:cs typeface="Times New Roman"/>
              </a:rPr>
              <a:t>Dick, who had been thrown down </a:t>
            </a:r>
            <a:r>
              <a:rPr dirty="0" sz="1450" spc="-5">
                <a:latin typeface="Times New Roman"/>
                <a:cs typeface="Times New Roman"/>
              </a:rPr>
              <a:t>by </a:t>
            </a:r>
            <a:r>
              <a:rPr dirty="0" sz="1450" spc="-10">
                <a:latin typeface="Times New Roman"/>
                <a:cs typeface="Times New Roman"/>
              </a:rPr>
              <a:t>the concussion and half drowned, rose  wading to his knees in the swamped well </a:t>
            </a:r>
            <a:r>
              <a:rPr dirty="0" sz="1450" spc="-5">
                <a:latin typeface="Times New Roman"/>
                <a:cs typeface="Times New Roman"/>
              </a:rPr>
              <a:t>of </a:t>
            </a:r>
            <a:r>
              <a:rPr dirty="0" sz="1450" spc="-10">
                <a:latin typeface="Times New Roman"/>
                <a:cs typeface="Times New Roman"/>
              </a:rPr>
              <a:t>the stern, and crept to the old  </a:t>
            </a:r>
            <a:r>
              <a:rPr dirty="0" sz="1450" spc="-20">
                <a:latin typeface="Times New Roman"/>
                <a:cs typeface="Times New Roman"/>
              </a:rPr>
              <a:t>helmsman’s</a:t>
            </a:r>
            <a:r>
              <a:rPr dirty="0" sz="1450" spc="-10">
                <a:latin typeface="Times New Roman"/>
                <a:cs typeface="Times New Roman"/>
              </a:rPr>
              <a:t> side.</a:t>
            </a:r>
            <a:endParaRPr sz="1450">
              <a:latin typeface="Times New Roman"/>
              <a:cs typeface="Times New Roman"/>
            </a:endParaRPr>
          </a:p>
          <a:p>
            <a:pPr algn="just" marL="12700" marR="10160">
              <a:lnSpc>
                <a:spcPts val="1730"/>
              </a:lnSpc>
              <a:spcBef>
                <a:spcPts val="570"/>
              </a:spcBef>
            </a:pPr>
            <a:r>
              <a:rPr dirty="0" sz="1450" spc="-10">
                <a:latin typeface="Times New Roman"/>
                <a:cs typeface="Times New Roman"/>
              </a:rPr>
              <a:t>“Lawless,” </a:t>
            </a:r>
            <a:r>
              <a:rPr dirty="0" sz="1450" spc="-5">
                <a:latin typeface="Times New Roman"/>
                <a:cs typeface="Times New Roman"/>
              </a:rPr>
              <a:t>he </a:t>
            </a:r>
            <a:r>
              <a:rPr dirty="0" sz="1450" spc="-10">
                <a:latin typeface="Times New Roman"/>
                <a:cs typeface="Times New Roman"/>
              </a:rPr>
              <a:t>said, “we </a:t>
            </a:r>
            <a:r>
              <a:rPr dirty="0" sz="1450" spc="-5">
                <a:latin typeface="Times New Roman"/>
                <a:cs typeface="Times New Roman"/>
              </a:rPr>
              <a:t>do </a:t>
            </a:r>
            <a:r>
              <a:rPr dirty="0" sz="1450" spc="-10">
                <a:latin typeface="Times New Roman"/>
                <a:cs typeface="Times New Roman"/>
              </a:rPr>
              <a:t>all depend </a:t>
            </a:r>
            <a:r>
              <a:rPr dirty="0" sz="1450" spc="-5">
                <a:latin typeface="Times New Roman"/>
                <a:cs typeface="Times New Roman"/>
              </a:rPr>
              <a:t>on you; y’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brave, steady man,  indeed, and crafty in the management </a:t>
            </a:r>
            <a:r>
              <a:rPr dirty="0" sz="1450" spc="-5">
                <a:latin typeface="Times New Roman"/>
                <a:cs typeface="Times New Roman"/>
              </a:rPr>
              <a:t>of </a:t>
            </a:r>
            <a:r>
              <a:rPr dirty="0" sz="1450" spc="-10">
                <a:latin typeface="Times New Roman"/>
                <a:cs typeface="Times New Roman"/>
              </a:rPr>
              <a:t>ships;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put </a:t>
            </a:r>
            <a:r>
              <a:rPr dirty="0" sz="1450" spc="-10">
                <a:latin typeface="Times New Roman"/>
                <a:cs typeface="Times New Roman"/>
              </a:rPr>
              <a:t>three sure men to  watch </a:t>
            </a:r>
            <a:r>
              <a:rPr dirty="0" sz="1450" spc="-5">
                <a:latin typeface="Times New Roman"/>
                <a:cs typeface="Times New Roman"/>
              </a:rPr>
              <a:t>upon your </a:t>
            </a:r>
            <a:r>
              <a:rPr dirty="0" sz="1450" spc="-20">
                <a:latin typeface="Times New Roman"/>
                <a:cs typeface="Times New Roman"/>
              </a:rPr>
              <a:t>safety.”</a:t>
            </a:r>
            <a:endParaRPr sz="1450">
              <a:latin typeface="Times New Roman"/>
              <a:cs typeface="Times New Roman"/>
            </a:endParaRPr>
          </a:p>
          <a:p>
            <a:pPr marL="12700" marR="5080">
              <a:lnSpc>
                <a:spcPts val="1730"/>
              </a:lnSpc>
              <a:spcBef>
                <a:spcPts val="570"/>
              </a:spcBef>
            </a:pPr>
            <a:r>
              <a:rPr dirty="0" sz="1450" spc="-10">
                <a:latin typeface="Times New Roman"/>
                <a:cs typeface="Times New Roman"/>
              </a:rPr>
              <a:t>“Bootless, my </a:t>
            </a:r>
            <a:r>
              <a:rPr dirty="0" sz="1450" spc="-20">
                <a:latin typeface="Times New Roman"/>
                <a:cs typeface="Times New Roman"/>
              </a:rPr>
              <a:t>master, </a:t>
            </a:r>
            <a:r>
              <a:rPr dirty="0" sz="1450" spc="-10">
                <a:latin typeface="Times New Roman"/>
                <a:cs typeface="Times New Roman"/>
              </a:rPr>
              <a:t>bootless,” said the steersman, peering forward through  the dark. </a:t>
            </a:r>
            <a:r>
              <a:rPr dirty="0" sz="1450" spc="-50">
                <a:latin typeface="Times New Roman"/>
                <a:cs typeface="Times New Roman"/>
              </a:rPr>
              <a:t>“We </a:t>
            </a:r>
            <a:r>
              <a:rPr dirty="0" sz="1450" spc="-10">
                <a:latin typeface="Times New Roman"/>
                <a:cs typeface="Times New Roman"/>
              </a:rPr>
              <a:t>come every moment somewhat clearer </a:t>
            </a:r>
            <a:r>
              <a:rPr dirty="0" sz="1450" spc="-5">
                <a:latin typeface="Times New Roman"/>
                <a:cs typeface="Times New Roman"/>
              </a:rPr>
              <a:t>of </a:t>
            </a:r>
            <a:r>
              <a:rPr dirty="0" sz="1450" spc="-10">
                <a:latin typeface="Times New Roman"/>
                <a:cs typeface="Times New Roman"/>
              </a:rPr>
              <a:t>these sandbanks; with  every moment, then, the sea packeth </a:t>
            </a:r>
            <a:r>
              <a:rPr dirty="0" sz="1450" spc="-5">
                <a:latin typeface="Times New Roman"/>
                <a:cs typeface="Times New Roman"/>
              </a:rPr>
              <a:t>upon us </a:t>
            </a:r>
            <a:r>
              <a:rPr dirty="0" sz="1450" spc="-15">
                <a:latin typeface="Times New Roman"/>
                <a:cs typeface="Times New Roman"/>
              </a:rPr>
              <a:t>heavier, </a:t>
            </a:r>
            <a:r>
              <a:rPr dirty="0" sz="1450" spc="-10">
                <a:latin typeface="Times New Roman"/>
                <a:cs typeface="Times New Roman"/>
              </a:rPr>
              <a:t>and for all these  whimperers, they will presently </a:t>
            </a:r>
            <a:r>
              <a:rPr dirty="0" sz="1450" spc="-5">
                <a:latin typeface="Times New Roman"/>
                <a:cs typeface="Times New Roman"/>
              </a:rPr>
              <a:t>be on </a:t>
            </a:r>
            <a:r>
              <a:rPr dirty="0" sz="1450" spc="-10">
                <a:latin typeface="Times New Roman"/>
                <a:cs typeface="Times New Roman"/>
              </a:rPr>
              <a:t>their backs. </a:t>
            </a:r>
            <a:r>
              <a:rPr dirty="0" sz="1450" spc="-20">
                <a:latin typeface="Times New Roman"/>
                <a:cs typeface="Times New Roman"/>
              </a:rPr>
              <a:t>For, </a:t>
            </a:r>
            <a:r>
              <a:rPr dirty="0" sz="1450" spc="-10">
                <a:latin typeface="Times New Roman"/>
                <a:cs typeface="Times New Roman"/>
              </a:rPr>
              <a:t>my </a:t>
            </a:r>
            <a:r>
              <a:rPr dirty="0" sz="1450" spc="-20">
                <a:latin typeface="Times New Roman"/>
                <a:cs typeface="Times New Roman"/>
              </a:rPr>
              <a:t>master, </a:t>
            </a:r>
            <a:r>
              <a:rPr dirty="0" sz="1450" spc="-15">
                <a:latin typeface="Times New Roman"/>
                <a:cs typeface="Times New Roman"/>
              </a:rPr>
              <a:t>’tis </a:t>
            </a:r>
            <a:r>
              <a:rPr dirty="0" sz="1450" spc="-5">
                <a:latin typeface="Times New Roman"/>
                <a:cs typeface="Times New Roman"/>
              </a:rPr>
              <a:t>a </a:t>
            </a:r>
            <a:r>
              <a:rPr dirty="0" sz="1450" spc="-10">
                <a:latin typeface="Times New Roman"/>
                <a:cs typeface="Times New Roman"/>
              </a:rPr>
              <a:t>right  </a:t>
            </a:r>
            <a:r>
              <a:rPr dirty="0" sz="1450" spc="-20">
                <a:latin typeface="Times New Roman"/>
                <a:cs typeface="Times New Roman"/>
              </a:rPr>
              <a:t>mystery, </a:t>
            </a:r>
            <a:r>
              <a:rPr dirty="0" sz="1450" spc="-5">
                <a:latin typeface="Times New Roman"/>
                <a:cs typeface="Times New Roman"/>
              </a:rPr>
              <a:t>but </a:t>
            </a:r>
            <a:r>
              <a:rPr dirty="0" sz="1450" spc="-10">
                <a:latin typeface="Times New Roman"/>
                <a:cs typeface="Times New Roman"/>
              </a:rPr>
              <a:t>true, there never yet was </a:t>
            </a:r>
            <a:r>
              <a:rPr dirty="0" sz="1450" spc="-5">
                <a:latin typeface="Times New Roman"/>
                <a:cs typeface="Times New Roman"/>
              </a:rPr>
              <a:t>a </a:t>
            </a:r>
            <a:r>
              <a:rPr dirty="0" sz="1450" spc="-10">
                <a:latin typeface="Times New Roman"/>
                <a:cs typeface="Times New Roman"/>
              </a:rPr>
              <a:t>bad man that was </a:t>
            </a:r>
            <a:r>
              <a:rPr dirty="0" sz="1450" spc="-5">
                <a:latin typeface="Times New Roman"/>
                <a:cs typeface="Times New Roman"/>
              </a:rPr>
              <a:t>a good </a:t>
            </a:r>
            <a:r>
              <a:rPr dirty="0" sz="1450" spc="-10">
                <a:latin typeface="Times New Roman"/>
                <a:cs typeface="Times New Roman"/>
              </a:rPr>
              <a:t>shipman.  None </a:t>
            </a:r>
            <a:r>
              <a:rPr dirty="0" sz="1450" spc="-5">
                <a:latin typeface="Times New Roman"/>
                <a:cs typeface="Times New Roman"/>
              </a:rPr>
              <a:t>but </a:t>
            </a:r>
            <a:r>
              <a:rPr dirty="0" sz="1450" spc="-10">
                <a:latin typeface="Times New Roman"/>
                <a:cs typeface="Times New Roman"/>
              </a:rPr>
              <a:t>the honest and the bold can endure me this tossing </a:t>
            </a:r>
            <a:r>
              <a:rPr dirty="0" sz="1450" spc="-5">
                <a:latin typeface="Times New Roman"/>
                <a:cs typeface="Times New Roman"/>
              </a:rPr>
              <a:t>of a</a:t>
            </a:r>
            <a:r>
              <a:rPr dirty="0" sz="1450" spc="105">
                <a:latin typeface="Times New Roman"/>
                <a:cs typeface="Times New Roman"/>
              </a:rPr>
              <a:t> </a:t>
            </a:r>
            <a:r>
              <a:rPr dirty="0" sz="1450" spc="-10">
                <a:latin typeface="Times New Roman"/>
                <a:cs typeface="Times New Roman"/>
              </a:rPr>
              <a:t>ship.”</a:t>
            </a:r>
            <a:endParaRPr sz="1450">
              <a:latin typeface="Times New Roman"/>
              <a:cs typeface="Times New Roman"/>
            </a:endParaRPr>
          </a:p>
          <a:p>
            <a:pPr marL="12700" marR="12700">
              <a:lnSpc>
                <a:spcPts val="1730"/>
              </a:lnSpc>
              <a:spcBef>
                <a:spcPts val="570"/>
              </a:spcBef>
            </a:pPr>
            <a:r>
              <a:rPr dirty="0" sz="1450" spc="-30">
                <a:latin typeface="Times New Roman"/>
                <a:cs typeface="Times New Roman"/>
              </a:rPr>
              <a:t>“Nay, </a:t>
            </a:r>
            <a:r>
              <a:rPr dirty="0" sz="1450" spc="-10">
                <a:latin typeface="Times New Roman"/>
                <a:cs typeface="Times New Roman"/>
              </a:rPr>
              <a:t>Lawless,” said Dick, laughing, “that is </a:t>
            </a:r>
            <a:r>
              <a:rPr dirty="0" sz="1450" spc="-5">
                <a:latin typeface="Times New Roman"/>
                <a:cs typeface="Times New Roman"/>
              </a:rPr>
              <a:t>a </a:t>
            </a:r>
            <a:r>
              <a:rPr dirty="0" sz="1450" spc="-10">
                <a:latin typeface="Times New Roman"/>
                <a:cs typeface="Times New Roman"/>
              </a:rPr>
              <a:t>right </a:t>
            </a:r>
            <a:r>
              <a:rPr dirty="0" sz="1450" spc="-20">
                <a:latin typeface="Times New Roman"/>
                <a:cs typeface="Times New Roman"/>
              </a:rPr>
              <a:t>shipman’s </a:t>
            </a:r>
            <a:r>
              <a:rPr dirty="0" sz="1450" spc="-10">
                <a:latin typeface="Times New Roman"/>
                <a:cs typeface="Times New Roman"/>
              </a:rPr>
              <a:t>byword, and  hath</a:t>
            </a:r>
            <a:r>
              <a:rPr dirty="0" sz="1450" spc="85">
                <a:latin typeface="Times New Roman"/>
                <a:cs typeface="Times New Roman"/>
              </a:rPr>
              <a:t> </a:t>
            </a:r>
            <a:r>
              <a:rPr dirty="0" sz="1450" spc="-5">
                <a:latin typeface="Times New Roman"/>
                <a:cs typeface="Times New Roman"/>
              </a:rPr>
              <a:t>no</a:t>
            </a:r>
            <a:r>
              <a:rPr dirty="0" sz="1450" spc="85">
                <a:latin typeface="Times New Roman"/>
                <a:cs typeface="Times New Roman"/>
              </a:rPr>
              <a:t> </a:t>
            </a:r>
            <a:r>
              <a:rPr dirty="0" sz="1450" spc="-10">
                <a:latin typeface="Times New Roman"/>
                <a:cs typeface="Times New Roman"/>
              </a:rPr>
              <a:t>more</a:t>
            </a:r>
            <a:r>
              <a:rPr dirty="0" sz="1450" spc="85">
                <a:latin typeface="Times New Roman"/>
                <a:cs typeface="Times New Roman"/>
              </a:rPr>
              <a:t> </a:t>
            </a:r>
            <a:r>
              <a:rPr dirty="0" sz="1450" spc="-5">
                <a:latin typeface="Times New Roman"/>
                <a:cs typeface="Times New Roman"/>
              </a:rPr>
              <a:t>of</a:t>
            </a:r>
            <a:r>
              <a:rPr dirty="0" sz="1450" spc="85">
                <a:latin typeface="Times New Roman"/>
                <a:cs typeface="Times New Roman"/>
              </a:rPr>
              <a:t> </a:t>
            </a:r>
            <a:r>
              <a:rPr dirty="0" sz="1450" spc="-10">
                <a:latin typeface="Times New Roman"/>
                <a:cs typeface="Times New Roman"/>
              </a:rPr>
              <a:t>sense</a:t>
            </a:r>
            <a:r>
              <a:rPr dirty="0" sz="1450" spc="85">
                <a:latin typeface="Times New Roman"/>
                <a:cs typeface="Times New Roman"/>
              </a:rPr>
              <a:t> </a:t>
            </a:r>
            <a:r>
              <a:rPr dirty="0" sz="1450" spc="-10">
                <a:latin typeface="Times New Roman"/>
                <a:cs typeface="Times New Roman"/>
              </a:rPr>
              <a:t>than</a:t>
            </a:r>
            <a:r>
              <a:rPr dirty="0" sz="1450" spc="85">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whistle</a:t>
            </a:r>
            <a:r>
              <a:rPr dirty="0" sz="1450" spc="85">
                <a:latin typeface="Times New Roman"/>
                <a:cs typeface="Times New Roman"/>
              </a:rPr>
              <a:t>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wind.</a:t>
            </a:r>
            <a:r>
              <a:rPr dirty="0" sz="1450" spc="85">
                <a:latin typeface="Times New Roman"/>
                <a:cs typeface="Times New Roman"/>
              </a:rPr>
              <a:t> </a:t>
            </a:r>
            <a:r>
              <a:rPr dirty="0" sz="1450" spc="-10">
                <a:latin typeface="Times New Roman"/>
                <a:cs typeface="Times New Roman"/>
              </a:rPr>
              <a:t>But,</a:t>
            </a:r>
            <a:r>
              <a:rPr dirty="0" sz="1450" spc="70">
                <a:latin typeface="Times New Roman"/>
                <a:cs typeface="Times New Roman"/>
              </a:rPr>
              <a:t> </a:t>
            </a:r>
            <a:r>
              <a:rPr dirty="0" sz="1450" spc="-10">
                <a:latin typeface="Times New Roman"/>
                <a:cs typeface="Times New Roman"/>
              </a:rPr>
              <a:t>prithee,</a:t>
            </a:r>
            <a:r>
              <a:rPr dirty="0" sz="1450" spc="70">
                <a:latin typeface="Times New Roman"/>
                <a:cs typeface="Times New Roman"/>
              </a:rPr>
              <a:t> </a:t>
            </a:r>
            <a:r>
              <a:rPr dirty="0" sz="1450" spc="-10">
                <a:latin typeface="Times New Roman"/>
                <a:cs typeface="Times New Roman"/>
              </a:rPr>
              <a:t>how</a:t>
            </a:r>
            <a:r>
              <a:rPr dirty="0" sz="1450" spc="70">
                <a:latin typeface="Times New Roman"/>
                <a:cs typeface="Times New Roman"/>
              </a:rPr>
              <a:t> </a:t>
            </a:r>
            <a:r>
              <a:rPr dirty="0" sz="1450" spc="-5">
                <a:latin typeface="Times New Roman"/>
                <a:cs typeface="Times New Roman"/>
              </a:rPr>
              <a:t>go</a:t>
            </a:r>
            <a:r>
              <a:rPr dirty="0" sz="1450" spc="70">
                <a:latin typeface="Times New Roman"/>
                <a:cs typeface="Times New Roman"/>
              </a:rPr>
              <a:t> </a:t>
            </a:r>
            <a:r>
              <a:rPr dirty="0" sz="1450" spc="-10">
                <a:latin typeface="Times New Roman"/>
                <a:cs typeface="Times New Roman"/>
              </a:rPr>
              <a:t>we?</a:t>
            </a:r>
            <a:endParaRPr sz="1450">
              <a:latin typeface="Times New Roman"/>
              <a:cs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26928"/>
            <a:ext cx="5807710" cy="9244965"/>
          </a:xfrm>
          <a:prstGeom prst="rect">
            <a:avLst/>
          </a:prstGeom>
        </p:spPr>
        <p:txBody>
          <a:bodyPr wrap="square" lIns="0" tIns="84455" rIns="0" bIns="0" rtlCol="0" vert="horz">
            <a:spAutoFit/>
          </a:bodyPr>
          <a:lstStyle/>
          <a:p>
            <a:pPr algn="just" marL="12700">
              <a:lnSpc>
                <a:spcPct val="100000"/>
              </a:lnSpc>
              <a:spcBef>
                <a:spcPts val="665"/>
              </a:spcBef>
            </a:pPr>
            <a:r>
              <a:rPr dirty="0" sz="1450" spc="-10">
                <a:latin typeface="Times New Roman"/>
                <a:cs typeface="Times New Roman"/>
              </a:rPr>
              <a:t>Do we lie well? Are we in </a:t>
            </a:r>
            <a:r>
              <a:rPr dirty="0" sz="1450" spc="-5">
                <a:latin typeface="Times New Roman"/>
                <a:cs typeface="Times New Roman"/>
              </a:rPr>
              <a:t>good</a:t>
            </a:r>
            <a:r>
              <a:rPr dirty="0" sz="1450" spc="25">
                <a:latin typeface="Times New Roman"/>
                <a:cs typeface="Times New Roman"/>
              </a:rPr>
              <a:t> </a:t>
            </a:r>
            <a:r>
              <a:rPr dirty="0" sz="1450" spc="-10">
                <a:latin typeface="Times New Roman"/>
                <a:cs typeface="Times New Roman"/>
              </a:rPr>
              <a:t>case?”</a:t>
            </a:r>
            <a:endParaRPr sz="1450">
              <a:latin typeface="Times New Roman"/>
              <a:cs typeface="Times New Roman"/>
            </a:endParaRPr>
          </a:p>
          <a:p>
            <a:pPr algn="just" marL="12700">
              <a:lnSpc>
                <a:spcPts val="1735"/>
              </a:lnSpc>
              <a:spcBef>
                <a:spcPts val="565"/>
              </a:spcBef>
            </a:pPr>
            <a:r>
              <a:rPr dirty="0" sz="1450" spc="-10">
                <a:latin typeface="Times New Roman"/>
                <a:cs typeface="Times New Roman"/>
              </a:rPr>
              <a:t>“Master Shelton,” replied Lawless, “I have been </a:t>
            </a:r>
            <a:r>
              <a:rPr dirty="0" sz="1450" spc="-5">
                <a:latin typeface="Times New Roman"/>
                <a:cs typeface="Times New Roman"/>
              </a:rPr>
              <a:t>a </a:t>
            </a:r>
            <a:r>
              <a:rPr dirty="0" sz="1450" spc="-10">
                <a:latin typeface="Times New Roman"/>
                <a:cs typeface="Times New Roman"/>
              </a:rPr>
              <a:t>Grey Friar—I praise</a:t>
            </a:r>
            <a:r>
              <a:rPr dirty="0" sz="1450" spc="114">
                <a:latin typeface="Times New Roman"/>
                <a:cs typeface="Times New Roman"/>
              </a:rPr>
              <a:t> </a:t>
            </a:r>
            <a:r>
              <a:rPr dirty="0" sz="1450" spc="-10">
                <a:latin typeface="Times New Roman"/>
                <a:cs typeface="Times New Roman"/>
              </a:rPr>
              <a:t>fortune</a:t>
            </a:r>
            <a:endParaRPr sz="1450">
              <a:latin typeface="Times New Roman"/>
              <a:cs typeface="Times New Roman"/>
            </a:endParaRPr>
          </a:p>
          <a:p>
            <a:pPr algn="just" marL="12700" marR="6985">
              <a:lnSpc>
                <a:spcPts val="1730"/>
              </a:lnSpc>
              <a:spcBef>
                <a:spcPts val="60"/>
              </a:spcBef>
            </a:pPr>
            <a:r>
              <a:rPr dirty="0" sz="1450" spc="-10">
                <a:latin typeface="Times New Roman"/>
                <a:cs typeface="Times New Roman"/>
              </a:rPr>
              <a:t>—an </a:t>
            </a:r>
            <a:r>
              <a:rPr dirty="0" sz="1450" spc="-20">
                <a:latin typeface="Times New Roman"/>
                <a:cs typeface="Times New Roman"/>
              </a:rPr>
              <a:t>archer, </a:t>
            </a:r>
            <a:r>
              <a:rPr dirty="0" sz="1450" spc="-5">
                <a:latin typeface="Times New Roman"/>
                <a:cs typeface="Times New Roman"/>
              </a:rPr>
              <a:t>a </a:t>
            </a:r>
            <a:r>
              <a:rPr dirty="0" sz="1450" spc="-10">
                <a:latin typeface="Times New Roman"/>
                <a:cs typeface="Times New Roman"/>
              </a:rPr>
              <a:t>thief, and </a:t>
            </a:r>
            <a:r>
              <a:rPr dirty="0" sz="1450" spc="-5">
                <a:latin typeface="Times New Roman"/>
                <a:cs typeface="Times New Roman"/>
              </a:rPr>
              <a:t>a </a:t>
            </a:r>
            <a:r>
              <a:rPr dirty="0" sz="1450" spc="-10">
                <a:latin typeface="Times New Roman"/>
                <a:cs typeface="Times New Roman"/>
              </a:rPr>
              <a:t>shipman. Of all these coats, </a:t>
            </a:r>
            <a:r>
              <a:rPr dirty="0" sz="1450" spc="-5">
                <a:latin typeface="Times New Roman"/>
                <a:cs typeface="Times New Roman"/>
              </a:rPr>
              <a:t>I </a:t>
            </a:r>
            <a:r>
              <a:rPr dirty="0" sz="1450" spc="-10">
                <a:latin typeface="Times New Roman"/>
                <a:cs typeface="Times New Roman"/>
              </a:rPr>
              <a:t>had the best fancy to  die in the Grey </a:t>
            </a:r>
            <a:r>
              <a:rPr dirty="0" sz="1450" spc="-15">
                <a:latin typeface="Times New Roman"/>
                <a:cs typeface="Times New Roman"/>
              </a:rPr>
              <a:t>Friar’s, </a:t>
            </a:r>
            <a:r>
              <a:rPr dirty="0" sz="1450" spc="-10">
                <a:latin typeface="Times New Roman"/>
                <a:cs typeface="Times New Roman"/>
              </a:rPr>
              <a:t>as </a:t>
            </a:r>
            <a:r>
              <a:rPr dirty="0" sz="1450" spc="-5">
                <a:latin typeface="Times New Roman"/>
                <a:cs typeface="Times New Roman"/>
              </a:rPr>
              <a:t>ye </a:t>
            </a:r>
            <a:r>
              <a:rPr dirty="0" sz="1450" spc="-10">
                <a:latin typeface="Times New Roman"/>
                <a:cs typeface="Times New Roman"/>
              </a:rPr>
              <a:t>may readily conceive, and the least fancy to die  in John </a:t>
            </a:r>
            <a:r>
              <a:rPr dirty="0" sz="1450" spc="-20">
                <a:latin typeface="Times New Roman"/>
                <a:cs typeface="Times New Roman"/>
              </a:rPr>
              <a:t>Shipman’s </a:t>
            </a:r>
            <a:r>
              <a:rPr dirty="0" sz="1450" spc="-10">
                <a:latin typeface="Times New Roman"/>
                <a:cs typeface="Times New Roman"/>
              </a:rPr>
              <a:t>tarry jacket; and that for two excellent </a:t>
            </a:r>
            <a:r>
              <a:rPr dirty="0" sz="1450" spc="-5">
                <a:latin typeface="Times New Roman"/>
                <a:cs typeface="Times New Roman"/>
              </a:rPr>
              <a:t>good </a:t>
            </a:r>
            <a:r>
              <a:rPr dirty="0" sz="1450" spc="-10">
                <a:latin typeface="Times New Roman"/>
                <a:cs typeface="Times New Roman"/>
              </a:rPr>
              <a:t>reasons: first,  that the death might take </a:t>
            </a:r>
            <a:r>
              <a:rPr dirty="0" sz="1450" spc="-5">
                <a:latin typeface="Times New Roman"/>
                <a:cs typeface="Times New Roman"/>
              </a:rPr>
              <a:t>a </a:t>
            </a:r>
            <a:r>
              <a:rPr dirty="0" sz="1450" spc="-10">
                <a:latin typeface="Times New Roman"/>
                <a:cs typeface="Times New Roman"/>
              </a:rPr>
              <a:t>man suddenly; and second, for the horror </a:t>
            </a:r>
            <a:r>
              <a:rPr dirty="0" sz="1450" spc="-5">
                <a:latin typeface="Times New Roman"/>
                <a:cs typeface="Times New Roman"/>
              </a:rPr>
              <a:t>of </a:t>
            </a:r>
            <a:r>
              <a:rPr dirty="0" sz="1450" spc="-10">
                <a:latin typeface="Times New Roman"/>
                <a:cs typeface="Times New Roman"/>
              </a:rPr>
              <a:t>that  great, salt smother and welter under my </a:t>
            </a:r>
            <a:r>
              <a:rPr dirty="0" sz="1450" spc="-5">
                <a:latin typeface="Times New Roman"/>
                <a:cs typeface="Times New Roman"/>
              </a:rPr>
              <a:t>foot </a:t>
            </a:r>
            <a:r>
              <a:rPr dirty="0" sz="1450" spc="-10">
                <a:latin typeface="Times New Roman"/>
                <a:cs typeface="Times New Roman"/>
              </a:rPr>
              <a:t>here”—and Lawless stamped  with his foot. “Howbeit,”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“an </a:t>
            </a:r>
            <a:r>
              <a:rPr dirty="0" sz="1450" spc="-5">
                <a:latin typeface="Times New Roman"/>
                <a:cs typeface="Times New Roman"/>
              </a:rPr>
              <a:t>I </a:t>
            </a:r>
            <a:r>
              <a:rPr dirty="0" sz="1450" spc="-10">
                <a:latin typeface="Times New Roman"/>
                <a:cs typeface="Times New Roman"/>
              </a:rPr>
              <a:t>die </a:t>
            </a:r>
            <a:r>
              <a:rPr dirty="0" sz="1450" spc="-5">
                <a:latin typeface="Times New Roman"/>
                <a:cs typeface="Times New Roman"/>
              </a:rPr>
              <a:t>not a </a:t>
            </a:r>
            <a:r>
              <a:rPr dirty="0" sz="1450" spc="-15">
                <a:latin typeface="Times New Roman"/>
                <a:cs typeface="Times New Roman"/>
              </a:rPr>
              <a:t>sailor’s </a:t>
            </a:r>
            <a:r>
              <a:rPr dirty="0" sz="1450" spc="-10">
                <a:latin typeface="Times New Roman"/>
                <a:cs typeface="Times New Roman"/>
              </a:rPr>
              <a:t>death, and that  this night, </a:t>
            </a:r>
            <a:r>
              <a:rPr dirty="0" sz="1450" spc="-5">
                <a:latin typeface="Times New Roman"/>
                <a:cs typeface="Times New Roman"/>
              </a:rPr>
              <a:t>I </a:t>
            </a:r>
            <a:r>
              <a:rPr dirty="0" sz="1450" spc="-10">
                <a:latin typeface="Times New Roman"/>
                <a:cs typeface="Times New Roman"/>
              </a:rPr>
              <a:t>shall owe </a:t>
            </a:r>
            <a:r>
              <a:rPr dirty="0" sz="1450" spc="-5">
                <a:latin typeface="Times New Roman"/>
                <a:cs typeface="Times New Roman"/>
              </a:rPr>
              <a:t>a </a:t>
            </a:r>
            <a:r>
              <a:rPr dirty="0" sz="1450" spc="-10">
                <a:latin typeface="Times New Roman"/>
                <a:cs typeface="Times New Roman"/>
              </a:rPr>
              <a:t>tall candle to </a:t>
            </a:r>
            <a:r>
              <a:rPr dirty="0" sz="1450" spc="-5">
                <a:latin typeface="Times New Roman"/>
                <a:cs typeface="Times New Roman"/>
              </a:rPr>
              <a:t>our</a:t>
            </a:r>
            <a:r>
              <a:rPr dirty="0" sz="1450" spc="35">
                <a:latin typeface="Times New Roman"/>
                <a:cs typeface="Times New Roman"/>
              </a:rPr>
              <a:t> </a:t>
            </a:r>
            <a:r>
              <a:rPr dirty="0" sz="1450" spc="-25">
                <a:latin typeface="Times New Roman"/>
                <a:cs typeface="Times New Roman"/>
              </a:rPr>
              <a:t>Lady.”</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“Is it so?” asked</a:t>
            </a:r>
            <a:r>
              <a:rPr dirty="0" sz="1450" spc="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5080">
              <a:lnSpc>
                <a:spcPts val="1730"/>
              </a:lnSpc>
              <a:spcBef>
                <a:spcPts val="630"/>
              </a:spcBef>
            </a:pPr>
            <a:r>
              <a:rPr dirty="0" sz="1450" spc="-10">
                <a:latin typeface="Times New Roman"/>
                <a:cs typeface="Times New Roman"/>
              </a:rPr>
              <a:t>“It is right </a:t>
            </a:r>
            <a:r>
              <a:rPr dirty="0" sz="1450" spc="-5">
                <a:latin typeface="Times New Roman"/>
                <a:cs typeface="Times New Roman"/>
              </a:rPr>
              <a:t>so,” </a:t>
            </a:r>
            <a:r>
              <a:rPr dirty="0" sz="1450" spc="-10">
                <a:latin typeface="Times New Roman"/>
                <a:cs typeface="Times New Roman"/>
              </a:rPr>
              <a:t>replied the </a:t>
            </a:r>
            <a:r>
              <a:rPr dirty="0" sz="1450" spc="-20">
                <a:latin typeface="Times New Roman"/>
                <a:cs typeface="Times New Roman"/>
              </a:rPr>
              <a:t>outlaw. </a:t>
            </a:r>
            <a:r>
              <a:rPr dirty="0" sz="1450" spc="-10">
                <a:latin typeface="Times New Roman"/>
                <a:cs typeface="Times New Roman"/>
              </a:rPr>
              <a:t>“Do </a:t>
            </a:r>
            <a:r>
              <a:rPr dirty="0" sz="1450" spc="-5">
                <a:latin typeface="Times New Roman"/>
                <a:cs typeface="Times New Roman"/>
              </a:rPr>
              <a:t>ye not </a:t>
            </a:r>
            <a:r>
              <a:rPr dirty="0" sz="1450" spc="-10">
                <a:latin typeface="Times New Roman"/>
                <a:cs typeface="Times New Roman"/>
              </a:rPr>
              <a:t>feel how heavy and </a:t>
            </a:r>
            <a:r>
              <a:rPr dirty="0" sz="1450" spc="-5">
                <a:latin typeface="Times New Roman"/>
                <a:cs typeface="Times New Roman"/>
              </a:rPr>
              <a:t>dull </a:t>
            </a:r>
            <a:r>
              <a:rPr dirty="0" sz="1450" spc="-10">
                <a:latin typeface="Times New Roman"/>
                <a:cs typeface="Times New Roman"/>
              </a:rPr>
              <a:t>she  moves </a:t>
            </a:r>
            <a:r>
              <a:rPr dirty="0" sz="1450" spc="-5">
                <a:latin typeface="Times New Roman"/>
                <a:cs typeface="Times New Roman"/>
              </a:rPr>
              <a:t>upon </a:t>
            </a:r>
            <a:r>
              <a:rPr dirty="0" sz="1450" spc="-10">
                <a:latin typeface="Times New Roman"/>
                <a:cs typeface="Times New Roman"/>
              </a:rPr>
              <a:t>the waves? Do </a:t>
            </a:r>
            <a:r>
              <a:rPr dirty="0" sz="1450" spc="-5">
                <a:latin typeface="Times New Roman"/>
                <a:cs typeface="Times New Roman"/>
              </a:rPr>
              <a:t>ye not </a:t>
            </a:r>
            <a:r>
              <a:rPr dirty="0" sz="1450" spc="-10">
                <a:latin typeface="Times New Roman"/>
                <a:cs typeface="Times New Roman"/>
              </a:rPr>
              <a:t>hear the water washing in her hold? She  will scarce mind the rudder even </a:t>
            </a:r>
            <a:r>
              <a:rPr dirty="0" sz="1450" spc="-30">
                <a:latin typeface="Times New Roman"/>
                <a:cs typeface="Times New Roman"/>
              </a:rPr>
              <a:t>now. </a:t>
            </a:r>
            <a:r>
              <a:rPr dirty="0" sz="1450" spc="-10">
                <a:latin typeface="Times New Roman"/>
                <a:cs typeface="Times New Roman"/>
              </a:rPr>
              <a:t>Bide till she has settled </a:t>
            </a:r>
            <a:r>
              <a:rPr dirty="0" sz="1450" spc="-5">
                <a:latin typeface="Times New Roman"/>
                <a:cs typeface="Times New Roman"/>
              </a:rPr>
              <a:t>a bit </a:t>
            </a:r>
            <a:r>
              <a:rPr dirty="0" sz="1450" spc="-10">
                <a:latin typeface="Times New Roman"/>
                <a:cs typeface="Times New Roman"/>
              </a:rPr>
              <a:t>lower; and  she will either </a:t>
            </a:r>
            <a:r>
              <a:rPr dirty="0" sz="1450" spc="-5">
                <a:latin typeface="Times New Roman"/>
                <a:cs typeface="Times New Roman"/>
              </a:rPr>
              <a:t>go </a:t>
            </a:r>
            <a:r>
              <a:rPr dirty="0" sz="1450" spc="-10">
                <a:latin typeface="Times New Roman"/>
                <a:cs typeface="Times New Roman"/>
              </a:rPr>
              <a:t>down below </a:t>
            </a:r>
            <a:r>
              <a:rPr dirty="0" sz="1450" spc="-5">
                <a:latin typeface="Times New Roman"/>
                <a:cs typeface="Times New Roman"/>
              </a:rPr>
              <a:t>your boots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stone image, </a:t>
            </a:r>
            <a:r>
              <a:rPr dirty="0" sz="1450" spc="-5">
                <a:latin typeface="Times New Roman"/>
                <a:cs typeface="Times New Roman"/>
              </a:rPr>
              <a:t>or </a:t>
            </a:r>
            <a:r>
              <a:rPr dirty="0" sz="1450" spc="-10">
                <a:latin typeface="Times New Roman"/>
                <a:cs typeface="Times New Roman"/>
              </a:rPr>
              <a:t>drive ashore  here, under </a:t>
            </a:r>
            <a:r>
              <a:rPr dirty="0" sz="1450" spc="-5">
                <a:latin typeface="Times New Roman"/>
                <a:cs typeface="Times New Roman"/>
              </a:rPr>
              <a:t>our </a:t>
            </a:r>
            <a:r>
              <a:rPr dirty="0" sz="1450" spc="-10">
                <a:latin typeface="Times New Roman"/>
                <a:cs typeface="Times New Roman"/>
              </a:rPr>
              <a:t>lee, and come all to pieces like </a:t>
            </a:r>
            <a:r>
              <a:rPr dirty="0" sz="1450" spc="-5">
                <a:latin typeface="Times New Roman"/>
                <a:cs typeface="Times New Roman"/>
              </a:rPr>
              <a:t>a </a:t>
            </a:r>
            <a:r>
              <a:rPr dirty="0" sz="1450" spc="-10">
                <a:latin typeface="Times New Roman"/>
                <a:cs typeface="Times New Roman"/>
              </a:rPr>
              <a:t>twist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string.”</a:t>
            </a:r>
            <a:endParaRPr sz="1450">
              <a:latin typeface="Times New Roman"/>
              <a:cs typeface="Times New Roman"/>
            </a:endParaRPr>
          </a:p>
          <a:p>
            <a:pPr algn="just" marL="12700">
              <a:lnSpc>
                <a:spcPct val="100000"/>
              </a:lnSpc>
              <a:spcBef>
                <a:spcPts val="500"/>
              </a:spcBef>
            </a:pPr>
            <a:r>
              <a:rPr dirty="0" sz="1450" spc="-60">
                <a:latin typeface="Times New Roman"/>
                <a:cs typeface="Times New Roman"/>
              </a:rPr>
              <a:t>“Ye </a:t>
            </a:r>
            <a:r>
              <a:rPr dirty="0" sz="1450" spc="-10">
                <a:latin typeface="Times New Roman"/>
                <a:cs typeface="Times New Roman"/>
              </a:rPr>
              <a:t>speak with </a:t>
            </a:r>
            <a:r>
              <a:rPr dirty="0" sz="1450" spc="-5">
                <a:latin typeface="Times New Roman"/>
                <a:cs typeface="Times New Roman"/>
              </a:rPr>
              <a:t>a good </a:t>
            </a:r>
            <a:r>
              <a:rPr dirty="0" sz="1450" spc="-10">
                <a:latin typeface="Times New Roman"/>
                <a:cs typeface="Times New Roman"/>
              </a:rPr>
              <a:t>courage,” returned Dick. </a:t>
            </a:r>
            <a:r>
              <a:rPr dirty="0" sz="1450" spc="-60">
                <a:latin typeface="Times New Roman"/>
                <a:cs typeface="Times New Roman"/>
              </a:rPr>
              <a:t>“Ye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then</a:t>
            </a:r>
            <a:r>
              <a:rPr dirty="0" sz="1450" spc="185">
                <a:latin typeface="Times New Roman"/>
                <a:cs typeface="Times New Roman"/>
              </a:rPr>
              <a:t> </a:t>
            </a:r>
            <a:r>
              <a:rPr dirty="0" sz="1450" spc="-10">
                <a:latin typeface="Times New Roman"/>
                <a:cs typeface="Times New Roman"/>
              </a:rPr>
              <a:t>appalled?”</a:t>
            </a:r>
            <a:endParaRPr sz="1450">
              <a:latin typeface="Times New Roman"/>
              <a:cs typeface="Times New Roman"/>
            </a:endParaRPr>
          </a:p>
          <a:p>
            <a:pPr algn="just" marL="12700" marR="9525">
              <a:lnSpc>
                <a:spcPts val="1730"/>
              </a:lnSpc>
              <a:spcBef>
                <a:spcPts val="630"/>
              </a:spcBef>
            </a:pPr>
            <a:r>
              <a:rPr dirty="0" sz="1450" spc="-30">
                <a:latin typeface="Times New Roman"/>
                <a:cs typeface="Times New Roman"/>
              </a:rPr>
              <a:t>“Why, </a:t>
            </a:r>
            <a:r>
              <a:rPr dirty="0" sz="1450" spc="-15">
                <a:latin typeface="Times New Roman"/>
                <a:cs typeface="Times New Roman"/>
              </a:rPr>
              <a:t>master,” </a:t>
            </a:r>
            <a:r>
              <a:rPr dirty="0" sz="1450" spc="-10">
                <a:latin typeface="Times New Roman"/>
                <a:cs typeface="Times New Roman"/>
              </a:rPr>
              <a:t>answered Lawless, “if ever </a:t>
            </a:r>
            <a:r>
              <a:rPr dirty="0" sz="1450" spc="-5">
                <a:latin typeface="Times New Roman"/>
                <a:cs typeface="Times New Roman"/>
              </a:rPr>
              <a:t>a </a:t>
            </a:r>
            <a:r>
              <a:rPr dirty="0" sz="1450" spc="-10">
                <a:latin typeface="Times New Roman"/>
                <a:cs typeface="Times New Roman"/>
              </a:rPr>
              <a:t>man had an ill crew to come to  </a:t>
            </a:r>
            <a:r>
              <a:rPr dirty="0" sz="1450" spc="-5">
                <a:latin typeface="Times New Roman"/>
                <a:cs typeface="Times New Roman"/>
              </a:rPr>
              <a:t>port </a:t>
            </a:r>
            <a:r>
              <a:rPr dirty="0" sz="1450" spc="-10">
                <a:latin typeface="Times New Roman"/>
                <a:cs typeface="Times New Roman"/>
              </a:rPr>
              <a:t>with, it is I—a renegade </a:t>
            </a:r>
            <a:r>
              <a:rPr dirty="0" sz="1450" spc="-20">
                <a:latin typeface="Times New Roman"/>
                <a:cs typeface="Times New Roman"/>
              </a:rPr>
              <a:t>friar, </a:t>
            </a:r>
            <a:r>
              <a:rPr dirty="0" sz="1450" spc="-5">
                <a:latin typeface="Times New Roman"/>
                <a:cs typeface="Times New Roman"/>
              </a:rPr>
              <a:t>a </a:t>
            </a:r>
            <a:r>
              <a:rPr dirty="0" sz="1450" spc="-10">
                <a:latin typeface="Times New Roman"/>
                <a:cs typeface="Times New Roman"/>
              </a:rPr>
              <a:t>thief, and all the rest </a:t>
            </a:r>
            <a:r>
              <a:rPr dirty="0" sz="1450" spc="-15">
                <a:latin typeface="Times New Roman"/>
                <a:cs typeface="Times New Roman"/>
              </a:rPr>
              <a:t>on’t. </a:t>
            </a:r>
            <a:r>
              <a:rPr dirty="0" sz="1450" spc="-35">
                <a:latin typeface="Times New Roman"/>
                <a:cs typeface="Times New Roman"/>
              </a:rPr>
              <a:t>Well, </a:t>
            </a:r>
            <a:r>
              <a:rPr dirty="0" sz="1450" spc="-5">
                <a:latin typeface="Times New Roman"/>
                <a:cs typeface="Times New Roman"/>
              </a:rPr>
              <a:t>ye </a:t>
            </a:r>
            <a:r>
              <a:rPr dirty="0" sz="1450" spc="-10">
                <a:latin typeface="Times New Roman"/>
                <a:cs typeface="Times New Roman"/>
              </a:rPr>
              <a:t>may  </a:t>
            </a:r>
            <a:r>
              <a:rPr dirty="0" sz="1450" spc="-15">
                <a:latin typeface="Times New Roman"/>
                <a:cs typeface="Times New Roman"/>
              </a:rPr>
              <a:t>wonder, </a:t>
            </a:r>
            <a:r>
              <a:rPr dirty="0" sz="1450" spc="-5">
                <a:latin typeface="Times New Roman"/>
                <a:cs typeface="Times New Roman"/>
              </a:rPr>
              <a:t>but I </a:t>
            </a:r>
            <a:r>
              <a:rPr dirty="0" sz="1450" spc="-10">
                <a:latin typeface="Times New Roman"/>
                <a:cs typeface="Times New Roman"/>
              </a:rPr>
              <a:t>keep </a:t>
            </a:r>
            <a:r>
              <a:rPr dirty="0" sz="1450" spc="-5">
                <a:latin typeface="Times New Roman"/>
                <a:cs typeface="Times New Roman"/>
              </a:rPr>
              <a:t>a good hope </a:t>
            </a:r>
            <a:r>
              <a:rPr dirty="0" sz="1450" spc="-10">
                <a:latin typeface="Times New Roman"/>
                <a:cs typeface="Times New Roman"/>
              </a:rPr>
              <a:t>in my wallet; and if that </a:t>
            </a:r>
            <a:r>
              <a:rPr dirty="0" sz="1450" spc="-5">
                <a:latin typeface="Times New Roman"/>
                <a:cs typeface="Times New Roman"/>
              </a:rPr>
              <a:t>I be </a:t>
            </a:r>
            <a:r>
              <a:rPr dirty="0" sz="1450" spc="-10">
                <a:latin typeface="Times New Roman"/>
                <a:cs typeface="Times New Roman"/>
              </a:rPr>
              <a:t>to drown, </a:t>
            </a:r>
            <a:r>
              <a:rPr dirty="0" sz="1450" spc="-5">
                <a:latin typeface="Times New Roman"/>
                <a:cs typeface="Times New Roman"/>
              </a:rPr>
              <a:t>I </a:t>
            </a:r>
            <a:r>
              <a:rPr dirty="0" sz="1450" spc="-10">
                <a:latin typeface="Times New Roman"/>
                <a:cs typeface="Times New Roman"/>
              </a:rPr>
              <a:t>will  drown with </a:t>
            </a:r>
            <a:r>
              <a:rPr dirty="0" sz="1450" spc="-5">
                <a:latin typeface="Times New Roman"/>
                <a:cs typeface="Times New Roman"/>
              </a:rPr>
              <a:t>a </a:t>
            </a:r>
            <a:r>
              <a:rPr dirty="0" sz="1450" spc="-10">
                <a:latin typeface="Times New Roman"/>
                <a:cs typeface="Times New Roman"/>
              </a:rPr>
              <a:t>bright eye, Master Shelton, and </a:t>
            </a:r>
            <a:r>
              <a:rPr dirty="0" sz="1450" spc="-5">
                <a:latin typeface="Times New Roman"/>
                <a:cs typeface="Times New Roman"/>
              </a:rPr>
              <a:t>a </a:t>
            </a:r>
            <a:r>
              <a:rPr dirty="0" sz="1450" spc="-10">
                <a:latin typeface="Times New Roman"/>
                <a:cs typeface="Times New Roman"/>
              </a:rPr>
              <a:t>steady</a:t>
            </a:r>
            <a:r>
              <a:rPr dirty="0" sz="1450" spc="35">
                <a:latin typeface="Times New Roman"/>
                <a:cs typeface="Times New Roman"/>
              </a:rPr>
              <a:t> </a:t>
            </a:r>
            <a:r>
              <a:rPr dirty="0" sz="1450" spc="-5">
                <a:latin typeface="Times New Roman"/>
                <a:cs typeface="Times New Roman"/>
              </a:rPr>
              <a:t>hand.”</a:t>
            </a:r>
            <a:endParaRPr sz="1450">
              <a:latin typeface="Times New Roman"/>
              <a:cs typeface="Times New Roman"/>
            </a:endParaRPr>
          </a:p>
          <a:p>
            <a:pPr marL="12700" marR="5080">
              <a:lnSpc>
                <a:spcPts val="1730"/>
              </a:lnSpc>
              <a:spcBef>
                <a:spcPts val="570"/>
              </a:spcBef>
              <a:tabLst>
                <a:tab pos="5570220" algn="l"/>
              </a:tabLst>
            </a:pPr>
            <a:r>
              <a:rPr dirty="0" sz="1450" spc="-10">
                <a:latin typeface="Times New Roman"/>
                <a:cs typeface="Times New Roman"/>
              </a:rPr>
              <a:t>Dick returned </a:t>
            </a:r>
            <a:r>
              <a:rPr dirty="0" sz="1450" spc="-5">
                <a:latin typeface="Times New Roman"/>
                <a:cs typeface="Times New Roman"/>
              </a:rPr>
              <a:t>no </a:t>
            </a:r>
            <a:r>
              <a:rPr dirty="0" sz="1450" spc="-10">
                <a:latin typeface="Times New Roman"/>
                <a:cs typeface="Times New Roman"/>
              </a:rPr>
              <a:t>answer; </a:t>
            </a:r>
            <a:r>
              <a:rPr dirty="0" sz="1450" spc="-5">
                <a:latin typeface="Times New Roman"/>
                <a:cs typeface="Times New Roman"/>
              </a:rPr>
              <a:t>but he </a:t>
            </a:r>
            <a:r>
              <a:rPr dirty="0" sz="1450" spc="-10">
                <a:latin typeface="Times New Roman"/>
                <a:cs typeface="Times New Roman"/>
              </a:rPr>
              <a:t>was surprised to find the old vagabond </a:t>
            </a:r>
            <a:r>
              <a:rPr dirty="0" sz="1450" spc="-5">
                <a:latin typeface="Times New Roman"/>
                <a:cs typeface="Times New Roman"/>
              </a:rPr>
              <a:t>of </a:t>
            </a:r>
            <a:r>
              <a:rPr dirty="0" sz="1450" spc="-10">
                <a:latin typeface="Times New Roman"/>
                <a:cs typeface="Times New Roman"/>
              </a:rPr>
              <a:t>so  resolute </a:t>
            </a:r>
            <a:r>
              <a:rPr dirty="0" sz="1450" spc="-5">
                <a:latin typeface="Times New Roman"/>
                <a:cs typeface="Times New Roman"/>
              </a:rPr>
              <a:t>a </a:t>
            </a:r>
            <a:r>
              <a:rPr dirty="0" sz="1450" spc="-20">
                <a:latin typeface="Times New Roman"/>
                <a:cs typeface="Times New Roman"/>
              </a:rPr>
              <a:t>temper, </a:t>
            </a:r>
            <a:r>
              <a:rPr dirty="0" sz="1450" spc="-10">
                <a:latin typeface="Times New Roman"/>
                <a:cs typeface="Times New Roman"/>
              </a:rPr>
              <a:t>and fearing some fresh violence </a:t>
            </a:r>
            <a:r>
              <a:rPr dirty="0" sz="1450" spc="-5">
                <a:latin typeface="Times New Roman"/>
                <a:cs typeface="Times New Roman"/>
              </a:rPr>
              <a:t>or </a:t>
            </a:r>
            <a:r>
              <a:rPr dirty="0" sz="1450" spc="-20">
                <a:latin typeface="Times New Roman"/>
                <a:cs typeface="Times New Roman"/>
              </a:rPr>
              <a:t>treachery, </a:t>
            </a:r>
            <a:r>
              <a:rPr dirty="0" sz="1450" spc="-10">
                <a:latin typeface="Times New Roman"/>
                <a:cs typeface="Times New Roman"/>
              </a:rPr>
              <a:t>set forth </a:t>
            </a:r>
            <a:r>
              <a:rPr dirty="0" sz="1450" spc="-5">
                <a:latin typeface="Times New Roman"/>
                <a:cs typeface="Times New Roman"/>
              </a:rPr>
              <a:t>upon  </a:t>
            </a:r>
            <a:r>
              <a:rPr dirty="0" sz="1450" spc="-5">
                <a:latin typeface="Times New Roman"/>
                <a:cs typeface="Times New Roman"/>
              </a:rPr>
              <a:t>h</a:t>
            </a:r>
            <a:r>
              <a:rPr dirty="0" sz="1450" spc="-10">
                <a:latin typeface="Times New Roman"/>
                <a:cs typeface="Times New Roman"/>
              </a:rPr>
              <a:t>i</a:t>
            </a:r>
            <a:r>
              <a:rPr dirty="0" sz="1450" spc="-5">
                <a:latin typeface="Times New Roman"/>
                <a:cs typeface="Times New Roman"/>
              </a:rPr>
              <a:t>s</a:t>
            </a:r>
            <a:r>
              <a:rPr dirty="0" sz="1450" spc="-5">
                <a:latin typeface="Times New Roman"/>
                <a:cs typeface="Times New Roman"/>
              </a:rPr>
              <a:t> </a:t>
            </a:r>
            <a:r>
              <a:rPr dirty="0" sz="1450" spc="-5">
                <a:latin typeface="Times New Roman"/>
                <a:cs typeface="Times New Roman"/>
              </a:rPr>
              <a:t>qu</a:t>
            </a:r>
            <a:r>
              <a:rPr dirty="0" sz="1450" spc="-10">
                <a:latin typeface="Times New Roman"/>
                <a:cs typeface="Times New Roman"/>
              </a:rPr>
              <a:t>es</a:t>
            </a:r>
            <a:r>
              <a:rPr dirty="0" sz="1450" spc="-5">
                <a:latin typeface="Times New Roman"/>
                <a:cs typeface="Times New Roman"/>
              </a:rPr>
              <a:t>t</a:t>
            </a:r>
            <a:r>
              <a:rPr dirty="0" sz="1450" spc="-5">
                <a:latin typeface="Times New Roman"/>
                <a:cs typeface="Times New Roman"/>
              </a:rPr>
              <a:t> </a:t>
            </a:r>
            <a:r>
              <a:rPr dirty="0" sz="1450" spc="-10">
                <a:latin typeface="Times New Roman"/>
                <a:cs typeface="Times New Roman"/>
              </a:rPr>
              <a:t>f</a:t>
            </a:r>
            <a:r>
              <a:rPr dirty="0" sz="1450" spc="-5">
                <a:latin typeface="Times New Roman"/>
                <a:cs typeface="Times New Roman"/>
              </a:rPr>
              <a:t>or</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a:t>
            </a:r>
            <a:r>
              <a:rPr dirty="0" sz="1450" spc="-10">
                <a:latin typeface="Times New Roman"/>
                <a:cs typeface="Times New Roman"/>
              </a:rPr>
              <a:t>re</a:t>
            </a:r>
            <a:r>
              <a:rPr dirty="0" sz="1450" spc="-5">
                <a:latin typeface="Times New Roman"/>
                <a:cs typeface="Times New Roman"/>
              </a:rPr>
              <a:t>e</a:t>
            </a:r>
            <a:r>
              <a:rPr dirty="0" sz="1450" spc="-5">
                <a:latin typeface="Times New Roman"/>
                <a:cs typeface="Times New Roman"/>
              </a:rPr>
              <a:t> </a:t>
            </a:r>
            <a:r>
              <a:rPr dirty="0" sz="1450" spc="-10">
                <a:latin typeface="Times New Roman"/>
                <a:cs typeface="Times New Roman"/>
              </a:rPr>
              <a:t>s</a:t>
            </a:r>
            <a:r>
              <a:rPr dirty="0" sz="1450" spc="-5">
                <a:latin typeface="Times New Roman"/>
                <a:cs typeface="Times New Roman"/>
              </a:rPr>
              <a:t>u</a:t>
            </a:r>
            <a:r>
              <a:rPr dirty="0" sz="1450" spc="-10">
                <a:latin typeface="Times New Roman"/>
                <a:cs typeface="Times New Roman"/>
              </a:rPr>
              <a:t>r</a:t>
            </a:r>
            <a:r>
              <a:rPr dirty="0" sz="1450" spc="-5">
                <a:latin typeface="Times New Roman"/>
                <a:cs typeface="Times New Roman"/>
              </a:rPr>
              <a:t>e</a:t>
            </a:r>
            <a:r>
              <a:rPr dirty="0" sz="1450" spc="-5">
                <a:latin typeface="Times New Roman"/>
                <a:cs typeface="Times New Roman"/>
              </a:rPr>
              <a:t> </a:t>
            </a:r>
            <a:r>
              <a:rPr dirty="0" sz="1450" spc="-15">
                <a:latin typeface="Times New Roman"/>
                <a:cs typeface="Times New Roman"/>
              </a:rPr>
              <a:t>me</a:t>
            </a:r>
            <a:r>
              <a:rPr dirty="0" sz="1450" spc="-5">
                <a:latin typeface="Times New Roman"/>
                <a:cs typeface="Times New Roman"/>
              </a:rPr>
              <a:t>n.</a:t>
            </a:r>
            <a:r>
              <a:rPr dirty="0" sz="1450">
                <a:latin typeface="Times New Roman"/>
                <a:cs typeface="Times New Roman"/>
              </a:rPr>
              <a:t> </a:t>
            </a:r>
            <a:r>
              <a:rPr dirty="0" sz="1450" spc="-5">
                <a:latin typeface="Times New Roman"/>
                <a:cs typeface="Times New Roman"/>
              </a:rPr>
              <a:t> </a:t>
            </a:r>
            <a:r>
              <a:rPr dirty="0" sz="1450" spc="-15">
                <a:latin typeface="Times New Roman"/>
                <a:cs typeface="Times New Roman"/>
              </a:rPr>
              <a:t>T</a:t>
            </a:r>
            <a:r>
              <a:rPr dirty="0" sz="1450" spc="-5">
                <a:latin typeface="Times New Roman"/>
                <a:cs typeface="Times New Roman"/>
              </a:rPr>
              <a:t>he</a:t>
            </a:r>
            <a:r>
              <a:rPr dirty="0" sz="1450" spc="-5">
                <a:latin typeface="Times New Roman"/>
                <a:cs typeface="Times New Roman"/>
              </a:rPr>
              <a:t> </a:t>
            </a:r>
            <a:r>
              <a:rPr dirty="0" sz="1450" spc="-5">
                <a:latin typeface="Times New Roman"/>
                <a:cs typeface="Times New Roman"/>
              </a:rPr>
              <a:t>g</a:t>
            </a:r>
            <a:r>
              <a:rPr dirty="0" sz="1450" spc="-10">
                <a:latin typeface="Times New Roman"/>
                <a:cs typeface="Times New Roman"/>
              </a:rPr>
              <a:t>rea</a:t>
            </a:r>
            <a:r>
              <a:rPr dirty="0" sz="1450" spc="-5">
                <a:latin typeface="Times New Roman"/>
                <a:cs typeface="Times New Roman"/>
              </a:rPr>
              <a:t>t</a:t>
            </a:r>
            <a:r>
              <a:rPr dirty="0" sz="1450" spc="-5">
                <a:latin typeface="Times New Roman"/>
                <a:cs typeface="Times New Roman"/>
              </a:rPr>
              <a:t> </a:t>
            </a:r>
            <a:r>
              <a:rPr dirty="0" sz="1450" spc="-5">
                <a:latin typeface="Times New Roman"/>
                <a:cs typeface="Times New Roman"/>
              </a:rPr>
              <a:t>bu</a:t>
            </a:r>
            <a:r>
              <a:rPr dirty="0" sz="1450" spc="-10">
                <a:latin typeface="Times New Roman"/>
                <a:cs typeface="Times New Roman"/>
              </a:rPr>
              <a:t>l</a:t>
            </a:r>
            <a:r>
              <a:rPr dirty="0" sz="1450" spc="-5">
                <a:latin typeface="Times New Roman"/>
                <a:cs typeface="Times New Roman"/>
              </a:rPr>
              <a:t>k</a:t>
            </a:r>
            <a:r>
              <a:rPr dirty="0" sz="1450" spc="-5">
                <a:latin typeface="Times New Roman"/>
                <a:cs typeface="Times New Roman"/>
              </a:rPr>
              <a:t>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spc="-5">
                <a:latin typeface="Times New Roman"/>
                <a:cs typeface="Times New Roman"/>
              </a:rPr>
              <a:t> </a:t>
            </a:r>
            <a:r>
              <a:rPr dirty="0" sz="1450" spc="-15">
                <a:latin typeface="Times New Roman"/>
                <a:cs typeface="Times New Roman"/>
              </a:rPr>
              <a:t>me</a:t>
            </a:r>
            <a:r>
              <a:rPr dirty="0" sz="1450" spc="-5">
                <a:latin typeface="Times New Roman"/>
                <a:cs typeface="Times New Roman"/>
              </a:rPr>
              <a:t>n</a:t>
            </a:r>
            <a:r>
              <a:rPr dirty="0" sz="1450" spc="-5">
                <a:latin typeface="Times New Roman"/>
                <a:cs typeface="Times New Roman"/>
              </a:rPr>
              <a:t> </a:t>
            </a:r>
            <a:r>
              <a:rPr dirty="0" sz="1450" spc="-5">
                <a:latin typeface="Times New Roman"/>
                <a:cs typeface="Times New Roman"/>
              </a:rPr>
              <a:t>h</a:t>
            </a:r>
            <a:r>
              <a:rPr dirty="0" sz="1450" spc="-10">
                <a:latin typeface="Times New Roman"/>
                <a:cs typeface="Times New Roman"/>
              </a:rPr>
              <a:t>a</a:t>
            </a:r>
            <a:r>
              <a:rPr dirty="0" sz="1450" spc="-5">
                <a:latin typeface="Times New Roman"/>
                <a:cs typeface="Times New Roman"/>
              </a:rPr>
              <a:t>d</a:t>
            </a:r>
            <a:r>
              <a:rPr dirty="0" sz="1450" spc="-5">
                <a:latin typeface="Times New Roman"/>
                <a:cs typeface="Times New Roman"/>
              </a:rPr>
              <a:t> </a:t>
            </a:r>
            <a:r>
              <a:rPr dirty="0" sz="1450" spc="-10">
                <a:latin typeface="Times New Roman"/>
                <a:cs typeface="Times New Roman"/>
              </a:rPr>
              <a:t>now</a:t>
            </a:r>
            <a:r>
              <a:rPr dirty="0" sz="1450" spc="-5">
                <a:latin typeface="Times New Roman"/>
                <a:cs typeface="Times New Roman"/>
              </a:rPr>
              <a:t> </a:t>
            </a:r>
            <a:r>
              <a:rPr dirty="0" sz="1450" spc="-5">
                <a:latin typeface="Times New Roman"/>
                <a:cs typeface="Times New Roman"/>
              </a:rPr>
              <a:t>d</a:t>
            </a:r>
            <a:r>
              <a:rPr dirty="0" sz="1450" spc="-10">
                <a:latin typeface="Times New Roman"/>
                <a:cs typeface="Times New Roman"/>
              </a:rPr>
              <a:t>eserte</a:t>
            </a:r>
            <a:r>
              <a:rPr dirty="0" sz="1450" spc="-5">
                <a:latin typeface="Times New Roman"/>
                <a:cs typeface="Times New Roman"/>
              </a:rPr>
              <a:t>d</a:t>
            </a:r>
            <a:r>
              <a:rPr dirty="0" sz="1450">
                <a:latin typeface="Times New Roman"/>
                <a:cs typeface="Times New Roman"/>
              </a:rPr>
              <a:t>	</a:t>
            </a:r>
            <a:r>
              <a:rPr dirty="0" sz="1450" spc="-10">
                <a:latin typeface="Times New Roman"/>
                <a:cs typeface="Times New Roman"/>
              </a:rPr>
              <a:t>t</a:t>
            </a:r>
            <a:r>
              <a:rPr dirty="0" sz="1450" spc="-5">
                <a:latin typeface="Times New Roman"/>
                <a:cs typeface="Times New Roman"/>
              </a:rPr>
              <a:t>he  </a:t>
            </a:r>
            <a:r>
              <a:rPr dirty="0" sz="1450" spc="-10">
                <a:latin typeface="Times New Roman"/>
                <a:cs typeface="Times New Roman"/>
              </a:rPr>
              <a:t>deck, which was continually wetted with the flying sprays, and where they lay  exposed to the shrewdness </a:t>
            </a:r>
            <a:r>
              <a:rPr dirty="0" sz="1450" spc="-5">
                <a:latin typeface="Times New Roman"/>
                <a:cs typeface="Times New Roman"/>
              </a:rPr>
              <a:t>of </a:t>
            </a:r>
            <a:r>
              <a:rPr dirty="0" sz="1450" spc="-10">
                <a:latin typeface="Times New Roman"/>
                <a:cs typeface="Times New Roman"/>
              </a:rPr>
              <a:t>the winter wind. They had gathered, instead, into  the hold </a:t>
            </a:r>
            <a:r>
              <a:rPr dirty="0" sz="1450" spc="-5">
                <a:latin typeface="Times New Roman"/>
                <a:cs typeface="Times New Roman"/>
              </a:rPr>
              <a:t>of </a:t>
            </a:r>
            <a:r>
              <a:rPr dirty="0" sz="1450" spc="-10">
                <a:latin typeface="Times New Roman"/>
                <a:cs typeface="Times New Roman"/>
              </a:rPr>
              <a:t>the merchandise, among the butts </a:t>
            </a:r>
            <a:r>
              <a:rPr dirty="0" sz="1450" spc="-5">
                <a:latin typeface="Times New Roman"/>
                <a:cs typeface="Times New Roman"/>
              </a:rPr>
              <a:t>of </a:t>
            </a:r>
            <a:r>
              <a:rPr dirty="0" sz="1450" spc="-10">
                <a:latin typeface="Times New Roman"/>
                <a:cs typeface="Times New Roman"/>
              </a:rPr>
              <a:t>wine, and lighted </a:t>
            </a:r>
            <a:r>
              <a:rPr dirty="0" sz="1450" spc="-5">
                <a:latin typeface="Times New Roman"/>
                <a:cs typeface="Times New Roman"/>
              </a:rPr>
              <a:t>by </a:t>
            </a:r>
            <a:r>
              <a:rPr dirty="0" sz="1450" spc="-10">
                <a:latin typeface="Times New Roman"/>
                <a:cs typeface="Times New Roman"/>
              </a:rPr>
              <a:t>two  swinging lanterns.</a:t>
            </a:r>
            <a:endParaRPr sz="1450">
              <a:latin typeface="Times New Roman"/>
              <a:cs typeface="Times New Roman"/>
            </a:endParaRPr>
          </a:p>
          <a:p>
            <a:pPr algn="just" marL="12700" marR="5080">
              <a:lnSpc>
                <a:spcPts val="1730"/>
              </a:lnSpc>
              <a:spcBef>
                <a:spcPts val="565"/>
              </a:spcBef>
            </a:pPr>
            <a:r>
              <a:rPr dirty="0" sz="1450" spc="-10">
                <a:latin typeface="Times New Roman"/>
                <a:cs typeface="Times New Roman"/>
              </a:rPr>
              <a:t>Here </a:t>
            </a:r>
            <a:r>
              <a:rPr dirty="0" sz="1450" spc="-5">
                <a:latin typeface="Times New Roman"/>
                <a:cs typeface="Times New Roman"/>
              </a:rPr>
              <a:t>a </a:t>
            </a:r>
            <a:r>
              <a:rPr dirty="0" sz="1450" spc="-10">
                <a:latin typeface="Times New Roman"/>
                <a:cs typeface="Times New Roman"/>
              </a:rPr>
              <a:t>few kept </a:t>
            </a:r>
            <a:r>
              <a:rPr dirty="0" sz="1450" spc="-5">
                <a:latin typeface="Times New Roman"/>
                <a:cs typeface="Times New Roman"/>
              </a:rPr>
              <a:t>up </a:t>
            </a:r>
            <a:r>
              <a:rPr dirty="0" sz="1450" spc="-10">
                <a:latin typeface="Times New Roman"/>
                <a:cs typeface="Times New Roman"/>
              </a:rPr>
              <a:t>the form </a:t>
            </a:r>
            <a:r>
              <a:rPr dirty="0" sz="1450" spc="-5">
                <a:latin typeface="Times New Roman"/>
                <a:cs typeface="Times New Roman"/>
              </a:rPr>
              <a:t>of </a:t>
            </a:r>
            <a:r>
              <a:rPr dirty="0" sz="1450" spc="-20">
                <a:latin typeface="Times New Roman"/>
                <a:cs typeface="Times New Roman"/>
              </a:rPr>
              <a:t>revelry, </a:t>
            </a:r>
            <a:r>
              <a:rPr dirty="0" sz="1450" spc="-10">
                <a:latin typeface="Times New Roman"/>
                <a:cs typeface="Times New Roman"/>
              </a:rPr>
              <a:t>and toasted each other deep in  </a:t>
            </a:r>
            <a:r>
              <a:rPr dirty="0" sz="1450" spc="-15">
                <a:latin typeface="Times New Roman"/>
                <a:cs typeface="Times New Roman"/>
              </a:rPr>
              <a:t>Arblaster’s </a:t>
            </a:r>
            <a:r>
              <a:rPr dirty="0" sz="1450" spc="-10">
                <a:latin typeface="Times New Roman"/>
                <a:cs typeface="Times New Roman"/>
              </a:rPr>
              <a:t>Gascony wine. But as the Good Hope continued to tear through the  smoking waves, and toss her stem and stern alternately high in air and deep  into white foam, the number </a:t>
            </a:r>
            <a:r>
              <a:rPr dirty="0" sz="1450" spc="-5">
                <a:latin typeface="Times New Roman"/>
                <a:cs typeface="Times New Roman"/>
              </a:rPr>
              <a:t>of </a:t>
            </a:r>
            <a:r>
              <a:rPr dirty="0" sz="1450" spc="-10">
                <a:latin typeface="Times New Roman"/>
                <a:cs typeface="Times New Roman"/>
              </a:rPr>
              <a:t>these jolly companions diminished with every  moment and with every lurch. Many sat apart, tending their hurts, </a:t>
            </a:r>
            <a:r>
              <a:rPr dirty="0" sz="1450" spc="-5">
                <a:latin typeface="Times New Roman"/>
                <a:cs typeface="Times New Roman"/>
              </a:rPr>
              <a:t>but </a:t>
            </a:r>
            <a:r>
              <a:rPr dirty="0" sz="1450" spc="-10">
                <a:latin typeface="Times New Roman"/>
                <a:cs typeface="Times New Roman"/>
              </a:rPr>
              <a:t>the  majority were already prostrated with sickness, and lay moaning in the</a:t>
            </a:r>
            <a:r>
              <a:rPr dirty="0" sz="1450" spc="114">
                <a:latin typeface="Times New Roman"/>
                <a:cs typeface="Times New Roman"/>
              </a:rPr>
              <a:t> </a:t>
            </a:r>
            <a:r>
              <a:rPr dirty="0" sz="1450" spc="-10">
                <a:latin typeface="Times New Roman"/>
                <a:cs typeface="Times New Roman"/>
              </a:rPr>
              <a:t>bilge.</a:t>
            </a:r>
            <a:endParaRPr sz="1450">
              <a:latin typeface="Times New Roman"/>
              <a:cs typeface="Times New Roman"/>
            </a:endParaRPr>
          </a:p>
          <a:p>
            <a:pPr algn="just" marL="12700" marR="5715">
              <a:lnSpc>
                <a:spcPts val="1730"/>
              </a:lnSpc>
              <a:spcBef>
                <a:spcPts val="570"/>
              </a:spcBef>
            </a:pPr>
            <a:r>
              <a:rPr dirty="0" sz="1450" spc="-10">
                <a:latin typeface="Times New Roman"/>
                <a:cs typeface="Times New Roman"/>
              </a:rPr>
              <a:t>Greensheve, </a:t>
            </a:r>
            <a:r>
              <a:rPr dirty="0" sz="1450" spc="-20">
                <a:latin typeface="Times New Roman"/>
                <a:cs typeface="Times New Roman"/>
              </a:rPr>
              <a:t>Cuckow, </a:t>
            </a:r>
            <a:r>
              <a:rPr dirty="0" sz="1450" spc="-10">
                <a:latin typeface="Times New Roman"/>
                <a:cs typeface="Times New Roman"/>
              </a:rPr>
              <a:t>and </a:t>
            </a:r>
            <a:r>
              <a:rPr dirty="0" sz="1450" spc="-5">
                <a:latin typeface="Times New Roman"/>
                <a:cs typeface="Times New Roman"/>
              </a:rPr>
              <a:t>a young </a:t>
            </a:r>
            <a:r>
              <a:rPr dirty="0" sz="1450" spc="-10">
                <a:latin typeface="Times New Roman"/>
                <a:cs typeface="Times New Roman"/>
              </a:rPr>
              <a:t>fellow </a:t>
            </a:r>
            <a:r>
              <a:rPr dirty="0" sz="1450" spc="-5">
                <a:latin typeface="Times New Roman"/>
                <a:cs typeface="Times New Roman"/>
              </a:rPr>
              <a:t>of </a:t>
            </a:r>
            <a:r>
              <a:rPr dirty="0" sz="1450" spc="-10">
                <a:latin typeface="Times New Roman"/>
                <a:cs typeface="Times New Roman"/>
              </a:rPr>
              <a:t>Lord </a:t>
            </a:r>
            <a:r>
              <a:rPr dirty="0" sz="1450" spc="-20">
                <a:latin typeface="Times New Roman"/>
                <a:cs typeface="Times New Roman"/>
              </a:rPr>
              <a:t>Foxham’s </a:t>
            </a:r>
            <a:r>
              <a:rPr dirty="0" sz="1450" spc="-10">
                <a:latin typeface="Times New Roman"/>
                <a:cs typeface="Times New Roman"/>
              </a:rPr>
              <a:t>whom Dick had  already remarked for his intelligence and spirit, were still, </a:t>
            </a:r>
            <a:r>
              <a:rPr dirty="0" sz="1450" spc="-15">
                <a:latin typeface="Times New Roman"/>
                <a:cs typeface="Times New Roman"/>
              </a:rPr>
              <a:t>however, </a:t>
            </a:r>
            <a:r>
              <a:rPr dirty="0" sz="1450" spc="-10">
                <a:latin typeface="Times New Roman"/>
                <a:cs typeface="Times New Roman"/>
              </a:rPr>
              <a:t>both fit to  understand and willing to </a:t>
            </a:r>
            <a:r>
              <a:rPr dirty="0" sz="1450" spc="-25">
                <a:latin typeface="Times New Roman"/>
                <a:cs typeface="Times New Roman"/>
              </a:rPr>
              <a:t>obey. </a:t>
            </a:r>
            <a:r>
              <a:rPr dirty="0" sz="1450" spc="-10">
                <a:latin typeface="Times New Roman"/>
                <a:cs typeface="Times New Roman"/>
              </a:rPr>
              <a:t>These Dick set, as </a:t>
            </a:r>
            <a:r>
              <a:rPr dirty="0" sz="1450" spc="-5">
                <a:latin typeface="Times New Roman"/>
                <a:cs typeface="Times New Roman"/>
              </a:rPr>
              <a:t>a </a:t>
            </a:r>
            <a:r>
              <a:rPr dirty="0" sz="1450" spc="-10">
                <a:latin typeface="Times New Roman"/>
                <a:cs typeface="Times New Roman"/>
              </a:rPr>
              <a:t>body-guard, about the  person </a:t>
            </a:r>
            <a:r>
              <a:rPr dirty="0" sz="1450" spc="-5">
                <a:latin typeface="Times New Roman"/>
                <a:cs typeface="Times New Roman"/>
              </a:rPr>
              <a:t>of </a:t>
            </a:r>
            <a:r>
              <a:rPr dirty="0" sz="1450" spc="-10">
                <a:latin typeface="Times New Roman"/>
                <a:cs typeface="Times New Roman"/>
              </a:rPr>
              <a:t>the steersman, and then, with </a:t>
            </a:r>
            <a:r>
              <a:rPr dirty="0" sz="1450" spc="-5">
                <a:latin typeface="Times New Roman"/>
                <a:cs typeface="Times New Roman"/>
              </a:rPr>
              <a:t>a </a:t>
            </a:r>
            <a:r>
              <a:rPr dirty="0" sz="1450" spc="-10">
                <a:latin typeface="Times New Roman"/>
                <a:cs typeface="Times New Roman"/>
              </a:rPr>
              <a:t>last look at the black sky and sea, </a:t>
            </a:r>
            <a:r>
              <a:rPr dirty="0" sz="1450" spc="-5">
                <a:latin typeface="Times New Roman"/>
                <a:cs typeface="Times New Roman"/>
              </a:rPr>
              <a:t>he  </a:t>
            </a:r>
            <a:r>
              <a:rPr dirty="0" sz="1450" spc="-10">
                <a:latin typeface="Times New Roman"/>
                <a:cs typeface="Times New Roman"/>
              </a:rPr>
              <a:t>turned and went below into the cabin, whither Lord Foxham had been carried  </a:t>
            </a:r>
            <a:r>
              <a:rPr dirty="0" sz="1450" spc="-5">
                <a:latin typeface="Times New Roman"/>
                <a:cs typeface="Times New Roman"/>
              </a:rPr>
              <a:t>by </a:t>
            </a:r>
            <a:r>
              <a:rPr dirty="0" sz="1450" spc="-10">
                <a:latin typeface="Times New Roman"/>
                <a:cs typeface="Times New Roman"/>
              </a:rPr>
              <a:t>his servants.</a:t>
            </a:r>
            <a:endParaRPr sz="1450">
              <a:latin typeface="Times New Roman"/>
              <a:cs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28756"/>
            <a:ext cx="5807710" cy="917194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 </a:t>
            </a:r>
            <a:r>
              <a:rPr dirty="0" sz="1450" spc="-10" b="1">
                <a:latin typeface="Times New Roman"/>
                <a:cs typeface="Times New Roman"/>
              </a:rPr>
              <a:t>VI—THE </a:t>
            </a:r>
            <a:r>
              <a:rPr dirty="0" sz="1450" spc="-15" b="1">
                <a:latin typeface="Times New Roman"/>
                <a:cs typeface="Times New Roman"/>
              </a:rPr>
              <a:t>GOOD HOPE</a:t>
            </a:r>
            <a:r>
              <a:rPr dirty="0" sz="1450" spc="15" b="1">
                <a:latin typeface="Times New Roman"/>
                <a:cs typeface="Times New Roman"/>
              </a:rPr>
              <a:t> </a:t>
            </a:r>
            <a:r>
              <a:rPr dirty="0" sz="1450" spc="-10" b="1">
                <a:latin typeface="Times New Roman"/>
                <a:cs typeface="Times New Roman"/>
              </a:rPr>
              <a:t>(concluded)</a:t>
            </a:r>
            <a:endParaRPr sz="1450">
              <a:latin typeface="Times New Roman"/>
              <a:cs typeface="Times New Roman"/>
            </a:endParaRPr>
          </a:p>
          <a:p>
            <a:pPr>
              <a:lnSpc>
                <a:spcPct val="100000"/>
              </a:lnSpc>
            </a:pPr>
            <a:endParaRPr sz="2050">
              <a:latin typeface="Times New Roman"/>
              <a:cs typeface="Times New Roman"/>
            </a:endParaRPr>
          </a:p>
          <a:p>
            <a:pPr algn="just" marL="12700" marR="5080">
              <a:lnSpc>
                <a:spcPts val="1730"/>
              </a:lnSpc>
            </a:pPr>
            <a:r>
              <a:rPr dirty="0" sz="1450" spc="-10">
                <a:latin typeface="Times New Roman"/>
                <a:cs typeface="Times New Roman"/>
              </a:rPr>
              <a:t>The moans </a:t>
            </a:r>
            <a:r>
              <a:rPr dirty="0" sz="1450" spc="-5">
                <a:latin typeface="Times New Roman"/>
                <a:cs typeface="Times New Roman"/>
              </a:rPr>
              <a:t>of </a:t>
            </a:r>
            <a:r>
              <a:rPr dirty="0" sz="1450" spc="-10">
                <a:latin typeface="Times New Roman"/>
                <a:cs typeface="Times New Roman"/>
              </a:rPr>
              <a:t>the wounded baron blended with the wailing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ship’s </a:t>
            </a:r>
            <a:r>
              <a:rPr dirty="0" sz="1450" spc="-5">
                <a:latin typeface="Times New Roman"/>
                <a:cs typeface="Times New Roman"/>
              </a:rPr>
              <a:t>dog.  </a:t>
            </a:r>
            <a:r>
              <a:rPr dirty="0" sz="1450" spc="-10">
                <a:latin typeface="Times New Roman"/>
                <a:cs typeface="Times New Roman"/>
              </a:rPr>
              <a:t>The </a:t>
            </a:r>
            <a:r>
              <a:rPr dirty="0" sz="1450" spc="-5">
                <a:latin typeface="Times New Roman"/>
                <a:cs typeface="Times New Roman"/>
              </a:rPr>
              <a:t>poor </a:t>
            </a:r>
            <a:r>
              <a:rPr dirty="0" sz="1450" spc="-10">
                <a:latin typeface="Times New Roman"/>
                <a:cs typeface="Times New Roman"/>
              </a:rPr>
              <a:t>animal, whether </a:t>
            </a:r>
            <a:r>
              <a:rPr dirty="0" sz="1450" spc="-5">
                <a:latin typeface="Times New Roman"/>
                <a:cs typeface="Times New Roman"/>
              </a:rPr>
              <a:t>he </a:t>
            </a:r>
            <a:r>
              <a:rPr dirty="0" sz="1450" spc="-10">
                <a:latin typeface="Times New Roman"/>
                <a:cs typeface="Times New Roman"/>
              </a:rPr>
              <a:t>was merely sick at heart to </a:t>
            </a:r>
            <a:r>
              <a:rPr dirty="0" sz="1450" spc="-5">
                <a:latin typeface="Times New Roman"/>
                <a:cs typeface="Times New Roman"/>
              </a:rPr>
              <a:t>be </a:t>
            </a:r>
            <a:r>
              <a:rPr dirty="0" sz="1450" spc="-10">
                <a:latin typeface="Times New Roman"/>
                <a:cs typeface="Times New Roman"/>
              </a:rPr>
              <a:t>separated from his  friends, </a:t>
            </a:r>
            <a:r>
              <a:rPr dirty="0" sz="1450" spc="-5">
                <a:latin typeface="Times New Roman"/>
                <a:cs typeface="Times New Roman"/>
              </a:rPr>
              <a:t>or </a:t>
            </a:r>
            <a:r>
              <a:rPr dirty="0" sz="1450" spc="-10">
                <a:latin typeface="Times New Roman"/>
                <a:cs typeface="Times New Roman"/>
              </a:rPr>
              <a:t>whether </a:t>
            </a:r>
            <a:r>
              <a:rPr dirty="0" sz="1450" spc="-5">
                <a:latin typeface="Times New Roman"/>
                <a:cs typeface="Times New Roman"/>
              </a:rPr>
              <a:t>he </a:t>
            </a:r>
            <a:r>
              <a:rPr dirty="0" sz="1450" spc="-10">
                <a:latin typeface="Times New Roman"/>
                <a:cs typeface="Times New Roman"/>
              </a:rPr>
              <a:t>indeed recognised some peril in the labouring </a:t>
            </a:r>
            <a:r>
              <a:rPr dirty="0" sz="1450" spc="-5">
                <a:latin typeface="Times New Roman"/>
                <a:cs typeface="Times New Roman"/>
              </a:rPr>
              <a:t>of </a:t>
            </a:r>
            <a:r>
              <a:rPr dirty="0" sz="1450" spc="-10">
                <a:latin typeface="Times New Roman"/>
                <a:cs typeface="Times New Roman"/>
              </a:rPr>
              <a:t>the  ship, raised his cries, like minute-guns, above the roar </a:t>
            </a:r>
            <a:r>
              <a:rPr dirty="0" sz="1450" spc="-5">
                <a:latin typeface="Times New Roman"/>
                <a:cs typeface="Times New Roman"/>
              </a:rPr>
              <a:t>of </a:t>
            </a:r>
            <a:r>
              <a:rPr dirty="0" sz="1450" spc="-10">
                <a:latin typeface="Times New Roman"/>
                <a:cs typeface="Times New Roman"/>
              </a:rPr>
              <a:t>wave and weather;  and the more superstitious </a:t>
            </a:r>
            <a:r>
              <a:rPr dirty="0" sz="1450" spc="-5">
                <a:latin typeface="Times New Roman"/>
                <a:cs typeface="Times New Roman"/>
              </a:rPr>
              <a:t>of </a:t>
            </a:r>
            <a:r>
              <a:rPr dirty="0" sz="1450" spc="-10">
                <a:latin typeface="Times New Roman"/>
                <a:cs typeface="Times New Roman"/>
              </a:rPr>
              <a:t>the men heard, in these sounds, the knell </a:t>
            </a:r>
            <a:r>
              <a:rPr dirty="0" sz="1450" spc="-5">
                <a:latin typeface="Times New Roman"/>
                <a:cs typeface="Times New Roman"/>
              </a:rPr>
              <a:t>of </a:t>
            </a:r>
            <a:r>
              <a:rPr dirty="0" sz="1450" spc="-10">
                <a:latin typeface="Times New Roman"/>
                <a:cs typeface="Times New Roman"/>
              </a:rPr>
              <a:t>the  Good Hope.</a:t>
            </a:r>
            <a:endParaRPr sz="1450">
              <a:latin typeface="Times New Roman"/>
              <a:cs typeface="Times New Roman"/>
            </a:endParaRPr>
          </a:p>
          <a:p>
            <a:pPr algn="just" marL="12700" marR="10160">
              <a:lnSpc>
                <a:spcPts val="1730"/>
              </a:lnSpc>
              <a:spcBef>
                <a:spcPts val="565"/>
              </a:spcBef>
            </a:pPr>
            <a:r>
              <a:rPr dirty="0" sz="1450" spc="-10">
                <a:latin typeface="Times New Roman"/>
                <a:cs typeface="Times New Roman"/>
              </a:rPr>
              <a:t>Lord Foxham had been laid in </a:t>
            </a:r>
            <a:r>
              <a:rPr dirty="0" sz="1450" spc="-5">
                <a:latin typeface="Times New Roman"/>
                <a:cs typeface="Times New Roman"/>
              </a:rPr>
              <a:t>a </a:t>
            </a:r>
            <a:r>
              <a:rPr dirty="0" sz="1450" spc="-10">
                <a:latin typeface="Times New Roman"/>
                <a:cs typeface="Times New Roman"/>
              </a:rPr>
              <a:t>berth </a:t>
            </a:r>
            <a:r>
              <a:rPr dirty="0" sz="1450" spc="-5">
                <a:latin typeface="Times New Roman"/>
                <a:cs typeface="Times New Roman"/>
              </a:rPr>
              <a:t>upon a </a:t>
            </a:r>
            <a:r>
              <a:rPr dirty="0" sz="1450" spc="-10">
                <a:latin typeface="Times New Roman"/>
                <a:cs typeface="Times New Roman"/>
              </a:rPr>
              <a:t>fur cloak. A little lamp burned  dim before the </a:t>
            </a:r>
            <a:r>
              <a:rPr dirty="0" sz="1450" spc="-30">
                <a:latin typeface="Times New Roman"/>
                <a:cs typeface="Times New Roman"/>
              </a:rPr>
              <a:t>Virgin </a:t>
            </a:r>
            <a:r>
              <a:rPr dirty="0" sz="1450" spc="-10">
                <a:latin typeface="Times New Roman"/>
                <a:cs typeface="Times New Roman"/>
              </a:rPr>
              <a:t>in the bulkhead, and </a:t>
            </a:r>
            <a:r>
              <a:rPr dirty="0" sz="1450" spc="-5">
                <a:latin typeface="Times New Roman"/>
                <a:cs typeface="Times New Roman"/>
              </a:rPr>
              <a:t>by </a:t>
            </a:r>
            <a:r>
              <a:rPr dirty="0" sz="1450" spc="-10">
                <a:latin typeface="Times New Roman"/>
                <a:cs typeface="Times New Roman"/>
              </a:rPr>
              <a:t>its glimmer Dick could see the  pale countenance and hollow eyes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hurt</a:t>
            </a:r>
            <a:r>
              <a:rPr dirty="0" sz="1450" spc="2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9525">
              <a:lnSpc>
                <a:spcPts val="1730"/>
              </a:lnSpc>
              <a:spcBef>
                <a:spcPts val="575"/>
              </a:spcBef>
            </a:pPr>
            <a:r>
              <a:rPr dirty="0" sz="1450" spc="-10">
                <a:latin typeface="Times New Roman"/>
                <a:cs typeface="Times New Roman"/>
              </a:rPr>
              <a:t>“I am sore hurt,” said he. “Come near to my side, </a:t>
            </a:r>
            <a:r>
              <a:rPr dirty="0" sz="1450" spc="-5">
                <a:latin typeface="Times New Roman"/>
                <a:cs typeface="Times New Roman"/>
              </a:rPr>
              <a:t>young </a:t>
            </a:r>
            <a:r>
              <a:rPr dirty="0" sz="1450" spc="-10">
                <a:latin typeface="Times New Roman"/>
                <a:cs typeface="Times New Roman"/>
              </a:rPr>
              <a:t>Shelton; let there </a:t>
            </a:r>
            <a:r>
              <a:rPr dirty="0" sz="1450" spc="-5">
                <a:latin typeface="Times New Roman"/>
                <a:cs typeface="Times New Roman"/>
              </a:rPr>
              <a:t>be  one by </a:t>
            </a:r>
            <a:r>
              <a:rPr dirty="0" sz="1450" spc="-10">
                <a:latin typeface="Times New Roman"/>
                <a:cs typeface="Times New Roman"/>
              </a:rPr>
              <a:t>me who, at least, is gentle </a:t>
            </a:r>
            <a:r>
              <a:rPr dirty="0" sz="1450" spc="-5">
                <a:latin typeface="Times New Roman"/>
                <a:cs typeface="Times New Roman"/>
              </a:rPr>
              <a:t>born; </a:t>
            </a:r>
            <a:r>
              <a:rPr dirty="0" sz="1450" spc="-10">
                <a:latin typeface="Times New Roman"/>
                <a:cs typeface="Times New Roman"/>
              </a:rPr>
              <a:t>for after having lived nobly and richly  all the days </a:t>
            </a:r>
            <a:r>
              <a:rPr dirty="0" sz="1450" spc="-5">
                <a:latin typeface="Times New Roman"/>
                <a:cs typeface="Times New Roman"/>
              </a:rPr>
              <a:t>of </a:t>
            </a:r>
            <a:r>
              <a:rPr dirty="0" sz="1450" spc="-10">
                <a:latin typeface="Times New Roman"/>
                <a:cs typeface="Times New Roman"/>
              </a:rPr>
              <a:t>my life, this is </a:t>
            </a:r>
            <a:r>
              <a:rPr dirty="0" sz="1450" spc="-5">
                <a:latin typeface="Times New Roman"/>
                <a:cs typeface="Times New Roman"/>
              </a:rPr>
              <a:t>a </a:t>
            </a:r>
            <a:r>
              <a:rPr dirty="0" sz="1450" spc="-10">
                <a:latin typeface="Times New Roman"/>
                <a:cs typeface="Times New Roman"/>
              </a:rPr>
              <a:t>sad pass that </a:t>
            </a:r>
            <a:r>
              <a:rPr dirty="0" sz="1450" spc="-5">
                <a:latin typeface="Times New Roman"/>
                <a:cs typeface="Times New Roman"/>
              </a:rPr>
              <a:t>I </a:t>
            </a:r>
            <a:r>
              <a:rPr dirty="0" sz="1450" spc="-10">
                <a:latin typeface="Times New Roman"/>
                <a:cs typeface="Times New Roman"/>
              </a:rPr>
              <a:t>should get my </a:t>
            </a:r>
            <a:r>
              <a:rPr dirty="0" sz="1450" spc="-5">
                <a:latin typeface="Times New Roman"/>
                <a:cs typeface="Times New Roman"/>
              </a:rPr>
              <a:t>hurt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little  ferreting skirmish, and die here, in </a:t>
            </a:r>
            <a:r>
              <a:rPr dirty="0" sz="1450" spc="-5">
                <a:latin typeface="Times New Roman"/>
                <a:cs typeface="Times New Roman"/>
              </a:rPr>
              <a:t>a </a:t>
            </a:r>
            <a:r>
              <a:rPr dirty="0" sz="1450" spc="-10">
                <a:latin typeface="Times New Roman"/>
                <a:cs typeface="Times New Roman"/>
              </a:rPr>
              <a:t>foul, cold ship </a:t>
            </a:r>
            <a:r>
              <a:rPr dirty="0" sz="1450" spc="-5">
                <a:latin typeface="Times New Roman"/>
                <a:cs typeface="Times New Roman"/>
              </a:rPr>
              <a:t>upon </a:t>
            </a:r>
            <a:r>
              <a:rPr dirty="0" sz="1450" spc="-10">
                <a:latin typeface="Times New Roman"/>
                <a:cs typeface="Times New Roman"/>
              </a:rPr>
              <a:t>the sea, among  broken men and</a:t>
            </a:r>
            <a:r>
              <a:rPr dirty="0" sz="1450">
                <a:latin typeface="Times New Roman"/>
                <a:cs typeface="Times New Roman"/>
              </a:rPr>
              <a:t> </a:t>
            </a:r>
            <a:r>
              <a:rPr dirty="0" sz="1450" spc="-10">
                <a:latin typeface="Times New Roman"/>
                <a:cs typeface="Times New Roman"/>
              </a:rPr>
              <a:t>churls.”</a:t>
            </a:r>
            <a:endParaRPr sz="1450">
              <a:latin typeface="Times New Roman"/>
              <a:cs typeface="Times New Roman"/>
            </a:endParaRPr>
          </a:p>
          <a:p>
            <a:pPr algn="just" marL="12700" marR="8255">
              <a:lnSpc>
                <a:spcPts val="1730"/>
              </a:lnSpc>
              <a:spcBef>
                <a:spcPts val="565"/>
              </a:spcBef>
            </a:pPr>
            <a:r>
              <a:rPr dirty="0" sz="1450" spc="-30">
                <a:latin typeface="Times New Roman"/>
                <a:cs typeface="Times New Roman"/>
              </a:rPr>
              <a:t>“Nay, </a:t>
            </a:r>
            <a:r>
              <a:rPr dirty="0" sz="1450" spc="-10">
                <a:latin typeface="Times New Roman"/>
                <a:cs typeface="Times New Roman"/>
              </a:rPr>
              <a:t>my lord,” said Dick, “I pray rather to the saints that </a:t>
            </a:r>
            <a:r>
              <a:rPr dirty="0" sz="1450" spc="-5">
                <a:latin typeface="Times New Roman"/>
                <a:cs typeface="Times New Roman"/>
              </a:rPr>
              <a:t>ye </a:t>
            </a:r>
            <a:r>
              <a:rPr dirty="0" sz="1450" spc="-10">
                <a:latin typeface="Times New Roman"/>
                <a:cs typeface="Times New Roman"/>
              </a:rPr>
              <a:t>will recover </a:t>
            </a:r>
            <a:r>
              <a:rPr dirty="0" sz="1450" spc="-5">
                <a:latin typeface="Times New Roman"/>
                <a:cs typeface="Times New Roman"/>
              </a:rPr>
              <a:t>you  of your </a:t>
            </a:r>
            <a:r>
              <a:rPr dirty="0" sz="1450" spc="-10">
                <a:latin typeface="Times New Roman"/>
                <a:cs typeface="Times New Roman"/>
              </a:rPr>
              <a:t>hurt, and come soon and sound</a:t>
            </a:r>
            <a:r>
              <a:rPr dirty="0" sz="1450" spc="20">
                <a:latin typeface="Times New Roman"/>
                <a:cs typeface="Times New Roman"/>
              </a:rPr>
              <a:t> </a:t>
            </a:r>
            <a:r>
              <a:rPr dirty="0" sz="1450" spc="-10">
                <a:latin typeface="Times New Roman"/>
                <a:cs typeface="Times New Roman"/>
              </a:rPr>
              <a:t>ashore.”</a:t>
            </a:r>
            <a:endParaRPr sz="1450">
              <a:latin typeface="Times New Roman"/>
              <a:cs typeface="Times New Roman"/>
            </a:endParaRPr>
          </a:p>
          <a:p>
            <a:pPr algn="just" marL="12700" marR="13970">
              <a:lnSpc>
                <a:spcPts val="1730"/>
              </a:lnSpc>
              <a:spcBef>
                <a:spcPts val="575"/>
              </a:spcBef>
            </a:pPr>
            <a:r>
              <a:rPr dirty="0" sz="1450" spc="-10">
                <a:latin typeface="Times New Roman"/>
                <a:cs typeface="Times New Roman"/>
              </a:rPr>
              <a:t>“How!” demanded his lordship. “Come sound ashore? There is, then, </a:t>
            </a:r>
            <a:r>
              <a:rPr dirty="0" sz="1450" spc="-5">
                <a:latin typeface="Times New Roman"/>
                <a:cs typeface="Times New Roman"/>
              </a:rPr>
              <a:t>a  </a:t>
            </a:r>
            <a:r>
              <a:rPr dirty="0" sz="1450" spc="-10">
                <a:latin typeface="Times New Roman"/>
                <a:cs typeface="Times New Roman"/>
              </a:rPr>
              <a:t>question </a:t>
            </a:r>
            <a:r>
              <a:rPr dirty="0" sz="1450" spc="-5">
                <a:latin typeface="Times New Roman"/>
                <a:cs typeface="Times New Roman"/>
              </a:rPr>
              <a:t>of </a:t>
            </a:r>
            <a:r>
              <a:rPr dirty="0" sz="1450" spc="-10">
                <a:latin typeface="Times New Roman"/>
                <a:cs typeface="Times New Roman"/>
              </a:rPr>
              <a:t>it?”</a:t>
            </a:r>
            <a:endParaRPr sz="1450">
              <a:latin typeface="Times New Roman"/>
              <a:cs typeface="Times New Roman"/>
            </a:endParaRPr>
          </a:p>
          <a:p>
            <a:pPr algn="just" marL="12700" marR="8255">
              <a:lnSpc>
                <a:spcPts val="1730"/>
              </a:lnSpc>
              <a:spcBef>
                <a:spcPts val="575"/>
              </a:spcBef>
            </a:pPr>
            <a:r>
              <a:rPr dirty="0" sz="1450" spc="-10">
                <a:latin typeface="Times New Roman"/>
                <a:cs typeface="Times New Roman"/>
              </a:rPr>
              <a:t>“The ship laboureth—the sea is grievous and </a:t>
            </a:r>
            <a:r>
              <a:rPr dirty="0" sz="1450" spc="-20">
                <a:latin typeface="Times New Roman"/>
                <a:cs typeface="Times New Roman"/>
              </a:rPr>
              <a:t>contrary,” </a:t>
            </a:r>
            <a:r>
              <a:rPr dirty="0" sz="1450" spc="-10">
                <a:latin typeface="Times New Roman"/>
                <a:cs typeface="Times New Roman"/>
              </a:rPr>
              <a:t>replied the lad; “and  </a:t>
            </a:r>
            <a:r>
              <a:rPr dirty="0" sz="1450" spc="-5">
                <a:latin typeface="Times New Roman"/>
                <a:cs typeface="Times New Roman"/>
              </a:rPr>
              <a:t>by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can learn </a:t>
            </a:r>
            <a:r>
              <a:rPr dirty="0" sz="1450" spc="-5">
                <a:latin typeface="Times New Roman"/>
                <a:cs typeface="Times New Roman"/>
              </a:rPr>
              <a:t>of </a:t>
            </a:r>
            <a:r>
              <a:rPr dirty="0" sz="1450" spc="-10">
                <a:latin typeface="Times New Roman"/>
                <a:cs typeface="Times New Roman"/>
              </a:rPr>
              <a:t>my fellow that steereth us, we shall </a:t>
            </a:r>
            <a:r>
              <a:rPr dirty="0" sz="1450" spc="-5">
                <a:latin typeface="Times New Roman"/>
                <a:cs typeface="Times New Roman"/>
              </a:rPr>
              <a:t>do </a:t>
            </a:r>
            <a:r>
              <a:rPr dirty="0" sz="1450" spc="-10">
                <a:latin typeface="Times New Roman"/>
                <a:cs typeface="Times New Roman"/>
              </a:rPr>
              <a:t>well, indeed, if  we come dryshod to</a:t>
            </a:r>
            <a:r>
              <a:rPr dirty="0" sz="1450" spc="5">
                <a:latin typeface="Times New Roman"/>
                <a:cs typeface="Times New Roman"/>
              </a:rPr>
              <a:t> </a:t>
            </a:r>
            <a:r>
              <a:rPr dirty="0" sz="1450" spc="-10">
                <a:latin typeface="Times New Roman"/>
                <a:cs typeface="Times New Roman"/>
              </a:rPr>
              <a:t>land.”</a:t>
            </a:r>
            <a:endParaRPr sz="1450">
              <a:latin typeface="Times New Roman"/>
              <a:cs typeface="Times New Roman"/>
            </a:endParaRPr>
          </a:p>
          <a:p>
            <a:pPr algn="just" marL="12700" marR="5080">
              <a:lnSpc>
                <a:spcPts val="1730"/>
              </a:lnSpc>
              <a:spcBef>
                <a:spcPts val="570"/>
              </a:spcBef>
            </a:pPr>
            <a:r>
              <a:rPr dirty="0" sz="1450" spc="-10">
                <a:latin typeface="Times New Roman"/>
                <a:cs typeface="Times New Roman"/>
              </a:rPr>
              <a:t>“Ha!” said the baron, </a:t>
            </a:r>
            <a:r>
              <a:rPr dirty="0" sz="1450" spc="-20">
                <a:latin typeface="Times New Roman"/>
                <a:cs typeface="Times New Roman"/>
              </a:rPr>
              <a:t>gloomily, </a:t>
            </a:r>
            <a:r>
              <a:rPr dirty="0" sz="1450" spc="-10">
                <a:latin typeface="Times New Roman"/>
                <a:cs typeface="Times New Roman"/>
              </a:rPr>
              <a:t>“thus shall every terror attend </a:t>
            </a:r>
            <a:r>
              <a:rPr dirty="0" sz="1450" spc="-5">
                <a:latin typeface="Times New Roman"/>
                <a:cs typeface="Times New Roman"/>
              </a:rPr>
              <a:t>upon </a:t>
            </a:r>
            <a:r>
              <a:rPr dirty="0" sz="1450" spc="-10">
                <a:latin typeface="Times New Roman"/>
                <a:cs typeface="Times New Roman"/>
              </a:rPr>
              <a:t>the  passage </a:t>
            </a:r>
            <a:r>
              <a:rPr dirty="0" sz="1450" spc="-5">
                <a:latin typeface="Times New Roman"/>
                <a:cs typeface="Times New Roman"/>
              </a:rPr>
              <a:t>of </a:t>
            </a:r>
            <a:r>
              <a:rPr dirty="0" sz="1450" spc="-10">
                <a:latin typeface="Times New Roman"/>
                <a:cs typeface="Times New Roman"/>
              </a:rPr>
              <a:t>my soul! </a:t>
            </a:r>
            <a:r>
              <a:rPr dirty="0" sz="1450" spc="-25">
                <a:latin typeface="Times New Roman"/>
                <a:cs typeface="Times New Roman"/>
              </a:rPr>
              <a:t>Sir, </a:t>
            </a:r>
            <a:r>
              <a:rPr dirty="0" sz="1450" spc="-10">
                <a:latin typeface="Times New Roman"/>
                <a:cs typeface="Times New Roman"/>
              </a:rPr>
              <a:t>pray rather to live hard, that </a:t>
            </a:r>
            <a:r>
              <a:rPr dirty="0" sz="1450" spc="-5">
                <a:latin typeface="Times New Roman"/>
                <a:cs typeface="Times New Roman"/>
              </a:rPr>
              <a:t>ye </a:t>
            </a:r>
            <a:r>
              <a:rPr dirty="0" sz="1450" spc="-10">
                <a:latin typeface="Times New Roman"/>
                <a:cs typeface="Times New Roman"/>
              </a:rPr>
              <a:t>may die </a:t>
            </a:r>
            <a:r>
              <a:rPr dirty="0" sz="1450" spc="-30">
                <a:latin typeface="Times New Roman"/>
                <a:cs typeface="Times New Roman"/>
              </a:rPr>
              <a:t>easy, </a:t>
            </a:r>
            <a:r>
              <a:rPr dirty="0" sz="1450" spc="-10">
                <a:latin typeface="Times New Roman"/>
                <a:cs typeface="Times New Roman"/>
              </a:rPr>
              <a:t>than to  </a:t>
            </a:r>
            <a:r>
              <a:rPr dirty="0" sz="1450" spc="-5">
                <a:latin typeface="Times New Roman"/>
                <a:cs typeface="Times New Roman"/>
              </a:rPr>
              <a:t>be </a:t>
            </a:r>
            <a:r>
              <a:rPr dirty="0" sz="1450" spc="-10">
                <a:latin typeface="Times New Roman"/>
                <a:cs typeface="Times New Roman"/>
              </a:rPr>
              <a:t>fooled and fluted all through life, as to the pipe and </a:t>
            </a:r>
            <a:r>
              <a:rPr dirty="0" sz="1450" spc="-20">
                <a:latin typeface="Times New Roman"/>
                <a:cs typeface="Times New Roman"/>
              </a:rPr>
              <a:t>tabor, </a:t>
            </a:r>
            <a:r>
              <a:rPr dirty="0" sz="1450" spc="-10">
                <a:latin typeface="Times New Roman"/>
                <a:cs typeface="Times New Roman"/>
              </a:rPr>
              <a:t>and, in the last  </a:t>
            </a:r>
            <a:r>
              <a:rPr dirty="0" sz="1450" spc="-20">
                <a:latin typeface="Times New Roman"/>
                <a:cs typeface="Times New Roman"/>
              </a:rPr>
              <a:t>hour, </a:t>
            </a:r>
            <a:r>
              <a:rPr dirty="0" sz="1450" spc="-5">
                <a:latin typeface="Times New Roman"/>
                <a:cs typeface="Times New Roman"/>
              </a:rPr>
              <a:t>be </a:t>
            </a:r>
            <a:r>
              <a:rPr dirty="0" sz="1450" spc="-10">
                <a:latin typeface="Times New Roman"/>
                <a:cs typeface="Times New Roman"/>
              </a:rPr>
              <a:t>plunged among misfortunes! Howbeit, </a:t>
            </a:r>
            <a:r>
              <a:rPr dirty="0" sz="1450" spc="-5">
                <a:latin typeface="Times New Roman"/>
                <a:cs typeface="Times New Roman"/>
              </a:rPr>
              <a:t>I </a:t>
            </a:r>
            <a:r>
              <a:rPr dirty="0" sz="1450" spc="-10">
                <a:latin typeface="Times New Roman"/>
                <a:cs typeface="Times New Roman"/>
              </a:rPr>
              <a:t>have that </a:t>
            </a:r>
            <a:r>
              <a:rPr dirty="0" sz="1450" spc="-5">
                <a:latin typeface="Times New Roman"/>
                <a:cs typeface="Times New Roman"/>
              </a:rPr>
              <a:t>upon </a:t>
            </a:r>
            <a:r>
              <a:rPr dirty="0" sz="1450" spc="-10">
                <a:latin typeface="Times New Roman"/>
                <a:cs typeface="Times New Roman"/>
              </a:rPr>
              <a:t>my mind that  must </a:t>
            </a:r>
            <a:r>
              <a:rPr dirty="0" sz="1450" spc="-5">
                <a:latin typeface="Times New Roman"/>
                <a:cs typeface="Times New Roman"/>
              </a:rPr>
              <a:t>not be </a:t>
            </a:r>
            <a:r>
              <a:rPr dirty="0" sz="1450" spc="-10">
                <a:latin typeface="Times New Roman"/>
                <a:cs typeface="Times New Roman"/>
              </a:rPr>
              <a:t>delayed. </a:t>
            </a:r>
            <a:r>
              <a:rPr dirty="0" sz="1450" spc="-70">
                <a:latin typeface="Times New Roman"/>
                <a:cs typeface="Times New Roman"/>
              </a:rPr>
              <a:t>We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priest</a:t>
            </a:r>
            <a:r>
              <a:rPr dirty="0" sz="1450" spc="75">
                <a:latin typeface="Times New Roman"/>
                <a:cs typeface="Times New Roman"/>
              </a:rPr>
              <a:t> </a:t>
            </a:r>
            <a:r>
              <a:rPr dirty="0" sz="1450" spc="-10">
                <a:latin typeface="Times New Roman"/>
                <a:cs typeface="Times New Roman"/>
              </a:rPr>
              <a:t>aboard?”</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“None,” replied</a:t>
            </a:r>
            <a:r>
              <a:rPr dirty="0" sz="1450" spc="-5">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marR="9525">
              <a:lnSpc>
                <a:spcPts val="1730"/>
              </a:lnSpc>
              <a:spcBef>
                <a:spcPts val="630"/>
              </a:spcBef>
            </a:pPr>
            <a:r>
              <a:rPr dirty="0" sz="1450" spc="-10">
                <a:latin typeface="Times New Roman"/>
                <a:cs typeface="Times New Roman"/>
              </a:rPr>
              <a:t>“Here, then, to my secular interests,” resumed Lord Foxham: “ye must </a:t>
            </a:r>
            <a:r>
              <a:rPr dirty="0" sz="1450" spc="-5">
                <a:latin typeface="Times New Roman"/>
                <a:cs typeface="Times New Roman"/>
              </a:rPr>
              <a:t>be </a:t>
            </a:r>
            <a:r>
              <a:rPr dirty="0" sz="1450" spc="-10">
                <a:latin typeface="Times New Roman"/>
                <a:cs typeface="Times New Roman"/>
              </a:rPr>
              <a:t>as  </a:t>
            </a:r>
            <a:r>
              <a:rPr dirty="0" sz="1450" spc="-5">
                <a:latin typeface="Times New Roman"/>
                <a:cs typeface="Times New Roman"/>
              </a:rPr>
              <a:t>good a </a:t>
            </a:r>
            <a:r>
              <a:rPr dirty="0" sz="1450" spc="-10">
                <a:latin typeface="Times New Roman"/>
                <a:cs typeface="Times New Roman"/>
              </a:rPr>
              <a:t>friend to me dead, as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you a </a:t>
            </a:r>
            <a:r>
              <a:rPr dirty="0" sz="1450" spc="-10">
                <a:latin typeface="Times New Roman"/>
                <a:cs typeface="Times New Roman"/>
              </a:rPr>
              <a:t>gallant enemy when </a:t>
            </a:r>
            <a:r>
              <a:rPr dirty="0" sz="1450" spc="-5">
                <a:latin typeface="Times New Roman"/>
                <a:cs typeface="Times New Roman"/>
              </a:rPr>
              <a:t>I </a:t>
            </a:r>
            <a:r>
              <a:rPr dirty="0" sz="1450" spc="-10">
                <a:latin typeface="Times New Roman"/>
                <a:cs typeface="Times New Roman"/>
              </a:rPr>
              <a:t>was living. </a:t>
            </a:r>
            <a:r>
              <a:rPr dirty="0" sz="1450" spc="-5">
                <a:latin typeface="Times New Roman"/>
                <a:cs typeface="Times New Roman"/>
              </a:rPr>
              <a:t>I  </a:t>
            </a:r>
            <a:r>
              <a:rPr dirty="0" sz="1450" spc="-10">
                <a:latin typeface="Times New Roman"/>
                <a:cs typeface="Times New Roman"/>
              </a:rPr>
              <a:t>fall in an evil </a:t>
            </a:r>
            <a:r>
              <a:rPr dirty="0" sz="1450" spc="-5">
                <a:latin typeface="Times New Roman"/>
                <a:cs typeface="Times New Roman"/>
              </a:rPr>
              <a:t>hour </a:t>
            </a:r>
            <a:r>
              <a:rPr dirty="0" sz="1450" spc="-10">
                <a:latin typeface="Times New Roman"/>
                <a:cs typeface="Times New Roman"/>
              </a:rPr>
              <a:t>for me, for England, and for them that trusted me. My men  are being </a:t>
            </a:r>
            <a:r>
              <a:rPr dirty="0" sz="1450" spc="-5">
                <a:latin typeface="Times New Roman"/>
                <a:cs typeface="Times New Roman"/>
              </a:rPr>
              <a:t>brought by </a:t>
            </a:r>
            <a:r>
              <a:rPr dirty="0" sz="1450" spc="-10">
                <a:latin typeface="Times New Roman"/>
                <a:cs typeface="Times New Roman"/>
              </a:rPr>
              <a:t>Hamley—he that was </a:t>
            </a:r>
            <a:r>
              <a:rPr dirty="0" sz="1450" spc="-5">
                <a:latin typeface="Times New Roman"/>
                <a:cs typeface="Times New Roman"/>
              </a:rPr>
              <a:t>your </a:t>
            </a:r>
            <a:r>
              <a:rPr dirty="0" sz="1450" spc="-10">
                <a:latin typeface="Times New Roman"/>
                <a:cs typeface="Times New Roman"/>
              </a:rPr>
              <a:t>rival; they will rendezvous in  the long holm at Holywood; this ring from </a:t>
            </a:r>
            <a:r>
              <a:rPr dirty="0" sz="1450" spc="-15">
                <a:latin typeface="Times New Roman"/>
                <a:cs typeface="Times New Roman"/>
              </a:rPr>
              <a:t>off </a:t>
            </a:r>
            <a:r>
              <a:rPr dirty="0" sz="1450" spc="-10">
                <a:latin typeface="Times New Roman"/>
                <a:cs typeface="Times New Roman"/>
              </a:rPr>
              <a:t>my finger will accredit </a:t>
            </a:r>
            <a:r>
              <a:rPr dirty="0" sz="1450" spc="-5">
                <a:latin typeface="Times New Roman"/>
                <a:cs typeface="Times New Roman"/>
              </a:rPr>
              <a:t>you </a:t>
            </a:r>
            <a:r>
              <a:rPr dirty="0" sz="1450" spc="-10">
                <a:latin typeface="Times New Roman"/>
                <a:cs typeface="Times New Roman"/>
              </a:rPr>
              <a:t>to  represent mine orders; and </a:t>
            </a:r>
            <a:r>
              <a:rPr dirty="0" sz="1450" spc="-5">
                <a:latin typeface="Times New Roman"/>
                <a:cs typeface="Times New Roman"/>
              </a:rPr>
              <a:t>I </a:t>
            </a:r>
            <a:r>
              <a:rPr dirty="0" sz="1450" spc="-10">
                <a:latin typeface="Times New Roman"/>
                <a:cs typeface="Times New Roman"/>
              </a:rPr>
              <a:t>shall write, besides, two words </a:t>
            </a:r>
            <a:r>
              <a:rPr dirty="0" sz="1450" spc="-5">
                <a:latin typeface="Times New Roman"/>
                <a:cs typeface="Times New Roman"/>
              </a:rPr>
              <a:t>upon </a:t>
            </a:r>
            <a:r>
              <a:rPr dirty="0" sz="1450" spc="-10">
                <a:latin typeface="Times New Roman"/>
                <a:cs typeface="Times New Roman"/>
              </a:rPr>
              <a:t>this </a:t>
            </a:r>
            <a:r>
              <a:rPr dirty="0" sz="1450" spc="-20">
                <a:latin typeface="Times New Roman"/>
                <a:cs typeface="Times New Roman"/>
              </a:rPr>
              <a:t>paper, </a:t>
            </a:r>
            <a:r>
              <a:rPr dirty="0" sz="1450" spc="320">
                <a:latin typeface="Times New Roman"/>
                <a:cs typeface="Times New Roman"/>
              </a:rPr>
              <a:t> </a:t>
            </a:r>
            <a:r>
              <a:rPr dirty="0" sz="1450" spc="-10">
                <a:latin typeface="Times New Roman"/>
                <a:cs typeface="Times New Roman"/>
              </a:rPr>
              <a:t>bidding Hamley yield to </a:t>
            </a:r>
            <a:r>
              <a:rPr dirty="0" sz="1450" spc="-5">
                <a:latin typeface="Times New Roman"/>
                <a:cs typeface="Times New Roman"/>
              </a:rPr>
              <a:t>you </a:t>
            </a:r>
            <a:r>
              <a:rPr dirty="0" sz="1450" spc="-10">
                <a:latin typeface="Times New Roman"/>
                <a:cs typeface="Times New Roman"/>
              </a:rPr>
              <a:t>the damsel. </a:t>
            </a:r>
            <a:r>
              <a:rPr dirty="0" sz="1450" spc="-25">
                <a:latin typeface="Times New Roman"/>
                <a:cs typeface="Times New Roman"/>
              </a:rPr>
              <a:t>Will </a:t>
            </a:r>
            <a:r>
              <a:rPr dirty="0" sz="1450" spc="-5">
                <a:latin typeface="Times New Roman"/>
                <a:cs typeface="Times New Roman"/>
              </a:rPr>
              <a:t>he </a:t>
            </a:r>
            <a:r>
              <a:rPr dirty="0" sz="1450" spc="-10">
                <a:latin typeface="Times New Roman"/>
                <a:cs typeface="Times New Roman"/>
              </a:rPr>
              <a:t>obey? </a:t>
            </a:r>
            <a:r>
              <a:rPr dirty="0" sz="1450" spc="-5">
                <a:latin typeface="Times New Roman"/>
                <a:cs typeface="Times New Roman"/>
              </a:rPr>
              <a:t>I </a:t>
            </a:r>
            <a:r>
              <a:rPr dirty="0" sz="1450" spc="-10">
                <a:latin typeface="Times New Roman"/>
                <a:cs typeface="Times New Roman"/>
              </a:rPr>
              <a:t>know</a:t>
            </a:r>
            <a:r>
              <a:rPr dirty="0" sz="1450" spc="70">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12700">
              <a:lnSpc>
                <a:spcPct val="100000"/>
              </a:lnSpc>
              <a:spcBef>
                <a:spcPts val="500"/>
              </a:spcBef>
            </a:pPr>
            <a:r>
              <a:rPr dirty="0" sz="1450" spc="-10">
                <a:latin typeface="Times New Roman"/>
                <a:cs typeface="Times New Roman"/>
              </a:rPr>
              <a:t>“But, my lord, what orders?” inquired</a:t>
            </a:r>
            <a:r>
              <a:rPr dirty="0" sz="1450" spc="20">
                <a:latin typeface="Times New Roman"/>
                <a:cs typeface="Times New Roman"/>
              </a:rPr>
              <a:t> </a:t>
            </a:r>
            <a:r>
              <a:rPr dirty="0" sz="1450" spc="-10">
                <a:latin typeface="Times New Roman"/>
                <a:cs typeface="Times New Roman"/>
              </a:rPr>
              <a:t>Dick.</a:t>
            </a:r>
            <a:endParaRPr sz="1450">
              <a:latin typeface="Times New Roman"/>
              <a:cs typeface="Times New Roman"/>
            </a:endParaRPr>
          </a:p>
          <a:p>
            <a:pPr algn="just" marL="12700">
              <a:lnSpc>
                <a:spcPct val="100000"/>
              </a:lnSpc>
              <a:spcBef>
                <a:spcPts val="565"/>
              </a:spcBef>
            </a:pPr>
            <a:r>
              <a:rPr dirty="0" sz="1450" spc="-55">
                <a:latin typeface="Times New Roman"/>
                <a:cs typeface="Times New Roman"/>
              </a:rPr>
              <a:t>“Ay,” </a:t>
            </a:r>
            <a:r>
              <a:rPr dirty="0" sz="1450" spc="-10">
                <a:latin typeface="Times New Roman"/>
                <a:cs typeface="Times New Roman"/>
              </a:rPr>
              <a:t>quoth the baron, “ay—the orders;” and </a:t>
            </a:r>
            <a:r>
              <a:rPr dirty="0" sz="1450" spc="-5">
                <a:latin typeface="Times New Roman"/>
                <a:cs typeface="Times New Roman"/>
              </a:rPr>
              <a:t>he </a:t>
            </a:r>
            <a:r>
              <a:rPr dirty="0" sz="1450" spc="-10">
                <a:latin typeface="Times New Roman"/>
                <a:cs typeface="Times New Roman"/>
              </a:rPr>
              <a:t>looked </a:t>
            </a:r>
            <a:r>
              <a:rPr dirty="0" sz="1450" spc="-5">
                <a:latin typeface="Times New Roman"/>
                <a:cs typeface="Times New Roman"/>
              </a:rPr>
              <a:t>upon </a:t>
            </a:r>
            <a:r>
              <a:rPr dirty="0" sz="1450" spc="-10">
                <a:latin typeface="Times New Roman"/>
                <a:cs typeface="Times New Roman"/>
              </a:rPr>
              <a:t>Dick</a:t>
            </a:r>
            <a:r>
              <a:rPr dirty="0" sz="1450" spc="270">
                <a:latin typeface="Times New Roman"/>
                <a:cs typeface="Times New Roman"/>
              </a:rPr>
              <a:t> </a:t>
            </a:r>
            <a:r>
              <a:rPr dirty="0" sz="1450" spc="-10">
                <a:latin typeface="Times New Roman"/>
                <a:cs typeface="Times New Roman"/>
              </a:rPr>
              <a:t>with</a:t>
            </a:r>
            <a:endParaRPr sz="145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Robert Louis Stevenson</dc:creator>
  <cp:keywords>Robert, Louis, Stevenson</cp:keywords>
  <dc:title>The Black Arrow; A Tale of Two Roses</dc:title>
  <dcterms:created xsi:type="dcterms:W3CDTF">2021-02-04T19:20:25Z</dcterms:created>
  <dcterms:modified xsi:type="dcterms:W3CDTF">2021-02-04T19:20:25Z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2014-10-16T00:00:00Z</vt:filetime>
  </property>
  <property fmtid="{D5CDD505-2E9C-101B-9397-08002B2CF9AE}" pid="3" name="Creator">
    <vt:lpwstr>calibre 2.2.0 [http://calibre-ebook.com]</vt:lpwstr>
  </property>
  <property fmtid="{D5CDD505-2E9C-101B-9397-08002B2CF9AE}" pid="4" name="LastSaved">
    <vt:filetime>2014-10-16T00:00:00Z</vt:filetime>
  </property>
</Properties>
</file>